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447" r:id="rId3"/>
    <p:sldId id="501" r:id="rId4"/>
    <p:sldId id="487" r:id="rId5"/>
    <p:sldId id="488" r:id="rId6"/>
    <p:sldId id="489" r:id="rId7"/>
    <p:sldId id="490" r:id="rId8"/>
    <p:sldId id="491" r:id="rId9"/>
    <p:sldId id="492" r:id="rId10"/>
    <p:sldId id="483" r:id="rId11"/>
    <p:sldId id="484" r:id="rId12"/>
    <p:sldId id="485" r:id="rId13"/>
    <p:sldId id="486" r:id="rId14"/>
    <p:sldId id="453" r:id="rId15"/>
    <p:sldId id="456" r:id="rId16"/>
    <p:sldId id="454" r:id="rId17"/>
    <p:sldId id="455" r:id="rId18"/>
    <p:sldId id="457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2" r:id="rId28"/>
    <p:sldId id="503" r:id="rId29"/>
    <p:sldId id="507" r:id="rId30"/>
    <p:sldId id="509" r:id="rId31"/>
    <p:sldId id="504" r:id="rId32"/>
    <p:sldId id="510" r:id="rId33"/>
    <p:sldId id="511" r:id="rId34"/>
    <p:sldId id="514" r:id="rId35"/>
    <p:sldId id="512" r:id="rId36"/>
    <p:sldId id="505" r:id="rId37"/>
    <p:sldId id="515" r:id="rId38"/>
    <p:sldId id="516" r:id="rId39"/>
    <p:sldId id="506" r:id="rId40"/>
    <p:sldId id="517" r:id="rId41"/>
    <p:sldId id="518" r:id="rId42"/>
    <p:sldId id="46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660033"/>
    <a:srgbClr val="66CC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0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" y="1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8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9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2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579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1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914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26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717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2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8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74D3F-32B0-4D15-BB39-E7322BBA7B20}" type="datetimeFigureOut">
              <a:rPr lang="ko-KR" altLang="en-US" smtClean="0"/>
              <a:pPr/>
              <a:t>2025-08-11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2586E-4A64-413C-9FD7-E175A553CC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heartcom/RpiFlask/tree/main/webap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artcom/RpiFlask/tree/main/dhtFlask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7CDDF7C-1296-B126-9D0B-6320D4F45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E0C6D-0038-18AA-72A9-CADC43DA4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B98C9D3-7D47-CCB9-BB7D-72BDBA87E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DA6DBBB-BCA8-FAC1-6417-F4A62C0DC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0B3028-3D5D-FA2F-60B6-A54438EF3537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Flask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설치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79B4A23-3B4B-BC4F-3352-69F6764403AE}"/>
              </a:ext>
            </a:extLst>
          </p:cNvPr>
          <p:cNvSpPr/>
          <p:nvPr/>
        </p:nvSpPr>
        <p:spPr>
          <a:xfrm>
            <a:off x="428017" y="972766"/>
            <a:ext cx="1994170" cy="4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라즈베리파이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12219B-9EE3-21E2-2F3E-E3B7073638D6}"/>
              </a:ext>
            </a:extLst>
          </p:cNvPr>
          <p:cNvSpPr txBox="1"/>
          <p:nvPr/>
        </p:nvSpPr>
        <p:spPr>
          <a:xfrm>
            <a:off x="508270" y="1566314"/>
            <a:ext cx="609437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sudo </a:t>
            </a:r>
            <a:r>
              <a:rPr lang="ko-KR" altLang="en-US" dirty="0" err="1"/>
              <a:t>apt</a:t>
            </a:r>
            <a:r>
              <a:rPr lang="ko-KR" altLang="en-US" dirty="0"/>
              <a:t> </a:t>
            </a:r>
            <a:r>
              <a:rPr lang="ko-KR" altLang="en-US" dirty="0" err="1"/>
              <a:t>update</a:t>
            </a:r>
            <a:r>
              <a:rPr lang="ko-KR" altLang="en-US" dirty="0"/>
              <a:t> &amp;&amp; sudo </a:t>
            </a:r>
            <a:r>
              <a:rPr lang="ko-KR" altLang="en-US" dirty="0" err="1"/>
              <a:t>apt</a:t>
            </a:r>
            <a:r>
              <a:rPr lang="ko-KR" altLang="en-US" dirty="0"/>
              <a:t> </a:t>
            </a:r>
            <a:r>
              <a:rPr lang="ko-KR" altLang="en-US" dirty="0" err="1"/>
              <a:t>upgrade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pip install Flask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5B76206-8C6E-B360-8F78-982F46C042FC}"/>
              </a:ext>
            </a:extLst>
          </p:cNvPr>
          <p:cNvSpPr/>
          <p:nvPr/>
        </p:nvSpPr>
        <p:spPr>
          <a:xfrm>
            <a:off x="428017" y="2962072"/>
            <a:ext cx="1994170" cy="4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bg1"/>
                </a:solidFill>
              </a:rPr>
              <a:t>PC.windows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AFA5E-D0E2-6853-C900-6DD823903913}"/>
              </a:ext>
            </a:extLst>
          </p:cNvPr>
          <p:cNvSpPr txBox="1"/>
          <p:nvPr/>
        </p:nvSpPr>
        <p:spPr>
          <a:xfrm>
            <a:off x="508270" y="3575057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pip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f</a:t>
            </a:r>
            <a:r>
              <a:rPr lang="ko-KR" altLang="en-US" dirty="0" err="1"/>
              <a:t>lask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5562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63BB1-A5C6-B8C3-9A76-6CB803A76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3EF33D-042E-46B4-9D59-E55CDF23F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C72E34D-46CB-E736-BD9E-409AF4277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A3EE40-F19A-324A-800E-071254394AB5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Flask 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간단한 웹서버 만들어 보기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work/test.py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9BD894-1207-C575-3E75-E4E191C6E358}"/>
              </a:ext>
            </a:extLst>
          </p:cNvPr>
          <p:cNvSpPr txBox="1"/>
          <p:nvPr/>
        </p:nvSpPr>
        <p:spPr>
          <a:xfrm>
            <a:off x="510571" y="857718"/>
            <a:ext cx="10729608" cy="42393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flask=framework, Flask= Python  class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web application instance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생성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Flask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route :  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함수와 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을 연결</a:t>
            </a:r>
            <a:r>
              <a:rPr lang="en-US" altLang="ko-KR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함수를 호출함</a:t>
            </a: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My world'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'/sub1'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 My App'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Consolas" panose="020B0609020204030204" pitchFamily="49" charset="0"/>
              </a:rPr>
              <a:t>'0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.0.0.0'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92CC5-9ACA-C4F1-8A3D-B72BB5A8980E}"/>
              </a:ext>
            </a:extLst>
          </p:cNvPr>
          <p:cNvSpPr txBox="1"/>
          <p:nvPr/>
        </p:nvSpPr>
        <p:spPr>
          <a:xfrm>
            <a:off x="352869" y="6154281"/>
            <a:ext cx="11045011" cy="7037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</a:pPr>
            <a:r>
              <a:rPr lang="en-US" altLang="ko-KR" dirty="0">
                <a:latin typeface="+mn-ea"/>
              </a:rPr>
              <a:t>app=Flask(__name__)  : __name__ </a:t>
            </a:r>
            <a:r>
              <a:rPr lang="ko-KR" altLang="en-US" dirty="0">
                <a:latin typeface="+mn-ea"/>
              </a:rPr>
              <a:t>은 현재 실행 중인 모듈 이름을 나타내며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현재 모듈의 경로를 기반으로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template, static file </a:t>
            </a:r>
            <a:r>
              <a:rPr lang="ko-KR" altLang="en-US" dirty="0">
                <a:latin typeface="+mn-ea"/>
              </a:rPr>
              <a:t>경로를 자동 설정함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1725AE5-8A9B-0E9F-CE0D-859ECB5CE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599" y="0"/>
            <a:ext cx="1238423" cy="619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76B4F37-DEC9-BD42-1C1B-281C8455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346" y="5407304"/>
            <a:ext cx="3639058" cy="381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83276-31C4-2B92-9D98-71768E99C8F0}"/>
              </a:ext>
            </a:extLst>
          </p:cNvPr>
          <p:cNvSpPr txBox="1"/>
          <p:nvPr/>
        </p:nvSpPr>
        <p:spPr>
          <a:xfrm>
            <a:off x="642551" y="5431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0000FF"/>
                </a:solidFill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1592654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7DCCD-A4D1-885A-EAB8-E8E76B55B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18F1057-81D2-CDB1-6B19-6F4841FF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8456167E-B0AA-66D2-2EAC-EEF29E51E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4E95D3-BEB9-58B6-7A6A-BB0AE5CEAE8B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Flask .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간단한 웹서버 만들어 보기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0C9903-D55E-8F83-3B7E-5555CB505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2" y="4134867"/>
            <a:ext cx="8038093" cy="21670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83073A-81EE-4B0F-E25D-7C04F1F701C5}"/>
              </a:ext>
            </a:extLst>
          </p:cNvPr>
          <p:cNvSpPr txBox="1"/>
          <p:nvPr/>
        </p:nvSpPr>
        <p:spPr>
          <a:xfrm>
            <a:off x="6219596" y="867287"/>
            <a:ext cx="3106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설정한 서버 </a:t>
            </a:r>
            <a:r>
              <a:rPr lang="en-US" altLang="ko-KR" dirty="0" err="1">
                <a:latin typeface="+mn-ea"/>
              </a:rPr>
              <a:t>ip</a:t>
            </a:r>
            <a:r>
              <a:rPr lang="en-US" altLang="ko-KR" dirty="0">
                <a:latin typeface="+mn-ea"/>
              </a:rPr>
              <a:t>, port </a:t>
            </a:r>
            <a:r>
              <a:rPr lang="ko-KR" altLang="en-US" dirty="0">
                <a:latin typeface="+mn-ea"/>
              </a:rPr>
              <a:t>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F51B2C-C22D-E976-B8F1-0A03C68F9184}"/>
              </a:ext>
            </a:extLst>
          </p:cNvPr>
          <p:cNvSpPr txBox="1"/>
          <p:nvPr/>
        </p:nvSpPr>
        <p:spPr>
          <a:xfrm>
            <a:off x="787551" y="3608610"/>
            <a:ext cx="440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vs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code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Terminal</a:t>
            </a:r>
            <a:r>
              <a:rPr lang="ko-KR" altLang="en-US" dirty="0">
                <a:latin typeface="+mn-ea"/>
              </a:rPr>
              <a:t> 에서 접속 상태 확인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17E4B09-145B-37ED-3936-50BC3D992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82" y="1292828"/>
            <a:ext cx="4096322" cy="1771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A267D2-8F91-F60D-37D7-6F1D98593D31}"/>
              </a:ext>
            </a:extLst>
          </p:cNvPr>
          <p:cNvSpPr txBox="1"/>
          <p:nvPr/>
        </p:nvSpPr>
        <p:spPr>
          <a:xfrm>
            <a:off x="358908" y="842102"/>
            <a:ext cx="2630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VS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Code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Terminal</a:t>
            </a:r>
            <a:endParaRPr lang="ko-KR" altLang="en-US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A976EE-2F48-411A-BC1F-A9647380E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5658" y="1368563"/>
            <a:ext cx="4991797" cy="15432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D745E6D-3974-2995-8236-9107EB829FE5}"/>
              </a:ext>
            </a:extLst>
          </p:cNvPr>
          <p:cNvSpPr/>
          <p:nvPr/>
        </p:nvSpPr>
        <p:spPr>
          <a:xfrm>
            <a:off x="5193791" y="1999330"/>
            <a:ext cx="642552" cy="281729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210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0467-08DB-7BE9-F4D5-4BFEF0A59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C9E37C-984F-E4F3-89A3-5CA32DB34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263F119E-5522-218B-E163-FE575A5EE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84AB5B5-D494-4E18-5587-EC7799C9E683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라즈베리파이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work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폴더 아래 다음과 같은 폴더 구조 생성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모서리가 둥근 직사각형 4">
            <a:extLst>
              <a:ext uri="{FF2B5EF4-FFF2-40B4-BE49-F238E27FC236}">
                <a16:creationId xmlns:a16="http://schemas.microsoft.com/office/drawing/2014/main" id="{05AB95A4-5B8F-5941-BC81-1CBEDECDC6B9}"/>
              </a:ext>
            </a:extLst>
          </p:cNvPr>
          <p:cNvSpPr/>
          <p:nvPr/>
        </p:nvSpPr>
        <p:spPr>
          <a:xfrm>
            <a:off x="981168" y="1139210"/>
            <a:ext cx="1637731" cy="7642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 err="1">
                <a:solidFill>
                  <a:schemeClr val="tx1"/>
                </a:solidFill>
              </a:rPr>
              <a:t>webapp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AD4D4EDB-1A4B-0A70-A148-B97DA4130A91}"/>
              </a:ext>
            </a:extLst>
          </p:cNvPr>
          <p:cNvSpPr/>
          <p:nvPr/>
        </p:nvSpPr>
        <p:spPr>
          <a:xfrm>
            <a:off x="3753955" y="1250667"/>
            <a:ext cx="2017576" cy="5299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static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6A78BC17-899A-72D4-01B7-F5E696CFDD92}"/>
              </a:ext>
            </a:extLst>
          </p:cNvPr>
          <p:cNvSpPr/>
          <p:nvPr/>
        </p:nvSpPr>
        <p:spPr>
          <a:xfrm>
            <a:off x="3756230" y="2290174"/>
            <a:ext cx="2001655" cy="5299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templates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5B6CC00-1A65-BBB4-97F1-3922207A5273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2618899" y="1515661"/>
            <a:ext cx="1135057" cy="56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3">
            <a:extLst>
              <a:ext uri="{FF2B5EF4-FFF2-40B4-BE49-F238E27FC236}">
                <a16:creationId xmlns:a16="http://schemas.microsoft.com/office/drawing/2014/main" id="{AF988DE4-FC27-3656-F797-4EEABD21CA77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943610" y="1742547"/>
            <a:ext cx="1033821" cy="591420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4">
            <a:extLst>
              <a:ext uri="{FF2B5EF4-FFF2-40B4-BE49-F238E27FC236}">
                <a16:creationId xmlns:a16="http://schemas.microsoft.com/office/drawing/2014/main" id="{87F9FB2D-084A-741A-1F65-07E8453B2A05}"/>
              </a:ext>
            </a:extLst>
          </p:cNvPr>
          <p:cNvSpPr txBox="1"/>
          <p:nvPr/>
        </p:nvSpPr>
        <p:spPr>
          <a:xfrm>
            <a:off x="4161095" y="3691341"/>
            <a:ext cx="120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app.py</a:t>
            </a:r>
            <a:endParaRPr lang="ko-KR" altLang="en-US" b="1" dirty="0"/>
          </a:p>
        </p:txBody>
      </p:sp>
      <p:sp>
        <p:nvSpPr>
          <p:cNvPr id="13" name="TextBox 15">
            <a:extLst>
              <a:ext uri="{FF2B5EF4-FFF2-40B4-BE49-F238E27FC236}">
                <a16:creationId xmlns:a16="http://schemas.microsoft.com/office/drawing/2014/main" id="{27088FEC-897F-3572-066D-D63E7947A7BC}"/>
              </a:ext>
            </a:extLst>
          </p:cNvPr>
          <p:cNvSpPr txBox="1"/>
          <p:nvPr/>
        </p:nvSpPr>
        <p:spPr>
          <a:xfrm>
            <a:off x="6538080" y="1237019"/>
            <a:ext cx="141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style.css</a:t>
            </a:r>
            <a:endParaRPr lang="ko-KR" altLang="en-US" b="1" dirty="0"/>
          </a:p>
        </p:txBody>
      </p:sp>
      <p:sp>
        <p:nvSpPr>
          <p:cNvPr id="14" name="TextBox 16">
            <a:extLst>
              <a:ext uri="{FF2B5EF4-FFF2-40B4-BE49-F238E27FC236}">
                <a16:creationId xmlns:a16="http://schemas.microsoft.com/office/drawing/2014/main" id="{AF0F2F91-824B-42F7-BD31-4AAB9E08C186}"/>
              </a:ext>
            </a:extLst>
          </p:cNvPr>
          <p:cNvSpPr txBox="1"/>
          <p:nvPr/>
        </p:nvSpPr>
        <p:spPr>
          <a:xfrm>
            <a:off x="6513058" y="2317483"/>
            <a:ext cx="178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index.html</a:t>
            </a:r>
            <a:endParaRPr lang="ko-KR" altLang="en-US" b="1" dirty="0"/>
          </a:p>
        </p:txBody>
      </p:sp>
      <p:cxnSp>
        <p:nvCxnSpPr>
          <p:cNvPr id="15" name="Shape 17">
            <a:extLst>
              <a:ext uri="{FF2B5EF4-FFF2-40B4-BE49-F238E27FC236}">
                <a16:creationId xmlns:a16="http://schemas.microsoft.com/office/drawing/2014/main" id="{79527352-308E-9BF3-5D21-4AB7D2FA2504}"/>
              </a:ext>
            </a:extLst>
          </p:cNvPr>
          <p:cNvCxnSpPr>
            <a:endCxn id="12" idx="1"/>
          </p:cNvCxnSpPr>
          <p:nvPr/>
        </p:nvCxnSpPr>
        <p:spPr>
          <a:xfrm rot="16200000" flipH="1">
            <a:off x="2961217" y="2753072"/>
            <a:ext cx="1419395" cy="98036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D23D85-2FE7-D9F1-F3ED-6EF468B8048D}"/>
              </a:ext>
            </a:extLst>
          </p:cNvPr>
          <p:cNvCxnSpPr/>
          <p:nvPr/>
        </p:nvCxnSpPr>
        <p:spPr>
          <a:xfrm flipV="1">
            <a:off x="5814750" y="1494051"/>
            <a:ext cx="625522" cy="22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12F9F31-91BA-DAB7-3390-2FA868654CC5}"/>
              </a:ext>
            </a:extLst>
          </p:cNvPr>
          <p:cNvCxnSpPr/>
          <p:nvPr/>
        </p:nvCxnSpPr>
        <p:spPr>
          <a:xfrm flipV="1">
            <a:off x="5762434" y="2547203"/>
            <a:ext cx="625522" cy="22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7DDE092-F3A2-4A9A-9C06-8DBD25A559A4}"/>
              </a:ext>
            </a:extLst>
          </p:cNvPr>
          <p:cNvSpPr txBox="1"/>
          <p:nvPr/>
        </p:nvSpPr>
        <p:spPr>
          <a:xfrm>
            <a:off x="612669" y="4871543"/>
            <a:ext cx="4043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라즈베리파이  </a:t>
            </a:r>
            <a:r>
              <a:rPr lang="en-US" altLang="ko-KR" dirty="0"/>
              <a:t>GPIO 4</a:t>
            </a:r>
            <a:r>
              <a:rPr lang="ko-KR" altLang="en-US" dirty="0"/>
              <a:t>번에 </a:t>
            </a:r>
            <a:r>
              <a:rPr lang="en-US" altLang="ko-KR" dirty="0"/>
              <a:t>LED </a:t>
            </a:r>
            <a:r>
              <a:rPr lang="ko-KR" altLang="en-US" dirty="0"/>
              <a:t>연결 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13E99219-7290-EC17-01C8-0329A5FE0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074" y="4783833"/>
            <a:ext cx="3534477" cy="1214134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51E9598-4824-A297-F01F-7AE75650F6F9}"/>
              </a:ext>
            </a:extLst>
          </p:cNvPr>
          <p:cNvCxnSpPr/>
          <p:nvPr/>
        </p:nvCxnSpPr>
        <p:spPr>
          <a:xfrm>
            <a:off x="4319696" y="5872440"/>
            <a:ext cx="632378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47A41AF3-514C-8F18-4EF9-334141701658}"/>
              </a:ext>
            </a:extLst>
          </p:cNvPr>
          <p:cNvSpPr/>
          <p:nvPr/>
        </p:nvSpPr>
        <p:spPr>
          <a:xfrm>
            <a:off x="340822" y="4451413"/>
            <a:ext cx="8531412" cy="171288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4FA84831-E7C3-A76F-0DD1-7A17276D8631}"/>
              </a:ext>
            </a:extLst>
          </p:cNvPr>
          <p:cNvSpPr/>
          <p:nvPr/>
        </p:nvSpPr>
        <p:spPr>
          <a:xfrm>
            <a:off x="340821" y="834314"/>
            <a:ext cx="8531412" cy="348476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7D76D064-E58C-6276-21D9-758B7EF0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2085" y="1169706"/>
            <a:ext cx="2474736" cy="30246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B82119-EF04-3D25-74C5-127259D97B30}"/>
              </a:ext>
            </a:extLst>
          </p:cNvPr>
          <p:cNvSpPr txBox="1"/>
          <p:nvPr/>
        </p:nvSpPr>
        <p:spPr>
          <a:xfrm>
            <a:off x="36807" y="6504006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4"/>
              </a:rPr>
              <a:t>RpiFlask</a:t>
            </a:r>
            <a:r>
              <a:rPr lang="en-US" altLang="ko-KR" dirty="0">
                <a:hlinkClick r:id="rId4"/>
              </a:rPr>
              <a:t>/webapp at main · heartcom/</a:t>
            </a:r>
            <a:r>
              <a:rPr lang="en-US" altLang="ko-KR" dirty="0" err="1">
                <a:hlinkClick r:id="rId4"/>
              </a:rPr>
              <a:t>RpiFlask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36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3EF442-042B-6679-B5FD-0817F6EEE97D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app.py  (1/3)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48150-000C-0553-9960-89614140DAF2}"/>
              </a:ext>
            </a:extLst>
          </p:cNvPr>
          <p:cNvSpPr txBox="1"/>
          <p:nvPr/>
        </p:nvSpPr>
        <p:spPr>
          <a:xfrm>
            <a:off x="333633" y="895515"/>
            <a:ext cx="9381866" cy="49398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RPi.GPIO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GPIO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Flask,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GPIO.setmode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(GPIO.BCM)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GPIO.setup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(4, GPIO.OUT)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led_on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GPIO.output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(4,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led_off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GPIO.output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(4,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B35AFB-94BF-40C0-C203-EEA8F7499B90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app.py  (2/3)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5EC22-958D-ACD7-E87B-4D31C366E7F4}"/>
              </a:ext>
            </a:extLst>
          </p:cNvPr>
          <p:cNvSpPr txBox="1"/>
          <p:nvPr/>
        </p:nvSpPr>
        <p:spPr>
          <a:xfrm>
            <a:off x="345989" y="829734"/>
            <a:ext cx="8430396" cy="56051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led_off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'/on/'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'Switch On'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'/off/'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led_off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'Switch Off'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'OFF'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E5896-E836-3C8D-42E1-744A3CC6F9A3}"/>
              </a:ext>
            </a:extLst>
          </p:cNvPr>
          <p:cNvSpPr txBox="1"/>
          <p:nvPr/>
        </p:nvSpPr>
        <p:spPr>
          <a:xfrm>
            <a:off x="358347" y="1056880"/>
            <a:ext cx="9650626" cy="289624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 Server Starts'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=False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'172.30.1.40'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=5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000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 Server Ends'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GPIO.cleanup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 Ends'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BB2802E-9291-4B01-CC7C-7052B75BF03D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app.py  (3/3)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3F2DC66-B809-A6D8-3FA9-35CE7A36D996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index.html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CCB95-1DDB-8810-D337-09FCBA561517}"/>
              </a:ext>
            </a:extLst>
          </p:cNvPr>
          <p:cNvSpPr txBox="1"/>
          <p:nvPr/>
        </p:nvSpPr>
        <p:spPr>
          <a:xfrm>
            <a:off x="185350" y="759190"/>
            <a:ext cx="11590638" cy="49192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GPIO INPUT/OUTPUT DEMO  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"/static/style.css"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onoff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"/on/"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onoff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"/off/"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is now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{{state }}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state. 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03BD6B-6165-06BC-8EED-5B2B640269CE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style.css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8687D-88AB-8011-BB76-7C8DA4905A6D}"/>
              </a:ext>
            </a:extLst>
          </p:cNvPr>
          <p:cNvSpPr txBox="1"/>
          <p:nvPr/>
        </p:nvSpPr>
        <p:spPr>
          <a:xfrm>
            <a:off x="355256" y="856088"/>
            <a:ext cx="6305036" cy="595797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div.onoff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text-decoration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#state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80px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34DA-6F67-9D04-CACC-CB02CE55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827F3E-393C-5D0B-B9BD-20F8348F2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E465C54-7EB8-57EA-48EF-DA0ECE1B4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FDAC3E8-0D1B-D95C-C329-E9F8B70C7C65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2302CD-CBB5-9866-71BD-4ADE357884BE}"/>
              </a:ext>
            </a:extLst>
          </p:cNvPr>
          <p:cNvSpPr txBox="1"/>
          <p:nvPr/>
        </p:nvSpPr>
        <p:spPr>
          <a:xfrm>
            <a:off x="639463" y="1369385"/>
            <a:ext cx="6098058" cy="101566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ko-KR" altLang="en-US" sz="2000" dirty="0"/>
              <a:t>sudo </a:t>
            </a:r>
            <a:r>
              <a:rPr lang="ko-KR" altLang="en-US" sz="2000" dirty="0" err="1"/>
              <a:t>apt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install</a:t>
            </a:r>
            <a:r>
              <a:rPr lang="ko-KR" altLang="en-US" sz="2000" dirty="0"/>
              <a:t> python3-rpi.gpio</a:t>
            </a:r>
            <a:endParaRPr lang="en-US" altLang="ko-KR" sz="2000" dirty="0"/>
          </a:p>
          <a:p>
            <a:r>
              <a:rPr lang="ko-KR" altLang="en-US" sz="2000" dirty="0"/>
              <a:t>혹은</a:t>
            </a:r>
            <a:endParaRPr lang="en-US" altLang="ko-KR" sz="2000" dirty="0"/>
          </a:p>
          <a:p>
            <a:r>
              <a:rPr lang="en-US" altLang="ko-KR" sz="2000" dirty="0"/>
              <a:t>pip install </a:t>
            </a:r>
            <a:r>
              <a:rPr lang="en-US" altLang="ko-KR" sz="2000" dirty="0" err="1"/>
              <a:t>RPi.GPIO</a:t>
            </a:r>
            <a:endParaRPr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3B3C7-018D-3C43-80A7-502B257FA19D}"/>
              </a:ext>
            </a:extLst>
          </p:cNvPr>
          <p:cNvSpPr txBox="1"/>
          <p:nvPr/>
        </p:nvSpPr>
        <p:spPr>
          <a:xfrm>
            <a:off x="268567" y="959704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GPIO </a:t>
            </a:r>
            <a:r>
              <a:rPr lang="ko-KR" altLang="en-US" dirty="0">
                <a:latin typeface="+mn-ea"/>
              </a:rPr>
              <a:t>모듈 설치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C32FD6-4BD7-1E01-E24E-4F26BCB16916}"/>
              </a:ext>
            </a:extLst>
          </p:cNvPr>
          <p:cNvSpPr txBox="1"/>
          <p:nvPr/>
        </p:nvSpPr>
        <p:spPr>
          <a:xfrm>
            <a:off x="268567" y="2754838"/>
            <a:ext cx="4702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+mn-ea"/>
              </a:rPr>
              <a:t>실행 </a:t>
            </a:r>
            <a:r>
              <a:rPr lang="en-US" altLang="ko-KR" dirty="0">
                <a:latin typeface="+mn-ea"/>
              </a:rPr>
              <a:t>webapp </a:t>
            </a:r>
            <a:r>
              <a:rPr lang="ko-KR" altLang="en-US" dirty="0">
                <a:latin typeface="+mn-ea"/>
              </a:rPr>
              <a:t>폴더에서 </a:t>
            </a:r>
            <a:r>
              <a:rPr lang="en-US" altLang="ko-KR" dirty="0">
                <a:latin typeface="+mn-ea"/>
              </a:rPr>
              <a:t>: python3 app.py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8219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내 용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92038-846B-C628-049C-914FD292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72" y="925403"/>
            <a:ext cx="7869527" cy="1702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PC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환경에서 </a:t>
            </a:r>
            <a:r>
              <a:rPr lang="ko-KR" altLang="en-US" dirty="0">
                <a:latin typeface="+mn-ea"/>
              </a:rPr>
              <a:t>원격으로 </a:t>
            </a:r>
            <a:r>
              <a:rPr lang="en-US" altLang="ko-KR" dirty="0">
                <a:latin typeface="+mn-ea"/>
              </a:rPr>
              <a:t>Raspberry pi </a:t>
            </a:r>
            <a:r>
              <a:rPr lang="ko-KR" altLang="en-US" dirty="0">
                <a:latin typeface="+mn-ea"/>
              </a:rPr>
              <a:t>개발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VS CODE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에서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SSH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로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Raspberry pi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연결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dirty="0">
              <a:latin typeface="+mn-ea"/>
            </a:endParaRP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Raspberry </a:t>
            </a:r>
            <a:r>
              <a:rPr lang="en-US" altLang="ko-KR" dirty="0">
                <a:latin typeface="+mn-ea"/>
              </a:rPr>
              <a:t>pi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LED</a:t>
            </a:r>
            <a:r>
              <a:rPr lang="ko-KR" altLang="en-US" dirty="0">
                <a:latin typeface="+mn-ea"/>
              </a:rPr>
              <a:t> 연결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Flask web framework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사용 원격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ON/OFF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제어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0546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E5BF3-00A7-FF37-AE27-2622141BB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56185F-0BEF-0CF7-E9AA-40173255B1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6F8E289-7DC8-5BA3-7085-3795EF1CD0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95D44E-ED08-F266-9936-731D25231AC0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LED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제어 웹 서버  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D2947-0C5A-0C69-9EFE-3FAA897CCD62}"/>
              </a:ext>
            </a:extLst>
          </p:cNvPr>
          <p:cNvSpPr txBox="1"/>
          <p:nvPr/>
        </p:nvSpPr>
        <p:spPr>
          <a:xfrm flipH="1">
            <a:off x="8744875" y="1717589"/>
            <a:ext cx="31917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정상 동작함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하지만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화면이 아름답지 않다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ON, OFF </a:t>
            </a:r>
            <a:r>
              <a:rPr lang="ko-KR" altLang="en-US" dirty="0"/>
              <a:t>버튼을</a:t>
            </a:r>
            <a:br>
              <a:rPr lang="en-US" altLang="ko-KR" dirty="0"/>
            </a:br>
            <a:r>
              <a:rPr lang="en-US" altLang="ko-KR" dirty="0"/>
              <a:t>bootstrap</a:t>
            </a:r>
            <a:r>
              <a:rPr lang="ko-KR" altLang="en-US" dirty="0"/>
              <a:t>을 사용하여 </a:t>
            </a:r>
            <a:br>
              <a:rPr lang="en-US" altLang="ko-KR" dirty="0"/>
            </a:br>
            <a:r>
              <a:rPr lang="ko-KR" altLang="en-US" dirty="0"/>
              <a:t>꾸며보자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79C7E5-CC60-7703-1502-BEB183A40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71" y="1054008"/>
            <a:ext cx="7269891" cy="474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FFAD5-02AB-9985-DC9F-6EE3A3C3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8858D3-D696-7ED8-4AA6-6851C7EA1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11D4782-56F4-A178-03B8-40ECF0155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FCE3E4-93BE-3B8B-107B-2D0F6B229274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Bootstrap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문서 보기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8A703-D5D7-A0DD-EB76-EC0F2472A81F}"/>
              </a:ext>
            </a:extLst>
          </p:cNvPr>
          <p:cNvSpPr txBox="1"/>
          <p:nvPr/>
        </p:nvSpPr>
        <p:spPr>
          <a:xfrm>
            <a:off x="3232733" y="116281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Get started with Bootstrap · Bootstrap v5.3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AD5D36-2D9E-CE44-476C-5798364C7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19" y="747170"/>
            <a:ext cx="8159450" cy="56593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0321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BFCC6-AA51-9EC7-108E-36664DBB4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AE578FB-073E-A7F3-1A4C-5452B2F92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7B0CA38-FCC3-D335-787C-065D28A5C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2E48CE-99A0-C1C7-0B75-6DB424DA7C67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Bootstrap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여백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종류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41F27-EB86-5FE7-24B9-A7A625AF9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12281"/>
              </p:ext>
            </p:extLst>
          </p:nvPr>
        </p:nvGraphicFramePr>
        <p:xfrm>
          <a:off x="714632" y="951471"/>
          <a:ext cx="10515600" cy="452275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39779">
                  <a:extLst>
                    <a:ext uri="{9D8B030D-6E8A-4147-A177-3AD203B41FA5}">
                      <a16:colId xmlns:a16="http://schemas.microsoft.com/office/drawing/2014/main" val="981847928"/>
                    </a:ext>
                  </a:extLst>
                </a:gridCol>
                <a:gridCol w="4870621">
                  <a:extLst>
                    <a:ext uri="{9D8B030D-6E8A-4147-A177-3AD203B41FA5}">
                      <a16:colId xmlns:a16="http://schemas.microsoft.com/office/drawing/2014/main" val="42061877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91785395"/>
                    </a:ext>
                  </a:extLst>
                </a:gridCol>
              </a:tblGrid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b="1" dirty="0"/>
                        <a:t>클래스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b="1"/>
                        <a:t>의미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b="1" dirty="0"/>
                        <a:t>적용 예시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27669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모든 방향 </a:t>
                      </a:r>
                      <a:r>
                        <a:rPr lang="en-US"/>
                        <a:t>margin 1rem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class="m-3"&gt;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2711618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mt-2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위쪽 </a:t>
                      </a:r>
                      <a:r>
                        <a:rPr lang="en-US"/>
                        <a:t>margin 0.5rem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class="mt-2"&gt;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131964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mb-4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아래쪽 </a:t>
                      </a:r>
                      <a:r>
                        <a:rPr lang="en-US"/>
                        <a:t>margin 1.5rem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class="mb-4"&gt;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085856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ms-1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왼쪽 </a:t>
                      </a:r>
                      <a:r>
                        <a:rPr lang="en-US"/>
                        <a:t>margin 0.25rem (start)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class="ms-1"&gt;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095377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me-5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오른쪽 </a:t>
                      </a:r>
                      <a:r>
                        <a:rPr lang="en-US"/>
                        <a:t>margin 3rem (end)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class="me-5"&gt;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002712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mx-2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좌우 </a:t>
                      </a:r>
                      <a:r>
                        <a:rPr lang="en-US"/>
                        <a:t>margin 0.5rem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class="mx-2"&gt;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124037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my-0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상하 </a:t>
                      </a:r>
                      <a:r>
                        <a:rPr lang="en-US"/>
                        <a:t>margin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class="my-0"&gt;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104699"/>
                  </a:ext>
                </a:extLst>
              </a:tr>
              <a:tr h="50252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 err="1"/>
                        <a:t>ms</a:t>
                      </a:r>
                      <a:r>
                        <a:rPr lang="en-US" dirty="0"/>
                        <a:t>-auto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왼쪽 </a:t>
                      </a:r>
                      <a:r>
                        <a:rPr lang="en-US" altLang="ko-KR"/>
                        <a:t>margin</a:t>
                      </a:r>
                      <a:r>
                        <a:rPr lang="ko-KR" altLang="en-US"/>
                        <a:t>을 자동으로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&lt;div class="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-auto"&gt;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79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849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1D840-DE72-1B15-2BE1-BF74B7A63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9FBFF5F-12B4-C30C-C609-B4E90E3AB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F2D7046-CBE4-5C06-B6AC-63A535BD1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0BA3EE-77A5-DEA0-97A4-24B6893E2E27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Bootstrap Padding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Class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종류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89398E-C2D4-CAD7-C919-7C8FB85C87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60306"/>
              </p:ext>
            </p:extLst>
          </p:nvPr>
        </p:nvGraphicFramePr>
        <p:xfrm>
          <a:off x="838200" y="1136822"/>
          <a:ext cx="10515600" cy="460183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5638">
                  <a:extLst>
                    <a:ext uri="{9D8B030D-6E8A-4147-A177-3AD203B41FA5}">
                      <a16:colId xmlns:a16="http://schemas.microsoft.com/office/drawing/2014/main" val="2571497363"/>
                    </a:ext>
                  </a:extLst>
                </a:gridCol>
                <a:gridCol w="4139513">
                  <a:extLst>
                    <a:ext uri="{9D8B030D-6E8A-4147-A177-3AD203B41FA5}">
                      <a16:colId xmlns:a16="http://schemas.microsoft.com/office/drawing/2014/main" val="224562319"/>
                    </a:ext>
                  </a:extLst>
                </a:gridCol>
                <a:gridCol w="4310449">
                  <a:extLst>
                    <a:ext uri="{9D8B030D-6E8A-4147-A177-3AD203B41FA5}">
                      <a16:colId xmlns:a16="http://schemas.microsoft.com/office/drawing/2014/main" val="495276156"/>
                    </a:ext>
                  </a:extLst>
                </a:gridCol>
              </a:tblGrid>
              <a:tr h="48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b="1" dirty="0"/>
                        <a:t>클래스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b="1" dirty="0"/>
                        <a:t>의미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b="1" dirty="0"/>
                        <a:t>적용 예시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46688"/>
                  </a:ext>
                </a:extLst>
              </a:tr>
              <a:tr h="48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p-0 ~ p-5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모든 방향에 패딩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class="p-3"&gt;</a:t>
                      </a:r>
                      <a:r>
                        <a:rPr lang="ko-KR" altLang="en-US"/>
                        <a:t>전체 패딩</a:t>
                      </a:r>
                      <a:r>
                        <a:rPr lang="en-US" altLang="ko-KR"/>
                        <a:t>&lt;/</a:t>
                      </a:r>
                      <a:r>
                        <a:rPr lang="en-US"/>
                        <a:t>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437499"/>
                  </a:ext>
                </a:extLst>
              </a:tr>
              <a:tr h="48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pt-0~pt-5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위쪽</a:t>
                      </a:r>
                      <a:r>
                        <a:rPr lang="en-US" altLang="ko-KR"/>
                        <a:t>(Top)</a:t>
                      </a:r>
                      <a:r>
                        <a:rPr lang="ko-KR" altLang="en-US"/>
                        <a:t>에만 패딩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class="pt-2"&gt;</a:t>
                      </a:r>
                      <a:r>
                        <a:rPr lang="ko-KR" altLang="en-US"/>
                        <a:t>위쪽 패딩</a:t>
                      </a:r>
                      <a:r>
                        <a:rPr lang="en-US" altLang="ko-KR"/>
                        <a:t>&lt;/</a:t>
                      </a:r>
                      <a:r>
                        <a:rPr lang="en-US"/>
                        <a:t>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4116534"/>
                  </a:ext>
                </a:extLst>
              </a:tr>
              <a:tr h="84770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pb-0~pb-5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아래쪽</a:t>
                      </a:r>
                      <a:r>
                        <a:rPr lang="en-US" altLang="ko-KR"/>
                        <a:t>(Bottom)</a:t>
                      </a:r>
                      <a:r>
                        <a:rPr lang="ko-KR" altLang="en-US"/>
                        <a:t>에만 패딩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&lt;div class="pb-4"&gt;</a:t>
                      </a:r>
                      <a:r>
                        <a:rPr lang="ko-KR" altLang="en-US"/>
                        <a:t>아래쪽 패딩</a:t>
                      </a:r>
                      <a:r>
                        <a:rPr lang="en-US" altLang="ko-KR"/>
                        <a:t>&lt;/div&gt;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665833"/>
                  </a:ext>
                </a:extLst>
              </a:tr>
              <a:tr h="48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ps-0~ps-5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왼쪽</a:t>
                      </a:r>
                      <a:r>
                        <a:rPr lang="en-US" altLang="ko-KR"/>
                        <a:t>(Start)</a:t>
                      </a:r>
                      <a:r>
                        <a:rPr lang="ko-KR" altLang="en-US"/>
                        <a:t>에만 패딩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class="ps-1"&gt;</a:t>
                      </a:r>
                      <a:r>
                        <a:rPr lang="ko-KR" altLang="en-US"/>
                        <a:t>왼쪽 패딩</a:t>
                      </a:r>
                      <a:r>
                        <a:rPr lang="en-US" altLang="ko-KR"/>
                        <a:t>&lt;/</a:t>
                      </a:r>
                      <a:r>
                        <a:rPr lang="en-US"/>
                        <a:t>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195116"/>
                  </a:ext>
                </a:extLst>
              </a:tr>
              <a:tr h="84770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pe-0~pe-5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오른쪽</a:t>
                      </a:r>
                      <a:r>
                        <a:rPr lang="en-US" altLang="ko-KR"/>
                        <a:t>(End)</a:t>
                      </a:r>
                      <a:r>
                        <a:rPr lang="ko-KR" altLang="en-US"/>
                        <a:t>에만 패딩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&lt;div class="pe-5"&gt;</a:t>
                      </a:r>
                      <a:r>
                        <a:rPr lang="ko-KR" altLang="en-US"/>
                        <a:t>오른쪽 패딩</a:t>
                      </a:r>
                      <a:r>
                        <a:rPr lang="en-US" altLang="ko-KR"/>
                        <a:t>&lt;/div&gt;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7148643"/>
                  </a:ext>
                </a:extLst>
              </a:tr>
              <a:tr h="48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px-0~px-5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좌우</a:t>
                      </a:r>
                      <a:r>
                        <a:rPr lang="en-US" altLang="ko-KR"/>
                        <a:t>(X</a:t>
                      </a:r>
                      <a:r>
                        <a:rPr lang="ko-KR" altLang="en-US"/>
                        <a:t>축</a:t>
                      </a:r>
                      <a:r>
                        <a:rPr lang="en-US" altLang="ko-KR"/>
                        <a:t>: Start + End) </a:t>
                      </a:r>
                      <a:r>
                        <a:rPr lang="ko-KR" altLang="en-US"/>
                        <a:t>패딩 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&lt;div class="px-3"&gt;</a:t>
                      </a:r>
                      <a:r>
                        <a:rPr lang="ko-KR" altLang="en-US"/>
                        <a:t>좌우 패딩</a:t>
                      </a:r>
                      <a:r>
                        <a:rPr lang="en-US" altLang="ko-KR"/>
                        <a:t>&lt;/</a:t>
                      </a:r>
                      <a:r>
                        <a:rPr lang="en-US"/>
                        <a:t>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300378"/>
                  </a:ext>
                </a:extLst>
              </a:tr>
              <a:tr h="48440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py-0~py-5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/>
                        <a:t>상하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Y</a:t>
                      </a:r>
                      <a:r>
                        <a:rPr lang="ko-KR" altLang="en-US"/>
                        <a:t>축</a:t>
                      </a:r>
                      <a:r>
                        <a:rPr lang="en-US" altLang="ko-KR"/>
                        <a:t>: </a:t>
                      </a:r>
                      <a:r>
                        <a:rPr lang="en-US"/>
                        <a:t>Top + Bottom) </a:t>
                      </a:r>
                      <a:r>
                        <a:rPr lang="ko-KR" altLang="en-US"/>
                        <a:t>적용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&lt;div class="py-2"&gt;</a:t>
                      </a:r>
                      <a:r>
                        <a:rPr lang="ko-KR" altLang="en-US" dirty="0"/>
                        <a:t>상하 패딩</a:t>
                      </a:r>
                      <a:r>
                        <a:rPr lang="en-US" altLang="ko-KR" dirty="0"/>
                        <a:t>&lt;/</a:t>
                      </a:r>
                      <a:r>
                        <a:rPr lang="en-US" dirty="0"/>
                        <a:t>div&gt;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833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39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57405-4A6B-F327-DFA7-55908F9FA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101FD17-3508-6719-E730-1A4D2162C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F23539A-98FA-60B8-2C97-32BDDA39B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C3C9CF1-0A4F-C91B-B731-61CED2208365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Bootstrap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index.html   @CDN(Content Delivery Network)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4D65E5-A992-3035-5E4D-7B0620ABF60E}"/>
              </a:ext>
            </a:extLst>
          </p:cNvPr>
          <p:cNvSpPr txBox="1"/>
          <p:nvPr/>
        </p:nvSpPr>
        <p:spPr>
          <a:xfrm>
            <a:off x="1" y="566146"/>
            <a:ext cx="12192000" cy="626537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LED Control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Bootstrap CSS --&gt;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"https://cdn.jsdelivr.net/npm/bootstrap@5.3.2/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('static', filename='style.css') }}"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2300"/>
              </a:lnSpc>
              <a:buNone/>
            </a:pP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"mb-5 title-name"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Raspberry Pi GPIO 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제어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mb-5"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"/on/"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-lg me-4"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"/off/"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OFF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"status"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is currently: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state }}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6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8DCA-C4DB-4D50-4E31-17D0F500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1529019-8297-7B4E-D3ED-2F4A8120E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2EFDDAB-2150-4F4B-48C6-5F5A7472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71A2E6-67E0-77C0-DE31-7D0343D2BCAB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Bootstrap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style.css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74E24-F711-5367-4FE2-D7A71152459C}"/>
              </a:ext>
            </a:extLst>
          </p:cNvPr>
          <p:cNvSpPr txBox="1"/>
          <p:nvPr/>
        </p:nvSpPr>
        <p:spPr>
          <a:xfrm>
            <a:off x="0" y="593387"/>
            <a:ext cx="7923769" cy="616296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#111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.title-name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-group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6264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01D27-C915-77EC-BA2C-A074089A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01F2AA-3175-D785-1129-0370DA7B9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9D6E498-782A-2017-EBFD-56D891F6A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C9ABEFE-2B0B-808C-B42D-F542C40AD91F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Bootstrap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적용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A84FC-7873-6561-589B-0C1CAAC8A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78" y="979054"/>
            <a:ext cx="7992590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28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199FD-4495-E441-EBE1-CEFEBFF97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F9110A8-E154-FE3D-B8CD-F1857391D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EA0937B-542E-DD6B-05DF-B8DC2544E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D0F348-1A99-A70D-98C0-E1E9FCC31661}"/>
              </a:ext>
            </a:extLst>
          </p:cNvPr>
          <p:cNvSpPr/>
          <p:nvPr/>
        </p:nvSpPr>
        <p:spPr>
          <a:xfrm>
            <a:off x="0" y="0"/>
            <a:ext cx="12192000" cy="877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3200" b="1" dirty="0">
                <a:solidFill>
                  <a:schemeClr val="tx1"/>
                </a:solidFill>
                <a:latin typeface="+mn-ea"/>
              </a:rPr>
              <a:t> DHT11 </a:t>
            </a:r>
            <a:r>
              <a:rPr lang="ko-KR" altLang="en-US" sz="3200" b="1" dirty="0">
                <a:solidFill>
                  <a:schemeClr val="tx1"/>
                </a:solidFill>
                <a:latin typeface="+mn-ea"/>
              </a:rPr>
              <a:t>온습도 센서 모니터링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D1366B-6793-EBE0-E5DB-B99ECAF1AB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1" y="3056537"/>
            <a:ext cx="2124581" cy="19901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1CC23E-36BA-7331-46DB-46FA0ED2C9FD}"/>
              </a:ext>
            </a:extLst>
          </p:cNvPr>
          <p:cNvSpPr txBox="1"/>
          <p:nvPr/>
        </p:nvSpPr>
        <p:spPr>
          <a:xfrm flipH="1">
            <a:off x="2190566" y="3459891"/>
            <a:ext cx="142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VS Code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E13C66-8259-5E3E-AF78-728661719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61" y="3102267"/>
            <a:ext cx="3038899" cy="19814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5CB1231-1C23-8A65-DEC4-889B23F0F5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11" y="1240220"/>
            <a:ext cx="1070638" cy="11694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8A3AD9-36AD-53B0-5F27-24EFC10061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77">
            <a:off x="4126160" y="2556740"/>
            <a:ext cx="452984" cy="4794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5920C4-499C-FA3C-2BB3-3B46C51F6A1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3986" y="2523182"/>
            <a:ext cx="452984" cy="4794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9107DC-F257-F7DD-2C92-14C5D63B581E}"/>
              </a:ext>
            </a:extLst>
          </p:cNvPr>
          <p:cNvSpPr txBox="1"/>
          <p:nvPr/>
        </p:nvSpPr>
        <p:spPr>
          <a:xfrm rot="3121170">
            <a:off x="6673036" y="248080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WiFi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2D33BE-5449-24F8-3521-062E68CD537A}"/>
              </a:ext>
            </a:extLst>
          </p:cNvPr>
          <p:cNvSpPr txBox="1"/>
          <p:nvPr/>
        </p:nvSpPr>
        <p:spPr>
          <a:xfrm rot="19468654">
            <a:off x="3947983" y="245515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WiFi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CC107-4817-A0DA-4095-9733415797E1}"/>
              </a:ext>
            </a:extLst>
          </p:cNvPr>
          <p:cNvSpPr txBox="1"/>
          <p:nvPr/>
        </p:nvSpPr>
        <p:spPr>
          <a:xfrm>
            <a:off x="4996882" y="291760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/>
              <a:t>SSH </a:t>
            </a:r>
            <a:r>
              <a:rPr lang="ko-KR" altLang="en-US" u="sng" dirty="0"/>
              <a:t>연결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20EFF8-1BBD-1622-A3D5-496ADC8E5FE7}"/>
              </a:ext>
            </a:extLst>
          </p:cNvPr>
          <p:cNvSpPr txBox="1"/>
          <p:nvPr/>
        </p:nvSpPr>
        <p:spPr>
          <a:xfrm>
            <a:off x="1524001" y="5138366"/>
            <a:ext cx="323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Raspberry Pi  </a:t>
            </a:r>
            <a:r>
              <a:rPr lang="en-US" altLang="ko-KR" u="sng" dirty="0" err="1"/>
              <a:t>ip</a:t>
            </a:r>
            <a:r>
              <a:rPr lang="en-US" altLang="ko-KR" u="sng" dirty="0"/>
              <a:t>  </a:t>
            </a:r>
            <a:r>
              <a:rPr lang="ko-KR" altLang="en-US" u="sng" dirty="0"/>
              <a:t>알고 있어야 함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5E4CFDA-3CA4-01EA-1DAD-AE30EA27F4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07228" y="2081851"/>
            <a:ext cx="520579" cy="593387"/>
          </a:xfrm>
          <a:prstGeom prst="rect">
            <a:avLst/>
          </a:prstGeom>
        </p:spPr>
      </p:pic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9B5C1C1A-404A-1BF3-3CF9-C7C9BDD6042D}"/>
              </a:ext>
            </a:extLst>
          </p:cNvPr>
          <p:cNvSpPr/>
          <p:nvPr/>
        </p:nvSpPr>
        <p:spPr>
          <a:xfrm>
            <a:off x="7659551" y="2611214"/>
            <a:ext cx="176059" cy="51556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D02B914-C5A2-B1EE-7125-008B320662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196139" y="2037011"/>
            <a:ext cx="877331" cy="554297"/>
          </a:xfrm>
          <a:prstGeom prst="rect">
            <a:avLst/>
          </a:prstGeom>
        </p:spPr>
      </p:pic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3C594BA1-F54C-F35B-F21C-5D6E5A24CA43}"/>
              </a:ext>
            </a:extLst>
          </p:cNvPr>
          <p:cNvSpPr/>
          <p:nvPr/>
        </p:nvSpPr>
        <p:spPr>
          <a:xfrm>
            <a:off x="8453613" y="2633237"/>
            <a:ext cx="349393" cy="515565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57C622-E2A9-DF09-6846-455A96AAAF02}"/>
              </a:ext>
            </a:extLst>
          </p:cNvPr>
          <p:cNvSpPr txBox="1"/>
          <p:nvPr/>
        </p:nvSpPr>
        <p:spPr>
          <a:xfrm flipH="1">
            <a:off x="8382977" y="2673014"/>
            <a:ext cx="5542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I2C</a:t>
            </a:r>
            <a:endParaRPr lang="ko-KR" altLang="en-US" sz="1200" b="1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EA224-0B95-6559-0EEF-39D49F032CB0}"/>
              </a:ext>
            </a:extLst>
          </p:cNvPr>
          <p:cNvSpPr txBox="1"/>
          <p:nvPr/>
        </p:nvSpPr>
        <p:spPr>
          <a:xfrm flipH="1">
            <a:off x="7435982" y="2690188"/>
            <a:ext cx="658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GPIO4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4F577B-6479-F608-9997-C83964578798}"/>
              </a:ext>
            </a:extLst>
          </p:cNvPr>
          <p:cNvSpPr txBox="1"/>
          <p:nvPr/>
        </p:nvSpPr>
        <p:spPr>
          <a:xfrm>
            <a:off x="94979" y="648866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8"/>
              </a:rPr>
              <a:t>RpiFlask</a:t>
            </a:r>
            <a:r>
              <a:rPr lang="en-US" altLang="ko-KR" dirty="0">
                <a:hlinkClick r:id="rId8"/>
              </a:rPr>
              <a:t>/</a:t>
            </a:r>
            <a:r>
              <a:rPr lang="en-US" altLang="ko-KR" dirty="0" err="1">
                <a:hlinkClick r:id="rId8"/>
              </a:rPr>
              <a:t>dhtFlask</a:t>
            </a:r>
            <a:r>
              <a:rPr lang="en-US" altLang="ko-KR" dirty="0">
                <a:hlinkClick r:id="rId8"/>
              </a:rPr>
              <a:t> at main · heartcom/</a:t>
            </a:r>
            <a:r>
              <a:rPr lang="en-US" altLang="ko-KR" dirty="0" err="1">
                <a:hlinkClick r:id="rId8"/>
              </a:rPr>
              <a:t>RpiFlask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905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9155D-DACB-B8A0-AF75-43455100E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234C283-0FAB-B744-E83E-4D6BEA619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C7D9C94-8BB1-6AED-87D8-DEABD54C5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090F4B-F5D2-A5AA-6A1F-8AEDEEF0C84B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폴더 구조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모서리가 둥근 직사각형 4">
            <a:extLst>
              <a:ext uri="{FF2B5EF4-FFF2-40B4-BE49-F238E27FC236}">
                <a16:creationId xmlns:a16="http://schemas.microsoft.com/office/drawing/2014/main" id="{AC9E12E0-BC6D-042A-CE64-171B841EE67F}"/>
              </a:ext>
            </a:extLst>
          </p:cNvPr>
          <p:cNvSpPr/>
          <p:nvPr/>
        </p:nvSpPr>
        <p:spPr>
          <a:xfrm>
            <a:off x="675503" y="1423981"/>
            <a:ext cx="1637731" cy="76427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 err="1">
                <a:solidFill>
                  <a:schemeClr val="tx1"/>
                </a:solidFill>
              </a:rPr>
              <a:t>dhtFlask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모서리가 둥근 직사각형 5">
            <a:extLst>
              <a:ext uri="{FF2B5EF4-FFF2-40B4-BE49-F238E27FC236}">
                <a16:creationId xmlns:a16="http://schemas.microsoft.com/office/drawing/2014/main" id="{664F6C89-2875-A745-C65B-68B13C9BF2BA}"/>
              </a:ext>
            </a:extLst>
          </p:cNvPr>
          <p:cNvSpPr/>
          <p:nvPr/>
        </p:nvSpPr>
        <p:spPr>
          <a:xfrm>
            <a:off x="3448290" y="1535438"/>
            <a:ext cx="2017576" cy="5299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static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모서리가 둥근 직사각형 7">
            <a:extLst>
              <a:ext uri="{FF2B5EF4-FFF2-40B4-BE49-F238E27FC236}">
                <a16:creationId xmlns:a16="http://schemas.microsoft.com/office/drawing/2014/main" id="{227E169D-178B-2B47-CFDB-31CE364C903C}"/>
              </a:ext>
            </a:extLst>
          </p:cNvPr>
          <p:cNvSpPr/>
          <p:nvPr/>
        </p:nvSpPr>
        <p:spPr>
          <a:xfrm>
            <a:off x="3450565" y="2574945"/>
            <a:ext cx="2001655" cy="52998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templates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6FEBA31-458A-B93F-1211-514700E0173E}"/>
              </a:ext>
            </a:extLst>
          </p:cNvPr>
          <p:cNvCxnSpPr>
            <a:stCxn id="3" idx="3"/>
            <a:endCxn id="4" idx="1"/>
          </p:cNvCxnSpPr>
          <p:nvPr/>
        </p:nvCxnSpPr>
        <p:spPr>
          <a:xfrm flipV="1">
            <a:off x="2313234" y="1800432"/>
            <a:ext cx="1135057" cy="56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13">
            <a:extLst>
              <a:ext uri="{FF2B5EF4-FFF2-40B4-BE49-F238E27FC236}">
                <a16:creationId xmlns:a16="http://schemas.microsoft.com/office/drawing/2014/main" id="{D447D2A5-3050-7287-EAED-1E67D83EEFDB}"/>
              </a:ext>
            </a:extLst>
          </p:cNvPr>
          <p:cNvCxnSpPr>
            <a:endCxn id="5" idx="1"/>
          </p:cNvCxnSpPr>
          <p:nvPr/>
        </p:nvCxnSpPr>
        <p:spPr>
          <a:xfrm rot="16200000" flipH="1">
            <a:off x="2637945" y="2027318"/>
            <a:ext cx="1033821" cy="591420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4">
            <a:extLst>
              <a:ext uri="{FF2B5EF4-FFF2-40B4-BE49-F238E27FC236}">
                <a16:creationId xmlns:a16="http://schemas.microsoft.com/office/drawing/2014/main" id="{502E093C-34CD-338A-005F-957C340FF4A4}"/>
              </a:ext>
            </a:extLst>
          </p:cNvPr>
          <p:cNvSpPr txBox="1"/>
          <p:nvPr/>
        </p:nvSpPr>
        <p:spPr>
          <a:xfrm>
            <a:off x="3855430" y="3976112"/>
            <a:ext cx="1203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app.py</a:t>
            </a:r>
            <a:endParaRPr lang="ko-KR" altLang="en-US" b="1" dirty="0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513DDFF7-E34A-0E61-0B66-66FA8A118F7B}"/>
              </a:ext>
            </a:extLst>
          </p:cNvPr>
          <p:cNvSpPr txBox="1"/>
          <p:nvPr/>
        </p:nvSpPr>
        <p:spPr>
          <a:xfrm>
            <a:off x="6232415" y="1521790"/>
            <a:ext cx="1419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style.css</a:t>
            </a:r>
            <a:endParaRPr lang="ko-KR" altLang="en-US" b="1" dirty="0"/>
          </a:p>
        </p:txBody>
      </p:sp>
      <p:sp>
        <p:nvSpPr>
          <p:cNvPr id="10" name="TextBox 16">
            <a:extLst>
              <a:ext uri="{FF2B5EF4-FFF2-40B4-BE49-F238E27FC236}">
                <a16:creationId xmlns:a16="http://schemas.microsoft.com/office/drawing/2014/main" id="{08840E4B-4FFA-29FB-12A8-5FEEFCEF8A17}"/>
              </a:ext>
            </a:extLst>
          </p:cNvPr>
          <p:cNvSpPr txBox="1"/>
          <p:nvPr/>
        </p:nvSpPr>
        <p:spPr>
          <a:xfrm>
            <a:off x="6207393" y="2602254"/>
            <a:ext cx="17883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/>
              <a:t>index.html</a:t>
            </a:r>
            <a:endParaRPr lang="ko-KR" altLang="en-US" b="1" dirty="0"/>
          </a:p>
        </p:txBody>
      </p:sp>
      <p:cxnSp>
        <p:nvCxnSpPr>
          <p:cNvPr id="11" name="Shape 17">
            <a:extLst>
              <a:ext uri="{FF2B5EF4-FFF2-40B4-BE49-F238E27FC236}">
                <a16:creationId xmlns:a16="http://schemas.microsoft.com/office/drawing/2014/main" id="{5744FFEB-D1E3-2D12-2CB0-743A073927ED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655552" y="3037843"/>
            <a:ext cx="1419395" cy="98036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F256C9-526B-8D63-DB5B-C7C1472F3672}"/>
              </a:ext>
            </a:extLst>
          </p:cNvPr>
          <p:cNvCxnSpPr/>
          <p:nvPr/>
        </p:nvCxnSpPr>
        <p:spPr>
          <a:xfrm flipV="1">
            <a:off x="5509085" y="1778822"/>
            <a:ext cx="625522" cy="22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D505A09-E73F-B477-7105-F98856DCA881}"/>
              </a:ext>
            </a:extLst>
          </p:cNvPr>
          <p:cNvCxnSpPr/>
          <p:nvPr/>
        </p:nvCxnSpPr>
        <p:spPr>
          <a:xfrm flipV="1">
            <a:off x="5456769" y="2831974"/>
            <a:ext cx="625522" cy="227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670110D-BBA5-FFF5-497F-3DCA1A1B8B34}"/>
              </a:ext>
            </a:extLst>
          </p:cNvPr>
          <p:cNvSpPr/>
          <p:nvPr/>
        </p:nvSpPr>
        <p:spPr>
          <a:xfrm>
            <a:off x="383060" y="1075603"/>
            <a:ext cx="7772400" cy="376881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602043A8-E10D-2493-7958-5C280D8CB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701" y="1237026"/>
            <a:ext cx="3272996" cy="347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315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F397A-A280-DC97-1E7C-0F7ED6D0A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8D9DCD-4903-8DA0-E34D-731E5DBE1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87753C7-6330-928E-7725-DFEB108D6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6E7F5A-4578-C435-10DB-FEEED5312023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프로젝트 준비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7064886-DBFC-D8D8-8444-C754C1988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547" y="2895603"/>
            <a:ext cx="7256631" cy="3184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6FB422-61E2-F052-971E-0BE3B60F2268}"/>
              </a:ext>
            </a:extLst>
          </p:cNvPr>
          <p:cNvSpPr txBox="1"/>
          <p:nvPr/>
        </p:nvSpPr>
        <p:spPr>
          <a:xfrm>
            <a:off x="367274" y="778212"/>
            <a:ext cx="253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dth11 module </a:t>
            </a:r>
            <a:r>
              <a:rPr lang="ko-KR" altLang="en-US" sz="2000" b="1" dirty="0"/>
              <a:t>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3E4A5-0165-AA14-24D9-73F4C7BDF165}"/>
              </a:ext>
            </a:extLst>
          </p:cNvPr>
          <p:cNvSpPr txBox="1"/>
          <p:nvPr/>
        </p:nvSpPr>
        <p:spPr>
          <a:xfrm>
            <a:off x="659229" y="1264066"/>
            <a:ext cx="6125328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ko-KR" sz="2000" b="1" dirty="0"/>
              <a:t>python3 -m pip install </a:t>
            </a:r>
            <a:r>
              <a:rPr lang="en-US" altLang="ko-KR" sz="2000" b="1" dirty="0" err="1"/>
              <a:t>adafruit-circuitpython-dht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3055AD-DBE1-2C91-6C9A-D6725DED6180}"/>
              </a:ext>
            </a:extLst>
          </p:cNvPr>
          <p:cNvSpPr txBox="1"/>
          <p:nvPr/>
        </p:nvSpPr>
        <p:spPr>
          <a:xfrm>
            <a:off x="367274" y="1857931"/>
            <a:ext cx="16674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dirty="0"/>
              <a:t>dth11 </a:t>
            </a:r>
            <a:r>
              <a:rPr lang="ko-KR" altLang="en-US" sz="2000" b="1" dirty="0"/>
              <a:t>연결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F76435A-FCFF-1155-9328-6EE48E38B55D}"/>
              </a:ext>
            </a:extLst>
          </p:cNvPr>
          <p:cNvSpPr/>
          <p:nvPr/>
        </p:nvSpPr>
        <p:spPr>
          <a:xfrm>
            <a:off x="2335425" y="3749873"/>
            <a:ext cx="2323070" cy="25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BBCE470-1BA6-E056-7DE7-C917B8A9390F}"/>
              </a:ext>
            </a:extLst>
          </p:cNvPr>
          <p:cNvSpPr/>
          <p:nvPr/>
        </p:nvSpPr>
        <p:spPr>
          <a:xfrm>
            <a:off x="2294689" y="5090703"/>
            <a:ext cx="2323070" cy="25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B1F883-FE63-6BA2-4788-7C7429C01DE3}"/>
              </a:ext>
            </a:extLst>
          </p:cNvPr>
          <p:cNvSpPr/>
          <p:nvPr/>
        </p:nvSpPr>
        <p:spPr>
          <a:xfrm>
            <a:off x="2291022" y="5456397"/>
            <a:ext cx="2861743" cy="2576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C96E0CE-087A-AAD4-2312-44D120E55C47}"/>
              </a:ext>
            </a:extLst>
          </p:cNvPr>
          <p:cNvCxnSpPr>
            <a:endCxn id="9" idx="1"/>
          </p:cNvCxnSpPr>
          <p:nvPr/>
        </p:nvCxnSpPr>
        <p:spPr>
          <a:xfrm>
            <a:off x="1952367" y="5570841"/>
            <a:ext cx="26818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7FAD6A-1DB4-6020-D508-3F83A524AFE9}"/>
              </a:ext>
            </a:extLst>
          </p:cNvPr>
          <p:cNvSpPr txBox="1"/>
          <p:nvPr/>
        </p:nvSpPr>
        <p:spPr>
          <a:xfrm>
            <a:off x="670888" y="5400579"/>
            <a:ext cx="13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dht11 signal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75AF7-E81C-95BF-99D6-D539937B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CE6F86D-0F12-D583-8DDD-C546A99FB9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4121B98F-A474-90E1-F6FE-3482DE42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0C739E-D904-031F-C072-379FA705A0DD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Flask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7C42B8-96BA-2F8D-1657-73AC7BEC9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472" y="925403"/>
            <a:ext cx="7213128" cy="2116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Flask는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Python으로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작성된 마이크로 웹 프레임워크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174625" lvl="0" indent="-174625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b="1" dirty="0">
                <a:latin typeface="+mn-ea"/>
              </a:rPr>
              <a:t>경량</a:t>
            </a:r>
            <a:r>
              <a:rPr lang="en-US" altLang="ko-KR" b="1" dirty="0">
                <a:latin typeface="+mn-ea"/>
              </a:rPr>
              <a:t>(Micro Framework)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불필요한 기능 제외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필요한 기능만 추가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단순함과 유연성 중심</a:t>
            </a: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빠른 개발과 확장성에 적합</a:t>
            </a:r>
          </a:p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RESTful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API, 웹 앱 등에 최적화</a:t>
            </a:r>
          </a:p>
        </p:txBody>
      </p:sp>
    </p:spTree>
    <p:extLst>
      <p:ext uri="{BB962C8B-B14F-4D97-AF65-F5344CB8AC3E}">
        <p14:creationId xmlns:p14="http://schemas.microsoft.com/office/powerpoint/2010/main" val="218476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B655-9806-EA2D-8378-A2E1E6E9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8D7C69F-11EB-6DC1-B6C8-F91252E42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CC927EA-2750-8859-00FA-7169A053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A667A80-58E6-750C-E15C-F166221B01A9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DHT11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이 잘 동작하는지 간단한 코드를 짜서 테스트해보자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dht11Test.py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52D9D3-0507-331C-2DEE-38D7D63CD2D0}"/>
              </a:ext>
            </a:extLst>
          </p:cNvPr>
          <p:cNvSpPr txBox="1"/>
          <p:nvPr/>
        </p:nvSpPr>
        <p:spPr>
          <a:xfrm>
            <a:off x="0" y="605481"/>
            <a:ext cx="12192000" cy="5922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time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board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adafruit_dht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adafruit_dht.DHT11(board.D17)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5.0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temperature_c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sensor.temperature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temperature_f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temperature_c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humidity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sensor.humidity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{0:0.1f}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ºC, Humidity=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{1:0.1f}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%"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temperature_c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humidity))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RuntimeError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error: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error.args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error: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sensor.exit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error</a:t>
            </a:r>
          </a:p>
          <a:p>
            <a:pPr>
              <a:lnSpc>
                <a:spcPts val="24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3.0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7A8AA4-016C-0604-ED86-B4CE18251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1680" y="5295682"/>
            <a:ext cx="301032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104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94EC2-E228-5821-CD25-614EB3BD3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66C0E3B-258E-F2A9-B365-32D6227D3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808319C-6662-FE2D-D37E-851C76A92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B8153D-408F-1147-DF8E-A2B1D9C7A1B0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화면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6AEE8E-AF5B-F9FE-4443-BCB48A9C9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96" y="877329"/>
            <a:ext cx="6838779" cy="569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11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6988C-8CC0-8864-EDFC-7231120D1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255EEE9-5AA6-5F38-7FEF-4FD1D57FD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7AF63711-DE0D-F034-4C7E-FB4FF8C6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171D64-4935-BC2D-7B5F-FDB34F176A76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app.py  (1/4)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42D86D-36EB-D8CE-09BB-0D0F5772E293}"/>
              </a:ext>
            </a:extLst>
          </p:cNvPr>
          <p:cNvSpPr txBox="1"/>
          <p:nvPr/>
        </p:nvSpPr>
        <p:spPr>
          <a:xfrm>
            <a:off x="0" y="605481"/>
            <a:ext cx="8665175" cy="52011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threading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time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atexit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RPi.GPIO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GPIO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Flask,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adafruit_dht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board</a:t>
            </a:r>
          </a:p>
          <a:p>
            <a:pPr>
              <a:lnSpc>
                <a:spcPts val="2500"/>
              </a:lnSpc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Flask(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500"/>
              </a:lnSpc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LED_PIN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00"/>
              </a:lnSpc>
              <a:buNone/>
            </a:pP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GPIO.setmode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(GPIO.BCM)</a:t>
            </a:r>
          </a:p>
          <a:p>
            <a:pPr>
              <a:lnSpc>
                <a:spcPts val="2500"/>
              </a:lnSpc>
              <a:buNone/>
            </a:pP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GPIO.setup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(LED_PIN, GPIO.OUT,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initial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GPIO.LOW)</a:t>
            </a:r>
          </a:p>
          <a:p>
            <a:pPr>
              <a:lnSpc>
                <a:spcPts val="2500"/>
              </a:lnSpc>
              <a:buNone/>
            </a:pP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led_state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"OFF"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35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E0DBF-D997-32DD-0725-EEA159D18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5FF8C57-245E-47FC-B22C-D533B4C7A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D402E7CE-0BBA-83AC-7CCE-55B8655428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8080FF-BC10-16EA-2101-B15C55027D38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app.py  (2/4)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186E9-52A8-A8C9-2639-49169327B4C4}"/>
              </a:ext>
            </a:extLst>
          </p:cNvPr>
          <p:cNvSpPr txBox="1"/>
          <p:nvPr/>
        </p:nvSpPr>
        <p:spPr>
          <a:xfrm>
            <a:off x="98854" y="603007"/>
            <a:ext cx="11994292" cy="6093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dht_worker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8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t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dht.temperature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h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dht.humidity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h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sensor_lock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(t),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"humidity"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(h),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time.strftime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"%Y-%m-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%H:%M:%S"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RuntimeError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OverflowError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8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dht.exit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adafruit_dht.DHT11(board.D4,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use_pulseio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time.sleep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(READ_INTERVAL)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_thread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threading.Thread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dht_worker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daemon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thread.start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8910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EC724-F66E-71C9-9458-6153BAA67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A169A81-1E57-3B02-F76F-45CD664A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519937B2-1BBB-C63F-000A-EE758B17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93C36B2-762B-0A03-64A5-C1539814D29F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app.py  (3/4)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50348-1EAD-8A31-2831-00B55D59F979}"/>
              </a:ext>
            </a:extLst>
          </p:cNvPr>
          <p:cNvSpPr txBox="1"/>
          <p:nvPr/>
        </p:nvSpPr>
        <p:spPr>
          <a:xfrm>
            <a:off x="0" y="599987"/>
            <a:ext cx="10688595" cy="627197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sensor_lock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temp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"humidity"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'index.html'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led_state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temperature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temp,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ts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'/on/'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led_on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index()</a:t>
            </a:r>
            <a:b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'/off/'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off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led_off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2300"/>
              </a:lnSpc>
              <a:buNone/>
            </a:pP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index()</a:t>
            </a:r>
          </a:p>
        </p:txBody>
      </p:sp>
    </p:spTree>
    <p:extLst>
      <p:ext uri="{BB962C8B-B14F-4D97-AF65-F5344CB8AC3E}">
        <p14:creationId xmlns:p14="http://schemas.microsoft.com/office/powerpoint/2010/main" val="27026578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7B044-FD10-7933-B024-974B1BF35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A342539-5C8D-808B-8E3A-DAE75E9FD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4C5CA9C-88C4-43EF-D6A5-7EC99530C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9A3E71-7B05-32DC-BC22-0A71B0E794A1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app.py  (4/4)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D92F8-831B-4C5A-6900-3CD65F0EDA4A}"/>
              </a:ext>
            </a:extLst>
          </p:cNvPr>
          <p:cNvSpPr txBox="1"/>
          <p:nvPr/>
        </p:nvSpPr>
        <p:spPr>
          <a:xfrm>
            <a:off x="0" y="599987"/>
            <a:ext cx="10144897" cy="60939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값만 주는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API (index.html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에서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초마다 호출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@app.route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'/api/dht'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api_dht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sensor_lock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jsonify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"humidity"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sensor_data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800"/>
              </a:lnSpc>
              <a:buNone/>
            </a:pP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_cleanup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GPIO.cleanup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_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dht.exit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atexit.register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(_cleanup)</a:t>
            </a:r>
          </a:p>
          <a:p>
            <a:pPr>
              <a:lnSpc>
                <a:spcPts val="1800"/>
              </a:lnSpc>
              <a:buNone/>
            </a:pP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'Web Server Starts'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8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외부 접속 허용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: host='0.0.0.0' 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내부 전용이면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127.0.0.1)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app.run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debug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'0.0.0.0'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4366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AE866-D8D7-02A4-CF41-A0CB9E70E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2D3D2E8-8DAF-F29D-938D-D51702C1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2FB8CF9-BFA3-C578-7880-35285E9BE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0604C88-D460-FBA3-50D3-61D99ADD1863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templates/index.html  (1/3)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66D65-B2E6-E3CE-3BA3-759164557EB0}"/>
              </a:ext>
            </a:extLst>
          </p:cNvPr>
          <p:cNvSpPr txBox="1"/>
          <p:nvPr/>
        </p:nvSpPr>
        <p:spPr>
          <a:xfrm>
            <a:off x="95764" y="649415"/>
            <a:ext cx="12096236" cy="5717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"ko"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+ DHT11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"https://cdn.jsdelivr.net/npm/bootstrap@5.3.2/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"{{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url_for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('static', filename='style.css') }}"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"container py-5"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"mb-4 title-name text-center"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Raspberry Pi GPIO 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제어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&amp;amp;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DHT11 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모니터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"text-center mb-4"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"/on/"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-danger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-lg me-2"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ON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"/off/"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-secondary 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-lg"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LED OFF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LED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상태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"status text-center mb-5"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LED 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상태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"state"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{{ state }}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359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FEE88-8AB6-9E01-1D8F-C53CE4A4F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AA491EA-0A53-D666-187C-0B5DA9CFC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BCEDAFAB-8B7B-BB45-6B95-CB2EE99B3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2416067-2FD2-6B3B-F1FE-8969713196DE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templates/index.html   (2/3)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C8DB1-4D24-47FB-73C3-4F11F6F4FEB7}"/>
              </a:ext>
            </a:extLst>
          </p:cNvPr>
          <p:cNvSpPr txBox="1"/>
          <p:nvPr/>
        </p:nvSpPr>
        <p:spPr>
          <a:xfrm>
            <a:off x="95764" y="612344"/>
            <a:ext cx="12096236" cy="684565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온습도 카드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 sensor-card mx-auto"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"card-body"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"card-title mb-3"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DHT11 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온습도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h4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온도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"sensor-row"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"sensor-label"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온도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"sensor-value"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"temp"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{% if temperature is not none %}{{ "%.1f"|format(temperature) }}{% else %}—{% endif %}</a:t>
            </a: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"sensor-unit"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°C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습도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"sensor-row"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"sensor-label"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습도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"sensor-value"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{% if humidity is not none %}{{ "%.1f"|format(humidity) }}{% else %}—{% endif %}</a:t>
            </a: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"sensor-unit"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368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4967-BC4F-0C8E-ADFE-96A92862A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9E520F9-0262-00C3-A636-BB84B7999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170F9E6-395D-4CE3-FD72-05E56843E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772E4A3-7549-F165-8A6F-F2CF6B90F747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templates/index.html  (3/3)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358BB-BD86-A3F2-B6C1-B60B45B45A5A}"/>
              </a:ext>
            </a:extLst>
          </p:cNvPr>
          <p:cNvSpPr txBox="1"/>
          <p:nvPr/>
        </p:nvSpPr>
        <p:spPr>
          <a:xfrm>
            <a:off x="9265" y="550559"/>
            <a:ext cx="12096236" cy="938481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"text-muted"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"updated"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{% if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%}</a:t>
            </a: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업데이트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{{ </a:t>
            </a:r>
            <a:r>
              <a:rPr lang="en-US" altLang="ko-K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}}{% else %}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ko-K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{% endif %}</a:t>
            </a: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&lt;!-- 3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초마다 자동 갱신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--&gt;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refreshDHT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|| !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temp_c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!==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humi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humidity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toFixed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'updated'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textContent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업데이트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'</a:t>
            </a: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updated_at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.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{});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refreshDHT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               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최초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회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refreshDHT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3000</a:t>
            </a:r>
            <a:r>
              <a:rPr lang="en-US" altLang="ko-K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초마다 갱신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ko-KR" alt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ko-K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200"/>
              </a:lnSpc>
              <a:buNone/>
            </a:pPr>
            <a:b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altLang="ko-K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742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B56B1-93E0-7780-F3B3-425B702F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9A4C1E0-209E-10CC-F201-96261C17B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7C119D9-2AD7-0423-DD9D-C97B6B74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1980859-E4CC-B3EA-4B0A-259CA37F3404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static/style.css  (1/2)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CD633-B068-07E0-9B4B-08162C07F8FF}"/>
              </a:ext>
            </a:extLst>
          </p:cNvPr>
          <p:cNvSpPr txBox="1"/>
          <p:nvPr/>
        </p:nvSpPr>
        <p:spPr>
          <a:xfrm>
            <a:off x="0" y="599987"/>
            <a:ext cx="12192000" cy="64545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=====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기본 테마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===== */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#111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padding-top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.title-name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white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-group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.status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1.5rem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margin-top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yellow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#state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40px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=====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센서 카드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===== */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.sensor-card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#1a1a1a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border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solid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#333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#fff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460px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.sensor-card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.card-title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#9bdcff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2.5rem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600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07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DCFB4-DCB4-B64D-ECC8-E5EF9D087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08685DC-234C-1D7D-12DD-EABDC6645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653A403-4759-1F37-2780-C18F8A53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460E08-34AC-E831-1CCC-DA4F43618622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개발 환경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532777-EA2F-AB2D-BAEC-121E6A0EE2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6431" y="3056537"/>
            <a:ext cx="2124581" cy="19901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3989DC-716F-0208-27AA-610883463DBF}"/>
              </a:ext>
            </a:extLst>
          </p:cNvPr>
          <p:cNvSpPr txBox="1"/>
          <p:nvPr/>
        </p:nvSpPr>
        <p:spPr>
          <a:xfrm flipH="1">
            <a:off x="2190566" y="3459891"/>
            <a:ext cx="1429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</a:rPr>
              <a:t>VS Code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669704-29E4-37ED-C4AE-92F096FA6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761" y="3102267"/>
            <a:ext cx="3038899" cy="19814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216F5CB-5AF7-7EAC-3E4D-12038B31B8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511" y="1240220"/>
            <a:ext cx="1070638" cy="116948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6882BE2-7F69-C073-42DE-745CBAC4FCE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4877">
            <a:off x="4126160" y="2556740"/>
            <a:ext cx="452984" cy="4794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BC701E8-2D10-8498-8BA7-CB9E4A0933C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613986" y="2523182"/>
            <a:ext cx="452984" cy="4794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578EC9-E994-3CD5-F9EB-0B454AFF3D20}"/>
              </a:ext>
            </a:extLst>
          </p:cNvPr>
          <p:cNvSpPr txBox="1"/>
          <p:nvPr/>
        </p:nvSpPr>
        <p:spPr>
          <a:xfrm rot="3121170">
            <a:off x="6673036" y="2480808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WiFi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A7D88D-65B0-6781-A09C-C326931386D8}"/>
              </a:ext>
            </a:extLst>
          </p:cNvPr>
          <p:cNvSpPr txBox="1"/>
          <p:nvPr/>
        </p:nvSpPr>
        <p:spPr>
          <a:xfrm rot="19468654">
            <a:off x="3947983" y="2455153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</a:rPr>
              <a:t>WiFi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9D56B2-5DF6-E90A-6F90-2F58E3E6663D}"/>
              </a:ext>
            </a:extLst>
          </p:cNvPr>
          <p:cNvSpPr txBox="1"/>
          <p:nvPr/>
        </p:nvSpPr>
        <p:spPr>
          <a:xfrm>
            <a:off x="4996882" y="2917601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/>
              <a:t>SSH </a:t>
            </a:r>
            <a:r>
              <a:rPr lang="ko-KR" altLang="en-US" u="sng" dirty="0"/>
              <a:t>연결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FCD42D-3669-DEA7-3AFE-9612DB94E32C}"/>
              </a:ext>
            </a:extLst>
          </p:cNvPr>
          <p:cNvSpPr txBox="1"/>
          <p:nvPr/>
        </p:nvSpPr>
        <p:spPr>
          <a:xfrm>
            <a:off x="1524001" y="5138366"/>
            <a:ext cx="323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u="sng" dirty="0"/>
              <a:t>Raspberry Pi  </a:t>
            </a:r>
            <a:r>
              <a:rPr lang="en-US" altLang="ko-KR" u="sng" dirty="0" err="1"/>
              <a:t>ip</a:t>
            </a:r>
            <a:r>
              <a:rPr lang="en-US" altLang="ko-KR" u="sng" dirty="0"/>
              <a:t>  </a:t>
            </a:r>
            <a:r>
              <a:rPr lang="ko-KR" altLang="en-US" u="sng" dirty="0"/>
              <a:t>알고 있어야 함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4550429-0A82-E2DC-8512-E0A8B8862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0544" y="2113009"/>
            <a:ext cx="520579" cy="593387"/>
          </a:xfrm>
          <a:prstGeom prst="rect">
            <a:avLst/>
          </a:prstGeom>
        </p:spPr>
      </p:pic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6E0639C7-BA3B-D96E-BACA-2AC39B964B3E}"/>
              </a:ext>
            </a:extLst>
          </p:cNvPr>
          <p:cNvSpPr/>
          <p:nvPr/>
        </p:nvSpPr>
        <p:spPr>
          <a:xfrm>
            <a:off x="7662867" y="2642372"/>
            <a:ext cx="176059" cy="515566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32F74A-4279-C4C3-5AFB-832072F23F0A}"/>
              </a:ext>
            </a:extLst>
          </p:cNvPr>
          <p:cNvSpPr txBox="1"/>
          <p:nvPr/>
        </p:nvSpPr>
        <p:spPr>
          <a:xfrm flipH="1">
            <a:off x="7352800" y="2721346"/>
            <a:ext cx="786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002060"/>
                </a:solidFill>
              </a:rPr>
              <a:t>GPIO4</a:t>
            </a:r>
            <a:endParaRPr lang="ko-KR" altLang="en-US" sz="1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4916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D46EC-5005-CE4F-86D9-64F60C52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4413A96-7041-3B21-3A74-26D4F1C07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CF413ECD-610B-99D3-29DE-81339FA58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55BC2C-F448-7364-0E86-1F61A4515820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static/style.css  (2/2)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D9DEA-5EE2-8C1A-1585-64F891A84DB7}"/>
              </a:ext>
            </a:extLst>
          </p:cNvPr>
          <p:cNvSpPr txBox="1"/>
          <p:nvPr/>
        </p:nvSpPr>
        <p:spPr>
          <a:xfrm>
            <a:off x="0" y="599987"/>
            <a:ext cx="12192000" cy="78202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======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온습도 행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라벨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값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단위 스타일 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전부 여기서 조절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 ====== */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--sensor-label-size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--sensor-value-size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숫자 크기 *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--sensor-unit-size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--sensor-gap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.35rem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.sensor-row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baseline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--sensor-gap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.25rem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.sensor-label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--sensor-label-size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#d8e0e7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.02em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.sensor-value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line-height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.sensor-value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.num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--sensor-value-size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letter-spacing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.02em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.sensor-unit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--sensor-unit-size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opacity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.9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#updated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#bfc8d6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!important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Bootstrap .text-muted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덮어쓰기 *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ko-KR" alt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            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ko-KR" alt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모바일에서  줄이기 *</a:t>
            </a:r>
            <a:r>
              <a:rPr lang="en-US" altLang="ko-K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</a:t>
            </a:r>
            <a:endParaRPr lang="ko-KR" alt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@media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576px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:root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--sensor-value-size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1.8rem</a:t>
            </a: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  <a:buNone/>
            </a:pPr>
            <a:r>
              <a:rPr lang="en-US" altLang="ko-K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302968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5AC0E-E17D-A48E-DB4C-BCA0EC9EB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279A5F-5321-53F0-643B-01268471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22F767C-D4EA-52DB-B9F6-5ABC1CB4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F1309B-B260-969B-78E9-70D2B46391C7}"/>
              </a:ext>
            </a:extLst>
          </p:cNvPr>
          <p:cNvSpPr/>
          <p:nvPr/>
        </p:nvSpPr>
        <p:spPr>
          <a:xfrm>
            <a:off x="0" y="0"/>
            <a:ext cx="12192000" cy="60548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실행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  <a:sym typeface="Wingdings" panose="05000000000000000000" pitchFamily="2" charset="2"/>
              </a:rPr>
              <a:t> Terminal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3EAEFA-DB15-E57A-55D1-29BE0D4AF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5481"/>
            <a:ext cx="10068330" cy="4905633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83C1CE9-ACE8-03DF-8A88-808D75A1060D}"/>
              </a:ext>
            </a:extLst>
          </p:cNvPr>
          <p:cNvCxnSpPr>
            <a:cxnSpLocks/>
          </p:cNvCxnSpPr>
          <p:nvPr/>
        </p:nvCxnSpPr>
        <p:spPr>
          <a:xfrm flipH="1">
            <a:off x="7784757" y="1927654"/>
            <a:ext cx="2508419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B9DCBC-45B7-4398-3FA4-BCCDF8D4CB19}"/>
              </a:ext>
            </a:extLst>
          </p:cNvPr>
          <p:cNvSpPr txBox="1"/>
          <p:nvPr/>
        </p:nvSpPr>
        <p:spPr>
          <a:xfrm flipH="1">
            <a:off x="10293176" y="1742988"/>
            <a:ext cx="11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LED </a:t>
            </a:r>
            <a:r>
              <a:rPr lang="ko-KR" altLang="en-US" dirty="0"/>
              <a:t>버튼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F4A5150-8358-59AE-5074-C9EE102582C4}"/>
              </a:ext>
            </a:extLst>
          </p:cNvPr>
          <p:cNvCxnSpPr>
            <a:cxnSpLocks/>
          </p:cNvCxnSpPr>
          <p:nvPr/>
        </p:nvCxnSpPr>
        <p:spPr>
          <a:xfrm flipH="1">
            <a:off x="7900087" y="2762420"/>
            <a:ext cx="2508419" cy="0"/>
          </a:xfrm>
          <a:prstGeom prst="straightConnector1">
            <a:avLst/>
          </a:prstGeom>
          <a:ln w="412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E2ECDA-F287-CE9A-10E7-46807595DFDE}"/>
              </a:ext>
            </a:extLst>
          </p:cNvPr>
          <p:cNvSpPr txBox="1"/>
          <p:nvPr/>
        </p:nvSpPr>
        <p:spPr>
          <a:xfrm flipH="1">
            <a:off x="10408506" y="2577754"/>
            <a:ext cx="1115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LED </a:t>
            </a:r>
            <a:r>
              <a:rPr lang="ko-KR" altLang="en-US" dirty="0"/>
              <a:t>버튼</a:t>
            </a:r>
          </a:p>
        </p:txBody>
      </p:sp>
    </p:spTree>
    <p:extLst>
      <p:ext uri="{BB962C8B-B14F-4D97-AF65-F5344CB8AC3E}">
        <p14:creationId xmlns:p14="http://schemas.microsoft.com/office/powerpoint/2010/main" val="5442240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4825ED-C226-9118-BF74-702DE517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000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8543-37D7-4E72-ECFF-1069DF190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85ADED0-C5D3-76D8-9403-F2F58418A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97352A0-4308-CA54-BF4C-FFADC6065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9E3CD1-0768-3D52-A1FA-7A163318CD7B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VS code Remote SSH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(1)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1C758-A98F-D6E4-043D-12F3269A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86" y="1236139"/>
            <a:ext cx="7344800" cy="258163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ED6CD8C-E05C-AA49-CC36-BB61C06F1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8" y="687617"/>
            <a:ext cx="3735703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Extensions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+mn-ea"/>
              </a:rPr>
              <a:t>Remote-SSH</a:t>
            </a:r>
            <a:r>
              <a:rPr lang="ko-KR" altLang="en-US" dirty="0">
                <a:latin typeface="+mn-ea"/>
              </a:rPr>
              <a:t> 설치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4C4206-6434-A954-D56C-E9E1BCBB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060" y="4597780"/>
            <a:ext cx="3229426" cy="2048161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775C8B0E-6840-00BD-AB75-B13809BB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" y="4006234"/>
            <a:ext cx="3861057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dirty="0">
                <a:latin typeface="+mn-ea"/>
              </a:rPr>
              <a:t>Open a Remote window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5BED19AF-3F9D-C999-AD3E-E18CABB571D7}"/>
              </a:ext>
            </a:extLst>
          </p:cNvPr>
          <p:cNvSpPr/>
          <p:nvPr/>
        </p:nvSpPr>
        <p:spPr>
          <a:xfrm>
            <a:off x="1112108" y="5733535"/>
            <a:ext cx="210065" cy="6178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37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41918-5ECC-5FCD-4E46-2E2CF391E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581E947-8204-465F-ED62-62A60FF0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90148672-37A0-4E8A-9E7B-B436C1D90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325DEAF-22C0-1AD9-4B44-B79610D283CA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VS code Remote SSH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(2)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193B05-379D-6BAC-21A3-CEDC95070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8" y="687617"/>
            <a:ext cx="3132268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Connect to Host…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F4DC8B96-0E65-D6C7-A3D5-BBA5E0A00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" y="4006234"/>
            <a:ext cx="3384581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Raspberry pi IP address </a:t>
            </a:r>
            <a:r>
              <a:rPr lang="ko-KR" altLang="en-US" dirty="0">
                <a:latin typeface="+mn-ea"/>
              </a:rPr>
              <a:t>입력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DBAB3E7-DCBD-BAEF-27EC-A56DB667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67" y="1273848"/>
            <a:ext cx="9221487" cy="1143160"/>
          </a:xfrm>
          <a:prstGeom prst="rect">
            <a:avLst/>
          </a:prstGeom>
        </p:spPr>
      </p:pic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42A43C3-9394-03A3-54EE-7A6B1AD3EFD7}"/>
              </a:ext>
            </a:extLst>
          </p:cNvPr>
          <p:cNvSpPr/>
          <p:nvPr/>
        </p:nvSpPr>
        <p:spPr>
          <a:xfrm>
            <a:off x="1911607" y="1565523"/>
            <a:ext cx="576648" cy="25684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456403-E715-67A6-F093-D3132F70E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7" y="3044832"/>
            <a:ext cx="4486901" cy="73352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11CFBB9B-7DE6-C2E2-65F0-D53B57817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83" y="2504918"/>
            <a:ext cx="3435556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Add New SSH Host…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48F49C7-0720-F032-C346-859859C24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67" y="4688401"/>
            <a:ext cx="5687219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50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BEE38-2298-F616-629A-B500B5A9D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53DD404-9A16-7197-17C8-40F59AAB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F59650D1-BAC5-1EFF-4660-1DE6EECD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8F18ABB-D302-C6B9-AD53-C67592B8F665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VS code Remote SSH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(3)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4EDB653-BEFA-E74F-4166-548BB6065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8" y="687617"/>
            <a:ext cx="3791423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.ssh </a:t>
            </a:r>
            <a:r>
              <a:rPr lang="ko-KR" altLang="en-US" dirty="0">
                <a:latin typeface="+mn-ea"/>
              </a:rPr>
              <a:t>설정 파일 저장 위치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480A1C-8817-115E-0377-E117C3FF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720" y="1208881"/>
            <a:ext cx="5220429" cy="121937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1B1C0021-105D-36A3-F70E-582DEB0E5E06}"/>
              </a:ext>
            </a:extLst>
          </p:cNvPr>
          <p:cNvSpPr/>
          <p:nvPr/>
        </p:nvSpPr>
        <p:spPr>
          <a:xfrm>
            <a:off x="1911607" y="1528452"/>
            <a:ext cx="576648" cy="25684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D84875A6-5BC5-69AF-5174-DB7C86DEF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9289" y="5208341"/>
            <a:ext cx="4534533" cy="146705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DBE75BA7-62A8-0909-168B-CF475F858682}"/>
              </a:ext>
            </a:extLst>
          </p:cNvPr>
          <p:cNvSpPr/>
          <p:nvPr/>
        </p:nvSpPr>
        <p:spPr>
          <a:xfrm>
            <a:off x="6400798" y="687617"/>
            <a:ext cx="139202" cy="61264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48A26794-417F-3399-0C7F-F79BE2563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3148" y="4676514"/>
            <a:ext cx="1774845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</a:t>
            </a:r>
            <a:r>
              <a:rPr lang="en-US" altLang="ko-KR" dirty="0">
                <a:latin typeface="+mn-ea"/>
              </a:rPr>
              <a:t> Linux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1A8604B7-1DAC-254D-374D-3A19551FA4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89" y="3231414"/>
            <a:ext cx="3915321" cy="1371791"/>
          </a:xfrm>
          <a:prstGeom prst="rect">
            <a:avLst/>
          </a:prstGeom>
        </p:spPr>
      </p:pic>
      <p:sp>
        <p:nvSpPr>
          <p:cNvPr id="28" name="Rectangle 1">
            <a:extLst>
              <a:ext uri="{FF2B5EF4-FFF2-40B4-BE49-F238E27FC236}">
                <a16:creationId xmlns:a16="http://schemas.microsoft.com/office/drawing/2014/main" id="{ADBFE3FA-4A68-EDFF-7312-3CD3674BF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9" y="2630426"/>
            <a:ext cx="3884397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config </a:t>
            </a:r>
            <a:r>
              <a:rPr lang="ko-KR" altLang="en-US" dirty="0">
                <a:latin typeface="+mn-ea"/>
              </a:rPr>
              <a:t>파일 확인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아래와 같다면</a:t>
            </a:r>
            <a:r>
              <a:rPr lang="en-US" altLang="ko-KR" dirty="0">
                <a:latin typeface="+mn-ea"/>
              </a:rPr>
              <a:t>?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7C10F98C-D713-EBF3-4532-4078E5A630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994" y="5204116"/>
            <a:ext cx="3515216" cy="1609950"/>
          </a:xfrm>
          <a:prstGeom prst="rect">
            <a:avLst/>
          </a:prstGeom>
        </p:spPr>
      </p:pic>
      <p:sp>
        <p:nvSpPr>
          <p:cNvPr id="31" name="Rectangle 1">
            <a:extLst>
              <a:ext uri="{FF2B5EF4-FFF2-40B4-BE49-F238E27FC236}">
                <a16:creationId xmlns:a16="http://schemas.microsoft.com/office/drawing/2014/main" id="{AE77F038-264B-F288-09BE-995990697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178" y="4676514"/>
            <a:ext cx="1646605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User pi </a:t>
            </a:r>
            <a:r>
              <a:rPr lang="ko-KR" altLang="en-US" dirty="0">
                <a:latin typeface="+mn-ea"/>
              </a:rPr>
              <a:t>추가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A1516C2F-2B49-1BF0-0D81-DC102D8110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2295" y="1070407"/>
            <a:ext cx="3229426" cy="2048161"/>
          </a:xfrm>
          <a:prstGeom prst="rect">
            <a:avLst/>
          </a:prstGeom>
        </p:spPr>
      </p:pic>
      <p:sp>
        <p:nvSpPr>
          <p:cNvPr id="33" name="Rectangle 1">
            <a:extLst>
              <a:ext uri="{FF2B5EF4-FFF2-40B4-BE49-F238E27FC236}">
                <a16:creationId xmlns:a16="http://schemas.microsoft.com/office/drawing/2014/main" id="{7D191456-4972-0D04-5173-92AA369E0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0732" y="565360"/>
            <a:ext cx="3861057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dirty="0">
                <a:latin typeface="+mn-ea"/>
              </a:rPr>
              <a:t>Open a Remote window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D5155A8A-960E-33EA-E758-3A303DF91402}"/>
              </a:ext>
            </a:extLst>
          </p:cNvPr>
          <p:cNvSpPr/>
          <p:nvPr/>
        </p:nvSpPr>
        <p:spPr>
          <a:xfrm>
            <a:off x="7461343" y="2169091"/>
            <a:ext cx="210065" cy="617838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0D028B2D-A0B7-1142-92C6-260DBF74A9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2295" y="3631448"/>
            <a:ext cx="4391638" cy="1057423"/>
          </a:xfrm>
          <a:prstGeom prst="rect">
            <a:avLst/>
          </a:prstGeom>
        </p:spPr>
      </p:pic>
      <p:sp>
        <p:nvSpPr>
          <p:cNvPr id="36" name="Rectangle 1">
            <a:extLst>
              <a:ext uri="{FF2B5EF4-FFF2-40B4-BE49-F238E27FC236}">
                <a16:creationId xmlns:a16="http://schemas.microsoft.com/office/drawing/2014/main" id="{20F785B0-6B90-F919-43DD-89EDEBCA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6018" y="3128397"/>
            <a:ext cx="2840778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ko-KR" dirty="0">
                <a:latin typeface="+mn-ea"/>
              </a:rPr>
              <a:t>Click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dirty="0" err="1">
                <a:latin typeface="+mn-ea"/>
                <a:sym typeface="Wingdings" panose="05000000000000000000" pitchFamily="2" charset="2"/>
              </a:rPr>
              <a:t>Rpi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 IP Address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8B997EC4-2559-3A9C-FA1E-500CFC727964}"/>
              </a:ext>
            </a:extLst>
          </p:cNvPr>
          <p:cNvSpPr/>
          <p:nvPr/>
        </p:nvSpPr>
        <p:spPr>
          <a:xfrm>
            <a:off x="8547771" y="3788341"/>
            <a:ext cx="576648" cy="25684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4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14B9-3600-0C90-64E7-38C597E5C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AC73FE-B748-2813-0A7A-F74892D81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35AD8183-4B2D-28FD-0ED2-8232CB1AD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061001D-0CD5-44BE-8635-A259D03CE831}"/>
              </a:ext>
            </a:extLst>
          </p:cNvPr>
          <p:cNvSpPr/>
          <p:nvPr/>
        </p:nvSpPr>
        <p:spPr>
          <a:xfrm>
            <a:off x="0" y="0"/>
            <a:ext cx="12062298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VS code Remote SSH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설정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(4)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082908-694A-6A7B-0C3E-6E8E7CEDA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8" y="688546"/>
            <a:ext cx="3232360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Raspberry pi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비밀번호 입력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F78425C-B3CA-8A77-0F6C-CE9F21C88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965" y="1237998"/>
            <a:ext cx="4953691" cy="9621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0516BBF-D556-9874-39D3-C14B6B99A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65" y="3100289"/>
            <a:ext cx="7811590" cy="3115110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E9FCF197-70A7-F5F3-A62D-CCE83C6C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8" y="2390476"/>
            <a:ext cx="5497018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라즈베리파이와</a:t>
            </a:r>
            <a:r>
              <a:rPr lang="ko-KR" altLang="en-US" dirty="0">
                <a:latin typeface="+mn-ea"/>
              </a:rPr>
              <a:t> 원격 </a:t>
            </a:r>
            <a:r>
              <a:rPr lang="en-US" altLang="ko-KR" dirty="0">
                <a:latin typeface="+mn-ea"/>
              </a:rPr>
              <a:t>ssh </a:t>
            </a:r>
            <a:r>
              <a:rPr lang="ko-KR" altLang="en-US" dirty="0">
                <a:latin typeface="+mn-ea"/>
              </a:rPr>
              <a:t>연결 성공 </a:t>
            </a:r>
            <a:r>
              <a:rPr lang="en-US" altLang="ko-KR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+mn-ea"/>
                <a:sym typeface="Wingdings" panose="05000000000000000000" pitchFamily="2" charset="2"/>
              </a:rPr>
              <a:t>폴더 확인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22F061AD-456E-9E48-0DE2-DE06DDE44C76}"/>
              </a:ext>
            </a:extLst>
          </p:cNvPr>
          <p:cNvSpPr/>
          <p:nvPr/>
        </p:nvSpPr>
        <p:spPr>
          <a:xfrm>
            <a:off x="1930768" y="4707059"/>
            <a:ext cx="576648" cy="256847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42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B66D-29D6-AE44-D49B-8E6A77B1A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61A99B5-8ED6-1579-A206-A49BCE365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EFF91721-C6FE-4073-4DDE-58D9317A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A619E3-584C-3E1B-FD71-100130653D19}"/>
              </a:ext>
            </a:extLst>
          </p:cNvPr>
          <p:cNvSpPr/>
          <p:nvPr/>
        </p:nvSpPr>
        <p:spPr>
          <a:xfrm>
            <a:off x="0" y="0"/>
            <a:ext cx="12192000" cy="593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7675" indent="-273050">
              <a:buFont typeface="Wingdings" pitchFamily="2" charset="2"/>
              <a:buChar char="§"/>
            </a:pP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가상환경 생성하고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work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폴더 만들자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BB0FF9A-ED4E-3BB6-B7B8-977E5D0A0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8" y="688546"/>
            <a:ext cx="4161717" cy="456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프로젝트 폴더 만들기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sym typeface="Wingdings" panose="05000000000000000000" pitchFamily="2" charset="2"/>
              </a:rPr>
              <a:t> putty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sym typeface="Wingdings" panose="05000000000000000000" pitchFamily="2" charset="2"/>
              </a:rPr>
              <a:t>연결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39877E7-1C82-FA20-4989-6C26EF18C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73" y="1239856"/>
            <a:ext cx="3358082" cy="1185896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D5B84B8-1EB9-6FD6-3A9E-C5819A423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588" y="2427611"/>
            <a:ext cx="2954655" cy="454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174625" marR="0" lvl="0" indent="-174625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 가상환경 설정 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&amp;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활성화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E45FEF-23F2-C4F4-7AD4-5BCD79DD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73" y="2978863"/>
            <a:ext cx="6152995" cy="7298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C25DB8-6559-16EE-3C97-066D25E476B9}"/>
              </a:ext>
            </a:extLst>
          </p:cNvPr>
          <p:cNvSpPr txBox="1"/>
          <p:nvPr/>
        </p:nvSpPr>
        <p:spPr>
          <a:xfrm>
            <a:off x="466928" y="4640094"/>
            <a:ext cx="11499238" cy="1522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가상 환경은 </a:t>
            </a:r>
            <a:r>
              <a:rPr lang="ko-KR" altLang="en-US" sz="1600" dirty="0" err="1">
                <a:latin typeface="+mn-ea"/>
              </a:rPr>
              <a:t>라즈베리파이에서</a:t>
            </a:r>
            <a:r>
              <a:rPr lang="ko-KR" altLang="en-US" sz="1600" dirty="0">
                <a:latin typeface="+mn-ea"/>
              </a:rPr>
              <a:t> 프로젝트별로 독립된 </a:t>
            </a:r>
            <a:r>
              <a:rPr lang="en-US" altLang="ko-KR" sz="1600" dirty="0">
                <a:latin typeface="+mn-ea"/>
              </a:rPr>
              <a:t>Python </a:t>
            </a:r>
            <a:r>
              <a:rPr lang="ko-KR" altLang="en-US" sz="1600" dirty="0">
                <a:latin typeface="+mn-ea"/>
              </a:rPr>
              <a:t>공간을 만들어  라이브러리 충돌과 시스템이 </a:t>
            </a:r>
            <a:r>
              <a:rPr lang="ko-KR" altLang="en-US" sz="1600" dirty="0" err="1">
                <a:latin typeface="+mn-ea"/>
              </a:rPr>
              <a:t>엉퀴는</a:t>
            </a:r>
            <a:r>
              <a:rPr lang="ko-KR" altLang="en-US" sz="1600" dirty="0">
                <a:latin typeface="+mn-ea"/>
              </a:rPr>
              <a:t> 문제를</a:t>
            </a:r>
            <a:br>
              <a:rPr lang="en-US" altLang="ko-KR" sz="1600" dirty="0">
                <a:latin typeface="+mn-ea"/>
              </a:rPr>
            </a:br>
            <a:r>
              <a:rPr lang="ko-KR" altLang="en-US" sz="1600" dirty="0">
                <a:latin typeface="+mn-ea"/>
              </a:rPr>
              <a:t>방지하기 위한 안전한 개발 방법이다</a:t>
            </a:r>
            <a:r>
              <a:rPr lang="en-US" altLang="ko-KR" sz="1600" dirty="0">
                <a:latin typeface="+mn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+mn-ea"/>
              </a:rPr>
              <a:t>bookwarm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버전에서는 파이썬 모듈이 가상 환경 이외에서는 설치되지 않는 경우가 있다</a:t>
            </a:r>
            <a:r>
              <a:rPr lang="en-US" altLang="ko-KR" sz="1600" dirty="0">
                <a:latin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+mn-ea"/>
              </a:rPr>
              <a:t>새로 시작할 때마다 가상환경 활성화해 주어야 함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source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venv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/bin/activate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DE493A-04AD-37B7-0E27-C2EB27BB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8085" y="688546"/>
            <a:ext cx="3358082" cy="3668224"/>
          </a:xfrm>
          <a:prstGeom prst="rect">
            <a:avLst/>
          </a:prstGeom>
          <a:ln w="15875">
            <a:solidFill>
              <a:schemeClr val="accent4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80759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6626</TotalTime>
  <Words>3447</Words>
  <Application>Microsoft Office PowerPoint</Application>
  <PresentationFormat>와이드스크린</PresentationFormat>
  <Paragraphs>524</Paragraphs>
  <Slides>42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mr.son</dc:creator>
  <cp:lastModifiedBy>Dev DW</cp:lastModifiedBy>
  <cp:revision>456</cp:revision>
  <dcterms:created xsi:type="dcterms:W3CDTF">2016-12-24T13:44:34Z</dcterms:created>
  <dcterms:modified xsi:type="dcterms:W3CDTF">2025-08-11T11:46:39Z</dcterms:modified>
</cp:coreProperties>
</file>