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605" r:id="rId3"/>
    <p:sldId id="606" r:id="rId4"/>
    <p:sldId id="607" r:id="rId5"/>
    <p:sldId id="850" r:id="rId6"/>
    <p:sldId id="872" r:id="rId7"/>
    <p:sldId id="878" r:id="rId8"/>
    <p:sldId id="893" r:id="rId9"/>
    <p:sldId id="894" r:id="rId10"/>
    <p:sldId id="895" r:id="rId11"/>
    <p:sldId id="897" r:id="rId12"/>
    <p:sldId id="896" r:id="rId13"/>
    <p:sldId id="898" r:id="rId14"/>
    <p:sldId id="899" r:id="rId15"/>
    <p:sldId id="900" r:id="rId16"/>
    <p:sldId id="892" r:id="rId17"/>
    <p:sldId id="873" r:id="rId18"/>
    <p:sldId id="880" r:id="rId19"/>
    <p:sldId id="881" r:id="rId20"/>
    <p:sldId id="882" r:id="rId21"/>
    <p:sldId id="883" r:id="rId22"/>
    <p:sldId id="884" r:id="rId23"/>
    <p:sldId id="885" r:id="rId24"/>
    <p:sldId id="886" r:id="rId25"/>
    <p:sldId id="887" r:id="rId26"/>
    <p:sldId id="888" r:id="rId27"/>
    <p:sldId id="889" r:id="rId28"/>
    <p:sldId id="890" r:id="rId29"/>
    <p:sldId id="879" r:id="rId30"/>
    <p:sldId id="874" r:id="rId31"/>
    <p:sldId id="875" r:id="rId32"/>
    <p:sldId id="876" r:id="rId33"/>
    <p:sldId id="87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660033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15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47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5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23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7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61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98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74D3F-32B0-4D15-BB39-E7322BBA7B20}" type="datetimeFigureOut">
              <a:rPr lang="ko-KR" altLang="en-US" smtClean="0"/>
              <a:pPr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7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2A9DC9-D1E6-93F6-AD07-C122BCB4EA93}"/>
              </a:ext>
            </a:extLst>
          </p:cNvPr>
          <p:cNvSpPr/>
          <p:nvPr/>
        </p:nvSpPr>
        <p:spPr>
          <a:xfrm>
            <a:off x="0" y="-1"/>
            <a:ext cx="12192000" cy="3563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/>
              <a:t>PyQt with Designer</a:t>
            </a:r>
            <a:endParaRPr lang="ko-KR" alt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98793-14BA-5260-C64C-00654CFEBC16}"/>
              </a:ext>
            </a:extLst>
          </p:cNvPr>
          <p:cNvSpPr txBox="1"/>
          <p:nvPr/>
        </p:nvSpPr>
        <p:spPr>
          <a:xfrm>
            <a:off x="5205046" y="6213231"/>
            <a:ext cx="147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Ver.20250405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50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>
                <a:solidFill>
                  <a:srgbClr val="000099"/>
                </a:solidFill>
                <a:latin typeface="+mn-ea"/>
              </a:rPr>
              <a:t> PyQt : Menu 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3703" y="958895"/>
            <a:ext cx="1602105" cy="173651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80755" y="790414"/>
            <a:ext cx="767225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import sys</a:t>
            </a:r>
          </a:p>
          <a:p>
            <a:r>
              <a:rPr lang="ko-KR" altLang="en-US" sz="1200"/>
              <a:t>from PyQt5 import QtCore, QtGui, QtWidgets</a:t>
            </a:r>
          </a:p>
          <a:p>
            <a:endParaRPr lang="ko-KR" altLang="en-US" sz="1200"/>
          </a:p>
          <a:p>
            <a:r>
              <a:rPr lang="ko-KR" altLang="en-US" sz="1200"/>
              <a:t>class Window(QtWidgets.QMainWindow):</a:t>
            </a:r>
          </a:p>
          <a:p>
            <a:r>
              <a:rPr lang="ko-KR" altLang="en-US" sz="1200"/>
              <a:t>    def __init__(self):</a:t>
            </a:r>
          </a:p>
          <a:p>
            <a:r>
              <a:rPr lang="ko-KR" altLang="en-US" sz="1200"/>
              <a:t>        super(Window, self).__init__()</a:t>
            </a:r>
          </a:p>
          <a:p>
            <a:r>
              <a:rPr lang="ko-KR" altLang="en-US" sz="1200"/>
              <a:t>        self.setGeometry(50, 50, 300, 300)</a:t>
            </a:r>
          </a:p>
          <a:p>
            <a:r>
              <a:rPr lang="ko-KR" altLang="en-US" sz="1200"/>
              <a:t>        self.setWindowTitle('PyQt5')</a:t>
            </a:r>
          </a:p>
          <a:p>
            <a:r>
              <a:rPr lang="ko-KR" altLang="en-US" sz="1200"/>
              <a:t>        self.setWindowIcon(QtGui.QIcon('image/bird.png'))</a:t>
            </a:r>
          </a:p>
          <a:p>
            <a:r>
              <a:rPr lang="ko-KR" altLang="en-US" sz="1200"/>
              <a:t>        extractAction = QtWidgets.QAction("&amp;CLOSE", self)</a:t>
            </a:r>
          </a:p>
          <a:p>
            <a:r>
              <a:rPr lang="ko-KR" altLang="en-US" sz="1200"/>
              <a:t>        extractAction.setShortcut("Ctrl+Q")</a:t>
            </a:r>
          </a:p>
          <a:p>
            <a:r>
              <a:rPr lang="ko-KR" altLang="en-US" sz="1200"/>
              <a:t>        extractAction.setStatusTip('Leave the App')</a:t>
            </a:r>
          </a:p>
          <a:p>
            <a:r>
              <a:rPr lang="ko-KR" altLang="en-US" sz="1200"/>
              <a:t>        extractAction.triggered.connect(self.close_app)</a:t>
            </a:r>
          </a:p>
          <a:p>
            <a:r>
              <a:rPr lang="ko-KR" altLang="en-US" sz="1200"/>
              <a:t>        self.statusBar()</a:t>
            </a:r>
          </a:p>
          <a:p>
            <a:r>
              <a:rPr lang="ko-KR" altLang="en-US" sz="1200"/>
              <a:t>        mainMenu = self.menuBar()</a:t>
            </a:r>
          </a:p>
          <a:p>
            <a:r>
              <a:rPr lang="ko-KR" altLang="en-US" sz="1200"/>
              <a:t>        fileMenu=mainMenu.addMenu('&amp;File')</a:t>
            </a:r>
          </a:p>
          <a:p>
            <a:r>
              <a:rPr lang="ko-KR" altLang="en-US" sz="1200"/>
              <a:t>        fileMenu.addAction(extractAction)        </a:t>
            </a:r>
          </a:p>
          <a:p>
            <a:r>
              <a:rPr lang="ko-KR" altLang="en-US" sz="1200"/>
              <a:t>        self.home()</a:t>
            </a:r>
          </a:p>
          <a:p>
            <a:r>
              <a:rPr lang="ko-KR" altLang="en-US" sz="1200"/>
              <a:t>    def home(self):</a:t>
            </a:r>
          </a:p>
          <a:p>
            <a:r>
              <a:rPr lang="ko-KR" altLang="en-US" sz="1200"/>
              <a:t>        btn=QtWidgets.QPushButton('Quit', self)</a:t>
            </a:r>
          </a:p>
          <a:p>
            <a:r>
              <a:rPr lang="ko-KR" altLang="en-US" sz="1200"/>
              <a:t>        btn.clicked.connect(self.close_app)</a:t>
            </a:r>
          </a:p>
          <a:p>
            <a:r>
              <a:rPr lang="ko-KR" altLang="en-US" sz="1200"/>
              <a:t>        btn.resize(btn.sizeHint())</a:t>
            </a:r>
          </a:p>
          <a:p>
            <a:r>
              <a:rPr lang="ko-KR" altLang="en-US" sz="1200"/>
              <a:t>        btn.move(100, 100)</a:t>
            </a:r>
          </a:p>
          <a:p>
            <a:r>
              <a:rPr lang="ko-KR" altLang="en-US" sz="1200"/>
              <a:t>        self.show()        </a:t>
            </a:r>
          </a:p>
          <a:p>
            <a:r>
              <a:rPr lang="ko-KR" altLang="en-US" sz="1200"/>
              <a:t>    def close_app(self):</a:t>
            </a:r>
          </a:p>
          <a:p>
            <a:r>
              <a:rPr lang="ko-KR" altLang="en-US" sz="1200"/>
              <a:t>        print('close application')</a:t>
            </a:r>
          </a:p>
          <a:p>
            <a:r>
              <a:rPr lang="ko-KR" altLang="en-US" sz="1200"/>
              <a:t>        sys.exit()</a:t>
            </a:r>
          </a:p>
          <a:p>
            <a:endParaRPr lang="ko-KR" altLang="en-US" sz="1200"/>
          </a:p>
          <a:p>
            <a:r>
              <a:rPr lang="ko-KR" altLang="en-US" sz="1200"/>
              <a:t>app=QtWidgets.QApplication(sys.argv)</a:t>
            </a:r>
          </a:p>
          <a:p>
            <a:r>
              <a:rPr lang="ko-KR" altLang="en-US" sz="1200"/>
              <a:t>GUI = Window()</a:t>
            </a:r>
          </a:p>
          <a:p>
            <a:r>
              <a:rPr lang="ko-KR" altLang="en-US" sz="1200"/>
              <a:t>sys.exit(app.exec_())</a:t>
            </a:r>
          </a:p>
        </p:txBody>
      </p:sp>
    </p:spTree>
    <p:extLst>
      <p:ext uri="{BB962C8B-B14F-4D97-AF65-F5344CB8AC3E}">
        <p14:creationId xmlns:p14="http://schemas.microsoft.com/office/powerpoint/2010/main" val="221361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04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>
                <a:solidFill>
                  <a:srgbClr val="000099"/>
                </a:solidFill>
                <a:latin typeface="+mn-ea"/>
              </a:rPr>
              <a:t> PyQt : Toolbar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793" y="4485730"/>
            <a:ext cx="2314575" cy="1962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15589" y="1245221"/>
            <a:ext cx="87608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FF"/>
                </a:solidFill>
              </a:rPr>
              <a:t>def home(self):</a:t>
            </a:r>
          </a:p>
          <a:p>
            <a:r>
              <a:rPr lang="ko-KR" altLang="en-US"/>
              <a:t>        btn=QtWidgets.QPushButton('Quit', self)</a:t>
            </a:r>
          </a:p>
          <a:p>
            <a:r>
              <a:rPr lang="ko-KR" altLang="en-US"/>
              <a:t>        btn.clicked.connect(self.close_app)</a:t>
            </a:r>
          </a:p>
          <a:p>
            <a:r>
              <a:rPr lang="ko-KR" altLang="en-US"/>
              <a:t>        btn.resize(btn.sizeHint())</a:t>
            </a:r>
          </a:p>
          <a:p>
            <a:r>
              <a:rPr lang="ko-KR" altLang="en-US"/>
              <a:t>        btn.move(100, 100)</a:t>
            </a:r>
          </a:p>
          <a:p>
            <a:endParaRPr lang="ko-KR" altLang="en-US"/>
          </a:p>
          <a:p>
            <a:r>
              <a:rPr lang="ko-KR" altLang="en-US"/>
              <a:t>        extractAction = QtWidgets.QAction(QtGui.QIcon('image/dog.png'), 'Flee the scene', self)</a:t>
            </a:r>
          </a:p>
          <a:p>
            <a:r>
              <a:rPr lang="ko-KR" altLang="en-US"/>
              <a:t>        extractAction.triggered.connect(self.close_app)</a:t>
            </a:r>
          </a:p>
          <a:p>
            <a:r>
              <a:rPr lang="ko-KR" altLang="en-US"/>
              <a:t>        self.toolbar = self.addToolBar('Extraction')</a:t>
            </a:r>
          </a:p>
          <a:p>
            <a:r>
              <a:rPr lang="ko-KR" altLang="en-US"/>
              <a:t>        self.toolbar.addAction(extractAction)</a:t>
            </a:r>
          </a:p>
          <a:p>
            <a:r>
              <a:rPr lang="ko-KR" altLang="en-US"/>
              <a:t>        </a:t>
            </a:r>
          </a:p>
          <a:p>
            <a:r>
              <a:rPr lang="ko-KR" altLang="en-US"/>
              <a:t>        self.show()</a:t>
            </a:r>
          </a:p>
          <a:p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637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509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>
                <a:solidFill>
                  <a:srgbClr val="000099"/>
                </a:solidFill>
                <a:latin typeface="+mn-ea"/>
              </a:rPr>
              <a:t> PyQt : MessageBox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8172" y="1085953"/>
            <a:ext cx="82992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0000FF"/>
                </a:solidFill>
              </a:rPr>
              <a:t> def close_app(self):</a:t>
            </a:r>
          </a:p>
          <a:p>
            <a:r>
              <a:rPr lang="ko-KR" altLang="en-US" sz="1400"/>
              <a:t>        choice = QtWidgets.QMessageBox.question(self, 'Extract!',</a:t>
            </a:r>
          </a:p>
          <a:p>
            <a:r>
              <a:rPr lang="ko-KR" altLang="en-US" sz="1400"/>
              <a:t>                                                "종료하시겠습니까?", QtWidgets.QMessageBox.Yes | QtWidgets.QMessageBox.No)</a:t>
            </a:r>
          </a:p>
          <a:p>
            <a:r>
              <a:rPr lang="ko-KR" altLang="en-US" sz="1400"/>
              <a:t>        if choice==QtWidgets.QMessageBox.Yes:</a:t>
            </a:r>
          </a:p>
          <a:p>
            <a:r>
              <a:rPr lang="ko-KR" altLang="en-US" sz="1400"/>
              <a:t>            print ('exit')</a:t>
            </a:r>
          </a:p>
          <a:p>
            <a:r>
              <a:rPr lang="ko-KR" altLang="en-US" sz="1400"/>
              <a:t>            sys.exit()</a:t>
            </a:r>
          </a:p>
          <a:p>
            <a:endParaRPr lang="ko-KR" altLang="en-US" sz="1400"/>
          </a:p>
          <a:p>
            <a:r>
              <a:rPr lang="ko-KR" altLang="en-US" sz="1400"/>
              <a:t>        else:</a:t>
            </a:r>
          </a:p>
          <a:p>
            <a:r>
              <a:rPr lang="ko-KR" altLang="en-US" sz="1400"/>
              <a:t>            pass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23" y="3492138"/>
            <a:ext cx="2057441" cy="22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158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>
                <a:solidFill>
                  <a:srgbClr val="000099"/>
                </a:solidFill>
                <a:latin typeface="+mn-ea"/>
              </a:rPr>
              <a:t> PyQt : CheckBox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818" y="855074"/>
            <a:ext cx="1922008" cy="210596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98469" y="900231"/>
            <a:ext cx="821218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    checkBox = QtWidgets.QCheckBox('Enlarge Window', self)</a:t>
            </a:r>
          </a:p>
          <a:p>
            <a:r>
              <a:rPr lang="en-US" altLang="ko-KR"/>
              <a:t>    checkBox.move(100, 25)</a:t>
            </a:r>
          </a:p>
          <a:p>
            <a:r>
              <a:rPr lang="en-US" altLang="ko-KR"/>
              <a:t>    checkBox.stateChanged.connect(self.enlarge_Window)        </a:t>
            </a:r>
          </a:p>
          <a:p>
            <a:r>
              <a:rPr lang="en-US" altLang="ko-KR"/>
              <a:t>    self.show()</a:t>
            </a:r>
          </a:p>
          <a:p>
            <a:endParaRPr lang="en-US" altLang="ko-KR"/>
          </a:p>
          <a:p>
            <a:r>
              <a:rPr lang="en-US" altLang="ko-KR"/>
              <a:t>def enlarge_Window(self, state):</a:t>
            </a:r>
          </a:p>
          <a:p>
            <a:r>
              <a:rPr lang="en-US" altLang="ko-KR"/>
              <a:t>    print('check box')</a:t>
            </a:r>
          </a:p>
          <a:p>
            <a:r>
              <a:rPr lang="en-US" altLang="ko-KR"/>
              <a:t>    if state == QtCore.Qt.Checked:</a:t>
            </a:r>
          </a:p>
          <a:p>
            <a:r>
              <a:rPr lang="en-US" altLang="ko-KR"/>
              <a:t>        print ('checked')</a:t>
            </a:r>
          </a:p>
          <a:p>
            <a:r>
              <a:rPr lang="en-US" altLang="ko-KR"/>
              <a:t>	self.setGeometry(50, 50, 600, 600)</a:t>
            </a:r>
          </a:p>
          <a:p>
            <a:r>
              <a:rPr lang="en-US" altLang="ko-KR"/>
              <a:t>    else:</a:t>
            </a:r>
          </a:p>
          <a:p>
            <a:r>
              <a:rPr lang="en-US" altLang="ko-KR"/>
              <a:t>	print ('not checked')</a:t>
            </a:r>
          </a:p>
          <a:p>
            <a:r>
              <a:rPr lang="en-US" altLang="ko-KR"/>
              <a:t>	self.setGeometry(50, 50, 300, 300)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7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39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>
                <a:solidFill>
                  <a:srgbClr val="000099"/>
                </a:solidFill>
                <a:latin typeface="+mn-ea"/>
              </a:rPr>
              <a:t> PyQt : Progress Bar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338" y="4693920"/>
            <a:ext cx="3559775" cy="192323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85257" y="808953"/>
            <a:ext cx="83776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    self.progress = QtWidgets.QProgressBar(self)</a:t>
            </a:r>
          </a:p>
          <a:p>
            <a:r>
              <a:rPr lang="ko-KR" altLang="en-US"/>
              <a:t>    self.progress.setGeometry(200, 80, 250, 20)</a:t>
            </a:r>
          </a:p>
          <a:p>
            <a:endParaRPr lang="ko-KR" altLang="en-US"/>
          </a:p>
          <a:p>
            <a:r>
              <a:rPr lang="ko-KR" altLang="en-US"/>
              <a:t>    self.btn = QtWidgets.QPushButton("Download", self)</a:t>
            </a:r>
          </a:p>
          <a:p>
            <a:r>
              <a:rPr lang="ko-KR" altLang="en-US"/>
              <a:t>    self.btn.move(200, 120)</a:t>
            </a:r>
          </a:p>
          <a:p>
            <a:r>
              <a:rPr lang="ko-KR" altLang="en-US"/>
              <a:t>    self.btn.clicked.connect(self.download)</a:t>
            </a:r>
          </a:p>
          <a:p>
            <a:r>
              <a:rPr lang="ko-KR" altLang="en-US"/>
              <a:t>    self.show()</a:t>
            </a:r>
          </a:p>
          <a:p>
            <a:endParaRPr lang="ko-KR" altLang="en-US"/>
          </a:p>
          <a:p>
            <a:r>
              <a:rPr lang="ko-KR" altLang="en-US" b="1">
                <a:solidFill>
                  <a:srgbClr val="0000FF"/>
                </a:solidFill>
              </a:rPr>
              <a:t>def download(self):</a:t>
            </a:r>
          </a:p>
          <a:p>
            <a:r>
              <a:rPr lang="ko-KR" altLang="en-US"/>
              <a:t>    self.completed=0</a:t>
            </a:r>
          </a:p>
          <a:p>
            <a:endParaRPr lang="ko-KR" altLang="en-US"/>
          </a:p>
          <a:p>
            <a:r>
              <a:rPr lang="ko-KR" altLang="en-US"/>
              <a:t>    while self.completed &lt; 100:</a:t>
            </a:r>
          </a:p>
          <a:p>
            <a:r>
              <a:rPr lang="ko-KR" altLang="en-US"/>
              <a:t>	self.completed += 0.00001</a:t>
            </a:r>
          </a:p>
          <a:p>
            <a:r>
              <a:rPr lang="ko-KR" altLang="en-US"/>
              <a:t>	self.progress.setValue(self.completed)</a:t>
            </a:r>
          </a:p>
        </p:txBody>
      </p:sp>
    </p:spTree>
    <p:extLst>
      <p:ext uri="{BB962C8B-B14F-4D97-AF65-F5344CB8AC3E}">
        <p14:creationId xmlns:p14="http://schemas.microsoft.com/office/powerpoint/2010/main" val="190625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39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>
                <a:solidFill>
                  <a:srgbClr val="000099"/>
                </a:solidFill>
                <a:latin typeface="+mn-ea"/>
              </a:rPr>
              <a:t> PyQt : ComboBox=DropDown Button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89760" y="935900"/>
            <a:ext cx="78377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    self.styleChoice = QtWidgets.QLabel("Ten", self)</a:t>
            </a:r>
          </a:p>
          <a:p>
            <a:r>
              <a:rPr lang="ko-KR" altLang="en-US"/>
              <a:t>    comboBox = QtWidgets.QComboBox(self)</a:t>
            </a:r>
          </a:p>
          <a:p>
            <a:r>
              <a:rPr lang="ko-KR" altLang="en-US"/>
              <a:t>    comboBox.addItem("one")</a:t>
            </a:r>
          </a:p>
          <a:p>
            <a:r>
              <a:rPr lang="ko-KR" altLang="en-US"/>
              <a:t>    comboBox.addItem("two")</a:t>
            </a:r>
          </a:p>
          <a:p>
            <a:r>
              <a:rPr lang="ko-KR" altLang="en-US"/>
              <a:t>    comboBox.addItem("three")</a:t>
            </a:r>
          </a:p>
          <a:p>
            <a:r>
              <a:rPr lang="ko-KR" altLang="en-US"/>
              <a:t>    comboBox.addItem("four")</a:t>
            </a:r>
          </a:p>
          <a:p>
            <a:r>
              <a:rPr lang="ko-KR" altLang="en-US"/>
              <a:t>    comboBox.addItem("five")</a:t>
            </a:r>
          </a:p>
          <a:p>
            <a:r>
              <a:rPr lang="ko-KR" altLang="en-US"/>
              <a:t>    comboBox.move(50, 250)</a:t>
            </a:r>
          </a:p>
          <a:p>
            <a:r>
              <a:rPr lang="ko-KR" altLang="en-US"/>
              <a:t>    self.styleChoice.move(50, 150)</a:t>
            </a:r>
          </a:p>
          <a:p>
            <a:r>
              <a:rPr lang="ko-KR" altLang="en-US"/>
              <a:t>    comboBox.activated[str].connect(self.style_choice)</a:t>
            </a:r>
          </a:p>
          <a:p>
            <a:endParaRPr lang="ko-KR" altLang="en-US"/>
          </a:p>
          <a:p>
            <a:r>
              <a:rPr lang="ko-KR" altLang="en-US"/>
              <a:t>    self.show()</a:t>
            </a:r>
          </a:p>
          <a:p>
            <a:r>
              <a:rPr lang="ko-KR" altLang="en-US"/>
              <a:t>    </a:t>
            </a:r>
          </a:p>
          <a:p>
            <a:r>
              <a:rPr lang="ko-KR" altLang="en-US"/>
              <a:t>def style_choice(self, text):</a:t>
            </a:r>
          </a:p>
          <a:p>
            <a:r>
              <a:rPr lang="ko-KR" altLang="en-US"/>
              <a:t>    self.styleChoice.setText(text)</a:t>
            </a:r>
          </a:p>
          <a:p>
            <a:r>
              <a:rPr lang="ko-KR" altLang="en-US"/>
              <a:t>    QtWidgets.QApplication.setStyle(QtWidgets.QStyleFactory.create(text))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527" y="923108"/>
            <a:ext cx="2857234" cy="253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5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744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46" y="1052736"/>
            <a:ext cx="8556054" cy="54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12192000" cy="6016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Designer : Label &amp; Button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05" y="1071787"/>
            <a:ext cx="3600400" cy="22456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040" y="1287811"/>
            <a:ext cx="3031744" cy="1920999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6044952" y="2223914"/>
            <a:ext cx="576064" cy="144016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68488" y="1791866"/>
            <a:ext cx="504056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65032" y="1791867"/>
            <a:ext cx="504056" cy="1760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17432" y="2047858"/>
            <a:ext cx="504056" cy="17605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236641" y="85576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</a:rPr>
              <a:t>Label</a:t>
            </a:r>
            <a:endParaRPr lang="ko-KR" altLang="en-US" sz="1400" b="1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05193" y="855763"/>
            <a:ext cx="82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</a:rPr>
              <a:t>Line Edit</a:t>
            </a:r>
            <a:endParaRPr lang="ko-KR" altLang="en-US" sz="1400" b="1">
              <a:solidFill>
                <a:srgbClr val="0000FF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512" y="4096122"/>
            <a:ext cx="4306808" cy="216024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012504" y="4744194"/>
            <a:ext cx="504056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80656" y="3736083"/>
            <a:ext cx="1096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</a:rPr>
              <a:t>Push Button</a:t>
            </a:r>
            <a:endParaRPr lang="ko-KR" altLang="en-US" sz="1400" b="1">
              <a:solidFill>
                <a:srgbClr val="0000FF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7777388" flipV="1">
            <a:off x="6198297" y="3650313"/>
            <a:ext cx="576064" cy="108184"/>
          </a:xfrm>
          <a:prstGeom prst="rightArrow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12192000" cy="6027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: Label &amp; Button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01" y="1034828"/>
            <a:ext cx="6415633" cy="4761287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4316760" y="1178843"/>
            <a:ext cx="216024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540896" y="4203179"/>
            <a:ext cx="936104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85112" y="3771131"/>
            <a:ext cx="720080" cy="144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22" idx="2"/>
          </p:cNvCxnSpPr>
          <p:nvPr/>
        </p:nvCxnSpPr>
        <p:spPr>
          <a:xfrm>
            <a:off x="4424772" y="1610891"/>
            <a:ext cx="1116124" cy="11521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612904" y="3123059"/>
            <a:ext cx="144016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endCxn id="24" idx="1"/>
          </p:cNvCxnSpPr>
          <p:nvPr/>
        </p:nvCxnSpPr>
        <p:spPr>
          <a:xfrm flipV="1">
            <a:off x="6477000" y="3843139"/>
            <a:ext cx="1008112" cy="5040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945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"/>
            <a:ext cx="12192000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: Label &amp; Button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576" y="1043212"/>
            <a:ext cx="7200800" cy="511780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4172744" y="1259235"/>
            <a:ext cx="216024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388768" y="1619275"/>
            <a:ext cx="1872208" cy="1368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5900936" y="3923531"/>
            <a:ext cx="936104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845152" y="3923531"/>
            <a:ext cx="720080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260976" y="3203451"/>
            <a:ext cx="144016" cy="7200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3"/>
            <a:endCxn id="16" idx="1"/>
          </p:cNvCxnSpPr>
          <p:nvPr/>
        </p:nvCxnSpPr>
        <p:spPr>
          <a:xfrm>
            <a:off x="6837040" y="4031543"/>
            <a:ext cx="10081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96481" y="4283571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>
                <a:solidFill>
                  <a:srgbClr val="0000FF"/>
                </a:solidFill>
              </a:rPr>
              <a:t>Ctrl+R  </a:t>
            </a:r>
            <a:r>
              <a:rPr lang="ko-KR" altLang="en-US" sz="1400" b="1">
                <a:solidFill>
                  <a:srgbClr val="0000FF"/>
                </a:solidFill>
              </a:rPr>
              <a:t>로 실행</a:t>
            </a:r>
            <a:endParaRPr lang="en-US" altLang="ko-KR" sz="1400" b="1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0000FF"/>
                </a:solidFill>
              </a:rPr>
              <a:t>저장</a:t>
            </a:r>
            <a:r>
              <a:rPr lang="en-US" altLang="ko-KR" sz="1400" b="1">
                <a:solidFill>
                  <a:srgbClr val="0000FF"/>
                </a:solidFill>
              </a:rPr>
              <a:t>(.ui)</a:t>
            </a:r>
            <a:endParaRPr lang="ko-KR" altLang="en-US" sz="14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82062" y="5904"/>
            <a:ext cx="12274062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>
              <a:buFont typeface="Wingdings" pitchFamily="2" charset="2"/>
              <a:buChar char="§"/>
            </a:pP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개발 환경 구축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: Python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설치</a:t>
            </a:r>
          </a:p>
        </p:txBody>
      </p:sp>
      <p:pic>
        <p:nvPicPr>
          <p:cNvPr id="3" name="그림 2" descr="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7748" y="1264208"/>
            <a:ext cx="7096505" cy="4368688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4485398" y="3920538"/>
            <a:ext cx="2374710" cy="60050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14966" y="4850874"/>
            <a:ext cx="3245894" cy="600502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"/>
            <a:ext cx="12192000" cy="4766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: Label &amp; Button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2289" y="980729"/>
            <a:ext cx="2996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.ui</a:t>
            </a:r>
            <a:r>
              <a:rPr lang="ko-KR" altLang="en-US" sz="1400" b="1"/>
              <a:t>를 </a:t>
            </a:r>
            <a:r>
              <a:rPr lang="en-US" altLang="ko-KR" sz="1400" b="1"/>
              <a:t>.py </a:t>
            </a:r>
            <a:r>
              <a:rPr lang="ko-KR" altLang="en-US" sz="1400" b="1"/>
              <a:t>파일로 변경하여 실행하기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81" y="1412776"/>
            <a:ext cx="8776270" cy="4933950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1720280" y="2636912"/>
            <a:ext cx="3744416" cy="216024"/>
          </a:xfrm>
          <a:prstGeom prst="round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592488" y="3212976"/>
            <a:ext cx="2160240" cy="288032"/>
          </a:xfrm>
          <a:prstGeom prst="round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872680" y="5229200"/>
            <a:ext cx="3744416" cy="216024"/>
          </a:xfrm>
          <a:prstGeom prst="round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520480" y="5949280"/>
            <a:ext cx="1296144" cy="288032"/>
          </a:xfrm>
          <a:prstGeom prst="round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64696" y="960984"/>
            <a:ext cx="4740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</a:rPr>
              <a:t>pyuic5.bat </a:t>
            </a:r>
            <a:r>
              <a:rPr lang="ko-KR" altLang="en-US" sz="1400" b="1">
                <a:solidFill>
                  <a:srgbClr val="0000FF"/>
                </a:solidFill>
              </a:rPr>
              <a:t>는  </a:t>
            </a:r>
            <a:r>
              <a:rPr lang="en-US" altLang="ko-KR" sz="1400" b="1">
                <a:solidFill>
                  <a:srgbClr val="0000FF"/>
                </a:solidFill>
              </a:rPr>
              <a:t>C:\Python36-32\Lib\site-packages\pyqt5-tools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05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12192000" cy="5486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: Layout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연습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94" y="980728"/>
            <a:ext cx="7632848" cy="5641777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709986" y="1844824"/>
            <a:ext cx="936104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66570" y="5445224"/>
            <a:ext cx="2376264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658" y="1988840"/>
            <a:ext cx="2668532" cy="2160240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endCxn id="15" idx="2"/>
          </p:cNvCxnSpPr>
          <p:nvPr/>
        </p:nvCxnSpPr>
        <p:spPr>
          <a:xfrm flipV="1">
            <a:off x="8838778" y="4149080"/>
            <a:ext cx="254146" cy="12961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3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"/>
            <a:ext cx="10668000" cy="4964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 : Layout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연습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73" y="2060848"/>
            <a:ext cx="3419475" cy="3276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40496" y="908720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Ctrl + R  </a:t>
            </a:r>
            <a:r>
              <a:rPr lang="ko-KR" altLang="en-US" b="1">
                <a:solidFill>
                  <a:srgbClr val="0000FF"/>
                </a:solidFill>
              </a:rPr>
              <a:t>로 미리보기 실행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897" y="2060849"/>
            <a:ext cx="4974704" cy="32289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940496" y="1340769"/>
            <a:ext cx="4490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rgbClr val="C00000"/>
                </a:solidFill>
              </a:rPr>
              <a:t>화면을 확장하거나 축소하면 버튼 크기가 함께 조절됨</a:t>
            </a:r>
          </a:p>
        </p:txBody>
      </p:sp>
    </p:spTree>
    <p:extLst>
      <p:ext uri="{BB962C8B-B14F-4D97-AF65-F5344CB8AC3E}">
        <p14:creationId xmlns:p14="http://schemas.microsoft.com/office/powerpoint/2010/main" val="174634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"/>
            <a:ext cx="12192000" cy="5158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: Layout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연습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21" y="1124745"/>
            <a:ext cx="7477125" cy="503872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7053064" y="1700808"/>
            <a:ext cx="1296144" cy="7920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909049" y="836712"/>
            <a:ext cx="213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Layout </a:t>
            </a:r>
            <a:r>
              <a:rPr lang="ko-KR" altLang="en-US" b="1">
                <a:solidFill>
                  <a:srgbClr val="0000FF"/>
                </a:solidFill>
              </a:rPr>
              <a:t>및 속성 편집</a:t>
            </a:r>
          </a:p>
        </p:txBody>
      </p:sp>
    </p:spTree>
    <p:extLst>
      <p:ext uri="{BB962C8B-B14F-4D97-AF65-F5344CB8AC3E}">
        <p14:creationId xmlns:p14="http://schemas.microsoft.com/office/powerpoint/2010/main" val="3711825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12192000" cy="52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: Layout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연습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76" y="908721"/>
            <a:ext cx="74295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9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"/>
            <a:ext cx="12192000" cy="548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 : Layout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연습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64" y="908721"/>
            <a:ext cx="8708987" cy="531358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076129" y="4437112"/>
            <a:ext cx="2845709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32113" y="4653136"/>
            <a:ext cx="1219589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259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1219200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 : Calculator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만들기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64" y="1628801"/>
            <a:ext cx="8734425" cy="4410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44663" y="908721"/>
            <a:ext cx="1966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0000FF"/>
                </a:solidFill>
              </a:rPr>
              <a:t>mainwindow </a:t>
            </a:r>
            <a:r>
              <a:rPr lang="ko-KR" altLang="en-US" sz="1600" b="1">
                <a:solidFill>
                  <a:srgbClr val="0000FF"/>
                </a:solidFill>
              </a:rPr>
              <a:t>생성</a:t>
            </a:r>
            <a:endParaRPr lang="en-US" altLang="ko-KR" sz="1600" b="1">
              <a:solidFill>
                <a:srgbClr val="0000FF"/>
              </a:solidFill>
            </a:endParaRPr>
          </a:p>
          <a:p>
            <a:r>
              <a:rPr lang="en-US" altLang="ko-KR" sz="1600" b="1">
                <a:solidFill>
                  <a:srgbClr val="0000FF"/>
                </a:solidFill>
              </a:rPr>
              <a:t>geometry : 400 x 200</a:t>
            </a:r>
            <a:endParaRPr lang="ko-KR" altLang="en-US" sz="16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06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12192000" cy="5308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 : Calculator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만들기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95" y="1340768"/>
            <a:ext cx="8086725" cy="4838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97647" y="908721"/>
            <a:ext cx="820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</a:rPr>
              <a:t>Line Edit</a:t>
            </a:r>
            <a:endParaRPr lang="ko-KR" altLang="en-US" sz="1400" b="1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>
            <a:off x="2407664" y="1216498"/>
            <a:ext cx="310063" cy="12043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2"/>
          </p:cNvCxnSpPr>
          <p:nvPr/>
        </p:nvCxnSpPr>
        <p:spPr>
          <a:xfrm>
            <a:off x="2407664" y="1216498"/>
            <a:ext cx="2038255" cy="12043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10" idx="2"/>
          </p:cNvCxnSpPr>
          <p:nvPr/>
        </p:nvCxnSpPr>
        <p:spPr>
          <a:xfrm>
            <a:off x="2407664" y="1216498"/>
            <a:ext cx="3118375" cy="12043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5798" y="908721"/>
            <a:ext cx="1029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</a:rPr>
              <a:t>Combo Box</a:t>
            </a:r>
            <a:endParaRPr lang="ko-KR" altLang="en-US" sz="1400" b="1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/>
          <p:cNvCxnSpPr>
            <a:stCxn id="15" idx="2"/>
          </p:cNvCxnSpPr>
          <p:nvPr/>
        </p:nvCxnSpPr>
        <p:spPr>
          <a:xfrm flipH="1">
            <a:off x="3797846" y="1216498"/>
            <a:ext cx="82484" cy="12043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093990" y="1196752"/>
            <a:ext cx="72008" cy="129614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61943" y="90872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</a:rPr>
              <a:t>Label</a:t>
            </a:r>
            <a:endParaRPr lang="ko-KR" altLang="en-US" sz="1400" b="1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0828" y="3501009"/>
            <a:ext cx="1091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00FF"/>
                </a:solidFill>
              </a:rPr>
              <a:t>Push button</a:t>
            </a:r>
            <a:endParaRPr lang="ko-KR" altLang="en-US" sz="1400" b="1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/>
          <p:cNvCxnSpPr>
            <a:stCxn id="19" idx="3"/>
          </p:cNvCxnSpPr>
          <p:nvPr/>
        </p:nvCxnSpPr>
        <p:spPr>
          <a:xfrm flipV="1">
            <a:off x="2672152" y="3356993"/>
            <a:ext cx="837662" cy="29790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534150" y="4221088"/>
            <a:ext cx="3960440" cy="129614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4373910" y="5013176"/>
            <a:ext cx="2160240" cy="21602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78166" y="5517233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C00000"/>
                </a:solidFill>
              </a:rPr>
              <a:t>Clear </a:t>
            </a:r>
            <a:r>
              <a:rPr lang="ko-KR" altLang="en-US" sz="1400" b="1">
                <a:solidFill>
                  <a:srgbClr val="C00000"/>
                </a:solidFill>
              </a:rPr>
              <a:t>버튼 기능 추가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5998" y="6237312"/>
            <a:ext cx="326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C00000"/>
                </a:solidFill>
              </a:rPr>
              <a:t>pyuic5 -x cal_gui.ui -o cal_gui.py</a:t>
            </a:r>
            <a:endParaRPr lang="ko-KR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78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1"/>
            <a:ext cx="12192000" cy="4539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: Calculator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만들기 </a:t>
            </a:r>
            <a:r>
              <a:rPr lang="en-US" altLang="ko-KR" sz="2000" b="1" dirty="0">
                <a:solidFill>
                  <a:srgbClr val="C00000"/>
                </a:solidFill>
                <a:latin typeface="+mn-ea"/>
              </a:rPr>
              <a:t>cal.py 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40446" y="908720"/>
            <a:ext cx="907300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/>
              <a:t>from cal_gui import *</a:t>
            </a:r>
          </a:p>
          <a:p>
            <a:r>
              <a:rPr lang="ko-KR" altLang="en-US" sz="1400" b="1"/>
              <a:t>def signals(self):</a:t>
            </a:r>
          </a:p>
          <a:p>
            <a:r>
              <a:rPr lang="ko-KR" altLang="en-US" sz="1400" b="1"/>
              <a:t>    self.cal_button.clicked.connect(self.calc)</a:t>
            </a:r>
          </a:p>
          <a:p>
            <a:r>
              <a:rPr lang="ko-KR" altLang="en-US" sz="1400" b="1"/>
              <a:t>def calc(self):</a:t>
            </a:r>
          </a:p>
          <a:p>
            <a:r>
              <a:rPr lang="ko-KR" altLang="en-US" sz="1400" b="1"/>
              <a:t>    a = self.input1.text()</a:t>
            </a:r>
          </a:p>
          <a:p>
            <a:r>
              <a:rPr lang="ko-KR" altLang="en-US" sz="1400" b="1"/>
              <a:t>    b = self.input2.text()</a:t>
            </a:r>
          </a:p>
          <a:p>
            <a:r>
              <a:rPr lang="ko-KR" altLang="en-US" sz="1400" b="1"/>
              <a:t>    operator = self.comboBox.currentText()</a:t>
            </a:r>
          </a:p>
          <a:p>
            <a:endParaRPr lang="ko-KR" altLang="en-US" sz="1400" b="1"/>
          </a:p>
          <a:p>
            <a:r>
              <a:rPr lang="ko-KR" altLang="en-US" sz="1400" b="1"/>
              <a:t>    try:</a:t>
            </a:r>
          </a:p>
          <a:p>
            <a:r>
              <a:rPr lang="ko-KR" altLang="en-US" sz="1400" b="1"/>
              <a:t>        c=eval(a + operator + b)</a:t>
            </a:r>
          </a:p>
          <a:p>
            <a:r>
              <a:rPr lang="ko-KR" altLang="en-US" sz="1400" b="1"/>
              <a:t>        self.result.setText(str(c))</a:t>
            </a:r>
          </a:p>
          <a:p>
            <a:r>
              <a:rPr lang="ko-KR" altLang="en-US" sz="1400" b="1"/>
              <a:t>    except:</a:t>
            </a:r>
          </a:p>
          <a:p>
            <a:r>
              <a:rPr lang="ko-KR" altLang="en-US" sz="1400" b="1"/>
              <a:t>        Qtwidgets.QMessageBox.critical(MainWindow, 'Error', 'Invalid inputs!', </a:t>
            </a:r>
          </a:p>
          <a:p>
            <a:r>
              <a:rPr lang="ko-KR" altLang="en-US" sz="1400" b="1"/>
              <a:t>            Qtwidgets.QMessageBox.Ok)</a:t>
            </a:r>
          </a:p>
          <a:p>
            <a:r>
              <a:rPr lang="ko-KR" altLang="en-US" sz="1400" b="1"/>
              <a:t>Ui_Calculator.signals = signals</a:t>
            </a:r>
          </a:p>
          <a:p>
            <a:r>
              <a:rPr lang="ko-KR" altLang="en-US" sz="1400" b="1"/>
              <a:t>Ui_Calculator.calc = calc</a:t>
            </a:r>
          </a:p>
          <a:p>
            <a:r>
              <a:rPr lang="ko-KR" altLang="en-US" sz="1400" b="1"/>
              <a:t>if __name__=="__main__":</a:t>
            </a:r>
          </a:p>
          <a:p>
            <a:r>
              <a:rPr lang="ko-KR" altLang="en-US" sz="1400" b="1"/>
              <a:t>    import sys</a:t>
            </a:r>
          </a:p>
          <a:p>
            <a:r>
              <a:rPr lang="ko-KR" altLang="en-US" sz="1400" b="1"/>
              <a:t>    app = QtWidgets.QApplication(sys.argv)</a:t>
            </a:r>
          </a:p>
          <a:p>
            <a:endParaRPr lang="ko-KR" altLang="en-US" sz="1400" b="1"/>
          </a:p>
          <a:p>
            <a:r>
              <a:rPr lang="ko-KR" altLang="en-US" sz="1400" b="1"/>
              <a:t>    MainWindow = QtWidgets.QMainWindow()</a:t>
            </a:r>
          </a:p>
          <a:p>
            <a:r>
              <a:rPr lang="ko-KR" altLang="en-US" sz="1400" b="1"/>
              <a:t>    ui = Ui_Calculator()</a:t>
            </a:r>
          </a:p>
          <a:p>
            <a:r>
              <a:rPr lang="ko-KR" altLang="en-US" sz="1400" b="1"/>
              <a:t>    ui.setupUi(MainWindow)</a:t>
            </a:r>
          </a:p>
          <a:p>
            <a:r>
              <a:rPr lang="ko-KR" altLang="en-US" sz="1400" b="1"/>
              <a:t>    ui.signals()</a:t>
            </a:r>
          </a:p>
          <a:p>
            <a:r>
              <a:rPr lang="ko-KR" altLang="en-US" sz="1400" b="1"/>
              <a:t>    MainWindow.show()</a:t>
            </a:r>
          </a:p>
          <a:p>
            <a:r>
              <a:rPr lang="ko-KR" altLang="en-US" sz="1400" b="1"/>
              <a:t>    sys.exit(app.exec_())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03" y="1196753"/>
            <a:ext cx="2743535" cy="16433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110" y="4149080"/>
            <a:ext cx="2808312" cy="22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17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39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 :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버튼 클릭하면 다른 </a:t>
            </a: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Window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생성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9775" y="2043114"/>
            <a:ext cx="68675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940378" y="1045029"/>
            <a:ext cx="58707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00FF"/>
                </a:solidFill>
              </a:rPr>
              <a:t> Main window</a:t>
            </a:r>
            <a:r>
              <a:rPr lang="ko-KR" altLang="en-US" sz="1400" dirty="0">
                <a:solidFill>
                  <a:srgbClr val="0000FF"/>
                </a:solidFill>
              </a:rPr>
              <a:t>와 </a:t>
            </a:r>
            <a:r>
              <a:rPr lang="en-US" altLang="ko-KR" sz="1400" dirty="0">
                <a:solidFill>
                  <a:srgbClr val="0000FF"/>
                </a:solidFill>
              </a:rPr>
              <a:t> sub window </a:t>
            </a:r>
            <a:r>
              <a:rPr lang="ko-KR" altLang="en-US" sz="1400" dirty="0">
                <a:solidFill>
                  <a:srgbClr val="0000FF"/>
                </a:solidFill>
              </a:rPr>
              <a:t>두 개의 </a:t>
            </a:r>
            <a:r>
              <a:rPr lang="en-US" altLang="ko-KR" sz="1400" dirty="0" err="1">
                <a:solidFill>
                  <a:srgbClr val="0000FF"/>
                </a:solidFill>
              </a:rPr>
              <a:t>ui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파일을 만든다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</a:rPr>
              <a:t>ui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파일을 </a:t>
            </a:r>
            <a:r>
              <a:rPr lang="en-US" altLang="ko-KR" sz="1400" dirty="0">
                <a:solidFill>
                  <a:srgbClr val="0000FF"/>
                </a:solidFill>
              </a:rPr>
              <a:t>.</a:t>
            </a:r>
            <a:r>
              <a:rPr lang="en-US" altLang="ko-KR" sz="1400" dirty="0" err="1">
                <a:solidFill>
                  <a:srgbClr val="0000FF"/>
                </a:solidFill>
              </a:rPr>
              <a:t>py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파일로 변환 </a:t>
            </a:r>
            <a:r>
              <a:rPr lang="en-US" altLang="ko-KR" sz="1400" dirty="0">
                <a:solidFill>
                  <a:srgbClr val="0000FF"/>
                </a:solidFill>
              </a:rPr>
              <a:t>:  pyuid5 –x </a:t>
            </a:r>
            <a:r>
              <a:rPr lang="en-US" altLang="ko-KR" sz="1400" dirty="0" err="1">
                <a:solidFill>
                  <a:srgbClr val="0000FF"/>
                </a:solidFill>
              </a:rPr>
              <a:t>main_window.ui</a:t>
            </a:r>
            <a:r>
              <a:rPr lang="en-US" altLang="ko-KR" sz="1400" dirty="0">
                <a:solidFill>
                  <a:srgbClr val="0000FF"/>
                </a:solidFill>
              </a:rPr>
              <a:t> –o main_window.py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                                                     :  pyuid5 –x </a:t>
            </a:r>
            <a:r>
              <a:rPr lang="en-US" altLang="ko-KR" sz="1400" dirty="0" err="1">
                <a:solidFill>
                  <a:srgbClr val="0000FF"/>
                </a:solidFill>
              </a:rPr>
              <a:t>sub_window.ui</a:t>
            </a:r>
            <a:r>
              <a:rPr lang="en-US" altLang="ko-KR" sz="1400" dirty="0">
                <a:solidFill>
                  <a:srgbClr val="0000FF"/>
                </a:solidFill>
              </a:rPr>
              <a:t> –o sub_window.py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4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817"/>
            <a:ext cx="121920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>
              <a:buFont typeface="Wingdings" pitchFamily="2" charset="2"/>
              <a:buChar char="§"/>
            </a:pP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개발 환경 구축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: Python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설치</a:t>
            </a:r>
          </a:p>
        </p:txBody>
      </p:sp>
      <p:pic>
        <p:nvPicPr>
          <p:cNvPr id="3" name="Picture 2" descr="python tkinter install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456" y="1208857"/>
            <a:ext cx="780097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4438704" y="2638288"/>
            <a:ext cx="4171950" cy="6286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39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 :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버튼 클릭하면 다른 </a:t>
            </a: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Window </a:t>
            </a:r>
            <a:r>
              <a:rPr lang="ko-KR" altLang="en-US" sz="2000" b="1" dirty="0">
                <a:solidFill>
                  <a:srgbClr val="000099"/>
                </a:solidFill>
                <a:latin typeface="+mn-ea"/>
              </a:rPr>
              <a:t>생성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56708" y="1139711"/>
            <a:ext cx="68661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</a:rPr>
              <a:t>from </a:t>
            </a:r>
            <a:r>
              <a:rPr lang="en-US" altLang="ko-KR" sz="1600" dirty="0" err="1">
                <a:solidFill>
                  <a:srgbClr val="0000FF"/>
                </a:solidFill>
              </a:rPr>
              <a:t>sub_window</a:t>
            </a:r>
            <a:r>
              <a:rPr lang="en-US" altLang="ko-KR" sz="1600" dirty="0">
                <a:solidFill>
                  <a:srgbClr val="0000FF"/>
                </a:solidFill>
              </a:rPr>
              <a:t> import *</a:t>
            </a:r>
          </a:p>
          <a:p>
            <a:r>
              <a:rPr lang="en-US" altLang="ko-KR" sz="1600" dirty="0"/>
              <a:t>class </a:t>
            </a:r>
            <a:r>
              <a:rPr lang="en-US" altLang="ko-KR" sz="1600" dirty="0" err="1"/>
              <a:t>Ui_MainWindow</a:t>
            </a:r>
            <a:r>
              <a:rPr lang="en-US" altLang="ko-KR" sz="1600" dirty="0"/>
              <a:t>(object):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0000FF"/>
                </a:solidFill>
              </a:rPr>
              <a:t>    def </a:t>
            </a:r>
            <a:r>
              <a:rPr lang="en-US" altLang="ko-KR" sz="1600" dirty="0" err="1">
                <a:solidFill>
                  <a:srgbClr val="0000FF"/>
                </a:solidFill>
              </a:rPr>
              <a:t>openWindow</a:t>
            </a:r>
            <a:r>
              <a:rPr lang="en-US" altLang="ko-KR" sz="1600" dirty="0">
                <a:solidFill>
                  <a:srgbClr val="0000FF"/>
                </a:solidFill>
              </a:rPr>
              <a:t>(self):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</a:rPr>
              <a:t>self.window</a:t>
            </a:r>
            <a:r>
              <a:rPr lang="en-US" altLang="ko-KR" sz="1600" dirty="0">
                <a:solidFill>
                  <a:srgbClr val="0000FF"/>
                </a:solidFill>
              </a:rPr>
              <a:t>=</a:t>
            </a:r>
            <a:r>
              <a:rPr lang="en-US" altLang="ko-KR" sz="1600" dirty="0" err="1">
                <a:solidFill>
                  <a:srgbClr val="0000FF"/>
                </a:solidFill>
              </a:rPr>
              <a:t>QtWidgets.QMainWindow</a:t>
            </a:r>
            <a:r>
              <a:rPr lang="en-US" altLang="ko-KR" sz="1600" dirty="0">
                <a:solidFill>
                  <a:srgbClr val="0000FF"/>
                </a:solidFill>
              </a:rPr>
              <a:t>()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</a:rPr>
              <a:t>self.ui</a:t>
            </a:r>
            <a:r>
              <a:rPr lang="en-US" altLang="ko-KR" sz="1600" dirty="0">
                <a:solidFill>
                  <a:srgbClr val="0000FF"/>
                </a:solidFill>
              </a:rPr>
              <a:t>=</a:t>
            </a:r>
            <a:r>
              <a:rPr lang="en-US" altLang="ko-KR" sz="1600" dirty="0" err="1">
                <a:solidFill>
                  <a:srgbClr val="0000FF"/>
                </a:solidFill>
              </a:rPr>
              <a:t>Ui_SubWindow</a:t>
            </a:r>
            <a:r>
              <a:rPr lang="en-US" altLang="ko-KR" sz="1600" dirty="0">
                <a:solidFill>
                  <a:srgbClr val="0000FF"/>
                </a:solidFill>
              </a:rPr>
              <a:t>()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</a:rPr>
              <a:t>self.ui.setupUi</a:t>
            </a:r>
            <a:r>
              <a:rPr lang="en-US" altLang="ko-KR" sz="1600" dirty="0">
                <a:solidFill>
                  <a:srgbClr val="0000FF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self.window</a:t>
            </a:r>
            <a:r>
              <a:rPr lang="en-US" altLang="ko-KR" sz="16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</a:rPr>
              <a:t>self.window.show</a:t>
            </a:r>
            <a:r>
              <a:rPr lang="en-US" altLang="ko-KR" sz="1600" dirty="0">
                <a:solidFill>
                  <a:srgbClr val="0000FF"/>
                </a:solidFill>
              </a:rPr>
              <a:t>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  ~~~~~~~~~</a:t>
            </a:r>
          </a:p>
          <a:p>
            <a:endParaRPr lang="en-US" altLang="ko-KR" sz="1600" dirty="0"/>
          </a:p>
          <a:p>
            <a:r>
              <a:rPr lang="en-US" altLang="ko-KR" sz="1600" dirty="0"/>
              <a:t>def </a:t>
            </a:r>
            <a:r>
              <a:rPr lang="en-US" altLang="ko-KR" sz="1600" dirty="0" err="1"/>
              <a:t>setupUi</a:t>
            </a:r>
            <a:r>
              <a:rPr lang="en-US" altLang="ko-KR" sz="1600" dirty="0"/>
              <a:t>(self, </a:t>
            </a:r>
            <a:r>
              <a:rPr lang="en-US" altLang="ko-KR" sz="1600" dirty="0" err="1"/>
              <a:t>MainWindow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MainWindow.setObjectName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MainWindow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MainWindow.resize</a:t>
            </a:r>
            <a:r>
              <a:rPr lang="en-US" altLang="ko-KR" sz="1600" dirty="0"/>
              <a:t>(354, 185)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self.centralwidget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QtWidgets.QWidget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MainWindow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self.centralwidget.setObjectName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centralwidget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self.pushButton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QtWidgets.QPushButton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self.centralwidget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self.pushButton.setGeometry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QtCore.QRect</a:t>
            </a:r>
            <a:r>
              <a:rPr lang="en-US" altLang="ko-KR" sz="1600" dirty="0"/>
              <a:t>(70, 50, 211, 71))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self.pushButton.setObjectName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pushButton</a:t>
            </a:r>
            <a:r>
              <a:rPr lang="en-US" altLang="ko-KR" sz="1600" dirty="0"/>
              <a:t>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>
                <a:solidFill>
                  <a:srgbClr val="0000FF"/>
                </a:solidFill>
              </a:rPr>
              <a:t>self.pushButton.clicked.connect</a:t>
            </a:r>
            <a:r>
              <a:rPr lang="en-US" altLang="ko-KR" sz="1600" dirty="0">
                <a:solidFill>
                  <a:srgbClr val="0000FF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self.openWindow</a:t>
            </a:r>
            <a:r>
              <a:rPr lang="en-US" altLang="ko-KR" sz="1600" dirty="0">
                <a:solidFill>
                  <a:srgbClr val="0000FF"/>
                </a:solidFill>
              </a:rPr>
              <a:t>)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4073" y="1638150"/>
            <a:ext cx="2862263" cy="150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2"/>
            <a:ext cx="12192000" cy="5470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 :  background image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6965" y="1459367"/>
            <a:ext cx="3492272" cy="1850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36321" y="979714"/>
            <a:ext cx="243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dirty="0"/>
              <a:t>  </a:t>
            </a:r>
            <a:r>
              <a:rPr lang="en-US" altLang="ko-KR" dirty="0" err="1"/>
              <a:t>MainWindow</a:t>
            </a:r>
            <a:r>
              <a:rPr lang="en-US" altLang="ko-KR" dirty="0"/>
              <a:t> </a:t>
            </a:r>
            <a:r>
              <a:rPr lang="ko-KR" altLang="en-US" dirty="0"/>
              <a:t>생성 후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95851" y="2457451"/>
            <a:ext cx="261257" cy="2694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370365" y="2846616"/>
            <a:ext cx="261257" cy="2694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2634343" y="2604407"/>
            <a:ext cx="2237014" cy="33473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18015" y="3600449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00FF"/>
                </a:solidFill>
              </a:rPr>
              <a:t>파일 이름 설정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5590" y="4122965"/>
            <a:ext cx="2952812" cy="209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화살표 연결선 19"/>
          <p:cNvCxnSpPr/>
          <p:nvPr/>
        </p:nvCxnSpPr>
        <p:spPr>
          <a:xfrm rot="16200000" flipH="1">
            <a:off x="2002971" y="3614057"/>
            <a:ext cx="1194708" cy="198664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143257" y="5766709"/>
            <a:ext cx="261257" cy="2694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61314" y="4053472"/>
            <a:ext cx="2978333" cy="2077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직선 화살표 연결선 23"/>
          <p:cNvCxnSpPr>
            <a:stCxn id="22" idx="3"/>
          </p:cNvCxnSpPr>
          <p:nvPr/>
        </p:nvCxnSpPr>
        <p:spPr>
          <a:xfrm>
            <a:off x="3404514" y="5901420"/>
            <a:ext cx="2797623" cy="50345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7239007" y="5731330"/>
            <a:ext cx="261257" cy="2694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4215" y="1829489"/>
            <a:ext cx="2498272" cy="175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0" name="직선 화살표 연결선 29"/>
          <p:cNvCxnSpPr/>
          <p:nvPr/>
        </p:nvCxnSpPr>
        <p:spPr>
          <a:xfrm rot="5400000" flipH="1" flipV="1">
            <a:off x="6607630" y="4425043"/>
            <a:ext cx="2109107" cy="43815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48601" y="3712028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00FF"/>
                </a:solidFill>
              </a:rPr>
              <a:t>파일 추가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028221" y="3385459"/>
            <a:ext cx="484408" cy="2694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39100" y="905557"/>
            <a:ext cx="2080531" cy="101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5" name="직선 화살표 연결선 34"/>
          <p:cNvCxnSpPr/>
          <p:nvPr/>
        </p:nvCxnSpPr>
        <p:spPr>
          <a:xfrm rot="5400000" flipH="1" flipV="1">
            <a:off x="8115304" y="2334989"/>
            <a:ext cx="1401535" cy="65586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728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: background image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9966" y="958625"/>
            <a:ext cx="6740979" cy="329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모서리가 둥근 직사각형 24"/>
          <p:cNvSpPr/>
          <p:nvPr/>
        </p:nvSpPr>
        <p:spPr>
          <a:xfrm>
            <a:off x="9198430" y="2588081"/>
            <a:ext cx="261257" cy="2694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1"/>
          </p:cNvCxnSpPr>
          <p:nvPr/>
        </p:nvCxnSpPr>
        <p:spPr>
          <a:xfrm rot="10800000" flipV="1">
            <a:off x="6977743" y="2722791"/>
            <a:ext cx="2220686" cy="6123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3129643" y="1621974"/>
            <a:ext cx="819150" cy="2694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9315" y="4608266"/>
            <a:ext cx="2722576" cy="1769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직선 화살표 연결선 33"/>
          <p:cNvCxnSpPr>
            <a:stCxn id="31" idx="2"/>
            <a:endCxn id="5123" idx="0"/>
          </p:cNvCxnSpPr>
          <p:nvPr/>
        </p:nvCxnSpPr>
        <p:spPr>
          <a:xfrm rot="5400000">
            <a:off x="1926477" y="2995523"/>
            <a:ext cx="2716871" cy="508615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416435" y="6063643"/>
            <a:ext cx="598714" cy="2694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17466" y="4637910"/>
            <a:ext cx="3394828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모서리가 둥근 직사각형 38"/>
          <p:cNvSpPr/>
          <p:nvPr/>
        </p:nvSpPr>
        <p:spPr>
          <a:xfrm>
            <a:off x="6071686" y="5922426"/>
            <a:ext cx="683079" cy="2694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5123" idx="3"/>
            <a:endCxn id="5124" idx="1"/>
          </p:cNvCxnSpPr>
          <p:nvPr/>
        </p:nvCxnSpPr>
        <p:spPr>
          <a:xfrm flipV="1">
            <a:off x="4391892" y="5440392"/>
            <a:ext cx="225575" cy="5253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585406" y="4644884"/>
            <a:ext cx="1936848" cy="1559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7" name="직선 화살표 연결선 46"/>
          <p:cNvCxnSpPr>
            <a:endCxn id="5125" idx="1"/>
          </p:cNvCxnSpPr>
          <p:nvPr/>
        </p:nvCxnSpPr>
        <p:spPr>
          <a:xfrm flipV="1">
            <a:off x="8035636" y="5424574"/>
            <a:ext cx="549770" cy="1293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040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rgbClr val="000099"/>
                </a:solidFill>
                <a:latin typeface="+mn-ea"/>
              </a:rPr>
              <a:t> Designer : The Style Sheet Syntax : button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1214" y="1209675"/>
            <a:ext cx="80867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모서리가 둥근 직사각형 18"/>
          <p:cNvSpPr/>
          <p:nvPr/>
        </p:nvSpPr>
        <p:spPr>
          <a:xfrm>
            <a:off x="7331210" y="4034818"/>
            <a:ext cx="2831965" cy="269421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97560" y="1615467"/>
            <a:ext cx="1850891" cy="680058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6357937" y="2547938"/>
            <a:ext cx="1695450" cy="1247775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7997"/>
            <a:ext cx="121920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>
              <a:buFont typeface="Wingdings" pitchFamily="2" charset="2"/>
              <a:buChar char="§"/>
            </a:pP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개발 환경 구축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: Python 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설치</a:t>
            </a:r>
          </a:p>
        </p:txBody>
      </p:sp>
      <p:pic>
        <p:nvPicPr>
          <p:cNvPr id="3" name="그림 2" descr="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274" y="1117026"/>
            <a:ext cx="7907455" cy="4853621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444294" y="5015307"/>
            <a:ext cx="1282889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40005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err="1">
                <a:solidFill>
                  <a:srgbClr val="0000FF"/>
                </a:solidFill>
              </a:rPr>
              <a:t>pyQt</a:t>
            </a:r>
            <a:r>
              <a:rPr lang="en-US" altLang="ko-KR" sz="6000" b="1" dirty="0">
                <a:solidFill>
                  <a:srgbClr val="0000FF"/>
                </a:solidFill>
              </a:rPr>
              <a:t> &amp; Designer</a:t>
            </a:r>
            <a:endParaRPr lang="ko-KR" altLang="en-US" sz="6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617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400" b="1" dirty="0">
                <a:solidFill>
                  <a:srgbClr val="000099"/>
                </a:solidFill>
                <a:latin typeface="+mn-ea"/>
              </a:rPr>
              <a:t> pyQt5 &amp; Tools </a:t>
            </a:r>
            <a:r>
              <a:rPr lang="ko-KR" altLang="en-US" sz="2400" b="1" dirty="0">
                <a:solidFill>
                  <a:srgbClr val="000099"/>
                </a:solidFill>
                <a:latin typeface="+mn-ea"/>
              </a:rPr>
              <a:t>설치</a:t>
            </a:r>
            <a:endParaRPr lang="ko-KR" altLang="en-US" sz="2400" b="1" dirty="0">
              <a:solidFill>
                <a:srgbClr val="00009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6952" y="85413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0000FF"/>
                </a:solidFill>
              </a:rPr>
              <a:t>Window</a:t>
            </a:r>
            <a:r>
              <a:rPr lang="ko-KR" altLang="en-US" b="1">
                <a:solidFill>
                  <a:srgbClr val="0000FF"/>
                </a:solidFill>
              </a:rPr>
              <a:t>에서 </a:t>
            </a:r>
            <a:r>
              <a:rPr lang="en-US" altLang="ko-KR" b="1">
                <a:solidFill>
                  <a:srgbClr val="0000FF"/>
                </a:solidFill>
              </a:rPr>
              <a:t>pyQt </a:t>
            </a:r>
            <a:r>
              <a:rPr lang="ko-KR" altLang="en-US" b="1">
                <a:solidFill>
                  <a:srgbClr val="0000FF"/>
                </a:solidFill>
              </a:rPr>
              <a:t>설치하기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2112977" y="1214170"/>
            <a:ext cx="26373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pip install pyqt5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pip install pyqt5-tools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6953" y="1862242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>
                <a:solidFill>
                  <a:srgbClr val="C00000"/>
                </a:solidFill>
              </a:rPr>
              <a:t>설치 파일 확인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56993" y="2222282"/>
            <a:ext cx="4153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</a:rPr>
              <a:t>C:\Python36-32\Lib\site-packages\pyqt5-tools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5024" y="2654331"/>
            <a:ext cx="6722442" cy="136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2256993" y="4382522"/>
            <a:ext cx="2186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</a:rPr>
              <a:t>C:\Python36-32\Scripts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3016" y="4851902"/>
            <a:ext cx="56959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1824945" y="6398746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rgbClr val="C00000"/>
                </a:solidFill>
              </a:rPr>
              <a:t>폴더는 파이썬 버전과 설치 위치에 따라 달라짐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9040" y="5750674"/>
            <a:ext cx="2675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pyuic5 -x hello.ui  -o  hello.py</a:t>
            </a:r>
            <a:endParaRPr lang="ko-KR" altLang="en-US" sz="1600" b="1"/>
          </a:p>
        </p:txBody>
      </p:sp>
      <p:sp>
        <p:nvSpPr>
          <p:cNvPr id="20" name="TextBox 19"/>
          <p:cNvSpPr txBox="1"/>
          <p:nvPr/>
        </p:nvSpPr>
        <p:spPr>
          <a:xfrm>
            <a:off x="2473016" y="5381342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0000FF"/>
                </a:solidFill>
              </a:rPr>
              <a:t>.ui </a:t>
            </a:r>
            <a:r>
              <a:rPr lang="ko-KR" altLang="en-US" b="1">
                <a:solidFill>
                  <a:srgbClr val="0000FF"/>
                </a:solidFill>
              </a:rPr>
              <a:t>파일을 </a:t>
            </a:r>
            <a:r>
              <a:rPr lang="en-US" altLang="ko-KR" b="1">
                <a:solidFill>
                  <a:srgbClr val="0000FF"/>
                </a:solidFill>
              </a:rPr>
              <a:t>.py </a:t>
            </a:r>
            <a:r>
              <a:rPr lang="ko-KR" altLang="en-US" b="1">
                <a:solidFill>
                  <a:srgbClr val="0000FF"/>
                </a:solidFill>
              </a:rPr>
              <a:t>로 변환</a:t>
            </a: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680929" y="1846218"/>
            <a:ext cx="8673563" cy="1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680928" y="4310515"/>
            <a:ext cx="8621312" cy="61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680929" y="6254731"/>
            <a:ext cx="8630021" cy="41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39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>
                <a:solidFill>
                  <a:srgbClr val="000099"/>
                </a:solidFill>
                <a:latin typeface="+mn-ea"/>
              </a:rPr>
              <a:t> PyQt : Basic winow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407" y="1210491"/>
            <a:ext cx="2791877" cy="24956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46070" y="1013770"/>
            <a:ext cx="5482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import sys</a:t>
            </a:r>
          </a:p>
          <a:p>
            <a:r>
              <a:rPr lang="ko-KR" altLang="en-US"/>
              <a:t>from PyQt5 import QtCore, QtGui, QtWidgets</a:t>
            </a:r>
          </a:p>
          <a:p>
            <a:endParaRPr lang="ko-KR" altLang="en-US"/>
          </a:p>
          <a:p>
            <a:r>
              <a:rPr lang="ko-KR" altLang="en-US"/>
              <a:t>app = QtWidgets.QApplication(sys.argv)</a:t>
            </a:r>
          </a:p>
          <a:p>
            <a:endParaRPr lang="ko-KR" altLang="en-US"/>
          </a:p>
          <a:p>
            <a:r>
              <a:rPr lang="ko-KR" altLang="en-US"/>
              <a:t>window = QtWidgets.QWidget()</a:t>
            </a:r>
          </a:p>
          <a:p>
            <a:r>
              <a:rPr lang="ko-KR" altLang="en-US"/>
              <a:t>window.setGeometry(0,0,300,300)</a:t>
            </a:r>
          </a:p>
          <a:p>
            <a:r>
              <a:rPr lang="ko-KR" altLang="en-US"/>
              <a:t>window.setWindowTitle('PyQt Window')</a:t>
            </a:r>
          </a:p>
          <a:p>
            <a:r>
              <a:rPr lang="ko-KR" altLang="en-US"/>
              <a:t>window.show()</a:t>
            </a:r>
          </a:p>
          <a:p>
            <a:r>
              <a:rPr lang="ko-KR" altLang="en-US"/>
              <a:t>sys.exit(app.exec_())</a:t>
            </a:r>
          </a:p>
        </p:txBody>
      </p:sp>
    </p:spTree>
    <p:extLst>
      <p:ext uri="{BB962C8B-B14F-4D97-AF65-F5344CB8AC3E}">
        <p14:creationId xmlns:p14="http://schemas.microsoft.com/office/powerpoint/2010/main" val="402628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192000" cy="5392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>
                <a:solidFill>
                  <a:srgbClr val="000099"/>
                </a:solidFill>
                <a:latin typeface="+mn-ea"/>
              </a:rPr>
              <a:t> PyQt : Class Basic winow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86" y="903379"/>
            <a:ext cx="2309132" cy="25308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928949" y="966547"/>
            <a:ext cx="63180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import sys</a:t>
            </a:r>
          </a:p>
          <a:p>
            <a:r>
              <a:rPr lang="ko-KR" altLang="en-US"/>
              <a:t>from PyQt5 import QtCore, QtGui, QtWidgets</a:t>
            </a:r>
          </a:p>
          <a:p>
            <a:endParaRPr lang="ko-KR" altLang="en-US"/>
          </a:p>
          <a:p>
            <a:r>
              <a:rPr lang="ko-KR" altLang="en-US"/>
              <a:t>class Window(QtWidgets.QMainWindow):</a:t>
            </a:r>
          </a:p>
          <a:p>
            <a:endParaRPr lang="ko-KR" altLang="en-US"/>
          </a:p>
          <a:p>
            <a:r>
              <a:rPr lang="ko-KR" altLang="en-US"/>
              <a:t>    def __init__(self):</a:t>
            </a:r>
          </a:p>
          <a:p>
            <a:r>
              <a:rPr lang="ko-KR" altLang="en-US"/>
              <a:t>        super(Window, self).__init__()</a:t>
            </a:r>
          </a:p>
          <a:p>
            <a:r>
              <a:rPr lang="ko-KR" altLang="en-US"/>
              <a:t>	self.setGeometry(50, 50, 300, 300)</a:t>
            </a:r>
          </a:p>
          <a:p>
            <a:r>
              <a:rPr lang="ko-KR" altLang="en-US"/>
              <a:t>	self.setWindowTitle('PyQt5')</a:t>
            </a:r>
          </a:p>
          <a:p>
            <a:r>
              <a:rPr lang="ko-KR" altLang="en-US"/>
              <a:t>	self.setWindowIcon(QtGui.QIcon('image/bird.png'))</a:t>
            </a:r>
          </a:p>
          <a:p>
            <a:r>
              <a:rPr lang="ko-KR" altLang="en-US"/>
              <a:t>	self.show()</a:t>
            </a:r>
          </a:p>
          <a:p>
            <a:endParaRPr lang="ko-KR" altLang="en-US"/>
          </a:p>
          <a:p>
            <a:r>
              <a:rPr lang="ko-KR" altLang="en-US"/>
              <a:t>app=QtWidgets.QApplication(sys.argv)</a:t>
            </a:r>
          </a:p>
          <a:p>
            <a:r>
              <a:rPr lang="ko-KR" altLang="en-US"/>
              <a:t>GUI = Window()</a:t>
            </a:r>
          </a:p>
          <a:p>
            <a:r>
              <a:rPr lang="ko-KR" altLang="en-US"/>
              <a:t>sys.exit(app.exec_())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829006" y="844731"/>
            <a:ext cx="914400" cy="365760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-1"/>
            <a:ext cx="12192000" cy="5627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5600">
              <a:buFont typeface="Wingdings" pitchFamily="2" charset="2"/>
              <a:buChar char="§"/>
            </a:pPr>
            <a:r>
              <a:rPr lang="en-US" altLang="ko-KR" sz="2000" b="1">
                <a:solidFill>
                  <a:srgbClr val="000099"/>
                </a:solidFill>
                <a:latin typeface="+mn-ea"/>
              </a:rPr>
              <a:t> PyQt : Class Basic winow</a:t>
            </a:r>
            <a:endParaRPr lang="ko-KR" altLang="en-US" sz="2000" b="1" dirty="0">
              <a:solidFill>
                <a:srgbClr val="000099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339" y="924742"/>
            <a:ext cx="1917047" cy="248901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06880" y="671691"/>
            <a:ext cx="658803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/>
              <a:t>import sys</a:t>
            </a:r>
          </a:p>
          <a:p>
            <a:r>
              <a:rPr lang="ko-KR" altLang="en-US" sz="1600"/>
              <a:t>from PyQt5 import QtCore, QtGui, QtWidgets</a:t>
            </a:r>
          </a:p>
          <a:p>
            <a:endParaRPr lang="ko-KR" altLang="en-US" sz="1600"/>
          </a:p>
          <a:p>
            <a:r>
              <a:rPr lang="ko-KR" altLang="en-US" sz="1600"/>
              <a:t>class Window(QtWidgets.QMainWindow):</a:t>
            </a:r>
          </a:p>
          <a:p>
            <a:endParaRPr lang="ko-KR" altLang="en-US" sz="1600"/>
          </a:p>
          <a:p>
            <a:r>
              <a:rPr lang="ko-KR" altLang="en-US" sz="1600"/>
              <a:t>    def __init__(self):</a:t>
            </a:r>
          </a:p>
          <a:p>
            <a:r>
              <a:rPr lang="ko-KR" altLang="en-US" sz="1600"/>
              <a:t>        super(Window, self).__init__()</a:t>
            </a:r>
          </a:p>
          <a:p>
            <a:r>
              <a:rPr lang="ko-KR" altLang="en-US" sz="1600"/>
              <a:t>        self.setGeometry(50, 50, 300, 300)</a:t>
            </a:r>
          </a:p>
          <a:p>
            <a:r>
              <a:rPr lang="ko-KR" altLang="en-US" sz="1600"/>
              <a:t>        self.setWindowTitle('PyQt5')</a:t>
            </a:r>
          </a:p>
          <a:p>
            <a:r>
              <a:rPr lang="ko-KR" altLang="en-US" sz="1600"/>
              <a:t>        self.setWindowIcon(QtGui.QIcon('image/bird.png'))</a:t>
            </a:r>
          </a:p>
          <a:p>
            <a:r>
              <a:rPr lang="ko-KR" altLang="en-US" sz="1600"/>
              <a:t>        self.home()</a:t>
            </a:r>
          </a:p>
          <a:p>
            <a:r>
              <a:rPr lang="ko-KR" altLang="en-US" sz="1600"/>
              <a:t>    def home(self):</a:t>
            </a:r>
          </a:p>
          <a:p>
            <a:r>
              <a:rPr lang="ko-KR" altLang="en-US" sz="1600"/>
              <a:t>        btn=QtWidgets.QPushButton('Quit', self)</a:t>
            </a:r>
          </a:p>
          <a:p>
            <a:r>
              <a:rPr lang="ko-KR" altLang="en-US" sz="1600"/>
              <a:t>        btn.clicked.connect(self.dodo)</a:t>
            </a:r>
          </a:p>
          <a:p>
            <a:r>
              <a:rPr lang="ko-KR" altLang="en-US" sz="1600"/>
              <a:t>        btn.resize(100, 100)</a:t>
            </a:r>
          </a:p>
          <a:p>
            <a:r>
              <a:rPr lang="ko-KR" altLang="en-US" sz="1600"/>
              <a:t>        btn.move(100, 100)</a:t>
            </a:r>
          </a:p>
          <a:p>
            <a:r>
              <a:rPr lang="ko-KR" altLang="en-US" sz="1600"/>
              <a:t>        self.show()</a:t>
            </a:r>
          </a:p>
          <a:p>
            <a:r>
              <a:rPr lang="ko-KR" altLang="en-US" sz="1600"/>
              <a:t>    def dodo(self):</a:t>
            </a:r>
          </a:p>
          <a:p>
            <a:r>
              <a:rPr lang="ko-KR" altLang="en-US" sz="1600"/>
              <a:t>        print('clicked button')</a:t>
            </a:r>
          </a:p>
          <a:p>
            <a:endParaRPr lang="ko-KR" altLang="en-US" sz="1600"/>
          </a:p>
          <a:p>
            <a:r>
              <a:rPr lang="ko-KR" altLang="en-US" sz="1600"/>
              <a:t>app=QtWidgets.QApplication(sys.argv)</a:t>
            </a:r>
          </a:p>
          <a:p>
            <a:r>
              <a:rPr lang="ko-KR" altLang="en-US" sz="1600"/>
              <a:t>GUI = Window()</a:t>
            </a:r>
          </a:p>
          <a:p>
            <a:r>
              <a:rPr lang="ko-KR" altLang="en-US" sz="1600"/>
              <a:t>sys.exit(app.exec_())</a:t>
            </a:r>
          </a:p>
        </p:txBody>
      </p:sp>
    </p:spTree>
    <p:extLst>
      <p:ext uri="{BB962C8B-B14F-4D97-AF65-F5344CB8AC3E}">
        <p14:creationId xmlns:p14="http://schemas.microsoft.com/office/powerpoint/2010/main" val="53879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6153</TotalTime>
  <Words>1767</Words>
  <Application>Microsoft Office PowerPoint</Application>
  <PresentationFormat>와이드스크린</PresentationFormat>
  <Paragraphs>258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mr.son</dc:creator>
  <cp:lastModifiedBy>Dev DW</cp:lastModifiedBy>
  <cp:revision>404</cp:revision>
  <dcterms:created xsi:type="dcterms:W3CDTF">2016-12-24T13:44:34Z</dcterms:created>
  <dcterms:modified xsi:type="dcterms:W3CDTF">2025-04-06T03:44:34Z</dcterms:modified>
</cp:coreProperties>
</file>