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90" y="8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CF851-EC73-4D78-8FF1-AE0DC8275DA1}" type="datetimeFigureOut">
              <a:rPr lang="zh-CN" altLang="en-US" smtClean="0"/>
              <a:t>2015/3/11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672CA-5784-4E99-8BD5-B9F1C28E8E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5321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CF851-EC73-4D78-8FF1-AE0DC8275DA1}" type="datetimeFigureOut">
              <a:rPr lang="zh-CN" altLang="en-US" smtClean="0"/>
              <a:t>2015/3/11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672CA-5784-4E99-8BD5-B9F1C28E8E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2724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CF851-EC73-4D78-8FF1-AE0DC8275DA1}" type="datetimeFigureOut">
              <a:rPr lang="zh-CN" altLang="en-US" smtClean="0"/>
              <a:t>2015/3/11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672CA-5784-4E99-8BD5-B9F1C28E8E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2907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CF851-EC73-4D78-8FF1-AE0DC8275DA1}" type="datetimeFigureOut">
              <a:rPr lang="zh-CN" altLang="en-US" smtClean="0"/>
              <a:t>2015/3/11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672CA-5784-4E99-8BD5-B9F1C28E8E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9424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CF851-EC73-4D78-8FF1-AE0DC8275DA1}" type="datetimeFigureOut">
              <a:rPr lang="zh-CN" altLang="en-US" smtClean="0"/>
              <a:t>2015/3/11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672CA-5784-4E99-8BD5-B9F1C28E8E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8623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CF851-EC73-4D78-8FF1-AE0DC8275DA1}" type="datetimeFigureOut">
              <a:rPr lang="zh-CN" altLang="en-US" smtClean="0"/>
              <a:t>2015/3/11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672CA-5784-4E99-8BD5-B9F1C28E8E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0795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CF851-EC73-4D78-8FF1-AE0DC8275DA1}" type="datetimeFigureOut">
              <a:rPr lang="zh-CN" altLang="en-US" smtClean="0"/>
              <a:t>2015/3/11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672CA-5784-4E99-8BD5-B9F1C28E8E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7630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CF851-EC73-4D78-8FF1-AE0DC8275DA1}" type="datetimeFigureOut">
              <a:rPr lang="zh-CN" altLang="en-US" smtClean="0"/>
              <a:t>2015/3/11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672CA-5784-4E99-8BD5-B9F1C28E8E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4715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CF851-EC73-4D78-8FF1-AE0DC8275DA1}" type="datetimeFigureOut">
              <a:rPr lang="zh-CN" altLang="en-US" smtClean="0"/>
              <a:t>2015/3/11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672CA-5784-4E99-8BD5-B9F1C28E8E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8917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CF851-EC73-4D78-8FF1-AE0DC8275DA1}" type="datetimeFigureOut">
              <a:rPr lang="zh-CN" altLang="en-US" smtClean="0"/>
              <a:t>2015/3/11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672CA-5784-4E99-8BD5-B9F1C28E8E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5439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CF851-EC73-4D78-8FF1-AE0DC8275DA1}" type="datetimeFigureOut">
              <a:rPr lang="zh-CN" altLang="en-US" smtClean="0"/>
              <a:t>2015/3/11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672CA-5784-4E99-8BD5-B9F1C28E8E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8909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3CF851-EC73-4D78-8FF1-AE0DC8275DA1}" type="datetimeFigureOut">
              <a:rPr lang="zh-CN" altLang="en-US" smtClean="0"/>
              <a:t>2015/3/11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672CA-5784-4E99-8BD5-B9F1C28E8E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3057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http://www.stumbleuponyang.org</a:t>
            </a:r>
          </a:p>
        </p:txBody>
      </p:sp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DES </a:t>
            </a:r>
            <a:r>
              <a:rPr lang="zh-CN" altLang="en-US"/>
              <a:t>加解密算法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DES (Data Encryption Standard)</a:t>
            </a:r>
            <a:r>
              <a:rPr lang="zh-CN" altLang="en-US"/>
              <a:t>，是</a:t>
            </a:r>
            <a:r>
              <a:rPr lang="en-US" altLang="zh-CN"/>
              <a:t>IBM</a:t>
            </a:r>
            <a:r>
              <a:rPr lang="zh-CN" altLang="en-US"/>
              <a:t>在上个世纪</a:t>
            </a:r>
            <a:r>
              <a:rPr lang="en-US" altLang="zh-CN"/>
              <a:t>70</a:t>
            </a:r>
            <a:r>
              <a:rPr lang="zh-CN" altLang="en-US"/>
              <a:t>年代开发的单密钥对称加解密算法。</a:t>
            </a:r>
          </a:p>
          <a:p>
            <a:r>
              <a:rPr lang="zh-CN" altLang="en-US"/>
              <a:t>该算法利用一个</a:t>
            </a:r>
            <a:r>
              <a:rPr lang="en-US" altLang="zh-CN"/>
              <a:t>56+8</a:t>
            </a:r>
            <a:r>
              <a:rPr lang="zh-CN" altLang="en-US"/>
              <a:t>奇偶校验位</a:t>
            </a:r>
            <a:r>
              <a:rPr lang="en-US" altLang="zh-CN"/>
              <a:t>(</a:t>
            </a:r>
            <a:r>
              <a:rPr lang="zh-CN" altLang="en-US"/>
              <a:t>第</a:t>
            </a:r>
            <a:r>
              <a:rPr lang="en-US" altLang="zh-CN"/>
              <a:t>8, 16, 24, 32, 40, 48, 56, 64</a:t>
            </a:r>
            <a:r>
              <a:rPr lang="zh-CN" altLang="en-US"/>
              <a:t>位</a:t>
            </a:r>
            <a:r>
              <a:rPr lang="en-US" altLang="zh-CN"/>
              <a:t>)=64</a:t>
            </a:r>
            <a:r>
              <a:rPr lang="zh-CN" altLang="en-US"/>
              <a:t>位的密钥对以</a:t>
            </a:r>
            <a:r>
              <a:rPr lang="en-US" altLang="zh-CN"/>
              <a:t>64</a:t>
            </a:r>
            <a:r>
              <a:rPr lang="zh-CN" altLang="en-US"/>
              <a:t>位为单位的块数据进行加解密。</a:t>
            </a:r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73506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http://www.stumbleuponyang.org</a:t>
            </a:r>
          </a:p>
        </p:txBody>
      </p:sp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第二步：用子钥对</a:t>
            </a:r>
            <a:r>
              <a:rPr lang="en-US" altLang="zh-CN"/>
              <a:t>64</a:t>
            </a:r>
            <a:r>
              <a:rPr lang="zh-CN" altLang="en-US"/>
              <a:t>位数据加密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06688" y="2017713"/>
            <a:ext cx="7351712" cy="4114800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zh-CN" altLang="en-US" b="1"/>
              <a:t>对明文</a:t>
            </a:r>
            <a:r>
              <a:rPr lang="en-US" altLang="zh-CN" b="1"/>
              <a:t>M</a:t>
            </a:r>
            <a:r>
              <a:rPr lang="zh-CN" altLang="en-US" b="1"/>
              <a:t>使用</a:t>
            </a:r>
            <a:r>
              <a:rPr lang="en-US" altLang="zh-CN" b="1"/>
              <a:t>IP</a:t>
            </a:r>
            <a:r>
              <a:rPr lang="en-US" altLang="zh-CN"/>
              <a:t>(8×8)</a:t>
            </a:r>
          </a:p>
          <a:p>
            <a:pPr>
              <a:lnSpc>
                <a:spcPct val="80000"/>
              </a:lnSpc>
            </a:pPr>
            <a:r>
              <a:rPr lang="en-US" altLang="zh-CN"/>
              <a:t>58 50 42 34 26 18 10 2</a:t>
            </a:r>
          </a:p>
          <a:p>
            <a:pPr>
              <a:lnSpc>
                <a:spcPct val="80000"/>
              </a:lnSpc>
            </a:pPr>
            <a:r>
              <a:rPr lang="en-US" altLang="zh-CN"/>
              <a:t> 60 52 44 36 28 20 12 4</a:t>
            </a:r>
          </a:p>
          <a:p>
            <a:pPr>
              <a:lnSpc>
                <a:spcPct val="80000"/>
              </a:lnSpc>
            </a:pPr>
            <a:r>
              <a:rPr lang="en-US" altLang="zh-CN"/>
              <a:t> 62 54 46 38 30 22 14 6</a:t>
            </a:r>
          </a:p>
          <a:p>
            <a:pPr>
              <a:lnSpc>
                <a:spcPct val="80000"/>
              </a:lnSpc>
            </a:pPr>
            <a:r>
              <a:rPr lang="en-US" altLang="zh-CN"/>
              <a:t> 64 56 48 40 32 24 16 8</a:t>
            </a:r>
          </a:p>
          <a:p>
            <a:pPr>
              <a:lnSpc>
                <a:spcPct val="80000"/>
              </a:lnSpc>
            </a:pPr>
            <a:r>
              <a:rPr lang="en-US" altLang="zh-CN"/>
              <a:t> 57 49 41 33 25 17 9 1</a:t>
            </a:r>
          </a:p>
          <a:p>
            <a:pPr>
              <a:lnSpc>
                <a:spcPct val="80000"/>
              </a:lnSpc>
            </a:pPr>
            <a:r>
              <a:rPr lang="en-US" altLang="zh-CN"/>
              <a:t> 59 51 43 35 27 19 11 3</a:t>
            </a:r>
          </a:p>
          <a:p>
            <a:pPr>
              <a:lnSpc>
                <a:spcPct val="80000"/>
              </a:lnSpc>
            </a:pPr>
            <a:r>
              <a:rPr lang="en-US" altLang="zh-CN"/>
              <a:t> 61 53 45 37 29 21 13 5</a:t>
            </a:r>
          </a:p>
          <a:p>
            <a:pPr>
              <a:lnSpc>
                <a:spcPct val="80000"/>
              </a:lnSpc>
            </a:pPr>
            <a:r>
              <a:rPr lang="en-US" altLang="zh-CN"/>
              <a:t> 63 55 47 39 31 23 15 7 </a:t>
            </a:r>
          </a:p>
        </p:txBody>
      </p:sp>
    </p:spTree>
    <p:extLst>
      <p:ext uri="{BB962C8B-B14F-4D97-AF65-F5344CB8AC3E}">
        <p14:creationId xmlns:p14="http://schemas.microsoft.com/office/powerpoint/2010/main" val="828627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http://www.stumbleuponyang.org</a:t>
            </a:r>
          </a:p>
        </p:txBody>
      </p:sp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第二步：用子钥对</a:t>
            </a:r>
            <a:r>
              <a:rPr lang="en-US" altLang="zh-CN"/>
              <a:t>64</a:t>
            </a:r>
            <a:r>
              <a:rPr lang="zh-CN" altLang="en-US"/>
              <a:t>位数据加密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由于</a:t>
            </a:r>
            <a:r>
              <a:rPr lang="en-US" altLang="zh-CN"/>
              <a:t>M(64</a:t>
            </a:r>
            <a:r>
              <a:rPr lang="zh-CN" altLang="en-US"/>
              <a:t>位</a:t>
            </a:r>
            <a:r>
              <a:rPr lang="en-US" altLang="zh-CN"/>
              <a:t>) =0000 0001 0010 0011 0100 0101 0110 0111 1000 1001 1010 1011 1100 1101 1110 1111</a:t>
            </a:r>
          </a:p>
          <a:p>
            <a:r>
              <a:rPr lang="zh-CN" altLang="en-US"/>
              <a:t>对</a:t>
            </a:r>
            <a:r>
              <a:rPr lang="en-US" altLang="zh-CN"/>
              <a:t>M</a:t>
            </a:r>
            <a:r>
              <a:rPr lang="zh-CN" altLang="en-US"/>
              <a:t>运用</a:t>
            </a:r>
            <a:r>
              <a:rPr lang="en-US" altLang="zh-CN"/>
              <a:t>IP</a:t>
            </a:r>
            <a:r>
              <a:rPr lang="zh-CN" altLang="en-US"/>
              <a:t>，故有</a:t>
            </a:r>
            <a:br>
              <a:rPr lang="zh-CN" altLang="en-US"/>
            </a:br>
            <a:r>
              <a:rPr lang="en-US" altLang="zh-CN" b="1"/>
              <a:t>IP</a:t>
            </a:r>
            <a:r>
              <a:rPr lang="en-US" altLang="zh-CN"/>
              <a:t>(64</a:t>
            </a:r>
            <a:r>
              <a:rPr lang="zh-CN" altLang="en-US"/>
              <a:t>位</a:t>
            </a:r>
            <a:r>
              <a:rPr lang="en-US" altLang="zh-CN"/>
              <a:t>) = 1100 1100 0000 0000 1100 1100 1111 1111 1111 0000 1010 1010 1111 0000 1010 1010 </a:t>
            </a:r>
          </a:p>
        </p:txBody>
      </p:sp>
    </p:spTree>
    <p:extLst>
      <p:ext uri="{BB962C8B-B14F-4D97-AF65-F5344CB8AC3E}">
        <p14:creationId xmlns:p14="http://schemas.microsoft.com/office/powerpoint/2010/main" val="32948289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http://www.stumbleuponyang.org</a:t>
            </a:r>
          </a:p>
        </p:txBody>
      </p:sp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第二步：用子钥对</a:t>
            </a:r>
            <a:r>
              <a:rPr lang="en-US" altLang="zh-CN"/>
              <a:t>64</a:t>
            </a:r>
            <a:r>
              <a:rPr lang="zh-CN" altLang="en-US"/>
              <a:t>位数据加密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IP(64</a:t>
            </a:r>
            <a:r>
              <a:rPr lang="zh-CN" altLang="en-US"/>
              <a:t>位</a:t>
            </a:r>
            <a:r>
              <a:rPr lang="en-US" altLang="zh-CN"/>
              <a:t>) = L0(32</a:t>
            </a:r>
            <a:r>
              <a:rPr lang="zh-CN" altLang="en-US"/>
              <a:t>位</a:t>
            </a:r>
            <a:r>
              <a:rPr lang="en-US" altLang="zh-CN"/>
              <a:t>) + R0(32</a:t>
            </a:r>
            <a:r>
              <a:rPr lang="zh-CN" altLang="en-US"/>
              <a:t>位</a:t>
            </a:r>
            <a:r>
              <a:rPr lang="en-US" altLang="zh-CN"/>
              <a:t>)</a:t>
            </a:r>
          </a:p>
          <a:p>
            <a:r>
              <a:rPr lang="zh-CN" altLang="en-US"/>
              <a:t>故</a:t>
            </a:r>
          </a:p>
          <a:p>
            <a:r>
              <a:rPr lang="en-US" altLang="zh-CN" b="1" i="1"/>
              <a:t>L0 </a:t>
            </a:r>
            <a:r>
              <a:rPr lang="en-US" altLang="zh-CN"/>
              <a:t>(32</a:t>
            </a:r>
            <a:r>
              <a:rPr lang="zh-CN" altLang="en-US"/>
              <a:t>位</a:t>
            </a:r>
            <a:r>
              <a:rPr lang="en-US" altLang="zh-CN"/>
              <a:t>) = 1100 1100 0000 0000 1100 1100 1111 1111 </a:t>
            </a:r>
            <a:br>
              <a:rPr lang="en-US" altLang="zh-CN"/>
            </a:br>
            <a:r>
              <a:rPr lang="en-US" altLang="zh-CN" b="1" i="1"/>
              <a:t>R0 </a:t>
            </a:r>
            <a:r>
              <a:rPr lang="en-US" altLang="zh-CN"/>
              <a:t>(32</a:t>
            </a:r>
            <a:r>
              <a:rPr lang="zh-CN" altLang="en-US"/>
              <a:t>位</a:t>
            </a:r>
            <a:r>
              <a:rPr lang="en-US" altLang="zh-CN"/>
              <a:t>) = 1111 0000 1010 1010 1111 0000 1010 1010 </a:t>
            </a:r>
          </a:p>
        </p:txBody>
      </p:sp>
    </p:spTree>
    <p:extLst>
      <p:ext uri="{BB962C8B-B14F-4D97-AF65-F5344CB8AC3E}">
        <p14:creationId xmlns:p14="http://schemas.microsoft.com/office/powerpoint/2010/main" val="34814589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http://www.stumbleuponyang.org</a:t>
            </a:r>
          </a:p>
        </p:txBody>
      </p:sp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第二步：用子钥对</a:t>
            </a:r>
            <a:r>
              <a:rPr lang="en-US" altLang="zh-CN"/>
              <a:t>64</a:t>
            </a:r>
            <a:r>
              <a:rPr lang="zh-CN" altLang="en-US"/>
              <a:t>位数据加密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/>
              <a:t>从</a:t>
            </a:r>
            <a:r>
              <a:rPr lang="en-US" altLang="zh-CN"/>
              <a:t>L0</a:t>
            </a:r>
            <a:r>
              <a:rPr lang="zh-CN" altLang="en-US"/>
              <a:t>和</a:t>
            </a:r>
            <a:r>
              <a:rPr lang="en-US" altLang="zh-CN"/>
              <a:t>R0</a:t>
            </a:r>
            <a:r>
              <a:rPr lang="zh-CN" altLang="en-US"/>
              <a:t>开始，循环</a:t>
            </a:r>
            <a:r>
              <a:rPr lang="en-US" altLang="zh-CN"/>
              <a:t>16</a:t>
            </a:r>
            <a:r>
              <a:rPr lang="zh-CN" altLang="en-US"/>
              <a:t>次，得出</a:t>
            </a:r>
            <a:r>
              <a:rPr lang="en-US" altLang="zh-CN"/>
              <a:t>L1R1</a:t>
            </a:r>
            <a:r>
              <a:rPr lang="zh-CN" altLang="en-US"/>
              <a:t>到</a:t>
            </a:r>
            <a:r>
              <a:rPr lang="en-US" altLang="zh-CN"/>
              <a:t>L16R16</a:t>
            </a:r>
            <a:r>
              <a:rPr lang="zh-CN" altLang="en-US"/>
              <a:t>，依据递推公式：</a:t>
            </a:r>
          </a:p>
          <a:p>
            <a:pPr>
              <a:lnSpc>
                <a:spcPct val="90000"/>
              </a:lnSpc>
            </a:pPr>
            <a:r>
              <a:rPr lang="en-US" altLang="zh-CN" b="1" i="1"/>
              <a:t>Ln</a:t>
            </a:r>
            <a:r>
              <a:rPr lang="en-US" altLang="zh-CN"/>
              <a:t> = </a:t>
            </a:r>
            <a:r>
              <a:rPr lang="en-US" altLang="zh-CN" b="1" i="1"/>
              <a:t>R(n-1)</a:t>
            </a:r>
            <a:r>
              <a:rPr lang="en-US" altLang="zh-CN"/>
              <a:t> </a:t>
            </a:r>
            <a:br>
              <a:rPr lang="en-US" altLang="zh-CN"/>
            </a:br>
            <a:r>
              <a:rPr lang="en-US" altLang="zh-CN" b="1" i="1"/>
              <a:t>Rn</a:t>
            </a:r>
            <a:r>
              <a:rPr lang="en-US" altLang="zh-CN"/>
              <a:t> = </a:t>
            </a:r>
            <a:r>
              <a:rPr lang="en-US" altLang="zh-CN" b="1" i="1"/>
              <a:t>L(n-1)</a:t>
            </a:r>
            <a:r>
              <a:rPr lang="en-US" altLang="zh-CN"/>
              <a:t> + </a:t>
            </a:r>
            <a:r>
              <a:rPr lang="en-US" altLang="zh-CN" b="1" i="1"/>
              <a:t>f </a:t>
            </a:r>
            <a:r>
              <a:rPr lang="en-US" altLang="zh-CN"/>
              <a:t>(</a:t>
            </a:r>
            <a:r>
              <a:rPr lang="en-US" altLang="zh-CN" b="1" i="1"/>
              <a:t>R(n-1)</a:t>
            </a:r>
            <a:r>
              <a:rPr lang="en-US" altLang="zh-CN"/>
              <a:t>,</a:t>
            </a:r>
            <a:r>
              <a:rPr lang="en-US" altLang="zh-CN" b="1" i="1"/>
              <a:t>Kn</a:t>
            </a:r>
            <a:r>
              <a:rPr lang="en-US" altLang="zh-CN"/>
              <a:t>) </a:t>
            </a:r>
          </a:p>
          <a:p>
            <a:pPr>
              <a:lnSpc>
                <a:spcPct val="90000"/>
              </a:lnSpc>
            </a:pPr>
            <a:r>
              <a:rPr lang="zh-CN" altLang="en-US"/>
              <a:t>其中除了</a:t>
            </a:r>
            <a:r>
              <a:rPr lang="en-US" altLang="zh-CN"/>
              <a:t>Kn</a:t>
            </a:r>
            <a:r>
              <a:rPr lang="zh-CN" altLang="en-US"/>
              <a:t>为</a:t>
            </a:r>
            <a:r>
              <a:rPr lang="en-US" altLang="zh-CN"/>
              <a:t>48</a:t>
            </a:r>
            <a:r>
              <a:rPr lang="zh-CN" altLang="en-US"/>
              <a:t>位，其他变量及函数均为</a:t>
            </a:r>
            <a:r>
              <a:rPr lang="en-US" altLang="zh-CN"/>
              <a:t>32</a:t>
            </a:r>
            <a:r>
              <a:rPr lang="zh-CN" altLang="en-US"/>
              <a:t>位。</a:t>
            </a:r>
          </a:p>
          <a:p>
            <a:pPr>
              <a:lnSpc>
                <a:spcPct val="90000"/>
              </a:lnSpc>
            </a:pPr>
            <a:r>
              <a:rPr lang="zh-CN" altLang="en-US"/>
              <a:t>其中</a:t>
            </a:r>
            <a:r>
              <a:rPr lang="en-US" altLang="zh-CN"/>
              <a:t>+</a:t>
            </a:r>
            <a:r>
              <a:rPr lang="zh-CN" altLang="en-US"/>
              <a:t>号表示异或</a:t>
            </a:r>
            <a:r>
              <a:rPr lang="en-US" altLang="zh-CN"/>
              <a:t>XOR</a:t>
            </a:r>
            <a:r>
              <a:rPr lang="zh-CN" altLang="en-US"/>
              <a:t>运算，函数</a:t>
            </a:r>
            <a:r>
              <a:rPr lang="en-US" altLang="zh-CN"/>
              <a:t>f </a:t>
            </a:r>
            <a:r>
              <a:rPr lang="zh-CN" altLang="en-US"/>
              <a:t>从一个</a:t>
            </a:r>
            <a:r>
              <a:rPr lang="en-US" altLang="zh-CN"/>
              <a:t>32</a:t>
            </a:r>
            <a:r>
              <a:rPr lang="zh-CN" altLang="en-US"/>
              <a:t>位的数据块</a:t>
            </a:r>
            <a:r>
              <a:rPr lang="en-US" altLang="zh-CN"/>
              <a:t>R(n-1)</a:t>
            </a:r>
            <a:r>
              <a:rPr lang="zh-CN" altLang="en-US"/>
              <a:t>和一个</a:t>
            </a:r>
            <a:r>
              <a:rPr lang="en-US" altLang="zh-CN"/>
              <a:t>48</a:t>
            </a:r>
            <a:r>
              <a:rPr lang="zh-CN" altLang="en-US"/>
              <a:t>位子钥</a:t>
            </a:r>
            <a:r>
              <a:rPr lang="en-US" altLang="zh-CN"/>
              <a:t>Kn</a:t>
            </a:r>
            <a:r>
              <a:rPr lang="zh-CN" altLang="en-US"/>
              <a:t>得到一个新的</a:t>
            </a:r>
            <a:r>
              <a:rPr lang="en-US" altLang="zh-CN"/>
              <a:t>32</a:t>
            </a:r>
            <a:r>
              <a:rPr lang="zh-CN" altLang="en-US"/>
              <a:t>位数据块。（算法从略）</a:t>
            </a:r>
          </a:p>
        </p:txBody>
      </p:sp>
    </p:spTree>
    <p:extLst>
      <p:ext uri="{BB962C8B-B14F-4D97-AF65-F5344CB8AC3E}">
        <p14:creationId xmlns:p14="http://schemas.microsoft.com/office/powerpoint/2010/main" val="17393476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http://www.stumbleuponyang.org</a:t>
            </a:r>
          </a:p>
        </p:txBody>
      </p:sp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第二步：用子钥对</a:t>
            </a:r>
            <a:r>
              <a:rPr lang="en-US" altLang="zh-CN"/>
              <a:t>64</a:t>
            </a:r>
            <a:r>
              <a:rPr lang="zh-CN" altLang="en-US"/>
              <a:t>位数据加密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到此为止，我们得到了</a:t>
            </a:r>
            <a:r>
              <a:rPr lang="en-US" altLang="zh-CN"/>
              <a:t>16</a:t>
            </a:r>
            <a:r>
              <a:rPr lang="zh-CN" altLang="en-US"/>
              <a:t>对</a:t>
            </a:r>
            <a:r>
              <a:rPr lang="en-US" altLang="zh-CN"/>
              <a:t>32</a:t>
            </a:r>
            <a:r>
              <a:rPr lang="zh-CN" altLang="en-US"/>
              <a:t>位的数据块，即</a:t>
            </a:r>
            <a:br>
              <a:rPr lang="zh-CN" altLang="en-US"/>
            </a:br>
            <a:r>
              <a:rPr lang="en-US" altLang="zh-CN"/>
              <a:t>L1R1, L2R2, L3R3, </a:t>
            </a:r>
            <a:r>
              <a:rPr lang="en-US" altLang="zh-CN">
                <a:latin typeface="Arial" panose="020B0604020202020204" pitchFamily="34" charset="0"/>
              </a:rPr>
              <a:t>…</a:t>
            </a:r>
            <a:r>
              <a:rPr lang="en-US" altLang="zh-CN"/>
              <a:t>, L16R16</a:t>
            </a:r>
          </a:p>
          <a:p>
            <a:r>
              <a:rPr lang="zh-CN" altLang="en-US"/>
              <a:t>最后一对</a:t>
            </a:r>
            <a:r>
              <a:rPr lang="en-US" altLang="zh-CN"/>
              <a:t>L16R16</a:t>
            </a:r>
            <a:r>
              <a:rPr lang="zh-CN" altLang="en-US"/>
              <a:t>就是我们需要的。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530650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http://www.stumbleuponyang.org</a:t>
            </a:r>
          </a:p>
        </p:txBody>
      </p:sp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第二步：用子钥对</a:t>
            </a:r>
            <a:r>
              <a:rPr lang="en-US" altLang="zh-CN"/>
              <a:t>64</a:t>
            </a:r>
            <a:r>
              <a:rPr lang="zh-CN" altLang="en-US"/>
              <a:t>位数据加密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zh-CN" altLang="en-US" sz="2400"/>
              <a:t>继续对</a:t>
            </a:r>
            <a:r>
              <a:rPr lang="en-US" altLang="zh-CN" sz="2400"/>
              <a:t>R16L16(64</a:t>
            </a:r>
            <a:r>
              <a:rPr lang="zh-CN" altLang="en-US" sz="2400"/>
              <a:t>位</a:t>
            </a:r>
            <a:r>
              <a:rPr lang="en-US" altLang="zh-CN" sz="2400"/>
              <a:t>)</a:t>
            </a:r>
            <a:r>
              <a:rPr lang="zh-CN" altLang="en-US" sz="2400"/>
              <a:t>运用一次重排列：</a:t>
            </a:r>
            <a:br>
              <a:rPr lang="zh-CN" altLang="en-US" sz="2400"/>
            </a:br>
            <a:r>
              <a:rPr lang="en-US" altLang="zh-CN" sz="2400" b="1"/>
              <a:t>IP-1(8×8)</a:t>
            </a:r>
            <a:r>
              <a:rPr lang="en-US" altLang="zh-CN" sz="2400"/>
              <a:t> </a:t>
            </a:r>
          </a:p>
          <a:p>
            <a:pPr>
              <a:lnSpc>
                <a:spcPct val="90000"/>
              </a:lnSpc>
            </a:pPr>
            <a:r>
              <a:rPr lang="en-US" altLang="zh-CN" sz="2400"/>
              <a:t>40 8 48 16 56 24 64 32</a:t>
            </a:r>
          </a:p>
          <a:p>
            <a:pPr>
              <a:lnSpc>
                <a:spcPct val="90000"/>
              </a:lnSpc>
            </a:pPr>
            <a:r>
              <a:rPr lang="en-US" altLang="zh-CN" sz="2400"/>
              <a:t>39 7 47 15 55 23 63 31</a:t>
            </a:r>
          </a:p>
          <a:p>
            <a:pPr>
              <a:lnSpc>
                <a:spcPct val="90000"/>
              </a:lnSpc>
            </a:pPr>
            <a:r>
              <a:rPr lang="en-US" altLang="zh-CN" sz="2400"/>
              <a:t> 38 6 46 14 54 22 62 30</a:t>
            </a:r>
          </a:p>
          <a:p>
            <a:pPr>
              <a:lnSpc>
                <a:spcPct val="90000"/>
              </a:lnSpc>
            </a:pPr>
            <a:r>
              <a:rPr lang="en-US" altLang="zh-CN" sz="2400"/>
              <a:t> 37 5 45 13 53 21 61 29</a:t>
            </a:r>
          </a:p>
          <a:p>
            <a:pPr>
              <a:lnSpc>
                <a:spcPct val="90000"/>
              </a:lnSpc>
            </a:pPr>
            <a:r>
              <a:rPr lang="en-US" altLang="zh-CN" sz="2400"/>
              <a:t> 36 4 44 12 52 20 60 28</a:t>
            </a:r>
          </a:p>
          <a:p>
            <a:pPr>
              <a:lnSpc>
                <a:spcPct val="90000"/>
              </a:lnSpc>
            </a:pPr>
            <a:r>
              <a:rPr lang="en-US" altLang="zh-CN" sz="2400"/>
              <a:t> 35 3 43 11 51 19 59 27</a:t>
            </a:r>
          </a:p>
          <a:p>
            <a:pPr>
              <a:lnSpc>
                <a:spcPct val="90000"/>
              </a:lnSpc>
            </a:pPr>
            <a:r>
              <a:rPr lang="en-US" altLang="zh-CN" sz="2400"/>
              <a:t> 34 2 42 10 50 18 58 26</a:t>
            </a:r>
          </a:p>
          <a:p>
            <a:pPr>
              <a:lnSpc>
                <a:spcPct val="90000"/>
              </a:lnSpc>
            </a:pPr>
            <a:r>
              <a:rPr lang="en-US" altLang="zh-CN" sz="2400"/>
              <a:t> 33 1 41 9 49 17 57 25 </a:t>
            </a:r>
          </a:p>
        </p:txBody>
      </p:sp>
    </p:spTree>
    <p:extLst>
      <p:ext uri="{BB962C8B-B14F-4D97-AF65-F5344CB8AC3E}">
        <p14:creationId xmlns:p14="http://schemas.microsoft.com/office/powerpoint/2010/main" val="37909757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http://www.stumbleuponyang.org</a:t>
            </a:r>
          </a:p>
        </p:txBody>
      </p:sp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第二步：用子钥对</a:t>
            </a:r>
            <a:r>
              <a:rPr lang="en-US" altLang="zh-CN" dirty="0"/>
              <a:t>64</a:t>
            </a:r>
            <a:r>
              <a:rPr lang="zh-CN" altLang="en-US" dirty="0"/>
              <a:t>位数据加密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sz="2000" dirty="0"/>
              <a:t>即在</a:t>
            </a:r>
            <a:br>
              <a:rPr lang="zh-CN" altLang="en-US" sz="2000" dirty="0"/>
            </a:br>
            <a:r>
              <a:rPr lang="en-US" altLang="zh-CN" sz="2000" dirty="0"/>
              <a:t>L16(32</a:t>
            </a:r>
            <a:r>
              <a:rPr lang="zh-CN" altLang="en-US" sz="2000" dirty="0"/>
              <a:t>位</a:t>
            </a:r>
            <a:r>
              <a:rPr lang="en-US" altLang="zh-CN" sz="2000" dirty="0"/>
              <a:t>) = 0100 0011 0100 0010 0011 0010 0011 0100 </a:t>
            </a:r>
            <a:br>
              <a:rPr lang="en-US" altLang="zh-CN" sz="2000" dirty="0"/>
            </a:br>
            <a:r>
              <a:rPr lang="en-US" altLang="zh-CN" sz="2000" dirty="0"/>
              <a:t>R16(32</a:t>
            </a:r>
            <a:r>
              <a:rPr lang="zh-CN" altLang="en-US" sz="2000" dirty="0"/>
              <a:t>位</a:t>
            </a:r>
            <a:r>
              <a:rPr lang="en-US" altLang="zh-CN" sz="2000" dirty="0"/>
              <a:t>) = 0000 1010 0100 1100 1101 1001 1001 0101 </a:t>
            </a:r>
            <a:br>
              <a:rPr lang="en-US" altLang="zh-CN" sz="2000" dirty="0"/>
            </a:br>
            <a:r>
              <a:rPr lang="en-US" altLang="zh-CN" sz="2000" dirty="0"/>
              <a:t>R16L16(64</a:t>
            </a:r>
            <a:r>
              <a:rPr lang="zh-CN" altLang="en-US" sz="2000" dirty="0"/>
              <a:t>位</a:t>
            </a:r>
            <a:r>
              <a:rPr lang="en-US" altLang="zh-CN" sz="2000" dirty="0"/>
              <a:t>) = 00001010 01001100 11011001 10010101 01000011 01000010 00110010 00110100 </a:t>
            </a:r>
          </a:p>
          <a:p>
            <a:pPr>
              <a:lnSpc>
                <a:spcPct val="80000"/>
              </a:lnSpc>
            </a:pPr>
            <a:r>
              <a:rPr lang="zh-CN" altLang="en-US" sz="2000" dirty="0"/>
              <a:t>时，对</a:t>
            </a:r>
            <a:r>
              <a:rPr lang="en-US" altLang="zh-CN" sz="2000" dirty="0"/>
              <a:t>R16L16</a:t>
            </a:r>
            <a:r>
              <a:rPr lang="zh-CN" altLang="en-US" sz="2000" dirty="0"/>
              <a:t>运用</a:t>
            </a:r>
            <a:r>
              <a:rPr lang="en-US" altLang="zh-CN" sz="2000" dirty="0"/>
              <a:t>IP-1</a:t>
            </a:r>
            <a:r>
              <a:rPr lang="zh-CN" altLang="en-US" sz="2000" dirty="0"/>
              <a:t>，得</a:t>
            </a:r>
            <a:br>
              <a:rPr lang="zh-CN" altLang="en-US" sz="2000" dirty="0"/>
            </a:br>
            <a:r>
              <a:rPr lang="en-US" altLang="zh-CN" sz="2000" dirty="0"/>
              <a:t>IP-1(64</a:t>
            </a:r>
            <a:r>
              <a:rPr lang="zh-CN" altLang="en-US" sz="2000" dirty="0"/>
              <a:t>位</a:t>
            </a:r>
            <a:r>
              <a:rPr lang="en-US" altLang="zh-CN" sz="2000" dirty="0"/>
              <a:t>) = 10000101 11101000 00010011 01010100 00001111 00001010 10110100 00000101 = 85E813540F0AB405</a:t>
            </a:r>
          </a:p>
          <a:p>
            <a:pPr>
              <a:lnSpc>
                <a:spcPct val="80000"/>
              </a:lnSpc>
            </a:pPr>
            <a:r>
              <a:rPr lang="zh-CN" altLang="en-US" sz="2000" dirty="0"/>
              <a:t>从而，经过以上步骤，最终从明文</a:t>
            </a:r>
            <a:br>
              <a:rPr lang="zh-CN" altLang="en-US" sz="2000" dirty="0"/>
            </a:br>
            <a:r>
              <a:rPr lang="en-US" altLang="zh-CN" sz="2000" dirty="0"/>
              <a:t>M = 0123456789ABCDEF</a:t>
            </a:r>
            <a:br>
              <a:rPr lang="en-US" altLang="zh-CN" sz="2000" dirty="0"/>
            </a:br>
            <a:r>
              <a:rPr lang="zh-CN" altLang="en-US" sz="2000" dirty="0"/>
              <a:t>得到密文</a:t>
            </a:r>
            <a:br>
              <a:rPr lang="zh-CN" altLang="en-US" sz="2000" dirty="0"/>
            </a:br>
            <a:r>
              <a:rPr lang="en-US" altLang="zh-CN" sz="2000" dirty="0"/>
              <a:t>C = IP-1 = 85E813540F0AB405 </a:t>
            </a:r>
          </a:p>
          <a:p>
            <a:pPr>
              <a:lnSpc>
                <a:spcPct val="80000"/>
              </a:lnSpc>
            </a:pPr>
            <a:r>
              <a:rPr lang="zh-CN" altLang="en-US" sz="2000" dirty="0"/>
              <a:t>以上为加密过程，要解密，依次反向计算即可。</a:t>
            </a:r>
          </a:p>
        </p:txBody>
      </p:sp>
    </p:spTree>
    <p:extLst>
      <p:ext uri="{BB962C8B-B14F-4D97-AF65-F5344CB8AC3E}">
        <p14:creationId xmlns:p14="http://schemas.microsoft.com/office/powerpoint/2010/main" val="995641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http://www.stumbleuponyang.org</a:t>
            </a:r>
          </a:p>
        </p:txBody>
      </p:sp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DES </a:t>
            </a:r>
            <a:r>
              <a:rPr lang="zh-CN" altLang="en-US"/>
              <a:t>加解密算法：</a:t>
            </a:r>
            <a:r>
              <a:rPr lang="en-US" altLang="zh-CN"/>
              <a:t>In Action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有明文</a:t>
            </a:r>
            <a:r>
              <a:rPr lang="en-US" altLang="zh-CN" dirty="0"/>
              <a:t>M(64</a:t>
            </a:r>
            <a:r>
              <a:rPr lang="zh-CN" altLang="en-US" dirty="0"/>
              <a:t>位</a:t>
            </a:r>
            <a:r>
              <a:rPr lang="en-US" altLang="zh-CN" dirty="0"/>
              <a:t>) = 0123456789ABCDEF</a:t>
            </a:r>
            <a:r>
              <a:rPr lang="zh-CN" altLang="en-US" dirty="0"/>
              <a:t>，即</a:t>
            </a:r>
            <a:br>
              <a:rPr lang="zh-CN" altLang="en-US" dirty="0"/>
            </a:br>
            <a:r>
              <a:rPr lang="en-US" altLang="zh-CN" dirty="0"/>
              <a:t>M(64</a:t>
            </a:r>
            <a:r>
              <a:rPr lang="zh-CN" altLang="en-US" dirty="0"/>
              <a:t>位</a:t>
            </a:r>
            <a:r>
              <a:rPr lang="en-US" altLang="zh-CN" dirty="0"/>
              <a:t>) = 0000 0001 0010 0011 0100 0101 0110 0111 1000 1001 1010 1011 1100 1101 1110 1111</a:t>
            </a:r>
          </a:p>
          <a:p>
            <a:r>
              <a:rPr lang="en-US" altLang="zh-CN" dirty="0"/>
              <a:t>L(32</a:t>
            </a:r>
            <a:r>
              <a:rPr lang="zh-CN" altLang="en-US" dirty="0"/>
              <a:t>位</a:t>
            </a:r>
            <a:r>
              <a:rPr lang="en-US" altLang="zh-CN" dirty="0"/>
              <a:t>) = 0000 0001 0010 0011 0100 0101 0110 0111</a:t>
            </a:r>
            <a:br>
              <a:rPr lang="en-US" altLang="zh-CN" dirty="0"/>
            </a:br>
            <a:r>
              <a:rPr lang="en-US" altLang="zh-CN" dirty="0"/>
              <a:t>R(32</a:t>
            </a:r>
            <a:r>
              <a:rPr lang="zh-CN" altLang="en-US" dirty="0"/>
              <a:t>位</a:t>
            </a:r>
            <a:r>
              <a:rPr lang="en-US" altLang="zh-CN" dirty="0"/>
              <a:t>) = 1000 1001 1010 1011 1100 1101 1110 1111</a:t>
            </a:r>
          </a:p>
        </p:txBody>
      </p:sp>
    </p:spTree>
    <p:extLst>
      <p:ext uri="{BB962C8B-B14F-4D97-AF65-F5344CB8AC3E}">
        <p14:creationId xmlns:p14="http://schemas.microsoft.com/office/powerpoint/2010/main" val="1010058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http://www.stumbleuponyang.org</a:t>
            </a:r>
          </a:p>
        </p:txBody>
      </p:sp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DES </a:t>
            </a:r>
            <a:r>
              <a:rPr lang="zh-CN" altLang="en-US"/>
              <a:t>加解密算法：</a:t>
            </a:r>
            <a:r>
              <a:rPr lang="en-US" altLang="zh-CN"/>
              <a:t>In Action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有密钥</a:t>
            </a:r>
            <a:r>
              <a:rPr lang="en-US" altLang="zh-CN" dirty="0"/>
              <a:t>K(64</a:t>
            </a:r>
            <a:r>
              <a:rPr lang="zh-CN" altLang="en-US" dirty="0"/>
              <a:t>位</a:t>
            </a:r>
            <a:r>
              <a:rPr lang="en-US" altLang="zh-CN" dirty="0"/>
              <a:t>) = 133457799BBCDFF1</a:t>
            </a:r>
            <a:r>
              <a:rPr lang="zh-CN" altLang="en-US" dirty="0"/>
              <a:t>，即</a:t>
            </a:r>
            <a:br>
              <a:rPr lang="zh-CN" altLang="en-US" dirty="0"/>
            </a:br>
            <a:r>
              <a:rPr lang="en-US" altLang="zh-CN" dirty="0"/>
              <a:t>K(64</a:t>
            </a:r>
            <a:r>
              <a:rPr lang="zh-CN" altLang="en-US" dirty="0"/>
              <a:t>位</a:t>
            </a:r>
            <a:r>
              <a:rPr lang="en-US" altLang="zh-CN" dirty="0"/>
              <a:t>) = 0001001</a:t>
            </a:r>
            <a:r>
              <a:rPr lang="en-US" altLang="zh-CN" dirty="0">
                <a:solidFill>
                  <a:schemeClr val="hlink"/>
                </a:solidFill>
              </a:rPr>
              <a:t>1</a:t>
            </a:r>
            <a:r>
              <a:rPr lang="en-US" altLang="zh-CN" dirty="0"/>
              <a:t> 0011010</a:t>
            </a:r>
            <a:r>
              <a:rPr lang="en-US" altLang="zh-CN" dirty="0">
                <a:solidFill>
                  <a:schemeClr val="hlink"/>
                </a:solidFill>
              </a:rPr>
              <a:t>0</a:t>
            </a:r>
            <a:r>
              <a:rPr lang="en-US" altLang="zh-CN" dirty="0"/>
              <a:t> 0101011</a:t>
            </a:r>
            <a:r>
              <a:rPr lang="en-US" altLang="zh-CN" dirty="0">
                <a:solidFill>
                  <a:schemeClr val="hlink"/>
                </a:solidFill>
              </a:rPr>
              <a:t>1</a:t>
            </a:r>
            <a:r>
              <a:rPr lang="en-US" altLang="zh-CN" dirty="0"/>
              <a:t> 0111100</a:t>
            </a:r>
            <a:r>
              <a:rPr lang="en-US" altLang="zh-CN" dirty="0">
                <a:solidFill>
                  <a:schemeClr val="hlink"/>
                </a:solidFill>
              </a:rPr>
              <a:t>1</a:t>
            </a:r>
            <a:r>
              <a:rPr lang="en-US" altLang="zh-CN" dirty="0"/>
              <a:t> 1001101</a:t>
            </a:r>
            <a:r>
              <a:rPr lang="en-US" altLang="zh-CN" dirty="0">
                <a:solidFill>
                  <a:schemeClr val="hlink"/>
                </a:solidFill>
              </a:rPr>
              <a:t>1</a:t>
            </a:r>
            <a:r>
              <a:rPr lang="en-US" altLang="zh-CN" dirty="0"/>
              <a:t> 1011110</a:t>
            </a:r>
            <a:r>
              <a:rPr lang="en-US" altLang="zh-CN" dirty="0">
                <a:solidFill>
                  <a:schemeClr val="hlink"/>
                </a:solidFill>
              </a:rPr>
              <a:t>0</a:t>
            </a:r>
            <a:r>
              <a:rPr lang="en-US" altLang="zh-CN" dirty="0"/>
              <a:t> 1101111</a:t>
            </a:r>
            <a:r>
              <a:rPr lang="en-US" altLang="zh-CN" dirty="0">
                <a:solidFill>
                  <a:schemeClr val="hlink"/>
                </a:solidFill>
              </a:rPr>
              <a:t>1</a:t>
            </a:r>
            <a:r>
              <a:rPr lang="en-US" altLang="zh-CN" dirty="0"/>
              <a:t> 1111000</a:t>
            </a:r>
            <a:r>
              <a:rPr lang="en-US" altLang="zh-CN" dirty="0">
                <a:solidFill>
                  <a:schemeClr val="hlink"/>
                </a:solidFill>
              </a:rPr>
              <a:t>1</a:t>
            </a:r>
            <a:r>
              <a:rPr lang="en-US" altLang="zh-CN" dirty="0"/>
              <a:t> </a:t>
            </a:r>
          </a:p>
          <a:p>
            <a:r>
              <a:rPr lang="zh-CN" altLang="en-US" dirty="0"/>
              <a:t>其中红色标注为奇偶校验位，即实际密钥为</a:t>
            </a:r>
            <a:r>
              <a:rPr lang="en-US" altLang="zh-CN" dirty="0"/>
              <a:t>56</a:t>
            </a:r>
            <a:r>
              <a:rPr lang="zh-CN" altLang="en-US" dirty="0"/>
              <a:t>位。</a:t>
            </a:r>
          </a:p>
        </p:txBody>
      </p:sp>
    </p:spTree>
    <p:extLst>
      <p:ext uri="{BB962C8B-B14F-4D97-AF65-F5344CB8AC3E}">
        <p14:creationId xmlns:p14="http://schemas.microsoft.com/office/powerpoint/2010/main" val="142463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http://www.stumbleuponyang.org</a:t>
            </a:r>
          </a:p>
        </p:txBody>
      </p:sp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第一步：生成</a:t>
            </a:r>
            <a:r>
              <a:rPr lang="en-US" altLang="zh-CN"/>
              <a:t>16</a:t>
            </a:r>
            <a:r>
              <a:rPr lang="zh-CN" altLang="en-US"/>
              <a:t>个子钥</a:t>
            </a:r>
            <a:r>
              <a:rPr lang="en-US" altLang="zh-CN"/>
              <a:t>(48</a:t>
            </a:r>
            <a:r>
              <a:rPr lang="zh-CN" altLang="en-US"/>
              <a:t>位</a:t>
            </a:r>
            <a:r>
              <a:rPr lang="en-US" altLang="zh-CN"/>
              <a:t>)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b="1"/>
              <a:t>对</a:t>
            </a:r>
            <a:r>
              <a:rPr lang="en-US" altLang="zh-CN" b="1"/>
              <a:t>K</a:t>
            </a:r>
            <a:r>
              <a:rPr lang="zh-CN" altLang="en-US" b="1"/>
              <a:t>使用</a:t>
            </a:r>
            <a:r>
              <a:rPr lang="en-US" altLang="zh-CN" b="1"/>
              <a:t>PC-1(8×7)</a:t>
            </a:r>
            <a:r>
              <a:rPr lang="en-US" altLang="zh-CN"/>
              <a:t/>
            </a:r>
            <a:br>
              <a:rPr lang="en-US" altLang="zh-CN"/>
            </a:br>
            <a:r>
              <a:rPr lang="en-US" altLang="zh-CN"/>
              <a:t>57 49 41 33 25 17 9</a:t>
            </a:r>
            <a:br>
              <a:rPr lang="en-US" altLang="zh-CN"/>
            </a:br>
            <a:r>
              <a:rPr lang="en-US" altLang="zh-CN"/>
              <a:t> 1 58 50 42 34 26 18</a:t>
            </a:r>
            <a:br>
              <a:rPr lang="en-US" altLang="zh-CN"/>
            </a:br>
            <a:r>
              <a:rPr lang="en-US" altLang="zh-CN"/>
              <a:t> 10 2 59 51 43 35 27</a:t>
            </a:r>
            <a:br>
              <a:rPr lang="en-US" altLang="zh-CN"/>
            </a:br>
            <a:r>
              <a:rPr lang="en-US" altLang="zh-CN"/>
              <a:t> 19 11 3 60 52 44 36</a:t>
            </a:r>
            <a:br>
              <a:rPr lang="en-US" altLang="zh-CN"/>
            </a:br>
            <a:r>
              <a:rPr lang="en-US" altLang="zh-CN"/>
              <a:t> 63 55 47 39 31 23 15</a:t>
            </a:r>
            <a:br>
              <a:rPr lang="en-US" altLang="zh-CN"/>
            </a:br>
            <a:r>
              <a:rPr lang="en-US" altLang="zh-CN"/>
              <a:t> 7 62 54 46 38 30 22</a:t>
            </a:r>
            <a:br>
              <a:rPr lang="en-US" altLang="zh-CN"/>
            </a:br>
            <a:r>
              <a:rPr lang="en-US" altLang="zh-CN"/>
              <a:t> 14 6 61 53 45 37 29</a:t>
            </a:r>
            <a:br>
              <a:rPr lang="en-US" altLang="zh-CN"/>
            </a:br>
            <a:r>
              <a:rPr lang="en-US" altLang="zh-CN"/>
              <a:t> 21 13 5 28 20 12 4 </a:t>
            </a:r>
          </a:p>
        </p:txBody>
      </p:sp>
    </p:spTree>
    <p:extLst>
      <p:ext uri="{BB962C8B-B14F-4D97-AF65-F5344CB8AC3E}">
        <p14:creationId xmlns:p14="http://schemas.microsoft.com/office/powerpoint/2010/main" val="3565212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http://www.stumbleuponyang.org</a:t>
            </a:r>
          </a:p>
        </p:txBody>
      </p:sp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第一步：生成</a:t>
            </a:r>
            <a:r>
              <a:rPr lang="en-US" altLang="zh-CN"/>
              <a:t>16</a:t>
            </a:r>
            <a:r>
              <a:rPr lang="zh-CN" altLang="en-US"/>
              <a:t>个子钥</a:t>
            </a:r>
            <a:r>
              <a:rPr lang="en-US" altLang="zh-CN"/>
              <a:t>(48</a:t>
            </a:r>
            <a:r>
              <a:rPr lang="zh-CN" altLang="en-US"/>
              <a:t>位</a:t>
            </a:r>
            <a:r>
              <a:rPr lang="en-US" altLang="zh-CN"/>
              <a:t>)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b="1" dirty="0"/>
              <a:t>从而，由</a:t>
            </a:r>
            <a:r>
              <a:rPr lang="en-US" altLang="zh-CN" b="1" dirty="0"/>
              <a:t>K(64</a:t>
            </a:r>
            <a:r>
              <a:rPr lang="zh-CN" altLang="en-US" b="1" dirty="0"/>
              <a:t>位</a:t>
            </a:r>
            <a:r>
              <a:rPr lang="en-US" altLang="zh-CN" b="1" dirty="0"/>
              <a:t>)</a:t>
            </a:r>
            <a:r>
              <a:rPr lang="en-US" altLang="zh-CN" dirty="0"/>
              <a:t> = 00010011 00110100 01010111 01111001 10011011 10111100 11011111 11110001 </a:t>
            </a:r>
          </a:p>
          <a:p>
            <a:pPr>
              <a:lnSpc>
                <a:spcPct val="90000"/>
              </a:lnSpc>
            </a:pPr>
            <a:r>
              <a:rPr lang="zh-CN" altLang="en-US" b="1" dirty="0"/>
              <a:t>得到</a:t>
            </a:r>
            <a:r>
              <a:rPr lang="en-US" altLang="zh-CN" b="1" dirty="0"/>
              <a:t>K</a:t>
            </a:r>
            <a:r>
              <a:rPr lang="en-US" altLang="zh-CN" dirty="0"/>
              <a:t>+(56</a:t>
            </a:r>
            <a:r>
              <a:rPr lang="zh-CN" altLang="en-US" dirty="0"/>
              <a:t>位</a:t>
            </a:r>
            <a:r>
              <a:rPr lang="en-US" altLang="zh-CN" dirty="0"/>
              <a:t>) = 1111000 0110011 0010101 0101111 0101010 1011001 1001111 0001111 </a:t>
            </a:r>
          </a:p>
          <a:p>
            <a:pPr>
              <a:lnSpc>
                <a:spcPct val="90000"/>
              </a:lnSpc>
            </a:pPr>
            <a:r>
              <a:rPr lang="zh-CN" altLang="en-US" dirty="0"/>
              <a:t>进而，</a:t>
            </a:r>
            <a:br>
              <a:rPr lang="zh-CN" altLang="en-US" dirty="0"/>
            </a:br>
            <a:r>
              <a:rPr lang="en-US" altLang="zh-CN" dirty="0"/>
              <a:t>C0(28</a:t>
            </a:r>
            <a:r>
              <a:rPr lang="zh-CN" altLang="en-US" dirty="0"/>
              <a:t>位</a:t>
            </a:r>
            <a:r>
              <a:rPr lang="en-US" altLang="zh-CN" dirty="0"/>
              <a:t>) = 1111000 0110011 0010101 0101111 </a:t>
            </a:r>
            <a:br>
              <a:rPr lang="en-US" altLang="zh-CN" dirty="0"/>
            </a:br>
            <a:r>
              <a:rPr lang="en-US" altLang="zh-CN" dirty="0"/>
              <a:t>D0(28</a:t>
            </a:r>
            <a:r>
              <a:rPr lang="zh-CN" altLang="en-US" dirty="0"/>
              <a:t>位</a:t>
            </a:r>
            <a:r>
              <a:rPr lang="en-US" altLang="zh-CN" dirty="0"/>
              <a:t>) = 0101010 1011001 1001111 0001111 </a:t>
            </a:r>
          </a:p>
        </p:txBody>
      </p:sp>
    </p:spTree>
    <p:extLst>
      <p:ext uri="{BB962C8B-B14F-4D97-AF65-F5344CB8AC3E}">
        <p14:creationId xmlns:p14="http://schemas.microsoft.com/office/powerpoint/2010/main" val="567803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http://www.stumbleuponyang.org</a:t>
            </a:r>
          </a:p>
        </p:txBody>
      </p:sp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第一步：生成</a:t>
            </a:r>
            <a:r>
              <a:rPr lang="en-US" altLang="zh-CN"/>
              <a:t>16</a:t>
            </a:r>
            <a:r>
              <a:rPr lang="zh-CN" altLang="en-US"/>
              <a:t>个子钥</a:t>
            </a:r>
            <a:r>
              <a:rPr lang="en-US" altLang="zh-CN"/>
              <a:t>(48</a:t>
            </a:r>
            <a:r>
              <a:rPr lang="zh-CN" altLang="en-US"/>
              <a:t>位</a:t>
            </a:r>
            <a:r>
              <a:rPr lang="en-US" altLang="zh-CN"/>
              <a:t>)</a:t>
            </a:r>
          </a:p>
        </p:txBody>
      </p:sp>
      <p:pic>
        <p:nvPicPr>
          <p:cNvPr id="8090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2819400"/>
            <a:ext cx="4648200" cy="35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0902" name="Text Box 6"/>
          <p:cNvSpPr txBox="1">
            <a:spLocks noChangeArrowheads="1"/>
          </p:cNvSpPr>
          <p:nvPr/>
        </p:nvSpPr>
        <p:spPr bwMode="auto">
          <a:xfrm>
            <a:off x="2362200" y="1981201"/>
            <a:ext cx="76200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400"/>
              <a:t>C1</a:t>
            </a:r>
            <a:r>
              <a:rPr lang="zh-CN" altLang="en-US" sz="2400"/>
              <a:t>和</a:t>
            </a:r>
            <a:r>
              <a:rPr lang="en-US" altLang="zh-CN" sz="2400"/>
              <a:t>D1</a:t>
            </a:r>
            <a:r>
              <a:rPr lang="zh-CN" altLang="en-US" sz="2400"/>
              <a:t>分别为</a:t>
            </a:r>
            <a:r>
              <a:rPr lang="en-US" altLang="zh-CN" sz="2400"/>
              <a:t>C0</a:t>
            </a:r>
            <a:r>
              <a:rPr lang="zh-CN" altLang="en-US" sz="2400"/>
              <a:t>和</a:t>
            </a:r>
            <a:r>
              <a:rPr lang="en-US" altLang="zh-CN" sz="2400"/>
              <a:t>D0</a:t>
            </a:r>
            <a:r>
              <a:rPr lang="zh-CN" altLang="en-US" sz="2400"/>
              <a:t>左移</a:t>
            </a:r>
            <a:r>
              <a:rPr lang="en-US" altLang="zh-CN" sz="2400"/>
              <a:t>1</a:t>
            </a:r>
            <a:r>
              <a:rPr lang="zh-CN" altLang="en-US" sz="2400"/>
              <a:t>位。</a:t>
            </a:r>
            <a:r>
              <a:rPr lang="en-US" altLang="zh-CN" sz="2400">
                <a:latin typeface="Arial" panose="020B0604020202020204" pitchFamily="34" charset="0"/>
              </a:rPr>
              <a:t>…</a:t>
            </a:r>
            <a:r>
              <a:rPr lang="en-US" altLang="zh-CN" sz="2400"/>
              <a:t> C3</a:t>
            </a:r>
            <a:r>
              <a:rPr lang="zh-CN" altLang="en-US" sz="2400"/>
              <a:t>和</a:t>
            </a:r>
            <a:r>
              <a:rPr lang="en-US" altLang="zh-CN" sz="2400"/>
              <a:t>D3</a:t>
            </a:r>
            <a:r>
              <a:rPr lang="zh-CN" altLang="en-US" sz="2400"/>
              <a:t>分别为</a:t>
            </a:r>
            <a:r>
              <a:rPr lang="en-US" altLang="zh-CN" sz="2400"/>
              <a:t>C2</a:t>
            </a:r>
            <a:r>
              <a:rPr lang="zh-CN" altLang="en-US" sz="2400"/>
              <a:t>和</a:t>
            </a:r>
            <a:r>
              <a:rPr lang="en-US" altLang="zh-CN" sz="2400"/>
              <a:t>D2</a:t>
            </a:r>
            <a:r>
              <a:rPr lang="zh-CN" altLang="en-US" sz="2400"/>
              <a:t>左移</a:t>
            </a:r>
            <a:r>
              <a:rPr lang="en-US" altLang="zh-CN" sz="2400"/>
              <a:t>2</a:t>
            </a:r>
            <a:r>
              <a:rPr lang="zh-CN" altLang="en-US" sz="2400"/>
              <a:t>位 </a:t>
            </a:r>
            <a:r>
              <a:rPr lang="en-US" altLang="zh-CN" sz="2400">
                <a:latin typeface="Arial" panose="020B0604020202020204" pitchFamily="34" charset="0"/>
              </a:rPr>
              <a:t>…</a:t>
            </a:r>
            <a:endParaRPr lang="en-US" altLang="zh-CN" sz="2400"/>
          </a:p>
        </p:txBody>
      </p:sp>
    </p:spTree>
    <p:extLst>
      <p:ext uri="{BB962C8B-B14F-4D97-AF65-F5344CB8AC3E}">
        <p14:creationId xmlns:p14="http://schemas.microsoft.com/office/powerpoint/2010/main" val="3171631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http://www.stumbleuponyang.org</a:t>
            </a:r>
          </a:p>
        </p:txBody>
      </p:sp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第一步：生成</a:t>
            </a:r>
            <a:r>
              <a:rPr lang="en-US" altLang="zh-CN"/>
              <a:t>16</a:t>
            </a:r>
            <a:r>
              <a:rPr lang="zh-CN" altLang="en-US"/>
              <a:t>个子钥</a:t>
            </a:r>
            <a:r>
              <a:rPr lang="en-US" altLang="zh-CN"/>
              <a:t>(48</a:t>
            </a:r>
            <a:r>
              <a:rPr lang="zh-CN" altLang="en-US"/>
              <a:t>位</a:t>
            </a:r>
            <a:r>
              <a:rPr lang="en-US" altLang="zh-CN"/>
              <a:t>)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sz="1800" b="1" i="1" dirty="0"/>
              <a:t>从而得到</a:t>
            </a:r>
            <a:r>
              <a:rPr lang="en-US" altLang="zh-CN" sz="1800" b="1" i="1" dirty="0"/>
              <a:t>C1D1 </a:t>
            </a:r>
            <a:r>
              <a:rPr lang="zh-CN" altLang="en-US" sz="1800" b="1" i="1" dirty="0"/>
              <a:t>～ </a:t>
            </a:r>
            <a:r>
              <a:rPr lang="en-US" altLang="zh-CN" sz="1800" b="1" i="1" dirty="0"/>
              <a:t>C16D16</a:t>
            </a:r>
            <a:r>
              <a:rPr lang="zh-CN" altLang="en-US" sz="1800" b="1" i="1" dirty="0"/>
              <a:t>：</a:t>
            </a:r>
            <a:r>
              <a:rPr lang="en-US" altLang="zh-CN" sz="1800" dirty="0"/>
              <a:t> </a:t>
            </a:r>
          </a:p>
          <a:p>
            <a:pPr>
              <a:lnSpc>
                <a:spcPct val="80000"/>
              </a:lnSpc>
            </a:pPr>
            <a:r>
              <a:rPr lang="en-US" altLang="zh-CN" sz="1800" b="1" i="1" dirty="0"/>
              <a:t>C1</a:t>
            </a:r>
            <a:r>
              <a:rPr lang="en-US" altLang="zh-CN" sz="1800" dirty="0"/>
              <a:t> = 1110000 1100110 0101010 1011111</a:t>
            </a:r>
            <a:br>
              <a:rPr lang="en-US" altLang="zh-CN" sz="1800" dirty="0"/>
            </a:br>
            <a:r>
              <a:rPr lang="en-US" altLang="zh-CN" sz="1800" b="1" i="1" dirty="0"/>
              <a:t>D1</a:t>
            </a:r>
            <a:r>
              <a:rPr lang="en-US" altLang="zh-CN" sz="1800" dirty="0"/>
              <a:t> = 1010101 0110011 0011110 0011110 </a:t>
            </a:r>
            <a:endParaRPr lang="en-US" altLang="zh-CN" sz="1800" b="1" i="1" dirty="0"/>
          </a:p>
          <a:p>
            <a:pPr>
              <a:lnSpc>
                <a:spcPct val="80000"/>
              </a:lnSpc>
            </a:pPr>
            <a:r>
              <a:rPr lang="en-US" altLang="zh-CN" sz="1800" b="1" i="1" dirty="0"/>
              <a:t>C2</a:t>
            </a:r>
            <a:r>
              <a:rPr lang="en-US" altLang="zh-CN" sz="1800" dirty="0"/>
              <a:t> = 1100001100110010101010111111</a:t>
            </a:r>
            <a:br>
              <a:rPr lang="en-US" altLang="zh-CN" sz="1800" dirty="0"/>
            </a:br>
            <a:r>
              <a:rPr lang="en-US" altLang="zh-CN" sz="1800" b="1" i="1" dirty="0"/>
              <a:t>D2</a:t>
            </a:r>
            <a:r>
              <a:rPr lang="en-US" altLang="zh-CN" sz="1800" dirty="0"/>
              <a:t> = 0101010110011001111000111101 </a:t>
            </a:r>
            <a:endParaRPr lang="en-US" altLang="zh-CN" sz="1800" b="1" i="1" dirty="0"/>
          </a:p>
          <a:p>
            <a:pPr>
              <a:lnSpc>
                <a:spcPct val="80000"/>
              </a:lnSpc>
            </a:pPr>
            <a:r>
              <a:rPr lang="en-US" altLang="zh-CN" sz="1800" b="1" i="1" dirty="0"/>
              <a:t>C3</a:t>
            </a:r>
            <a:r>
              <a:rPr lang="en-US" altLang="zh-CN" sz="1800" dirty="0"/>
              <a:t> = 0000110011001010101011111111</a:t>
            </a:r>
            <a:br>
              <a:rPr lang="en-US" altLang="zh-CN" sz="1800" dirty="0"/>
            </a:br>
            <a:r>
              <a:rPr lang="en-US" altLang="zh-CN" sz="1800" b="1" i="1" dirty="0"/>
              <a:t>D3</a:t>
            </a:r>
            <a:r>
              <a:rPr lang="en-US" altLang="zh-CN" sz="1800" dirty="0"/>
              <a:t> = 0101011001100111100011110101 </a:t>
            </a:r>
            <a:endParaRPr lang="en-US" altLang="zh-CN" sz="1800" b="1" i="1" dirty="0"/>
          </a:p>
          <a:p>
            <a:pPr>
              <a:lnSpc>
                <a:spcPct val="80000"/>
              </a:lnSpc>
            </a:pPr>
            <a:r>
              <a:rPr lang="en-US" altLang="zh-CN" sz="1800" b="1" i="1" dirty="0"/>
              <a:t>C4</a:t>
            </a:r>
            <a:r>
              <a:rPr lang="en-US" altLang="zh-CN" sz="1800" dirty="0"/>
              <a:t> = 0011001100101010101111111100</a:t>
            </a:r>
            <a:br>
              <a:rPr lang="en-US" altLang="zh-CN" sz="1800" dirty="0"/>
            </a:br>
            <a:r>
              <a:rPr lang="en-US" altLang="zh-CN" sz="1800" b="1" i="1" dirty="0"/>
              <a:t>D4</a:t>
            </a:r>
            <a:r>
              <a:rPr lang="en-US" altLang="zh-CN" sz="1800" dirty="0"/>
              <a:t> = 0101100110011110001111010101 </a:t>
            </a:r>
          </a:p>
          <a:p>
            <a:pPr>
              <a:lnSpc>
                <a:spcPct val="80000"/>
              </a:lnSpc>
            </a:pPr>
            <a:r>
              <a:rPr lang="en-US" altLang="zh-CN" sz="1800" b="1" i="1" dirty="0">
                <a:latin typeface="Arial" panose="020B0604020202020204" pitchFamily="34" charset="0"/>
              </a:rPr>
              <a:t>…</a:t>
            </a:r>
            <a:r>
              <a:rPr lang="en-US" altLang="zh-CN" sz="1800" b="1" i="1" dirty="0"/>
              <a:t/>
            </a:r>
            <a:br>
              <a:rPr lang="en-US" altLang="zh-CN" sz="1800" b="1" i="1" dirty="0"/>
            </a:br>
            <a:r>
              <a:rPr lang="en-US" altLang="zh-CN" sz="1800" b="1" i="1" dirty="0">
                <a:latin typeface="Arial" panose="020B0604020202020204" pitchFamily="34" charset="0"/>
              </a:rPr>
              <a:t>…</a:t>
            </a:r>
            <a:endParaRPr lang="en-US" altLang="zh-CN" sz="1800" b="1" i="1" dirty="0"/>
          </a:p>
          <a:p>
            <a:pPr>
              <a:lnSpc>
                <a:spcPct val="80000"/>
              </a:lnSpc>
            </a:pPr>
            <a:r>
              <a:rPr lang="en-US" altLang="zh-CN" sz="1800" b="1" i="1" dirty="0"/>
              <a:t>C15</a:t>
            </a:r>
            <a:r>
              <a:rPr lang="en-US" altLang="zh-CN" sz="1800" dirty="0"/>
              <a:t> = 1111100001100110010101010111</a:t>
            </a:r>
            <a:br>
              <a:rPr lang="en-US" altLang="zh-CN" sz="1800" dirty="0"/>
            </a:br>
            <a:r>
              <a:rPr lang="en-US" altLang="zh-CN" sz="1800" b="1" i="1" dirty="0"/>
              <a:t>D15</a:t>
            </a:r>
            <a:r>
              <a:rPr lang="en-US" altLang="zh-CN" sz="1800" dirty="0"/>
              <a:t> = 1010101010110011001111000111 </a:t>
            </a:r>
            <a:endParaRPr lang="en-US" altLang="zh-CN" sz="1800" b="1" i="1" dirty="0"/>
          </a:p>
          <a:p>
            <a:pPr>
              <a:lnSpc>
                <a:spcPct val="80000"/>
              </a:lnSpc>
            </a:pPr>
            <a:r>
              <a:rPr lang="en-US" altLang="zh-CN" sz="1800" b="1" i="1" dirty="0"/>
              <a:t>C16</a:t>
            </a:r>
            <a:r>
              <a:rPr lang="en-US" altLang="zh-CN" sz="1800" dirty="0"/>
              <a:t> = 1111000011001100101010101111</a:t>
            </a:r>
            <a:br>
              <a:rPr lang="en-US" altLang="zh-CN" sz="1800" dirty="0"/>
            </a:br>
            <a:r>
              <a:rPr lang="en-US" altLang="zh-CN" sz="1800" b="1" i="1" dirty="0"/>
              <a:t>D16</a:t>
            </a:r>
            <a:r>
              <a:rPr lang="en-US" altLang="zh-CN" sz="1800" dirty="0"/>
              <a:t> = 0101010101100110011110001111 </a:t>
            </a:r>
          </a:p>
        </p:txBody>
      </p:sp>
    </p:spTree>
    <p:extLst>
      <p:ext uri="{BB962C8B-B14F-4D97-AF65-F5344CB8AC3E}">
        <p14:creationId xmlns:p14="http://schemas.microsoft.com/office/powerpoint/2010/main" val="2705367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http://www.stumbleuponyang.org</a:t>
            </a:r>
          </a:p>
        </p:txBody>
      </p:sp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第一步：生成</a:t>
            </a:r>
            <a:r>
              <a:rPr lang="en-US" altLang="zh-CN"/>
              <a:t>16</a:t>
            </a:r>
            <a:r>
              <a:rPr lang="zh-CN" altLang="en-US"/>
              <a:t>个子钥</a:t>
            </a:r>
            <a:r>
              <a:rPr lang="en-US" altLang="zh-CN"/>
              <a:t>(48</a:t>
            </a:r>
            <a:r>
              <a:rPr lang="zh-CN" altLang="en-US"/>
              <a:t>位</a:t>
            </a:r>
            <a:r>
              <a:rPr lang="en-US" altLang="zh-CN"/>
              <a:t>)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zh-CN" sz="2400" b="1"/>
              <a:t>Kn(48</a:t>
            </a:r>
            <a:r>
              <a:rPr lang="zh-CN" altLang="en-US" sz="2400" b="1"/>
              <a:t>位</a:t>
            </a:r>
            <a:r>
              <a:rPr lang="en-US" altLang="zh-CN" sz="2400" b="1"/>
              <a:t>) = PC-2( CnDn(56</a:t>
            </a:r>
            <a:r>
              <a:rPr lang="zh-CN" altLang="en-US" sz="2400" b="1"/>
              <a:t>位</a:t>
            </a:r>
            <a:r>
              <a:rPr lang="en-US" altLang="zh-CN" sz="2400" b="1"/>
              <a:t>) )</a:t>
            </a:r>
          </a:p>
          <a:p>
            <a:pPr>
              <a:lnSpc>
                <a:spcPct val="90000"/>
              </a:lnSpc>
            </a:pPr>
            <a:r>
              <a:rPr lang="en-US" altLang="zh-CN" sz="2400" b="1"/>
              <a:t>PC-2(8×6)</a:t>
            </a:r>
            <a:r>
              <a:rPr lang="en-US" altLang="zh-CN" sz="2400"/>
              <a:t> </a:t>
            </a:r>
          </a:p>
          <a:p>
            <a:pPr>
              <a:lnSpc>
                <a:spcPct val="90000"/>
              </a:lnSpc>
            </a:pPr>
            <a:r>
              <a:rPr lang="en-US" altLang="zh-CN" sz="2400"/>
              <a:t>14 17 11 24 1 5</a:t>
            </a:r>
          </a:p>
          <a:p>
            <a:pPr>
              <a:lnSpc>
                <a:spcPct val="90000"/>
              </a:lnSpc>
            </a:pPr>
            <a:r>
              <a:rPr lang="en-US" altLang="zh-CN" sz="2400"/>
              <a:t>3 28 15 6 21 10</a:t>
            </a:r>
          </a:p>
          <a:p>
            <a:pPr>
              <a:lnSpc>
                <a:spcPct val="90000"/>
              </a:lnSpc>
            </a:pPr>
            <a:r>
              <a:rPr lang="en-US" altLang="zh-CN" sz="2400"/>
              <a:t> 23 19 12 4 26 8</a:t>
            </a:r>
          </a:p>
          <a:p>
            <a:pPr>
              <a:lnSpc>
                <a:spcPct val="90000"/>
              </a:lnSpc>
            </a:pPr>
            <a:r>
              <a:rPr lang="en-US" altLang="zh-CN" sz="2400"/>
              <a:t> 16 7 27 20 13 2</a:t>
            </a:r>
          </a:p>
          <a:p>
            <a:pPr>
              <a:lnSpc>
                <a:spcPct val="90000"/>
              </a:lnSpc>
            </a:pPr>
            <a:r>
              <a:rPr lang="en-US" altLang="zh-CN" sz="2400"/>
              <a:t> 41 52 31 37 47 55</a:t>
            </a:r>
          </a:p>
          <a:p>
            <a:pPr>
              <a:lnSpc>
                <a:spcPct val="90000"/>
              </a:lnSpc>
            </a:pPr>
            <a:r>
              <a:rPr lang="en-US" altLang="zh-CN" sz="2400"/>
              <a:t> 30 40 51 45 33 48</a:t>
            </a:r>
          </a:p>
          <a:p>
            <a:pPr>
              <a:lnSpc>
                <a:spcPct val="90000"/>
              </a:lnSpc>
            </a:pPr>
            <a:r>
              <a:rPr lang="en-US" altLang="zh-CN" sz="2400"/>
              <a:t> 44 49 39 56 34 53</a:t>
            </a:r>
          </a:p>
          <a:p>
            <a:pPr>
              <a:lnSpc>
                <a:spcPct val="90000"/>
              </a:lnSpc>
            </a:pPr>
            <a:r>
              <a:rPr lang="en-US" altLang="zh-CN" sz="2400"/>
              <a:t> 46 42 50 36 29 32 </a:t>
            </a:r>
          </a:p>
        </p:txBody>
      </p:sp>
    </p:spTree>
    <p:extLst>
      <p:ext uri="{BB962C8B-B14F-4D97-AF65-F5344CB8AC3E}">
        <p14:creationId xmlns:p14="http://schemas.microsoft.com/office/powerpoint/2010/main" val="2329923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http://www.stumbleuponyang.org</a:t>
            </a:r>
          </a:p>
        </p:txBody>
      </p:sp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第一步：生成</a:t>
            </a:r>
            <a:r>
              <a:rPr lang="en-US" altLang="zh-CN"/>
              <a:t>16</a:t>
            </a:r>
            <a:r>
              <a:rPr lang="zh-CN" altLang="en-US"/>
              <a:t>个子钥</a:t>
            </a:r>
            <a:r>
              <a:rPr lang="en-US" altLang="zh-CN"/>
              <a:t>(48</a:t>
            </a:r>
            <a:r>
              <a:rPr lang="zh-CN" altLang="en-US"/>
              <a:t>位</a:t>
            </a:r>
            <a:r>
              <a:rPr lang="en-US" altLang="zh-CN"/>
              <a:t>)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sz="2000" dirty="0"/>
              <a:t>最终得到所有</a:t>
            </a:r>
            <a:r>
              <a:rPr lang="en-US" altLang="zh-CN" sz="2000" dirty="0"/>
              <a:t>16</a:t>
            </a:r>
            <a:r>
              <a:rPr lang="zh-CN" altLang="en-US" sz="2000" dirty="0"/>
              <a:t>个子钥，每个</a:t>
            </a:r>
            <a:r>
              <a:rPr lang="en-US" altLang="zh-CN" sz="2000" dirty="0"/>
              <a:t>48</a:t>
            </a:r>
            <a:r>
              <a:rPr lang="zh-CN" altLang="en-US" sz="2000" dirty="0"/>
              <a:t>位：</a:t>
            </a:r>
            <a:br>
              <a:rPr lang="zh-CN" altLang="en-US" sz="2000" dirty="0"/>
            </a:br>
            <a:r>
              <a:rPr lang="zh-CN" altLang="en-US" sz="1600" dirty="0"/>
              <a:t/>
            </a:r>
            <a:br>
              <a:rPr lang="zh-CN" altLang="en-US" sz="1600" dirty="0"/>
            </a:br>
            <a:r>
              <a:rPr lang="zh-CN" altLang="en-US" sz="1600" dirty="0"/>
              <a:t/>
            </a:r>
            <a:br>
              <a:rPr lang="zh-CN" altLang="en-US" sz="1600" dirty="0"/>
            </a:br>
            <a:r>
              <a:rPr lang="en-US" altLang="zh-CN" sz="1600" b="1" i="1" dirty="0"/>
              <a:t>K1</a:t>
            </a:r>
            <a:r>
              <a:rPr lang="en-US" altLang="zh-CN" sz="1600" dirty="0"/>
              <a:t> = 000110 110000 001011 101111 111111 000111 000001 110010 </a:t>
            </a:r>
            <a:br>
              <a:rPr lang="en-US" altLang="zh-CN" sz="1600" dirty="0"/>
            </a:br>
            <a:r>
              <a:rPr lang="en-US" altLang="zh-CN" sz="1600" b="1" i="1" dirty="0"/>
              <a:t>K2</a:t>
            </a:r>
            <a:r>
              <a:rPr lang="en-US" altLang="zh-CN" sz="1600" dirty="0"/>
              <a:t> = 011110 011010 111011 011001 110110 111100 100111 100101</a:t>
            </a:r>
            <a:br>
              <a:rPr lang="en-US" altLang="zh-CN" sz="1600" dirty="0"/>
            </a:br>
            <a:r>
              <a:rPr lang="en-US" altLang="zh-CN" sz="1600" b="1" i="1" dirty="0"/>
              <a:t>K3</a:t>
            </a:r>
            <a:r>
              <a:rPr lang="en-US" altLang="zh-CN" sz="1600" dirty="0"/>
              <a:t> = 010101 011111 110010 001010 010000 101100 111110 011001</a:t>
            </a:r>
            <a:br>
              <a:rPr lang="en-US" altLang="zh-CN" sz="1600" dirty="0"/>
            </a:br>
            <a:r>
              <a:rPr lang="en-US" altLang="zh-CN" sz="1600" b="1" i="1" dirty="0"/>
              <a:t>K4</a:t>
            </a:r>
            <a:r>
              <a:rPr lang="en-US" altLang="zh-CN" sz="1600" dirty="0"/>
              <a:t> = 011100 101010 110111 010110 110110 110011 010100 011101</a:t>
            </a:r>
            <a:br>
              <a:rPr lang="en-US" altLang="zh-CN" sz="1600" dirty="0"/>
            </a:br>
            <a:r>
              <a:rPr lang="en-US" altLang="zh-CN" sz="1600" b="1" i="1" dirty="0"/>
              <a:t>K5</a:t>
            </a:r>
            <a:r>
              <a:rPr lang="en-US" altLang="zh-CN" sz="1600" dirty="0"/>
              <a:t> = 011111 001110 110000 000111 111010 110101 001110 101000</a:t>
            </a:r>
            <a:br>
              <a:rPr lang="en-US" altLang="zh-CN" sz="1600" dirty="0"/>
            </a:br>
            <a:r>
              <a:rPr lang="en-US" altLang="zh-CN" sz="1600" b="1" i="1" dirty="0"/>
              <a:t>K6</a:t>
            </a:r>
            <a:r>
              <a:rPr lang="en-US" altLang="zh-CN" sz="1600" dirty="0"/>
              <a:t> = 011000 111010 010100 111110 010100 000111 101100 101111</a:t>
            </a:r>
            <a:br>
              <a:rPr lang="en-US" altLang="zh-CN" sz="1600" dirty="0"/>
            </a:br>
            <a:r>
              <a:rPr lang="en-US" altLang="zh-CN" sz="1600" b="1" i="1" dirty="0"/>
              <a:t>K7</a:t>
            </a:r>
            <a:r>
              <a:rPr lang="en-US" altLang="zh-CN" sz="1600" dirty="0"/>
              <a:t> = 111011 001000 010010 110111 111101 100001 100010 111100</a:t>
            </a:r>
            <a:br>
              <a:rPr lang="en-US" altLang="zh-CN" sz="1600" dirty="0"/>
            </a:br>
            <a:r>
              <a:rPr lang="en-US" altLang="zh-CN" sz="1600" b="1" i="1" dirty="0"/>
              <a:t>K8</a:t>
            </a:r>
            <a:r>
              <a:rPr lang="en-US" altLang="zh-CN" sz="1600" dirty="0"/>
              <a:t> = 111101 111000 101000 111010 110000 010011 101111 111011</a:t>
            </a:r>
            <a:br>
              <a:rPr lang="en-US" altLang="zh-CN" sz="1600" dirty="0"/>
            </a:br>
            <a:r>
              <a:rPr lang="en-US" altLang="zh-CN" sz="1600" b="1" i="1" dirty="0"/>
              <a:t>K9</a:t>
            </a:r>
            <a:r>
              <a:rPr lang="en-US" altLang="zh-CN" sz="1600" dirty="0"/>
              <a:t> = 111000 001101 101111 101011 111011 011110 011110 000001</a:t>
            </a:r>
            <a:br>
              <a:rPr lang="en-US" altLang="zh-CN" sz="1600" dirty="0"/>
            </a:br>
            <a:r>
              <a:rPr lang="en-US" altLang="zh-CN" sz="1600" b="1" i="1" dirty="0"/>
              <a:t>K10</a:t>
            </a:r>
            <a:r>
              <a:rPr lang="en-US" altLang="zh-CN" sz="1600" dirty="0"/>
              <a:t> = 101100 011111 001101 000111 101110 100100 011001 001111</a:t>
            </a:r>
            <a:br>
              <a:rPr lang="en-US" altLang="zh-CN" sz="1600" dirty="0"/>
            </a:br>
            <a:r>
              <a:rPr lang="en-US" altLang="zh-CN" sz="1600" b="1" i="1" dirty="0"/>
              <a:t>K11</a:t>
            </a:r>
            <a:r>
              <a:rPr lang="en-US" altLang="zh-CN" sz="1600" dirty="0"/>
              <a:t> = 001000 010101 111111 010011 110111 101101 001110 000110</a:t>
            </a:r>
            <a:br>
              <a:rPr lang="en-US" altLang="zh-CN" sz="1600" dirty="0"/>
            </a:br>
            <a:r>
              <a:rPr lang="en-US" altLang="zh-CN" sz="1600" b="1" i="1" dirty="0"/>
              <a:t>K12</a:t>
            </a:r>
            <a:r>
              <a:rPr lang="en-US" altLang="zh-CN" sz="1600" dirty="0"/>
              <a:t> = 011101 010111 000111 110101 100101 000110 011111 101001</a:t>
            </a:r>
            <a:br>
              <a:rPr lang="en-US" altLang="zh-CN" sz="1600" dirty="0"/>
            </a:br>
            <a:r>
              <a:rPr lang="en-US" altLang="zh-CN" sz="1600" b="1" i="1" dirty="0"/>
              <a:t>K13</a:t>
            </a:r>
            <a:r>
              <a:rPr lang="en-US" altLang="zh-CN" sz="1600" dirty="0"/>
              <a:t> = 100101 111100 010111 010001 111110 101011 101001 000001</a:t>
            </a:r>
            <a:br>
              <a:rPr lang="en-US" altLang="zh-CN" sz="1600" dirty="0"/>
            </a:br>
            <a:r>
              <a:rPr lang="en-US" altLang="zh-CN" sz="1600" b="1" i="1" dirty="0"/>
              <a:t>K14</a:t>
            </a:r>
            <a:r>
              <a:rPr lang="en-US" altLang="zh-CN" sz="1600" dirty="0"/>
              <a:t> = 010111 110100 001110 110111 111100 101110 011100 111010</a:t>
            </a:r>
            <a:br>
              <a:rPr lang="en-US" altLang="zh-CN" sz="1600" dirty="0"/>
            </a:br>
            <a:r>
              <a:rPr lang="en-US" altLang="zh-CN" sz="1600" b="1" i="1" dirty="0"/>
              <a:t>K15</a:t>
            </a:r>
            <a:r>
              <a:rPr lang="en-US" altLang="zh-CN" sz="1600" dirty="0"/>
              <a:t> = 101111 111001 000110 001101 001111 010011 111100 001010</a:t>
            </a:r>
            <a:br>
              <a:rPr lang="en-US" altLang="zh-CN" sz="1600" dirty="0"/>
            </a:br>
            <a:r>
              <a:rPr lang="en-US" altLang="zh-CN" sz="1600" b="1" i="1" dirty="0"/>
              <a:t>K16</a:t>
            </a:r>
            <a:r>
              <a:rPr lang="en-US" altLang="zh-CN" sz="1600" dirty="0"/>
              <a:t> = 110010 110011 110110 001011 000011 100001 011111 110101</a:t>
            </a:r>
          </a:p>
        </p:txBody>
      </p:sp>
    </p:spTree>
    <p:extLst>
      <p:ext uri="{BB962C8B-B14F-4D97-AF65-F5344CB8AC3E}">
        <p14:creationId xmlns:p14="http://schemas.microsoft.com/office/powerpoint/2010/main" val="3154218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617</Words>
  <Application>Microsoft Office PowerPoint</Application>
  <PresentationFormat>宽屏</PresentationFormat>
  <Paragraphs>95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2" baseType="lpstr">
      <vt:lpstr>宋体</vt:lpstr>
      <vt:lpstr>Arial</vt:lpstr>
      <vt:lpstr>Calibri</vt:lpstr>
      <vt:lpstr>Calibri Light</vt:lpstr>
      <vt:lpstr>Wingdings</vt:lpstr>
      <vt:lpstr>Office 主题</vt:lpstr>
      <vt:lpstr>DES 加解密算法</vt:lpstr>
      <vt:lpstr>DES 加解密算法：In Action</vt:lpstr>
      <vt:lpstr>DES 加解密算法：In Action</vt:lpstr>
      <vt:lpstr>第一步：生成16个子钥(48位)</vt:lpstr>
      <vt:lpstr>第一步：生成16个子钥(48位)</vt:lpstr>
      <vt:lpstr>第一步：生成16个子钥(48位)</vt:lpstr>
      <vt:lpstr>第一步：生成16个子钥(48位)</vt:lpstr>
      <vt:lpstr>第一步：生成16个子钥(48位)</vt:lpstr>
      <vt:lpstr>第一步：生成16个子钥(48位)</vt:lpstr>
      <vt:lpstr>第二步：用子钥对64位数据加密</vt:lpstr>
      <vt:lpstr>第二步：用子钥对64位数据加密</vt:lpstr>
      <vt:lpstr>第二步：用子钥对64位数据加密</vt:lpstr>
      <vt:lpstr>第二步：用子钥对64位数据加密</vt:lpstr>
      <vt:lpstr>第二步：用子钥对64位数据加密</vt:lpstr>
      <vt:lpstr>第二步：用子钥对64位数据加密</vt:lpstr>
      <vt:lpstr>第二步：用子钥对64位数据加密</vt:lpstr>
    </vt:vector>
  </TitlesOfParts>
  <Company>xhf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 加解密算法</dc:title>
  <dc:creator>谢宏峰</dc:creator>
  <cp:lastModifiedBy>谢宏峰</cp:lastModifiedBy>
  <cp:revision>1</cp:revision>
  <dcterms:created xsi:type="dcterms:W3CDTF">2015-03-11T12:41:48Z</dcterms:created>
  <dcterms:modified xsi:type="dcterms:W3CDTF">2015-03-11T12:51:33Z</dcterms:modified>
</cp:coreProperties>
</file>