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bril Fatface" charset="1" panose="02000503000000020003"/>
      <p:regular r:id="rId18"/>
    </p:embeddedFont>
    <p:embeddedFont>
      <p:font typeface="Roboto Bold Italics" charset="1" panose="02000000000000000000"/>
      <p:regular r:id="rId19"/>
    </p:embeddedFont>
    <p:embeddedFont>
      <p:font typeface="Glacial Indifference"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5AFB9"/>
        </a:solidFill>
      </p:bgPr>
    </p:bg>
    <p:spTree>
      <p:nvGrpSpPr>
        <p:cNvPr id="1" name=""/>
        <p:cNvGrpSpPr/>
        <p:nvPr/>
      </p:nvGrpSpPr>
      <p:grpSpPr>
        <a:xfrm>
          <a:off x="0" y="0"/>
          <a:ext cx="0" cy="0"/>
          <a:chOff x="0" y="0"/>
          <a:chExt cx="0" cy="0"/>
        </a:xfrm>
      </p:grpSpPr>
      <p:grpSp>
        <p:nvGrpSpPr>
          <p:cNvPr name="Group 2" id="2"/>
          <p:cNvGrpSpPr/>
          <p:nvPr/>
        </p:nvGrpSpPr>
        <p:grpSpPr>
          <a:xfrm rot="0">
            <a:off x="-1981200" y="-1790700"/>
            <a:ext cx="11125200" cy="13449300"/>
            <a:chOff x="0" y="0"/>
            <a:chExt cx="2587296" cy="3127792"/>
          </a:xfrm>
        </p:grpSpPr>
        <p:sp>
          <p:nvSpPr>
            <p:cNvPr name="Freeform 3" id="3"/>
            <p:cNvSpPr/>
            <p:nvPr/>
          </p:nvSpPr>
          <p:spPr>
            <a:xfrm flipH="false" flipV="false" rot="0">
              <a:off x="0" y="0"/>
              <a:ext cx="2587296" cy="3127792"/>
            </a:xfrm>
            <a:custGeom>
              <a:avLst/>
              <a:gdLst/>
              <a:ahLst/>
              <a:cxnLst/>
              <a:rect r="r" b="b" t="t" l="l"/>
              <a:pathLst>
                <a:path h="3127792" w="2587296">
                  <a:moveTo>
                    <a:pt x="0" y="0"/>
                  </a:moveTo>
                  <a:lnTo>
                    <a:pt x="2587296" y="0"/>
                  </a:lnTo>
                  <a:lnTo>
                    <a:pt x="2587296" y="3127792"/>
                  </a:lnTo>
                  <a:lnTo>
                    <a:pt x="0" y="3127792"/>
                  </a:lnTo>
                  <a:close/>
                </a:path>
              </a:pathLst>
            </a:custGeom>
            <a:solidFill>
              <a:srgbClr val="FADFE8"/>
            </a:solidFill>
          </p:spPr>
        </p:sp>
      </p:grpSp>
      <p:sp>
        <p:nvSpPr>
          <p:cNvPr name="TextBox 4" id="4"/>
          <p:cNvSpPr txBox="true"/>
          <p:nvPr/>
        </p:nvSpPr>
        <p:spPr>
          <a:xfrm rot="0">
            <a:off x="5872905" y="2044922"/>
            <a:ext cx="9715328" cy="3701103"/>
          </a:xfrm>
          <a:prstGeom prst="rect">
            <a:avLst/>
          </a:prstGeom>
        </p:spPr>
        <p:txBody>
          <a:bodyPr anchor="t" rtlCol="false" tIns="0" lIns="0" bIns="0" rIns="0">
            <a:spAutoFit/>
          </a:bodyPr>
          <a:lstStyle/>
          <a:p>
            <a:pPr algn="l">
              <a:lnSpc>
                <a:spcPts val="28896"/>
              </a:lnSpc>
            </a:pPr>
            <a:r>
              <a:rPr lang="en-US" sz="25347">
                <a:solidFill>
                  <a:srgbClr val="F5AFB9"/>
                </a:solidFill>
                <a:latin typeface="Abril Fatface"/>
                <a:ea typeface="Abril Fatface"/>
                <a:cs typeface="Abril Fatface"/>
                <a:sym typeface="Abril Fatface"/>
              </a:rPr>
              <a:t>td</a:t>
            </a:r>
          </a:p>
        </p:txBody>
      </p:sp>
      <p:sp>
        <p:nvSpPr>
          <p:cNvPr name="TextBox 5" id="5"/>
          <p:cNvSpPr txBox="true"/>
          <p:nvPr/>
        </p:nvSpPr>
        <p:spPr>
          <a:xfrm rot="0">
            <a:off x="4837947" y="4250893"/>
            <a:ext cx="12193572" cy="3104565"/>
          </a:xfrm>
          <a:prstGeom prst="rect">
            <a:avLst/>
          </a:prstGeom>
        </p:spPr>
        <p:txBody>
          <a:bodyPr anchor="t" rtlCol="false" tIns="0" lIns="0" bIns="0" rIns="0">
            <a:spAutoFit/>
          </a:bodyPr>
          <a:lstStyle/>
          <a:p>
            <a:pPr algn="l">
              <a:lnSpc>
                <a:spcPts val="24137"/>
              </a:lnSpc>
            </a:pPr>
            <a:r>
              <a:rPr lang="en-US" sz="21173">
                <a:solidFill>
                  <a:srgbClr val="2F6D33"/>
                </a:solidFill>
                <a:latin typeface="Abril Fatface"/>
                <a:ea typeface="Abril Fatface"/>
                <a:cs typeface="Abril Fatface"/>
                <a:sym typeface="Abril Fatface"/>
              </a:rPr>
              <a:t>matcha</a:t>
            </a:r>
          </a:p>
        </p:txBody>
      </p:sp>
      <p:sp>
        <p:nvSpPr>
          <p:cNvPr name="TextBox 6" id="6"/>
          <p:cNvSpPr txBox="true"/>
          <p:nvPr/>
        </p:nvSpPr>
        <p:spPr>
          <a:xfrm rot="0">
            <a:off x="2497423" y="7162418"/>
            <a:ext cx="17526000" cy="433705"/>
          </a:xfrm>
          <a:prstGeom prst="rect">
            <a:avLst/>
          </a:prstGeom>
        </p:spPr>
        <p:txBody>
          <a:bodyPr anchor="t" rtlCol="false" tIns="0" lIns="0" bIns="0" rIns="0">
            <a:spAutoFit/>
          </a:bodyPr>
          <a:lstStyle/>
          <a:p>
            <a:pPr algn="ctr" marL="0" indent="0" lvl="0">
              <a:lnSpc>
                <a:spcPts val="3199"/>
              </a:lnSpc>
            </a:pPr>
            <a:r>
              <a:rPr lang="en-US" b="true" sz="3199" i="true" spc="31">
                <a:solidFill>
                  <a:srgbClr val="FADFE8"/>
                </a:solidFill>
                <a:latin typeface="Roboto Bold Italics"/>
                <a:ea typeface="Roboto Bold Italics"/>
                <a:cs typeface="Roboto Bold Italics"/>
                <a:sym typeface="Roboto Bold Italics"/>
              </a:rPr>
              <a:t>RESTAURANT STORE</a:t>
            </a:r>
          </a:p>
        </p:txBody>
      </p:sp>
      <p:sp>
        <p:nvSpPr>
          <p:cNvPr name="TextBox 7" id="7"/>
          <p:cNvSpPr txBox="true"/>
          <p:nvPr/>
        </p:nvSpPr>
        <p:spPr>
          <a:xfrm rot="0">
            <a:off x="-2890095" y="9015348"/>
            <a:ext cx="17526000" cy="833755"/>
          </a:xfrm>
          <a:prstGeom prst="rect">
            <a:avLst/>
          </a:prstGeom>
        </p:spPr>
        <p:txBody>
          <a:bodyPr anchor="t" rtlCol="false" tIns="0" lIns="0" bIns="0" rIns="0">
            <a:spAutoFit/>
          </a:bodyPr>
          <a:lstStyle/>
          <a:p>
            <a:pPr algn="ctr">
              <a:lnSpc>
                <a:spcPts val="3199"/>
              </a:lnSpc>
            </a:pPr>
            <a:r>
              <a:rPr lang="en-US" b="true" sz="3199" i="true" spc="31">
                <a:solidFill>
                  <a:srgbClr val="F5AFB9"/>
                </a:solidFill>
                <a:latin typeface="Roboto Bold Italics"/>
                <a:ea typeface="Roboto Bold Italics"/>
                <a:cs typeface="Roboto Bold Italics"/>
                <a:sym typeface="Roboto Bold Italics"/>
              </a:rPr>
              <a:t>TABARK (202212509)</a:t>
            </a:r>
          </a:p>
          <a:p>
            <a:pPr algn="ctr" marL="0" indent="0" lvl="0">
              <a:lnSpc>
                <a:spcPts val="3199"/>
              </a:lnSpc>
            </a:pPr>
            <a:r>
              <a:rPr lang="en-US" b="true" sz="3199" i="true" spc="31">
                <a:solidFill>
                  <a:srgbClr val="F5AFB9"/>
                </a:solidFill>
                <a:latin typeface="Roboto Bold Italics"/>
                <a:ea typeface="Roboto Bold Italics"/>
                <a:cs typeface="Roboto Bold Italics"/>
                <a:sym typeface="Roboto Bold Italics"/>
              </a:rPr>
              <a:t>DEEMA ALAJLAN (202211768)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8229650" y="1517908"/>
            <a:ext cx="10058350" cy="7251183"/>
          </a:xfrm>
          <a:custGeom>
            <a:avLst/>
            <a:gdLst/>
            <a:ahLst/>
            <a:cxnLst/>
            <a:rect r="r" b="b" t="t" l="l"/>
            <a:pathLst>
              <a:path h="7251183" w="10058350">
                <a:moveTo>
                  <a:pt x="0" y="0"/>
                </a:moveTo>
                <a:lnTo>
                  <a:pt x="10058350" y="0"/>
                </a:lnTo>
                <a:lnTo>
                  <a:pt x="10058350" y="7251184"/>
                </a:lnTo>
                <a:lnTo>
                  <a:pt x="0" y="7251184"/>
                </a:lnTo>
                <a:lnTo>
                  <a:pt x="0" y="0"/>
                </a:lnTo>
                <a:close/>
              </a:path>
            </a:pathLst>
          </a:custGeom>
          <a:blipFill>
            <a:blip r:embed="rId2"/>
            <a:stretch>
              <a:fillRect l="0" t="0" r="-7747" b="0"/>
            </a:stretch>
          </a:blipFill>
        </p:spPr>
      </p:sp>
      <p:sp>
        <p:nvSpPr>
          <p:cNvPr name="TextBox 3" id="3"/>
          <p:cNvSpPr txBox="true"/>
          <p:nvPr/>
        </p:nvSpPr>
        <p:spPr>
          <a:xfrm rot="0">
            <a:off x="0" y="4492071"/>
            <a:ext cx="7726394" cy="1502883"/>
          </a:xfrm>
          <a:prstGeom prst="rect">
            <a:avLst/>
          </a:prstGeom>
        </p:spPr>
        <p:txBody>
          <a:bodyPr anchor="t" rtlCol="false" tIns="0" lIns="0" bIns="0" rIns="0">
            <a:spAutoFit/>
          </a:bodyPr>
          <a:lstStyle/>
          <a:p>
            <a:pPr algn="ctr">
              <a:lnSpc>
                <a:spcPts val="11307"/>
              </a:lnSpc>
              <a:spcBef>
                <a:spcPct val="0"/>
              </a:spcBef>
            </a:pPr>
            <a:r>
              <a:rPr lang="en-US" b="true" sz="11307" i="true" spc="113">
                <a:solidFill>
                  <a:srgbClr val="2F6D33"/>
                </a:solidFill>
                <a:latin typeface="Roboto Bold Italics"/>
                <a:ea typeface="Roboto Bold Italics"/>
                <a:cs typeface="Roboto Bold Italics"/>
                <a:sym typeface="Roboto Bold Italics"/>
              </a:rPr>
              <a:t>CART PAGE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ADFE8"/>
        </a:solidFill>
      </p:bgPr>
    </p:bg>
    <p:spTree>
      <p:nvGrpSpPr>
        <p:cNvPr id="1" name=""/>
        <p:cNvGrpSpPr/>
        <p:nvPr/>
      </p:nvGrpSpPr>
      <p:grpSpPr>
        <a:xfrm>
          <a:off x="0" y="0"/>
          <a:ext cx="0" cy="0"/>
          <a:chOff x="0" y="0"/>
          <a:chExt cx="0" cy="0"/>
        </a:xfrm>
      </p:grpSpPr>
      <p:sp>
        <p:nvSpPr>
          <p:cNvPr name="TextBox 2" id="2"/>
          <p:cNvSpPr txBox="true"/>
          <p:nvPr/>
        </p:nvSpPr>
        <p:spPr>
          <a:xfrm rot="0">
            <a:off x="9144000" y="3581650"/>
            <a:ext cx="8073323" cy="5499348"/>
          </a:xfrm>
          <a:prstGeom prst="rect">
            <a:avLst/>
          </a:prstGeom>
        </p:spPr>
        <p:txBody>
          <a:bodyPr anchor="t" rtlCol="false" tIns="0" lIns="0" bIns="0" rIns="0">
            <a:spAutoFit/>
          </a:bodyPr>
          <a:lstStyle/>
          <a:p>
            <a:pPr algn="l">
              <a:lnSpc>
                <a:spcPts val="1121"/>
              </a:lnSpc>
            </a:pPr>
          </a:p>
          <a:p>
            <a:pPr algn="ctr">
              <a:lnSpc>
                <a:spcPts val="3396"/>
              </a:lnSpc>
            </a:pPr>
            <a:r>
              <a:rPr lang="en-US" b="true" sz="3396" i="true" spc="33">
                <a:solidFill>
                  <a:srgbClr val="2F6D33"/>
                </a:solidFill>
                <a:latin typeface="Roboto Bold Italics"/>
                <a:ea typeface="Roboto Bold Italics"/>
                <a:cs typeface="Roboto Bold Italics"/>
                <a:sym typeface="Roboto Bold Italics"/>
              </a:rPr>
              <a:t>CSS</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&lt;LINK REL="STYLESHEET" HREF="../SRC/CSS/STYLES.CSS"&gt;</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HEADER/NAVBAR +PRODUCTS CSS</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&lt;LINK REL="STYLESHEET" HREF="../SRC/CSS/INDEX.CSS"&gt; HOME PAGE CSS</a:t>
            </a:r>
          </a:p>
          <a:p>
            <a:pPr algn="ctr">
              <a:lnSpc>
                <a:spcPts val="2996"/>
              </a:lnSpc>
            </a:pPr>
            <a:r>
              <a:rPr lang="en-US" b="true" sz="2996" i="true" spc="29">
                <a:solidFill>
                  <a:srgbClr val="000000"/>
                </a:solidFill>
                <a:latin typeface="Roboto Bold Italics"/>
                <a:ea typeface="Roboto Bold Italics"/>
                <a:cs typeface="Roboto Bold Italics"/>
                <a:sym typeface="Roboto Bold Italics"/>
              </a:rPr>
              <a:t>&lt;LINK REL="STYLESHEET" HREF="../SRC/CSS/FOOTER.CSS"&gt; FOOTER &lt;LINK REL="STYLESHEET" HREF="../SRC/CSS/ABTME.CSS"&gt; ABOUT US CSS</a:t>
            </a:r>
          </a:p>
          <a:p>
            <a:pPr algn="ctr">
              <a:lnSpc>
                <a:spcPts val="2996"/>
              </a:lnSpc>
              <a:spcBef>
                <a:spcPct val="0"/>
              </a:spcBef>
            </a:pPr>
            <a:r>
              <a:rPr lang="en-US" b="true" sz="2996" i="true" spc="29">
                <a:solidFill>
                  <a:srgbClr val="000000"/>
                </a:solidFill>
                <a:latin typeface="Roboto Bold Italics"/>
                <a:ea typeface="Roboto Bold Italics"/>
                <a:cs typeface="Roboto Bold Italics"/>
                <a:sym typeface="Roboto Bold Italics"/>
              </a:rPr>
              <a:t>&lt;LINK REL="STYLESHEET" HREF="../SRC/CSS/CART.CSS"&gt; CART CSS</a:t>
            </a:r>
          </a:p>
        </p:txBody>
      </p:sp>
      <p:sp>
        <p:nvSpPr>
          <p:cNvPr name="TextBox 3" id="3"/>
          <p:cNvSpPr txBox="true"/>
          <p:nvPr/>
        </p:nvSpPr>
        <p:spPr>
          <a:xfrm rot="0">
            <a:off x="788723" y="3686425"/>
            <a:ext cx="7490675" cy="3997120"/>
          </a:xfrm>
          <a:prstGeom prst="rect">
            <a:avLst/>
          </a:prstGeom>
        </p:spPr>
        <p:txBody>
          <a:bodyPr anchor="t" rtlCol="false" tIns="0" lIns="0" bIns="0" rIns="0">
            <a:spAutoFit/>
          </a:bodyPr>
          <a:lstStyle/>
          <a:p>
            <a:pPr algn="ctr">
              <a:lnSpc>
                <a:spcPts val="4516"/>
              </a:lnSpc>
            </a:pPr>
            <a:r>
              <a:rPr lang="en-US" b="true" sz="4516" i="true" spc="45">
                <a:solidFill>
                  <a:srgbClr val="2F6D33"/>
                </a:solidFill>
                <a:latin typeface="Roboto Bold Italics"/>
                <a:ea typeface="Roboto Bold Italics"/>
                <a:cs typeface="Roboto Bold Italics"/>
                <a:sym typeface="Roboto Bold Italics"/>
              </a:rPr>
              <a:t>JA</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JAVASCRIPT</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            &lt;SCRIPT</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SRC="../SRC/JS/JAVASCRIPT.JS"&gt;&lt;</a:t>
            </a:r>
          </a:p>
          <a:p>
            <a:pPr algn="ctr">
              <a:lnSpc>
                <a:spcPts val="4516"/>
              </a:lnSpc>
            </a:pPr>
            <a:r>
              <a:rPr lang="en-US" b="true" sz="4516" i="true" spc="45">
                <a:solidFill>
                  <a:srgbClr val="000000"/>
                </a:solidFill>
                <a:latin typeface="Roboto Bold Italics"/>
                <a:ea typeface="Roboto Bold Italics"/>
                <a:cs typeface="Roboto Bold Italics"/>
                <a:sym typeface="Roboto Bold Italics"/>
              </a:rPr>
              <a:t>            /SCRIPT&gt;</a:t>
            </a:r>
          </a:p>
          <a:p>
            <a:pPr algn="ctr">
              <a:lnSpc>
                <a:spcPts val="4516"/>
              </a:lnSpc>
              <a:spcBef>
                <a:spcPct val="0"/>
              </a:spcBef>
            </a:pPr>
            <a:r>
              <a:rPr lang="en-US" b="true" sz="4516" i="true" spc="45">
                <a:solidFill>
                  <a:srgbClr val="000000"/>
                </a:solidFill>
                <a:latin typeface="Roboto Bold Italics"/>
                <a:ea typeface="Roboto Bold Italics"/>
                <a:cs typeface="Roboto Bold Italics"/>
                <a:sym typeface="Roboto Bold Italics"/>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12849752" y="4753694"/>
            <a:ext cx="5174151" cy="5038329"/>
          </a:xfrm>
          <a:custGeom>
            <a:avLst/>
            <a:gdLst/>
            <a:ahLst/>
            <a:cxnLst/>
            <a:rect r="r" b="b" t="t" l="l"/>
            <a:pathLst>
              <a:path h="5038329" w="5174151">
                <a:moveTo>
                  <a:pt x="0" y="0"/>
                </a:moveTo>
                <a:lnTo>
                  <a:pt x="5174151" y="0"/>
                </a:lnTo>
                <a:lnTo>
                  <a:pt x="5174151" y="5038329"/>
                </a:lnTo>
                <a:lnTo>
                  <a:pt x="0" y="5038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897" y="2408241"/>
            <a:ext cx="14402849" cy="2735259"/>
          </a:xfrm>
          <a:prstGeom prst="rect">
            <a:avLst/>
          </a:prstGeom>
        </p:spPr>
        <p:txBody>
          <a:bodyPr anchor="t" rtlCol="false" tIns="0" lIns="0" bIns="0" rIns="0">
            <a:spAutoFit/>
          </a:bodyPr>
          <a:lstStyle/>
          <a:p>
            <a:pPr algn="ctr">
              <a:lnSpc>
                <a:spcPts val="20517"/>
              </a:lnSpc>
              <a:spcBef>
                <a:spcPct val="0"/>
              </a:spcBef>
            </a:pPr>
            <a:r>
              <a:rPr lang="en-US" b="true" sz="20517" i="true" spc="205">
                <a:solidFill>
                  <a:srgbClr val="70802B"/>
                </a:solidFill>
                <a:latin typeface="Roboto Bold Italics"/>
                <a:ea typeface="Roboto Bold Italics"/>
                <a:cs typeface="Roboto Bold Italics"/>
                <a:sym typeface="Roboto Bold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AFB9"/>
        </a:solidFill>
      </p:bgPr>
    </p:bg>
    <p:spTree>
      <p:nvGrpSpPr>
        <p:cNvPr id="1" name=""/>
        <p:cNvGrpSpPr/>
        <p:nvPr/>
      </p:nvGrpSpPr>
      <p:grpSpPr>
        <a:xfrm>
          <a:off x="0" y="0"/>
          <a:ext cx="0" cy="0"/>
          <a:chOff x="0" y="0"/>
          <a:chExt cx="0" cy="0"/>
        </a:xfrm>
      </p:grpSpPr>
      <p:grpSp>
        <p:nvGrpSpPr>
          <p:cNvPr name="Group 2" id="2"/>
          <p:cNvGrpSpPr/>
          <p:nvPr/>
        </p:nvGrpSpPr>
        <p:grpSpPr>
          <a:xfrm rot="0">
            <a:off x="-685800" y="-1295400"/>
            <a:ext cx="9829800" cy="12306300"/>
            <a:chOff x="0" y="0"/>
            <a:chExt cx="1828828" cy="2289579"/>
          </a:xfrm>
        </p:grpSpPr>
        <p:sp>
          <p:nvSpPr>
            <p:cNvPr name="Freeform 3" id="3"/>
            <p:cNvSpPr/>
            <p:nvPr/>
          </p:nvSpPr>
          <p:spPr>
            <a:xfrm flipH="false" flipV="false" rot="0">
              <a:off x="0" y="0"/>
              <a:ext cx="1828828" cy="2289579"/>
            </a:xfrm>
            <a:custGeom>
              <a:avLst/>
              <a:gdLst/>
              <a:ahLst/>
              <a:cxnLst/>
              <a:rect r="r" b="b" t="t" l="l"/>
              <a:pathLst>
                <a:path h="2289579" w="1828828">
                  <a:moveTo>
                    <a:pt x="0" y="0"/>
                  </a:moveTo>
                  <a:lnTo>
                    <a:pt x="1828828" y="0"/>
                  </a:lnTo>
                  <a:lnTo>
                    <a:pt x="1828828" y="2289579"/>
                  </a:lnTo>
                  <a:lnTo>
                    <a:pt x="0" y="2289579"/>
                  </a:lnTo>
                  <a:close/>
                </a:path>
              </a:pathLst>
            </a:custGeom>
            <a:solidFill>
              <a:srgbClr val="FFFFFF">
                <a:alpha val="92941"/>
              </a:srgbClr>
            </a:solidFill>
          </p:spPr>
        </p:sp>
      </p:grpSp>
      <p:sp>
        <p:nvSpPr>
          <p:cNvPr name="TextBox 4" id="4"/>
          <p:cNvSpPr txBox="true"/>
          <p:nvPr/>
        </p:nvSpPr>
        <p:spPr>
          <a:xfrm rot="0">
            <a:off x="1028700" y="3005214"/>
            <a:ext cx="9866373" cy="3442922"/>
          </a:xfrm>
          <a:prstGeom prst="rect">
            <a:avLst/>
          </a:prstGeom>
        </p:spPr>
        <p:txBody>
          <a:bodyPr anchor="t" rtlCol="false" tIns="0" lIns="0" bIns="0" rIns="0">
            <a:spAutoFit/>
          </a:bodyPr>
          <a:lstStyle/>
          <a:p>
            <a:pPr algn="l">
              <a:lnSpc>
                <a:spcPts val="13285"/>
              </a:lnSpc>
            </a:pPr>
            <a:r>
              <a:rPr lang="en-US" sz="13285">
                <a:solidFill>
                  <a:srgbClr val="616D29"/>
                </a:solidFill>
                <a:latin typeface="Abril Fatface"/>
                <a:ea typeface="Abril Fatface"/>
                <a:cs typeface="Abril Fatface"/>
                <a:sym typeface="Abril Fatface"/>
              </a:rPr>
              <a:t>About the Project</a:t>
            </a:r>
          </a:p>
        </p:txBody>
      </p:sp>
      <p:sp>
        <p:nvSpPr>
          <p:cNvPr name="Freeform 5" id="5"/>
          <p:cNvSpPr/>
          <p:nvPr/>
        </p:nvSpPr>
        <p:spPr>
          <a:xfrm flipH="false" flipV="false" rot="0">
            <a:off x="10188647" y="1891181"/>
            <a:ext cx="6476574" cy="10002431"/>
          </a:xfrm>
          <a:custGeom>
            <a:avLst/>
            <a:gdLst/>
            <a:ahLst/>
            <a:cxnLst/>
            <a:rect r="r" b="b" t="t" l="l"/>
            <a:pathLst>
              <a:path h="10002431" w="6476574">
                <a:moveTo>
                  <a:pt x="0" y="0"/>
                </a:moveTo>
                <a:lnTo>
                  <a:pt x="6476574" y="0"/>
                </a:lnTo>
                <a:lnTo>
                  <a:pt x="6476574" y="10002431"/>
                </a:lnTo>
                <a:lnTo>
                  <a:pt x="0" y="10002431"/>
                </a:lnTo>
                <a:lnTo>
                  <a:pt x="0" y="0"/>
                </a:lnTo>
                <a:close/>
              </a:path>
            </a:pathLst>
          </a:custGeom>
          <a:blipFill>
            <a:blip r:embed="rId2"/>
            <a:stretch>
              <a:fillRect l="0" t="0" r="0" b="0"/>
            </a:stretch>
          </a:blipFill>
        </p:spPr>
      </p:sp>
      <p:sp>
        <p:nvSpPr>
          <p:cNvPr name="TextBox 6" id="6"/>
          <p:cNvSpPr txBox="true"/>
          <p:nvPr/>
        </p:nvSpPr>
        <p:spPr>
          <a:xfrm rot="0">
            <a:off x="1238484" y="6561960"/>
            <a:ext cx="6497908" cy="3005689"/>
          </a:xfrm>
          <a:prstGeom prst="rect">
            <a:avLst/>
          </a:prstGeom>
        </p:spPr>
        <p:txBody>
          <a:bodyPr anchor="t" rtlCol="false" tIns="0" lIns="0" bIns="0" rIns="0">
            <a:spAutoFit/>
          </a:bodyPr>
          <a:lstStyle/>
          <a:p>
            <a:pPr algn="l">
              <a:lnSpc>
                <a:spcPts val="1679"/>
              </a:lnSpc>
            </a:pPr>
          </a:p>
          <a:p>
            <a:pPr algn="l">
              <a:lnSpc>
                <a:spcPts val="3118"/>
              </a:lnSpc>
            </a:pPr>
            <a:r>
              <a:rPr lang="en-US" sz="3118" spc="31">
                <a:solidFill>
                  <a:srgbClr val="010A4F"/>
                </a:solidFill>
                <a:latin typeface="Glacial Indifference"/>
                <a:ea typeface="Glacial Indifference"/>
                <a:cs typeface="Glacial Indifference"/>
                <a:sym typeface="Glacial Indifference"/>
              </a:rPr>
              <a:t>TD MATCHA is a store  where we sell really good matcha! We get the best matcha leaves, turn them into yummy powders, and share them with everyone. Our goal is to help people enjoy healthy drinks.</a:t>
            </a:r>
          </a:p>
          <a:p>
            <a:pPr algn="l" marL="0" indent="0" lvl="0">
              <a:lnSpc>
                <a:spcPts val="3118"/>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AFB9"/>
        </a:solidFill>
      </p:bgPr>
    </p:bg>
    <p:spTree>
      <p:nvGrpSpPr>
        <p:cNvPr id="1" name=""/>
        <p:cNvGrpSpPr/>
        <p:nvPr/>
      </p:nvGrpSpPr>
      <p:grpSpPr>
        <a:xfrm>
          <a:off x="0" y="0"/>
          <a:ext cx="0" cy="0"/>
          <a:chOff x="0" y="0"/>
          <a:chExt cx="0" cy="0"/>
        </a:xfrm>
      </p:grpSpPr>
      <p:sp>
        <p:nvSpPr>
          <p:cNvPr name="Freeform 2" id="2"/>
          <p:cNvSpPr/>
          <p:nvPr/>
        </p:nvSpPr>
        <p:spPr>
          <a:xfrm flipH="false" flipV="false" rot="0">
            <a:off x="3737264" y="409242"/>
            <a:ext cx="10813471" cy="10813471"/>
          </a:xfrm>
          <a:custGeom>
            <a:avLst/>
            <a:gdLst/>
            <a:ahLst/>
            <a:cxnLst/>
            <a:rect r="r" b="b" t="t" l="l"/>
            <a:pathLst>
              <a:path h="10813471" w="10813471">
                <a:moveTo>
                  <a:pt x="0" y="0"/>
                </a:moveTo>
                <a:lnTo>
                  <a:pt x="10813472" y="0"/>
                </a:lnTo>
                <a:lnTo>
                  <a:pt x="10813472" y="10813471"/>
                </a:lnTo>
                <a:lnTo>
                  <a:pt x="0" y="10813471"/>
                </a:lnTo>
                <a:lnTo>
                  <a:pt x="0" y="0"/>
                </a:lnTo>
                <a:close/>
              </a:path>
            </a:pathLst>
          </a:custGeom>
          <a:blipFill>
            <a:blip r:embed="rId2"/>
            <a:stretch>
              <a:fillRect l="0" t="0" r="0" b="0"/>
            </a:stretch>
          </a:blipFill>
        </p:spPr>
      </p:sp>
      <p:sp>
        <p:nvSpPr>
          <p:cNvPr name="TextBox 3" id="3"/>
          <p:cNvSpPr txBox="true"/>
          <p:nvPr/>
        </p:nvSpPr>
        <p:spPr>
          <a:xfrm rot="0">
            <a:off x="5554523" y="808341"/>
            <a:ext cx="7178954" cy="1159482"/>
          </a:xfrm>
          <a:prstGeom prst="rect">
            <a:avLst/>
          </a:prstGeom>
        </p:spPr>
        <p:txBody>
          <a:bodyPr anchor="t" rtlCol="false" tIns="0" lIns="0" bIns="0" rIns="0">
            <a:spAutoFit/>
          </a:bodyPr>
          <a:lstStyle/>
          <a:p>
            <a:pPr algn="ctr">
              <a:lnSpc>
                <a:spcPts val="8721"/>
              </a:lnSpc>
              <a:spcBef>
                <a:spcPct val="0"/>
              </a:spcBef>
            </a:pPr>
            <a:r>
              <a:rPr lang="en-US" b="true" sz="8721" i="true" spc="87">
                <a:solidFill>
                  <a:srgbClr val="000000"/>
                </a:solidFill>
                <a:latin typeface="Roboto Bold Italics"/>
                <a:ea typeface="Roboto Bold Italics"/>
                <a:cs typeface="Roboto Bold Italics"/>
                <a:sym typeface="Roboto Bold Italics"/>
              </a:rPr>
              <a:t>OUR SCHEME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ADFE8"/>
        </a:solidFill>
      </p:bgPr>
    </p:bg>
    <p:spTree>
      <p:nvGrpSpPr>
        <p:cNvPr id="1" name=""/>
        <p:cNvGrpSpPr/>
        <p:nvPr/>
      </p:nvGrpSpPr>
      <p:grpSpPr>
        <a:xfrm>
          <a:off x="0" y="0"/>
          <a:ext cx="0" cy="0"/>
          <a:chOff x="0" y="0"/>
          <a:chExt cx="0" cy="0"/>
        </a:xfrm>
      </p:grpSpPr>
      <p:sp>
        <p:nvSpPr>
          <p:cNvPr name="TextBox 2" id="2"/>
          <p:cNvSpPr txBox="true"/>
          <p:nvPr/>
        </p:nvSpPr>
        <p:spPr>
          <a:xfrm rot="0">
            <a:off x="6204206" y="1584843"/>
            <a:ext cx="5357843" cy="1051416"/>
          </a:xfrm>
          <a:prstGeom prst="rect">
            <a:avLst/>
          </a:prstGeom>
        </p:spPr>
        <p:txBody>
          <a:bodyPr anchor="t" rtlCol="false" tIns="0" lIns="0" bIns="0" rIns="0">
            <a:spAutoFit/>
          </a:bodyPr>
          <a:lstStyle/>
          <a:p>
            <a:pPr algn="ctr">
              <a:lnSpc>
                <a:spcPts val="7939"/>
              </a:lnSpc>
              <a:spcBef>
                <a:spcPct val="0"/>
              </a:spcBef>
            </a:pPr>
            <a:r>
              <a:rPr lang="en-US" b="true" sz="7939" i="true" spc="79">
                <a:solidFill>
                  <a:srgbClr val="2F6D33"/>
                </a:solidFill>
                <a:latin typeface="Roboto Bold Italics"/>
                <a:ea typeface="Roboto Bold Italics"/>
                <a:cs typeface="Roboto Bold Italics"/>
                <a:sym typeface="Roboto Bold Italics"/>
              </a:rPr>
              <a:t>FONT USED</a:t>
            </a:r>
          </a:p>
        </p:txBody>
      </p:sp>
      <p:sp>
        <p:nvSpPr>
          <p:cNvPr name="TextBox 3" id="3"/>
          <p:cNvSpPr txBox="true"/>
          <p:nvPr/>
        </p:nvSpPr>
        <p:spPr>
          <a:xfrm rot="0">
            <a:off x="1332704" y="3805678"/>
            <a:ext cx="15622593" cy="683912"/>
          </a:xfrm>
          <a:prstGeom prst="rect">
            <a:avLst/>
          </a:prstGeom>
        </p:spPr>
        <p:txBody>
          <a:bodyPr anchor="t" rtlCol="false" tIns="0" lIns="0" bIns="0" rIns="0">
            <a:spAutoFit/>
          </a:bodyPr>
          <a:lstStyle/>
          <a:p>
            <a:pPr algn="ctr">
              <a:lnSpc>
                <a:spcPts val="5180"/>
              </a:lnSpc>
              <a:spcBef>
                <a:spcPct val="0"/>
              </a:spcBef>
            </a:pPr>
            <a:r>
              <a:rPr lang="en-US" b="true" sz="5180" i="true" spc="51">
                <a:solidFill>
                  <a:srgbClr val="000000"/>
                </a:solidFill>
                <a:latin typeface="Roboto Bold Italics"/>
                <a:ea typeface="Roboto Bold Italics"/>
                <a:cs typeface="Roboto Bold Italics"/>
                <a:sym typeface="Roboto Bold Italics"/>
              </a:rPr>
              <a:t>THE FONTS MAINLY USED ARE: ARIAL, SANS-SERIF</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6582002" y="1510030"/>
            <a:ext cx="4387223" cy="2144255"/>
          </a:xfrm>
          <a:custGeom>
            <a:avLst/>
            <a:gdLst/>
            <a:ahLst/>
            <a:cxnLst/>
            <a:rect r="r" b="b" t="t" l="l"/>
            <a:pathLst>
              <a:path h="2144255" w="4387223">
                <a:moveTo>
                  <a:pt x="0" y="0"/>
                </a:moveTo>
                <a:lnTo>
                  <a:pt x="4387223" y="0"/>
                </a:lnTo>
                <a:lnTo>
                  <a:pt x="4387223"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3247244" y="2563107"/>
            <a:ext cx="3334681" cy="19050"/>
          </a:xfrm>
          <a:prstGeom prst="line">
            <a:avLst/>
          </a:prstGeom>
          <a:ln cap="flat" w="38100">
            <a:solidFill>
              <a:srgbClr val="000000"/>
            </a:solidFill>
            <a:prstDash val="solid"/>
            <a:headEnd type="none" len="sm" w="sm"/>
            <a:tailEnd type="arrow" len="sm" w="med"/>
          </a:ln>
        </p:spPr>
      </p:sp>
      <p:sp>
        <p:nvSpPr>
          <p:cNvPr name="AutoShape 4" id="4"/>
          <p:cNvSpPr/>
          <p:nvPr/>
        </p:nvSpPr>
        <p:spPr>
          <a:xfrm>
            <a:off x="10969225" y="2582157"/>
            <a:ext cx="2930217" cy="0"/>
          </a:xfrm>
          <a:prstGeom prst="line">
            <a:avLst/>
          </a:prstGeom>
          <a:ln cap="flat" w="38100">
            <a:solidFill>
              <a:srgbClr val="000000"/>
            </a:solidFill>
            <a:prstDash val="solid"/>
            <a:headEnd type="none" len="sm" w="sm"/>
            <a:tailEnd type="arrow" len="sm" w="med"/>
          </a:ln>
        </p:spPr>
      </p:sp>
      <p:sp>
        <p:nvSpPr>
          <p:cNvPr name="AutoShape 5" id="5"/>
          <p:cNvSpPr/>
          <p:nvPr/>
        </p:nvSpPr>
        <p:spPr>
          <a:xfrm>
            <a:off x="3247244" y="2373613"/>
            <a:ext cx="0" cy="2561343"/>
          </a:xfrm>
          <a:prstGeom prst="line">
            <a:avLst/>
          </a:prstGeom>
          <a:ln cap="flat" w="38100">
            <a:solidFill>
              <a:srgbClr val="000000"/>
            </a:solidFill>
            <a:prstDash val="solid"/>
            <a:headEnd type="none" len="sm" w="sm"/>
            <a:tailEnd type="arrow" len="sm" w="med"/>
          </a:ln>
        </p:spPr>
      </p:sp>
      <p:sp>
        <p:nvSpPr>
          <p:cNvPr name="AutoShape 6" id="6"/>
          <p:cNvSpPr/>
          <p:nvPr/>
        </p:nvSpPr>
        <p:spPr>
          <a:xfrm>
            <a:off x="13899442" y="2373613"/>
            <a:ext cx="0" cy="2561343"/>
          </a:xfrm>
          <a:prstGeom prst="line">
            <a:avLst/>
          </a:prstGeom>
          <a:ln cap="flat" w="38100">
            <a:solidFill>
              <a:srgbClr val="000000"/>
            </a:solidFill>
            <a:prstDash val="solid"/>
            <a:headEnd type="none" len="sm" w="sm"/>
            <a:tailEnd type="arrow" len="sm" w="med"/>
          </a:ln>
        </p:spPr>
      </p:sp>
      <p:sp>
        <p:nvSpPr>
          <p:cNvPr name="Freeform 7" id="7"/>
          <p:cNvSpPr/>
          <p:nvPr/>
        </p:nvSpPr>
        <p:spPr>
          <a:xfrm flipH="false" flipV="false" rot="0">
            <a:off x="1053633" y="4934956"/>
            <a:ext cx="4387223" cy="2144255"/>
          </a:xfrm>
          <a:custGeom>
            <a:avLst/>
            <a:gdLst/>
            <a:ahLst/>
            <a:cxnLst/>
            <a:rect r="r" b="b" t="t" l="l"/>
            <a:pathLst>
              <a:path h="2144255" w="4387223">
                <a:moveTo>
                  <a:pt x="0" y="0"/>
                </a:moveTo>
                <a:lnTo>
                  <a:pt x="4387223" y="0"/>
                </a:lnTo>
                <a:lnTo>
                  <a:pt x="4387223"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705831" y="4934956"/>
            <a:ext cx="4387223" cy="2144255"/>
          </a:xfrm>
          <a:custGeom>
            <a:avLst/>
            <a:gdLst/>
            <a:ahLst/>
            <a:cxnLst/>
            <a:rect r="r" b="b" t="t" l="l"/>
            <a:pathLst>
              <a:path h="2144255" w="4387223">
                <a:moveTo>
                  <a:pt x="0" y="0"/>
                </a:moveTo>
                <a:lnTo>
                  <a:pt x="4387222" y="0"/>
                </a:lnTo>
                <a:lnTo>
                  <a:pt x="4387222"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a:off x="8794664" y="3654285"/>
            <a:ext cx="0" cy="2561343"/>
          </a:xfrm>
          <a:prstGeom prst="line">
            <a:avLst/>
          </a:prstGeom>
          <a:ln cap="flat" w="38100">
            <a:solidFill>
              <a:srgbClr val="000000"/>
            </a:solidFill>
            <a:prstDash val="solid"/>
            <a:headEnd type="none" len="sm" w="sm"/>
            <a:tailEnd type="arrow" len="sm" w="med"/>
          </a:ln>
        </p:spPr>
      </p:sp>
      <p:sp>
        <p:nvSpPr>
          <p:cNvPr name="Freeform 10" id="10"/>
          <p:cNvSpPr/>
          <p:nvPr/>
        </p:nvSpPr>
        <p:spPr>
          <a:xfrm flipH="false" flipV="false" rot="0">
            <a:off x="6581925" y="6215628"/>
            <a:ext cx="4387223" cy="2144255"/>
          </a:xfrm>
          <a:custGeom>
            <a:avLst/>
            <a:gdLst/>
            <a:ahLst/>
            <a:cxnLst/>
            <a:rect r="r" b="b" t="t" l="l"/>
            <a:pathLst>
              <a:path h="2144255" w="4387223">
                <a:moveTo>
                  <a:pt x="0" y="0"/>
                </a:moveTo>
                <a:lnTo>
                  <a:pt x="4387223" y="0"/>
                </a:lnTo>
                <a:lnTo>
                  <a:pt x="4387223" y="2144255"/>
                </a:lnTo>
                <a:lnTo>
                  <a:pt x="0" y="2144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1" id="11"/>
          <p:cNvSpPr/>
          <p:nvPr/>
        </p:nvSpPr>
        <p:spPr>
          <a:xfrm flipH="true">
            <a:off x="8775536" y="8359883"/>
            <a:ext cx="0" cy="471026"/>
          </a:xfrm>
          <a:prstGeom prst="line">
            <a:avLst/>
          </a:prstGeom>
          <a:ln cap="flat" w="38100">
            <a:solidFill>
              <a:srgbClr val="000000"/>
            </a:solidFill>
            <a:prstDash val="solid"/>
            <a:headEnd type="none" len="sm" w="sm"/>
            <a:tailEnd type="arrow" len="sm" w="med"/>
          </a:ln>
        </p:spPr>
      </p:sp>
      <p:sp>
        <p:nvSpPr>
          <p:cNvPr name="AutoShape 12" id="12"/>
          <p:cNvSpPr/>
          <p:nvPr/>
        </p:nvSpPr>
        <p:spPr>
          <a:xfrm>
            <a:off x="10840659" y="8185862"/>
            <a:ext cx="488999" cy="427293"/>
          </a:xfrm>
          <a:prstGeom prst="line">
            <a:avLst/>
          </a:prstGeom>
          <a:ln cap="flat" w="38100">
            <a:solidFill>
              <a:srgbClr val="000000"/>
            </a:solidFill>
            <a:prstDash val="solid"/>
            <a:headEnd type="none" len="sm" w="sm"/>
            <a:tailEnd type="arrow" len="sm" w="med"/>
          </a:ln>
        </p:spPr>
      </p:sp>
      <p:sp>
        <p:nvSpPr>
          <p:cNvPr name="AutoShape 13" id="13"/>
          <p:cNvSpPr/>
          <p:nvPr/>
        </p:nvSpPr>
        <p:spPr>
          <a:xfrm flipH="true">
            <a:off x="6148632" y="8185862"/>
            <a:ext cx="444570" cy="427293"/>
          </a:xfrm>
          <a:prstGeom prst="line">
            <a:avLst/>
          </a:prstGeom>
          <a:ln cap="flat" w="38100">
            <a:solidFill>
              <a:srgbClr val="000000"/>
            </a:solidFill>
            <a:prstDash val="solid"/>
            <a:headEnd type="none" len="sm" w="sm"/>
            <a:tailEnd type="arrow" len="sm" w="med"/>
          </a:ln>
        </p:spPr>
      </p:sp>
      <p:sp>
        <p:nvSpPr>
          <p:cNvPr name="Freeform 14" id="14"/>
          <p:cNvSpPr/>
          <p:nvPr/>
        </p:nvSpPr>
        <p:spPr>
          <a:xfrm flipH="false" flipV="false" rot="0">
            <a:off x="11341761" y="8613155"/>
            <a:ext cx="2283044" cy="1115838"/>
          </a:xfrm>
          <a:custGeom>
            <a:avLst/>
            <a:gdLst/>
            <a:ahLst/>
            <a:cxnLst/>
            <a:rect r="r" b="b" t="t" l="l"/>
            <a:pathLst>
              <a:path h="1115838" w="2283044">
                <a:moveTo>
                  <a:pt x="0" y="0"/>
                </a:moveTo>
                <a:lnTo>
                  <a:pt x="2283044" y="0"/>
                </a:lnTo>
                <a:lnTo>
                  <a:pt x="2283044" y="1115838"/>
                </a:lnTo>
                <a:lnTo>
                  <a:pt x="0" y="11158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644606" y="8830909"/>
            <a:ext cx="2261861" cy="1105484"/>
          </a:xfrm>
          <a:custGeom>
            <a:avLst/>
            <a:gdLst/>
            <a:ahLst/>
            <a:cxnLst/>
            <a:rect r="r" b="b" t="t" l="l"/>
            <a:pathLst>
              <a:path h="1105484" w="2261861">
                <a:moveTo>
                  <a:pt x="0" y="0"/>
                </a:moveTo>
                <a:lnTo>
                  <a:pt x="2261861" y="0"/>
                </a:lnTo>
                <a:lnTo>
                  <a:pt x="2261861" y="1105484"/>
                </a:lnTo>
                <a:lnTo>
                  <a:pt x="0" y="11054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4025323" y="8638090"/>
            <a:ext cx="2181008" cy="1065968"/>
          </a:xfrm>
          <a:custGeom>
            <a:avLst/>
            <a:gdLst/>
            <a:ahLst/>
            <a:cxnLst/>
            <a:rect r="r" b="b" t="t" l="l"/>
            <a:pathLst>
              <a:path h="1065968" w="2181008">
                <a:moveTo>
                  <a:pt x="0" y="0"/>
                </a:moveTo>
                <a:lnTo>
                  <a:pt x="2181008" y="0"/>
                </a:lnTo>
                <a:lnTo>
                  <a:pt x="2181008" y="1065968"/>
                </a:lnTo>
                <a:lnTo>
                  <a:pt x="0" y="1065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6870691" y="2214531"/>
            <a:ext cx="3675419" cy="1275745"/>
          </a:xfrm>
          <a:prstGeom prst="rect">
            <a:avLst/>
          </a:prstGeom>
        </p:spPr>
        <p:txBody>
          <a:bodyPr anchor="t" rtlCol="false" tIns="0" lIns="0" bIns="0" rIns="0">
            <a:spAutoFit/>
          </a:bodyPr>
          <a:lstStyle/>
          <a:p>
            <a:pPr algn="ctr">
              <a:lnSpc>
                <a:spcPts val="4908"/>
              </a:lnSpc>
            </a:pPr>
            <a:r>
              <a:rPr lang="en-US" b="true" sz="4908" i="true" spc="49">
                <a:solidFill>
                  <a:srgbClr val="2F6D33"/>
                </a:solidFill>
                <a:latin typeface="Roboto Bold Italics"/>
                <a:ea typeface="Roboto Bold Italics"/>
                <a:cs typeface="Roboto Bold Italics"/>
                <a:sym typeface="Roboto Bold Italics"/>
              </a:rPr>
              <a:t>INDEX.HTML</a:t>
            </a:r>
          </a:p>
          <a:p>
            <a:pPr algn="ctr">
              <a:lnSpc>
                <a:spcPts val="4908"/>
              </a:lnSpc>
              <a:spcBef>
                <a:spcPct val="0"/>
              </a:spcBef>
            </a:pPr>
          </a:p>
        </p:txBody>
      </p:sp>
      <p:sp>
        <p:nvSpPr>
          <p:cNvPr name="TextBox 18" id="18"/>
          <p:cNvSpPr txBox="true"/>
          <p:nvPr/>
        </p:nvSpPr>
        <p:spPr>
          <a:xfrm rot="0">
            <a:off x="304201" y="5704763"/>
            <a:ext cx="5844431" cy="1097928"/>
          </a:xfrm>
          <a:prstGeom prst="rect">
            <a:avLst/>
          </a:prstGeom>
        </p:spPr>
        <p:txBody>
          <a:bodyPr anchor="t" rtlCol="false" tIns="0" lIns="0" bIns="0" rIns="0">
            <a:spAutoFit/>
          </a:bodyPr>
          <a:lstStyle/>
          <a:p>
            <a:pPr algn="ctr">
              <a:lnSpc>
                <a:spcPts val="4262"/>
              </a:lnSpc>
            </a:pPr>
            <a:r>
              <a:rPr lang="en-US" b="true" sz="4262" i="true" spc="42">
                <a:solidFill>
                  <a:srgbClr val="2F6D33"/>
                </a:solidFill>
                <a:latin typeface="Roboto Bold Italics"/>
                <a:ea typeface="Roboto Bold Italics"/>
                <a:cs typeface="Roboto Bold Italics"/>
                <a:sym typeface="Roboto Bold Italics"/>
              </a:rPr>
              <a:t>CART.HTML</a:t>
            </a:r>
          </a:p>
          <a:p>
            <a:pPr algn="ctr">
              <a:lnSpc>
                <a:spcPts val="4262"/>
              </a:lnSpc>
              <a:spcBef>
                <a:spcPct val="0"/>
              </a:spcBef>
            </a:pPr>
          </a:p>
        </p:txBody>
      </p:sp>
      <p:sp>
        <p:nvSpPr>
          <p:cNvPr name="TextBox 19" id="19"/>
          <p:cNvSpPr txBox="true"/>
          <p:nvPr/>
        </p:nvSpPr>
        <p:spPr>
          <a:xfrm rot="0">
            <a:off x="6870691" y="7091442"/>
            <a:ext cx="3847946" cy="939853"/>
          </a:xfrm>
          <a:prstGeom prst="rect">
            <a:avLst/>
          </a:prstGeom>
        </p:spPr>
        <p:txBody>
          <a:bodyPr anchor="t" rtlCol="false" tIns="0" lIns="0" bIns="0" rIns="0">
            <a:spAutoFit/>
          </a:bodyPr>
          <a:lstStyle/>
          <a:p>
            <a:pPr algn="ctr">
              <a:lnSpc>
                <a:spcPts val="3688"/>
              </a:lnSpc>
            </a:pPr>
            <a:r>
              <a:rPr lang="en-US" b="true" sz="3688" i="true" spc="36">
                <a:solidFill>
                  <a:srgbClr val="2F6D33"/>
                </a:solidFill>
                <a:latin typeface="Roboto Bold Italics"/>
                <a:ea typeface="Roboto Bold Italics"/>
                <a:cs typeface="Roboto Bold Italics"/>
                <a:sym typeface="Roboto Bold Italics"/>
              </a:rPr>
              <a:t>PRODUCTS.HTML</a:t>
            </a:r>
          </a:p>
          <a:p>
            <a:pPr algn="ctr">
              <a:lnSpc>
                <a:spcPts val="3688"/>
              </a:lnSpc>
              <a:spcBef>
                <a:spcPct val="0"/>
              </a:spcBef>
            </a:pPr>
          </a:p>
        </p:txBody>
      </p:sp>
      <p:sp>
        <p:nvSpPr>
          <p:cNvPr name="TextBox 20" id="20"/>
          <p:cNvSpPr txBox="true"/>
          <p:nvPr/>
        </p:nvSpPr>
        <p:spPr>
          <a:xfrm rot="0">
            <a:off x="11906857" y="5704763"/>
            <a:ext cx="3985171" cy="1061841"/>
          </a:xfrm>
          <a:prstGeom prst="rect">
            <a:avLst/>
          </a:prstGeom>
        </p:spPr>
        <p:txBody>
          <a:bodyPr anchor="t" rtlCol="false" tIns="0" lIns="0" bIns="0" rIns="0">
            <a:spAutoFit/>
          </a:bodyPr>
          <a:lstStyle/>
          <a:p>
            <a:pPr algn="ctr">
              <a:lnSpc>
                <a:spcPts val="4131"/>
              </a:lnSpc>
            </a:pPr>
            <a:r>
              <a:rPr lang="en-US" b="true" sz="4131" i="true" spc="41">
                <a:solidFill>
                  <a:srgbClr val="2F6D33"/>
                </a:solidFill>
                <a:latin typeface="Roboto Bold Italics"/>
                <a:ea typeface="Roboto Bold Italics"/>
                <a:cs typeface="Roboto Bold Italics"/>
                <a:sym typeface="Roboto Bold Italics"/>
              </a:rPr>
              <a:t>ABOUTUS.HTML</a:t>
            </a:r>
          </a:p>
          <a:p>
            <a:pPr algn="ctr">
              <a:lnSpc>
                <a:spcPts val="4131"/>
              </a:lnSpc>
              <a:spcBef>
                <a:spcPct val="0"/>
              </a:spcBef>
            </a:pPr>
          </a:p>
        </p:txBody>
      </p:sp>
      <p:sp>
        <p:nvSpPr>
          <p:cNvPr name="TextBox 21" id="21"/>
          <p:cNvSpPr txBox="true"/>
          <p:nvPr/>
        </p:nvSpPr>
        <p:spPr>
          <a:xfrm rot="0">
            <a:off x="11494023" y="8915483"/>
            <a:ext cx="1978521" cy="257536"/>
          </a:xfrm>
          <a:prstGeom prst="rect">
            <a:avLst/>
          </a:prstGeom>
        </p:spPr>
        <p:txBody>
          <a:bodyPr anchor="t" rtlCol="false" tIns="0" lIns="0" bIns="0" rIns="0">
            <a:spAutoFit/>
          </a:bodyPr>
          <a:lstStyle/>
          <a:p>
            <a:pPr algn="ctr">
              <a:lnSpc>
                <a:spcPts val="1889"/>
              </a:lnSpc>
              <a:spcBef>
                <a:spcPct val="0"/>
              </a:spcBef>
            </a:pPr>
            <a:r>
              <a:rPr lang="en-US" b="true" sz="1889" i="true" spc="18">
                <a:solidFill>
                  <a:srgbClr val="2F6D33"/>
                </a:solidFill>
                <a:latin typeface="Roboto Bold Italics"/>
                <a:ea typeface="Roboto Bold Italics"/>
                <a:cs typeface="Roboto Bold Italics"/>
                <a:sym typeface="Roboto Bold Italics"/>
              </a:rPr>
              <a:t>MEDUIM MATCHA</a:t>
            </a:r>
          </a:p>
        </p:txBody>
      </p:sp>
      <p:sp>
        <p:nvSpPr>
          <p:cNvPr name="TextBox 22" id="22"/>
          <p:cNvSpPr txBox="true"/>
          <p:nvPr/>
        </p:nvSpPr>
        <p:spPr>
          <a:xfrm rot="0">
            <a:off x="7901621" y="9269171"/>
            <a:ext cx="1786086" cy="257536"/>
          </a:xfrm>
          <a:prstGeom prst="rect">
            <a:avLst/>
          </a:prstGeom>
        </p:spPr>
        <p:txBody>
          <a:bodyPr anchor="t" rtlCol="false" tIns="0" lIns="0" bIns="0" rIns="0">
            <a:spAutoFit/>
          </a:bodyPr>
          <a:lstStyle/>
          <a:p>
            <a:pPr algn="ctr">
              <a:lnSpc>
                <a:spcPts val="1889"/>
              </a:lnSpc>
              <a:spcBef>
                <a:spcPct val="0"/>
              </a:spcBef>
            </a:pPr>
            <a:r>
              <a:rPr lang="en-US" b="true" sz="1889" i="true" spc="18">
                <a:solidFill>
                  <a:srgbClr val="2F6D33"/>
                </a:solidFill>
                <a:latin typeface="Roboto Bold Italics"/>
                <a:ea typeface="Roboto Bold Italics"/>
                <a:cs typeface="Roboto Bold Italics"/>
                <a:sym typeface="Roboto Bold Italics"/>
              </a:rPr>
              <a:t>LARGE MATCHA</a:t>
            </a:r>
          </a:p>
        </p:txBody>
      </p:sp>
      <p:sp>
        <p:nvSpPr>
          <p:cNvPr name="TextBox 23" id="23"/>
          <p:cNvSpPr txBox="true"/>
          <p:nvPr/>
        </p:nvSpPr>
        <p:spPr>
          <a:xfrm rot="0">
            <a:off x="4183757" y="9056593"/>
            <a:ext cx="1820912" cy="257536"/>
          </a:xfrm>
          <a:prstGeom prst="rect">
            <a:avLst/>
          </a:prstGeom>
        </p:spPr>
        <p:txBody>
          <a:bodyPr anchor="t" rtlCol="false" tIns="0" lIns="0" bIns="0" rIns="0">
            <a:spAutoFit/>
          </a:bodyPr>
          <a:lstStyle/>
          <a:p>
            <a:pPr algn="ctr">
              <a:lnSpc>
                <a:spcPts val="1889"/>
              </a:lnSpc>
              <a:spcBef>
                <a:spcPct val="0"/>
              </a:spcBef>
            </a:pPr>
            <a:r>
              <a:rPr lang="en-US" b="true" sz="1889" i="true" spc="18">
                <a:solidFill>
                  <a:srgbClr val="2F6D33"/>
                </a:solidFill>
                <a:latin typeface="Roboto Bold Italics"/>
                <a:ea typeface="Roboto Bold Italics"/>
                <a:cs typeface="Roboto Bold Italics"/>
                <a:sym typeface="Roboto Bold Italics"/>
              </a:rPr>
              <a:t>SMALL MATCHA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ADFE8"/>
        </a:solidFill>
      </p:bgPr>
    </p:bg>
    <p:spTree>
      <p:nvGrpSpPr>
        <p:cNvPr id="1" name=""/>
        <p:cNvGrpSpPr/>
        <p:nvPr/>
      </p:nvGrpSpPr>
      <p:grpSpPr>
        <a:xfrm>
          <a:off x="0" y="0"/>
          <a:ext cx="0" cy="0"/>
          <a:chOff x="0" y="0"/>
          <a:chExt cx="0" cy="0"/>
        </a:xfrm>
      </p:grpSpPr>
      <p:sp>
        <p:nvSpPr>
          <p:cNvPr name="TextBox 2" id="2"/>
          <p:cNvSpPr txBox="true"/>
          <p:nvPr/>
        </p:nvSpPr>
        <p:spPr>
          <a:xfrm rot="0">
            <a:off x="1028700" y="1238250"/>
            <a:ext cx="4431206" cy="1477646"/>
          </a:xfrm>
          <a:prstGeom prst="rect">
            <a:avLst/>
          </a:prstGeom>
        </p:spPr>
        <p:txBody>
          <a:bodyPr anchor="t" rtlCol="false" tIns="0" lIns="0" bIns="0" rIns="0">
            <a:spAutoFit/>
          </a:bodyPr>
          <a:lstStyle/>
          <a:p>
            <a:pPr algn="ctr">
              <a:lnSpc>
                <a:spcPts val="11140"/>
              </a:lnSpc>
              <a:spcBef>
                <a:spcPct val="0"/>
              </a:spcBef>
            </a:pPr>
            <a:r>
              <a:rPr lang="en-US" b="true" sz="11140" i="true" spc="111">
                <a:solidFill>
                  <a:srgbClr val="2F6D33"/>
                </a:solidFill>
                <a:latin typeface="Roboto Bold Italics"/>
                <a:ea typeface="Roboto Bold Italics"/>
                <a:cs typeface="Roboto Bold Italics"/>
                <a:sym typeface="Roboto Bold Italics"/>
              </a:rPr>
              <a:t>PAGES</a:t>
            </a:r>
          </a:p>
        </p:txBody>
      </p:sp>
      <p:sp>
        <p:nvSpPr>
          <p:cNvPr name="TextBox 3" id="3"/>
          <p:cNvSpPr txBox="true"/>
          <p:nvPr/>
        </p:nvSpPr>
        <p:spPr>
          <a:xfrm rot="0">
            <a:off x="1037847" y="3079000"/>
            <a:ext cx="4422059" cy="2866567"/>
          </a:xfrm>
          <a:prstGeom prst="rect">
            <a:avLst/>
          </a:prstGeom>
        </p:spPr>
        <p:txBody>
          <a:bodyPr anchor="t" rtlCol="false" tIns="0" lIns="0" bIns="0" rIns="0">
            <a:spAutoFit/>
          </a:bodyPr>
          <a:lstStyle/>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HOME</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PRODUCTS</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ABOUT US</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CONTACT US</a:t>
            </a:r>
          </a:p>
          <a:p>
            <a:pPr algn="l" marL="969061" indent="-484530" lvl="1">
              <a:lnSpc>
                <a:spcPts val="4488"/>
              </a:lnSpc>
              <a:buFont typeface="Arial"/>
              <a:buChar char="•"/>
            </a:pPr>
            <a:r>
              <a:rPr lang="en-US" b="true" sz="4488" i="true" spc="44">
                <a:solidFill>
                  <a:srgbClr val="2F6D33"/>
                </a:solidFill>
                <a:latin typeface="Roboto Bold Italics"/>
                <a:ea typeface="Roboto Bold Italics"/>
                <a:cs typeface="Roboto Bold Italics"/>
                <a:sym typeface="Roboto Bold Italics"/>
              </a:rPr>
              <a:t>CART</a:t>
            </a:r>
          </a:p>
        </p:txBody>
      </p:sp>
      <p:sp>
        <p:nvSpPr>
          <p:cNvPr name="TextBox 4" id="4"/>
          <p:cNvSpPr txBox="true"/>
          <p:nvPr/>
        </p:nvSpPr>
        <p:spPr>
          <a:xfrm rot="0">
            <a:off x="1536495" y="6278942"/>
            <a:ext cx="12530391" cy="1185635"/>
          </a:xfrm>
          <a:prstGeom prst="rect">
            <a:avLst/>
          </a:prstGeom>
        </p:spPr>
        <p:txBody>
          <a:bodyPr anchor="t" rtlCol="false" tIns="0" lIns="0" bIns="0" rIns="0">
            <a:spAutoFit/>
          </a:bodyPr>
          <a:lstStyle/>
          <a:p>
            <a:pPr algn="l">
              <a:lnSpc>
                <a:spcPts val="3075"/>
              </a:lnSpc>
              <a:spcBef>
                <a:spcPct val="0"/>
              </a:spcBef>
            </a:pPr>
            <a:r>
              <a:rPr lang="en-US" b="true" sz="3075" i="true" spc="30">
                <a:solidFill>
                  <a:srgbClr val="000000"/>
                </a:solidFill>
                <a:latin typeface="Roboto Bold Italics"/>
                <a:ea typeface="Roboto Bold Italics"/>
                <a:cs typeface="Roboto Bold Italics"/>
                <a:sym typeface="Roboto Bold Italics"/>
              </a:rPr>
              <a:t>EACH PAGE HAS A HEADER WITH LINKS TO ALL SECTIONS, A SEARCH BAR, AND A CURRENCY OPTION, ALONG WITH A FOOTER CONTAINING CONTACT INFORMATION LIKE GITHUB AND GMAIL.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3678024" y="269723"/>
            <a:ext cx="9879814" cy="8431627"/>
          </a:xfrm>
          <a:custGeom>
            <a:avLst/>
            <a:gdLst/>
            <a:ahLst/>
            <a:cxnLst/>
            <a:rect r="r" b="b" t="t" l="l"/>
            <a:pathLst>
              <a:path h="8431627" w="9879814">
                <a:moveTo>
                  <a:pt x="0" y="0"/>
                </a:moveTo>
                <a:lnTo>
                  <a:pt x="9879814" y="0"/>
                </a:lnTo>
                <a:lnTo>
                  <a:pt x="9879814" y="8431628"/>
                </a:lnTo>
                <a:lnTo>
                  <a:pt x="0" y="8431628"/>
                </a:lnTo>
                <a:lnTo>
                  <a:pt x="0" y="0"/>
                </a:lnTo>
                <a:close/>
              </a:path>
            </a:pathLst>
          </a:custGeom>
          <a:blipFill>
            <a:blip r:embed="rId2"/>
            <a:stretch>
              <a:fillRect l="-11044" t="0" r="-19697" b="0"/>
            </a:stretch>
          </a:blipFill>
        </p:spPr>
      </p:sp>
      <p:sp>
        <p:nvSpPr>
          <p:cNvPr name="TextBox 3" id="3"/>
          <p:cNvSpPr txBox="true"/>
          <p:nvPr/>
        </p:nvSpPr>
        <p:spPr>
          <a:xfrm rot="0">
            <a:off x="4655667" y="8732195"/>
            <a:ext cx="8413958" cy="1554805"/>
          </a:xfrm>
          <a:prstGeom prst="rect">
            <a:avLst/>
          </a:prstGeom>
        </p:spPr>
        <p:txBody>
          <a:bodyPr anchor="t" rtlCol="false" tIns="0" lIns="0" bIns="0" rIns="0">
            <a:spAutoFit/>
          </a:bodyPr>
          <a:lstStyle/>
          <a:p>
            <a:pPr algn="ctr">
              <a:lnSpc>
                <a:spcPts val="11778"/>
              </a:lnSpc>
              <a:spcBef>
                <a:spcPct val="0"/>
              </a:spcBef>
            </a:pPr>
            <a:r>
              <a:rPr lang="en-US" b="true" sz="11778" i="true" spc="117">
                <a:solidFill>
                  <a:srgbClr val="2F6D33"/>
                </a:solidFill>
                <a:latin typeface="Roboto Bold Italics"/>
                <a:ea typeface="Roboto Bold Italics"/>
                <a:cs typeface="Roboto Bold Italics"/>
                <a:sym typeface="Roboto Bold Italics"/>
              </a:rPr>
              <a:t>HOME 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6514047" y="1028700"/>
            <a:ext cx="10745253" cy="8743950"/>
          </a:xfrm>
          <a:custGeom>
            <a:avLst/>
            <a:gdLst/>
            <a:ahLst/>
            <a:cxnLst/>
            <a:rect r="r" b="b" t="t" l="l"/>
            <a:pathLst>
              <a:path h="8743950" w="10745253">
                <a:moveTo>
                  <a:pt x="0" y="0"/>
                </a:moveTo>
                <a:lnTo>
                  <a:pt x="10745253" y="0"/>
                </a:lnTo>
                <a:lnTo>
                  <a:pt x="10745253" y="8743950"/>
                </a:lnTo>
                <a:lnTo>
                  <a:pt x="0" y="8743950"/>
                </a:lnTo>
                <a:lnTo>
                  <a:pt x="0" y="0"/>
                </a:lnTo>
                <a:close/>
              </a:path>
            </a:pathLst>
          </a:custGeom>
          <a:blipFill>
            <a:blip r:embed="rId2"/>
            <a:stretch>
              <a:fillRect l="0" t="0" r="0" b="0"/>
            </a:stretch>
          </a:blipFill>
        </p:spPr>
      </p:sp>
      <p:sp>
        <p:nvSpPr>
          <p:cNvPr name="TextBox 3" id="3"/>
          <p:cNvSpPr txBox="true"/>
          <p:nvPr/>
        </p:nvSpPr>
        <p:spPr>
          <a:xfrm rot="0">
            <a:off x="401407" y="4290867"/>
            <a:ext cx="5751868" cy="1109808"/>
          </a:xfrm>
          <a:prstGeom prst="rect">
            <a:avLst/>
          </a:prstGeom>
        </p:spPr>
        <p:txBody>
          <a:bodyPr anchor="t" rtlCol="false" tIns="0" lIns="0" bIns="0" rIns="0">
            <a:spAutoFit/>
          </a:bodyPr>
          <a:lstStyle/>
          <a:p>
            <a:pPr algn="ctr">
              <a:lnSpc>
                <a:spcPts val="8380"/>
              </a:lnSpc>
              <a:spcBef>
                <a:spcPct val="0"/>
              </a:spcBef>
            </a:pPr>
            <a:r>
              <a:rPr lang="en-US" b="true" sz="8380" i="true" spc="83">
                <a:solidFill>
                  <a:srgbClr val="2F6D33"/>
                </a:solidFill>
                <a:latin typeface="Roboto Bold Italics"/>
                <a:ea typeface="Roboto Bold Italics"/>
                <a:cs typeface="Roboto Bold Italics"/>
                <a:sym typeface="Roboto Bold Italics"/>
              </a:rPr>
              <a:t>PRODUCTS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DFE8"/>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582106"/>
            <a:ext cx="7020681" cy="9870905"/>
          </a:xfrm>
          <a:custGeom>
            <a:avLst/>
            <a:gdLst/>
            <a:ahLst/>
            <a:cxnLst/>
            <a:rect r="r" b="b" t="t" l="l"/>
            <a:pathLst>
              <a:path h="9870905" w="7020681">
                <a:moveTo>
                  <a:pt x="0" y="0"/>
                </a:moveTo>
                <a:lnTo>
                  <a:pt x="7020681" y="0"/>
                </a:lnTo>
                <a:lnTo>
                  <a:pt x="7020681" y="9870905"/>
                </a:lnTo>
                <a:lnTo>
                  <a:pt x="0" y="9870905"/>
                </a:lnTo>
                <a:lnTo>
                  <a:pt x="0" y="0"/>
                </a:lnTo>
                <a:close/>
              </a:path>
            </a:pathLst>
          </a:custGeom>
          <a:blipFill>
            <a:blip r:embed="rId2"/>
            <a:stretch>
              <a:fillRect l="0" t="0" r="0" b="0"/>
            </a:stretch>
          </a:blipFill>
        </p:spPr>
      </p:sp>
      <p:sp>
        <p:nvSpPr>
          <p:cNvPr name="TextBox 3" id="3"/>
          <p:cNvSpPr txBox="true"/>
          <p:nvPr/>
        </p:nvSpPr>
        <p:spPr>
          <a:xfrm rot="0">
            <a:off x="1202306" y="5276850"/>
            <a:ext cx="6975275" cy="955601"/>
          </a:xfrm>
          <a:prstGeom prst="rect">
            <a:avLst/>
          </a:prstGeom>
        </p:spPr>
        <p:txBody>
          <a:bodyPr anchor="t" rtlCol="false" tIns="0" lIns="0" bIns="0" rIns="0">
            <a:spAutoFit/>
          </a:bodyPr>
          <a:lstStyle/>
          <a:p>
            <a:pPr algn="ctr">
              <a:lnSpc>
                <a:spcPts val="7230"/>
              </a:lnSpc>
              <a:spcBef>
                <a:spcPct val="0"/>
              </a:spcBef>
            </a:pPr>
            <a:r>
              <a:rPr lang="en-US" b="true" sz="7230" i="true" spc="72">
                <a:solidFill>
                  <a:srgbClr val="2F6D33"/>
                </a:solidFill>
                <a:latin typeface="Roboto Bold Italics"/>
                <a:ea typeface="Roboto Bold Italics"/>
                <a:cs typeface="Roboto Bold Italics"/>
                <a:sym typeface="Roboto Bold Italics"/>
              </a:rPr>
              <a:t>ABOUT US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DAGWSi1olHU</dc:identifier>
  <dcterms:modified xsi:type="dcterms:W3CDTF">2011-08-01T06:04:30Z</dcterms:modified>
  <cp:revision>1</cp:revision>
  <dc:title>prepared by warner &amp; spencer</dc:title>
</cp:coreProperties>
</file>