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8" r:id="rId11"/>
    <p:sldId id="269" r:id="rId12"/>
    <p:sldId id="271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Arimo" panose="020B0604020202020204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Fira Sans Extra Condense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QrytZE5lgjbfOzenLG2OP0rk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D25FD1-8C95-4B85-962B-44F9D2B25C98}">
  <a:tblStyle styleId="{53D25FD1-8C95-4B85-962B-44F9D2B25C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dk1"/>
          </a:solidFill>
        </a:fill>
      </a:tcStyle>
    </a:wholeTbl>
    <a:band1H>
      <a:tcTxStyle/>
      <a:tcStyle>
        <a:tcBdr/>
        <a:fill>
          <a:solidFill>
            <a:schemeClr val="dk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5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7" name="Google Shape;27;p1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32" name="Google Shape;32;p15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5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35" name="Google Shape;35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15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38" name="Google Shape;38;p15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5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45" name="Google Shape;45;p15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5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49" name="Google Shape;49;p1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5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54" name="Google Shape;54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5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57" name="Google Shape;57;p1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" name="Google Shape;65;p18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66" name="Google Shape;66;p1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8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8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74" name="Google Shape;74;p1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8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44566"/>
            </a:gs>
            <a:gs pos="100000">
              <a:srgbClr val="403D4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w.vu.nl/nl/Images/werkstuk-beaujon_tcm243-26413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691802" y="3940405"/>
            <a:ext cx="1833546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1565"/>
              </a:gs>
              <a:gs pos="13000">
                <a:srgbClr val="6D1565"/>
              </a:gs>
              <a:gs pos="100000">
                <a:srgbClr val="28093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58218" y="1346868"/>
            <a:ext cx="5055885" cy="269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>
                <a:solidFill>
                  <a:schemeClr val="lt2"/>
                </a:solidFill>
              </a:rPr>
              <a:t>ON</a:t>
            </a:r>
            <a:r>
              <a:rPr lang="en-US" sz="1600">
                <a:solidFill>
                  <a:schemeClr val="lt2"/>
                </a:solidFill>
              </a:rPr>
              <a:t/>
            </a:r>
            <a:br>
              <a:rPr lang="en-US" sz="1600">
                <a:solidFill>
                  <a:schemeClr val="lt2"/>
                </a:solidFill>
              </a:rPr>
            </a:br>
            <a:r>
              <a:rPr lang="en-US" sz="1600"/>
              <a:t> </a:t>
            </a:r>
            <a:r>
              <a:rPr lang="en-US" sz="4800"/>
              <a:t>predictive Analysis</a:t>
            </a:r>
            <a:br>
              <a:rPr lang="en-US" sz="4800"/>
            </a:br>
            <a:r>
              <a:rPr lang="en-US" sz="4800"/>
              <a:t>on commercial success of games </a:t>
            </a:r>
            <a:endParaRPr sz="480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048559" y="4053320"/>
            <a:ext cx="123061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Lets Start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225669" y="3646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786114" y="766844"/>
            <a:ext cx="1550586" cy="4220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PROPOSAL</a:t>
            </a:r>
          </a:p>
        </p:txBody>
      </p:sp>
      <p:sp>
        <p:nvSpPr>
          <p:cNvPr id="105" name="Google Shape;105;p1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7198710">
            <a:off x="6604948" y="1367176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5536526" y="2174241"/>
            <a:ext cx="858975" cy="300968"/>
            <a:chOff x="2271950" y="2722775"/>
            <a:chExt cx="575875" cy="201775"/>
          </a:xfrm>
        </p:grpSpPr>
        <p:sp>
          <p:nvSpPr>
            <p:cNvPr id="109" name="Google Shape;109;p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"/>
          <p:cNvSpPr/>
          <p:nvPr/>
        </p:nvSpPr>
        <p:spPr>
          <a:xfrm rot="8100000">
            <a:off x="6648045" y="27828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 rot="7198710">
            <a:off x="5934873" y="32980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6056200" y="1535350"/>
            <a:ext cx="2293204" cy="1710167"/>
            <a:chOff x="1062800" y="1986296"/>
            <a:chExt cx="2169540" cy="1617945"/>
          </a:xfrm>
        </p:grpSpPr>
        <p:sp>
          <p:nvSpPr>
            <p:cNvPr id="117" name="Google Shape;117;p1"/>
            <p:cNvSpPr/>
            <p:nvPr/>
          </p:nvSpPr>
          <p:spPr>
            <a:xfrm>
              <a:off x="1062800" y="1986296"/>
              <a:ext cx="2169540" cy="1617945"/>
            </a:xfrm>
            <a:custGeom>
              <a:avLst/>
              <a:gdLst/>
              <a:ahLst/>
              <a:cxnLst/>
              <a:rect l="l" t="t" r="r" b="b"/>
              <a:pathLst>
                <a:path w="66074" h="49275" extrusionOk="0">
                  <a:moveTo>
                    <a:pt x="65878" y="35219"/>
                  </a:moveTo>
                  <a:lnTo>
                    <a:pt x="65308" y="32298"/>
                  </a:lnTo>
                  <a:lnTo>
                    <a:pt x="60694" y="33188"/>
                  </a:lnTo>
                  <a:lnTo>
                    <a:pt x="54601" y="1710"/>
                  </a:lnTo>
                  <a:cubicBezTo>
                    <a:pt x="54387" y="677"/>
                    <a:pt x="53390" y="0"/>
                    <a:pt x="52374" y="196"/>
                  </a:cubicBezTo>
                  <a:lnTo>
                    <a:pt x="1693" y="10012"/>
                  </a:lnTo>
                  <a:cubicBezTo>
                    <a:pt x="677" y="10208"/>
                    <a:pt x="0" y="11205"/>
                    <a:pt x="196" y="12239"/>
                  </a:cubicBezTo>
                  <a:lnTo>
                    <a:pt x="6307" y="43752"/>
                  </a:lnTo>
                  <a:lnTo>
                    <a:pt x="1693" y="44643"/>
                  </a:lnTo>
                  <a:lnTo>
                    <a:pt x="2263" y="47547"/>
                  </a:lnTo>
                  <a:cubicBezTo>
                    <a:pt x="2459" y="48598"/>
                    <a:pt x="3474" y="49275"/>
                    <a:pt x="4525" y="49079"/>
                  </a:cubicBezTo>
                  <a:lnTo>
                    <a:pt x="64346" y="37481"/>
                  </a:lnTo>
                  <a:cubicBezTo>
                    <a:pt x="65397" y="37286"/>
                    <a:pt x="66074" y="36270"/>
                    <a:pt x="65878" y="3521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062800" y="1986854"/>
              <a:ext cx="1993479" cy="1436072"/>
            </a:xfrm>
            <a:custGeom>
              <a:avLst/>
              <a:gdLst/>
              <a:ahLst/>
              <a:cxnLst/>
              <a:rect l="l" t="t" r="r" b="b"/>
              <a:pathLst>
                <a:path w="60712" h="43736" fill="none" extrusionOk="0">
                  <a:moveTo>
                    <a:pt x="60712" y="33189"/>
                  </a:moveTo>
                  <a:lnTo>
                    <a:pt x="6307" y="43735"/>
                  </a:lnTo>
                  <a:lnTo>
                    <a:pt x="196" y="12239"/>
                  </a:lnTo>
                  <a:cubicBezTo>
                    <a:pt x="0" y="11206"/>
                    <a:pt x="677" y="10209"/>
                    <a:pt x="1710" y="10013"/>
                  </a:cubicBezTo>
                  <a:lnTo>
                    <a:pt x="52357" y="197"/>
                  </a:lnTo>
                  <a:cubicBezTo>
                    <a:pt x="53390" y="1"/>
                    <a:pt x="54387" y="678"/>
                    <a:pt x="54583" y="1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63997" y="2090415"/>
              <a:ext cx="1791675" cy="1259977"/>
            </a:xfrm>
            <a:custGeom>
              <a:avLst/>
              <a:gdLst/>
              <a:ahLst/>
              <a:cxnLst/>
              <a:rect l="l" t="t" r="r" b="b"/>
              <a:pathLst>
                <a:path w="54566" h="38373" fill="none" extrusionOk="0">
                  <a:moveTo>
                    <a:pt x="0" y="9495"/>
                  </a:moveTo>
                  <a:lnTo>
                    <a:pt x="48972" y="0"/>
                  </a:lnTo>
                  <a:lnTo>
                    <a:pt x="54565" y="28895"/>
                  </a:lnTo>
                  <a:lnTo>
                    <a:pt x="5612" y="3837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18356" y="3046759"/>
              <a:ext cx="2113983" cy="557473"/>
            </a:xfrm>
            <a:custGeom>
              <a:avLst/>
              <a:gdLst/>
              <a:ahLst/>
              <a:cxnLst/>
              <a:rect l="l" t="t" r="r" b="b"/>
              <a:pathLst>
                <a:path w="64382" h="16978" fill="none" extrusionOk="0">
                  <a:moveTo>
                    <a:pt x="1" y="12346"/>
                  </a:moveTo>
                  <a:lnTo>
                    <a:pt x="63616" y="1"/>
                  </a:lnTo>
                  <a:lnTo>
                    <a:pt x="64186" y="2922"/>
                  </a:lnTo>
                  <a:cubicBezTo>
                    <a:pt x="64382" y="3973"/>
                    <a:pt x="63705" y="4989"/>
                    <a:pt x="62654" y="5184"/>
                  </a:cubicBezTo>
                  <a:lnTo>
                    <a:pt x="2833" y="16782"/>
                  </a:lnTo>
                  <a:cubicBezTo>
                    <a:pt x="1782" y="16978"/>
                    <a:pt x="767" y="16301"/>
                    <a:pt x="571" y="152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884028" y="3195336"/>
              <a:ext cx="567422" cy="149760"/>
            </a:xfrm>
            <a:custGeom>
              <a:avLst/>
              <a:gdLst/>
              <a:ahLst/>
              <a:cxnLst/>
              <a:rect l="l" t="t" r="r" b="b"/>
              <a:pathLst>
                <a:path w="17281" h="4561" fill="none" extrusionOk="0">
                  <a:moveTo>
                    <a:pt x="1" y="3314"/>
                  </a:moveTo>
                  <a:lnTo>
                    <a:pt x="17067" y="0"/>
                  </a:lnTo>
                  <a:lnTo>
                    <a:pt x="17227" y="784"/>
                  </a:lnTo>
                  <a:cubicBezTo>
                    <a:pt x="17281" y="1069"/>
                    <a:pt x="17085" y="1336"/>
                    <a:pt x="16817" y="1390"/>
                  </a:cubicBezTo>
                  <a:lnTo>
                    <a:pt x="767" y="4507"/>
                  </a:lnTo>
                  <a:cubicBezTo>
                    <a:pt x="482" y="4561"/>
                    <a:pt x="214" y="4383"/>
                    <a:pt x="161" y="40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365799" y="2636719"/>
              <a:ext cx="115842" cy="432897"/>
            </a:xfrm>
            <a:custGeom>
              <a:avLst/>
              <a:gdLst/>
              <a:ahLst/>
              <a:cxnLst/>
              <a:rect l="l" t="t" r="r" b="b"/>
              <a:pathLst>
                <a:path w="3528" h="13184" fill="none" extrusionOk="0">
                  <a:moveTo>
                    <a:pt x="2530" y="13183"/>
                  </a:moveTo>
                  <a:lnTo>
                    <a:pt x="0" y="197"/>
                  </a:lnTo>
                  <a:lnTo>
                    <a:pt x="998" y="1"/>
                  </a:lnTo>
                  <a:lnTo>
                    <a:pt x="3527" y="129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549443" y="2765989"/>
              <a:ext cx="84846" cy="267934"/>
            </a:xfrm>
            <a:custGeom>
              <a:avLst/>
              <a:gdLst/>
              <a:ahLst/>
              <a:cxnLst/>
              <a:rect l="l" t="t" r="r" b="b"/>
              <a:pathLst>
                <a:path w="2584" h="8160" fill="none" extrusionOk="0">
                  <a:moveTo>
                    <a:pt x="998" y="1"/>
                  </a:moveTo>
                  <a:lnTo>
                    <a:pt x="2584" y="7964"/>
                  </a:lnTo>
                  <a:lnTo>
                    <a:pt x="1586" y="8160"/>
                  </a:lnTo>
                  <a:lnTo>
                    <a:pt x="1" y="19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641873" y="2453633"/>
              <a:ext cx="139844" cy="551037"/>
            </a:xfrm>
            <a:custGeom>
              <a:avLst/>
              <a:gdLst/>
              <a:ahLst/>
              <a:cxnLst/>
              <a:rect l="l" t="t" r="r" b="b"/>
              <a:pathLst>
                <a:path w="4259" h="16782" fill="none" extrusionOk="0">
                  <a:moveTo>
                    <a:pt x="3261" y="16782"/>
                  </a:moveTo>
                  <a:lnTo>
                    <a:pt x="0" y="197"/>
                  </a:lnTo>
                  <a:lnTo>
                    <a:pt x="998" y="1"/>
                  </a:lnTo>
                  <a:lnTo>
                    <a:pt x="4258" y="165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831985" y="2644337"/>
              <a:ext cx="97126" cy="331108"/>
            </a:xfrm>
            <a:custGeom>
              <a:avLst/>
              <a:gdLst/>
              <a:ahLst/>
              <a:cxnLst/>
              <a:rect l="l" t="t" r="r" b="b"/>
              <a:pathLst>
                <a:path w="2958" h="10084" fill="none" extrusionOk="0">
                  <a:moveTo>
                    <a:pt x="1960" y="10083"/>
                  </a:moveTo>
                  <a:lnTo>
                    <a:pt x="0" y="196"/>
                  </a:lnTo>
                  <a:lnTo>
                    <a:pt x="998" y="0"/>
                  </a:lnTo>
                  <a:lnTo>
                    <a:pt x="2957" y="98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959483" y="2513293"/>
              <a:ext cx="117024" cy="433488"/>
            </a:xfrm>
            <a:custGeom>
              <a:avLst/>
              <a:gdLst/>
              <a:ahLst/>
              <a:cxnLst/>
              <a:rect l="l" t="t" r="r" b="b"/>
              <a:pathLst>
                <a:path w="3564" h="13202" fill="none" extrusionOk="0">
                  <a:moveTo>
                    <a:pt x="2566" y="13201"/>
                  </a:moveTo>
                  <a:lnTo>
                    <a:pt x="1" y="197"/>
                  </a:lnTo>
                  <a:lnTo>
                    <a:pt x="998" y="1"/>
                  </a:lnTo>
                  <a:lnTo>
                    <a:pt x="3564" y="130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106877" y="2484629"/>
              <a:ext cx="117024" cy="432897"/>
            </a:xfrm>
            <a:custGeom>
              <a:avLst/>
              <a:gdLst/>
              <a:ahLst/>
              <a:cxnLst/>
              <a:rect l="l" t="t" r="r" b="b"/>
              <a:pathLst>
                <a:path w="3564" h="13184" fill="none" extrusionOk="0">
                  <a:moveTo>
                    <a:pt x="2566" y="13184"/>
                  </a:moveTo>
                  <a:lnTo>
                    <a:pt x="1" y="197"/>
                  </a:lnTo>
                  <a:lnTo>
                    <a:pt x="998" y="1"/>
                  </a:lnTo>
                  <a:lnTo>
                    <a:pt x="3564" y="1298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54305" y="2455406"/>
              <a:ext cx="116991" cy="433455"/>
            </a:xfrm>
            <a:custGeom>
              <a:avLst/>
              <a:gdLst/>
              <a:ahLst/>
              <a:cxnLst/>
              <a:rect l="l" t="t" r="r" b="b"/>
              <a:pathLst>
                <a:path w="3563" h="13201" fill="none" extrusionOk="0">
                  <a:moveTo>
                    <a:pt x="2565" y="13201"/>
                  </a:moveTo>
                  <a:lnTo>
                    <a:pt x="0" y="196"/>
                  </a:lnTo>
                  <a:lnTo>
                    <a:pt x="998" y="0"/>
                  </a:lnTo>
                  <a:lnTo>
                    <a:pt x="3563" y="130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478303" y="2670637"/>
              <a:ext cx="67903" cy="183712"/>
            </a:xfrm>
            <a:custGeom>
              <a:avLst/>
              <a:gdLst/>
              <a:ahLst/>
              <a:cxnLst/>
              <a:rect l="l" t="t" r="r" b="b"/>
              <a:pathLst>
                <a:path w="2068" h="5595" fill="none" extrusionOk="0">
                  <a:moveTo>
                    <a:pt x="1070" y="5595"/>
                  </a:moveTo>
                  <a:lnTo>
                    <a:pt x="1" y="197"/>
                  </a:lnTo>
                  <a:lnTo>
                    <a:pt x="999" y="1"/>
                  </a:lnTo>
                  <a:lnTo>
                    <a:pt x="2067" y="539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399126" y="2873030"/>
              <a:ext cx="1336023" cy="256244"/>
            </a:xfrm>
            <a:custGeom>
              <a:avLst/>
              <a:gdLst/>
              <a:ahLst/>
              <a:cxnLst/>
              <a:rect l="l" t="t" r="r" b="b"/>
              <a:pathLst>
                <a:path w="40689" h="7804" fill="none" extrusionOk="0">
                  <a:moveTo>
                    <a:pt x="40688" y="1"/>
                  </a:moveTo>
                  <a:lnTo>
                    <a:pt x="1" y="780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"/>
          <p:cNvGrpSpPr/>
          <p:nvPr/>
        </p:nvGrpSpPr>
        <p:grpSpPr>
          <a:xfrm>
            <a:off x="7524694" y="2964516"/>
            <a:ext cx="953591" cy="334099"/>
            <a:chOff x="2271950" y="2722775"/>
            <a:chExt cx="575875" cy="201775"/>
          </a:xfrm>
        </p:grpSpPr>
        <p:sp>
          <p:nvSpPr>
            <p:cNvPr id="132" name="Google Shape;132;p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7653574" y="1141618"/>
            <a:ext cx="695830" cy="643530"/>
            <a:chOff x="3407216" y="1944760"/>
            <a:chExt cx="535831" cy="495480"/>
          </a:xfrm>
        </p:grpSpPr>
        <p:sp>
          <p:nvSpPr>
            <p:cNvPr id="138" name="Google Shape;138;p1"/>
            <p:cNvSpPr/>
            <p:nvPr/>
          </p:nvSpPr>
          <p:spPr>
            <a:xfrm>
              <a:off x="3747055" y="2059977"/>
              <a:ext cx="195992" cy="130486"/>
            </a:xfrm>
            <a:custGeom>
              <a:avLst/>
              <a:gdLst/>
              <a:ahLst/>
              <a:cxnLst/>
              <a:rect l="l" t="t" r="r" b="b"/>
              <a:pathLst>
                <a:path w="5969" h="3974" extrusionOk="0">
                  <a:moveTo>
                    <a:pt x="1" y="3973"/>
                  </a:moveTo>
                  <a:lnTo>
                    <a:pt x="5968" y="3973"/>
                  </a:lnTo>
                  <a:cubicBezTo>
                    <a:pt x="5951" y="2495"/>
                    <a:pt x="5380" y="1087"/>
                    <a:pt x="438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715468" y="1944760"/>
              <a:ext cx="143916" cy="193628"/>
            </a:xfrm>
            <a:custGeom>
              <a:avLst/>
              <a:gdLst/>
              <a:ahLst/>
              <a:cxnLst/>
              <a:rect l="l" t="t" r="r" b="b"/>
              <a:pathLst>
                <a:path w="4383" h="5897" extrusionOk="0">
                  <a:moveTo>
                    <a:pt x="1" y="0"/>
                  </a:moveTo>
                  <a:lnTo>
                    <a:pt x="1" y="5897"/>
                  </a:lnTo>
                  <a:lnTo>
                    <a:pt x="4383" y="1924"/>
                  </a:lnTo>
                  <a:cubicBezTo>
                    <a:pt x="3261" y="695"/>
                    <a:pt x="167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407216" y="2031904"/>
              <a:ext cx="459197" cy="408336"/>
            </a:xfrm>
            <a:custGeom>
              <a:avLst/>
              <a:gdLst/>
              <a:ahLst/>
              <a:cxnLst/>
              <a:rect l="l" t="t" r="r" b="b"/>
              <a:pathLst>
                <a:path w="13985" h="12436" extrusionOk="0">
                  <a:moveTo>
                    <a:pt x="13985" y="5986"/>
                  </a:moveTo>
                  <a:lnTo>
                    <a:pt x="13985" y="5897"/>
                  </a:lnTo>
                  <a:lnTo>
                    <a:pt x="7999" y="5897"/>
                  </a:lnTo>
                  <a:lnTo>
                    <a:pt x="7999" y="1"/>
                  </a:lnTo>
                  <a:cubicBezTo>
                    <a:pt x="2673" y="1"/>
                    <a:pt x="0" y="6449"/>
                    <a:pt x="3777" y="10208"/>
                  </a:cubicBezTo>
                  <a:cubicBezTo>
                    <a:pt x="5487" y="11918"/>
                    <a:pt x="8053" y="12435"/>
                    <a:pt x="10297" y="11509"/>
                  </a:cubicBezTo>
                  <a:cubicBezTo>
                    <a:pt x="12524" y="10582"/>
                    <a:pt x="13985" y="8409"/>
                    <a:pt x="13985" y="5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8170289" y="4203881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8030063" y="7575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256650" y="38930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0829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5653275" y="88338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851203" y="2154679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5692426" y="40286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-1685758">
            <a:off x="6377366" y="1295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 rot="-1685758">
            <a:off x="7465216" y="40524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6575627" y="381688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5138089" y="15277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"/>
          <p:cNvGrpSpPr/>
          <p:nvPr/>
        </p:nvGrpSpPr>
        <p:grpSpPr>
          <a:xfrm>
            <a:off x="6988450" y="1902833"/>
            <a:ext cx="1861178" cy="1904065"/>
            <a:chOff x="6882694" y="2040319"/>
            <a:chExt cx="1861178" cy="1904065"/>
          </a:xfrm>
        </p:grpSpPr>
        <p:grpSp>
          <p:nvGrpSpPr>
            <p:cNvPr id="153" name="Google Shape;153;p1"/>
            <p:cNvGrpSpPr/>
            <p:nvPr/>
          </p:nvGrpSpPr>
          <p:grpSpPr>
            <a:xfrm rot="1800000">
              <a:off x="7153488" y="2273972"/>
              <a:ext cx="1319590" cy="1436760"/>
              <a:chOff x="2956444" y="-416775"/>
              <a:chExt cx="1627918" cy="1772276"/>
            </a:xfrm>
          </p:grpSpPr>
          <p:sp>
            <p:nvSpPr>
              <p:cNvPr id="154" name="Google Shape;154;p1"/>
              <p:cNvSpPr/>
              <p:nvPr/>
            </p:nvSpPr>
            <p:spPr>
              <a:xfrm rot="-1685758">
                <a:off x="3256913" y="-103587"/>
                <a:ext cx="989043" cy="989043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28717" extrusionOk="0">
                    <a:moveTo>
                      <a:pt x="27541" y="12221"/>
                    </a:moveTo>
                    <a:cubicBezTo>
                      <a:pt x="28717" y="19507"/>
                      <a:pt x="23765" y="26365"/>
                      <a:pt x="16479" y="27541"/>
                    </a:cubicBezTo>
                    <a:cubicBezTo>
                      <a:pt x="9210" y="28717"/>
                      <a:pt x="2352" y="23765"/>
                      <a:pt x="1176" y="16478"/>
                    </a:cubicBezTo>
                    <a:cubicBezTo>
                      <a:pt x="0" y="9192"/>
                      <a:pt x="4953" y="2334"/>
                      <a:pt x="12239" y="1158"/>
                    </a:cubicBezTo>
                    <a:cubicBezTo>
                      <a:pt x="19525" y="0"/>
                      <a:pt x="26383" y="4953"/>
                      <a:pt x="27541" y="122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 rot="-1685758">
                <a:off x="4089280" y="737191"/>
                <a:ext cx="118443" cy="204959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5951" extrusionOk="0">
                    <a:moveTo>
                      <a:pt x="1" y="499"/>
                    </a:moveTo>
                    <a:lnTo>
                      <a:pt x="2227" y="0"/>
                    </a:lnTo>
                    <a:lnTo>
                      <a:pt x="3439" y="5451"/>
                    </a:lnTo>
                    <a:lnTo>
                      <a:pt x="1230" y="59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 rot="-1685758">
                <a:off x="4188388" y="804968"/>
                <a:ext cx="292714" cy="511759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14859" extrusionOk="0">
                    <a:moveTo>
                      <a:pt x="1" y="1266"/>
                    </a:moveTo>
                    <a:lnTo>
                      <a:pt x="5648" y="1"/>
                    </a:lnTo>
                    <a:lnTo>
                      <a:pt x="8213" y="11456"/>
                    </a:lnTo>
                    <a:cubicBezTo>
                      <a:pt x="8498" y="12774"/>
                      <a:pt x="7679" y="14057"/>
                      <a:pt x="6378" y="14359"/>
                    </a:cubicBezTo>
                    <a:lnTo>
                      <a:pt x="5452" y="14555"/>
                    </a:lnTo>
                    <a:cubicBezTo>
                      <a:pt x="4151" y="14858"/>
                      <a:pt x="2851" y="14021"/>
                      <a:pt x="2566" y="12720"/>
                    </a:cubicBezTo>
                    <a:lnTo>
                      <a:pt x="1" y="12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 rot="-1685758">
                <a:off x="3167104" y="-212431"/>
                <a:ext cx="1164555" cy="1186011"/>
              </a:xfrm>
              <a:custGeom>
                <a:avLst/>
                <a:gdLst/>
                <a:ahLst/>
                <a:cxnLst/>
                <a:rect l="l" t="t" r="r" b="b"/>
                <a:pathLst>
                  <a:path w="33813" h="34436" extrusionOk="0">
                    <a:moveTo>
                      <a:pt x="13344" y="1924"/>
                    </a:moveTo>
                    <a:cubicBezTo>
                      <a:pt x="7038" y="3349"/>
                      <a:pt x="2210" y="8408"/>
                      <a:pt x="1105" y="14768"/>
                    </a:cubicBezTo>
                    <a:cubicBezTo>
                      <a:pt x="1" y="21128"/>
                      <a:pt x="2833" y="27523"/>
                      <a:pt x="8285" y="30979"/>
                    </a:cubicBezTo>
                    <a:cubicBezTo>
                      <a:pt x="13754" y="34435"/>
                      <a:pt x="20737" y="34275"/>
                      <a:pt x="26028" y="30552"/>
                    </a:cubicBezTo>
                    <a:cubicBezTo>
                      <a:pt x="31301" y="26828"/>
                      <a:pt x="33813" y="20308"/>
                      <a:pt x="32405" y="14002"/>
                    </a:cubicBezTo>
                    <a:cubicBezTo>
                      <a:pt x="30481" y="5416"/>
                      <a:pt x="21948" y="0"/>
                      <a:pt x="13344" y="1924"/>
                    </a:cubicBezTo>
                    <a:close/>
                    <a:moveTo>
                      <a:pt x="19757" y="30534"/>
                    </a:moveTo>
                    <a:cubicBezTo>
                      <a:pt x="14484" y="31710"/>
                      <a:pt x="9015" y="29607"/>
                      <a:pt x="5897" y="25190"/>
                    </a:cubicBezTo>
                    <a:cubicBezTo>
                      <a:pt x="2798" y="20772"/>
                      <a:pt x="2655" y="14911"/>
                      <a:pt x="5541" y="10350"/>
                    </a:cubicBezTo>
                    <a:cubicBezTo>
                      <a:pt x="8445" y="5790"/>
                      <a:pt x="13789" y="3403"/>
                      <a:pt x="19116" y="4329"/>
                    </a:cubicBezTo>
                    <a:cubicBezTo>
                      <a:pt x="24442" y="5255"/>
                      <a:pt x="28682" y="9299"/>
                      <a:pt x="29876" y="14572"/>
                    </a:cubicBezTo>
                    <a:cubicBezTo>
                      <a:pt x="31479" y="21769"/>
                      <a:pt x="26954" y="28913"/>
                      <a:pt x="19757" y="305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 rot="-1685758">
                <a:off x="3633731" y="686682"/>
                <a:ext cx="59549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6" fill="none" extrusionOk="0">
                    <a:moveTo>
                      <a:pt x="1729" y="748"/>
                    </a:moveTo>
                    <a:cubicBezTo>
                      <a:pt x="1729" y="1408"/>
                      <a:pt x="945" y="1746"/>
                      <a:pt x="464" y="1283"/>
                    </a:cubicBezTo>
                    <a:cubicBezTo>
                      <a:pt x="1" y="820"/>
                      <a:pt x="321" y="18"/>
                      <a:pt x="980" y="18"/>
                    </a:cubicBezTo>
                    <a:cubicBezTo>
                      <a:pt x="1390" y="0"/>
                      <a:pt x="1729" y="339"/>
                      <a:pt x="1729" y="7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 rot="-1685758">
                <a:off x="3920185" y="240959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83"/>
                    </a:cubicBezTo>
                    <a:cubicBezTo>
                      <a:pt x="1" y="802"/>
                      <a:pt x="321" y="0"/>
                      <a:pt x="998" y="0"/>
                    </a:cubicBezTo>
                    <a:cubicBezTo>
                      <a:pt x="1408" y="0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rot="-1685758">
                <a:off x="3804917" y="483952"/>
                <a:ext cx="59549" cy="59549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49"/>
                    </a:moveTo>
                    <a:cubicBezTo>
                      <a:pt x="1729" y="1408"/>
                      <a:pt x="927" y="1729"/>
                      <a:pt x="464" y="1266"/>
                    </a:cubicBezTo>
                    <a:cubicBezTo>
                      <a:pt x="1" y="803"/>
                      <a:pt x="322" y="1"/>
                      <a:pt x="999" y="1"/>
                    </a:cubicBezTo>
                    <a:cubicBezTo>
                      <a:pt x="1390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rot="-1685758">
                <a:off x="3656982" y="206840"/>
                <a:ext cx="59549" cy="59549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 rot="-1685758">
                <a:off x="3625057" y="514757"/>
                <a:ext cx="17221" cy="17365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042" fill="none" extrusionOk="0">
                    <a:moveTo>
                      <a:pt x="1" y="5042"/>
                    </a:moveTo>
                    <a:lnTo>
                      <a:pt x="50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rot="-1685758">
                <a:off x="3641679" y="449510"/>
                <a:ext cx="154675" cy="97571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2833" fill="none" extrusionOk="0">
                    <a:moveTo>
                      <a:pt x="1" y="0"/>
                    </a:moveTo>
                    <a:lnTo>
                      <a:pt x="4490" y="283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 rot="-1685758">
                <a:off x="3762760" y="237601"/>
                <a:ext cx="34" cy="263233"/>
              </a:xfrm>
              <a:custGeom>
                <a:avLst/>
                <a:gdLst/>
                <a:ahLst/>
                <a:cxnLst/>
                <a:rect l="l" t="t" r="r" b="b"/>
                <a:pathLst>
                  <a:path w="1" h="7643" fill="none" extrusionOk="0">
                    <a:moveTo>
                      <a:pt x="1" y="7643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 rot="-1685758">
                <a:off x="3732400" y="186253"/>
                <a:ext cx="173652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564" fill="none" extrusionOk="0">
                    <a:moveTo>
                      <a:pt x="0" y="1"/>
                    </a:moveTo>
                    <a:lnTo>
                      <a:pt x="5042" y="356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 rot="-1685758">
                <a:off x="3885238" y="25901"/>
                <a:ext cx="654" cy="230755"/>
              </a:xfrm>
              <a:custGeom>
                <a:avLst/>
                <a:gdLst/>
                <a:ahLst/>
                <a:cxnLst/>
                <a:rect l="l" t="t" r="r" b="b"/>
                <a:pathLst>
                  <a:path w="19" h="6700" fill="none" extrusionOk="0">
                    <a:moveTo>
                      <a:pt x="0" y="6699"/>
                    </a:moveTo>
                    <a:lnTo>
                      <a:pt x="18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 rot="-1685758">
                <a:off x="3819341" y="33672"/>
                <a:ext cx="34992" cy="30101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874" fill="none" extrusionOk="0">
                    <a:moveTo>
                      <a:pt x="1016" y="838"/>
                    </a:moveTo>
                    <a:lnTo>
                      <a:pt x="481" y="0"/>
                    </a:lnTo>
                    <a:lnTo>
                      <a:pt x="0" y="87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1"/>
            <p:cNvSpPr/>
            <p:nvPr/>
          </p:nvSpPr>
          <p:spPr>
            <a:xfrm rot="113924">
              <a:off x="7656437" y="2922773"/>
              <a:ext cx="48270" cy="48274"/>
            </a:xfrm>
            <a:custGeom>
              <a:avLst/>
              <a:gdLst/>
              <a:ahLst/>
              <a:cxnLst/>
              <a:rect l="l" t="t" r="r" b="b"/>
              <a:pathLst>
                <a:path w="1729" h="1729" fill="none" extrusionOk="0">
                  <a:moveTo>
                    <a:pt x="1729" y="731"/>
                  </a:moveTo>
                  <a:cubicBezTo>
                    <a:pt x="1729" y="1390"/>
                    <a:pt x="927" y="1729"/>
                    <a:pt x="464" y="1266"/>
                  </a:cubicBezTo>
                  <a:cubicBezTo>
                    <a:pt x="1" y="785"/>
                    <a:pt x="322" y="1"/>
                    <a:pt x="999" y="1"/>
                  </a:cubicBezTo>
                  <a:cubicBezTo>
                    <a:pt x="1390" y="1"/>
                    <a:pt x="1729" y="322"/>
                    <a:pt x="1729" y="7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"/>
          <p:cNvSpPr/>
          <p:nvPr/>
        </p:nvSpPr>
        <p:spPr>
          <a:xfrm>
            <a:off x="5829276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09</a:t>
            </a:r>
            <a:endParaRPr dirty="0"/>
          </a:p>
        </p:txBody>
      </p:sp>
      <p:sp>
        <p:nvSpPr>
          <p:cNvPr id="418" name="Google Shape;418;p8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9" name="Google Shape;419;p8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2" name="Google Shape;422;p8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8"/>
          <p:cNvSpPr txBox="1"/>
          <p:nvPr/>
        </p:nvSpPr>
        <p:spPr>
          <a:xfrm>
            <a:off x="673543" y="603505"/>
            <a:ext cx="2916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793BFA7F-6B09-8712-A695-F811EDC15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93" y="934571"/>
            <a:ext cx="7562365" cy="3765176"/>
          </a:xfrm>
        </p:spPr>
        <p:txBody>
          <a:bodyPr/>
          <a:lstStyle/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game sale datasets were collected from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one was manually collected from meta critics and game spot.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 data sets were merged.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relating other attributes with global sale , the most impactful factor on global sale were found.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 of column were dropped.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 any remaining column with null value were dropped 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dataset was spilt  into train and test data.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 prediction models were made by LR and RFC algorithm 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models were trained  with train data.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  accuracy of models were tested with test data.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7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4863B7-8604-1FC4-D1FD-9060F9E5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77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8">
            <a:extLst>
              <a:ext uri="{FF2B5EF4-FFF2-40B4-BE49-F238E27FC236}">
                <a16:creationId xmlns:a16="http://schemas.microsoft.com/office/drawing/2014/main" id="{6EA1A025-2982-BC4C-A7EB-EDAF6112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29" y="1257299"/>
            <a:ext cx="2724695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89A0891-E815-7825-D9EC-D09A47D28A6F}"/>
              </a:ext>
            </a:extLst>
          </p:cNvPr>
          <p:cNvSpPr txBox="1">
            <a:spLocks/>
          </p:cNvSpPr>
          <p:nvPr/>
        </p:nvSpPr>
        <p:spPr>
          <a:xfrm>
            <a:off x="412837" y="621480"/>
            <a:ext cx="7715400" cy="44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400" dirty="0"/>
              <a:t>Performance</a:t>
            </a:r>
          </a:p>
        </p:txBody>
      </p:sp>
      <p:sp>
        <p:nvSpPr>
          <p:cNvPr id="7" name="Google Shape;468;p9">
            <a:extLst>
              <a:ext uri="{FF2B5EF4-FFF2-40B4-BE49-F238E27FC236}">
                <a16:creationId xmlns:a16="http://schemas.microsoft.com/office/drawing/2014/main" id="{6AF484B4-E867-9699-6F91-0EA9757DC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6022" y="3695637"/>
            <a:ext cx="5719832" cy="38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US" sz="1100" dirty="0">
                <a:latin typeface="Arimo"/>
                <a:ea typeface="Arimo"/>
                <a:cs typeface="Arimo"/>
                <a:sym typeface="Arimo"/>
              </a:rPr>
              <a:t>Fig :  Confusion matrix of LR and RFC  models </a:t>
            </a: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0DD155D6-86F6-7FF6-EEB9-7DFC829E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7" y="1257299"/>
            <a:ext cx="2590799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17;p8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Bebas Neue"/>
                <a:sym typeface="Bebas Neue"/>
              </a:rPr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0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B28772-4570-21CC-EB45-FD79E7E5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3827314"/>
            <a:ext cx="3203604" cy="41387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Fig: Compressive ROC curve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31933-0E0A-CF6E-AA9B-63AC2091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0" y="553450"/>
            <a:ext cx="7715400" cy="413871"/>
          </a:xfrm>
        </p:spPr>
        <p:txBody>
          <a:bodyPr/>
          <a:lstStyle/>
          <a:p>
            <a:r>
              <a:rPr lang="en-US" sz="2400" dirty="0"/>
              <a:t>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1A7975-1298-F1EA-C667-28C7806B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3" y="1399161"/>
            <a:ext cx="3067541" cy="22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BC1D45-F690-5B57-045C-DAEE1FB2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24" y="2002786"/>
            <a:ext cx="4338576" cy="817058"/>
          </a:xfrm>
          <a:prstGeom prst="rect">
            <a:avLst/>
          </a:prstGeom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078DB9A4-62A0-5E6B-4DE3-6DE1390D37F7}"/>
              </a:ext>
            </a:extLst>
          </p:cNvPr>
          <p:cNvSpPr txBox="1">
            <a:spLocks/>
          </p:cNvSpPr>
          <p:nvPr/>
        </p:nvSpPr>
        <p:spPr>
          <a:xfrm>
            <a:off x="4757531" y="2886408"/>
            <a:ext cx="3203604" cy="41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114300" indent="0">
              <a:buNone/>
            </a:pPr>
            <a:r>
              <a:rPr lang="en-US" dirty="0"/>
              <a:t>  Fig: Classification Report table</a:t>
            </a:r>
          </a:p>
        </p:txBody>
      </p:sp>
      <p:sp>
        <p:nvSpPr>
          <p:cNvPr id="7" name="Google Shape;417;p8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Bebas Neue"/>
                <a:sym typeface="Bebas Neue"/>
              </a:rPr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76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"/>
          <p:cNvSpPr/>
          <p:nvPr/>
        </p:nvSpPr>
        <p:spPr>
          <a:xfrm>
            <a:off x="6750350" y="269853"/>
            <a:ext cx="918602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 txBox="1"/>
          <p:nvPr/>
        </p:nvSpPr>
        <p:spPr>
          <a:xfrm>
            <a:off x="685801" y="1100198"/>
            <a:ext cx="7477124" cy="288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this research we will have prediction models with high accuracy.</a:t>
            </a:r>
            <a:endParaRPr sz="32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69" name="Google Shape;469;p9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Bebas Neue"/>
                <a:sym typeface="Bebas Neue"/>
              </a:rPr>
              <a:t>12</a:t>
            </a:r>
            <a:endParaRPr dirty="0"/>
          </a:p>
        </p:txBody>
      </p:sp>
      <p:sp>
        <p:nvSpPr>
          <p:cNvPr id="470" name="Google Shape;470;p9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1" name="Google Shape;471;p9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2" name="Google Shape;472;p9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3" name="Google Shape;473;p9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4" name="Google Shape;474;p9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5" name="Google Shape;475;p9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6" name="Google Shape;476;p9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7" name="Google Shape;477;p9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8" name="Google Shape;478;p9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/>
          <p:nvPr/>
        </p:nvSpPr>
        <p:spPr>
          <a:xfrm>
            <a:off x="7731287" y="269853"/>
            <a:ext cx="629200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 txBox="1"/>
          <p:nvPr/>
        </p:nvSpPr>
        <p:spPr>
          <a:xfrm>
            <a:off x="618556" y="713634"/>
            <a:ext cx="7792579" cy="38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lnSpc>
                <a:spcPts val="24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]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Trneny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M. (2017). Machine learning for predicting success of video games. Masaryk University, Faculty of Informatics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>
              <a:lnSpc>
                <a:spcPts val="2400"/>
              </a:lnSpc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ts val="24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2] BEAUJON, Walter Steven. Predicting Video Game Sales in the European Market. 2012. Available also from: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https://www.few.vu.nl/nl/Images/werkstuk-beaujon_tcm243-264134.pdf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457200">
              <a:lnSpc>
                <a:spcPts val="24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>
              <a:lnSpc>
                <a:spcPts val="24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[3] EHRENFELD, Steven Emil. Predicting Video Game Sales Using an Analysis of Internet Message Board Discussions. 2011. Available also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from:https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://sdsu-dspace.calstate.edu/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bitstream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/handle/10211.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5" name="Google Shape;485;p10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  <a:endParaRPr dirty="0"/>
          </a:p>
        </p:txBody>
      </p:sp>
      <p:sp>
        <p:nvSpPr>
          <p:cNvPr id="486" name="Google Shape;486;p10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7" name="Google Shape;487;p10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8" name="Google Shape;488;p10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9" name="Google Shape;489;p10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0" name="Google Shape;490;p10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1" name="Google Shape;491;p10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2" name="Google Shape;492;p10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3" name="Google Shape;493;p10"/>
          <p:cNvSpPr txBox="1"/>
          <p:nvPr/>
        </p:nvSpPr>
        <p:spPr>
          <a:xfrm>
            <a:off x="7656253" y="276743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4" name="Google Shape;494;p10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 txBox="1"/>
          <p:nvPr/>
        </p:nvSpPr>
        <p:spPr>
          <a:xfrm>
            <a:off x="2450210" y="1906856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78" name="Google Shape;178;p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83178" y="1566635"/>
            <a:ext cx="3404093" cy="1160085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1377636" y="1919473"/>
            <a:ext cx="2159821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ID: 1915002003</a:t>
            </a:r>
            <a:endParaRPr sz="16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1558682" y="2247339"/>
            <a:ext cx="1747188" cy="3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CSE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City University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2"/>
          <p:cNvGrpSpPr/>
          <p:nvPr/>
        </p:nvGrpSpPr>
        <p:grpSpPr>
          <a:xfrm>
            <a:off x="837711" y="1260963"/>
            <a:ext cx="3127679" cy="590400"/>
            <a:chOff x="837711" y="1260963"/>
            <a:chExt cx="3127679" cy="590400"/>
          </a:xfrm>
        </p:grpSpPr>
        <p:sp>
          <p:nvSpPr>
            <p:cNvPr id="193" name="Google Shape;193;p2"/>
            <p:cNvSpPr/>
            <p:nvPr/>
          </p:nvSpPr>
          <p:spPr>
            <a:xfrm>
              <a:off x="852290" y="1260963"/>
              <a:ext cx="3113100" cy="59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837711" y="1392213"/>
              <a:ext cx="31131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Sheikh Arafat Rahman shovo</a:t>
              </a:r>
              <a:endParaRPr sz="16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95" name="Google Shape;195;p2"/>
          <p:cNvSpPr/>
          <p:nvPr/>
        </p:nvSpPr>
        <p:spPr>
          <a:xfrm>
            <a:off x="637458" y="3189695"/>
            <a:ext cx="3404093" cy="1160085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rgbClr val="5FD0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1325426" y="3555714"/>
            <a:ext cx="2206872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ID: 1915002033</a:t>
            </a:r>
            <a:endParaRPr sz="16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1512962" y="3870399"/>
            <a:ext cx="1747188" cy="3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CSE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City University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806570" y="2884023"/>
            <a:ext cx="3113100" cy="590400"/>
            <a:chOff x="806570" y="2884023"/>
            <a:chExt cx="3113100" cy="590400"/>
          </a:xfrm>
        </p:grpSpPr>
        <p:sp>
          <p:nvSpPr>
            <p:cNvPr id="199" name="Google Shape;199;p2"/>
            <p:cNvSpPr/>
            <p:nvPr/>
          </p:nvSpPr>
          <p:spPr>
            <a:xfrm>
              <a:off x="806570" y="2884023"/>
              <a:ext cx="3113100" cy="590400"/>
            </a:xfrm>
            <a:prstGeom prst="roundRect">
              <a:avLst>
                <a:gd name="adj" fmla="val 50000"/>
              </a:avLst>
            </a:prstGeom>
            <a:solidFill>
              <a:srgbClr val="5FD0DB"/>
            </a:solidFill>
            <a:ln w="9525" cap="flat" cmpd="sng">
              <a:solidFill>
                <a:srgbClr val="5FD0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1227770" y="3015273"/>
              <a:ext cx="22707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Shafiul Alam</a:t>
              </a:r>
              <a:endParaRPr sz="16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1" name="Google Shape;201;p2"/>
          <p:cNvSpPr txBox="1"/>
          <p:nvPr/>
        </p:nvSpPr>
        <p:spPr>
          <a:xfrm>
            <a:off x="1445126" y="754334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SUBMITTED BY:</a:t>
            </a:r>
            <a:endParaRPr/>
          </a:p>
        </p:txBody>
      </p:sp>
      <p:sp>
        <p:nvSpPr>
          <p:cNvPr id="202" name="Google Shape;202;p2"/>
          <p:cNvSpPr txBox="1"/>
          <p:nvPr/>
        </p:nvSpPr>
        <p:spPr>
          <a:xfrm>
            <a:off x="5260027" y="1619780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SUPERVISED BY:</a:t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4476542" y="2484699"/>
            <a:ext cx="3404093" cy="1160085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rgbClr val="32AA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5169480" y="2980219"/>
            <a:ext cx="2168074" cy="3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lvl="0" algn="ctr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Asst Prof,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Dept. of CSE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City University</a:t>
            </a:r>
            <a:endParaRPr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4645654" y="2179027"/>
            <a:ext cx="3113100" cy="590400"/>
            <a:chOff x="4645654" y="2179027"/>
            <a:chExt cx="3113100" cy="590400"/>
          </a:xfrm>
        </p:grpSpPr>
        <p:sp>
          <p:nvSpPr>
            <p:cNvPr id="206" name="Google Shape;206;p2"/>
            <p:cNvSpPr/>
            <p:nvPr/>
          </p:nvSpPr>
          <p:spPr>
            <a:xfrm>
              <a:off x="4645654" y="2179027"/>
              <a:ext cx="3113100" cy="590400"/>
            </a:xfrm>
            <a:prstGeom prst="roundRect">
              <a:avLst>
                <a:gd name="adj" fmla="val 50000"/>
              </a:avLst>
            </a:prstGeom>
            <a:solidFill>
              <a:srgbClr val="32AAD9"/>
            </a:solidFill>
            <a:ln w="9525" cap="flat" cmpd="sng">
              <a:solidFill>
                <a:srgbClr val="32AA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5066854" y="2310277"/>
              <a:ext cx="22707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Shaikh </a:t>
              </a:r>
              <a:r>
                <a:rPr lang="en-US" sz="1600" b="1" i="0" u="none" strike="noStrike" cap="none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Shoriful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600" b="1" i="0" u="none" strike="noStrike" cap="none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Hibib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/>
          <p:nvPr/>
        </p:nvSpPr>
        <p:spPr>
          <a:xfrm>
            <a:off x="1878024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>
            <a:spLocks noGrp="1"/>
          </p:cNvSpPr>
          <p:nvPr>
            <p:ph type="ctrTitle"/>
          </p:nvPr>
        </p:nvSpPr>
        <p:spPr>
          <a:xfrm>
            <a:off x="3872191" y="4035903"/>
            <a:ext cx="1329339" cy="28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/>
              <a:t>Not all of them makes it</a:t>
            </a:r>
            <a:endParaRPr sz="1100"/>
          </a:p>
        </p:txBody>
      </p:sp>
      <p:cxnSp>
        <p:nvCxnSpPr>
          <p:cNvPr id="214" name="Google Shape;214;p3"/>
          <p:cNvCxnSpPr/>
          <p:nvPr/>
        </p:nvCxnSpPr>
        <p:spPr>
          <a:xfrm>
            <a:off x="1585983" y="1221959"/>
            <a:ext cx="620660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3"/>
          <p:cNvCxnSpPr/>
          <p:nvPr/>
        </p:nvCxnSpPr>
        <p:spPr>
          <a:xfrm>
            <a:off x="1585983" y="1671888"/>
            <a:ext cx="620660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3"/>
          <p:cNvCxnSpPr/>
          <p:nvPr/>
        </p:nvCxnSpPr>
        <p:spPr>
          <a:xfrm>
            <a:off x="1585983" y="2121817"/>
            <a:ext cx="620660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"/>
          <p:cNvCxnSpPr/>
          <p:nvPr/>
        </p:nvCxnSpPr>
        <p:spPr>
          <a:xfrm>
            <a:off x="1585983" y="2571746"/>
            <a:ext cx="620660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3"/>
          <p:cNvCxnSpPr/>
          <p:nvPr/>
        </p:nvCxnSpPr>
        <p:spPr>
          <a:xfrm>
            <a:off x="1585983" y="3021675"/>
            <a:ext cx="620660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3"/>
          <p:cNvSpPr/>
          <p:nvPr/>
        </p:nvSpPr>
        <p:spPr>
          <a:xfrm>
            <a:off x="2023331" y="3445984"/>
            <a:ext cx="15803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2392377" y="3427250"/>
            <a:ext cx="158035" cy="64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2761424" y="3418636"/>
            <a:ext cx="158035" cy="72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3130470" y="3388874"/>
            <a:ext cx="139155" cy="102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3499517" y="3403907"/>
            <a:ext cx="158035" cy="87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868564" y="3353740"/>
            <a:ext cx="158035" cy="1374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4237610" y="3298442"/>
            <a:ext cx="158035" cy="1929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4606657" y="3117722"/>
            <a:ext cx="158035" cy="3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4975703" y="2993346"/>
            <a:ext cx="158035" cy="4914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4749" y="2667825"/>
            <a:ext cx="158035" cy="8166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5713796" y="2279516"/>
            <a:ext cx="158035" cy="1205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6082842" y="1860739"/>
            <a:ext cx="158035" cy="1623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6470769" y="2025016"/>
            <a:ext cx="158035" cy="14594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6851770" y="1717271"/>
            <a:ext cx="158035" cy="17677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7246624" y="1585811"/>
            <a:ext cx="158035" cy="19055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7634550" y="2216156"/>
            <a:ext cx="158035" cy="12752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637713" y="3433600"/>
            <a:ext cx="158035" cy="58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017586" y="2924807"/>
            <a:ext cx="568397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2,500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1017586" y="2474911"/>
            <a:ext cx="568397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5,000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1017586" y="2025016"/>
            <a:ext cx="568397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7,500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960910" y="1575120"/>
            <a:ext cx="625074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10,000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960910" y="1125225"/>
            <a:ext cx="625073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12,500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1859739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2007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3"/>
          <p:cNvCxnSpPr/>
          <p:nvPr/>
        </p:nvCxnSpPr>
        <p:spPr>
          <a:xfrm rot="10800000" flipH="1">
            <a:off x="1585983" y="3484444"/>
            <a:ext cx="6206602" cy="63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"/>
          <p:cNvSpPr txBox="1"/>
          <p:nvPr/>
        </p:nvSpPr>
        <p:spPr>
          <a:xfrm>
            <a:off x="2224302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2008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"/>
          <p:cNvSpPr txBox="1"/>
          <p:nvPr/>
        </p:nvSpPr>
        <p:spPr>
          <a:xfrm>
            <a:off x="3720435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2012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4078648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2013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"/>
          <p:cNvSpPr txBox="1"/>
          <p:nvPr/>
        </p:nvSpPr>
        <p:spPr>
          <a:xfrm>
            <a:off x="4436860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2014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"/>
          <p:cNvSpPr txBox="1"/>
          <p:nvPr/>
        </p:nvSpPr>
        <p:spPr>
          <a:xfrm>
            <a:off x="4810314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"/>
          <p:cNvSpPr txBox="1"/>
          <p:nvPr/>
        </p:nvSpPr>
        <p:spPr>
          <a:xfrm>
            <a:off x="5192765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"/>
          <p:cNvSpPr txBox="1"/>
          <p:nvPr/>
        </p:nvSpPr>
        <p:spPr>
          <a:xfrm>
            <a:off x="5572459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"/>
          <p:cNvSpPr txBox="1"/>
          <p:nvPr/>
        </p:nvSpPr>
        <p:spPr>
          <a:xfrm>
            <a:off x="5915432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6304124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6687195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"/>
          <p:cNvSpPr txBox="1"/>
          <p:nvPr/>
        </p:nvSpPr>
        <p:spPr>
          <a:xfrm>
            <a:off x="7097289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"/>
          <p:cNvSpPr txBox="1"/>
          <p:nvPr/>
        </p:nvSpPr>
        <p:spPr>
          <a:xfrm>
            <a:off x="7463202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3308882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2011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2959235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2010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2590062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2009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476199" y="3544157"/>
            <a:ext cx="487181" cy="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2006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1858002" y="3202846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129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1514300" y="3211700"/>
            <a:ext cx="405020" cy="14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118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2258490" y="3194222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216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2599923" y="3200571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334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2972971" y="3191762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349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3344151" y="3198370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335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3702622" y="3128981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429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4071432" y="3061342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583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4806910" y="2749812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2,595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5207426" y="2446006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4,369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4451521" y="2877027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1,582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5920769" y="1652548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8,109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6317877" y="1789170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7,802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5563884" y="2086339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6,233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7075088" y="1385495"/>
            <a:ext cx="494141" cy="1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10,394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7477863" y="1962590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7,123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6701856" y="1491634"/>
            <a:ext cx="457858" cy="1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9,512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/>
          </a:p>
        </p:txBody>
      </p:sp>
      <p:cxnSp>
        <p:nvCxnSpPr>
          <p:cNvPr id="277" name="Google Shape;277;p3"/>
          <p:cNvCxnSpPr/>
          <p:nvPr/>
        </p:nvCxnSpPr>
        <p:spPr>
          <a:xfrm rot="10800000">
            <a:off x="1585983" y="1201661"/>
            <a:ext cx="0" cy="22934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3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3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3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500"/>
                            </p:stCondLst>
                            <p:childTnLst>
                              <p:par>
                                <p:cTn id="1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/>
          <p:nvPr/>
        </p:nvSpPr>
        <p:spPr>
          <a:xfrm>
            <a:off x="2678952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4" name="Google Shape;294;p4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5" name="Google Shape;295;p4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4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1002479" y="1645897"/>
            <a:ext cx="714824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possibility of a game being hit or flop depends on a lot of things. There are lots of uncertainty .While developing and quality assuring  a game there can be no certainty that the game will be popular. That why we want to create a prediction model that will give the possibility of game being hit.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/>
          <p:nvPr/>
        </p:nvSpPr>
        <p:spPr>
          <a:xfrm>
            <a:off x="3526602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 txBox="1">
            <a:spLocks noGrp="1"/>
          </p:cNvSpPr>
          <p:nvPr>
            <p:ph type="ctrTitle"/>
          </p:nvPr>
        </p:nvSpPr>
        <p:spPr>
          <a:xfrm>
            <a:off x="966874" y="2860362"/>
            <a:ext cx="1711151" cy="135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/>
              <a:t>Analyze sales data from previously released video </a:t>
            </a:r>
            <a:br>
              <a:rPr lang="en-US" sz="1800"/>
            </a:br>
            <a:r>
              <a:rPr lang="en-US" sz="1800"/>
              <a:t>games.</a:t>
            </a:r>
            <a:endParaRPr sz="1800"/>
          </a:p>
        </p:txBody>
      </p:sp>
      <p:sp>
        <p:nvSpPr>
          <p:cNvPr id="309" name="Google Shape;309;p5"/>
          <p:cNvSpPr txBox="1"/>
          <p:nvPr/>
        </p:nvSpPr>
        <p:spPr>
          <a:xfrm>
            <a:off x="1223299" y="2141062"/>
            <a:ext cx="97159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1223300" y="1057925"/>
            <a:ext cx="824100" cy="8241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5"/>
          <p:cNvCxnSpPr>
            <a:stCxn id="310" idx="1"/>
            <a:endCxn id="309" idx="1"/>
          </p:cNvCxnSpPr>
          <p:nvPr/>
        </p:nvCxnSpPr>
        <p:spPr>
          <a:xfrm>
            <a:off x="1223300" y="1469975"/>
            <a:ext cx="600" cy="9600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5"/>
          <p:cNvSpPr txBox="1"/>
          <p:nvPr/>
        </p:nvSpPr>
        <p:spPr>
          <a:xfrm>
            <a:off x="3738649" y="2860362"/>
            <a:ext cx="1711151" cy="10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 find some cluster to get game trendline.</a:t>
            </a:r>
            <a:endParaRPr/>
          </a:p>
        </p:txBody>
      </p:sp>
      <p:sp>
        <p:nvSpPr>
          <p:cNvPr id="313" name="Google Shape;313;p5"/>
          <p:cNvSpPr txBox="1"/>
          <p:nvPr/>
        </p:nvSpPr>
        <p:spPr>
          <a:xfrm>
            <a:off x="3995075" y="2141062"/>
            <a:ext cx="9715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FF9B7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3995075" y="1057925"/>
            <a:ext cx="824100" cy="824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5"/>
          <p:cNvCxnSpPr>
            <a:stCxn id="314" idx="1"/>
            <a:endCxn id="313" idx="1"/>
          </p:cNvCxnSpPr>
          <p:nvPr/>
        </p:nvCxnSpPr>
        <p:spPr>
          <a:xfrm>
            <a:off x="3995075" y="1469975"/>
            <a:ext cx="600" cy="96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5"/>
          <p:cNvSpPr txBox="1"/>
          <p:nvPr/>
        </p:nvSpPr>
        <p:spPr>
          <a:xfrm>
            <a:off x="6481849" y="2869887"/>
            <a:ext cx="1711151" cy="129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Create a prediction model to predict possibility of 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game being hit</a:t>
            </a:r>
            <a:endParaRPr/>
          </a:p>
        </p:txBody>
      </p:sp>
      <p:sp>
        <p:nvSpPr>
          <p:cNvPr id="317" name="Google Shape;317;p5"/>
          <p:cNvSpPr txBox="1"/>
          <p:nvPr/>
        </p:nvSpPr>
        <p:spPr>
          <a:xfrm>
            <a:off x="6738275" y="2150587"/>
            <a:ext cx="111725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E898AC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318" name="Google Shape;318;p5"/>
          <p:cNvSpPr/>
          <p:nvPr/>
        </p:nvSpPr>
        <p:spPr>
          <a:xfrm>
            <a:off x="6738275" y="1067450"/>
            <a:ext cx="824100" cy="824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5"/>
          <p:cNvCxnSpPr>
            <a:stCxn id="318" idx="1"/>
            <a:endCxn id="317" idx="1"/>
          </p:cNvCxnSpPr>
          <p:nvPr/>
        </p:nvCxnSpPr>
        <p:spPr>
          <a:xfrm>
            <a:off x="6738275" y="1479500"/>
            <a:ext cx="600" cy="96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5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/>
          </a:p>
        </p:txBody>
      </p:sp>
      <p:grpSp>
        <p:nvGrpSpPr>
          <p:cNvPr id="321" name="Google Shape;321;p5"/>
          <p:cNvGrpSpPr/>
          <p:nvPr/>
        </p:nvGrpSpPr>
        <p:grpSpPr>
          <a:xfrm>
            <a:off x="4124870" y="1189358"/>
            <a:ext cx="577210" cy="580284"/>
            <a:chOff x="3095745" y="3805393"/>
            <a:chExt cx="352840" cy="354718"/>
          </a:xfrm>
        </p:grpSpPr>
        <p:sp>
          <p:nvSpPr>
            <p:cNvPr id="322" name="Google Shape;322;p5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5"/>
          <p:cNvGrpSpPr/>
          <p:nvPr/>
        </p:nvGrpSpPr>
        <p:grpSpPr>
          <a:xfrm>
            <a:off x="1334111" y="1179901"/>
            <a:ext cx="583817" cy="580314"/>
            <a:chOff x="3541011" y="3367320"/>
            <a:chExt cx="348257" cy="346188"/>
          </a:xfrm>
        </p:grpSpPr>
        <p:sp>
          <p:nvSpPr>
            <p:cNvPr id="329" name="Google Shape;329;p5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5"/>
          <p:cNvSpPr/>
          <p:nvPr/>
        </p:nvSpPr>
        <p:spPr>
          <a:xfrm>
            <a:off x="6884993" y="118935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0" name="Google Shape;340;p5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/>
          <p:nvPr/>
        </p:nvSpPr>
        <p:spPr>
          <a:xfrm>
            <a:off x="3526602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/>
          </a:p>
        </p:txBody>
      </p:sp>
      <p:sp>
        <p:nvSpPr>
          <p:cNvPr id="334" name="Google Shape;334;p5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3618084" y="276744"/>
            <a:ext cx="636415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5200"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Related Work</a:t>
            </a:r>
          </a:p>
        </p:txBody>
      </p:sp>
      <p:sp>
        <p:nvSpPr>
          <p:cNvPr id="338" name="Google Shape;338;p5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0" name="Google Shape;340;p5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" name="Subtitle 1">
            <a:extLst>
              <a:ext uri="{FF2B5EF4-FFF2-40B4-BE49-F238E27FC236}">
                <a16:creationId xmlns:a16="http://schemas.microsoft.com/office/drawing/2014/main" id="{793BFA7F-6B09-8712-A695-F811EDC15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55" y="1195705"/>
            <a:ext cx="7810499" cy="2842895"/>
          </a:xfrm>
        </p:spPr>
        <p:txBody>
          <a:bodyPr/>
          <a:lstStyle/>
          <a:p>
            <a:pPr marL="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one related work was found.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Author[1] analyzed  factors influencing games success after   		release and suggested estimating this success before release 		using Naive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,SVM , RPART, Random Forest, GLM  		algorithm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Limitation: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didn’t use critics score &amp; ESRB rating in dataset . But 		          impact of these factors on global sale is huge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85AE8A20-AEF8-6460-20F4-AECC9E9E3625}"/>
              </a:ext>
            </a:extLst>
          </p:cNvPr>
          <p:cNvSpPr txBox="1">
            <a:spLocks/>
          </p:cNvSpPr>
          <p:nvPr/>
        </p:nvSpPr>
        <p:spPr>
          <a:xfrm>
            <a:off x="705262" y="659846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Related 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/>
          <p:nvPr/>
        </p:nvSpPr>
        <p:spPr>
          <a:xfrm>
            <a:off x="4334202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 txBox="1">
            <a:spLocks noGrp="1"/>
          </p:cNvSpPr>
          <p:nvPr>
            <p:ph type="ctrTitle"/>
          </p:nvPr>
        </p:nvSpPr>
        <p:spPr>
          <a:xfrm>
            <a:off x="946720" y="1962686"/>
            <a:ext cx="751270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/>
              <a:t>Git Hub</a:t>
            </a:r>
            <a:endParaRPr sz="1800"/>
          </a:p>
        </p:txBody>
      </p:sp>
      <p:sp>
        <p:nvSpPr>
          <p:cNvPr id="349" name="Google Shape;349;p6"/>
          <p:cNvSpPr/>
          <p:nvPr/>
        </p:nvSpPr>
        <p:spPr>
          <a:xfrm>
            <a:off x="908620" y="910985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6"/>
          <p:cNvCxnSpPr/>
          <p:nvPr/>
        </p:nvCxnSpPr>
        <p:spPr>
          <a:xfrm>
            <a:off x="1284258" y="1585585"/>
            <a:ext cx="0" cy="276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6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/>
          </a:p>
        </p:txBody>
      </p:sp>
      <p:pic>
        <p:nvPicPr>
          <p:cNvPr id="355" name="Google Shape;3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77" y="992747"/>
            <a:ext cx="491962" cy="491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6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1" name="Google Shape;361;p6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2" name="Google Shape;362;p6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3" name="Google Shape;363;p6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6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5" name="Google Shape;365;p6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6" name="Google Shape;366;p6"/>
          <p:cNvSpPr txBox="1"/>
          <p:nvPr/>
        </p:nvSpPr>
        <p:spPr>
          <a:xfrm>
            <a:off x="5096962" y="1962686"/>
            <a:ext cx="751270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excel</a:t>
            </a: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5058862" y="910985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6"/>
          <p:cNvCxnSpPr/>
          <p:nvPr/>
        </p:nvCxnSpPr>
        <p:spPr>
          <a:xfrm>
            <a:off x="5434500" y="1585585"/>
            <a:ext cx="0" cy="276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6"/>
          <p:cNvSpPr txBox="1"/>
          <p:nvPr/>
        </p:nvSpPr>
        <p:spPr>
          <a:xfrm>
            <a:off x="7303312" y="1937310"/>
            <a:ext cx="941774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anaconda</a:t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>
            <a:off x="7360462" y="885609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6"/>
          <p:cNvCxnSpPr>
            <a:stCxn id="370" idx="2"/>
          </p:cNvCxnSpPr>
          <p:nvPr/>
        </p:nvCxnSpPr>
        <p:spPr>
          <a:xfrm>
            <a:off x="7736100" y="1560209"/>
            <a:ext cx="0" cy="27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2" name="Google Shape;372;p6"/>
          <p:cNvSpPr txBox="1"/>
          <p:nvPr/>
        </p:nvSpPr>
        <p:spPr>
          <a:xfrm>
            <a:off x="2834022" y="1962686"/>
            <a:ext cx="751270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/>
          </a:p>
        </p:txBody>
      </p:sp>
      <p:sp>
        <p:nvSpPr>
          <p:cNvPr id="373" name="Google Shape;373;p6"/>
          <p:cNvSpPr/>
          <p:nvPr/>
        </p:nvSpPr>
        <p:spPr>
          <a:xfrm>
            <a:off x="2795922" y="910985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6"/>
          <p:cNvCxnSpPr/>
          <p:nvPr/>
        </p:nvCxnSpPr>
        <p:spPr>
          <a:xfrm>
            <a:off x="3171560" y="1585585"/>
            <a:ext cx="0" cy="276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6"/>
          <p:cNvSpPr txBox="1"/>
          <p:nvPr/>
        </p:nvSpPr>
        <p:spPr>
          <a:xfrm>
            <a:off x="3000089" y="3661407"/>
            <a:ext cx="751270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LR</a:t>
            </a:r>
            <a:endParaRPr/>
          </a:p>
        </p:txBody>
      </p:sp>
      <p:sp>
        <p:nvSpPr>
          <p:cNvPr id="382" name="Google Shape;382;p6"/>
          <p:cNvSpPr/>
          <p:nvPr/>
        </p:nvSpPr>
        <p:spPr>
          <a:xfrm>
            <a:off x="2784946" y="2609706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60B36"/>
                </a:solidFill>
                <a:latin typeface="Arial"/>
                <a:ea typeface="Arial"/>
                <a:cs typeface="Arial"/>
                <a:sym typeface="Arial"/>
              </a:rPr>
              <a:t>LR</a:t>
            </a:r>
            <a:endParaRPr/>
          </a:p>
        </p:txBody>
      </p:sp>
      <p:cxnSp>
        <p:nvCxnSpPr>
          <p:cNvPr id="383" name="Google Shape;383;p6"/>
          <p:cNvCxnSpPr/>
          <p:nvPr/>
        </p:nvCxnSpPr>
        <p:spPr>
          <a:xfrm>
            <a:off x="3160584" y="3284306"/>
            <a:ext cx="0" cy="2762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6"/>
          <p:cNvSpPr txBox="1"/>
          <p:nvPr/>
        </p:nvSpPr>
        <p:spPr>
          <a:xfrm>
            <a:off x="5232052" y="3661407"/>
            <a:ext cx="941774" cy="3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rfc</a:t>
            </a:r>
            <a:endParaRPr sz="18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5058862" y="2609706"/>
            <a:ext cx="751275" cy="674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60B36"/>
                </a:solidFill>
                <a:latin typeface="Arial"/>
                <a:ea typeface="Arial"/>
                <a:cs typeface="Arial"/>
                <a:sym typeface="Arial"/>
              </a:rPr>
              <a:t>RFC</a:t>
            </a:r>
            <a:endParaRPr sz="1600" b="1" i="0" u="none" strike="noStrike" cap="none">
              <a:solidFill>
                <a:srgbClr val="060B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6"/>
          <p:cNvCxnSpPr>
            <a:stCxn id="385" idx="2"/>
          </p:cNvCxnSpPr>
          <p:nvPr/>
        </p:nvCxnSpPr>
        <p:spPr>
          <a:xfrm>
            <a:off x="5434500" y="3284306"/>
            <a:ext cx="0" cy="27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0" name="Google Shape;3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992" y="1033507"/>
            <a:ext cx="407056" cy="40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0098" y="1024167"/>
            <a:ext cx="433006" cy="43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37530" y="1027540"/>
            <a:ext cx="397139" cy="39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"/>
          <p:cNvSpPr/>
          <p:nvPr/>
        </p:nvSpPr>
        <p:spPr>
          <a:xfrm>
            <a:off x="5041688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07</a:t>
            </a:r>
            <a:endParaRPr/>
          </a:p>
        </p:txBody>
      </p:sp>
      <p:sp>
        <p:nvSpPr>
          <p:cNvPr id="402" name="Google Shape;402;p7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5" name="Google Shape;405;p7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6" name="Google Shape;406;p7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7" name="Google Shape;407;p7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p7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9" name="Google Shape;409;p7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0" name="Google Shape;410;p7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37B8FC-013F-B935-F610-C4B95761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58" y="1699924"/>
            <a:ext cx="6946625" cy="1528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"/>
          <p:cNvSpPr/>
          <p:nvPr/>
        </p:nvSpPr>
        <p:spPr>
          <a:xfrm>
            <a:off x="5829276" y="269853"/>
            <a:ext cx="769153" cy="214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673543" y="230256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08</a:t>
            </a:r>
            <a:endParaRPr/>
          </a:p>
        </p:txBody>
      </p:sp>
      <p:sp>
        <p:nvSpPr>
          <p:cNvPr id="418" name="Google Shape;418;p8"/>
          <p:cNvSpPr txBox="1"/>
          <p:nvPr/>
        </p:nvSpPr>
        <p:spPr>
          <a:xfrm>
            <a:off x="1168125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9" name="Google Shape;419;p8"/>
          <p:cNvSpPr txBox="1"/>
          <p:nvPr/>
        </p:nvSpPr>
        <p:spPr>
          <a:xfrm>
            <a:off x="1985503" y="276744"/>
            <a:ext cx="571139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2784946" y="276744"/>
            <a:ext cx="56478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3649835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2" name="Google Shape;422;p8"/>
          <p:cNvSpPr txBox="1"/>
          <p:nvPr/>
        </p:nvSpPr>
        <p:spPr>
          <a:xfrm>
            <a:off x="4444671" y="276744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5912151" y="276744"/>
            <a:ext cx="62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sz="1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6830846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Expected outcome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7691189" y="276744"/>
            <a:ext cx="779268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reference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5158835" y="276743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"/>
          <p:cNvSpPr txBox="1"/>
          <p:nvPr/>
        </p:nvSpPr>
        <p:spPr>
          <a:xfrm>
            <a:off x="2609537" y="3819772"/>
            <a:ext cx="33766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 dirty="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flowchart of creating prediction model</a:t>
            </a:r>
            <a:endParaRPr sz="1200" b="0" i="1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8"/>
          <p:cNvGrpSpPr/>
          <p:nvPr/>
        </p:nvGrpSpPr>
        <p:grpSpPr>
          <a:xfrm>
            <a:off x="2206229" y="1005173"/>
            <a:ext cx="4602876" cy="2623608"/>
            <a:chOff x="2189811" y="941123"/>
            <a:chExt cx="4883760" cy="2853636"/>
          </a:xfrm>
        </p:grpSpPr>
        <p:sp>
          <p:nvSpPr>
            <p:cNvPr id="430" name="Google Shape;430;p8"/>
            <p:cNvSpPr/>
            <p:nvPr/>
          </p:nvSpPr>
          <p:spPr>
            <a:xfrm>
              <a:off x="2212011" y="941123"/>
              <a:ext cx="637334" cy="645076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3289705" y="959092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3134" y="961703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036892" y="976180"/>
              <a:ext cx="1036679" cy="550992"/>
            </a:xfrm>
            <a:prstGeom prst="flowChartMagneticDisk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267212" y="1953152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193766" y="1941138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01833" y="1936437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848132" y="3124609"/>
              <a:ext cx="637334" cy="645076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8"/>
            <p:cNvCxnSpPr/>
            <p:nvPr/>
          </p:nvCxnSpPr>
          <p:spPr>
            <a:xfrm>
              <a:off x="2883610" y="1246140"/>
              <a:ext cx="30367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39" name="Google Shape;439;p8"/>
            <p:cNvCxnSpPr/>
            <p:nvPr/>
          </p:nvCxnSpPr>
          <p:spPr>
            <a:xfrm rot="10800000" flipH="1">
              <a:off x="4297482" y="1243528"/>
              <a:ext cx="315573" cy="37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0" name="Google Shape;440;p8"/>
            <p:cNvCxnSpPr/>
            <p:nvPr/>
          </p:nvCxnSpPr>
          <p:spPr>
            <a:xfrm>
              <a:off x="5733068" y="1252693"/>
              <a:ext cx="190391" cy="650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1" name="Google Shape;441;p8"/>
            <p:cNvCxnSpPr/>
            <p:nvPr/>
          </p:nvCxnSpPr>
          <p:spPr>
            <a:xfrm flipH="1">
              <a:off x="2757458" y="1706867"/>
              <a:ext cx="3783893" cy="156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2" name="Google Shape;442;p8"/>
            <p:cNvSpPr/>
            <p:nvPr/>
          </p:nvSpPr>
          <p:spPr>
            <a:xfrm>
              <a:off x="3159532" y="3180710"/>
              <a:ext cx="983370" cy="614049"/>
            </a:xfrm>
            <a:prstGeom prst="flowChartPredefinedProcess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8"/>
            <p:cNvCxnSpPr/>
            <p:nvPr/>
          </p:nvCxnSpPr>
          <p:spPr>
            <a:xfrm>
              <a:off x="3313514" y="2254330"/>
              <a:ext cx="762516" cy="1251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4" name="Google Shape;444;p8"/>
            <p:cNvCxnSpPr/>
            <p:nvPr/>
          </p:nvCxnSpPr>
          <p:spPr>
            <a:xfrm rot="10800000" flipH="1">
              <a:off x="5222851" y="2227141"/>
              <a:ext cx="560225" cy="26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5" name="Google Shape;445;p8"/>
            <p:cNvCxnSpPr/>
            <p:nvPr/>
          </p:nvCxnSpPr>
          <p:spPr>
            <a:xfrm rot="10800000" flipH="1">
              <a:off x="4187948" y="3476639"/>
              <a:ext cx="572125" cy="26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6" name="Google Shape;446;p8"/>
            <p:cNvCxnSpPr/>
            <p:nvPr/>
          </p:nvCxnSpPr>
          <p:spPr>
            <a:xfrm rot="10800000">
              <a:off x="3620170" y="2749506"/>
              <a:ext cx="277120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7" name="Google Shape;447;p8"/>
            <p:cNvCxnSpPr/>
            <p:nvPr/>
          </p:nvCxnSpPr>
          <p:spPr>
            <a:xfrm>
              <a:off x="3627827" y="2733222"/>
              <a:ext cx="0" cy="40440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8" name="Google Shape;448;p8"/>
            <p:cNvCxnSpPr/>
            <p:nvPr/>
          </p:nvCxnSpPr>
          <p:spPr>
            <a:xfrm rot="10800000">
              <a:off x="6395142" y="2551530"/>
              <a:ext cx="241" cy="830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9" name="Google Shape;449;p8"/>
            <p:cNvCxnSpPr/>
            <p:nvPr/>
          </p:nvCxnSpPr>
          <p:spPr>
            <a:xfrm>
              <a:off x="6515416" y="1537346"/>
              <a:ext cx="4284" cy="17265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50" name="Google Shape;450;p8"/>
            <p:cNvCxnSpPr/>
            <p:nvPr/>
          </p:nvCxnSpPr>
          <p:spPr>
            <a:xfrm>
              <a:off x="2757458" y="1706867"/>
              <a:ext cx="0" cy="213123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51" name="Google Shape;451;p8"/>
            <p:cNvCxnSpPr/>
            <p:nvPr/>
          </p:nvCxnSpPr>
          <p:spPr>
            <a:xfrm>
              <a:off x="6391376" y="2548146"/>
              <a:ext cx="0" cy="21764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52" name="Google Shape;452;p8"/>
            <p:cNvSpPr txBox="1"/>
            <p:nvPr/>
          </p:nvSpPr>
          <p:spPr>
            <a:xfrm>
              <a:off x="2301744" y="1113400"/>
              <a:ext cx="532130" cy="2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  <p:sp>
          <p:nvSpPr>
            <p:cNvPr id="453" name="Google Shape;453;p8"/>
            <p:cNvSpPr txBox="1"/>
            <p:nvPr/>
          </p:nvSpPr>
          <p:spPr>
            <a:xfrm>
              <a:off x="3389023" y="1020289"/>
              <a:ext cx="810895" cy="516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/>
            </a:p>
          </p:txBody>
        </p:sp>
        <p:sp>
          <p:nvSpPr>
            <p:cNvPr id="454" name="Google Shape;454;p8"/>
            <p:cNvSpPr txBox="1"/>
            <p:nvPr/>
          </p:nvSpPr>
          <p:spPr>
            <a:xfrm>
              <a:off x="4773786" y="1070406"/>
              <a:ext cx="887729" cy="461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/>
            </a:p>
          </p:txBody>
        </p:sp>
        <p:sp>
          <p:nvSpPr>
            <p:cNvPr id="455" name="Google Shape;455;p8"/>
            <p:cNvSpPr txBox="1"/>
            <p:nvPr/>
          </p:nvSpPr>
          <p:spPr>
            <a:xfrm>
              <a:off x="6153844" y="1123060"/>
              <a:ext cx="834390" cy="468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Processed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endParaRPr/>
            </a:p>
          </p:txBody>
        </p:sp>
        <p:sp>
          <p:nvSpPr>
            <p:cNvPr id="456" name="Google Shape;456;p8"/>
            <p:cNvSpPr txBox="1"/>
            <p:nvPr/>
          </p:nvSpPr>
          <p:spPr>
            <a:xfrm>
              <a:off x="2189811" y="1984314"/>
              <a:ext cx="1152525" cy="715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(67%)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(33%)</a:t>
              </a:r>
              <a:endParaRPr/>
            </a:p>
          </p:txBody>
        </p:sp>
        <p:sp>
          <p:nvSpPr>
            <p:cNvPr id="457" name="Google Shape;457;p8"/>
            <p:cNvSpPr txBox="1"/>
            <p:nvPr/>
          </p:nvSpPr>
          <p:spPr>
            <a:xfrm>
              <a:off x="4161161" y="1943970"/>
              <a:ext cx="1056640" cy="707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prediction model</a:t>
              </a:r>
              <a:endParaRPr dirty="0"/>
            </a:p>
          </p:txBody>
        </p:sp>
        <p:sp>
          <p:nvSpPr>
            <p:cNvPr id="458" name="Google Shape;458;p8"/>
            <p:cNvSpPr txBox="1"/>
            <p:nvPr/>
          </p:nvSpPr>
          <p:spPr>
            <a:xfrm>
              <a:off x="5821283" y="1937423"/>
              <a:ext cx="1176655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 the 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with 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 data</a:t>
              </a:r>
              <a:endParaRPr/>
            </a:p>
          </p:txBody>
        </p:sp>
        <p:sp>
          <p:nvSpPr>
            <p:cNvPr id="459" name="Google Shape;459;p8"/>
            <p:cNvSpPr txBox="1"/>
            <p:nvPr/>
          </p:nvSpPr>
          <p:spPr>
            <a:xfrm>
              <a:off x="3105788" y="3170952"/>
              <a:ext cx="1080770" cy="532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accuracy of </a:t>
              </a:r>
              <a:endParaRPr/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model</a:t>
              </a:r>
              <a:endParaRPr/>
            </a:p>
          </p:txBody>
        </p:sp>
        <p:sp>
          <p:nvSpPr>
            <p:cNvPr id="460" name="Google Shape;460;p8"/>
            <p:cNvSpPr txBox="1"/>
            <p:nvPr/>
          </p:nvSpPr>
          <p:spPr>
            <a:xfrm>
              <a:off x="4974276" y="3335138"/>
              <a:ext cx="532130" cy="2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603</Words>
  <Application>Microsoft Office PowerPoint</Application>
  <PresentationFormat>On-screen Show (16:9)</PresentationFormat>
  <Paragraphs>220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Arimo</vt:lpstr>
      <vt:lpstr>Anaheim</vt:lpstr>
      <vt:lpstr>Bebas Neue</vt:lpstr>
      <vt:lpstr>Roboto</vt:lpstr>
      <vt:lpstr>Fira Sans Extra Condensed</vt:lpstr>
      <vt:lpstr>Times New Roman</vt:lpstr>
      <vt:lpstr>Calibri</vt:lpstr>
      <vt:lpstr>Data Analysis for Business by Slidesgo</vt:lpstr>
      <vt:lpstr>ON  predictive Analysis on commercial success of games </vt:lpstr>
      <vt:lpstr>PowerPoint Presentation</vt:lpstr>
      <vt:lpstr>Not all of them makes it</vt:lpstr>
      <vt:lpstr>PowerPoint Presentation</vt:lpstr>
      <vt:lpstr>Analyze sales data from previously released video  games.</vt:lpstr>
      <vt:lpstr>PowerPoint Presentation</vt:lpstr>
      <vt:lpstr>Git Hub</vt:lpstr>
      <vt:lpstr>PowerPoint Presentation</vt:lpstr>
      <vt:lpstr>PowerPoint Presentation</vt:lpstr>
      <vt:lpstr>PowerPoint Presentation</vt:lpstr>
      <vt:lpstr>Fig :  Confusion matrix of LR and RFC  models </vt:lpstr>
      <vt:lpstr>Performance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 predictive Analysis on commercial success of games </dc:title>
  <cp:lastModifiedBy>HEART</cp:lastModifiedBy>
  <cp:revision>16</cp:revision>
  <dcterms:modified xsi:type="dcterms:W3CDTF">2023-02-23T20:05:57Z</dcterms:modified>
</cp:coreProperties>
</file>