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6" r:id="rId4"/>
    <p:sldId id="358" r:id="rId5"/>
    <p:sldId id="361" r:id="rId6"/>
    <p:sldId id="362" r:id="rId7"/>
    <p:sldId id="382" r:id="rId8"/>
    <p:sldId id="367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4" r:id="rId21"/>
    <p:sldId id="395" r:id="rId22"/>
    <p:sldId id="396" r:id="rId23"/>
    <p:sldId id="397" r:id="rId24"/>
    <p:sldId id="400" r:id="rId25"/>
    <p:sldId id="402" r:id="rId26"/>
    <p:sldId id="398" r:id="rId27"/>
    <p:sldId id="401" r:id="rId28"/>
    <p:sldId id="399" r:id="rId29"/>
    <p:sldId id="374" r:id="rId30"/>
    <p:sldId id="373" r:id="rId31"/>
    <p:sldId id="381" r:id="rId32"/>
    <p:sldId id="380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66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61436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0" algn="l" defTabSz="914400" rtl="0" eaLnBrk="1" latinLnBrk="0" hangingPunct="1">
              <a:spcBef>
                <a:spcPct val="50000"/>
              </a:spcBef>
              <a:defRPr lang="zh-CN" altLang="en-US" sz="2400" b="1" kern="120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5"/>
            <a:ext cx="8229600" cy="4983180"/>
          </a:xfrm>
          <a:prstGeom prst="rect">
            <a:avLst/>
          </a:prstGeom>
        </p:spPr>
        <p:txBody>
          <a:bodyPr/>
          <a:lstStyle>
            <a:lvl1pPr>
              <a:lnSpc>
                <a:spcPct val="125000"/>
              </a:lnSpc>
              <a:spcBef>
                <a:spcPts val="600"/>
              </a:spcBef>
              <a:defRPr sz="2000"/>
            </a:lvl1pPr>
            <a:lvl2pPr>
              <a:lnSpc>
                <a:spcPct val="125000"/>
              </a:lnSpc>
              <a:spcBef>
                <a:spcPts val="600"/>
              </a:spcBef>
              <a:defRPr sz="2000"/>
            </a:lvl2pPr>
            <a:lvl3pPr>
              <a:lnSpc>
                <a:spcPct val="125000"/>
              </a:lnSpc>
              <a:spcBef>
                <a:spcPts val="600"/>
              </a:spcBef>
              <a:defRPr sz="1800"/>
            </a:lvl3pPr>
            <a:lvl4pPr>
              <a:lnSpc>
                <a:spcPct val="125000"/>
              </a:lnSpc>
              <a:spcBef>
                <a:spcPts val="600"/>
              </a:spcBef>
              <a:defRPr sz="1600"/>
            </a:lvl4pPr>
            <a:lvl5pPr>
              <a:lnSpc>
                <a:spcPct val="125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图片00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 descr="图片00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7" descr="图片00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2"/>
                </a:solidFill>
              </a:rPr>
              <a:t>客户分析自助工具属地推广</a:t>
            </a:r>
            <a:endParaRPr lang="zh-CN" altLang="en-US" b="1" dirty="0">
              <a:solidFill>
                <a:schemeClr val="bg2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2"/>
                </a:solidFill>
              </a:rPr>
              <a:t>亚信联创科技（中国）有限公司</a:t>
            </a:r>
            <a:endParaRPr lang="en-US" altLang="zh-CN" sz="2400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6143668" cy="584775"/>
          </a:xfrm>
        </p:spPr>
        <p:txBody>
          <a:bodyPr/>
          <a:lstStyle/>
          <a:p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查询示例</a:t>
            </a:r>
            <a:r>
              <a:rPr lang="en-US" altLang="zh-CN"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</a:t>
            </a:r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条件选择</a:t>
            </a:r>
            <a:r>
              <a:rPr lang="en-US" altLang="zh-CN"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</a:t>
            </a:r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实名制选择</a:t>
            </a:r>
            <a:endParaRPr sz="32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" name="图片 4" descr="截图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142984"/>
            <a:ext cx="8659434" cy="237205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42844" y="3500438"/>
            <a:ext cx="8858280" cy="2000264"/>
          </a:xfrm>
          <a:prstGeom prst="rect">
            <a:avLst/>
          </a:prstGeom>
          <a:grp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3643314"/>
            <a:ext cx="876714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查询任务：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清单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：选出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月南区黄浦区域已实名制且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月话费总额大于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手机号码和最近一次办理业务所在的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营业厅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报表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：对上述清单用户按照用户品牌及话费总额分档汇总人数（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100-150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150-200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等）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6143668" cy="584775"/>
          </a:xfrm>
        </p:spPr>
        <p:txBody>
          <a:bodyPr/>
          <a:lstStyle/>
          <a:p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查询示例</a:t>
            </a:r>
            <a:r>
              <a:rPr lang="en-US" altLang="zh-CN"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</a:t>
            </a:r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条件选择</a:t>
            </a:r>
            <a:r>
              <a:rPr lang="en-US" altLang="zh-CN"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</a:t>
            </a:r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话费条件筛选</a:t>
            </a:r>
            <a:endParaRPr sz="32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" name="图片 3" descr="截图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000108"/>
            <a:ext cx="8468908" cy="253400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2844" y="3571876"/>
            <a:ext cx="8858280" cy="2000264"/>
          </a:xfrm>
          <a:prstGeom prst="rect">
            <a:avLst/>
          </a:prstGeom>
          <a:grp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3714752"/>
            <a:ext cx="876714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查询任务：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清单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：选出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月南区黄浦区域已实名制且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月话费总额大于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手机号码和最近一次办理业务所在的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营业厅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报表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：对上述清单用户按照用户品牌及话费总额分档汇总人数（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100-150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150-200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等）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6143668" cy="584775"/>
          </a:xfrm>
        </p:spPr>
        <p:txBody>
          <a:bodyPr/>
          <a:lstStyle/>
          <a:p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查询示例</a:t>
            </a:r>
            <a:r>
              <a:rPr lang="en-US" altLang="zh-CN"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</a:t>
            </a:r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条件选择</a:t>
            </a:r>
            <a:r>
              <a:rPr lang="en-US" altLang="zh-CN"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</a:t>
            </a:r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输出条件</a:t>
            </a:r>
            <a:endParaRPr sz="32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" name="图片 4" descr="截图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261371"/>
            <a:ext cx="8459381" cy="50965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6143668" cy="584775"/>
          </a:xfrm>
        </p:spPr>
        <p:txBody>
          <a:bodyPr/>
          <a:lstStyle/>
          <a:p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查询示例</a:t>
            </a:r>
            <a:r>
              <a:rPr lang="en-US" altLang="zh-CN"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</a:t>
            </a:r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条件选择</a:t>
            </a:r>
            <a:r>
              <a:rPr lang="en-US" altLang="zh-CN"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</a:t>
            </a:r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总费用分档</a:t>
            </a:r>
            <a:endParaRPr sz="32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6" name="图片 5" descr="截图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59" y="1071546"/>
            <a:ext cx="8554645" cy="5582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6143668" cy="584775"/>
          </a:xfrm>
        </p:spPr>
        <p:txBody>
          <a:bodyPr/>
          <a:lstStyle/>
          <a:p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查询示例</a:t>
            </a:r>
            <a:r>
              <a:rPr lang="en-US" altLang="zh-CN"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</a:t>
            </a:r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任务信息</a:t>
            </a:r>
            <a:endParaRPr sz="32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" name="图片 3" descr="截图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7265"/>
            <a:ext cx="9144000" cy="41234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6143668" cy="584775"/>
          </a:xfrm>
        </p:spPr>
        <p:txBody>
          <a:bodyPr/>
          <a:lstStyle/>
          <a:p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查询示例</a:t>
            </a:r>
            <a:r>
              <a:rPr lang="en-US" altLang="zh-CN"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</a:t>
            </a:r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任务信息</a:t>
            </a:r>
            <a:endParaRPr sz="32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" name="图片 3" descr="截图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7265"/>
            <a:ext cx="9144000" cy="41234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6143668" cy="584775"/>
          </a:xfrm>
        </p:spPr>
        <p:txBody>
          <a:bodyPr/>
          <a:lstStyle/>
          <a:p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查询示例</a:t>
            </a:r>
            <a:r>
              <a:rPr lang="en-US" altLang="zh-CN"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</a:t>
            </a:r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自定义报表</a:t>
            </a:r>
            <a:endParaRPr sz="32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" name="图片 4" descr="截图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1294"/>
            <a:ext cx="9144000" cy="3995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6143668" cy="584775"/>
          </a:xfrm>
        </p:spPr>
        <p:txBody>
          <a:bodyPr/>
          <a:lstStyle/>
          <a:p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查询示例</a:t>
            </a:r>
            <a:r>
              <a:rPr lang="en-US" altLang="zh-CN"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</a:t>
            </a:r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自定义报表</a:t>
            </a:r>
            <a:r>
              <a:rPr lang="en-US" altLang="zh-CN"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</a:t>
            </a:r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样式定义</a:t>
            </a:r>
            <a:endParaRPr sz="32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" name="图片 3" descr="截图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3208"/>
            <a:ext cx="9144000" cy="3811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6000792" cy="584775"/>
          </a:xfrm>
        </p:spPr>
        <p:txBody>
          <a:bodyPr/>
          <a:lstStyle/>
          <a:p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查询示例</a:t>
            </a:r>
            <a:r>
              <a:rPr lang="en-US" altLang="zh-CN"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</a:t>
            </a:r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自定义报表</a:t>
            </a:r>
            <a:r>
              <a:rPr lang="en-US" altLang="zh-CN"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</a:t>
            </a:r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指标函数</a:t>
            </a:r>
            <a:endParaRPr sz="32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" name="图片 4" descr="截图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90" y="1552313"/>
            <a:ext cx="6411220" cy="37533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6000792" cy="584775"/>
          </a:xfrm>
        </p:spPr>
        <p:txBody>
          <a:bodyPr/>
          <a:lstStyle/>
          <a:p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查询示例</a:t>
            </a:r>
            <a:r>
              <a:rPr lang="en-US" altLang="zh-CN"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</a:t>
            </a:r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自定义报表</a:t>
            </a:r>
            <a:r>
              <a:rPr lang="en-US" altLang="zh-CN"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</a:t>
            </a:r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保存报表</a:t>
            </a:r>
            <a:endParaRPr sz="32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" name="图片 3" descr="截图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83" y="990259"/>
            <a:ext cx="7573433" cy="48774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6143668" cy="584775"/>
          </a:xfrm>
        </p:spPr>
        <p:txBody>
          <a:bodyPr/>
          <a:lstStyle/>
          <a:p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客户分析自助工具</a:t>
            </a:r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可以做什么</a:t>
            </a:r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？</a:t>
            </a:r>
            <a:endParaRPr sz="32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265266" y="3673483"/>
            <a:ext cx="7442200" cy="898525"/>
            <a:chOff x="762" y="1051"/>
            <a:chExt cx="4688" cy="566"/>
          </a:xfrm>
        </p:grpSpPr>
        <p:sp>
          <p:nvSpPr>
            <p:cNvPr id="14" name="AutoShape 24"/>
            <p:cNvSpPr>
              <a:spLocks noChangeArrowheads="1"/>
            </p:cNvSpPr>
            <p:nvPr/>
          </p:nvSpPr>
          <p:spPr bwMode="gray">
            <a:xfrm>
              <a:off x="762" y="1051"/>
              <a:ext cx="4688" cy="56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29"/>
            <p:cNvSpPr txBox="1">
              <a:spLocks noChangeArrowheads="1"/>
            </p:cNvSpPr>
            <p:nvPr/>
          </p:nvSpPr>
          <p:spPr bwMode="auto">
            <a:xfrm>
              <a:off x="1113" y="1151"/>
              <a:ext cx="3881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zh-CN" altLang="en-US" dirty="0"/>
                <a:t>              </a:t>
              </a:r>
              <a:r>
                <a:rPr lang="zh-CN" altLang="en-US" dirty="0" smtClean="0"/>
                <a:t>取出清单之后，对清单数据做简单的自助统计报表</a:t>
              </a:r>
              <a:endParaRPr lang="zh-CN" altLang="en-US" dirty="0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487391" y="3506795"/>
            <a:ext cx="2133600" cy="615950"/>
            <a:chOff x="168" y="946"/>
            <a:chExt cx="1344" cy="388"/>
          </a:xfrm>
        </p:grpSpPr>
        <p:sp>
          <p:nvSpPr>
            <p:cNvPr id="23" name="Oval 8203"/>
            <p:cNvSpPr>
              <a:spLocks noChangeArrowheads="1"/>
            </p:cNvSpPr>
            <p:nvPr/>
          </p:nvSpPr>
          <p:spPr bwMode="gray">
            <a:xfrm>
              <a:off x="168" y="946"/>
              <a:ext cx="1344" cy="388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 w="57150" cap="rnd" algn="ctr">
              <a:solidFill>
                <a:srgbClr val="FF99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4" name="TextBox 8204"/>
            <p:cNvSpPr txBox="1">
              <a:spLocks noChangeArrowheads="1"/>
            </p:cNvSpPr>
            <p:nvPr/>
          </p:nvSpPr>
          <p:spPr bwMode="gray">
            <a:xfrm>
              <a:off x="217" y="954"/>
              <a:ext cx="126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3056AA"/>
                  </a:solidFill>
                  <a:latin typeface="Arial" charset="0"/>
                  <a:ea typeface="楷体_GB2312" pitchFamily="49" charset="-122"/>
                </a:rPr>
                <a:t>自助做报表</a:t>
              </a:r>
              <a:endParaRPr lang="en-US" altLang="zh-CN" sz="2800" b="1" dirty="0">
                <a:solidFill>
                  <a:srgbClr val="3056AA"/>
                </a:solidFill>
                <a:latin typeface="Arial" charset="0"/>
                <a:ea typeface="楷体_GB2312" pitchFamily="49" charset="-122"/>
              </a:endParaRPr>
            </a:p>
          </p:txBody>
        </p:sp>
      </p:grpSp>
      <p:grpSp>
        <p:nvGrpSpPr>
          <p:cNvPr id="21" name="Group 31"/>
          <p:cNvGrpSpPr>
            <a:grpSpLocks/>
          </p:cNvGrpSpPr>
          <p:nvPr/>
        </p:nvGrpSpPr>
        <p:grpSpPr bwMode="auto">
          <a:xfrm>
            <a:off x="1273204" y="2030409"/>
            <a:ext cx="7442200" cy="898525"/>
            <a:chOff x="762" y="1051"/>
            <a:chExt cx="4688" cy="566"/>
          </a:xfrm>
        </p:grpSpPr>
        <p:sp>
          <p:nvSpPr>
            <p:cNvPr id="22" name="AutoShape 24"/>
            <p:cNvSpPr>
              <a:spLocks noChangeArrowheads="1"/>
            </p:cNvSpPr>
            <p:nvPr/>
          </p:nvSpPr>
          <p:spPr bwMode="gray">
            <a:xfrm>
              <a:off x="762" y="1051"/>
              <a:ext cx="4688" cy="56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1113" y="1151"/>
              <a:ext cx="3105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              </a:t>
              </a:r>
              <a:r>
                <a:rPr lang="zh-CN" altLang="en-US" dirty="0" smtClean="0"/>
                <a:t>根据需求轻松</a:t>
              </a:r>
              <a:r>
                <a:rPr lang="en-US" altLang="zh-CN" dirty="0" smtClean="0"/>
                <a:t>DIY</a:t>
              </a:r>
              <a:r>
                <a:rPr lang="zh-CN" altLang="en-US" dirty="0" smtClean="0"/>
                <a:t>，快速取出清单数据</a:t>
              </a:r>
              <a:endParaRPr lang="zh-CN" altLang="en-US" dirty="0"/>
            </a:p>
          </p:txBody>
        </p:sp>
      </p:grpSp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566725" y="1863721"/>
            <a:ext cx="2147888" cy="615950"/>
            <a:chOff x="168" y="946"/>
            <a:chExt cx="1353" cy="388"/>
          </a:xfrm>
        </p:grpSpPr>
        <p:sp>
          <p:nvSpPr>
            <p:cNvPr id="29" name="Oval 8203"/>
            <p:cNvSpPr>
              <a:spLocks noChangeArrowheads="1"/>
            </p:cNvSpPr>
            <p:nvPr/>
          </p:nvSpPr>
          <p:spPr bwMode="gray">
            <a:xfrm>
              <a:off x="168" y="946"/>
              <a:ext cx="1344" cy="388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 w="57150" cap="rnd" algn="ctr">
              <a:solidFill>
                <a:srgbClr val="7030A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30" name="TextBox 8204"/>
            <p:cNvSpPr txBox="1">
              <a:spLocks noChangeArrowheads="1"/>
            </p:cNvSpPr>
            <p:nvPr/>
          </p:nvSpPr>
          <p:spPr bwMode="gray">
            <a:xfrm>
              <a:off x="172" y="946"/>
              <a:ext cx="134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3056AA"/>
                  </a:solidFill>
                  <a:latin typeface="Arial" charset="0"/>
                  <a:ea typeface="楷体_GB2312" pitchFamily="49" charset="-122"/>
                </a:rPr>
                <a:t>自助取清单</a:t>
              </a:r>
              <a:endParaRPr lang="en-US" altLang="zh-CN" sz="2800" b="1" dirty="0">
                <a:solidFill>
                  <a:srgbClr val="3056AA"/>
                </a:solidFill>
                <a:latin typeface="Arial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6000792" cy="584775"/>
          </a:xfrm>
        </p:spPr>
        <p:txBody>
          <a:bodyPr/>
          <a:lstStyle/>
          <a:p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查询示例</a:t>
            </a:r>
            <a:r>
              <a:rPr lang="en-US" altLang="zh-CN"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</a:t>
            </a:r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执行</a:t>
            </a:r>
            <a:endParaRPr sz="32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" name="图片 4" descr="截图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670"/>
            <a:ext cx="9144000" cy="57050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6000792" cy="584775"/>
          </a:xfrm>
        </p:spPr>
        <p:txBody>
          <a:bodyPr/>
          <a:lstStyle/>
          <a:p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查询示例</a:t>
            </a:r>
            <a:r>
              <a:rPr lang="en-US" altLang="zh-CN"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</a:t>
            </a:r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任务列表</a:t>
            </a:r>
            <a:r>
              <a:rPr lang="en-US"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</a:t>
            </a:r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待执行</a:t>
            </a:r>
            <a:endParaRPr sz="32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" name="图片 3" descr="截图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5486"/>
            <a:ext cx="9144000" cy="37070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6000792" cy="584775"/>
          </a:xfrm>
        </p:spPr>
        <p:txBody>
          <a:bodyPr/>
          <a:lstStyle/>
          <a:p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查询示例</a:t>
            </a:r>
            <a:r>
              <a:rPr lang="en-US" altLang="zh-CN"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</a:t>
            </a:r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任务列表</a:t>
            </a:r>
            <a:r>
              <a:rPr lang="en-US"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</a:t>
            </a:r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执行完毕</a:t>
            </a:r>
            <a:endParaRPr sz="32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" name="图片 4" descr="截图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6877"/>
            <a:ext cx="9144000" cy="37042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6000792" cy="584775"/>
          </a:xfrm>
        </p:spPr>
        <p:txBody>
          <a:bodyPr/>
          <a:lstStyle/>
          <a:p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查询示例</a:t>
            </a:r>
            <a:r>
              <a:rPr lang="en-US" altLang="zh-CN"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</a:t>
            </a:r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精细化任务</a:t>
            </a:r>
            <a:endParaRPr sz="32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" name="图片 3" descr="截图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6666"/>
            <a:ext cx="9144000" cy="3924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6000792" cy="584775"/>
          </a:xfrm>
        </p:spPr>
        <p:txBody>
          <a:bodyPr/>
          <a:lstStyle/>
          <a:p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查询示例</a:t>
            </a:r>
            <a:r>
              <a:rPr lang="en-US" altLang="zh-CN"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</a:t>
            </a:r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自定义报表列表</a:t>
            </a:r>
            <a:endParaRPr sz="32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" name="图片 4" descr="截图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2241"/>
            <a:ext cx="9144000" cy="36535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6000792" cy="584775"/>
          </a:xfrm>
        </p:spPr>
        <p:txBody>
          <a:bodyPr/>
          <a:lstStyle/>
          <a:p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查询示例</a:t>
            </a:r>
            <a:r>
              <a:rPr lang="en-US" altLang="zh-CN"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</a:t>
            </a:r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自定义报表</a:t>
            </a:r>
            <a:r>
              <a:rPr lang="en-US" altLang="zh-CN"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</a:t>
            </a:r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报表展示</a:t>
            </a:r>
            <a:endParaRPr sz="32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" name="图片 4" descr="截图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142984"/>
            <a:ext cx="8392697" cy="53252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5786478" cy="584775"/>
          </a:xfrm>
        </p:spPr>
        <p:txBody>
          <a:bodyPr/>
          <a:lstStyle/>
          <a:p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用户群导入</a:t>
            </a:r>
            <a:endParaRPr sz="32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" name="图片 3" descr="截图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85"/>
            <a:ext cx="9144000" cy="24605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5786478" cy="584775"/>
          </a:xfrm>
        </p:spPr>
        <p:txBody>
          <a:bodyPr/>
          <a:lstStyle/>
          <a:p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用户群导入</a:t>
            </a:r>
            <a:endParaRPr sz="32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" name="图片 3" descr="QQ截图未命名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108"/>
            <a:ext cx="9144000" cy="41027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5786478" cy="584775"/>
          </a:xfrm>
        </p:spPr>
        <p:txBody>
          <a:bodyPr/>
          <a:lstStyle/>
          <a:p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用户群导入</a:t>
            </a:r>
            <a:endParaRPr sz="32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" name="图片 3" descr="QQ截图未命名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108"/>
            <a:ext cx="9144000" cy="4076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6143668" cy="584775"/>
          </a:xfrm>
        </p:spPr>
        <p:txBody>
          <a:bodyPr/>
          <a:lstStyle/>
          <a:p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用户使用流程</a:t>
            </a:r>
            <a:endParaRPr sz="32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144000" cy="520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6143668" cy="584775"/>
          </a:xfrm>
        </p:spPr>
        <p:txBody>
          <a:bodyPr/>
          <a:lstStyle/>
          <a:p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查询示例</a:t>
            </a:r>
            <a:endParaRPr sz="32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85786" y="1643050"/>
            <a:ext cx="7715304" cy="42862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dk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071538" y="2000240"/>
            <a:ext cx="7143800" cy="36433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dk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00166" y="2032710"/>
            <a:ext cx="60722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清单：选出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月南区黄浦区域已实名制且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月话费总额大于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元的用户手机号码和最近一次办理业务所在的营业厅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报表：对上述清单用户按照用户品牌及话费总额分档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汇总人数（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100-150,150-200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等）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928926" y="2357430"/>
            <a:ext cx="326243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108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Q&amp;A</a:t>
            </a:r>
            <a:endParaRPr lang="zh-CN" altLang="en-US" sz="108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6143668" cy="584775"/>
          </a:xfrm>
        </p:spPr>
        <p:txBody>
          <a:bodyPr/>
          <a:lstStyle/>
          <a:p>
            <a:r>
              <a:rPr lang="en-US"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THANKS</a:t>
            </a:r>
            <a:endParaRPr sz="32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6143668" cy="584775"/>
          </a:xfrm>
        </p:spPr>
        <p:txBody>
          <a:bodyPr/>
          <a:lstStyle/>
          <a:p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查询示例</a:t>
            </a:r>
            <a:r>
              <a:rPr lang="en-US" altLang="zh-CN"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</a:t>
            </a:r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任务创建</a:t>
            </a:r>
            <a:endParaRPr sz="32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0" name="图片 9" descr="截图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860"/>
            <a:ext cx="9144000" cy="304574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42844" y="4357694"/>
            <a:ext cx="8858280" cy="2000264"/>
          </a:xfrm>
          <a:prstGeom prst="rect">
            <a:avLst/>
          </a:prstGeom>
          <a:grp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dk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4572008"/>
            <a:ext cx="47580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点击“任务模板”，进入任务模板页面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选择相应的任务模板，新建任务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6143668" cy="584775"/>
          </a:xfrm>
        </p:spPr>
        <p:txBody>
          <a:bodyPr/>
          <a:lstStyle/>
          <a:p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查询示例</a:t>
            </a:r>
            <a:r>
              <a:rPr lang="en-US" altLang="zh-CN"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</a:t>
            </a:r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指标维度筛选</a:t>
            </a:r>
            <a:endParaRPr sz="32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" name="图片 3" descr="截图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5577"/>
            <a:ext cx="9144000" cy="4006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6143668" cy="584775"/>
          </a:xfrm>
        </p:spPr>
        <p:txBody>
          <a:bodyPr/>
          <a:lstStyle/>
          <a:p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查询示例</a:t>
            </a:r>
            <a:r>
              <a:rPr lang="en-US" altLang="zh-CN"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</a:t>
            </a:r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指标维度筛选</a:t>
            </a:r>
            <a:r>
              <a:rPr lang="en-US" altLang="zh-CN"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</a:t>
            </a:r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指标搜索</a:t>
            </a:r>
            <a:endParaRPr sz="32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" name="图片 4" descr="截图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3957"/>
            <a:ext cx="9144000" cy="39300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6143668" cy="584775"/>
          </a:xfrm>
        </p:spPr>
        <p:txBody>
          <a:bodyPr/>
          <a:lstStyle/>
          <a:p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查询示例</a:t>
            </a:r>
            <a:r>
              <a:rPr lang="en-US" altLang="zh-CN"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</a:t>
            </a:r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指标维度筛选</a:t>
            </a:r>
            <a:r>
              <a:rPr lang="en-US" altLang="zh-CN"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</a:t>
            </a:r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指标选择</a:t>
            </a:r>
            <a:endParaRPr sz="32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" name="图片 3" descr="截图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3277"/>
            <a:ext cx="9144000" cy="3931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6143668" cy="584775"/>
          </a:xfrm>
        </p:spPr>
        <p:txBody>
          <a:bodyPr/>
          <a:lstStyle/>
          <a:p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查询示例</a:t>
            </a:r>
            <a:r>
              <a:rPr lang="en-US" altLang="zh-CN"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</a:t>
            </a:r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条件选择</a:t>
            </a:r>
            <a:endParaRPr sz="32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" name="图片 4" descr="截图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0965"/>
            <a:ext cx="9144000" cy="3936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6143668" cy="584775"/>
          </a:xfrm>
        </p:spPr>
        <p:txBody>
          <a:bodyPr/>
          <a:lstStyle/>
          <a:p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查询示例</a:t>
            </a:r>
            <a:r>
              <a:rPr lang="en-US" altLang="zh-CN"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</a:t>
            </a:r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条件选择</a:t>
            </a:r>
            <a:r>
              <a:rPr lang="en-US" altLang="zh-CN"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</a:t>
            </a:r>
            <a:r>
              <a:rPr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属地区域选择</a:t>
            </a:r>
            <a:endParaRPr sz="32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" name="图片 3" descr="截图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108"/>
            <a:ext cx="9144000" cy="360331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2844" y="4643446"/>
            <a:ext cx="8858280" cy="2000264"/>
          </a:xfrm>
          <a:prstGeom prst="rect">
            <a:avLst/>
          </a:prstGeom>
          <a:grp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4786322"/>
            <a:ext cx="876714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查询任务：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清单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：选出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月南区黄浦区域已实名制且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月话费总额大于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手机号码和最近一次办理业务所在的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营业厅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报表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：对上述清单用户按照用户品牌及话费总额分档汇总人数（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100-150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150-200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等）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LAN热点分析报告">
  <a:themeElements>
    <a:clrScheme name="凸显">
      <a:dk1>
        <a:sysClr val="windowText" lastClr="000000"/>
      </a:dk1>
      <a:lt1>
        <a:sysClr val="window" lastClr="CCE8C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凸显">
      <a:dk1>
        <a:sysClr val="windowText" lastClr="000000"/>
      </a:dk1>
      <a:lt1>
        <a:sysClr val="window" lastClr="CCE8C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pFill/>
      </a:spPr>
      <a:bodyPr rtlCol="0" anchor="ctr"/>
      <a:lstStyle>
        <a:defPPr algn="ctr">
          <a:defRPr sz="1400">
            <a:solidFill>
              <a:schemeClr val="dk1"/>
            </a:solidFill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WLAN热点分析报告</Template>
  <TotalTime>1586</TotalTime>
  <Words>400</Words>
  <PresentationFormat>全屏显示(4:3)</PresentationFormat>
  <Paragraphs>56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33" baseType="lpstr">
      <vt:lpstr>WLAN热点分析报告</vt:lpstr>
      <vt:lpstr>自定义设计方案</vt:lpstr>
      <vt:lpstr>1_自定义设计方案</vt:lpstr>
      <vt:lpstr>客户分析自助工具属地推广</vt:lpstr>
      <vt:lpstr>客户分析自助工具可以做什么？</vt:lpstr>
      <vt:lpstr>查询示例</vt:lpstr>
      <vt:lpstr>查询示例-任务创建</vt:lpstr>
      <vt:lpstr>查询示例-指标维度筛选</vt:lpstr>
      <vt:lpstr>查询示例-指标维度筛选-指标搜索</vt:lpstr>
      <vt:lpstr>查询示例-指标维度筛选-指标选择</vt:lpstr>
      <vt:lpstr>查询示例-条件选择</vt:lpstr>
      <vt:lpstr>查询示例-条件选择-属地区域选择</vt:lpstr>
      <vt:lpstr>查询示例-条件选择-实名制选择</vt:lpstr>
      <vt:lpstr>查询示例-条件选择-话费条件筛选</vt:lpstr>
      <vt:lpstr>查询示例-条件选择-输出条件</vt:lpstr>
      <vt:lpstr>查询示例-条件选择-总费用分档</vt:lpstr>
      <vt:lpstr>查询示例-任务信息</vt:lpstr>
      <vt:lpstr>查询示例-任务信息</vt:lpstr>
      <vt:lpstr>查询示例-自定义报表</vt:lpstr>
      <vt:lpstr>查询示例-自定义报表-样式定义</vt:lpstr>
      <vt:lpstr>查询示例-自定义报表-指标函数</vt:lpstr>
      <vt:lpstr>查询示例-自定义报表-保存报表</vt:lpstr>
      <vt:lpstr>查询示例-执行</vt:lpstr>
      <vt:lpstr>查询示例-任务列表-待执行</vt:lpstr>
      <vt:lpstr>查询示例-任务列表-执行完毕</vt:lpstr>
      <vt:lpstr>查询示例-精细化任务</vt:lpstr>
      <vt:lpstr>查询示例-自定义报表列表</vt:lpstr>
      <vt:lpstr>查询示例-自定义报表-报表展示</vt:lpstr>
      <vt:lpstr>用户群导入</vt:lpstr>
      <vt:lpstr>用户群导入</vt:lpstr>
      <vt:lpstr>用户群导入</vt:lpstr>
      <vt:lpstr>用户使用流程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viluo</cp:lastModifiedBy>
  <cp:revision>180</cp:revision>
  <dcterms:modified xsi:type="dcterms:W3CDTF">2011-11-03T01:57:39Z</dcterms:modified>
</cp:coreProperties>
</file>