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84" r:id="rId13"/>
    <p:sldId id="283" r:id="rId14"/>
    <p:sldId id="276" r:id="rId15"/>
    <p:sldId id="277" r:id="rId16"/>
    <p:sldId id="278" r:id="rId17"/>
    <p:sldId id="279" r:id="rId18"/>
    <p:sldId id="282" r:id="rId19"/>
    <p:sldId id="281" r:id="rId20"/>
    <p:sldId id="285" r:id="rId21"/>
    <p:sldId id="263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244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30354" y="2549525"/>
            <a:ext cx="4483100" cy="7016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项目名称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30354" y="3276600"/>
            <a:ext cx="4483100" cy="635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文档标题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01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8D8B-2D89-C54B-BF9C-B9F62F8AC21C}" type="datetimeFigureOut">
              <a:rPr kumimoji="1" lang="zh-CN" altLang="en-US" smtClean="0"/>
              <a:pPr/>
              <a:t>2013/8/22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615E-2C6F-E544-9582-7987DE90ED5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2330354" y="2549525"/>
            <a:ext cx="4483100" cy="7016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30354" y="3276600"/>
            <a:ext cx="4483100" cy="6350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>
            <a:off x="2050151" y="3779701"/>
            <a:ext cx="5390658" cy="74657"/>
            <a:chOff x="415364" y="503193"/>
            <a:chExt cx="5390658" cy="74657"/>
          </a:xfrm>
        </p:grpSpPr>
        <p:sp>
          <p:nvSpPr>
            <p:cNvPr id="9" name="矩形 8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/>
            <p:cNvCxnSpPr/>
            <p:nvPr/>
          </p:nvCxnSpPr>
          <p:spPr>
            <a:xfrm>
              <a:off x="415364" y="503193"/>
              <a:ext cx="5390658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4"/>
          <p:cNvSpPr>
            <a:spLocks noChangeArrowheads="1"/>
          </p:cNvSpPr>
          <p:nvPr userDrawn="1"/>
        </p:nvSpPr>
        <p:spPr bwMode="auto">
          <a:xfrm>
            <a:off x="2005979" y="3857459"/>
            <a:ext cx="5534797" cy="104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上海阿特门计算机技术有限公司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上海市浦东新区毕升路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299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弄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13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102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室  邮编：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201204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021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50497191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* 112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0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844800" cy="47466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目录页</a:t>
            </a:r>
            <a:endParaRPr kumimoji="1" lang="zh-CN" altLang="en-US" dirty="0"/>
          </a:p>
        </p:txBody>
      </p:sp>
      <p:grpSp>
        <p:nvGrpSpPr>
          <p:cNvPr id="6" name="组 5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7" name="矩形 6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 10"/>
          <p:cNvGrpSpPr/>
          <p:nvPr userDrawn="1"/>
        </p:nvGrpSpPr>
        <p:grpSpPr>
          <a:xfrm>
            <a:off x="2286007" y="2006352"/>
            <a:ext cx="3903173" cy="75302"/>
            <a:chOff x="3632201" y="2095381"/>
            <a:chExt cx="3903173" cy="75302"/>
          </a:xfrm>
        </p:grpSpPr>
        <p:cxnSp>
          <p:nvCxnSpPr>
            <p:cNvPr id="12" name="直线连接符 11"/>
            <p:cNvCxnSpPr>
              <a:endCxn id="13" idx="0"/>
            </p:cNvCxnSpPr>
            <p:nvPr/>
          </p:nvCxnSpPr>
          <p:spPr>
            <a:xfrm flipV="1">
              <a:off x="3632201" y="2133032"/>
              <a:ext cx="3903173" cy="891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 rot="5400000">
              <a:off x="7474863" y="2110172"/>
              <a:ext cx="75302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316719" y="1710084"/>
            <a:ext cx="564378" cy="342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2311400" y="1625600"/>
            <a:ext cx="3441700" cy="46965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第一章标题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 userDrawn="1"/>
        </p:nvGrpSpPr>
        <p:grpSpPr>
          <a:xfrm>
            <a:off x="2286000" y="2666752"/>
            <a:ext cx="3903173" cy="75302"/>
            <a:chOff x="3632201" y="2095381"/>
            <a:chExt cx="3903173" cy="75302"/>
          </a:xfrm>
        </p:grpSpPr>
        <p:cxnSp>
          <p:nvCxnSpPr>
            <p:cNvPr id="18" name="直线连接符 17"/>
            <p:cNvCxnSpPr>
              <a:endCxn id="19" idx="0"/>
            </p:cNvCxnSpPr>
            <p:nvPr/>
          </p:nvCxnSpPr>
          <p:spPr>
            <a:xfrm flipV="1">
              <a:off x="3632201" y="2133032"/>
              <a:ext cx="3903173" cy="891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 rot="5400000">
              <a:off x="7474863" y="2110172"/>
              <a:ext cx="75302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6316712" y="2370484"/>
            <a:ext cx="564378" cy="342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内容占位符 15"/>
          <p:cNvSpPr>
            <a:spLocks noGrp="1"/>
          </p:cNvSpPr>
          <p:nvPr>
            <p:ph sz="quarter" idx="14" hasCustomPrompt="1"/>
          </p:nvPr>
        </p:nvSpPr>
        <p:spPr>
          <a:xfrm>
            <a:off x="2311393" y="2286000"/>
            <a:ext cx="3441700" cy="46965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第二章标题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 userDrawn="1"/>
        </p:nvGrpSpPr>
        <p:grpSpPr>
          <a:xfrm>
            <a:off x="2286000" y="3328741"/>
            <a:ext cx="3903173" cy="75302"/>
            <a:chOff x="3632201" y="2095381"/>
            <a:chExt cx="3903173" cy="75302"/>
          </a:xfrm>
        </p:grpSpPr>
        <p:cxnSp>
          <p:nvCxnSpPr>
            <p:cNvPr id="23" name="直线连接符 22"/>
            <p:cNvCxnSpPr>
              <a:endCxn id="24" idx="0"/>
            </p:cNvCxnSpPr>
            <p:nvPr/>
          </p:nvCxnSpPr>
          <p:spPr>
            <a:xfrm flipV="1">
              <a:off x="3632201" y="2133032"/>
              <a:ext cx="3903173" cy="891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/>
          </p:nvSpPr>
          <p:spPr>
            <a:xfrm rot="5400000">
              <a:off x="7474863" y="2110172"/>
              <a:ext cx="75302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6316712" y="3032473"/>
            <a:ext cx="564378" cy="342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P3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2311393" y="2947989"/>
            <a:ext cx="3441700" cy="46965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第三章标题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 userDrawn="1"/>
        </p:nvGrpSpPr>
        <p:grpSpPr>
          <a:xfrm>
            <a:off x="2286000" y="4031260"/>
            <a:ext cx="3903173" cy="75302"/>
            <a:chOff x="3632201" y="2095381"/>
            <a:chExt cx="3903173" cy="75302"/>
          </a:xfrm>
        </p:grpSpPr>
        <p:cxnSp>
          <p:nvCxnSpPr>
            <p:cNvPr id="28" name="直线连接符 27"/>
            <p:cNvCxnSpPr>
              <a:endCxn id="29" idx="0"/>
            </p:cNvCxnSpPr>
            <p:nvPr/>
          </p:nvCxnSpPr>
          <p:spPr>
            <a:xfrm flipV="1">
              <a:off x="3632201" y="2133032"/>
              <a:ext cx="3903173" cy="891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 rot="5400000">
              <a:off x="7474863" y="2110172"/>
              <a:ext cx="75302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6316712" y="3734992"/>
            <a:ext cx="564378" cy="342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2311393" y="3650508"/>
            <a:ext cx="3441700" cy="46965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第四章标题</a:t>
            </a:r>
            <a:endParaRPr kumimoji="1" lang="zh-CN" altLang="en-US" dirty="0"/>
          </a:p>
        </p:txBody>
      </p:sp>
      <p:grpSp>
        <p:nvGrpSpPr>
          <p:cNvPr id="32" name="组 31"/>
          <p:cNvGrpSpPr/>
          <p:nvPr userDrawn="1"/>
        </p:nvGrpSpPr>
        <p:grpSpPr>
          <a:xfrm>
            <a:off x="2270864" y="4747288"/>
            <a:ext cx="3903173" cy="75302"/>
            <a:chOff x="3632201" y="2095381"/>
            <a:chExt cx="3903173" cy="75302"/>
          </a:xfrm>
        </p:grpSpPr>
        <p:cxnSp>
          <p:nvCxnSpPr>
            <p:cNvPr id="33" name="直线连接符 32"/>
            <p:cNvCxnSpPr>
              <a:endCxn id="34" idx="0"/>
            </p:cNvCxnSpPr>
            <p:nvPr/>
          </p:nvCxnSpPr>
          <p:spPr>
            <a:xfrm flipV="1">
              <a:off x="3632201" y="2133032"/>
              <a:ext cx="3903173" cy="891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等腰三角形 33"/>
            <p:cNvSpPr/>
            <p:nvPr/>
          </p:nvSpPr>
          <p:spPr>
            <a:xfrm rot="5400000">
              <a:off x="7474863" y="2110172"/>
              <a:ext cx="75302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矩形 34"/>
          <p:cNvSpPr/>
          <p:nvPr userDrawn="1"/>
        </p:nvSpPr>
        <p:spPr>
          <a:xfrm>
            <a:off x="6301576" y="4451020"/>
            <a:ext cx="564378" cy="342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P5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内容占位符 15"/>
          <p:cNvSpPr>
            <a:spLocks noGrp="1"/>
          </p:cNvSpPr>
          <p:nvPr>
            <p:ph sz="quarter" idx="17" hasCustomPrompt="1"/>
          </p:nvPr>
        </p:nvSpPr>
        <p:spPr>
          <a:xfrm>
            <a:off x="2296257" y="4366536"/>
            <a:ext cx="3441700" cy="46965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第五章标题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530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8D8B-2D89-C54B-BF9C-B9F62F8AC21C}" type="datetimeFigureOut">
              <a:rPr kumimoji="1" lang="zh-CN" altLang="en-US" smtClean="0"/>
              <a:pPr/>
              <a:t>2013/8/22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615E-2C6F-E544-9582-7987DE90ED5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088390" y="4918388"/>
            <a:ext cx="4958873" cy="47466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标题展示页</a:t>
            </a:r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2046555" y="5393050"/>
            <a:ext cx="5000709" cy="82560"/>
            <a:chOff x="415364" y="495290"/>
            <a:chExt cx="5000709" cy="82560"/>
          </a:xfrm>
        </p:grpSpPr>
        <p:sp>
          <p:nvSpPr>
            <p:cNvPr id="8" name="矩形 7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 flipV="1">
              <a:off x="415364" y="495290"/>
              <a:ext cx="5000709" cy="790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31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纯文本展示</a:t>
            </a:r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8" name="矩形 7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4291" y="1162144"/>
            <a:ext cx="8475295" cy="37825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932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图文结合一</a:t>
            </a:r>
            <a:endParaRPr kumimoji="1" lang="zh-CN" altLang="en-US" dirty="0"/>
          </a:p>
        </p:txBody>
      </p:sp>
      <p:grpSp>
        <p:nvGrpSpPr>
          <p:cNvPr id="5" name="组 4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6" name="矩形 5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5175250" y="1206500"/>
            <a:ext cx="3593802" cy="4075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34291" y="1206500"/>
            <a:ext cx="4705549" cy="40751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373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图文结合二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12" name="矩形 11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330200" y="1084911"/>
            <a:ext cx="2655872" cy="20764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1" hasCustomPrompt="1"/>
          </p:nvPr>
        </p:nvSpPr>
        <p:spPr>
          <a:xfrm>
            <a:off x="330200" y="3435646"/>
            <a:ext cx="2655872" cy="20764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2" hasCustomPrompt="1"/>
          </p:nvPr>
        </p:nvSpPr>
        <p:spPr>
          <a:xfrm>
            <a:off x="6167227" y="1084911"/>
            <a:ext cx="2655872" cy="20764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6167227" y="3435646"/>
            <a:ext cx="2655872" cy="20764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3131201" y="1084910"/>
            <a:ext cx="2894989" cy="44271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100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文表结合</a:t>
            </a:r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10" name="矩形 9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4291" y="1162144"/>
            <a:ext cx="8475295" cy="222885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50000"/>
              </a:lnSpc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graphicFrame>
        <p:nvGraphicFramePr>
          <p:cNvPr id="16" name="Group 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794920363"/>
              </p:ext>
            </p:extLst>
          </p:nvPr>
        </p:nvGraphicFramePr>
        <p:xfrm>
          <a:off x="334291" y="3845999"/>
          <a:ext cx="8475294" cy="188258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36766"/>
                <a:gridCol w="1583110"/>
                <a:gridCol w="1695521"/>
                <a:gridCol w="1620581"/>
                <a:gridCol w="1639316"/>
              </a:tblGrid>
              <a:tr h="457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B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D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0242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列表页</a:t>
            </a:r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8" name="矩形 7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Group 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60076370"/>
              </p:ext>
            </p:extLst>
          </p:nvPr>
        </p:nvGraphicFramePr>
        <p:xfrm>
          <a:off x="334291" y="1333144"/>
          <a:ext cx="8475294" cy="399078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36766"/>
                <a:gridCol w="1583110"/>
                <a:gridCol w="1695521"/>
                <a:gridCol w="1620581"/>
                <a:gridCol w="1639316"/>
              </a:tblGrid>
              <a:tr h="457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008000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B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D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</a:tr>
              <a:tr h="342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H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I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</a:tr>
              <a:tr h="365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J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24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43711" y="1235109"/>
            <a:ext cx="8465875" cy="4506629"/>
          </a:xfr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buSzPct val="50000"/>
              <a:buFont typeface="Wingdings" charset="2"/>
              <a:buChar char="u"/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buSzPct val="50000"/>
              <a:buFont typeface="Wingdings" charset="2"/>
              <a:buChar char="n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200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20000"/>
              </a:lnSpc>
              <a:defRPr sz="10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0200" y="147603"/>
            <a:ext cx="8229600" cy="584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2C4593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文本分级</a:t>
            </a:r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8" name="矩形 7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9254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g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8D8B-2D89-C54B-BF9C-B9F62F8AC21C}" type="datetimeFigureOut">
              <a:rPr kumimoji="1" lang="zh-CN" altLang="en-US" smtClean="0"/>
              <a:pPr/>
              <a:t>2013/8/22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615E-2C6F-E544-9582-7987DE90ED5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51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3" r:id="rId6"/>
    <p:sldLayoutId id="2147483652" r:id="rId7"/>
    <p:sldLayoutId id="2147483654" r:id="rId8"/>
    <p:sldLayoutId id="2147483655" r:id="rId9"/>
    <p:sldLayoutId id="2147483662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gi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44135" y="2766798"/>
            <a:ext cx="4272248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264E9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icrosoft YaHei Regular"/>
                <a:ea typeface="微软雅黑"/>
                <a:cs typeface="Microsoft YaHei Regular"/>
              </a:rPr>
              <a:t>阿特门技术规划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icrosoft YaHei Regular"/>
              <a:ea typeface="微软雅黑"/>
              <a:cs typeface="Microsoft YaHei Regular"/>
            </a:endParaRPr>
          </a:p>
        </p:txBody>
      </p:sp>
      <p:pic>
        <p:nvPicPr>
          <p:cNvPr id="5" name="图片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5725" y="2706763"/>
            <a:ext cx="976900" cy="10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59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6457135" y="1058564"/>
            <a:ext cx="2481913" cy="2453466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集群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418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由一组同构的机器通过网络连接组成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提高可用性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提高性能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降低成本（可以由小型机或者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代替大型机）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对外部作为一个统一的整体工作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2757" y="4130126"/>
            <a:ext cx="164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动态内容服务器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324" y="2644072"/>
            <a:ext cx="976218" cy="1389063"/>
          </a:xfrm>
          <a:prstGeom prst="rect">
            <a:avLst/>
          </a:prstGeom>
          <a:noFill/>
        </p:spPr>
      </p:pic>
      <p:pic>
        <p:nvPicPr>
          <p:cNvPr id="25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6056" y="4004160"/>
            <a:ext cx="965200" cy="990600"/>
          </a:xfrm>
          <a:prstGeom prst="rect">
            <a:avLst/>
          </a:prstGeom>
          <a:noFill/>
        </p:spPr>
      </p:pic>
      <p:pic>
        <p:nvPicPr>
          <p:cNvPr id="2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4923" y="1428435"/>
            <a:ext cx="976218" cy="1389063"/>
          </a:xfrm>
          <a:prstGeom prst="rect">
            <a:avLst/>
          </a:prstGeom>
          <a:noFill/>
        </p:spPr>
      </p:pic>
      <p:cxnSp>
        <p:nvCxnSpPr>
          <p:cNvPr id="30" name="直接连接符 29"/>
          <p:cNvCxnSpPr/>
          <p:nvPr/>
        </p:nvCxnSpPr>
        <p:spPr>
          <a:xfrm>
            <a:off x="4803147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376453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15"/>
          <p:cNvSpPr>
            <a:spLocks/>
          </p:cNvSpPr>
          <p:nvPr/>
        </p:nvSpPr>
        <p:spPr bwMode="auto">
          <a:xfrm rot="14165712">
            <a:off x="4329282" y="3351859"/>
            <a:ext cx="427038" cy="1010766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6" name="直接箭头连接符 35"/>
          <p:cNvCxnSpPr>
            <a:stCxn id="25" idx="3"/>
            <a:endCxn id="24" idx="1"/>
          </p:cNvCxnSpPr>
          <p:nvPr/>
        </p:nvCxnSpPr>
        <p:spPr>
          <a:xfrm flipV="1">
            <a:off x="4201256" y="3338604"/>
            <a:ext cx="938068" cy="116085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51" idx="2"/>
          </p:cNvCxnSpPr>
          <p:nvPr/>
        </p:nvCxnSpPr>
        <p:spPr>
          <a:xfrm flipV="1">
            <a:off x="6115542" y="2285297"/>
            <a:ext cx="341593" cy="1053307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40383" y="2817498"/>
            <a:ext cx="18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聊天服务器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9985" y="1428435"/>
            <a:ext cx="976218" cy="1389063"/>
          </a:xfrm>
          <a:prstGeom prst="rect">
            <a:avLst/>
          </a:prstGeom>
          <a:noFill/>
        </p:spPr>
      </p:pic>
      <p:sp>
        <p:nvSpPr>
          <p:cNvPr id="58" name="椭圆 57"/>
          <p:cNvSpPr/>
          <p:nvPr/>
        </p:nvSpPr>
        <p:spPr>
          <a:xfrm>
            <a:off x="6609535" y="3748520"/>
            <a:ext cx="2481913" cy="2453466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7323" y="4118391"/>
            <a:ext cx="976218" cy="1389063"/>
          </a:xfrm>
          <a:prstGeom prst="rect">
            <a:avLst/>
          </a:prstGeom>
          <a:noFill/>
        </p:spPr>
      </p:pic>
      <p:cxnSp>
        <p:nvCxnSpPr>
          <p:cNvPr id="60" name="直接箭头连接符 59"/>
          <p:cNvCxnSpPr>
            <a:stCxn id="24" idx="3"/>
            <a:endCxn id="58" idx="2"/>
          </p:cNvCxnSpPr>
          <p:nvPr/>
        </p:nvCxnSpPr>
        <p:spPr>
          <a:xfrm>
            <a:off x="6115542" y="3338604"/>
            <a:ext cx="493993" cy="1636649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2783" y="5507454"/>
            <a:ext cx="18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图片服务器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385" y="4118391"/>
            <a:ext cx="976218" cy="1389063"/>
          </a:xfrm>
          <a:prstGeom prst="rect">
            <a:avLst/>
          </a:prstGeom>
          <a:noFill/>
        </p:spPr>
      </p:pic>
      <p:pic>
        <p:nvPicPr>
          <p:cNvPr id="12291" name="Picture 3" descr="C:\Users\Juntao\AppData\Local\Microsoft\Windows\Temporary Internet Files\Content.IE5\RSNXAQM6\MC900431565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0288" y="5166548"/>
            <a:ext cx="414491" cy="417254"/>
          </a:xfrm>
          <a:prstGeom prst="rect">
            <a:avLst/>
          </a:prstGeom>
          <a:noFill/>
        </p:spPr>
      </p:pic>
      <p:pic>
        <p:nvPicPr>
          <p:cNvPr id="64" name="Picture 3" descr="C:\Users\Juntao\AppData\Local\Microsoft\Windows\Temporary Internet Files\Content.IE5\RSNXAQM6\MC900431565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8262" y="5110321"/>
            <a:ext cx="414491" cy="417254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5773" y="3861285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双机热备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418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两台同构服务器，从机作为主机的备份，随时待命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对负载均衡服务器进行双机热备，提高其可用性</a:t>
            </a:r>
          </a:p>
        </p:txBody>
      </p:sp>
      <p:pic>
        <p:nvPicPr>
          <p:cNvPr id="1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3110" y="1513804"/>
            <a:ext cx="976218" cy="1389063"/>
          </a:xfrm>
          <a:prstGeom prst="rect">
            <a:avLst/>
          </a:prstGeom>
          <a:noFill/>
        </p:spPr>
      </p:pic>
      <p:pic>
        <p:nvPicPr>
          <p:cNvPr id="20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142" y="1986358"/>
            <a:ext cx="965200" cy="990600"/>
          </a:xfrm>
          <a:prstGeom prst="rect">
            <a:avLst/>
          </a:prstGeom>
          <a:noFill/>
        </p:spPr>
      </p:pic>
      <p:pic>
        <p:nvPicPr>
          <p:cNvPr id="2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1250875"/>
            <a:ext cx="976218" cy="1389063"/>
          </a:xfrm>
          <a:prstGeom prst="rect">
            <a:avLst/>
          </a:prstGeom>
          <a:noFill/>
        </p:spPr>
      </p:pic>
      <p:pic>
        <p:nvPicPr>
          <p:cNvPr id="2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2792338"/>
            <a:ext cx="976218" cy="1389063"/>
          </a:xfrm>
          <a:prstGeom prst="rect">
            <a:avLst/>
          </a:prstGeom>
          <a:noFill/>
        </p:spPr>
      </p:pic>
      <p:pic>
        <p:nvPicPr>
          <p:cNvPr id="2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4428584"/>
            <a:ext cx="976218" cy="1389063"/>
          </a:xfrm>
          <a:prstGeom prst="rect">
            <a:avLst/>
          </a:prstGeom>
          <a:noFill/>
        </p:spPr>
      </p:pic>
      <p:cxnSp>
        <p:nvCxnSpPr>
          <p:cNvPr id="28" name="直接连接符 27"/>
          <p:cNvCxnSpPr/>
          <p:nvPr/>
        </p:nvCxnSpPr>
        <p:spPr>
          <a:xfrm>
            <a:off x="5456933" y="1250875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30239" y="1250875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37615" y="3176189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15"/>
          <p:cNvSpPr>
            <a:spLocks/>
          </p:cNvSpPr>
          <p:nvPr/>
        </p:nvSpPr>
        <p:spPr bwMode="auto">
          <a:xfrm rot="17646228">
            <a:off x="4814446" y="2017726"/>
            <a:ext cx="427038" cy="1485410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4" name="直接箭头连接符 33"/>
          <p:cNvCxnSpPr>
            <a:stCxn id="20" idx="3"/>
            <a:endCxn id="19" idx="1"/>
          </p:cNvCxnSpPr>
          <p:nvPr/>
        </p:nvCxnSpPr>
        <p:spPr>
          <a:xfrm flipV="1">
            <a:off x="4549342" y="2208336"/>
            <a:ext cx="1243768" cy="27332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3"/>
            <a:endCxn id="22" idx="1"/>
          </p:cNvCxnSpPr>
          <p:nvPr/>
        </p:nvCxnSpPr>
        <p:spPr>
          <a:xfrm flipV="1">
            <a:off x="6769328" y="1945407"/>
            <a:ext cx="593540" cy="262929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3"/>
          </p:cNvCxnSpPr>
          <p:nvPr/>
        </p:nvCxnSpPr>
        <p:spPr>
          <a:xfrm>
            <a:off x="6769328" y="2208336"/>
            <a:ext cx="593540" cy="1337185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9" idx="3"/>
            <a:endCxn id="27" idx="1"/>
          </p:cNvCxnSpPr>
          <p:nvPr/>
        </p:nvCxnSpPr>
        <p:spPr>
          <a:xfrm>
            <a:off x="6769328" y="2208336"/>
            <a:ext cx="593540" cy="2914780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71205" y="5817647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3110" y="3984834"/>
            <a:ext cx="976218" cy="1389063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5597899" y="5448315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从负载均衡器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46" idx="0"/>
            <a:endCxn id="19" idx="2"/>
          </p:cNvCxnSpPr>
          <p:nvPr/>
        </p:nvCxnSpPr>
        <p:spPr>
          <a:xfrm flipV="1">
            <a:off x="6281219" y="2902867"/>
            <a:ext cx="0" cy="1081967"/>
          </a:xfrm>
          <a:prstGeom prst="straightConnector1">
            <a:avLst/>
          </a:prstGeom>
          <a:ln w="25400" cmpd="thickThin">
            <a:solidFill>
              <a:schemeClr val="tx1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3350" y="2459038"/>
            <a:ext cx="142875" cy="142875"/>
          </a:xfrm>
          <a:prstGeom prst="rect">
            <a:avLst/>
          </a:prstGeom>
          <a:noFill/>
        </p:spPr>
      </p:pic>
      <p:pic>
        <p:nvPicPr>
          <p:cNvPr id="8195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5575" y="3979863"/>
            <a:ext cx="142875" cy="142875"/>
          </a:xfrm>
          <a:prstGeom prst="rect">
            <a:avLst/>
          </a:prstGeom>
          <a:noFill/>
        </p:spPr>
      </p:pic>
      <p:pic>
        <p:nvPicPr>
          <p:cNvPr id="8196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5575" y="5627688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可扩展性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343711" y="1235109"/>
            <a:ext cx="8465875" cy="45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互联网应用用户数增长迅速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微信用户数达到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万仅用了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个半月，并且拥有每月千万级别的用户增长率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易信初期用户增速是微信的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倍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用户访问比较集中，有明显的峰时和谷时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可扩展性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490" y="2778892"/>
            <a:ext cx="976218" cy="1389063"/>
          </a:xfrm>
          <a:prstGeom prst="rect">
            <a:avLst/>
          </a:prstGeom>
          <a:noFill/>
        </p:spPr>
      </p:pic>
      <p:pic>
        <p:nvPicPr>
          <p:cNvPr id="8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3122" y="2778892"/>
            <a:ext cx="965200" cy="990600"/>
          </a:xfrm>
          <a:prstGeom prst="rect">
            <a:avLst/>
          </a:prstGeom>
          <a:noFill/>
        </p:spPr>
      </p:pic>
      <p:pic>
        <p:nvPicPr>
          <p:cNvPr id="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9248" y="698237"/>
            <a:ext cx="976218" cy="1389063"/>
          </a:xfrm>
          <a:prstGeom prst="rect">
            <a:avLst/>
          </a:prstGeom>
          <a:noFill/>
        </p:spPr>
      </p:pic>
      <p:pic>
        <p:nvPicPr>
          <p:cNvPr id="1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9248" y="2934232"/>
            <a:ext cx="976218" cy="1389063"/>
          </a:xfrm>
          <a:prstGeom prst="rect">
            <a:avLst/>
          </a:prstGeom>
          <a:noFill/>
        </p:spPr>
      </p:pic>
      <p:pic>
        <p:nvPicPr>
          <p:cNvPr id="1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9248" y="4570478"/>
            <a:ext cx="976218" cy="1389063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>
            <a:off x="4353313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26619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33995" y="448583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 rot="18860483">
            <a:off x="3767943" y="3291581"/>
            <a:ext cx="427038" cy="1293677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8" name="直接箭头连接符 27"/>
          <p:cNvCxnSpPr>
            <a:stCxn id="8" idx="3"/>
            <a:endCxn id="7" idx="1"/>
          </p:cNvCxnSpPr>
          <p:nvPr/>
        </p:nvCxnSpPr>
        <p:spPr>
          <a:xfrm>
            <a:off x="3928322" y="3274192"/>
            <a:ext cx="761168" cy="19923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9" idx="1"/>
          </p:cNvCxnSpPr>
          <p:nvPr/>
        </p:nvCxnSpPr>
        <p:spPr>
          <a:xfrm flipV="1">
            <a:off x="5665708" y="1392769"/>
            <a:ext cx="593540" cy="2080655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</p:cNvCxnSpPr>
          <p:nvPr/>
        </p:nvCxnSpPr>
        <p:spPr>
          <a:xfrm>
            <a:off x="5665708" y="3473424"/>
            <a:ext cx="593540" cy="27877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</p:cNvCxnSpPr>
          <p:nvPr/>
        </p:nvCxnSpPr>
        <p:spPr>
          <a:xfrm>
            <a:off x="5665708" y="347342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31943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集群、负载均衡等技术可以极大的提高系统的扩展性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当系统容量不足时，可以随时添加机器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zh-CN" altLang="en-US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不再依赖于大型机作为服务器，小型机或者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机即可胜任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67585" y="595954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6969" y="1944554"/>
            <a:ext cx="976218" cy="138906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731882" y="1944554"/>
            <a:ext cx="12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当系统容量不足时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左箭头 34"/>
          <p:cNvSpPr/>
          <p:nvPr/>
        </p:nvSpPr>
        <p:spPr>
          <a:xfrm>
            <a:off x="6686365" y="2424670"/>
            <a:ext cx="1098201" cy="5095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6969" y="3473424"/>
            <a:ext cx="9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备用机</a:t>
            </a:r>
          </a:p>
        </p:txBody>
      </p:sp>
      <p:pic>
        <p:nvPicPr>
          <p:cNvPr id="7170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1313" y="1884363"/>
            <a:ext cx="142875" cy="142875"/>
          </a:xfrm>
          <a:prstGeom prst="rect">
            <a:avLst/>
          </a:prstGeom>
          <a:noFill/>
        </p:spPr>
      </p:pic>
      <p:pic>
        <p:nvPicPr>
          <p:cNvPr id="7171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0888" y="3149600"/>
            <a:ext cx="142875" cy="142875"/>
          </a:xfrm>
          <a:prstGeom prst="rect">
            <a:avLst/>
          </a:prstGeom>
          <a:noFill/>
        </p:spPr>
      </p:pic>
      <p:pic>
        <p:nvPicPr>
          <p:cNvPr id="7172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0200" y="4138613"/>
            <a:ext cx="142875" cy="142875"/>
          </a:xfrm>
          <a:prstGeom prst="rect">
            <a:avLst/>
          </a:prstGeom>
          <a:noFill/>
        </p:spPr>
      </p:pic>
      <p:pic>
        <p:nvPicPr>
          <p:cNvPr id="7173" name="Picture 5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9088" y="5754688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变动频繁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4122" y="698237"/>
            <a:ext cx="976218" cy="1389063"/>
          </a:xfrm>
          <a:prstGeom prst="rect">
            <a:avLst/>
          </a:prstGeom>
          <a:noFill/>
        </p:spPr>
      </p:pic>
      <p:pic>
        <p:nvPicPr>
          <p:cNvPr id="1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4122" y="2745040"/>
            <a:ext cx="976218" cy="1389063"/>
          </a:xfrm>
          <a:prstGeom prst="rect">
            <a:avLst/>
          </a:prstGeom>
          <a:noFill/>
        </p:spPr>
      </p:pic>
      <p:pic>
        <p:nvPicPr>
          <p:cNvPr id="1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4122" y="4570478"/>
            <a:ext cx="976218" cy="1389063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>
            <a:off x="4968187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41493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8507" y="4485832"/>
            <a:ext cx="157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企业服务总线（或消息队列）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>
            <a:stCxn id="30" idx="3"/>
          </p:cNvCxnSpPr>
          <p:nvPr/>
        </p:nvCxnSpPr>
        <p:spPr>
          <a:xfrm>
            <a:off x="4543196" y="3274192"/>
            <a:ext cx="761168" cy="19923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9" idx="1"/>
          </p:cNvCxnSpPr>
          <p:nvPr/>
        </p:nvCxnSpPr>
        <p:spPr>
          <a:xfrm flipV="1">
            <a:off x="6280582" y="1392769"/>
            <a:ext cx="593540" cy="2080655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6280582" y="3439572"/>
            <a:ext cx="593540" cy="3385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280582" y="347342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020727"/>
            <a:ext cx="3014344" cy="3802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上线初期，根据市场的反应随时调整功能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应对之道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系统解耦</a:t>
            </a:r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使用企业服务总线或者消息队列降低系统之间的耦合度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2459" y="595954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聊天服务器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6978" y="2579660"/>
            <a:ext cx="976218" cy="1389063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137337" y="4201146"/>
            <a:ext cx="191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动态内容服务器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048869" y="3084500"/>
          <a:ext cx="1336746" cy="777848"/>
        </p:xfrm>
        <a:graphic>
          <a:graphicData uri="http://schemas.openxmlformats.org/presentationml/2006/ole">
            <p:oleObj spid="_x0000_s1026" name="CorelDRAW" r:id="rId4" imgW="1740240" imgH="1013400" progId="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682459" y="2210328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调度服务器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82459" y="4201146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支付服务器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9863" y="3756025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大数据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1" y="1629259"/>
            <a:ext cx="7099079" cy="31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数据量急速膨胀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传统的存储无法满足快速增长的数据需求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应对之道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分布式文件系统</a:t>
            </a:r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数据库集群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数据分库</a:t>
            </a:r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分布式文件系统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4122" y="698237"/>
            <a:ext cx="976218" cy="1389063"/>
          </a:xfrm>
          <a:prstGeom prst="rect">
            <a:avLst/>
          </a:prstGeom>
          <a:noFill/>
        </p:spPr>
      </p:pic>
      <p:pic>
        <p:nvPicPr>
          <p:cNvPr id="1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4122" y="2745040"/>
            <a:ext cx="976218" cy="1389063"/>
          </a:xfrm>
          <a:prstGeom prst="rect">
            <a:avLst/>
          </a:prstGeom>
          <a:noFill/>
        </p:spPr>
      </p:pic>
      <p:pic>
        <p:nvPicPr>
          <p:cNvPr id="1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4122" y="4570478"/>
            <a:ext cx="976218" cy="1389063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>
            <a:off x="4968187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41493" y="139276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8507" y="4485832"/>
            <a:ext cx="174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分布式文件系统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>
            <a:stCxn id="30" idx="3"/>
          </p:cNvCxnSpPr>
          <p:nvPr/>
        </p:nvCxnSpPr>
        <p:spPr>
          <a:xfrm>
            <a:off x="4543196" y="3274192"/>
            <a:ext cx="761168" cy="19923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9" idx="1"/>
          </p:cNvCxnSpPr>
          <p:nvPr/>
        </p:nvCxnSpPr>
        <p:spPr>
          <a:xfrm flipV="1">
            <a:off x="6280582" y="1392769"/>
            <a:ext cx="593540" cy="2080655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6280582" y="3439572"/>
            <a:ext cx="593540" cy="3385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280582" y="347342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3620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将文件存储分布在一组物理机器中，作为一个完整的逻辑单位供外部使用</a:t>
            </a:r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数据备份，易于恢复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易于扩展，使用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机就可以扩展到</a:t>
            </a:r>
            <a:r>
              <a:rPr kumimoji="1" lang="en-US" altLang="zh-CN" dirty="0" smtClean="0"/>
              <a:t>TB</a:t>
            </a:r>
            <a:r>
              <a:rPr kumimoji="1" lang="zh-CN" altLang="en-US" dirty="0" smtClean="0"/>
              <a:t>级别的存储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2459" y="595954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6978" y="2579660"/>
            <a:ext cx="976218" cy="1389063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137337" y="4201146"/>
            <a:ext cx="191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动态内容服务器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2459" y="2210328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82459" y="4201146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59" descr="file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57" y="2610103"/>
            <a:ext cx="898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7638" y="3778250"/>
            <a:ext cx="142875" cy="142875"/>
          </a:xfrm>
          <a:prstGeom prst="rect">
            <a:avLst/>
          </a:prstGeom>
          <a:noFill/>
        </p:spPr>
      </p:pic>
      <p:pic>
        <p:nvPicPr>
          <p:cNvPr id="25" name="Picture 3" descr="C:\Users\Juntao\AppData\Local\Microsoft\Windows\Temporary Internet Files\Content.IE5\RSNXAQM6\MC900431565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0288" y="1670046"/>
            <a:ext cx="414491" cy="417254"/>
          </a:xfrm>
          <a:prstGeom prst="rect">
            <a:avLst/>
          </a:prstGeom>
          <a:noFill/>
        </p:spPr>
      </p:pic>
      <p:pic>
        <p:nvPicPr>
          <p:cNvPr id="26" name="Picture 3" descr="C:\Users\Juntao\AppData\Local\Microsoft\Windows\Temporary Internet Files\Content.IE5\RSNXAQM6\MC900431565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0288" y="3760096"/>
            <a:ext cx="414491" cy="417254"/>
          </a:xfrm>
          <a:prstGeom prst="rect">
            <a:avLst/>
          </a:prstGeom>
          <a:noFill/>
        </p:spPr>
      </p:pic>
      <p:pic>
        <p:nvPicPr>
          <p:cNvPr id="27" name="Picture 3" descr="C:\Users\Juntao\AppData\Local\Microsoft\Windows\Temporary Internet Files\Content.IE5\RSNXAQM6\MC900431565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0288" y="5583802"/>
            <a:ext cx="414491" cy="41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数据分库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362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将数据根据用途或者其他属性分开存储</a:t>
            </a:r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经常访问的放在速度较快的数据库中</a:t>
            </a:r>
            <a:endParaRPr kumimoji="1" lang="en-US" altLang="zh-CN" dirty="0" smtClean="0"/>
          </a:p>
        </p:txBody>
      </p:sp>
      <p:pic>
        <p:nvPicPr>
          <p:cNvPr id="2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3338604"/>
            <a:ext cx="976218" cy="1389063"/>
          </a:xfrm>
          <a:prstGeom prst="rect">
            <a:avLst/>
          </a:prstGeom>
          <a:noFill/>
        </p:spPr>
      </p:pic>
      <p:cxnSp>
        <p:nvCxnSpPr>
          <p:cNvPr id="25" name="直接连接符 24"/>
          <p:cNvCxnSpPr/>
          <p:nvPr/>
        </p:nvCxnSpPr>
        <p:spPr>
          <a:xfrm>
            <a:off x="7135779" y="1157333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2473" y="582472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35248" y="501743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1157333"/>
            <a:ext cx="976218" cy="138906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7704353" y="2603076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endCxn id="24" idx="1"/>
          </p:cNvCxnSpPr>
          <p:nvPr/>
        </p:nvCxnSpPr>
        <p:spPr>
          <a:xfrm>
            <a:off x="6588932" y="3338605"/>
            <a:ext cx="1193241" cy="694531"/>
          </a:xfrm>
          <a:prstGeom prst="straightConnector1">
            <a:avLst/>
          </a:prstGeom>
          <a:ln w="22225" cmpd="thickThin">
            <a:solidFill>
              <a:schemeClr val="tx1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1"/>
          </p:cNvCxnSpPr>
          <p:nvPr/>
        </p:nvCxnSpPr>
        <p:spPr>
          <a:xfrm flipV="1">
            <a:off x="6588932" y="1851865"/>
            <a:ext cx="1193241" cy="1486740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874" y="2644072"/>
            <a:ext cx="976218" cy="1389063"/>
          </a:xfrm>
          <a:prstGeom prst="rect">
            <a:avLst/>
          </a:prstGeom>
          <a:noFill/>
        </p:spPr>
      </p:pic>
      <p:pic>
        <p:nvPicPr>
          <p:cNvPr id="44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3606" y="4004160"/>
            <a:ext cx="965200" cy="990600"/>
          </a:xfrm>
          <a:prstGeom prst="rect">
            <a:avLst/>
          </a:prstGeom>
          <a:noFill/>
        </p:spPr>
      </p:pic>
      <p:pic>
        <p:nvPicPr>
          <p:cNvPr id="4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1257949"/>
            <a:ext cx="976218" cy="1389063"/>
          </a:xfrm>
          <a:prstGeom prst="rect">
            <a:avLst/>
          </a:prstGeom>
          <a:noFill/>
        </p:spPr>
      </p:pic>
      <p:pic>
        <p:nvPicPr>
          <p:cNvPr id="4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2799412"/>
            <a:ext cx="976218" cy="1389063"/>
          </a:xfrm>
          <a:prstGeom prst="rect">
            <a:avLst/>
          </a:prstGeom>
          <a:noFill/>
        </p:spPr>
      </p:pic>
      <p:pic>
        <p:nvPicPr>
          <p:cNvPr id="4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4435658"/>
            <a:ext cx="976218" cy="1389063"/>
          </a:xfrm>
          <a:prstGeom prst="rect">
            <a:avLst/>
          </a:prstGeom>
          <a:noFill/>
        </p:spPr>
      </p:pic>
      <p:cxnSp>
        <p:nvCxnSpPr>
          <p:cNvPr id="48" name="直接连接符 47"/>
          <p:cNvCxnSpPr/>
          <p:nvPr/>
        </p:nvCxnSpPr>
        <p:spPr>
          <a:xfrm>
            <a:off x="3620697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194003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1379" y="435101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15"/>
          <p:cNvSpPr>
            <a:spLocks/>
          </p:cNvSpPr>
          <p:nvPr/>
        </p:nvSpPr>
        <p:spPr bwMode="auto">
          <a:xfrm rot="14165712">
            <a:off x="3146832" y="3351859"/>
            <a:ext cx="427038" cy="1010766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2" name="直接箭头连接符 51"/>
          <p:cNvCxnSpPr>
            <a:stCxn id="44" idx="3"/>
            <a:endCxn id="43" idx="1"/>
          </p:cNvCxnSpPr>
          <p:nvPr/>
        </p:nvCxnSpPr>
        <p:spPr>
          <a:xfrm flipV="1">
            <a:off x="3018806" y="3338604"/>
            <a:ext cx="938068" cy="116085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3"/>
            <a:endCxn id="45" idx="1"/>
          </p:cNvCxnSpPr>
          <p:nvPr/>
        </p:nvCxnSpPr>
        <p:spPr>
          <a:xfrm flipV="1">
            <a:off x="4933092" y="1952481"/>
            <a:ext cx="593540" cy="138612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3"/>
          </p:cNvCxnSpPr>
          <p:nvPr/>
        </p:nvCxnSpPr>
        <p:spPr>
          <a:xfrm>
            <a:off x="4933092" y="3338604"/>
            <a:ext cx="593540" cy="27877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</p:cNvCxnSpPr>
          <p:nvPr/>
        </p:nvCxnSpPr>
        <p:spPr>
          <a:xfrm>
            <a:off x="4933092" y="333860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88932" y="1851865"/>
            <a:ext cx="89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不超过三个月的订单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88932" y="3617377"/>
            <a:ext cx="89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超过三个月的订单，访问次数较少，速度要求不高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4550" y="2459038"/>
            <a:ext cx="142875" cy="142875"/>
          </a:xfrm>
          <a:prstGeom prst="rect">
            <a:avLst/>
          </a:prstGeom>
          <a:noFill/>
        </p:spPr>
      </p:pic>
      <p:pic>
        <p:nvPicPr>
          <p:cNvPr id="6147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888" y="4000500"/>
            <a:ext cx="142875" cy="142875"/>
          </a:xfrm>
          <a:prstGeom prst="rect">
            <a:avLst/>
          </a:prstGeom>
          <a:noFill/>
        </p:spPr>
      </p:pic>
      <p:pic>
        <p:nvPicPr>
          <p:cNvPr id="6148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5663" y="5648325"/>
            <a:ext cx="142875" cy="142875"/>
          </a:xfrm>
          <a:prstGeom prst="rect">
            <a:avLst/>
          </a:prstGeom>
          <a:noFill/>
        </p:spPr>
      </p:pic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8155172" y="4485390"/>
            <a:ext cx="228600" cy="234954"/>
            <a:chOff x="960" y="3168"/>
            <a:chExt cx="432" cy="480"/>
          </a:xfrm>
        </p:grpSpPr>
        <p:grpSp>
          <p:nvGrpSpPr>
            <p:cNvPr id="59" name="Group 55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75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" name="Group 58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73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Group 61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71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Group 64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69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" name="Group 67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67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" name="Group 70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65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Group 54"/>
          <p:cNvGrpSpPr>
            <a:grpSpLocks/>
          </p:cNvGrpSpPr>
          <p:nvPr/>
        </p:nvGrpSpPr>
        <p:grpSpPr bwMode="auto">
          <a:xfrm>
            <a:off x="8155172" y="2311442"/>
            <a:ext cx="228600" cy="234954"/>
            <a:chOff x="960" y="3168"/>
            <a:chExt cx="432" cy="480"/>
          </a:xfrm>
        </p:grpSpPr>
        <p:grpSp>
          <p:nvGrpSpPr>
            <p:cNvPr id="78" name="Group 55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94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Group 58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92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90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88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" name="Group 67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70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技术架构 </a:t>
            </a:r>
            <a:r>
              <a:rPr lang="en-US" altLang="zh-CN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– </a:t>
            </a:r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逻辑架构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784850" y="3873078"/>
            <a:ext cx="1030288" cy="152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 defTabSz="914400"/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741488" y="3873078"/>
            <a:ext cx="1030287" cy="152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缓存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089275" y="3873078"/>
            <a:ext cx="1027113" cy="152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 defTabSz="914400"/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聊天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435475" y="3873078"/>
            <a:ext cx="1030288" cy="152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643063" y="3252815"/>
            <a:ext cx="5289550" cy="428869"/>
          </a:xfrm>
          <a:prstGeom prst="rect">
            <a:avLst/>
          </a:prstGeom>
          <a:solidFill>
            <a:srgbClr val="92D05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/>
        </p:spPr>
        <p:txBody>
          <a:bodyPr wrap="none" anchor="ctr">
            <a:flatTx/>
          </a:bodyPr>
          <a:lstStyle/>
          <a:p>
            <a:pPr algn="ctr" defTabSz="914400"/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企业服务总线</a:t>
            </a:r>
            <a:r>
              <a:rPr lang="en-US" altLang="zh-CN" sz="1400" kern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消息引擎</a:t>
            </a:r>
            <a:endParaRPr lang="ko-KR" altLang="ko-KR" sz="1400" kern="0" dirty="0" smtClean="0">
              <a:latin typeface="微软雅黑" pitchFamily="34" charset="-122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1233488" y="5570874"/>
            <a:ext cx="3022600" cy="676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4440238" y="5570874"/>
            <a:ext cx="3022600" cy="676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bevelT prst="angle"/>
            <a:bevelB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 defTabSz="914400"/>
            <a:r>
              <a:rPr lang="zh-CN" altLang="en-US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分布式文件系统</a:t>
            </a: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1233488" y="2562447"/>
            <a:ext cx="3022600" cy="538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动态内容服务器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4440238" y="2562447"/>
            <a:ext cx="3022600" cy="538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图片及静态内容服务器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32100" y="1796906"/>
            <a:ext cx="3022600" cy="527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负载均衡服务器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 descr="C:\Users\Juntao\AppData\Local\Microsoft\Windows\Temporary Internet Files\Content.IE5\Y5ISHKQV\MC900441332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9531" y="885138"/>
            <a:ext cx="344488" cy="344488"/>
          </a:xfrm>
          <a:prstGeom prst="rect">
            <a:avLst/>
          </a:prstGeom>
          <a:noFill/>
        </p:spPr>
      </p:pic>
      <p:sp>
        <p:nvSpPr>
          <p:cNvPr id="75" name="减号 74"/>
          <p:cNvSpPr/>
          <p:nvPr/>
        </p:nvSpPr>
        <p:spPr>
          <a:xfrm>
            <a:off x="901262" y="1375041"/>
            <a:ext cx="6877031" cy="290830"/>
          </a:xfrm>
          <a:prstGeom prst="mathMinus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75" idx="1"/>
            <a:endCxn id="71" idx="0"/>
          </p:cNvCxnSpPr>
          <p:nvPr/>
        </p:nvCxnSpPr>
        <p:spPr>
          <a:xfrm>
            <a:off x="4339778" y="1554658"/>
            <a:ext cx="3622" cy="242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Juntao\AppData\Local\Microsoft\Windows\Temporary Internet Files\Content.IE5\5JGZB0LG\MC900428949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6646" y="776321"/>
            <a:ext cx="455055" cy="568059"/>
          </a:xfrm>
          <a:prstGeom prst="rect">
            <a:avLst/>
          </a:prstGeom>
          <a:noFill/>
        </p:spPr>
      </p:pic>
      <p:pic>
        <p:nvPicPr>
          <p:cNvPr id="4101" name="Picture 5" descr="C:\Users\Juntao\AppData\Local\Microsoft\Windows\Temporary Internet Files\Content.IE5\5JGZB0LG\MC900441334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7211" y="682891"/>
            <a:ext cx="692150" cy="692150"/>
          </a:xfrm>
          <a:prstGeom prst="rect">
            <a:avLst/>
          </a:prstGeom>
          <a:noFill/>
        </p:spPr>
      </p:pic>
      <p:cxnSp>
        <p:nvCxnSpPr>
          <p:cNvPr id="79" name="直接连接符 78"/>
          <p:cNvCxnSpPr>
            <a:stCxn id="4099" idx="2"/>
          </p:cNvCxnSpPr>
          <p:nvPr/>
        </p:nvCxnSpPr>
        <p:spPr>
          <a:xfrm>
            <a:off x="2771775" y="1229626"/>
            <a:ext cx="0" cy="325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100" idx="2"/>
            <a:endCxn id="75" idx="1"/>
          </p:cNvCxnSpPr>
          <p:nvPr/>
        </p:nvCxnSpPr>
        <p:spPr>
          <a:xfrm flipH="1">
            <a:off x="4339778" y="1344380"/>
            <a:ext cx="4396" cy="210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996763" y="1229626"/>
            <a:ext cx="0" cy="325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技术架构 </a:t>
            </a:r>
            <a:r>
              <a:rPr lang="en-US" altLang="zh-CN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– </a:t>
            </a:r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物理架构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/>
        </p:nvCxnSpPr>
        <p:spPr>
          <a:xfrm>
            <a:off x="4061629" y="1274296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838" y="2059743"/>
            <a:ext cx="684028" cy="973305"/>
          </a:xfrm>
          <a:prstGeom prst="rect">
            <a:avLst/>
          </a:prstGeom>
          <a:noFill/>
        </p:spPr>
      </p:pic>
      <p:cxnSp>
        <p:nvCxnSpPr>
          <p:cNvPr id="48" name="直接连接符 47"/>
          <p:cNvCxnSpPr/>
          <p:nvPr/>
        </p:nvCxnSpPr>
        <p:spPr>
          <a:xfrm>
            <a:off x="1380819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4502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61501" y="3093021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主负载均衡器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箭头连接符 51"/>
          <p:cNvCxnSpPr>
            <a:endCxn id="43" idx="1"/>
          </p:cNvCxnSpPr>
          <p:nvPr/>
        </p:nvCxnSpPr>
        <p:spPr>
          <a:xfrm flipV="1">
            <a:off x="814769" y="2546396"/>
            <a:ext cx="938069" cy="136873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C:\Users\Juntao\AppData\Local\Microsoft\Windows\Temporary Internet Files\Content.IE5\Y5ISHKQV\MC90044133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84" y="4355094"/>
            <a:ext cx="344488" cy="344488"/>
          </a:xfrm>
          <a:prstGeom prst="rect">
            <a:avLst/>
          </a:prstGeom>
          <a:noFill/>
        </p:spPr>
      </p:pic>
      <p:pic>
        <p:nvPicPr>
          <p:cNvPr id="30" name="Picture 4" descr="C:\Users\Juntao\AppData\Local\Microsoft\Windows\Temporary Internet Files\Content.IE5\5JGZB0LG\MC900428949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317" y="3428243"/>
            <a:ext cx="455055" cy="568059"/>
          </a:xfrm>
          <a:prstGeom prst="rect">
            <a:avLst/>
          </a:prstGeom>
          <a:noFill/>
        </p:spPr>
      </p:pic>
      <p:cxnSp>
        <p:nvCxnSpPr>
          <p:cNvPr id="31" name="直接连接符 30"/>
          <p:cNvCxnSpPr>
            <a:stCxn id="29" idx="3"/>
          </p:cNvCxnSpPr>
          <p:nvPr/>
        </p:nvCxnSpPr>
        <p:spPr>
          <a:xfrm>
            <a:off x="414472" y="4527338"/>
            <a:ext cx="376915" cy="10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0" idx="3"/>
          </p:cNvCxnSpPr>
          <p:nvPr/>
        </p:nvCxnSpPr>
        <p:spPr>
          <a:xfrm>
            <a:off x="435738" y="3712273"/>
            <a:ext cx="272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838" y="3617377"/>
            <a:ext cx="684028" cy="973305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1461501" y="4727667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从负载均衡器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2907211" y="2775195"/>
            <a:ext cx="971816" cy="0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24502" y="5386764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动态内容服务器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24502" y="2392507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静态内容服务器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1860" y="1407744"/>
            <a:ext cx="504040" cy="717199"/>
          </a:xfrm>
          <a:prstGeom prst="rect">
            <a:avLst/>
          </a:prstGeom>
          <a:noFill/>
        </p:spPr>
      </p:pic>
      <p:sp>
        <p:nvSpPr>
          <p:cNvPr id="86" name="椭圆 85"/>
          <p:cNvSpPr/>
          <p:nvPr/>
        </p:nvSpPr>
        <p:spPr>
          <a:xfrm>
            <a:off x="4061629" y="1257949"/>
            <a:ext cx="2052083" cy="1288447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341227" y="2326793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聊天服务器集群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061629" y="2700284"/>
            <a:ext cx="2052083" cy="1288447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341227" y="3769128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缓存服务器集群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61629" y="4204501"/>
            <a:ext cx="2052083" cy="1288447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41227" y="5273345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调度服务器集群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6241303" y="1274296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814936" y="1312672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73"/>
          <p:cNvGrpSpPr>
            <a:grpSpLocks/>
          </p:cNvGrpSpPr>
          <p:nvPr/>
        </p:nvGrpSpPr>
        <p:grpSpPr bwMode="auto">
          <a:xfrm>
            <a:off x="8114558" y="1819466"/>
            <a:ext cx="827423" cy="839467"/>
            <a:chOff x="3481" y="1082"/>
            <a:chExt cx="299" cy="359"/>
          </a:xfrm>
        </p:grpSpPr>
        <p:grpSp>
          <p:nvGrpSpPr>
            <p:cNvPr id="100" name="Group 74"/>
            <p:cNvGrpSpPr>
              <a:grpSpLocks/>
            </p:cNvGrpSpPr>
            <p:nvPr/>
          </p:nvGrpSpPr>
          <p:grpSpPr bwMode="auto">
            <a:xfrm>
              <a:off x="3628" y="1082"/>
              <a:ext cx="152" cy="205"/>
              <a:chOff x="2784" y="96"/>
              <a:chExt cx="336" cy="311"/>
            </a:xfrm>
          </p:grpSpPr>
          <p:grpSp>
            <p:nvGrpSpPr>
              <p:cNvPr id="139" name="Group 75"/>
              <p:cNvGrpSpPr>
                <a:grpSpLocks/>
              </p:cNvGrpSpPr>
              <p:nvPr/>
            </p:nvGrpSpPr>
            <p:grpSpPr bwMode="auto">
              <a:xfrm>
                <a:off x="2784" y="276"/>
                <a:ext cx="336" cy="131"/>
                <a:chOff x="2784" y="240"/>
                <a:chExt cx="336" cy="131"/>
              </a:xfrm>
            </p:grpSpPr>
            <p:sp>
              <p:nvSpPr>
                <p:cNvPr id="154" name="Oval 76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Oval 77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" name="Group 78"/>
              <p:cNvGrpSpPr>
                <a:grpSpLocks/>
              </p:cNvGrpSpPr>
              <p:nvPr/>
            </p:nvGrpSpPr>
            <p:grpSpPr bwMode="auto">
              <a:xfrm>
                <a:off x="2784" y="240"/>
                <a:ext cx="336" cy="131"/>
                <a:chOff x="2784" y="240"/>
                <a:chExt cx="336" cy="131"/>
              </a:xfrm>
            </p:grpSpPr>
            <p:sp>
              <p:nvSpPr>
                <p:cNvPr id="152" name="Oval 79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Oval 80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Group 81"/>
              <p:cNvGrpSpPr>
                <a:grpSpLocks/>
              </p:cNvGrpSpPr>
              <p:nvPr/>
            </p:nvGrpSpPr>
            <p:grpSpPr bwMode="auto">
              <a:xfrm>
                <a:off x="2784" y="208"/>
                <a:ext cx="336" cy="131"/>
                <a:chOff x="2784" y="240"/>
                <a:chExt cx="336" cy="131"/>
              </a:xfrm>
            </p:grpSpPr>
            <p:sp>
              <p:nvSpPr>
                <p:cNvPr id="150" name="Oval 82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Oval 83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2" name="Group 84"/>
              <p:cNvGrpSpPr>
                <a:grpSpLocks/>
              </p:cNvGrpSpPr>
              <p:nvPr/>
            </p:nvGrpSpPr>
            <p:grpSpPr bwMode="auto">
              <a:xfrm>
                <a:off x="2784" y="172"/>
                <a:ext cx="336" cy="131"/>
                <a:chOff x="2784" y="240"/>
                <a:chExt cx="336" cy="131"/>
              </a:xfrm>
            </p:grpSpPr>
            <p:sp>
              <p:nvSpPr>
                <p:cNvPr id="148" name="Oval 85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Oval 86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87"/>
              <p:cNvGrpSpPr>
                <a:grpSpLocks/>
              </p:cNvGrpSpPr>
              <p:nvPr/>
            </p:nvGrpSpPr>
            <p:grpSpPr bwMode="auto">
              <a:xfrm>
                <a:off x="2784" y="136"/>
                <a:ext cx="336" cy="131"/>
                <a:chOff x="2784" y="240"/>
                <a:chExt cx="336" cy="131"/>
              </a:xfrm>
            </p:grpSpPr>
            <p:sp>
              <p:nvSpPr>
                <p:cNvPr id="146" name="Oval 88"/>
                <p:cNvSpPr>
                  <a:spLocks noChangeArrowheads="1"/>
                </p:cNvSpPr>
                <p:nvPr/>
              </p:nvSpPr>
              <p:spPr bwMode="auto">
                <a:xfrm>
                  <a:off x="2784" y="246"/>
                  <a:ext cx="336" cy="125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Oval 89"/>
                <p:cNvSpPr>
                  <a:spLocks noChangeArrowheads="1"/>
                </p:cNvSpPr>
                <p:nvPr/>
              </p:nvSpPr>
              <p:spPr bwMode="auto">
                <a:xfrm>
                  <a:off x="2784" y="240"/>
                  <a:ext cx="336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8AF00"/>
                    </a:gs>
                    <a:gs pos="50000">
                      <a:srgbClr val="FFB061"/>
                    </a:gs>
                    <a:gs pos="100000">
                      <a:srgbClr val="D8AF0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784" y="102"/>
                <a:ext cx="336" cy="125"/>
              </a:xfrm>
              <a:prstGeom prst="ellipse">
                <a:avLst/>
              </a:pr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2784" y="96"/>
                <a:ext cx="336" cy="111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CC99"/>
                  </a:gs>
                  <a:gs pos="100000">
                    <a:srgbClr val="FFCC0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1" name="Group 92"/>
            <p:cNvGrpSpPr>
              <a:grpSpLocks/>
            </p:cNvGrpSpPr>
            <p:nvPr/>
          </p:nvGrpSpPr>
          <p:grpSpPr bwMode="auto">
            <a:xfrm>
              <a:off x="3481" y="1145"/>
              <a:ext cx="161" cy="209"/>
              <a:chOff x="2976" y="3264"/>
              <a:chExt cx="720" cy="577"/>
            </a:xfrm>
          </p:grpSpPr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37" name="Oval 94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Oval 95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35" name="Oval 9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Oval 9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99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33" name="Oval 10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Oval 10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Group 102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31" name="Oval 10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Oval 10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105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29" name="Oval 10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Oval 10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" name="Group 108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27" name="Oval 109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Oval 11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" name="Group 111"/>
            <p:cNvGrpSpPr>
              <a:grpSpLocks/>
            </p:cNvGrpSpPr>
            <p:nvPr/>
          </p:nvGrpSpPr>
          <p:grpSpPr bwMode="auto">
            <a:xfrm>
              <a:off x="3577" y="1232"/>
              <a:ext cx="161" cy="209"/>
              <a:chOff x="2976" y="3264"/>
              <a:chExt cx="720" cy="577"/>
            </a:xfrm>
          </p:grpSpPr>
          <p:grpSp>
            <p:nvGrpSpPr>
              <p:cNvPr id="103" name="Group 112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19" name="Oval 11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Oval 11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115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17" name="Oval 11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1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Group 118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15" name="Oval 11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Oval 12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Group 121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13" name="Oval 122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Oval 123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Group 124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11" name="Oval 125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26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" name="Group 127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09" name="Oval 128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6" name="TextBox 155"/>
          <p:cNvSpPr txBox="1"/>
          <p:nvPr/>
        </p:nvSpPr>
        <p:spPr>
          <a:xfrm>
            <a:off x="8039101" y="2731125"/>
            <a:ext cx="1573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4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读写分离</a:t>
            </a:r>
            <a:endParaRPr lang="en-US" altLang="zh-CN" sz="14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7" name="Picture 60" descr="fileSystem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14937" y="3669681"/>
            <a:ext cx="1490688" cy="136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TextBox 157"/>
          <p:cNvSpPr txBox="1"/>
          <p:nvPr/>
        </p:nvSpPr>
        <p:spPr>
          <a:xfrm>
            <a:off x="7768060" y="5230813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分布式文件系统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Freeform 114"/>
          <p:cNvSpPr>
            <a:spLocks/>
          </p:cNvSpPr>
          <p:nvPr/>
        </p:nvSpPr>
        <p:spPr bwMode="auto">
          <a:xfrm>
            <a:off x="729705" y="2606963"/>
            <a:ext cx="473076" cy="2092619"/>
          </a:xfrm>
          <a:custGeom>
            <a:avLst/>
            <a:gdLst/>
            <a:ahLst/>
            <a:cxnLst>
              <a:cxn ang="0">
                <a:pos x="1390" y="2822"/>
              </a:cxn>
              <a:cxn ang="0">
                <a:pos x="1078" y="2783"/>
              </a:cxn>
              <a:cxn ang="0">
                <a:pos x="738" y="2741"/>
              </a:cxn>
              <a:cxn ang="0">
                <a:pos x="406" y="2700"/>
              </a:cxn>
              <a:cxn ang="0">
                <a:pos x="0" y="2650"/>
              </a:cxn>
              <a:cxn ang="0">
                <a:pos x="2" y="2358"/>
              </a:cxn>
              <a:cxn ang="0">
                <a:pos x="16" y="2008"/>
              </a:cxn>
              <a:cxn ang="0">
                <a:pos x="9" y="1614"/>
              </a:cxn>
              <a:cxn ang="0">
                <a:pos x="32" y="1296"/>
              </a:cxn>
              <a:cxn ang="0">
                <a:pos x="14" y="1026"/>
              </a:cxn>
              <a:cxn ang="0">
                <a:pos x="17" y="726"/>
              </a:cxn>
              <a:cxn ang="0">
                <a:pos x="20" y="466"/>
              </a:cxn>
              <a:cxn ang="0">
                <a:pos x="24" y="135"/>
              </a:cxn>
              <a:cxn ang="0">
                <a:pos x="364" y="88"/>
              </a:cxn>
              <a:cxn ang="0">
                <a:pos x="648" y="100"/>
              </a:cxn>
              <a:cxn ang="0">
                <a:pos x="1032" y="64"/>
              </a:cxn>
              <a:cxn ang="0">
                <a:pos x="1412" y="0"/>
              </a:cxn>
              <a:cxn ang="0">
                <a:pos x="1376" y="368"/>
              </a:cxn>
              <a:cxn ang="0">
                <a:pos x="1360" y="704"/>
              </a:cxn>
              <a:cxn ang="0">
                <a:pos x="1396" y="992"/>
              </a:cxn>
              <a:cxn ang="0">
                <a:pos x="1368" y="1332"/>
              </a:cxn>
              <a:cxn ang="0">
                <a:pos x="1386" y="1661"/>
              </a:cxn>
              <a:cxn ang="0">
                <a:pos x="1364" y="1968"/>
              </a:cxn>
              <a:cxn ang="0">
                <a:pos x="1387" y="2239"/>
              </a:cxn>
              <a:cxn ang="0">
                <a:pos x="1356" y="2552"/>
              </a:cxn>
              <a:cxn ang="0">
                <a:pos x="1390" y="2822"/>
              </a:cxn>
            </a:cxnLst>
            <a:rect l="0" t="0" r="r" b="b"/>
            <a:pathLst>
              <a:path w="1412" h="2822">
                <a:moveTo>
                  <a:pt x="1390" y="2822"/>
                </a:moveTo>
                <a:lnTo>
                  <a:pt x="1078" y="2783"/>
                </a:lnTo>
                <a:lnTo>
                  <a:pt x="738" y="2741"/>
                </a:lnTo>
                <a:lnTo>
                  <a:pt x="406" y="2700"/>
                </a:lnTo>
                <a:lnTo>
                  <a:pt x="0" y="2650"/>
                </a:lnTo>
                <a:lnTo>
                  <a:pt x="2" y="2358"/>
                </a:lnTo>
                <a:lnTo>
                  <a:pt x="16" y="2008"/>
                </a:lnTo>
                <a:lnTo>
                  <a:pt x="9" y="1614"/>
                </a:lnTo>
                <a:lnTo>
                  <a:pt x="32" y="1296"/>
                </a:lnTo>
                <a:lnTo>
                  <a:pt x="14" y="1026"/>
                </a:lnTo>
                <a:lnTo>
                  <a:pt x="17" y="726"/>
                </a:lnTo>
                <a:lnTo>
                  <a:pt x="20" y="466"/>
                </a:lnTo>
                <a:lnTo>
                  <a:pt x="24" y="135"/>
                </a:lnTo>
                <a:lnTo>
                  <a:pt x="364" y="88"/>
                </a:lnTo>
                <a:lnTo>
                  <a:pt x="648" y="100"/>
                </a:lnTo>
                <a:lnTo>
                  <a:pt x="1032" y="64"/>
                </a:lnTo>
                <a:lnTo>
                  <a:pt x="1412" y="0"/>
                </a:lnTo>
                <a:lnTo>
                  <a:pt x="1376" y="368"/>
                </a:lnTo>
                <a:lnTo>
                  <a:pt x="1360" y="704"/>
                </a:lnTo>
                <a:lnTo>
                  <a:pt x="1396" y="992"/>
                </a:lnTo>
                <a:lnTo>
                  <a:pt x="1368" y="1332"/>
                </a:lnTo>
                <a:lnTo>
                  <a:pt x="1386" y="1661"/>
                </a:lnTo>
                <a:lnTo>
                  <a:pt x="1364" y="1968"/>
                </a:lnTo>
                <a:lnTo>
                  <a:pt x="1387" y="2239"/>
                </a:lnTo>
                <a:lnTo>
                  <a:pt x="1356" y="2552"/>
                </a:lnTo>
                <a:lnTo>
                  <a:pt x="1390" y="282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 cap="flat" cmpd="sng"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>
              <a:rot lat="20999999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6">
                <a:lumMod val="60000"/>
                <a:lumOff val="40000"/>
              </a:schemeClr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52701" y="4860289"/>
            <a:ext cx="74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0" name="Picture 5" descr="C:\Users\Juntao\AppData\Local\Microsoft\Windows\Temporary Internet Files\Content.IE5\5JGZB0LG\MC900441334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13" y="2535903"/>
            <a:ext cx="564554" cy="564554"/>
          </a:xfrm>
          <a:prstGeom prst="rect">
            <a:avLst/>
          </a:prstGeom>
          <a:noFill/>
        </p:spPr>
      </p:pic>
      <p:cxnSp>
        <p:nvCxnSpPr>
          <p:cNvPr id="221" name="直接连接符 220"/>
          <p:cNvCxnSpPr/>
          <p:nvPr/>
        </p:nvCxnSpPr>
        <p:spPr>
          <a:xfrm>
            <a:off x="466415" y="2851952"/>
            <a:ext cx="272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6063395" y="1800232"/>
            <a:ext cx="2052083" cy="1288447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6209410" y="2869076"/>
            <a:ext cx="170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企业服务总线集群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6053670" y="3789814"/>
            <a:ext cx="2052083" cy="1288447"/>
          </a:xfrm>
          <a:prstGeom prst="ellipse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6333268" y="4858658"/>
            <a:ext cx="15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消息引擎集群</a:t>
            </a:r>
            <a:endParaRPr lang="zh-CN" altLang="en-US" sz="1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134" y="1428991"/>
            <a:ext cx="504040" cy="717199"/>
          </a:xfrm>
          <a:prstGeom prst="rect">
            <a:avLst/>
          </a:prstGeom>
          <a:noFill/>
        </p:spPr>
      </p:pic>
      <p:pic>
        <p:nvPicPr>
          <p:cNvPr id="238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8541" y="1420366"/>
            <a:ext cx="504040" cy="717199"/>
          </a:xfrm>
          <a:prstGeom prst="rect">
            <a:avLst/>
          </a:prstGeom>
          <a:noFill/>
        </p:spPr>
      </p:pic>
      <p:pic>
        <p:nvPicPr>
          <p:cNvPr id="23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1227" y="2952482"/>
            <a:ext cx="504040" cy="717199"/>
          </a:xfrm>
          <a:prstGeom prst="rect">
            <a:avLst/>
          </a:prstGeom>
          <a:noFill/>
        </p:spPr>
      </p:pic>
      <p:pic>
        <p:nvPicPr>
          <p:cNvPr id="240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501" y="2973729"/>
            <a:ext cx="504040" cy="717199"/>
          </a:xfrm>
          <a:prstGeom prst="rect">
            <a:avLst/>
          </a:prstGeom>
          <a:noFill/>
        </p:spPr>
      </p:pic>
      <p:pic>
        <p:nvPicPr>
          <p:cNvPr id="241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08" y="2965104"/>
            <a:ext cx="504040" cy="717199"/>
          </a:xfrm>
          <a:prstGeom prst="rect">
            <a:avLst/>
          </a:prstGeom>
          <a:noFill/>
        </p:spPr>
      </p:pic>
      <p:pic>
        <p:nvPicPr>
          <p:cNvPr id="24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594" y="4429620"/>
            <a:ext cx="504040" cy="717199"/>
          </a:xfrm>
          <a:prstGeom prst="rect">
            <a:avLst/>
          </a:prstGeom>
          <a:noFill/>
        </p:spPr>
      </p:pic>
      <p:pic>
        <p:nvPicPr>
          <p:cNvPr id="24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868" y="4450867"/>
            <a:ext cx="504040" cy="717199"/>
          </a:xfrm>
          <a:prstGeom prst="rect">
            <a:avLst/>
          </a:prstGeom>
          <a:noFill/>
        </p:spPr>
      </p:pic>
      <p:pic>
        <p:nvPicPr>
          <p:cNvPr id="24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7275" y="4442242"/>
            <a:ext cx="504040" cy="717199"/>
          </a:xfrm>
          <a:prstGeom prst="rect">
            <a:avLst/>
          </a:prstGeom>
          <a:noFill/>
        </p:spPr>
      </p:pic>
      <p:pic>
        <p:nvPicPr>
          <p:cNvPr id="24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3268" y="2071797"/>
            <a:ext cx="504040" cy="717199"/>
          </a:xfrm>
          <a:prstGeom prst="rect">
            <a:avLst/>
          </a:prstGeom>
          <a:noFill/>
        </p:spPr>
      </p:pic>
      <p:pic>
        <p:nvPicPr>
          <p:cNvPr id="24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42" y="2093044"/>
            <a:ext cx="504040" cy="717199"/>
          </a:xfrm>
          <a:prstGeom prst="rect">
            <a:avLst/>
          </a:prstGeom>
          <a:noFill/>
        </p:spPr>
      </p:pic>
      <p:pic>
        <p:nvPicPr>
          <p:cNvPr id="24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949" y="2084419"/>
            <a:ext cx="504040" cy="717199"/>
          </a:xfrm>
          <a:prstGeom prst="rect">
            <a:avLst/>
          </a:prstGeom>
          <a:noFill/>
        </p:spPr>
      </p:pic>
      <p:pic>
        <p:nvPicPr>
          <p:cNvPr id="248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2635" y="4049773"/>
            <a:ext cx="504040" cy="717199"/>
          </a:xfrm>
          <a:prstGeom prst="rect">
            <a:avLst/>
          </a:prstGeom>
          <a:noFill/>
        </p:spPr>
      </p:pic>
      <p:pic>
        <p:nvPicPr>
          <p:cNvPr id="24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5909" y="4071020"/>
            <a:ext cx="504040" cy="717199"/>
          </a:xfrm>
          <a:prstGeom prst="rect">
            <a:avLst/>
          </a:prstGeom>
          <a:noFill/>
        </p:spPr>
      </p:pic>
      <p:pic>
        <p:nvPicPr>
          <p:cNvPr id="250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9316" y="4062395"/>
            <a:ext cx="504040" cy="717199"/>
          </a:xfrm>
          <a:prstGeom prst="rect">
            <a:avLst/>
          </a:prstGeom>
          <a:noFill/>
        </p:spPr>
      </p:pic>
      <p:grpSp>
        <p:nvGrpSpPr>
          <p:cNvPr id="260" name="组合 259"/>
          <p:cNvGrpSpPr/>
          <p:nvPr/>
        </p:nvGrpSpPr>
        <p:grpSpPr>
          <a:xfrm>
            <a:off x="2992972" y="1365212"/>
            <a:ext cx="684028" cy="973305"/>
            <a:chOff x="2992972" y="1365212"/>
            <a:chExt cx="684028" cy="973305"/>
          </a:xfrm>
        </p:grpSpPr>
        <p:pic>
          <p:nvPicPr>
            <p:cNvPr id="75" name="Picture 3" descr="C:\Users\Juntao\AppData\Local\Microsoft\Windows\Temporary Internet Files\Content.IE5\SZVZLVN0\MC900428969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92972" y="1365212"/>
              <a:ext cx="684028" cy="973305"/>
            </a:xfrm>
            <a:prstGeom prst="rect">
              <a:avLst/>
            </a:prstGeom>
            <a:noFill/>
          </p:spPr>
        </p:pic>
        <p:pic>
          <p:nvPicPr>
            <p:cNvPr id="5124" name="Picture 4" descr="C:\Program Files (x86)\Microsoft Office\MEDIA\OFFICE12\Bullets\BD10297_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41674" y="2187556"/>
              <a:ext cx="142875" cy="142875"/>
            </a:xfrm>
            <a:prstGeom prst="rect">
              <a:avLst/>
            </a:prstGeom>
            <a:noFill/>
          </p:spPr>
        </p:pic>
      </p:grpSp>
      <p:grpSp>
        <p:nvGrpSpPr>
          <p:cNvPr id="261" name="组合 260"/>
          <p:cNvGrpSpPr/>
          <p:nvPr/>
        </p:nvGrpSpPr>
        <p:grpSpPr>
          <a:xfrm>
            <a:off x="2907211" y="2914145"/>
            <a:ext cx="684028" cy="973305"/>
            <a:chOff x="2992972" y="1365212"/>
            <a:chExt cx="684028" cy="973305"/>
          </a:xfrm>
        </p:grpSpPr>
        <p:pic>
          <p:nvPicPr>
            <p:cNvPr id="262" name="Picture 3" descr="C:\Users\Juntao\AppData\Local\Microsoft\Windows\Temporary Internet Files\Content.IE5\SZVZLVN0\MC900428969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92972" y="1365212"/>
              <a:ext cx="684028" cy="973305"/>
            </a:xfrm>
            <a:prstGeom prst="rect">
              <a:avLst/>
            </a:prstGeom>
            <a:noFill/>
          </p:spPr>
        </p:pic>
        <p:pic>
          <p:nvPicPr>
            <p:cNvPr id="263" name="Picture 4" descr="C:\Program Files (x86)\Microsoft Office\MEDIA\OFFICE12\Bullets\BD10297_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41674" y="2187556"/>
              <a:ext cx="142875" cy="142875"/>
            </a:xfrm>
            <a:prstGeom prst="rect">
              <a:avLst/>
            </a:prstGeom>
            <a:noFill/>
          </p:spPr>
        </p:pic>
      </p:grpSp>
      <p:grpSp>
        <p:nvGrpSpPr>
          <p:cNvPr id="264" name="组合 263"/>
          <p:cNvGrpSpPr/>
          <p:nvPr/>
        </p:nvGrpSpPr>
        <p:grpSpPr>
          <a:xfrm>
            <a:off x="2874187" y="4215134"/>
            <a:ext cx="684028" cy="973305"/>
            <a:chOff x="2992972" y="1365212"/>
            <a:chExt cx="684028" cy="973305"/>
          </a:xfrm>
        </p:grpSpPr>
        <p:pic>
          <p:nvPicPr>
            <p:cNvPr id="265" name="Picture 3" descr="C:\Users\Juntao\AppData\Local\Microsoft\Windows\Temporary Internet Files\Content.IE5\SZVZLVN0\MC900428969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92972" y="1365212"/>
              <a:ext cx="684028" cy="973305"/>
            </a:xfrm>
            <a:prstGeom prst="rect">
              <a:avLst/>
            </a:prstGeom>
            <a:noFill/>
          </p:spPr>
        </p:pic>
        <p:pic>
          <p:nvPicPr>
            <p:cNvPr id="266" name="Picture 4" descr="C:\Program Files (x86)\Microsoft Office\MEDIA\OFFICE12\Bullets\BD10297_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41674" y="2187556"/>
              <a:ext cx="142875" cy="142875"/>
            </a:xfrm>
            <a:prstGeom prst="rect">
              <a:avLst/>
            </a:prstGeom>
            <a:noFill/>
          </p:spPr>
        </p:pic>
      </p:grpSp>
      <p:cxnSp>
        <p:nvCxnSpPr>
          <p:cNvPr id="268" name="直接箭头连接符 267"/>
          <p:cNvCxnSpPr>
            <a:stCxn id="43" idx="3"/>
            <a:endCxn id="75" idx="1"/>
          </p:cNvCxnSpPr>
          <p:nvPr/>
        </p:nvCxnSpPr>
        <p:spPr>
          <a:xfrm flipV="1">
            <a:off x="2436866" y="1851865"/>
            <a:ext cx="556106" cy="694531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62" idx="1"/>
            <a:endCxn id="43" idx="3"/>
          </p:cNvCxnSpPr>
          <p:nvPr/>
        </p:nvCxnSpPr>
        <p:spPr>
          <a:xfrm flipH="1" flipV="1">
            <a:off x="2436866" y="2546396"/>
            <a:ext cx="470345" cy="85440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65" idx="1"/>
            <a:endCxn id="43" idx="3"/>
          </p:cNvCxnSpPr>
          <p:nvPr/>
        </p:nvCxnSpPr>
        <p:spPr>
          <a:xfrm flipH="1" flipV="1">
            <a:off x="2436866" y="2546396"/>
            <a:ext cx="437321" cy="2155391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62" idx="3"/>
            <a:endCxn id="86" idx="3"/>
          </p:cNvCxnSpPr>
          <p:nvPr/>
        </p:nvCxnSpPr>
        <p:spPr>
          <a:xfrm flipV="1">
            <a:off x="3591239" y="2357707"/>
            <a:ext cx="770911" cy="1043091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62" idx="3"/>
            <a:endCxn id="90" idx="2"/>
          </p:cNvCxnSpPr>
          <p:nvPr/>
        </p:nvCxnSpPr>
        <p:spPr>
          <a:xfrm flipV="1">
            <a:off x="3591239" y="3344508"/>
            <a:ext cx="470390" cy="56290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62" idx="3"/>
            <a:endCxn id="94" idx="2"/>
          </p:cNvCxnSpPr>
          <p:nvPr/>
        </p:nvCxnSpPr>
        <p:spPr>
          <a:xfrm>
            <a:off x="3591239" y="3400798"/>
            <a:ext cx="470390" cy="1447927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15364" y="757203"/>
            <a:ext cx="8246036" cy="74657"/>
            <a:chOff x="415364" y="503193"/>
            <a:chExt cx="8246036" cy="74657"/>
          </a:xfrm>
        </p:grpSpPr>
        <p:sp>
          <p:nvSpPr>
            <p:cNvPr id="7" name="矩形 6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/>
            <p:cNvCxnSpPr/>
            <p:nvPr/>
          </p:nvCxnSpPr>
          <p:spPr>
            <a:xfrm>
              <a:off x="415364" y="503193"/>
              <a:ext cx="8246036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794284" y="214877"/>
            <a:ext cx="3180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议程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12" name="正偏差 11"/>
          <p:cNvSpPr/>
          <p:nvPr/>
        </p:nvSpPr>
        <p:spPr>
          <a:xfrm>
            <a:off x="328617" y="249201"/>
            <a:ext cx="465667" cy="465667"/>
          </a:xfrm>
          <a:prstGeom prst="mathPlus">
            <a:avLst>
              <a:gd name="adj1" fmla="val 16248"/>
            </a:avLst>
          </a:prstGeom>
          <a:solidFill>
            <a:srgbClr val="008000"/>
          </a:solidFill>
          <a:ln>
            <a:noFill/>
          </a:ln>
          <a:effectLst>
            <a:innerShdw blurRad="38100" dist="25400" dir="13500000">
              <a:srgbClr val="000000">
                <a:alpha val="7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64E9A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165890" y="1638240"/>
            <a:ext cx="4023290" cy="443414"/>
            <a:chOff x="3512084" y="1727269"/>
            <a:chExt cx="4023290" cy="443414"/>
          </a:xfrm>
        </p:grpSpPr>
        <p:grpSp>
          <p:nvGrpSpPr>
            <p:cNvPr id="14" name="组 13"/>
            <p:cNvGrpSpPr/>
            <p:nvPr/>
          </p:nvGrpSpPr>
          <p:grpSpPr>
            <a:xfrm>
              <a:off x="3632201" y="2095381"/>
              <a:ext cx="3903173" cy="75302"/>
              <a:chOff x="3632201" y="2095381"/>
              <a:chExt cx="3903173" cy="75302"/>
            </a:xfrm>
          </p:grpSpPr>
          <p:cxnSp>
            <p:nvCxnSpPr>
              <p:cNvPr id="17" name="直线连接符 16"/>
              <p:cNvCxnSpPr>
                <a:endCxn id="18" idx="0"/>
              </p:cNvCxnSpPr>
              <p:nvPr/>
            </p:nvCxnSpPr>
            <p:spPr>
              <a:xfrm flipV="1">
                <a:off x="3632201" y="2133032"/>
                <a:ext cx="3903173" cy="8913"/>
              </a:xfrm>
              <a:prstGeom prst="line">
                <a:avLst/>
              </a:prstGeom>
              <a:ln w="12700" cmpd="sng">
                <a:solidFill>
                  <a:schemeClr val="bg1">
                    <a:lumMod val="6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等腰三角形 17"/>
              <p:cNvSpPr/>
              <p:nvPr/>
            </p:nvSpPr>
            <p:spPr>
              <a:xfrm rot="5400000">
                <a:off x="7474863" y="2110172"/>
                <a:ext cx="75302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12084" y="1727269"/>
              <a:ext cx="29246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ea typeface="微软雅黑" charset="0"/>
                  <a:cs typeface="微软雅黑" charset="0"/>
                </a:rPr>
                <a:t>1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互联网的挑战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165890" y="2254733"/>
            <a:ext cx="4023290" cy="443414"/>
            <a:chOff x="3512084" y="1727269"/>
            <a:chExt cx="4023290" cy="443414"/>
          </a:xfrm>
        </p:grpSpPr>
        <p:grpSp>
          <p:nvGrpSpPr>
            <p:cNvPr id="20" name="组 19"/>
            <p:cNvGrpSpPr/>
            <p:nvPr/>
          </p:nvGrpSpPr>
          <p:grpSpPr>
            <a:xfrm>
              <a:off x="3632201" y="2095381"/>
              <a:ext cx="3903173" cy="75302"/>
              <a:chOff x="3632201" y="2095381"/>
              <a:chExt cx="3903173" cy="75302"/>
            </a:xfrm>
          </p:grpSpPr>
          <p:cxnSp>
            <p:nvCxnSpPr>
              <p:cNvPr id="23" name="直线连接符 22"/>
              <p:cNvCxnSpPr>
                <a:endCxn id="24" idx="0"/>
              </p:cNvCxnSpPr>
              <p:nvPr/>
            </p:nvCxnSpPr>
            <p:spPr>
              <a:xfrm flipV="1">
                <a:off x="3632201" y="2133032"/>
                <a:ext cx="3903173" cy="8913"/>
              </a:xfrm>
              <a:prstGeom prst="line">
                <a:avLst/>
              </a:prstGeom>
              <a:ln w="12700" cmpd="sng">
                <a:solidFill>
                  <a:schemeClr val="bg1">
                    <a:lumMod val="6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等腰三角形 23"/>
              <p:cNvSpPr/>
              <p:nvPr/>
            </p:nvSpPr>
            <p:spPr>
              <a:xfrm rot="5400000">
                <a:off x="7474863" y="2110172"/>
                <a:ext cx="75302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3512084" y="1727269"/>
              <a:ext cx="27060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ea typeface="微软雅黑" charset="0"/>
                  <a:cs typeface="微软雅黑" charset="0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应对之道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165890" y="2872795"/>
            <a:ext cx="4023290" cy="443414"/>
            <a:chOff x="3512084" y="1727269"/>
            <a:chExt cx="4023290" cy="443414"/>
          </a:xfrm>
        </p:grpSpPr>
        <p:grpSp>
          <p:nvGrpSpPr>
            <p:cNvPr id="26" name="组 25"/>
            <p:cNvGrpSpPr/>
            <p:nvPr/>
          </p:nvGrpSpPr>
          <p:grpSpPr>
            <a:xfrm>
              <a:off x="3632201" y="2095381"/>
              <a:ext cx="3903173" cy="75302"/>
              <a:chOff x="3632201" y="2095381"/>
              <a:chExt cx="3903173" cy="75302"/>
            </a:xfrm>
          </p:grpSpPr>
          <p:cxnSp>
            <p:nvCxnSpPr>
              <p:cNvPr id="29" name="直线连接符 28"/>
              <p:cNvCxnSpPr>
                <a:endCxn id="30" idx="0"/>
              </p:cNvCxnSpPr>
              <p:nvPr/>
            </p:nvCxnSpPr>
            <p:spPr>
              <a:xfrm flipV="1">
                <a:off x="3632201" y="2133032"/>
                <a:ext cx="3903173" cy="8913"/>
              </a:xfrm>
              <a:prstGeom prst="line">
                <a:avLst/>
              </a:prstGeom>
              <a:ln w="12700" cmpd="sng">
                <a:solidFill>
                  <a:schemeClr val="bg1">
                    <a:lumMod val="6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等腰三角形 29"/>
              <p:cNvSpPr/>
              <p:nvPr/>
            </p:nvSpPr>
            <p:spPr>
              <a:xfrm rot="5400000">
                <a:off x="7474863" y="2110172"/>
                <a:ext cx="75302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3512084" y="1727269"/>
              <a:ext cx="3977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微软雅黑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ea typeface="微软雅黑" charset="0"/>
                  <a:cs typeface="微软雅黑" charset="0"/>
                </a:rPr>
                <a:t>3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charset="0"/>
                  <a:cs typeface="微软雅黑" charset="0"/>
                </a:rPr>
                <a:t>技术架构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6382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技术架构 </a:t>
            </a:r>
            <a:r>
              <a:rPr lang="en-US" altLang="zh-CN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– </a:t>
            </a:r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目标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1" y="1374067"/>
            <a:ext cx="7099079" cy="432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云点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注册用户 </a:t>
            </a:r>
            <a:r>
              <a:rPr kumimoji="1" lang="en-US" altLang="zh-CN" dirty="0" smtClean="0"/>
              <a:t>– 2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活跃用户数 </a:t>
            </a:r>
            <a:r>
              <a:rPr kumimoji="1" lang="en-US" altLang="zh-CN" dirty="0" smtClean="0"/>
              <a:t>– 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同时在线用户 </a:t>
            </a:r>
            <a:r>
              <a:rPr kumimoji="1" lang="en-US" altLang="zh-CN" dirty="0" smtClean="0"/>
              <a:t>– 200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某个云点内同时聊天用户数 </a:t>
            </a:r>
            <a:r>
              <a:rPr kumimoji="1" lang="en-US" altLang="zh-CN" dirty="0" smtClean="0"/>
              <a:t>– </a:t>
            </a:r>
            <a:r>
              <a:rPr kumimoji="1" lang="en-US" altLang="zh-CN" dirty="0" smtClean="0"/>
              <a:t>1000</a:t>
            </a:r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标记围观最大人数 </a:t>
            </a:r>
            <a:r>
              <a:rPr kumimoji="1" lang="en-US" altLang="zh-CN" dirty="0" smtClean="0"/>
              <a:t>– 10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对角街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注册用户 </a:t>
            </a:r>
            <a:r>
              <a:rPr kumimoji="1" lang="en-US" altLang="zh-CN" dirty="0" smtClean="0"/>
              <a:t>– 3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活跃用户数 </a:t>
            </a:r>
            <a:r>
              <a:rPr kumimoji="1" lang="en-US" altLang="zh-CN" dirty="0" smtClean="0"/>
              <a:t>– 1.5</a:t>
            </a:r>
            <a:r>
              <a:rPr kumimoji="1" lang="zh-CN" altLang="en-US" dirty="0" smtClean="0"/>
              <a:t>亿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同时在线用户 </a:t>
            </a:r>
            <a:r>
              <a:rPr kumimoji="1" lang="en-US" altLang="zh-CN" dirty="0" smtClean="0"/>
              <a:t>– 500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日均页面访问量 </a:t>
            </a:r>
            <a:r>
              <a:rPr kumimoji="1" lang="en-US" altLang="zh-CN" dirty="0" smtClean="0"/>
              <a:t>– 2</a:t>
            </a:r>
            <a:r>
              <a:rPr kumimoji="1" lang="zh-CN" altLang="en-US" dirty="0" smtClean="0"/>
              <a:t>亿次</a:t>
            </a:r>
            <a:endParaRPr kumimoji="1" lang="en-US" altLang="zh-CN" dirty="0" smtClean="0"/>
          </a:p>
          <a:p>
            <a:pPr marL="1085850" lvl="1" indent="-342900" algn="l">
              <a:buFont typeface="Wingdings" charset="2"/>
              <a:buChar char="l"/>
            </a:pPr>
            <a:r>
              <a:rPr kumimoji="1" lang="zh-CN" altLang="en-US" dirty="0" smtClean="0"/>
              <a:t>日均交易笔数 </a:t>
            </a:r>
            <a:r>
              <a:rPr kumimoji="1" lang="en-US" altLang="zh-CN" dirty="0" smtClean="0"/>
              <a:t>– 50</a:t>
            </a:r>
            <a:r>
              <a:rPr kumimoji="1" lang="zh-CN" altLang="en-US" dirty="0" smtClean="0"/>
              <a:t>万笔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844135" y="2467244"/>
            <a:ext cx="4272248" cy="118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264E9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icrosoft YaHei Regular"/>
                <a:ea typeface="微软雅黑"/>
                <a:cs typeface="Microsoft YaHei Regular"/>
              </a:rPr>
              <a:t>谢谢！</a:t>
            </a:r>
            <a:endParaRPr lang="en-US" altLang="zh-CN" sz="3600" b="1" dirty="0" smtClean="0">
              <a:solidFill>
                <a:srgbClr val="264E9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icrosoft YaHei Regular"/>
              <a:ea typeface="微软雅黑"/>
              <a:cs typeface="Microsoft YaHei Regular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icrosoft YaHei Regular"/>
                <a:ea typeface="微软雅黑"/>
                <a:cs typeface="Microsoft YaHei Regular"/>
              </a:rPr>
              <a:t>Thank you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icrosoft YaHei Regular"/>
              <a:ea typeface="微软雅黑"/>
              <a:cs typeface="Microsoft YaHei Regular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82"/>
          <a:stretch/>
        </p:blipFill>
        <p:spPr>
          <a:xfrm>
            <a:off x="2725725" y="2706763"/>
            <a:ext cx="976900" cy="822439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725725" y="3743606"/>
            <a:ext cx="5390658" cy="74657"/>
            <a:chOff x="415364" y="503193"/>
            <a:chExt cx="5390658" cy="74657"/>
          </a:xfrm>
        </p:grpSpPr>
        <p:sp>
          <p:nvSpPr>
            <p:cNvPr id="5" name="矩形 4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415364" y="503193"/>
              <a:ext cx="5390658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525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互联网的挑战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343711" y="1235109"/>
            <a:ext cx="8465875" cy="45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高并发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系统健壮性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扩展性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变动频繁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高并发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343711" y="1235109"/>
            <a:ext cx="8465875" cy="45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新浪微博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每天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亿条微博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微信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应对之道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负载均衡</a:t>
            </a:r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数据缓存</a:t>
            </a:r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动静分离</a:t>
            </a:r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读写分离</a:t>
            </a:r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负载均衡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3110" y="2636998"/>
            <a:ext cx="976218" cy="1389063"/>
          </a:xfrm>
          <a:prstGeom prst="rect">
            <a:avLst/>
          </a:prstGeom>
          <a:noFill/>
        </p:spPr>
      </p:pic>
      <p:pic>
        <p:nvPicPr>
          <p:cNvPr id="8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142" y="1986358"/>
            <a:ext cx="965200" cy="990600"/>
          </a:xfrm>
          <a:prstGeom prst="rect">
            <a:avLst/>
          </a:prstGeom>
          <a:noFill/>
        </p:spPr>
      </p:pic>
      <p:pic>
        <p:nvPicPr>
          <p:cNvPr id="9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1250875"/>
            <a:ext cx="976218" cy="1389063"/>
          </a:xfrm>
          <a:prstGeom prst="rect">
            <a:avLst/>
          </a:prstGeom>
          <a:noFill/>
        </p:spPr>
      </p:pic>
      <p:pic>
        <p:nvPicPr>
          <p:cNvPr id="12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2792338"/>
            <a:ext cx="976218" cy="1389063"/>
          </a:xfrm>
          <a:prstGeom prst="rect">
            <a:avLst/>
          </a:prstGeom>
          <a:noFill/>
        </p:spPr>
      </p:pic>
      <p:pic>
        <p:nvPicPr>
          <p:cNvPr id="1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868" y="4428584"/>
            <a:ext cx="976218" cy="1389063"/>
          </a:xfrm>
          <a:prstGeom prst="rect">
            <a:avLst/>
          </a:prstGeom>
          <a:noFill/>
        </p:spPr>
      </p:pic>
      <p:cxnSp>
        <p:nvCxnSpPr>
          <p:cNvPr id="17" name="直接连接符 16"/>
          <p:cNvCxnSpPr/>
          <p:nvPr/>
        </p:nvCxnSpPr>
        <p:spPr>
          <a:xfrm>
            <a:off x="5456933" y="1250875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30239" y="1250875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7615" y="4343938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 rot="18860483">
            <a:off x="4625216" y="2564490"/>
            <a:ext cx="427038" cy="1982578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8" name="直接箭头连接符 27"/>
          <p:cNvCxnSpPr>
            <a:stCxn id="8" idx="3"/>
            <a:endCxn id="7" idx="1"/>
          </p:cNvCxnSpPr>
          <p:nvPr/>
        </p:nvCxnSpPr>
        <p:spPr>
          <a:xfrm>
            <a:off x="4549342" y="2481658"/>
            <a:ext cx="1243768" cy="849872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9" idx="1"/>
          </p:cNvCxnSpPr>
          <p:nvPr/>
        </p:nvCxnSpPr>
        <p:spPr>
          <a:xfrm flipV="1">
            <a:off x="6769328" y="1945407"/>
            <a:ext cx="593540" cy="138612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</p:cNvCxnSpPr>
          <p:nvPr/>
        </p:nvCxnSpPr>
        <p:spPr>
          <a:xfrm>
            <a:off x="6769328" y="3331530"/>
            <a:ext cx="593540" cy="27877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</p:cNvCxnSpPr>
          <p:nvPr/>
        </p:nvCxnSpPr>
        <p:spPr>
          <a:xfrm>
            <a:off x="6769328" y="3331530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629259"/>
            <a:ext cx="3014344" cy="31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将负载（互联网访问）进行平衡、分摊到多个操作单元上进行执行，从而共同完成工作任务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对用户透明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4498" y="5838913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6688" y="2447925"/>
            <a:ext cx="142875" cy="142875"/>
          </a:xfrm>
          <a:prstGeom prst="rect">
            <a:avLst/>
          </a:prstGeom>
          <a:noFill/>
        </p:spPr>
      </p:pic>
      <p:pic>
        <p:nvPicPr>
          <p:cNvPr id="9219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4463" y="3990975"/>
            <a:ext cx="142875" cy="142875"/>
          </a:xfrm>
          <a:prstGeom prst="rect">
            <a:avLst/>
          </a:prstGeom>
          <a:noFill/>
        </p:spPr>
      </p:pic>
      <p:pic>
        <p:nvPicPr>
          <p:cNvPr id="9220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5575" y="5616575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数据缓存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2013116"/>
            <a:ext cx="3014344" cy="31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将频繁使用的数据直接缓存到内存（缓存服务器）中，提高访问速度</a:t>
            </a:r>
            <a:endParaRPr kumimoji="1" lang="en-US" altLang="zh-CN" dirty="0" smtClean="0"/>
          </a:p>
          <a:p>
            <a:pPr marL="342900" indent="-342900" algn="l">
              <a:buSzPct val="50000"/>
            </a:pPr>
            <a:endParaRPr kumimoji="1" lang="zh-CN" altLang="en-US" dirty="0" smtClean="0"/>
          </a:p>
        </p:txBody>
      </p:sp>
      <p:pic>
        <p:nvPicPr>
          <p:cNvPr id="2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3338604"/>
            <a:ext cx="976218" cy="1389063"/>
          </a:xfrm>
          <a:prstGeom prst="rect">
            <a:avLst/>
          </a:prstGeom>
          <a:noFill/>
        </p:spPr>
      </p:pic>
      <p:cxnSp>
        <p:nvCxnSpPr>
          <p:cNvPr id="30" name="直接连接符 29"/>
          <p:cNvCxnSpPr/>
          <p:nvPr/>
        </p:nvCxnSpPr>
        <p:spPr>
          <a:xfrm>
            <a:off x="7135779" y="1157333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2473" y="582472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173" y="4945825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7288180" y="3183265"/>
            <a:ext cx="1855820" cy="0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1157333"/>
            <a:ext cx="976218" cy="1389063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7483629" y="2603076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>
            <a:endCxn id="26" idx="1"/>
          </p:cNvCxnSpPr>
          <p:nvPr/>
        </p:nvCxnSpPr>
        <p:spPr>
          <a:xfrm>
            <a:off x="6588932" y="3338605"/>
            <a:ext cx="1193241" cy="694531"/>
          </a:xfrm>
          <a:prstGeom prst="straightConnector1">
            <a:avLst/>
          </a:prstGeom>
          <a:ln w="22225" cmpd="thickThin">
            <a:solidFill>
              <a:schemeClr val="tx1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4" idx="1"/>
          </p:cNvCxnSpPr>
          <p:nvPr/>
        </p:nvCxnSpPr>
        <p:spPr>
          <a:xfrm flipV="1">
            <a:off x="6588932" y="1851865"/>
            <a:ext cx="1193241" cy="1486740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874" y="2644072"/>
            <a:ext cx="976218" cy="1389063"/>
          </a:xfrm>
          <a:prstGeom prst="rect">
            <a:avLst/>
          </a:prstGeom>
          <a:noFill/>
        </p:spPr>
      </p:pic>
      <p:pic>
        <p:nvPicPr>
          <p:cNvPr id="54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3606" y="4004160"/>
            <a:ext cx="965200" cy="990600"/>
          </a:xfrm>
          <a:prstGeom prst="rect">
            <a:avLst/>
          </a:prstGeom>
          <a:noFill/>
        </p:spPr>
      </p:pic>
      <p:pic>
        <p:nvPicPr>
          <p:cNvPr id="5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1257949"/>
            <a:ext cx="976218" cy="1389063"/>
          </a:xfrm>
          <a:prstGeom prst="rect">
            <a:avLst/>
          </a:prstGeom>
          <a:noFill/>
        </p:spPr>
      </p:pic>
      <p:pic>
        <p:nvPicPr>
          <p:cNvPr id="5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2799412"/>
            <a:ext cx="976218" cy="1389063"/>
          </a:xfrm>
          <a:prstGeom prst="rect">
            <a:avLst/>
          </a:prstGeom>
          <a:noFill/>
        </p:spPr>
      </p:pic>
      <p:pic>
        <p:nvPicPr>
          <p:cNvPr id="5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4435658"/>
            <a:ext cx="976218" cy="1389063"/>
          </a:xfrm>
          <a:prstGeom prst="rect">
            <a:avLst/>
          </a:prstGeom>
          <a:noFill/>
        </p:spPr>
      </p:pic>
      <p:cxnSp>
        <p:nvCxnSpPr>
          <p:cNvPr id="58" name="直接连接符 57"/>
          <p:cNvCxnSpPr/>
          <p:nvPr/>
        </p:nvCxnSpPr>
        <p:spPr>
          <a:xfrm>
            <a:off x="3620697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194003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01379" y="435101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15"/>
          <p:cNvSpPr>
            <a:spLocks/>
          </p:cNvSpPr>
          <p:nvPr/>
        </p:nvSpPr>
        <p:spPr bwMode="auto">
          <a:xfrm rot="14165712">
            <a:off x="3146832" y="3351859"/>
            <a:ext cx="427038" cy="1010766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2" name="直接箭头连接符 61"/>
          <p:cNvCxnSpPr>
            <a:stCxn id="54" idx="3"/>
            <a:endCxn id="53" idx="1"/>
          </p:cNvCxnSpPr>
          <p:nvPr/>
        </p:nvCxnSpPr>
        <p:spPr>
          <a:xfrm flipV="1">
            <a:off x="3018806" y="3338604"/>
            <a:ext cx="938068" cy="116085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3"/>
            <a:endCxn id="55" idx="1"/>
          </p:cNvCxnSpPr>
          <p:nvPr/>
        </p:nvCxnSpPr>
        <p:spPr>
          <a:xfrm flipV="1">
            <a:off x="4933092" y="1952481"/>
            <a:ext cx="593540" cy="138612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3"/>
          </p:cNvCxnSpPr>
          <p:nvPr/>
        </p:nvCxnSpPr>
        <p:spPr>
          <a:xfrm>
            <a:off x="4933092" y="3338604"/>
            <a:ext cx="593540" cy="27877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3"/>
          </p:cNvCxnSpPr>
          <p:nvPr/>
        </p:nvCxnSpPr>
        <p:spPr>
          <a:xfrm>
            <a:off x="4933092" y="333860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6775" y="2459038"/>
            <a:ext cx="142875" cy="142875"/>
          </a:xfrm>
          <a:prstGeom prst="rect">
            <a:avLst/>
          </a:prstGeom>
          <a:noFill/>
        </p:spPr>
      </p:pic>
      <p:pic>
        <p:nvPicPr>
          <p:cNvPr id="10243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6775" y="4011613"/>
            <a:ext cx="142875" cy="142875"/>
          </a:xfrm>
          <a:prstGeom prst="rect">
            <a:avLst/>
          </a:prstGeom>
          <a:noFill/>
        </p:spPr>
      </p:pic>
      <p:pic>
        <p:nvPicPr>
          <p:cNvPr id="10244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5663" y="5638800"/>
            <a:ext cx="142875" cy="142875"/>
          </a:xfrm>
          <a:prstGeom prst="rect">
            <a:avLst/>
          </a:prstGeom>
          <a:noFill/>
        </p:spPr>
      </p:pic>
      <p:grpSp>
        <p:nvGrpSpPr>
          <p:cNvPr id="68" name="Group 54"/>
          <p:cNvGrpSpPr>
            <a:grpSpLocks/>
          </p:cNvGrpSpPr>
          <p:nvPr/>
        </p:nvGrpSpPr>
        <p:grpSpPr bwMode="auto">
          <a:xfrm>
            <a:off x="8155172" y="4485390"/>
            <a:ext cx="228600" cy="234954"/>
            <a:chOff x="960" y="3168"/>
            <a:chExt cx="432" cy="480"/>
          </a:xfrm>
        </p:grpSpPr>
        <p:grpSp>
          <p:nvGrpSpPr>
            <p:cNvPr id="69" name="Group 55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58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83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61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81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" name="Group 64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" name="Group 67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77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4" name="Group 70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75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动静分离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416217"/>
            <a:ext cx="3014344" cy="31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静态内容的访问速度高于动态内容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将静态内容和动态内容分离，提高图片、文字等静态内容的访问速度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同时减轻动态内容服务器的压力</a:t>
            </a:r>
            <a:endParaRPr kumimoji="1" lang="en-US" altLang="zh-CN" dirty="0" smtClean="0"/>
          </a:p>
          <a:p>
            <a:pPr marL="342900" indent="-342900" algn="l">
              <a:buSzPct val="50000"/>
            </a:pPr>
            <a:endParaRPr kumimoji="1" lang="zh-CN" alt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744923" y="5824721"/>
            <a:ext cx="18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动态内容服务器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6744923" y="3338604"/>
            <a:ext cx="1855820" cy="0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324" y="2644072"/>
            <a:ext cx="976218" cy="1389063"/>
          </a:xfrm>
          <a:prstGeom prst="rect">
            <a:avLst/>
          </a:prstGeom>
          <a:noFill/>
        </p:spPr>
      </p:pic>
      <p:pic>
        <p:nvPicPr>
          <p:cNvPr id="54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6056" y="4004160"/>
            <a:ext cx="965200" cy="990600"/>
          </a:xfrm>
          <a:prstGeom prst="rect">
            <a:avLst/>
          </a:prstGeom>
          <a:noFill/>
        </p:spPr>
      </p:pic>
      <p:pic>
        <p:nvPicPr>
          <p:cNvPr id="55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191" y="963968"/>
            <a:ext cx="976218" cy="1389063"/>
          </a:xfrm>
          <a:prstGeom prst="rect">
            <a:avLst/>
          </a:prstGeom>
          <a:noFill/>
        </p:spPr>
      </p:pic>
      <p:pic>
        <p:nvPicPr>
          <p:cNvPr id="5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8293" y="4420570"/>
            <a:ext cx="976218" cy="1389063"/>
          </a:xfrm>
          <a:prstGeom prst="rect">
            <a:avLst/>
          </a:prstGeom>
          <a:noFill/>
        </p:spPr>
      </p:pic>
      <p:pic>
        <p:nvPicPr>
          <p:cNvPr id="5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9082" y="4435658"/>
            <a:ext cx="976218" cy="1389063"/>
          </a:xfrm>
          <a:prstGeom prst="rect">
            <a:avLst/>
          </a:prstGeom>
          <a:noFill/>
        </p:spPr>
      </p:pic>
      <p:cxnSp>
        <p:nvCxnSpPr>
          <p:cNvPr id="58" name="直接连接符 57"/>
          <p:cNvCxnSpPr/>
          <p:nvPr/>
        </p:nvCxnSpPr>
        <p:spPr>
          <a:xfrm>
            <a:off x="4803147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376453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83829" y="435101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15"/>
          <p:cNvSpPr>
            <a:spLocks/>
          </p:cNvSpPr>
          <p:nvPr/>
        </p:nvSpPr>
        <p:spPr bwMode="auto">
          <a:xfrm rot="14165712">
            <a:off x="4329282" y="3351859"/>
            <a:ext cx="427038" cy="1010766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2" name="直接箭头连接符 61"/>
          <p:cNvCxnSpPr>
            <a:stCxn id="54" idx="3"/>
            <a:endCxn id="53" idx="1"/>
          </p:cNvCxnSpPr>
          <p:nvPr/>
        </p:nvCxnSpPr>
        <p:spPr>
          <a:xfrm flipV="1">
            <a:off x="4201256" y="3338604"/>
            <a:ext cx="938068" cy="116085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3"/>
            <a:endCxn id="55" idx="1"/>
          </p:cNvCxnSpPr>
          <p:nvPr/>
        </p:nvCxnSpPr>
        <p:spPr>
          <a:xfrm flipV="1">
            <a:off x="6115542" y="1658500"/>
            <a:ext cx="1081649" cy="1680104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3"/>
          </p:cNvCxnSpPr>
          <p:nvPr/>
        </p:nvCxnSpPr>
        <p:spPr>
          <a:xfrm>
            <a:off x="6115542" y="3338604"/>
            <a:ext cx="1652751" cy="1868885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3"/>
          </p:cNvCxnSpPr>
          <p:nvPr/>
        </p:nvCxnSpPr>
        <p:spPr>
          <a:xfrm>
            <a:off x="6115542" y="333860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40383" y="2644072"/>
            <a:ext cx="18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静态内容服务器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6350" y="2151063"/>
            <a:ext cx="142875" cy="142875"/>
          </a:xfrm>
          <a:prstGeom prst="rect">
            <a:avLst/>
          </a:prstGeom>
          <a:noFill/>
        </p:spPr>
      </p:pic>
      <p:pic>
        <p:nvPicPr>
          <p:cNvPr id="11267" name="Picture 3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6288" y="5648325"/>
            <a:ext cx="142875" cy="142875"/>
          </a:xfrm>
          <a:prstGeom prst="rect">
            <a:avLst/>
          </a:prstGeom>
          <a:noFill/>
        </p:spPr>
      </p:pic>
      <p:pic>
        <p:nvPicPr>
          <p:cNvPr id="11268" name="Picture 4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69275" y="5616575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读写分离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 txBox="1">
            <a:spLocks/>
          </p:cNvSpPr>
          <p:nvPr/>
        </p:nvSpPr>
        <p:spPr>
          <a:xfrm>
            <a:off x="343712" y="1416217"/>
            <a:ext cx="3014344" cy="31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数据库读的速度高于写的速度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将读写操作分离，提高读的效率，并且分担写的压力</a:t>
            </a:r>
            <a:endParaRPr kumimoji="1" lang="en-US" altLang="zh-CN" dirty="0" smtClean="0"/>
          </a:p>
          <a:p>
            <a:pPr marL="342900" indent="-342900" algn="l">
              <a:buSzPct val="50000"/>
            </a:pPr>
            <a:endParaRPr kumimoji="1" lang="zh-CN" altLang="en-US" dirty="0" smtClean="0"/>
          </a:p>
        </p:txBody>
      </p:sp>
      <p:pic>
        <p:nvPicPr>
          <p:cNvPr id="23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3338604"/>
            <a:ext cx="976218" cy="1389063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7135779" y="1157333"/>
            <a:ext cx="0" cy="4700774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473" y="5824721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4566" y="4880064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主数据库（写）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73" y="1157333"/>
            <a:ext cx="976218" cy="138906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7483629" y="2603076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从数据库（读）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endCxn id="23" idx="1"/>
          </p:cNvCxnSpPr>
          <p:nvPr/>
        </p:nvCxnSpPr>
        <p:spPr>
          <a:xfrm>
            <a:off x="6588932" y="3338605"/>
            <a:ext cx="1193241" cy="694531"/>
          </a:xfrm>
          <a:prstGeom prst="straightConnector1">
            <a:avLst/>
          </a:prstGeom>
          <a:ln w="22225" cmpd="thickThin">
            <a:solidFill>
              <a:schemeClr val="tx1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1"/>
          </p:cNvCxnSpPr>
          <p:nvPr/>
        </p:nvCxnSpPr>
        <p:spPr>
          <a:xfrm flipV="1">
            <a:off x="6588932" y="1851865"/>
            <a:ext cx="1193241" cy="1486740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874" y="2644072"/>
            <a:ext cx="976218" cy="1389063"/>
          </a:xfrm>
          <a:prstGeom prst="rect">
            <a:avLst/>
          </a:prstGeom>
          <a:noFill/>
        </p:spPr>
      </p:pic>
      <p:pic>
        <p:nvPicPr>
          <p:cNvPr id="35" name="Picture 22" descr="整套电脑-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3606" y="4004160"/>
            <a:ext cx="965200" cy="990600"/>
          </a:xfrm>
          <a:prstGeom prst="rect">
            <a:avLst/>
          </a:prstGeom>
          <a:noFill/>
        </p:spPr>
      </p:pic>
      <p:pic>
        <p:nvPicPr>
          <p:cNvPr id="36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1257949"/>
            <a:ext cx="976218" cy="1389063"/>
          </a:xfrm>
          <a:prstGeom prst="rect">
            <a:avLst/>
          </a:prstGeom>
          <a:noFill/>
        </p:spPr>
      </p:pic>
      <p:pic>
        <p:nvPicPr>
          <p:cNvPr id="37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2799412"/>
            <a:ext cx="976218" cy="1389063"/>
          </a:xfrm>
          <a:prstGeom prst="rect">
            <a:avLst/>
          </a:prstGeom>
          <a:noFill/>
        </p:spPr>
      </p:pic>
      <p:pic>
        <p:nvPicPr>
          <p:cNvPr id="38" name="Picture 3" descr="C:\Users\Juntao\AppData\Local\Microsoft\Windows\Temporary Internet Files\Content.IE5\SZVZLVN0\MC9004289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632" y="4435658"/>
            <a:ext cx="976218" cy="1389063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>
            <a:off x="3620697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94003" y="1257949"/>
            <a:ext cx="0" cy="4755497"/>
          </a:xfrm>
          <a:prstGeom prst="line">
            <a:avLst/>
          </a:prstGeom>
          <a:ln>
            <a:solidFill>
              <a:srgbClr val="DE108B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1379" y="4351012"/>
            <a:ext cx="15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负载均衡器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 rot="14165712">
            <a:off x="3146832" y="3351859"/>
            <a:ext cx="427038" cy="1010766"/>
          </a:xfrm>
          <a:custGeom>
            <a:avLst/>
            <a:gdLst/>
            <a:ahLst/>
            <a:cxnLst>
              <a:cxn ang="0">
                <a:pos x="404" y="771"/>
              </a:cxn>
              <a:cxn ang="0">
                <a:pos x="87" y="0"/>
              </a:cxn>
              <a:cxn ang="0">
                <a:pos x="224" y="574"/>
              </a:cxn>
              <a:cxn ang="0">
                <a:pos x="0" y="466"/>
              </a:cxn>
              <a:cxn ang="0">
                <a:pos x="301" y="1294"/>
              </a:cxn>
              <a:cxn ang="0">
                <a:pos x="155" y="686"/>
              </a:cxn>
              <a:cxn ang="0">
                <a:pos x="404" y="771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5" name="直接箭头连接符 44"/>
          <p:cNvCxnSpPr>
            <a:stCxn id="35" idx="3"/>
            <a:endCxn id="34" idx="1"/>
          </p:cNvCxnSpPr>
          <p:nvPr/>
        </p:nvCxnSpPr>
        <p:spPr>
          <a:xfrm flipV="1">
            <a:off x="3018806" y="3338604"/>
            <a:ext cx="938068" cy="1160856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4" idx="3"/>
            <a:endCxn id="36" idx="1"/>
          </p:cNvCxnSpPr>
          <p:nvPr/>
        </p:nvCxnSpPr>
        <p:spPr>
          <a:xfrm flipV="1">
            <a:off x="4933092" y="1952481"/>
            <a:ext cx="593540" cy="138612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</p:cNvCxnSpPr>
          <p:nvPr/>
        </p:nvCxnSpPr>
        <p:spPr>
          <a:xfrm>
            <a:off x="4933092" y="3338604"/>
            <a:ext cx="593540" cy="278773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3"/>
          </p:cNvCxnSpPr>
          <p:nvPr/>
        </p:nvCxnSpPr>
        <p:spPr>
          <a:xfrm>
            <a:off x="4933092" y="3338604"/>
            <a:ext cx="593540" cy="1776498"/>
          </a:xfrm>
          <a:prstGeom prst="straightConnector1">
            <a:avLst/>
          </a:prstGeom>
          <a:ln w="25400" cmpd="thickThin">
            <a:solidFill>
              <a:srgbClr val="11FB59"/>
            </a:solidFill>
            <a:prstDash val="sysDot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54"/>
          <p:cNvGrpSpPr>
            <a:grpSpLocks/>
          </p:cNvGrpSpPr>
          <p:nvPr/>
        </p:nvGrpSpPr>
        <p:grpSpPr bwMode="auto">
          <a:xfrm>
            <a:off x="8155172" y="4485390"/>
            <a:ext cx="228600" cy="234954"/>
            <a:chOff x="960" y="3168"/>
            <a:chExt cx="432" cy="480"/>
          </a:xfrm>
        </p:grpSpPr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79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75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" name="Group 64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73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" name="Group 67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" name="Group 70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69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Group 54"/>
          <p:cNvGrpSpPr>
            <a:grpSpLocks/>
          </p:cNvGrpSpPr>
          <p:nvPr/>
        </p:nvGrpSpPr>
        <p:grpSpPr bwMode="auto">
          <a:xfrm>
            <a:off x="8155172" y="2311442"/>
            <a:ext cx="228600" cy="234954"/>
            <a:chOff x="960" y="3168"/>
            <a:chExt cx="432" cy="480"/>
          </a:xfrm>
        </p:grpSpPr>
        <p:grpSp>
          <p:nvGrpSpPr>
            <p:cNvPr id="82" name="Group 55"/>
            <p:cNvGrpSpPr>
              <a:grpSpLocks/>
            </p:cNvGrpSpPr>
            <p:nvPr/>
          </p:nvGrpSpPr>
          <p:grpSpPr bwMode="auto">
            <a:xfrm>
              <a:off x="960" y="3408"/>
              <a:ext cx="432" cy="240"/>
              <a:chOff x="2214" y="306"/>
              <a:chExt cx="1488" cy="372"/>
            </a:xfrm>
          </p:grpSpPr>
          <p:sp>
            <p:nvSpPr>
              <p:cNvPr id="98" name="Oval 56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Oval 57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58"/>
            <p:cNvGrpSpPr>
              <a:grpSpLocks/>
            </p:cNvGrpSpPr>
            <p:nvPr/>
          </p:nvGrpSpPr>
          <p:grpSpPr bwMode="auto">
            <a:xfrm>
              <a:off x="960" y="3360"/>
              <a:ext cx="432" cy="240"/>
              <a:chOff x="2214" y="306"/>
              <a:chExt cx="1488" cy="372"/>
            </a:xfrm>
          </p:grpSpPr>
          <p:sp>
            <p:nvSpPr>
              <p:cNvPr id="96" name="Oval 59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4" name="Group 61"/>
            <p:cNvGrpSpPr>
              <a:grpSpLocks/>
            </p:cNvGrpSpPr>
            <p:nvPr/>
          </p:nvGrpSpPr>
          <p:grpSpPr bwMode="auto">
            <a:xfrm>
              <a:off x="960" y="3312"/>
              <a:ext cx="432" cy="240"/>
              <a:chOff x="2214" y="306"/>
              <a:chExt cx="1488" cy="372"/>
            </a:xfrm>
          </p:grpSpPr>
          <p:sp>
            <p:nvSpPr>
              <p:cNvPr id="94" name="Oval 62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63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5" name="Group 64"/>
            <p:cNvGrpSpPr>
              <a:grpSpLocks/>
            </p:cNvGrpSpPr>
            <p:nvPr/>
          </p:nvGrpSpPr>
          <p:grpSpPr bwMode="auto">
            <a:xfrm>
              <a:off x="960" y="3264"/>
              <a:ext cx="432" cy="240"/>
              <a:chOff x="2214" y="306"/>
              <a:chExt cx="1488" cy="372"/>
            </a:xfrm>
          </p:grpSpPr>
          <p:sp>
            <p:nvSpPr>
              <p:cNvPr id="92" name="Oval 65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66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6" name="Group 67"/>
            <p:cNvGrpSpPr>
              <a:grpSpLocks/>
            </p:cNvGrpSpPr>
            <p:nvPr/>
          </p:nvGrpSpPr>
          <p:grpSpPr bwMode="auto">
            <a:xfrm>
              <a:off x="960" y="3216"/>
              <a:ext cx="432" cy="240"/>
              <a:chOff x="2214" y="306"/>
              <a:chExt cx="1488" cy="372"/>
            </a:xfrm>
          </p:grpSpPr>
          <p:sp>
            <p:nvSpPr>
              <p:cNvPr id="90" name="Oval 68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69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7" name="Group 70"/>
            <p:cNvGrpSpPr>
              <a:grpSpLocks/>
            </p:cNvGrpSpPr>
            <p:nvPr/>
          </p:nvGrpSpPr>
          <p:grpSpPr bwMode="auto">
            <a:xfrm>
              <a:off x="960" y="3168"/>
              <a:ext cx="432" cy="240"/>
              <a:chOff x="2214" y="306"/>
              <a:chExt cx="1488" cy="372"/>
            </a:xfrm>
          </p:grpSpPr>
          <p:sp>
            <p:nvSpPr>
              <p:cNvPr id="88" name="Oval 71"/>
              <p:cNvSpPr>
                <a:spLocks noChangeArrowheads="1"/>
              </p:cNvSpPr>
              <p:nvPr/>
            </p:nvSpPr>
            <p:spPr bwMode="auto">
              <a:xfrm>
                <a:off x="2214" y="342"/>
                <a:ext cx="1488" cy="336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72"/>
              <p:cNvSpPr>
                <a:spLocks noChangeArrowheads="1"/>
              </p:cNvSpPr>
              <p:nvPr/>
            </p:nvSpPr>
            <p:spPr bwMode="auto">
              <a:xfrm>
                <a:off x="2214" y="306"/>
                <a:ext cx="1488" cy="336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CC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00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7051" y="2474958"/>
            <a:ext cx="142875" cy="142875"/>
          </a:xfrm>
          <a:prstGeom prst="rect">
            <a:avLst/>
          </a:prstGeom>
          <a:noFill/>
        </p:spPr>
      </p:pic>
      <p:pic>
        <p:nvPicPr>
          <p:cNvPr id="101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7051" y="4045600"/>
            <a:ext cx="142875" cy="142875"/>
          </a:xfrm>
          <a:prstGeom prst="rect">
            <a:avLst/>
          </a:prstGeom>
          <a:noFill/>
        </p:spPr>
      </p:pic>
      <p:pic>
        <p:nvPicPr>
          <p:cNvPr id="102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7051" y="5681846"/>
            <a:ext cx="142875" cy="14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63314" y="253101"/>
            <a:ext cx="522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4E9A"/>
                </a:solidFill>
                <a:ea typeface="微软雅黑" charset="0"/>
                <a:cs typeface="微软雅黑" charset="0"/>
              </a:rPr>
              <a:t>系统健壮性</a:t>
            </a:r>
            <a:endParaRPr lang="zh-CN" altLang="en-US" sz="2800" b="1" dirty="0">
              <a:solidFill>
                <a:srgbClr val="264E9A"/>
              </a:solidFill>
              <a:ea typeface="微软雅黑" charset="0"/>
              <a:cs typeface="微软雅黑" charset="0"/>
            </a:endParaRPr>
          </a:p>
        </p:txBody>
      </p:sp>
      <p:grpSp>
        <p:nvGrpSpPr>
          <p:cNvPr id="2" name="组 11"/>
          <p:cNvGrpSpPr/>
          <p:nvPr/>
        </p:nvGrpSpPr>
        <p:grpSpPr>
          <a:xfrm>
            <a:off x="457004" y="810481"/>
            <a:ext cx="8287507" cy="74657"/>
            <a:chOff x="415364" y="503193"/>
            <a:chExt cx="8287507" cy="74657"/>
          </a:xfrm>
        </p:grpSpPr>
        <p:sp>
          <p:nvSpPr>
            <p:cNvPr id="13" name="矩形 12"/>
            <p:cNvSpPr/>
            <p:nvPr/>
          </p:nvSpPr>
          <p:spPr>
            <a:xfrm>
              <a:off x="415364" y="503193"/>
              <a:ext cx="238686" cy="74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415364" y="503193"/>
              <a:ext cx="8287507" cy="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343711" y="1235109"/>
            <a:ext cx="8465875" cy="45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000" b="1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u"/>
              <a:defRPr sz="16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SzPct val="50000"/>
              <a:buFont typeface="Wingdings" charset="2"/>
              <a:buChar char="n"/>
              <a:defRPr sz="14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1000" kern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互联网应用要求持续不断的系统可靠性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微信服务中断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小时，影响上亿人</a:t>
            </a: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endParaRPr kumimoji="1" lang="en-US" altLang="zh-CN" dirty="0" smtClean="0"/>
          </a:p>
          <a:p>
            <a:pPr marL="342900" indent="-342900" algn="l">
              <a:buSzPct val="50000"/>
              <a:buFont typeface="Wingdings" charset="2"/>
              <a:buChar char="l"/>
            </a:pPr>
            <a:r>
              <a:rPr kumimoji="1" lang="zh-CN" altLang="en-US" dirty="0" smtClean="0"/>
              <a:t>应对之道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集群</a:t>
            </a:r>
            <a:endParaRPr kumimoji="1" lang="en-US" altLang="zh-CN" dirty="0" smtClean="0"/>
          </a:p>
          <a:p>
            <a:pPr marL="720000" lvl="1" indent="-342900" algn="l">
              <a:buFont typeface="Wingdings" charset="2"/>
              <a:buChar char="l"/>
            </a:pPr>
            <a:r>
              <a:rPr kumimoji="1" lang="zh-CN" altLang="en-US" dirty="0" smtClean="0"/>
              <a:t>双机热备</a:t>
            </a:r>
          </a:p>
        </p:txBody>
      </p:sp>
    </p:spTree>
    <p:extLst>
      <p:ext uri="{BB962C8B-B14F-4D97-AF65-F5344CB8AC3E}">
        <p14:creationId xmlns:p14="http://schemas.microsoft.com/office/powerpoint/2010/main" xmlns="" val="301201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731</Words>
  <Application>Microsoft Office PowerPoint</Application>
  <PresentationFormat>全屏显示(4:3)</PresentationFormat>
  <Paragraphs>174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CorelDRAW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atman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 killerkoo</dc:creator>
  <cp:lastModifiedBy>Juntao</cp:lastModifiedBy>
  <cp:revision>127</cp:revision>
  <dcterms:created xsi:type="dcterms:W3CDTF">2013-08-21T05:33:23Z</dcterms:created>
  <dcterms:modified xsi:type="dcterms:W3CDTF">2013-08-22T10:09:14Z</dcterms:modified>
</cp:coreProperties>
</file>