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431" r:id="rId3"/>
    <p:sldId id="294" r:id="rId4"/>
    <p:sldId id="432" r:id="rId5"/>
    <p:sldId id="379" r:id="rId6"/>
    <p:sldId id="406" r:id="rId7"/>
    <p:sldId id="405" r:id="rId8"/>
    <p:sldId id="314" r:id="rId9"/>
    <p:sldId id="376" r:id="rId10"/>
    <p:sldId id="377" r:id="rId11"/>
    <p:sldId id="420" r:id="rId12"/>
    <p:sldId id="433" r:id="rId13"/>
    <p:sldId id="407" r:id="rId14"/>
    <p:sldId id="353" r:id="rId15"/>
    <p:sldId id="435" r:id="rId16"/>
    <p:sldId id="436" r:id="rId17"/>
    <p:sldId id="358" r:id="rId18"/>
    <p:sldId id="434" r:id="rId19"/>
    <p:sldId id="311" r:id="rId20"/>
    <p:sldId id="312" r:id="rId21"/>
    <p:sldId id="399" r:id="rId22"/>
    <p:sldId id="313" r:id="rId23"/>
    <p:sldId id="315" r:id="rId24"/>
    <p:sldId id="316" r:id="rId25"/>
    <p:sldId id="318" r:id="rId26"/>
    <p:sldId id="319" r:id="rId27"/>
    <p:sldId id="321" r:id="rId28"/>
    <p:sldId id="258"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161" autoAdjust="0"/>
  </p:normalViewPr>
  <p:slideViewPr>
    <p:cSldViewPr>
      <p:cViewPr>
        <p:scale>
          <a:sx n="100" d="100"/>
          <a:sy n="100" d="100"/>
        </p:scale>
        <p:origin x="-480" y="6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p:scale>
          <a:sx n="100" d="100"/>
          <a:sy n="100" d="100"/>
        </p:scale>
        <p:origin x="-16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view3D>
      <c:rotX val="30"/>
      <c:perspective val="30"/>
    </c:view3D>
    <c:plotArea>
      <c:layout>
        <c:manualLayout>
          <c:layoutTarget val="inner"/>
          <c:xMode val="edge"/>
          <c:yMode val="edge"/>
          <c:x val="9.3055555555556377E-2"/>
          <c:y val="6.7129629629629733E-2"/>
          <c:w val="0.81388888888889155"/>
          <c:h val="0.77314814814815092"/>
        </c:manualLayout>
      </c:layout>
      <c:pie3DChart>
        <c:varyColors val="1"/>
        <c:ser>
          <c:idx val="0"/>
          <c:order val="0"/>
          <c:explosion val="22"/>
          <c:dLbls>
            <c:showCatName val="1"/>
            <c:showLeaderLines val="1"/>
          </c:dLbls>
          <c:cat>
            <c:strRef>
              <c:f>Sheet1!$A$1:$A$5</c:f>
              <c:strCache>
                <c:ptCount val="5"/>
                <c:pt idx="0">
                  <c:v>核心订购模型</c:v>
                </c:pt>
                <c:pt idx="1">
                  <c:v>核心订单模型</c:v>
                </c:pt>
                <c:pt idx="2">
                  <c:v>项目扩展模型</c:v>
                </c:pt>
                <c:pt idx="3">
                  <c:v>配置模型</c:v>
                </c:pt>
                <c:pt idx="4">
                  <c:v>历史表模型</c:v>
                </c:pt>
              </c:strCache>
            </c:strRef>
          </c:cat>
          <c:val>
            <c:numRef>
              <c:f>Sheet1!$B$1:$B$5</c:f>
              <c:numCache>
                <c:formatCode>General</c:formatCode>
                <c:ptCount val="5"/>
                <c:pt idx="0">
                  <c:v>30</c:v>
                </c:pt>
                <c:pt idx="1">
                  <c:v>30</c:v>
                </c:pt>
                <c:pt idx="2">
                  <c:v>10</c:v>
                </c:pt>
                <c:pt idx="3">
                  <c:v>10</c:v>
                </c:pt>
                <c:pt idx="4">
                  <c:v>20</c:v>
                </c:pt>
              </c:numCache>
            </c:numRef>
          </c:val>
        </c:ser>
      </c:pie3DChart>
    </c:plotArea>
    <c:plotVisOnly val="1"/>
  </c:chart>
  <c:spPr>
    <a:noFill/>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562814B-DEF4-4E77-8E31-5C6A61C3797A}" type="datetimeFigureOut">
              <a:rPr lang="zh-CN" altLang="en-US"/>
              <a:pPr>
                <a:defRPr/>
              </a:pPr>
              <a:t>2012/9/24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7EC7F09-63F0-48B6-A0E2-0EF1BD3C4AB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AB3CFF2-B867-46DB-85EC-CAE865E1D0ED}" type="datetimeFigureOut">
              <a:rPr lang="zh-CN" altLang="en-US"/>
              <a:pPr>
                <a:defRPr/>
              </a:pPr>
              <a:t>2012/9/24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BE9CAB0-43A3-454B-8EE8-B8E25427EDE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p:spPr>
      </p:sp>
      <p:sp>
        <p:nvSpPr>
          <p:cNvPr id="327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491647-C3DD-4135-829B-16FCF970A2DB}" type="slidenum">
              <a:rPr lang="zh-CN" altLang="en-US" smtClean="0"/>
              <a:pPr fontAlgn="base">
                <a:spcBef>
                  <a:spcPct val="0"/>
                </a:spcBef>
                <a:spcAft>
                  <a:spcPct val="0"/>
                </a:spcAft>
                <a:defRPr/>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31DA08-7978-44C9-AD46-7118C32BA8AF}" type="slidenum">
              <a:rPr lang="zh-CN" altLang="en-US" smtClean="0"/>
              <a:pPr fontAlgn="base">
                <a:spcBef>
                  <a:spcPct val="0"/>
                </a:spcBef>
                <a:spcAft>
                  <a:spcPct val="0"/>
                </a:spcAft>
                <a:defRPr/>
              </a:pPr>
              <a:t>28</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C2C612-4C76-4EEF-B47D-C07E764F852B}" type="slidenum">
              <a:rPr lang="zh-CN" altLang="en-US" smtClean="0"/>
              <a:pPr fontAlgn="base">
                <a:spcBef>
                  <a:spcPct val="0"/>
                </a:spcBef>
                <a:spcAft>
                  <a:spcPct val="0"/>
                </a:spcAft>
                <a:defRPr/>
              </a:pPr>
              <a:t>3</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C2C612-4C76-4EEF-B47D-C07E764F852B}" type="slidenum">
              <a:rPr lang="zh-CN" altLang="en-US" smtClean="0"/>
              <a:pPr fontAlgn="base">
                <a:spcBef>
                  <a:spcPct val="0"/>
                </a:spcBef>
                <a:spcAft>
                  <a:spcPct val="0"/>
                </a:spcAft>
                <a:defRPr/>
              </a:pPr>
              <a:t>4</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C2C612-4C76-4EEF-B47D-C07E764F852B}" type="slidenum">
              <a:rPr lang="zh-CN" altLang="en-US" smtClean="0"/>
              <a:pPr fontAlgn="base">
                <a:spcBef>
                  <a:spcPct val="0"/>
                </a:spcBef>
                <a:spcAft>
                  <a:spcPct val="0"/>
                </a:spcAft>
                <a:defRPr/>
              </a:pPr>
              <a:t>12</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下面我们就来仔细分析一下组成产品的各个重要的概念。</a:t>
            </a:r>
            <a:endParaRPr lang="zh-CN" altLang="en-US" dirty="0"/>
          </a:p>
        </p:txBody>
      </p:sp>
      <p:sp>
        <p:nvSpPr>
          <p:cNvPr id="4" name="灯片编号占位符 3"/>
          <p:cNvSpPr>
            <a:spLocks noGrp="1"/>
          </p:cNvSpPr>
          <p:nvPr>
            <p:ph type="sldNum" sz="quarter" idx="10"/>
          </p:nvPr>
        </p:nvSpPr>
        <p:spPr/>
        <p:txBody>
          <a:bodyPr/>
          <a:lstStyle/>
          <a:p>
            <a:pPr>
              <a:defRPr/>
            </a:pPr>
            <a:fld id="{ABE9CAB0-43A3-454B-8EE8-B8E25427EDEC}" type="slidenum">
              <a:rPr lang="zh-CN" altLang="en-US" smtClean="0"/>
              <a:pPr>
                <a:defRPr/>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下面我们就来仔细分析一下组成产品的各个重要的概念。</a:t>
            </a:r>
            <a:endParaRPr lang="zh-CN" altLang="en-US" dirty="0"/>
          </a:p>
        </p:txBody>
      </p:sp>
      <p:sp>
        <p:nvSpPr>
          <p:cNvPr id="4" name="灯片编号占位符 3"/>
          <p:cNvSpPr>
            <a:spLocks noGrp="1"/>
          </p:cNvSpPr>
          <p:nvPr>
            <p:ph type="sldNum" sz="quarter" idx="10"/>
          </p:nvPr>
        </p:nvSpPr>
        <p:spPr/>
        <p:txBody>
          <a:bodyPr/>
          <a:lstStyle/>
          <a:p>
            <a:pPr>
              <a:defRPr/>
            </a:pPr>
            <a:fld id="{ABE9CAB0-43A3-454B-8EE8-B8E25427EDEC}" type="slidenum">
              <a:rPr lang="zh-CN" altLang="en-US" smtClean="0"/>
              <a:pPr>
                <a:defRPr/>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下面我们就来仔细分析一下组成产品的各个重要的概念。</a:t>
            </a:r>
            <a:endParaRPr lang="zh-CN" altLang="en-US" dirty="0"/>
          </a:p>
        </p:txBody>
      </p:sp>
      <p:sp>
        <p:nvSpPr>
          <p:cNvPr id="4" name="灯片编号占位符 3"/>
          <p:cNvSpPr>
            <a:spLocks noGrp="1"/>
          </p:cNvSpPr>
          <p:nvPr>
            <p:ph type="sldNum" sz="quarter" idx="10"/>
          </p:nvPr>
        </p:nvSpPr>
        <p:spPr/>
        <p:txBody>
          <a:bodyPr/>
          <a:lstStyle/>
          <a:p>
            <a:pPr>
              <a:defRPr/>
            </a:pPr>
            <a:fld id="{ABE9CAB0-43A3-454B-8EE8-B8E25427EDEC}" type="slidenum">
              <a:rPr lang="zh-CN" altLang="en-US" smtClean="0"/>
              <a:pPr>
                <a:defRPr/>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BE9CAB0-43A3-454B-8EE8-B8E25427EDEC}" type="slidenum">
              <a:rPr lang="zh-CN" altLang="en-US" smtClean="0"/>
              <a:pPr>
                <a:defRPr/>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C2C612-4C76-4EEF-B47D-C07E764F852B}" type="slidenum">
              <a:rPr lang="zh-CN" altLang="en-US" smtClean="0"/>
              <a:pPr fontAlgn="base">
                <a:spcBef>
                  <a:spcPct val="0"/>
                </a:spcBef>
                <a:spcAft>
                  <a:spcPct val="0"/>
                </a:spcAft>
                <a:defRPr/>
              </a:pPr>
              <a:t>18</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00174"/>
            <a:ext cx="7772400" cy="1470025"/>
          </a:xfrm>
        </p:spPr>
        <p:txBody>
          <a:bodyPr>
            <a:normAutofit/>
          </a:bodyPr>
          <a:lstStyle>
            <a:lvl1pPr>
              <a:defRPr sz="44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105160"/>
            <a:ext cx="6400800" cy="96678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5" name="Picture 9" descr="1 拷贝"/>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863623"/>
            <a:ext cx="2057400" cy="5637211"/>
          </a:xfrm>
        </p:spPr>
        <p:txBody>
          <a:bodyPr vert="eaVert"/>
          <a:lstStyle>
            <a:lvl1pPr>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863623"/>
            <a:ext cx="6019800" cy="5637211"/>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3" name="Picture 10" descr="1-1 拷贝"/>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929055"/>
            <a:ext cx="7772400" cy="1362075"/>
          </a:xfrm>
        </p:spPr>
        <p:txBody>
          <a:bodyPr anchor="t">
            <a:normAutofit/>
          </a:bodyPr>
          <a:lstStyle>
            <a:lvl1pPr algn="l">
              <a:defRPr sz="36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42886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2143117"/>
            <a:ext cx="4038600" cy="4357718"/>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2143117"/>
            <a:ext cx="4038600" cy="4357718"/>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2143116"/>
            <a:ext cx="4040188" cy="63976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78287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2143116"/>
            <a:ext cx="4041775" cy="63976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278287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28670"/>
            <a:ext cx="3008313" cy="1040188"/>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933473"/>
            <a:ext cx="5111750" cy="5424485"/>
          </a:xfrm>
        </p:spPr>
        <p:txBody>
          <a:bodyPr/>
          <a:lstStyle>
            <a:lvl1pPr>
              <a:defRPr sz="3200"/>
            </a:lvl1pPr>
            <a:lvl2pPr>
              <a:defRPr sz="2800"/>
            </a:lvl2pPr>
            <a:lvl3pPr>
              <a:defRPr sz="2400"/>
            </a:lvl3pPr>
            <a:lvl4pPr>
              <a:defRPr sz="20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2095524"/>
            <a:ext cx="3008313" cy="426243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5114908"/>
            <a:ext cx="5486400" cy="566738"/>
          </a:xfrm>
        </p:spPr>
        <p:txBody>
          <a:bodyPr/>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1000108"/>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681646"/>
            <a:ext cx="5486400" cy="633430"/>
          </a:xfrm>
        </p:spPr>
        <p:txBody>
          <a:bodyPr>
            <a:normAutofit/>
          </a:bodyPr>
          <a:lstStyle>
            <a:lvl1pPr marL="0" indent="0">
              <a:buNone/>
              <a:defRPr sz="16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9" name="标题占位符 1"/>
          <p:cNvSpPr>
            <a:spLocks noGrp="1"/>
          </p:cNvSpPr>
          <p:nvPr>
            <p:ph type="title"/>
          </p:nvPr>
        </p:nvSpPr>
        <p:spPr bwMode="auto">
          <a:xfrm>
            <a:off x="457200" y="1071563"/>
            <a:ext cx="8229600" cy="928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文本占位符 2"/>
          <p:cNvSpPr>
            <a:spLocks noGrp="1"/>
          </p:cNvSpPr>
          <p:nvPr>
            <p:ph type="body" idx="1"/>
          </p:nvPr>
        </p:nvSpPr>
        <p:spPr bwMode="auto">
          <a:xfrm>
            <a:off x="457200" y="2143125"/>
            <a:ext cx="8229600" cy="435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5" name="Picture 7" descr="1-2 拷贝"/>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xStyles>
    <p:titleStyle>
      <a:lvl1pPr algn="ctr" rtl="0" eaLnBrk="0" fontAlgn="base" hangingPunct="0">
        <a:spcBef>
          <a:spcPct val="0"/>
        </a:spcBef>
        <a:spcAft>
          <a:spcPct val="0"/>
        </a:spcAft>
        <a:defRPr sz="3600" b="1" kern="1200">
          <a:solidFill>
            <a:schemeClr val="tx1"/>
          </a:solidFill>
          <a:latin typeface="微软雅黑" pitchFamily="34" charset="-122"/>
          <a:ea typeface="微软雅黑" pitchFamily="34" charset="-122"/>
          <a:cs typeface="+mj-cs"/>
        </a:defRPr>
      </a:lvl1pPr>
      <a:lvl2pPr algn="ctr" rtl="0" eaLnBrk="0" fontAlgn="base" hangingPunct="0">
        <a:spcBef>
          <a:spcPct val="0"/>
        </a:spcBef>
        <a:spcAft>
          <a:spcPct val="0"/>
        </a:spcAft>
        <a:defRPr sz="3600" b="1">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3600" b="1">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3600" b="1">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3600" b="1">
          <a:solidFill>
            <a:schemeClr val="tx1"/>
          </a:solidFill>
          <a:latin typeface="微软雅黑" pitchFamily="34" charset="-122"/>
          <a:ea typeface="微软雅黑" pitchFamily="34" charset="-122"/>
        </a:defRPr>
      </a:lvl5pPr>
      <a:lvl6pPr marL="457200" algn="ctr" rtl="0" fontAlgn="base">
        <a:spcBef>
          <a:spcPct val="0"/>
        </a:spcBef>
        <a:spcAft>
          <a:spcPct val="0"/>
        </a:spcAft>
        <a:defRPr sz="3600" b="1">
          <a:solidFill>
            <a:schemeClr val="tx1"/>
          </a:solidFill>
          <a:latin typeface="微软雅黑" pitchFamily="34" charset="-122"/>
          <a:ea typeface="微软雅黑" pitchFamily="34" charset="-122"/>
        </a:defRPr>
      </a:lvl6pPr>
      <a:lvl7pPr marL="914400" algn="ctr" rtl="0" fontAlgn="base">
        <a:spcBef>
          <a:spcPct val="0"/>
        </a:spcBef>
        <a:spcAft>
          <a:spcPct val="0"/>
        </a:spcAft>
        <a:defRPr sz="3600" b="1">
          <a:solidFill>
            <a:schemeClr val="tx1"/>
          </a:solidFill>
          <a:latin typeface="微软雅黑" pitchFamily="34" charset="-122"/>
          <a:ea typeface="微软雅黑" pitchFamily="34" charset="-122"/>
        </a:defRPr>
      </a:lvl7pPr>
      <a:lvl8pPr marL="1371600" algn="ctr" rtl="0" fontAlgn="base">
        <a:spcBef>
          <a:spcPct val="0"/>
        </a:spcBef>
        <a:spcAft>
          <a:spcPct val="0"/>
        </a:spcAft>
        <a:defRPr sz="3600" b="1">
          <a:solidFill>
            <a:schemeClr val="tx1"/>
          </a:solidFill>
          <a:latin typeface="微软雅黑" pitchFamily="34" charset="-122"/>
          <a:ea typeface="微软雅黑" pitchFamily="34" charset="-122"/>
        </a:defRPr>
      </a:lvl8pPr>
      <a:lvl9pPr marL="1828800" algn="ctr" rtl="0" fontAlgn="base">
        <a:spcBef>
          <a:spcPct val="0"/>
        </a:spcBef>
        <a:spcAft>
          <a:spcPct val="0"/>
        </a:spcAft>
        <a:defRPr sz="3600" b="1">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15.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611560" y="2636912"/>
            <a:ext cx="7772400" cy="1470025"/>
          </a:xfrm>
        </p:spPr>
        <p:txBody>
          <a:bodyPr/>
          <a:lstStyle/>
          <a:p>
            <a:pPr eaLnBrk="1" hangingPunct="1"/>
            <a:r>
              <a:rPr lang="en-US" altLang="zh-CN" dirty="0" smtClean="0"/>
              <a:t>CRM</a:t>
            </a:r>
            <a:r>
              <a:rPr lang="zh-CN" altLang="en-US" dirty="0" smtClean="0"/>
              <a:t>核心模型介绍</a:t>
            </a:r>
          </a:p>
        </p:txBody>
      </p:sp>
      <p:sp>
        <p:nvSpPr>
          <p:cNvPr id="4" name="TextBox 3"/>
          <p:cNvSpPr txBox="1"/>
          <p:nvPr/>
        </p:nvSpPr>
        <p:spPr>
          <a:xfrm>
            <a:off x="4283968" y="5373216"/>
            <a:ext cx="1008738" cy="400110"/>
          </a:xfrm>
          <a:prstGeom prst="rect">
            <a:avLst/>
          </a:prstGeom>
          <a:noFill/>
        </p:spPr>
        <p:txBody>
          <a:bodyPr wrap="square" rtlCol="0">
            <a:spAutoFit/>
          </a:bodyPr>
          <a:lstStyle/>
          <a:p>
            <a:pPr algn="ctr"/>
            <a:r>
              <a:rPr lang="en-US" altLang="zh-CN" sz="2000" dirty="0" smtClean="0">
                <a:latin typeface="Times New Roman" pitchFamily="18" charset="0"/>
                <a:cs typeface="Times New Roman" pitchFamily="18" charset="0"/>
              </a:rPr>
              <a:t>2011.10</a:t>
            </a:r>
            <a:endParaRPr lang="zh-C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6264696"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集团彩铃的三户关系</a:t>
            </a:r>
          </a:p>
        </p:txBody>
      </p:sp>
      <p:pic>
        <p:nvPicPr>
          <p:cNvPr id="10242" name="Picture 2"/>
          <p:cNvPicPr>
            <a:picLocks noChangeAspect="1" noChangeArrowheads="1"/>
          </p:cNvPicPr>
          <p:nvPr/>
        </p:nvPicPr>
        <p:blipFill>
          <a:blip r:embed="rId3" cstate="print"/>
          <a:srcRect/>
          <a:stretch>
            <a:fillRect/>
          </a:stretch>
        </p:blipFill>
        <p:spPr bwMode="auto">
          <a:xfrm>
            <a:off x="1835696" y="980728"/>
            <a:ext cx="768085" cy="648072"/>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283968" y="5373216"/>
            <a:ext cx="1362075" cy="857250"/>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1619672" y="2708920"/>
            <a:ext cx="1160662" cy="1224136"/>
          </a:xfrm>
          <a:prstGeom prst="rect">
            <a:avLst/>
          </a:prstGeom>
          <a:noFill/>
          <a:ln w="9525">
            <a:noFill/>
            <a:miter lim="800000"/>
            <a:headEnd/>
            <a:tailEnd/>
          </a:ln>
        </p:spPr>
      </p:pic>
      <p:sp>
        <p:nvSpPr>
          <p:cNvPr id="8" name="矩形 7"/>
          <p:cNvSpPr/>
          <p:nvPr/>
        </p:nvSpPr>
        <p:spPr>
          <a:xfrm>
            <a:off x="6012160" y="4005064"/>
            <a:ext cx="1595309" cy="64633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r>
              <a:rPr lang="zh-CN" altLang="en-US" dirty="0" smtClean="0">
                <a:latin typeface="华文细黑" pitchFamily="2" charset="-122"/>
                <a:ea typeface="华文细黑" pitchFamily="2" charset="-122"/>
              </a:rPr>
              <a:t>老王的手机</a:t>
            </a:r>
            <a:endParaRPr lang="en-US" altLang="zh-CN" dirty="0" smtClean="0">
              <a:latin typeface="华文细黑" pitchFamily="2" charset="-122"/>
              <a:ea typeface="华文细黑" pitchFamily="2" charset="-122"/>
            </a:endParaRPr>
          </a:p>
          <a:p>
            <a:r>
              <a:rPr lang="en-US" altLang="zh-CN" dirty="0" smtClean="0">
                <a:latin typeface="华文细黑" pitchFamily="2" charset="-122"/>
                <a:ea typeface="华文细黑" pitchFamily="2" charset="-122"/>
              </a:rPr>
              <a:t>13775566777</a:t>
            </a:r>
            <a:endParaRPr lang="zh-CN" altLang="en-US" dirty="0"/>
          </a:p>
        </p:txBody>
      </p:sp>
      <p:graphicFrame>
        <p:nvGraphicFramePr>
          <p:cNvPr id="9" name="Object 2"/>
          <p:cNvGraphicFramePr>
            <a:graphicFrameLocks noChangeAspect="1"/>
          </p:cNvGraphicFramePr>
          <p:nvPr/>
        </p:nvGraphicFramePr>
        <p:xfrm>
          <a:off x="6372200" y="2996952"/>
          <a:ext cx="611185" cy="894333"/>
        </p:xfrm>
        <a:graphic>
          <a:graphicData uri="http://schemas.openxmlformats.org/presentationml/2006/ole">
            <p:oleObj spid="_x0000_s10246" name="CorelDRAW" r:id="rId6" imgW="1324800" imgH="2908800" progId="">
              <p:embed/>
            </p:oleObj>
          </a:graphicData>
        </a:graphic>
      </p:graphicFrame>
      <p:pic>
        <p:nvPicPr>
          <p:cNvPr id="10" name="Picture 108" descr="Man Traveling"/>
          <p:cNvPicPr>
            <a:picLocks noChangeAspect="1" noChangeArrowheads="1"/>
          </p:cNvPicPr>
          <p:nvPr/>
        </p:nvPicPr>
        <p:blipFill>
          <a:blip r:embed="rId7" cstate="print"/>
          <a:srcRect/>
          <a:stretch>
            <a:fillRect/>
          </a:stretch>
        </p:blipFill>
        <p:spPr bwMode="auto">
          <a:xfrm>
            <a:off x="6372200" y="836712"/>
            <a:ext cx="624297" cy="1008112"/>
          </a:xfrm>
          <a:prstGeom prst="rect">
            <a:avLst/>
          </a:prstGeom>
          <a:noFill/>
        </p:spPr>
      </p:pic>
      <p:sp>
        <p:nvSpPr>
          <p:cNvPr id="11" name="Rectangle 44"/>
          <p:cNvSpPr>
            <a:spLocks noChangeArrowheads="1"/>
          </p:cNvSpPr>
          <p:nvPr/>
        </p:nvSpPr>
        <p:spPr bwMode="auto">
          <a:xfrm>
            <a:off x="6156176" y="1844824"/>
            <a:ext cx="1152128" cy="43204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客户老王 </a:t>
            </a:r>
          </a:p>
        </p:txBody>
      </p:sp>
      <p:sp>
        <p:nvSpPr>
          <p:cNvPr id="12" name="Rectangle 44"/>
          <p:cNvSpPr>
            <a:spLocks noChangeArrowheads="1"/>
          </p:cNvSpPr>
          <p:nvPr/>
        </p:nvSpPr>
        <p:spPr bwMode="auto">
          <a:xfrm>
            <a:off x="971600" y="1700808"/>
            <a:ext cx="2520280" cy="43204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客户中国银行杭州分行 </a:t>
            </a:r>
          </a:p>
        </p:txBody>
      </p:sp>
      <p:sp>
        <p:nvSpPr>
          <p:cNvPr id="13" name="Rectangle 44"/>
          <p:cNvSpPr>
            <a:spLocks noChangeArrowheads="1"/>
          </p:cNvSpPr>
          <p:nvPr/>
        </p:nvSpPr>
        <p:spPr bwMode="auto">
          <a:xfrm>
            <a:off x="827584" y="4005064"/>
            <a:ext cx="3168352" cy="72008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中国银行杭州分行</a:t>
            </a:r>
            <a:endParaRPr lang="en-US" altLang="zh-CN" dirty="0" smtClean="0">
              <a:latin typeface="华文细黑" pitchFamily="2" charset="-122"/>
              <a:ea typeface="华文细黑" pitchFamily="2" charset="-122"/>
            </a:endParaRPr>
          </a:p>
          <a:p>
            <a:pPr algn="ctr">
              <a:lnSpc>
                <a:spcPct val="130000"/>
              </a:lnSpc>
            </a:pPr>
            <a:r>
              <a:rPr lang="zh-CN" altLang="en-US" dirty="0" smtClean="0">
                <a:latin typeface="华文细黑" pitchFamily="2" charset="-122"/>
                <a:ea typeface="华文细黑" pitchFamily="2" charset="-122"/>
              </a:rPr>
              <a:t>的集团彩铃</a:t>
            </a:r>
            <a:r>
              <a:rPr lang="en-US" altLang="zh-CN" dirty="0" smtClean="0">
                <a:latin typeface="华文细黑" pitchFamily="2" charset="-122"/>
                <a:ea typeface="华文细黑" pitchFamily="2" charset="-122"/>
              </a:rPr>
              <a:t>97100000001</a:t>
            </a:r>
            <a:r>
              <a:rPr lang="zh-CN" altLang="en-US" dirty="0" smtClean="0">
                <a:latin typeface="华文细黑" pitchFamily="2" charset="-122"/>
                <a:ea typeface="华文细黑" pitchFamily="2" charset="-122"/>
              </a:rPr>
              <a:t> </a:t>
            </a:r>
          </a:p>
        </p:txBody>
      </p:sp>
      <p:cxnSp>
        <p:nvCxnSpPr>
          <p:cNvPr id="14" name="直接连接符 13"/>
          <p:cNvCxnSpPr>
            <a:endCxn id="10245" idx="0"/>
          </p:cNvCxnSpPr>
          <p:nvPr/>
        </p:nvCxnSpPr>
        <p:spPr>
          <a:xfrm>
            <a:off x="2195736" y="2132856"/>
            <a:ext cx="4267" cy="576064"/>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1403648" y="2276872"/>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t>归属</a:t>
            </a:r>
            <a:endParaRPr lang="zh-CN" altLang="en-US" dirty="0"/>
          </a:p>
        </p:txBody>
      </p:sp>
      <p:cxnSp>
        <p:nvCxnSpPr>
          <p:cNvPr id="19" name="直接连接符 18"/>
          <p:cNvCxnSpPr/>
          <p:nvPr/>
        </p:nvCxnSpPr>
        <p:spPr>
          <a:xfrm>
            <a:off x="6660232" y="2348880"/>
            <a:ext cx="4267" cy="576064"/>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5868144" y="2492896"/>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t>归属</a:t>
            </a:r>
            <a:endParaRPr lang="zh-CN" altLang="en-US" dirty="0"/>
          </a:p>
        </p:txBody>
      </p:sp>
      <p:cxnSp>
        <p:nvCxnSpPr>
          <p:cNvPr id="21" name="直接连接符 20"/>
          <p:cNvCxnSpPr>
            <a:stCxn id="10244" idx="1"/>
          </p:cNvCxnSpPr>
          <p:nvPr/>
        </p:nvCxnSpPr>
        <p:spPr>
          <a:xfrm flipH="1" flipV="1">
            <a:off x="2195736" y="4725144"/>
            <a:ext cx="2088232" cy="1076697"/>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1763688" y="5157192"/>
            <a:ext cx="1569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t>默认付费账户</a:t>
            </a:r>
            <a:endParaRPr lang="zh-CN" altLang="en-US" dirty="0"/>
          </a:p>
        </p:txBody>
      </p:sp>
      <p:cxnSp>
        <p:nvCxnSpPr>
          <p:cNvPr id="25" name="直接连接符 24"/>
          <p:cNvCxnSpPr>
            <a:endCxn id="10244" idx="3"/>
          </p:cNvCxnSpPr>
          <p:nvPr/>
        </p:nvCxnSpPr>
        <p:spPr>
          <a:xfrm flipH="1">
            <a:off x="5646043" y="4653136"/>
            <a:ext cx="1158205" cy="1148705"/>
          </a:xfrm>
          <a:prstGeom prst="line">
            <a:avLst/>
          </a:pr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6300192" y="5013176"/>
            <a:ext cx="1569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t>代付彩铃费用</a:t>
            </a:r>
            <a:endParaRPr lang="zh-CN" altLang="en-US" dirty="0"/>
          </a:p>
        </p:txBody>
      </p:sp>
      <p:cxnSp>
        <p:nvCxnSpPr>
          <p:cNvPr id="23" name="直接连接符 22"/>
          <p:cNvCxnSpPr>
            <a:stCxn id="12" idx="2"/>
            <a:endCxn id="10244" idx="0"/>
          </p:cNvCxnSpPr>
          <p:nvPr/>
        </p:nvCxnSpPr>
        <p:spPr>
          <a:xfrm>
            <a:off x="2231740" y="2132856"/>
            <a:ext cx="2733266" cy="3240360"/>
          </a:xfrm>
          <a:prstGeom prst="line">
            <a:avLst/>
          </a:prstGeom>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2987824" y="2846090"/>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t>归属</a:t>
            </a:r>
            <a:endParaRPr lang="zh-CN" altLang="en-US" dirty="0"/>
          </a:p>
        </p:txBody>
      </p:sp>
      <p:sp>
        <p:nvSpPr>
          <p:cNvPr id="24" name="Rectangle 44"/>
          <p:cNvSpPr>
            <a:spLocks noChangeArrowheads="1"/>
          </p:cNvSpPr>
          <p:nvPr/>
        </p:nvSpPr>
        <p:spPr bwMode="auto">
          <a:xfrm>
            <a:off x="3419872" y="6237312"/>
            <a:ext cx="2952328" cy="43204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中国银行杭州分行的账户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9036496"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smtClean="0">
                <a:latin typeface="黑体" pitchFamily="49" charset="-122"/>
                <a:ea typeface="黑体" pitchFamily="49" charset="-122"/>
                <a:cs typeface="+mj-cs"/>
              </a:rPr>
              <a:t>练习题参考答案</a:t>
            </a:r>
            <a:endPar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26" name="Rectangle 44"/>
          <p:cNvSpPr>
            <a:spLocks noChangeArrowheads="1"/>
          </p:cNvSpPr>
          <p:nvPr/>
        </p:nvSpPr>
        <p:spPr bwMode="auto">
          <a:xfrm>
            <a:off x="3929026" y="1353878"/>
            <a:ext cx="1152128" cy="43204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客户老王 </a:t>
            </a:r>
          </a:p>
        </p:txBody>
      </p:sp>
      <p:sp>
        <p:nvSpPr>
          <p:cNvPr id="29" name="矩形 28"/>
          <p:cNvSpPr/>
          <p:nvPr/>
        </p:nvSpPr>
        <p:spPr>
          <a:xfrm>
            <a:off x="4929158" y="3139828"/>
            <a:ext cx="1595309"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altLang="zh-CN" smtClean="0">
                <a:latin typeface="华文细黑" pitchFamily="2" charset="-122"/>
                <a:ea typeface="华文细黑" pitchFamily="2" charset="-122"/>
              </a:rPr>
              <a:t>13775566777</a:t>
            </a:r>
            <a:endParaRPr lang="zh-CN" altLang="en-US" dirty="0">
              <a:latin typeface="华文细黑" pitchFamily="2" charset="-122"/>
              <a:ea typeface="华文细黑" pitchFamily="2" charset="-122"/>
            </a:endParaRPr>
          </a:p>
        </p:txBody>
      </p:sp>
      <p:sp>
        <p:nvSpPr>
          <p:cNvPr id="30" name="矩形 29"/>
          <p:cNvSpPr/>
          <p:nvPr/>
        </p:nvSpPr>
        <p:spPr>
          <a:xfrm>
            <a:off x="2714580" y="2996952"/>
            <a:ext cx="1595309" cy="646331"/>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zh-CN" altLang="en-US" smtClean="0">
                <a:latin typeface="华文细黑" pitchFamily="2" charset="-122"/>
                <a:ea typeface="华文细黑" pitchFamily="2" charset="-122"/>
              </a:rPr>
              <a:t>无线</a:t>
            </a:r>
            <a:r>
              <a:rPr lang="zh-CN" altLang="en-US" dirty="0" smtClean="0">
                <a:latin typeface="华文细黑" pitchFamily="2" charset="-122"/>
                <a:ea typeface="华文细黑" pitchFamily="2" charset="-122"/>
              </a:rPr>
              <a:t>固话</a:t>
            </a:r>
            <a:endParaRPr lang="en-US" altLang="zh-CN" dirty="0" smtClean="0">
              <a:latin typeface="华文细黑" pitchFamily="2" charset="-122"/>
              <a:ea typeface="华文细黑" pitchFamily="2" charset="-122"/>
            </a:endParaRPr>
          </a:p>
          <a:p>
            <a:r>
              <a:rPr lang="en-US" altLang="zh-CN" dirty="0" smtClean="0">
                <a:latin typeface="华文细黑" pitchFamily="2" charset="-122"/>
                <a:ea typeface="华文细黑" pitchFamily="2" charset="-122"/>
              </a:rPr>
              <a:t>13405140606</a:t>
            </a:r>
            <a:endParaRPr lang="zh-CN" altLang="en-US" dirty="0">
              <a:latin typeface="华文细黑" pitchFamily="2" charset="-122"/>
              <a:ea typeface="华文细黑" pitchFamily="2" charset="-122"/>
            </a:endParaRPr>
          </a:p>
        </p:txBody>
      </p:sp>
      <p:sp>
        <p:nvSpPr>
          <p:cNvPr id="31" name="Rectangle 44"/>
          <p:cNvSpPr>
            <a:spLocks noChangeArrowheads="1"/>
          </p:cNvSpPr>
          <p:nvPr/>
        </p:nvSpPr>
        <p:spPr bwMode="auto">
          <a:xfrm>
            <a:off x="642878" y="1425316"/>
            <a:ext cx="1152128" cy="43204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客户小王 </a:t>
            </a:r>
          </a:p>
        </p:txBody>
      </p:sp>
      <p:sp>
        <p:nvSpPr>
          <p:cNvPr id="32" name="矩形 31"/>
          <p:cNvSpPr/>
          <p:nvPr/>
        </p:nvSpPr>
        <p:spPr>
          <a:xfrm>
            <a:off x="285720" y="3211266"/>
            <a:ext cx="1595309"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altLang="zh-CN" smtClean="0">
                <a:latin typeface="华文细黑" pitchFamily="2" charset="-122"/>
                <a:ea typeface="华文细黑" pitchFamily="2" charset="-122"/>
              </a:rPr>
              <a:t>13812345678</a:t>
            </a:r>
            <a:endParaRPr lang="zh-CN" altLang="en-US" dirty="0">
              <a:latin typeface="华文细黑" pitchFamily="2" charset="-122"/>
              <a:ea typeface="华文细黑" pitchFamily="2" charset="-122"/>
            </a:endParaRPr>
          </a:p>
        </p:txBody>
      </p:sp>
      <p:sp>
        <p:nvSpPr>
          <p:cNvPr id="33" name="Rectangle 44"/>
          <p:cNvSpPr>
            <a:spLocks noChangeArrowheads="1"/>
          </p:cNvSpPr>
          <p:nvPr/>
        </p:nvSpPr>
        <p:spPr bwMode="auto">
          <a:xfrm>
            <a:off x="3774180" y="5568720"/>
            <a:ext cx="1512168" cy="43204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45720" rIns="45720" anchor="ctr"/>
          <a:lstStyle/>
          <a:p>
            <a:pPr algn="ctr">
              <a:lnSpc>
                <a:spcPct val="130000"/>
              </a:lnSpc>
            </a:pPr>
            <a:r>
              <a:rPr lang="zh-CN" altLang="en-US" smtClean="0">
                <a:latin typeface="华文细黑" pitchFamily="2" charset="-122"/>
                <a:ea typeface="华文细黑" pitchFamily="2" charset="-122"/>
              </a:rPr>
              <a:t>老王的帐户 </a:t>
            </a:r>
            <a:endParaRPr lang="zh-CN" altLang="en-US" dirty="0" smtClean="0">
              <a:latin typeface="华文细黑" pitchFamily="2" charset="-122"/>
              <a:ea typeface="华文细黑" pitchFamily="2" charset="-122"/>
            </a:endParaRPr>
          </a:p>
        </p:txBody>
      </p:sp>
      <p:cxnSp>
        <p:nvCxnSpPr>
          <p:cNvPr id="34" name="直接连接符 33"/>
          <p:cNvCxnSpPr>
            <a:endCxn id="29" idx="2"/>
          </p:cNvCxnSpPr>
          <p:nvPr/>
        </p:nvCxnSpPr>
        <p:spPr>
          <a:xfrm rot="5400000" flipH="1" flipV="1">
            <a:off x="4083891" y="3925799"/>
            <a:ext cx="2059560" cy="1226283"/>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直接连接符 34"/>
          <p:cNvCxnSpPr>
            <a:stCxn id="33" idx="0"/>
            <a:endCxn id="30" idx="2"/>
          </p:cNvCxnSpPr>
          <p:nvPr/>
        </p:nvCxnSpPr>
        <p:spPr>
          <a:xfrm rot="16200000" flipV="1">
            <a:off x="3058532" y="4096987"/>
            <a:ext cx="1925437" cy="1018029"/>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6" name="直接连接符 35"/>
          <p:cNvCxnSpPr>
            <a:endCxn id="32" idx="2"/>
          </p:cNvCxnSpPr>
          <p:nvPr/>
        </p:nvCxnSpPr>
        <p:spPr>
          <a:xfrm rot="10800000">
            <a:off x="1083376" y="3580598"/>
            <a:ext cx="3417155" cy="1988122"/>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2857456" y="4139960"/>
            <a:ext cx="110799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默认</a:t>
            </a:r>
            <a:r>
              <a:rPr lang="zh-CN" altLang="en-US" smtClean="0">
                <a:latin typeface="华文细黑" pitchFamily="2" charset="-122"/>
                <a:ea typeface="华文细黑" pitchFamily="2" charset="-122"/>
              </a:rPr>
              <a:t>付费</a:t>
            </a:r>
            <a:endParaRPr lang="zh-CN" altLang="en-US" dirty="0">
              <a:latin typeface="华文细黑" pitchFamily="2" charset="-122"/>
              <a:ea typeface="华文细黑" pitchFamily="2" charset="-122"/>
            </a:endParaRPr>
          </a:p>
        </p:txBody>
      </p:sp>
      <p:sp>
        <p:nvSpPr>
          <p:cNvPr id="38" name="TextBox 37"/>
          <p:cNvSpPr txBox="1"/>
          <p:nvPr/>
        </p:nvSpPr>
        <p:spPr>
          <a:xfrm>
            <a:off x="1428696" y="4282836"/>
            <a:ext cx="110799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默认</a:t>
            </a:r>
            <a:r>
              <a:rPr lang="zh-CN" altLang="en-US" smtClean="0">
                <a:latin typeface="华文细黑" pitchFamily="2" charset="-122"/>
                <a:ea typeface="华文细黑" pitchFamily="2" charset="-122"/>
              </a:rPr>
              <a:t>付费</a:t>
            </a:r>
            <a:endParaRPr lang="zh-CN" altLang="en-US" dirty="0">
              <a:latin typeface="华文细黑" pitchFamily="2" charset="-122"/>
              <a:ea typeface="华文细黑" pitchFamily="2" charset="-122"/>
            </a:endParaRPr>
          </a:p>
        </p:txBody>
      </p:sp>
      <p:sp>
        <p:nvSpPr>
          <p:cNvPr id="39" name="TextBox 38"/>
          <p:cNvSpPr txBox="1"/>
          <p:nvPr/>
        </p:nvSpPr>
        <p:spPr>
          <a:xfrm>
            <a:off x="4714844" y="4425712"/>
            <a:ext cx="110799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默认</a:t>
            </a:r>
            <a:r>
              <a:rPr lang="zh-CN" altLang="en-US" smtClean="0">
                <a:latin typeface="华文细黑" pitchFamily="2" charset="-122"/>
                <a:ea typeface="华文细黑" pitchFamily="2" charset="-122"/>
              </a:rPr>
              <a:t>付费</a:t>
            </a:r>
            <a:endParaRPr lang="zh-CN" altLang="en-US" dirty="0">
              <a:latin typeface="华文细黑" pitchFamily="2" charset="-122"/>
              <a:ea typeface="华文细黑" pitchFamily="2" charset="-122"/>
            </a:endParaRPr>
          </a:p>
        </p:txBody>
      </p:sp>
      <p:cxnSp>
        <p:nvCxnSpPr>
          <p:cNvPr id="40" name="直接连接符 39"/>
          <p:cNvCxnSpPr/>
          <p:nvPr/>
        </p:nvCxnSpPr>
        <p:spPr>
          <a:xfrm rot="5400000">
            <a:off x="571440" y="2496886"/>
            <a:ext cx="1285884"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直接连接符 40"/>
          <p:cNvCxnSpPr>
            <a:stCxn id="26" idx="2"/>
            <a:endCxn id="29" idx="0"/>
          </p:cNvCxnSpPr>
          <p:nvPr/>
        </p:nvCxnSpPr>
        <p:spPr>
          <a:xfrm rot="16200000" flipH="1">
            <a:off x="4439000" y="1852015"/>
            <a:ext cx="1353902" cy="1221723"/>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直接连接符 41"/>
          <p:cNvCxnSpPr>
            <a:stCxn id="26" idx="2"/>
            <a:endCxn id="33" idx="0"/>
          </p:cNvCxnSpPr>
          <p:nvPr/>
        </p:nvCxnSpPr>
        <p:spPr>
          <a:xfrm rot="16200000" flipH="1">
            <a:off x="2626280" y="3664736"/>
            <a:ext cx="3782794" cy="25174"/>
          </a:xfrm>
          <a:prstGeom prst="line">
            <a:avLst/>
          </a:prstGeom>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4214778" y="3854208"/>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sp>
        <p:nvSpPr>
          <p:cNvPr id="44" name="TextBox 43"/>
          <p:cNvSpPr txBox="1"/>
          <p:nvPr/>
        </p:nvSpPr>
        <p:spPr>
          <a:xfrm>
            <a:off x="4714844" y="2211134"/>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sp>
        <p:nvSpPr>
          <p:cNvPr id="45" name="TextBox 44"/>
          <p:cNvSpPr txBox="1"/>
          <p:nvPr/>
        </p:nvSpPr>
        <p:spPr>
          <a:xfrm>
            <a:off x="3357522" y="2211134"/>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cxnSp>
        <p:nvCxnSpPr>
          <p:cNvPr id="46" name="直接连接符 45"/>
          <p:cNvCxnSpPr>
            <a:stCxn id="26" idx="2"/>
            <a:endCxn id="30" idx="0"/>
          </p:cNvCxnSpPr>
          <p:nvPr/>
        </p:nvCxnSpPr>
        <p:spPr>
          <a:xfrm rot="5400000">
            <a:off x="3403150" y="1895012"/>
            <a:ext cx="1211026" cy="992855"/>
          </a:xfrm>
          <a:prstGeom prst="line">
            <a:avLst/>
          </a:prstGeom>
        </p:spPr>
        <p:style>
          <a:lnRef idx="3">
            <a:schemeClr val="accent1"/>
          </a:lnRef>
          <a:fillRef idx="0">
            <a:schemeClr val="accent1"/>
          </a:fillRef>
          <a:effectRef idx="2">
            <a:schemeClr val="accent1"/>
          </a:effectRef>
          <a:fontRef idx="minor">
            <a:schemeClr val="tx1"/>
          </a:fontRef>
        </p:style>
      </p:cxnSp>
      <p:sp>
        <p:nvSpPr>
          <p:cNvPr id="47" name="TextBox 46"/>
          <p:cNvSpPr txBox="1"/>
          <p:nvPr/>
        </p:nvSpPr>
        <p:spPr>
          <a:xfrm>
            <a:off x="928630" y="2211134"/>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sp>
        <p:nvSpPr>
          <p:cNvPr id="48" name="Rectangle 44"/>
          <p:cNvSpPr>
            <a:spLocks noChangeArrowheads="1"/>
          </p:cNvSpPr>
          <p:nvPr/>
        </p:nvSpPr>
        <p:spPr bwMode="auto">
          <a:xfrm>
            <a:off x="7572364" y="1425316"/>
            <a:ext cx="1152128" cy="43204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45720" rIns="45720" anchor="ctr"/>
          <a:lstStyle/>
          <a:p>
            <a:pPr algn="ctr">
              <a:lnSpc>
                <a:spcPct val="130000"/>
              </a:lnSpc>
            </a:pPr>
            <a:r>
              <a:rPr lang="zh-CN" altLang="en-US" smtClean="0">
                <a:latin typeface="华文细黑" pitchFamily="2" charset="-122"/>
                <a:ea typeface="华文细黑" pitchFamily="2" charset="-122"/>
              </a:rPr>
              <a:t>中国银行</a:t>
            </a:r>
            <a:endParaRPr lang="zh-CN" altLang="en-US" dirty="0" smtClean="0">
              <a:latin typeface="华文细黑" pitchFamily="2" charset="-122"/>
              <a:ea typeface="华文细黑" pitchFamily="2" charset="-122"/>
            </a:endParaRPr>
          </a:p>
        </p:txBody>
      </p:sp>
      <p:sp>
        <p:nvSpPr>
          <p:cNvPr id="49" name="Rectangle 44"/>
          <p:cNvSpPr>
            <a:spLocks noChangeArrowheads="1"/>
          </p:cNvSpPr>
          <p:nvPr/>
        </p:nvSpPr>
        <p:spPr bwMode="auto">
          <a:xfrm>
            <a:off x="7417518" y="5783034"/>
            <a:ext cx="1512168" cy="43204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45720" rIns="45720" anchor="ctr"/>
          <a:lstStyle/>
          <a:p>
            <a:pPr algn="ctr">
              <a:lnSpc>
                <a:spcPct val="130000"/>
              </a:lnSpc>
            </a:pPr>
            <a:r>
              <a:rPr lang="zh-CN" altLang="en-US" smtClean="0">
                <a:latin typeface="华文细黑" pitchFamily="2" charset="-122"/>
                <a:ea typeface="华文细黑" pitchFamily="2" charset="-122"/>
              </a:rPr>
              <a:t>中国银行帐户 </a:t>
            </a:r>
            <a:endParaRPr lang="zh-CN" altLang="en-US" dirty="0" smtClean="0">
              <a:latin typeface="华文细黑" pitchFamily="2" charset="-122"/>
              <a:ea typeface="华文细黑" pitchFamily="2" charset="-122"/>
            </a:endParaRPr>
          </a:p>
        </p:txBody>
      </p:sp>
      <p:cxnSp>
        <p:nvCxnSpPr>
          <p:cNvPr id="50" name="直接连接符 49"/>
          <p:cNvCxnSpPr>
            <a:stCxn id="48" idx="2"/>
            <a:endCxn id="49" idx="0"/>
          </p:cNvCxnSpPr>
          <p:nvPr/>
        </p:nvCxnSpPr>
        <p:spPr>
          <a:xfrm rot="16200000" flipH="1">
            <a:off x="6198180" y="3807612"/>
            <a:ext cx="3925670" cy="25174"/>
          </a:xfrm>
          <a:prstGeom prst="line">
            <a:avLst/>
          </a:prstGeom>
        </p:spPr>
        <p:style>
          <a:lnRef idx="3">
            <a:schemeClr val="accent1"/>
          </a:lnRef>
          <a:fillRef idx="0">
            <a:schemeClr val="accent1"/>
          </a:fillRef>
          <a:effectRef idx="2">
            <a:schemeClr val="accent1"/>
          </a:effectRef>
          <a:fontRef idx="minor">
            <a:schemeClr val="tx1"/>
          </a:fontRef>
        </p:style>
      </p:cxnSp>
      <p:sp>
        <p:nvSpPr>
          <p:cNvPr id="51" name="TextBox 50"/>
          <p:cNvSpPr txBox="1"/>
          <p:nvPr/>
        </p:nvSpPr>
        <p:spPr>
          <a:xfrm>
            <a:off x="7858116" y="2425448"/>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cxnSp>
        <p:nvCxnSpPr>
          <p:cNvPr id="52" name="直接连接符 51"/>
          <p:cNvCxnSpPr>
            <a:stCxn id="49" idx="0"/>
            <a:endCxn id="29" idx="2"/>
          </p:cNvCxnSpPr>
          <p:nvPr/>
        </p:nvCxnSpPr>
        <p:spPr>
          <a:xfrm rot="16200000" flipV="1">
            <a:off x="5813271" y="3422702"/>
            <a:ext cx="2273874" cy="2446789"/>
          </a:xfrm>
          <a:prstGeom prst="line">
            <a:avLst/>
          </a:prstGeom>
          <a:ln w="76200">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53" name="TextBox 52"/>
          <p:cNvSpPr txBox="1"/>
          <p:nvPr/>
        </p:nvSpPr>
        <p:spPr>
          <a:xfrm>
            <a:off x="6286480" y="4354274"/>
            <a:ext cx="110799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a:latin typeface="华文细黑" pitchFamily="2" charset="-122"/>
                <a:ea typeface="华文细黑" pitchFamily="2" charset="-122"/>
              </a:rPr>
              <a:t>代</a:t>
            </a:r>
            <a:r>
              <a:rPr lang="zh-CN" altLang="en-US" smtClean="0">
                <a:latin typeface="华文细黑" pitchFamily="2" charset="-122"/>
                <a:ea typeface="华文细黑" pitchFamily="2" charset="-122"/>
              </a:rPr>
              <a:t>付</a:t>
            </a:r>
            <a:r>
              <a:rPr lang="zh-CN" altLang="en-US">
                <a:latin typeface="华文细黑" pitchFamily="2" charset="-122"/>
                <a:ea typeface="华文细黑" pitchFamily="2" charset="-122"/>
              </a:rPr>
              <a:t>彩铃</a:t>
            </a:r>
            <a:endParaRPr lang="zh-CN" altLang="en-US" dirty="0">
              <a:latin typeface="华文细黑" pitchFamily="2" charset="-122"/>
              <a:ea typeface="华文细黑" pitchFamily="2" charset="-122"/>
            </a:endParaRPr>
          </a:p>
        </p:txBody>
      </p:sp>
      <p:sp>
        <p:nvSpPr>
          <p:cNvPr id="54" name="矩形 53"/>
          <p:cNvSpPr/>
          <p:nvPr/>
        </p:nvSpPr>
        <p:spPr>
          <a:xfrm>
            <a:off x="7334377" y="3139828"/>
            <a:ext cx="1471878"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a:t>97100000001</a:t>
            </a:r>
            <a:endParaRPr lang="zh-CN" altLang="en-US" dirty="0">
              <a:latin typeface="华文细黑" pitchFamily="2" charset="-122"/>
              <a:ea typeface="华文细黑" pitchFamily="2" charset="-122"/>
            </a:endParaRPr>
          </a:p>
        </p:txBody>
      </p:sp>
      <p:sp>
        <p:nvSpPr>
          <p:cNvPr id="55" name="TextBox 54"/>
          <p:cNvSpPr txBox="1"/>
          <p:nvPr/>
        </p:nvSpPr>
        <p:spPr>
          <a:xfrm>
            <a:off x="7715240" y="4354274"/>
            <a:ext cx="110799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默认</a:t>
            </a:r>
            <a:r>
              <a:rPr lang="zh-CN" altLang="en-US" smtClean="0">
                <a:latin typeface="华文细黑" pitchFamily="2" charset="-122"/>
                <a:ea typeface="华文细黑" pitchFamily="2" charset="-122"/>
              </a:rPr>
              <a:t>付费</a:t>
            </a:r>
            <a:endParaRPr lang="zh-CN" altLang="en-US"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323850" y="1196975"/>
            <a:ext cx="3243263" cy="4176713"/>
            <a:chOff x="254" y="831"/>
            <a:chExt cx="1980" cy="2349"/>
          </a:xfrm>
        </p:grpSpPr>
        <p:grpSp>
          <p:nvGrpSpPr>
            <p:cNvPr id="3" name="Group 76"/>
            <p:cNvGrpSpPr>
              <a:grpSpLocks/>
            </p:cNvGrpSpPr>
            <p:nvPr/>
          </p:nvGrpSpPr>
          <p:grpSpPr bwMode="auto">
            <a:xfrm>
              <a:off x="421" y="831"/>
              <a:ext cx="1812" cy="581"/>
              <a:chOff x="1152" y="1056"/>
              <a:chExt cx="1696" cy="581"/>
            </a:xfrm>
          </p:grpSpPr>
          <p:sp>
            <p:nvSpPr>
              <p:cNvPr id="8220" name="Text Box 77"/>
              <p:cNvSpPr txBox="1">
                <a:spLocks noChangeArrowheads="1"/>
              </p:cNvSpPr>
              <p:nvPr/>
            </p:nvSpPr>
            <p:spPr bwMode="auto">
              <a:xfrm>
                <a:off x="2060" y="1364"/>
                <a:ext cx="788" cy="273"/>
              </a:xfrm>
              <a:prstGeom prst="rect">
                <a:avLst/>
              </a:prstGeom>
              <a:noFill/>
              <a:ln w="9525">
                <a:noFill/>
                <a:miter lim="800000"/>
                <a:headEnd/>
                <a:tailEnd/>
              </a:ln>
            </p:spPr>
            <p:txBody>
              <a:bodyPr wrap="none">
                <a:spAutoFit/>
              </a:bodyPr>
              <a:lstStyle/>
              <a:p>
                <a:pPr latinLnBrk="1"/>
                <a:r>
                  <a:rPr lang="en-US" altLang="ko-KR" sz="2000" b="1" i="1">
                    <a:solidFill>
                      <a:srgbClr val="9999FF"/>
                    </a:solidFill>
                    <a:latin typeface="楷体_GB2312" pitchFamily="49" charset="-122"/>
                    <a:ea typeface="楷体_GB2312" pitchFamily="49" charset="-122"/>
                  </a:rPr>
                  <a:t>Contents</a:t>
                </a:r>
              </a:p>
            </p:txBody>
          </p:sp>
          <p:sp>
            <p:nvSpPr>
              <p:cNvPr id="8221" name="Text Box 78"/>
              <p:cNvSpPr txBox="1">
                <a:spLocks noChangeArrowheads="1"/>
              </p:cNvSpPr>
              <p:nvPr/>
            </p:nvSpPr>
            <p:spPr bwMode="auto">
              <a:xfrm>
                <a:off x="1152" y="1056"/>
                <a:ext cx="1494" cy="441"/>
              </a:xfrm>
              <a:prstGeom prst="rect">
                <a:avLst/>
              </a:prstGeom>
              <a:noFill/>
              <a:ln w="9525">
                <a:noFill/>
                <a:miter lim="800000"/>
                <a:headEnd/>
                <a:tailEnd/>
              </a:ln>
            </p:spPr>
            <p:txBody>
              <a:bodyPr>
                <a:spAutoFit/>
              </a:bodyPr>
              <a:lstStyle/>
              <a:p>
                <a:pPr latinLnBrk="1"/>
                <a:r>
                  <a:rPr lang="en-US" altLang="ko-KR" sz="3600" b="1" i="1">
                    <a:solidFill>
                      <a:srgbClr val="0066FF"/>
                    </a:solidFill>
                    <a:latin typeface="楷体_GB2312" pitchFamily="49" charset="-122"/>
                    <a:ea typeface="楷体_GB2312" pitchFamily="49" charset="-122"/>
                  </a:rPr>
                  <a:t>Contents</a:t>
                </a:r>
              </a:p>
            </p:txBody>
          </p:sp>
        </p:grpSp>
        <p:pic>
          <p:nvPicPr>
            <p:cNvPr id="8219" name="Picture 79"/>
            <p:cNvPicPr>
              <a:picLocks noChangeAspect="1" noChangeArrowheads="1"/>
            </p:cNvPicPr>
            <p:nvPr/>
          </p:nvPicPr>
          <p:blipFill>
            <a:blip r:embed="rId3" cstate="screen"/>
            <a:srcRect/>
            <a:stretch>
              <a:fillRect/>
            </a:stretch>
          </p:blipFill>
          <p:spPr bwMode="auto">
            <a:xfrm>
              <a:off x="254" y="1967"/>
              <a:ext cx="1892" cy="1213"/>
            </a:xfrm>
            <a:prstGeom prst="rect">
              <a:avLst/>
            </a:prstGeom>
            <a:noFill/>
            <a:ln w="9525">
              <a:noFill/>
              <a:miter lim="800000"/>
              <a:headEnd/>
              <a:tailEnd/>
            </a:ln>
          </p:spPr>
        </p:pic>
      </p:grpSp>
      <p:sp>
        <p:nvSpPr>
          <p:cNvPr id="8195" name="Line 80"/>
          <p:cNvSpPr>
            <a:spLocks noChangeShapeType="1"/>
          </p:cNvSpPr>
          <p:nvPr/>
        </p:nvSpPr>
        <p:spPr bwMode="auto">
          <a:xfrm>
            <a:off x="3486150" y="1909763"/>
            <a:ext cx="5048250" cy="0"/>
          </a:xfrm>
          <a:prstGeom prst="line">
            <a:avLst/>
          </a:prstGeom>
          <a:noFill/>
          <a:ln w="9525">
            <a:solidFill>
              <a:srgbClr val="0033CC"/>
            </a:solidFill>
            <a:round/>
            <a:headEnd/>
            <a:tailEnd/>
          </a:ln>
        </p:spPr>
        <p:txBody>
          <a:bodyPr/>
          <a:lstStyle/>
          <a:p>
            <a:endParaRPr lang="zh-CN" altLang="en-US"/>
          </a:p>
        </p:txBody>
      </p:sp>
      <p:sp>
        <p:nvSpPr>
          <p:cNvPr id="8196" name="Freeform 81"/>
          <p:cNvSpPr>
            <a:spLocks/>
          </p:cNvSpPr>
          <p:nvPr/>
        </p:nvSpPr>
        <p:spPr bwMode="auto">
          <a:xfrm flipH="1">
            <a:off x="4021138" y="1928802"/>
            <a:ext cx="46037" cy="2412000"/>
          </a:xfrm>
          <a:custGeom>
            <a:avLst/>
            <a:gdLst>
              <a:gd name="T0" fmla="*/ 0 w 1"/>
              <a:gd name="T1" fmla="*/ 2147483647 h 1671"/>
              <a:gd name="T2" fmla="*/ 0 w 1"/>
              <a:gd name="T3" fmla="*/ 0 h 1671"/>
              <a:gd name="T4" fmla="*/ 0 60000 65536"/>
              <a:gd name="T5" fmla="*/ 0 60000 65536"/>
              <a:gd name="T6" fmla="*/ 0 w 1"/>
              <a:gd name="T7" fmla="*/ 0 h 1671"/>
              <a:gd name="T8" fmla="*/ 1 w 1"/>
              <a:gd name="T9" fmla="*/ 1671 h 1671"/>
            </a:gdLst>
            <a:ahLst/>
            <a:cxnLst>
              <a:cxn ang="T4">
                <a:pos x="T0" y="T1"/>
              </a:cxn>
              <a:cxn ang="T5">
                <a:pos x="T2" y="T3"/>
              </a:cxn>
            </a:cxnLst>
            <a:rect l="T6" t="T7" r="T8" b="T9"/>
            <a:pathLst>
              <a:path w="1" h="1671">
                <a:moveTo>
                  <a:pt x="0" y="1671"/>
                </a:moveTo>
                <a:lnTo>
                  <a:pt x="0" y="0"/>
                </a:lnTo>
              </a:path>
            </a:pathLst>
          </a:custGeom>
          <a:noFill/>
          <a:ln w="12700" cmpd="sng">
            <a:solidFill>
              <a:srgbClr val="0033CC"/>
            </a:solidFill>
            <a:round/>
            <a:headEnd/>
            <a:tailEnd/>
          </a:ln>
        </p:spPr>
        <p:txBody>
          <a:bodyPr/>
          <a:lstStyle/>
          <a:p>
            <a:endParaRPr lang="zh-CN" altLang="en-US"/>
          </a:p>
        </p:txBody>
      </p:sp>
      <p:sp>
        <p:nvSpPr>
          <p:cNvPr id="11" name="Rectangle 82"/>
          <p:cNvSpPr>
            <a:spLocks noChangeArrowheads="1"/>
          </p:cNvSpPr>
          <p:nvPr/>
        </p:nvSpPr>
        <p:spPr bwMode="auto">
          <a:xfrm>
            <a:off x="4541838" y="4034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订购模型</a:t>
            </a:r>
            <a:endParaRPr lang="zh-CN" altLang="en-US" sz="2400" b="1" dirty="0">
              <a:solidFill>
                <a:schemeClr val="bg1"/>
              </a:solidFill>
              <a:latin typeface="宋体" pitchFamily="2" charset="-122"/>
              <a:ea typeface="宋体" pitchFamily="2" charset="-122"/>
            </a:endParaRPr>
          </a:p>
        </p:txBody>
      </p:sp>
      <p:grpSp>
        <p:nvGrpSpPr>
          <p:cNvPr id="4" name="Group 83"/>
          <p:cNvGrpSpPr>
            <a:grpSpLocks/>
          </p:cNvGrpSpPr>
          <p:nvPr/>
        </p:nvGrpSpPr>
        <p:grpSpPr bwMode="auto">
          <a:xfrm>
            <a:off x="3954463" y="4250578"/>
            <a:ext cx="654050" cy="152400"/>
            <a:chOff x="1321" y="1355"/>
            <a:chExt cx="444" cy="96"/>
          </a:xfrm>
        </p:grpSpPr>
        <p:sp>
          <p:nvSpPr>
            <p:cNvPr id="8216"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7"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grpSp>
        <p:nvGrpSpPr>
          <p:cNvPr id="5" name="Group 90"/>
          <p:cNvGrpSpPr>
            <a:grpSpLocks/>
          </p:cNvGrpSpPr>
          <p:nvPr/>
        </p:nvGrpSpPr>
        <p:grpSpPr bwMode="auto">
          <a:xfrm>
            <a:off x="3276600" y="3344867"/>
            <a:ext cx="533400" cy="655637"/>
            <a:chOff x="3334" y="3376"/>
            <a:chExt cx="367" cy="472"/>
          </a:xfrm>
        </p:grpSpPr>
        <p:sp>
          <p:nvSpPr>
            <p:cNvPr id="8211" name="AutoShape 91"/>
            <p:cNvSpPr>
              <a:spLocks noChangeArrowheads="1"/>
            </p:cNvSpPr>
            <p:nvPr/>
          </p:nvSpPr>
          <p:spPr bwMode="auto">
            <a:xfrm>
              <a:off x="3515" y="3376"/>
              <a:ext cx="186" cy="472"/>
            </a:xfrm>
            <a:prstGeom prst="rightArrow">
              <a:avLst>
                <a:gd name="adj1" fmla="val 49861"/>
                <a:gd name="adj2" fmla="val 67537"/>
              </a:avLst>
            </a:prstGeom>
            <a:solidFill>
              <a:srgbClr val="0000FF"/>
            </a:solidFill>
            <a:ln w="12700" algn="ctr">
              <a:solidFill>
                <a:srgbClr val="0000FF"/>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2" name="AutoShape 92"/>
            <p:cNvSpPr>
              <a:spLocks noChangeArrowheads="1"/>
            </p:cNvSpPr>
            <p:nvPr/>
          </p:nvSpPr>
          <p:spPr bwMode="auto">
            <a:xfrm>
              <a:off x="3424" y="3376"/>
              <a:ext cx="186" cy="472"/>
            </a:xfrm>
            <a:prstGeom prst="rightArrow">
              <a:avLst>
                <a:gd name="adj1" fmla="val 49861"/>
                <a:gd name="adj2" fmla="val 67537"/>
              </a:avLst>
            </a:prstGeom>
            <a:solidFill>
              <a:srgbClr val="00FF00"/>
            </a:solidFill>
            <a:ln w="12700" algn="ctr">
              <a:solidFill>
                <a:srgbClr val="00FF00"/>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3" name="AutoShape 93"/>
            <p:cNvSpPr>
              <a:spLocks noChangeArrowheads="1"/>
            </p:cNvSpPr>
            <p:nvPr/>
          </p:nvSpPr>
          <p:spPr bwMode="auto">
            <a:xfrm>
              <a:off x="3334" y="3376"/>
              <a:ext cx="186" cy="472"/>
            </a:xfrm>
            <a:prstGeom prst="rightArrow">
              <a:avLst>
                <a:gd name="adj1" fmla="val 49861"/>
                <a:gd name="adj2" fmla="val 67537"/>
              </a:avLst>
            </a:prstGeom>
            <a:solidFill>
              <a:srgbClr val="FF0000"/>
            </a:solidFill>
            <a:ln w="12700" algn="ctr">
              <a:solidFill>
                <a:srgbClr val="FF0000"/>
              </a:solidFill>
              <a:miter lim="800000"/>
              <a:headEnd/>
              <a:tailEnd/>
            </a:ln>
          </p:spPr>
          <p:txBody>
            <a:bodyPr wrap="none" anchor="ctr">
              <a:spAutoFit/>
            </a:bodyPr>
            <a:lstStyle/>
            <a:p>
              <a:endParaRPr lang="zh-CN" altLang="en-US" b="1">
                <a:solidFill>
                  <a:schemeClr val="hlink"/>
                </a:solidFill>
                <a:latin typeface="宋体" charset="-122"/>
              </a:endParaRPr>
            </a:p>
          </p:txBody>
        </p:sp>
      </p:grpSp>
      <p:sp>
        <p:nvSpPr>
          <p:cNvPr id="23" name="Rectangle 82"/>
          <p:cNvSpPr>
            <a:spLocks noChangeArrowheads="1"/>
          </p:cNvSpPr>
          <p:nvPr/>
        </p:nvSpPr>
        <p:spPr bwMode="auto">
          <a:xfrm>
            <a:off x="4549775" y="3379041"/>
            <a:ext cx="3960813"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rgbClr val="FFC000"/>
                </a:solidFill>
                <a:latin typeface="宋体" pitchFamily="2" charset="-122"/>
                <a:ea typeface="宋体" pitchFamily="2" charset="-122"/>
              </a:rPr>
              <a:t>产品模型</a:t>
            </a:r>
            <a:endParaRPr lang="zh-CN" altLang="en-US" sz="2400" b="1" dirty="0">
              <a:solidFill>
                <a:srgbClr val="FFC000"/>
              </a:solidFill>
              <a:latin typeface="宋体" pitchFamily="2" charset="-122"/>
              <a:ea typeface="宋体" pitchFamily="2" charset="-122"/>
            </a:endParaRPr>
          </a:p>
        </p:txBody>
      </p:sp>
      <p:grpSp>
        <p:nvGrpSpPr>
          <p:cNvPr id="6" name="Group 83"/>
          <p:cNvGrpSpPr>
            <a:grpSpLocks/>
          </p:cNvGrpSpPr>
          <p:nvPr/>
        </p:nvGrpSpPr>
        <p:grpSpPr bwMode="auto">
          <a:xfrm>
            <a:off x="3962400" y="3594941"/>
            <a:ext cx="654050" cy="152400"/>
            <a:chOff x="1321" y="1355"/>
            <a:chExt cx="444" cy="96"/>
          </a:xfrm>
        </p:grpSpPr>
        <p:sp>
          <p:nvSpPr>
            <p:cNvPr id="8209"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0"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27" name="Rectangle 94"/>
          <p:cNvSpPr>
            <a:spLocks noChangeArrowheads="1"/>
          </p:cNvSpPr>
          <p:nvPr/>
        </p:nvSpPr>
        <p:spPr bwMode="auto">
          <a:xfrm>
            <a:off x="4548188" y="2714620"/>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三户关系</a:t>
            </a:r>
          </a:p>
        </p:txBody>
      </p:sp>
      <p:grpSp>
        <p:nvGrpSpPr>
          <p:cNvPr id="7" name="Group 87"/>
          <p:cNvGrpSpPr>
            <a:grpSpLocks/>
          </p:cNvGrpSpPr>
          <p:nvPr/>
        </p:nvGrpSpPr>
        <p:grpSpPr bwMode="auto">
          <a:xfrm>
            <a:off x="3952875" y="2925757"/>
            <a:ext cx="654050" cy="152400"/>
            <a:chOff x="1321" y="1355"/>
            <a:chExt cx="444" cy="96"/>
          </a:xfrm>
        </p:grpSpPr>
        <p:sp>
          <p:nvSpPr>
            <p:cNvPr id="8207" name="Line 88"/>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08" name="Oval 89"/>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8206" name="TextBox 30"/>
          <p:cNvSpPr txBox="1">
            <a:spLocks noChangeArrowheads="1"/>
          </p:cNvSpPr>
          <p:nvPr/>
        </p:nvSpPr>
        <p:spPr bwMode="auto">
          <a:xfrm>
            <a:off x="3563888" y="118592"/>
            <a:ext cx="1244600" cy="646112"/>
          </a:xfrm>
          <a:prstGeom prst="rect">
            <a:avLst/>
          </a:prstGeom>
          <a:noFill/>
          <a:ln w="9525">
            <a:noFill/>
            <a:miter lim="800000"/>
            <a:headEnd/>
            <a:tailEnd/>
          </a:ln>
        </p:spPr>
        <p:txBody>
          <a:bodyPr wrap="none">
            <a:spAutoFit/>
          </a:bodyPr>
          <a:lstStyle/>
          <a:p>
            <a:r>
              <a:rPr lang="zh-CN" altLang="en-US" sz="3600" dirty="0">
                <a:latin typeface="微软雅黑" pitchFamily="34" charset="-122"/>
                <a:ea typeface="微软雅黑" pitchFamily="34" charset="-122"/>
              </a:rPr>
              <a:t>目 录</a:t>
            </a:r>
          </a:p>
        </p:txBody>
      </p:sp>
      <p:sp>
        <p:nvSpPr>
          <p:cNvPr id="30" name="Rectangle 82"/>
          <p:cNvSpPr>
            <a:spLocks noChangeArrowheads="1"/>
          </p:cNvSpPr>
          <p:nvPr/>
        </p:nvSpPr>
        <p:spPr bwMode="auto">
          <a:xfrm>
            <a:off x="4516433" y="2071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en-US" altLang="zh-CN" sz="2400" b="1" dirty="0" smtClean="0">
                <a:solidFill>
                  <a:schemeClr val="bg1"/>
                </a:solidFill>
                <a:latin typeface="宋体" pitchFamily="2" charset="-122"/>
                <a:ea typeface="宋体" pitchFamily="2" charset="-122"/>
              </a:rPr>
              <a:t>CRM</a:t>
            </a:r>
            <a:r>
              <a:rPr lang="zh-CN" altLang="en-US" sz="2400" b="1" dirty="0" smtClean="0">
                <a:solidFill>
                  <a:schemeClr val="bg1"/>
                </a:solidFill>
                <a:latin typeface="宋体" pitchFamily="2" charset="-122"/>
                <a:ea typeface="宋体" pitchFamily="2" charset="-122"/>
              </a:rPr>
              <a:t>业务功能范围</a:t>
            </a:r>
          </a:p>
        </p:txBody>
      </p:sp>
      <p:grpSp>
        <p:nvGrpSpPr>
          <p:cNvPr id="8" name="Group 83"/>
          <p:cNvGrpSpPr>
            <a:grpSpLocks/>
          </p:cNvGrpSpPr>
          <p:nvPr/>
        </p:nvGrpSpPr>
        <p:grpSpPr bwMode="auto">
          <a:xfrm>
            <a:off x="3929058" y="2287578"/>
            <a:ext cx="654050" cy="152400"/>
            <a:chOff x="1321" y="1355"/>
            <a:chExt cx="444" cy="96"/>
          </a:xfrm>
        </p:grpSpPr>
        <p:sp>
          <p:nvSpPr>
            <p:cNvPr id="32"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33"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8064896" cy="715962"/>
          </a:xfrm>
          <a:prstGeom prst="rect">
            <a:avLst/>
          </a:prstGeom>
        </p:spPr>
        <p:txBody>
          <a:bodyPr vert="horz" lIns="91440" tIns="45720" rIns="91440" bIns="45720" rtlCol="0" anchor="ctr">
            <a:normAutofit/>
          </a:bodyPr>
          <a:lstStyle/>
          <a:p>
            <a:pPr lvl="0" algn="ctr" fontAlgn="auto">
              <a:spcAft>
                <a:spcPts val="0"/>
              </a:spcAft>
              <a:defRPr/>
            </a:pPr>
            <a:r>
              <a:rPr kumimoji="0" lang="zh-CN" altLang="en-US" sz="28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产品模型概述</a:t>
            </a:r>
          </a:p>
        </p:txBody>
      </p:sp>
      <p:sp>
        <p:nvSpPr>
          <p:cNvPr id="5" name="矩形 4"/>
          <p:cNvSpPr/>
          <p:nvPr/>
        </p:nvSpPr>
        <p:spPr>
          <a:xfrm>
            <a:off x="539552" y="1268760"/>
            <a:ext cx="7488832"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buFont typeface="Wingdings" pitchFamily="2" charset="2"/>
              <a:buChar char="ü"/>
            </a:pPr>
            <a:r>
              <a:rPr lang="en-US" altLang="zh-CN" sz="1600" dirty="0" smtClean="0">
                <a:latin typeface="华文细黑" pitchFamily="2" charset="-122"/>
                <a:ea typeface="华文细黑" pitchFamily="2" charset="-122"/>
              </a:rPr>
              <a:t>CRM</a:t>
            </a:r>
            <a:r>
              <a:rPr lang="zh-CN" altLang="en-US" sz="1600" dirty="0" smtClean="0">
                <a:latin typeface="华文细黑" pitchFamily="2" charset="-122"/>
                <a:ea typeface="华文细黑" pitchFamily="2" charset="-122"/>
              </a:rPr>
              <a:t>产品模型最初设计时就参考了中国电信的产品模型；</a:t>
            </a:r>
            <a:endParaRPr lang="en-US" altLang="zh-CN" sz="1600" dirty="0" smtClean="0">
              <a:latin typeface="华文细黑" pitchFamily="2" charset="-122"/>
              <a:ea typeface="华文细黑" pitchFamily="2" charset="-122"/>
            </a:endParaRPr>
          </a:p>
          <a:p>
            <a:pPr>
              <a:lnSpc>
                <a:spcPct val="150000"/>
              </a:lnSpc>
              <a:buFont typeface="Wingdings" pitchFamily="2" charset="2"/>
              <a:buChar char="ü"/>
            </a:pPr>
            <a:r>
              <a:rPr lang="zh-CN" altLang="en-US" sz="1600" dirty="0" smtClean="0">
                <a:latin typeface="华文细黑" pitchFamily="2" charset="-122"/>
                <a:ea typeface="华文细黑" pitchFamily="2" charset="-122"/>
              </a:rPr>
              <a:t>根据中国移动的业务不断补充完善；</a:t>
            </a:r>
            <a:endParaRPr lang="en-US" altLang="zh-CN" sz="1600" dirty="0" smtClean="0">
              <a:latin typeface="华文细黑" pitchFamily="2" charset="-122"/>
              <a:ea typeface="华文细黑" pitchFamily="2" charset="-122"/>
            </a:endParaRPr>
          </a:p>
          <a:p>
            <a:pPr>
              <a:lnSpc>
                <a:spcPct val="150000"/>
              </a:lnSpc>
              <a:buFont typeface="Wingdings" pitchFamily="2" charset="2"/>
              <a:buChar char="ü"/>
            </a:pPr>
            <a:r>
              <a:rPr lang="zh-CN" altLang="en-US" sz="1600" dirty="0" smtClean="0">
                <a:latin typeface="华文细黑" pitchFamily="2" charset="-122"/>
                <a:ea typeface="华文细黑" pitchFamily="2" charset="-122"/>
              </a:rPr>
              <a:t>参考</a:t>
            </a:r>
            <a:r>
              <a:rPr lang="en-US" altLang="zh-CN" sz="1600" dirty="0" smtClean="0">
                <a:latin typeface="华文细黑" pitchFamily="2" charset="-122"/>
                <a:ea typeface="华文细黑" pitchFamily="2" charset="-122"/>
              </a:rPr>
              <a:t>SID</a:t>
            </a:r>
            <a:r>
              <a:rPr lang="zh-CN" altLang="en-US" sz="1600" dirty="0" smtClean="0">
                <a:latin typeface="华文细黑" pitchFamily="2" charset="-122"/>
                <a:ea typeface="华文细黑" pitchFamily="2" charset="-122"/>
              </a:rPr>
              <a:t>进行修正；</a:t>
            </a:r>
            <a:endParaRPr lang="en-US" altLang="zh-CN" sz="1600" dirty="0" smtClean="0">
              <a:latin typeface="华文细黑" pitchFamily="2" charset="-122"/>
              <a:ea typeface="华文细黑" pitchFamily="2" charset="-122"/>
            </a:endParaRPr>
          </a:p>
          <a:p>
            <a:pPr>
              <a:lnSpc>
                <a:spcPct val="150000"/>
              </a:lnSpc>
              <a:buFont typeface="Wingdings" pitchFamily="2" charset="2"/>
              <a:buChar char="ü"/>
            </a:pPr>
            <a:r>
              <a:rPr lang="zh-CN" altLang="en-US" sz="1600" dirty="0" smtClean="0">
                <a:latin typeface="华文细黑" pitchFamily="2" charset="-122"/>
                <a:ea typeface="华文细黑" pitchFamily="2" charset="-122"/>
              </a:rPr>
              <a:t>虽然目前实施的项目均为中国移动的省份，但完全能够覆盖中国电信的产品模型；</a:t>
            </a:r>
            <a:endParaRPr lang="en-US" altLang="zh-CN" sz="1600" dirty="0" smtClean="0">
              <a:latin typeface="华文细黑" pitchFamily="2" charset="-122"/>
              <a:ea typeface="华文细黑" pitchFamily="2" charset="-122"/>
            </a:endParaRPr>
          </a:p>
          <a:p>
            <a:pPr>
              <a:lnSpc>
                <a:spcPct val="150000"/>
              </a:lnSpc>
              <a:buFont typeface="Wingdings" pitchFamily="2" charset="2"/>
              <a:buChar char="ü"/>
            </a:pPr>
            <a:r>
              <a:rPr lang="zh-CN" altLang="en-US" sz="1600" dirty="0" smtClean="0">
                <a:latin typeface="华文细黑" pitchFamily="2" charset="-122"/>
                <a:ea typeface="华文细黑" pitchFamily="2" charset="-122"/>
              </a:rPr>
              <a:t>可能组成产品的各个概念的名称和中国电信的叫法并不完全一致，但都有映射关系，如商品对应策划；</a:t>
            </a:r>
            <a:endParaRPr lang="zh-CN" altLang="en-US" sz="1600"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bwMode="auto">
          <a:xfrm>
            <a:off x="251520" y="188640"/>
            <a:ext cx="7128792" cy="584775"/>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r>
              <a:rPr lang="zh-CN" altLang="en-US" sz="3200" dirty="0" smtClean="0"/>
              <a:t>服务</a:t>
            </a:r>
            <a:r>
              <a:rPr lang="en-US" altLang="zh-CN" sz="3200" dirty="0" smtClean="0"/>
              <a:t>&amp;</a:t>
            </a:r>
            <a:r>
              <a:rPr lang="zh-CN" altLang="en-US" sz="3200" dirty="0" smtClean="0"/>
              <a:t>价格计划</a:t>
            </a:r>
            <a:endParaRPr lang="zh-CN" altLang="en-US" sz="3200" dirty="0" smtClean="0">
              <a:solidFill>
                <a:schemeClr val="tx1"/>
              </a:solidFill>
            </a:endParaRPr>
          </a:p>
        </p:txBody>
      </p:sp>
      <p:sp>
        <p:nvSpPr>
          <p:cNvPr id="7" name="Rectangle 3"/>
          <p:cNvSpPr txBox="1">
            <a:spLocks noChangeArrowheads="1"/>
          </p:cNvSpPr>
          <p:nvPr/>
        </p:nvSpPr>
        <p:spPr bwMode="auto">
          <a:xfrm>
            <a:off x="539552" y="1412776"/>
            <a:ext cx="6624736" cy="24406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spcBef>
                <a:spcPct val="20000"/>
              </a:spcBef>
              <a:buFont typeface="Wingdings" pitchFamily="2" charset="2"/>
              <a:buChar char="Ø"/>
              <a:defRPr/>
            </a:pPr>
            <a:r>
              <a:rPr lang="zh-CN" altLang="en-US" sz="1400" b="1" dirty="0" smtClean="0">
                <a:latin typeface="宋体" charset="-122"/>
              </a:rPr>
              <a:t>服务</a:t>
            </a:r>
            <a:r>
              <a:rPr lang="zh-CN" altLang="en-US" sz="1400" dirty="0" smtClean="0">
                <a:latin typeface="宋体" charset="-122"/>
              </a:rPr>
              <a:t>是由中国移动向客户提供的一组功能、实物、一些手续或相关体力工作。服务可以分为主体服务、附加服务、客户服务、实物。服务没有资费信息，不能直接向客户销售</a:t>
            </a:r>
            <a:r>
              <a:rPr kumimoji="1" lang="zh-CN" altLang="en-US" sz="1400" dirty="0" smtClean="0">
                <a:latin typeface="宋体" charset="-122"/>
              </a:rPr>
              <a:t>。</a:t>
            </a:r>
            <a:endParaRPr kumimoji="1" lang="en-US" altLang="zh-CN" sz="1400" dirty="0" smtClean="0">
              <a:latin typeface="宋体" charset="-122"/>
            </a:endParaRPr>
          </a:p>
          <a:p>
            <a:pPr>
              <a:lnSpc>
                <a:spcPct val="80000"/>
              </a:lnSpc>
              <a:buFont typeface="Arial" charset="0"/>
              <a:buChar char="•"/>
            </a:pPr>
            <a:r>
              <a:rPr lang="zh-CN" altLang="en-US" sz="1400" dirty="0" smtClean="0">
                <a:latin typeface="宋体" charset="-122"/>
              </a:rPr>
              <a:t>服务加上价格形成产品，最终打包成策划形成面向客户的销售单元</a:t>
            </a:r>
            <a:endParaRPr lang="en-US" altLang="zh-CN" sz="1400" dirty="0" smtClean="0">
              <a:latin typeface="宋体" charset="-122"/>
            </a:endParaRPr>
          </a:p>
          <a:p>
            <a:pPr>
              <a:lnSpc>
                <a:spcPct val="80000"/>
              </a:lnSpc>
            </a:pPr>
            <a:endParaRPr lang="en-US" altLang="zh-CN" sz="1400" dirty="0" smtClean="0">
              <a:latin typeface="宋体" charset="-122"/>
            </a:endParaRPr>
          </a:p>
          <a:p>
            <a:pPr>
              <a:lnSpc>
                <a:spcPct val="80000"/>
              </a:lnSpc>
            </a:pPr>
            <a:r>
              <a:rPr lang="zh-CN" altLang="en-US" sz="1400" dirty="0" smtClean="0">
                <a:latin typeface="宋体" charset="-122"/>
              </a:rPr>
              <a:t>例如：</a:t>
            </a:r>
            <a:endParaRPr lang="en-US" altLang="zh-CN" sz="1400" dirty="0" smtClean="0">
              <a:latin typeface="宋体" charset="-122"/>
            </a:endParaRPr>
          </a:p>
          <a:p>
            <a:pPr>
              <a:lnSpc>
                <a:spcPct val="80000"/>
              </a:lnSpc>
              <a:buFont typeface="Wingdings" pitchFamily="2" charset="2"/>
              <a:buNone/>
            </a:pPr>
            <a:r>
              <a:rPr lang="en-US" altLang="zh-CN" sz="1400" dirty="0" smtClean="0">
                <a:latin typeface="宋体" charset="-122"/>
              </a:rPr>
              <a:t>1) </a:t>
            </a:r>
            <a:r>
              <a:rPr lang="zh-CN" altLang="en-US" sz="1400" dirty="0" smtClean="0">
                <a:latin typeface="宋体" charset="-122"/>
              </a:rPr>
              <a:t>来电显示</a:t>
            </a:r>
          </a:p>
          <a:p>
            <a:pPr>
              <a:lnSpc>
                <a:spcPct val="80000"/>
              </a:lnSpc>
              <a:buFont typeface="Wingdings" pitchFamily="2" charset="2"/>
              <a:buNone/>
            </a:pPr>
            <a:r>
              <a:rPr lang="en-US" altLang="zh-CN" sz="1400" dirty="0" smtClean="0">
                <a:latin typeface="宋体" charset="-122"/>
              </a:rPr>
              <a:t>2) </a:t>
            </a:r>
            <a:r>
              <a:rPr lang="zh-CN" altLang="en-US" sz="1400" dirty="0" smtClean="0">
                <a:latin typeface="宋体" charset="-122"/>
              </a:rPr>
              <a:t>彩铃</a:t>
            </a:r>
          </a:p>
          <a:p>
            <a:pPr>
              <a:lnSpc>
                <a:spcPct val="80000"/>
              </a:lnSpc>
              <a:buFont typeface="Wingdings" pitchFamily="2" charset="2"/>
              <a:buNone/>
            </a:pPr>
            <a:r>
              <a:rPr lang="en-US" altLang="zh-CN" sz="1400" dirty="0" smtClean="0">
                <a:latin typeface="宋体" charset="-122"/>
              </a:rPr>
              <a:t>3) </a:t>
            </a:r>
            <a:r>
              <a:rPr lang="zh-CN" altLang="en-US" sz="1400" dirty="0" smtClean="0">
                <a:latin typeface="宋体" charset="-122"/>
              </a:rPr>
              <a:t>呼叫转移</a:t>
            </a:r>
          </a:p>
          <a:p>
            <a:pPr>
              <a:lnSpc>
                <a:spcPct val="80000"/>
              </a:lnSpc>
              <a:buFont typeface="Wingdings" pitchFamily="2" charset="2"/>
              <a:buNone/>
            </a:pPr>
            <a:r>
              <a:rPr lang="en-US" altLang="zh-CN" sz="1400" dirty="0" smtClean="0">
                <a:latin typeface="宋体" charset="-122"/>
              </a:rPr>
              <a:t>4) </a:t>
            </a:r>
            <a:r>
              <a:rPr lang="zh-CN" altLang="en-US" sz="1400" dirty="0" smtClean="0">
                <a:latin typeface="宋体" charset="-122"/>
              </a:rPr>
              <a:t>视频通话</a:t>
            </a:r>
          </a:p>
          <a:p>
            <a:pPr>
              <a:lnSpc>
                <a:spcPct val="80000"/>
              </a:lnSpc>
              <a:buFont typeface="Wingdings" pitchFamily="2" charset="2"/>
              <a:buNone/>
            </a:pPr>
            <a:r>
              <a:rPr lang="en-US" altLang="zh-CN" sz="1400" dirty="0" smtClean="0">
                <a:latin typeface="宋体" charset="-122"/>
              </a:rPr>
              <a:t>5) </a:t>
            </a:r>
            <a:r>
              <a:rPr lang="zh-CN" altLang="en-US" sz="1400" dirty="0" smtClean="0">
                <a:latin typeface="宋体" charset="-122"/>
              </a:rPr>
              <a:t>彩</a:t>
            </a:r>
            <a:r>
              <a:rPr lang="zh-CN" altLang="en-US" sz="1400" dirty="0" smtClean="0">
                <a:latin typeface="宋体" charset="-122"/>
              </a:rPr>
              <a:t>信</a:t>
            </a:r>
            <a:endParaRPr lang="zh-CN" altLang="en-US" sz="1400" dirty="0" smtClean="0">
              <a:latin typeface="宋体" charset="-122"/>
            </a:endParaRPr>
          </a:p>
        </p:txBody>
      </p:sp>
      <p:sp>
        <p:nvSpPr>
          <p:cNvPr id="16" name="Rectangle 3"/>
          <p:cNvSpPr txBox="1">
            <a:spLocks noChangeArrowheads="1"/>
          </p:cNvSpPr>
          <p:nvPr/>
        </p:nvSpPr>
        <p:spPr bwMode="auto">
          <a:xfrm rot="10800000" flipV="1">
            <a:off x="611560" y="4725144"/>
            <a:ext cx="6561112" cy="11049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spcBef>
                <a:spcPct val="20000"/>
              </a:spcBef>
              <a:buFont typeface="Wingdings" pitchFamily="2" charset="2"/>
              <a:buChar char="Ø"/>
              <a:defRPr/>
            </a:pPr>
            <a:r>
              <a:rPr kumimoji="1" lang="zh-CN" altLang="en-US" sz="1400" b="1" dirty="0" smtClean="0">
                <a:latin typeface="宋体" charset="-122"/>
              </a:rPr>
              <a:t>价格计划：</a:t>
            </a:r>
            <a:r>
              <a:rPr kumimoji="1" lang="zh-CN" altLang="en-US" sz="1400" dirty="0" smtClean="0">
                <a:latin typeface="宋体" charset="-122"/>
              </a:rPr>
              <a:t>对资费、优惠、预缴返充等等各种资费的统一价格策略，是对资费信息的具体描述。</a:t>
            </a:r>
            <a:endParaRPr kumimoji="1" lang="en-US" altLang="zh-CN" sz="1400" dirty="0" smtClean="0">
              <a:latin typeface="宋体" charset="-122"/>
            </a:endParaRPr>
          </a:p>
          <a:p>
            <a:pPr>
              <a:lnSpc>
                <a:spcPct val="150000"/>
              </a:lnSpc>
              <a:spcBef>
                <a:spcPct val="20000"/>
              </a:spcBef>
              <a:defRPr/>
            </a:pPr>
            <a:r>
              <a:rPr kumimoji="1" lang="zh-CN" altLang="en-US" sz="1400" dirty="0" smtClean="0">
                <a:latin typeface="宋体" charset="-122"/>
              </a:rPr>
              <a:t> 包括</a:t>
            </a:r>
            <a:r>
              <a:rPr kumimoji="1" lang="zh-CN" altLang="en-US" sz="1400" dirty="0" smtClean="0">
                <a:latin typeface="宋体" charset="-122"/>
              </a:rPr>
              <a:t>计费资费、账务资费、营业费用等</a:t>
            </a:r>
            <a:r>
              <a:rPr kumimoji="1" lang="zh-CN" altLang="en-US" sz="1400" dirty="0" smtClean="0">
                <a:latin typeface="宋体" charset="-12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bwMode="auto">
          <a:xfrm>
            <a:off x="251520" y="188640"/>
            <a:ext cx="7128792" cy="584775"/>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r>
              <a:rPr lang="zh-CN" altLang="en-US" sz="3200" dirty="0" smtClean="0">
                <a:solidFill>
                  <a:schemeClr val="tx1"/>
                </a:solidFill>
              </a:rPr>
              <a:t>产品</a:t>
            </a:r>
            <a:endParaRPr lang="zh-CN" altLang="en-US" sz="3200" dirty="0" smtClean="0">
              <a:solidFill>
                <a:schemeClr val="tx1"/>
              </a:solidFill>
            </a:endParaRPr>
          </a:p>
        </p:txBody>
      </p:sp>
      <p:sp>
        <p:nvSpPr>
          <p:cNvPr id="7" name="Rectangle 3"/>
          <p:cNvSpPr txBox="1">
            <a:spLocks noChangeArrowheads="1"/>
          </p:cNvSpPr>
          <p:nvPr/>
        </p:nvSpPr>
        <p:spPr bwMode="auto">
          <a:xfrm>
            <a:off x="467544" y="1484784"/>
            <a:ext cx="7632848" cy="7386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spcBef>
                <a:spcPct val="20000"/>
              </a:spcBef>
              <a:buFont typeface="Wingdings" pitchFamily="2" charset="2"/>
              <a:buChar char="Ø"/>
              <a:defRPr/>
            </a:pPr>
            <a:r>
              <a:rPr lang="zh-CN" altLang="en-US" sz="1400" b="1" dirty="0" smtClean="0">
                <a:latin typeface="+mn-ea"/>
              </a:rPr>
              <a:t>产品</a:t>
            </a:r>
            <a:r>
              <a:rPr lang="zh-CN" altLang="en-US" sz="1400" b="1" dirty="0" smtClean="0">
                <a:latin typeface="+mn-ea"/>
              </a:rPr>
              <a:t>：</a:t>
            </a:r>
            <a:r>
              <a:rPr lang="zh-CN" altLang="en-US" sz="1400" dirty="0" smtClean="0">
                <a:ea typeface="宋体" pitchFamily="2" charset="-122"/>
              </a:rPr>
              <a:t>客户可选择的销售单元，由一个服务加上定价组成</a:t>
            </a:r>
            <a:r>
              <a:rPr lang="zh-CN" altLang="zh-CN" sz="1400" dirty="0" smtClean="0">
                <a:ea typeface="宋体" pitchFamily="2" charset="-122"/>
              </a:rPr>
              <a:t>，包括产品包含的服务、价</a:t>
            </a:r>
            <a:r>
              <a:rPr lang="zh-CN" altLang="en-US" sz="1400" dirty="0" smtClean="0">
                <a:ea typeface="宋体" pitchFamily="2" charset="-122"/>
              </a:rPr>
              <a:t>格计划</a:t>
            </a:r>
            <a:r>
              <a:rPr lang="zh-CN" altLang="zh-CN" sz="1400" dirty="0" smtClean="0">
                <a:ea typeface="宋体" pitchFamily="2" charset="-122"/>
              </a:rPr>
              <a:t>等信息</a:t>
            </a:r>
            <a:r>
              <a:rPr lang="zh-CN" altLang="en-US" sz="1400" dirty="0" smtClean="0">
                <a:ea typeface="宋体" pitchFamily="2" charset="-122"/>
              </a:rPr>
              <a:t>。不能单独销售，必须依附于策划</a:t>
            </a:r>
            <a:r>
              <a:rPr lang="zh-CN" altLang="en-US" sz="1400" dirty="0" smtClean="0">
                <a:ea typeface="宋体" pitchFamily="2" charset="-122"/>
              </a:rPr>
              <a:t>。</a:t>
            </a:r>
            <a:endParaRPr lang="zh-CN" altLang="en-US" sz="1400" dirty="0" smtClean="0">
              <a:latin typeface="华文细黑" pitchFamily="2" charset="-122"/>
              <a:ea typeface="华文细黑" pitchFamily="2" charset="-122"/>
            </a:endParaRPr>
          </a:p>
        </p:txBody>
      </p:sp>
      <p:graphicFrame>
        <p:nvGraphicFramePr>
          <p:cNvPr id="77826" name="Object 5"/>
          <p:cNvGraphicFramePr>
            <a:graphicFrameLocks noChangeAspect="1"/>
          </p:cNvGraphicFramePr>
          <p:nvPr/>
        </p:nvGraphicFramePr>
        <p:xfrm>
          <a:off x="467544" y="2924944"/>
          <a:ext cx="7704856" cy="3156206"/>
        </p:xfrm>
        <a:graphic>
          <a:graphicData uri="http://schemas.openxmlformats.org/presentationml/2006/ole">
            <p:oleObj spid="_x0000_s77826" name="Visio" r:id="rId4" imgW="4912654" imgH="3454610" progId="Visio.Drawing.11">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bwMode="auto">
          <a:xfrm>
            <a:off x="251520" y="188640"/>
            <a:ext cx="7128792" cy="584775"/>
          </a:xfrm>
          <a:noFill/>
          <a:ln algn="ctr">
            <a:miter lim="800000"/>
            <a:headEnd/>
            <a:tailEnd/>
          </a:ln>
        </p:spPr>
        <p:txBody>
          <a:bodyPr vert="horz" wrap="square" lIns="91440" tIns="45720" rIns="91440" bIns="45720" numCol="1" anchor="t" anchorCtr="0" compatLnSpc="1">
            <a:prstTxWarp prst="textNoShape">
              <a:avLst/>
            </a:prstTxWarp>
            <a:spAutoFit/>
          </a:bodyPr>
          <a:lstStyle/>
          <a:p>
            <a:pPr eaLnBrk="1" hangingPunct="1"/>
            <a:r>
              <a:rPr lang="zh-CN" altLang="en-US" sz="3200" dirty="0" smtClean="0">
                <a:solidFill>
                  <a:schemeClr val="tx1"/>
                </a:solidFill>
              </a:rPr>
              <a:t>策划</a:t>
            </a:r>
            <a:endParaRPr lang="zh-CN" altLang="en-US" sz="3200" dirty="0" smtClean="0">
              <a:solidFill>
                <a:schemeClr val="tx1"/>
              </a:solidFill>
            </a:endParaRPr>
          </a:p>
        </p:txBody>
      </p:sp>
      <p:sp>
        <p:nvSpPr>
          <p:cNvPr id="7" name="Rectangle 3"/>
          <p:cNvSpPr txBox="1">
            <a:spLocks noChangeArrowheads="1"/>
          </p:cNvSpPr>
          <p:nvPr/>
        </p:nvSpPr>
        <p:spPr bwMode="auto">
          <a:xfrm>
            <a:off x="395536" y="2636912"/>
            <a:ext cx="3384376" cy="378257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pPr>
            <a:r>
              <a:rPr lang="zh-CN" altLang="en-US" sz="2000" dirty="0" smtClean="0">
                <a:latin typeface="宋体" charset="-122"/>
              </a:rPr>
              <a:t>分类</a:t>
            </a:r>
            <a:r>
              <a:rPr lang="en-US" altLang="zh-CN" sz="2000" dirty="0" smtClean="0">
                <a:latin typeface="宋体" charset="-122"/>
              </a:rPr>
              <a:t>:</a:t>
            </a:r>
          </a:p>
          <a:p>
            <a:pPr lvl="1">
              <a:lnSpc>
                <a:spcPct val="90000"/>
              </a:lnSpc>
              <a:buFont typeface="Arial" charset="0"/>
              <a:buChar char="•"/>
            </a:pPr>
            <a:r>
              <a:rPr lang="zh-CN" altLang="en-US" sz="2000" dirty="0" smtClean="0">
                <a:latin typeface="宋体" charset="-122"/>
              </a:rPr>
              <a:t>集团套餐</a:t>
            </a:r>
          </a:p>
          <a:p>
            <a:pPr lvl="1">
              <a:lnSpc>
                <a:spcPct val="90000"/>
              </a:lnSpc>
              <a:buFont typeface="Arial" charset="0"/>
              <a:buChar char="•"/>
            </a:pPr>
            <a:r>
              <a:rPr lang="zh-CN" altLang="en-US" sz="2000" dirty="0" smtClean="0">
                <a:latin typeface="宋体" charset="-122"/>
              </a:rPr>
              <a:t>个人策划</a:t>
            </a:r>
          </a:p>
          <a:p>
            <a:pPr lvl="2">
              <a:lnSpc>
                <a:spcPct val="90000"/>
              </a:lnSpc>
              <a:buFont typeface="Arial" charset="0"/>
              <a:buChar char="•"/>
            </a:pPr>
            <a:r>
              <a:rPr lang="zh-CN" altLang="en-US" sz="2000" dirty="0" smtClean="0">
                <a:latin typeface="宋体" charset="-122"/>
              </a:rPr>
              <a:t>基本套餐</a:t>
            </a:r>
          </a:p>
          <a:p>
            <a:pPr lvl="2">
              <a:lnSpc>
                <a:spcPct val="90000"/>
              </a:lnSpc>
              <a:buFont typeface="Arial" charset="0"/>
              <a:buChar char="•"/>
            </a:pPr>
            <a:r>
              <a:rPr lang="zh-CN" altLang="en-US" sz="2000" dirty="0" smtClean="0">
                <a:latin typeface="宋体" charset="-122"/>
              </a:rPr>
              <a:t>普通增值策划</a:t>
            </a:r>
            <a:endParaRPr lang="en-US" altLang="zh-CN" sz="2000" dirty="0" smtClean="0">
              <a:latin typeface="宋体" charset="-122"/>
            </a:endParaRPr>
          </a:p>
          <a:p>
            <a:pPr lvl="2">
              <a:lnSpc>
                <a:spcPct val="90000"/>
              </a:lnSpc>
              <a:buFont typeface="Arial" charset="0"/>
              <a:buChar char="•"/>
            </a:pPr>
            <a:r>
              <a:rPr lang="zh-CN" altLang="en-US" sz="2000" dirty="0" smtClean="0">
                <a:latin typeface="宋体" charset="-122"/>
              </a:rPr>
              <a:t>预缴增值策划</a:t>
            </a:r>
            <a:endParaRPr lang="en-US" altLang="zh-CN" sz="2000" dirty="0" smtClean="0">
              <a:latin typeface="宋体" charset="-122"/>
            </a:endParaRPr>
          </a:p>
          <a:p>
            <a:pPr lvl="2">
              <a:lnSpc>
                <a:spcPct val="90000"/>
              </a:lnSpc>
              <a:buFont typeface="Arial" charset="0"/>
              <a:buChar char="•"/>
            </a:pPr>
            <a:r>
              <a:rPr lang="zh-CN" altLang="en-US" sz="2000" dirty="0" smtClean="0">
                <a:latin typeface="宋体" charset="-122"/>
              </a:rPr>
              <a:t>促销增值策划</a:t>
            </a:r>
            <a:endParaRPr lang="en-US" altLang="zh-CN" sz="2000" dirty="0" smtClean="0">
              <a:latin typeface="宋体" charset="-122"/>
            </a:endParaRPr>
          </a:p>
          <a:p>
            <a:pPr lvl="2">
              <a:lnSpc>
                <a:spcPct val="90000"/>
              </a:lnSpc>
              <a:buFont typeface="Arial" charset="0"/>
              <a:buChar char="•"/>
            </a:pPr>
            <a:r>
              <a:rPr lang="zh-CN" altLang="en-US" sz="2000" dirty="0" smtClean="0">
                <a:latin typeface="宋体" charset="-122"/>
              </a:rPr>
              <a:t>捆绑增值策划</a:t>
            </a:r>
            <a:endParaRPr lang="en-US" altLang="zh-CN" sz="2000" dirty="0" smtClean="0">
              <a:latin typeface="宋体" charset="-122"/>
            </a:endParaRPr>
          </a:p>
          <a:p>
            <a:pPr lvl="2">
              <a:lnSpc>
                <a:spcPct val="90000"/>
              </a:lnSpc>
              <a:buFont typeface="Arial" charset="0"/>
              <a:buChar char="•"/>
            </a:pPr>
            <a:r>
              <a:rPr lang="zh-CN" altLang="en-US" sz="2000" dirty="0" smtClean="0">
                <a:latin typeface="宋体" charset="-122"/>
              </a:rPr>
              <a:t>产品包增值策划</a:t>
            </a:r>
            <a:endParaRPr lang="en-US" altLang="zh-CN" sz="2000" dirty="0" smtClean="0">
              <a:latin typeface="宋体" charset="-122"/>
            </a:endParaRPr>
          </a:p>
          <a:p>
            <a:pPr lvl="2">
              <a:lnSpc>
                <a:spcPct val="90000"/>
              </a:lnSpc>
              <a:buFont typeface="Arial" charset="0"/>
              <a:buChar char="•"/>
            </a:pPr>
            <a:r>
              <a:rPr lang="zh-CN" altLang="en-US" sz="2000" dirty="0" smtClean="0">
                <a:latin typeface="宋体" charset="-122"/>
              </a:rPr>
              <a:t>营销包增值策划</a:t>
            </a:r>
            <a:endParaRPr lang="en-US" altLang="zh-CN" sz="2000" dirty="0" smtClean="0">
              <a:latin typeface="宋体" charset="-122"/>
            </a:endParaRPr>
          </a:p>
          <a:p>
            <a:pPr lvl="2">
              <a:lnSpc>
                <a:spcPct val="90000"/>
              </a:lnSpc>
              <a:buFont typeface="Arial" charset="0"/>
              <a:buChar char="•"/>
            </a:pPr>
            <a:r>
              <a:rPr lang="en-US" altLang="zh-CN" sz="2000" dirty="0" smtClean="0">
                <a:latin typeface="宋体" charset="-122"/>
              </a:rPr>
              <a:t>DSMP</a:t>
            </a:r>
            <a:r>
              <a:rPr lang="zh-CN" altLang="en-US" sz="2000" dirty="0" smtClean="0">
                <a:latin typeface="宋体" charset="-122"/>
              </a:rPr>
              <a:t>增值策划</a:t>
            </a:r>
            <a:endParaRPr lang="en-US" altLang="zh-CN" sz="2000" dirty="0" smtClean="0">
              <a:latin typeface="宋体" charset="-122"/>
            </a:endParaRPr>
          </a:p>
          <a:p>
            <a:pPr lvl="2">
              <a:lnSpc>
                <a:spcPct val="90000"/>
              </a:lnSpc>
              <a:buFont typeface="Arial" charset="0"/>
              <a:buChar char="•"/>
            </a:pPr>
            <a:r>
              <a:rPr lang="en-US" altLang="zh-CN" sz="2000" dirty="0" smtClean="0">
                <a:latin typeface="宋体" charset="-122"/>
              </a:rPr>
              <a:t>CBOSS</a:t>
            </a:r>
            <a:r>
              <a:rPr lang="zh-CN" altLang="en-US" sz="2000" dirty="0" smtClean="0">
                <a:latin typeface="宋体" charset="-122"/>
              </a:rPr>
              <a:t>增值策划</a:t>
            </a:r>
          </a:p>
          <a:p>
            <a:pPr>
              <a:lnSpc>
                <a:spcPct val="150000"/>
              </a:lnSpc>
              <a:spcBef>
                <a:spcPct val="20000"/>
              </a:spcBef>
              <a:defRPr/>
            </a:pPr>
            <a:endParaRPr lang="zh-CN" altLang="en-US" sz="1400" dirty="0" smtClean="0">
              <a:latin typeface="华文细黑" pitchFamily="2" charset="-122"/>
              <a:ea typeface="华文细黑" pitchFamily="2" charset="-122"/>
            </a:endParaRPr>
          </a:p>
        </p:txBody>
      </p:sp>
      <p:sp>
        <p:nvSpPr>
          <p:cNvPr id="4" name="Rectangle 3"/>
          <p:cNvSpPr txBox="1">
            <a:spLocks noChangeArrowheads="1"/>
          </p:cNvSpPr>
          <p:nvPr/>
        </p:nvSpPr>
        <p:spPr bwMode="auto">
          <a:xfrm rot="10800000" flipV="1">
            <a:off x="395536" y="1218297"/>
            <a:ext cx="8064896" cy="10585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spcBef>
                <a:spcPct val="20000"/>
              </a:spcBef>
              <a:buFont typeface="Wingdings" pitchFamily="2" charset="2"/>
              <a:buChar char="Ø"/>
              <a:defRPr/>
            </a:pPr>
            <a:r>
              <a:rPr kumimoji="1" lang="zh-CN" altLang="en-US" sz="1400" b="1" dirty="0" smtClean="0">
                <a:latin typeface="宋体" charset="-122"/>
              </a:rPr>
              <a:t>策划：</a:t>
            </a:r>
            <a:r>
              <a:rPr kumimoji="1" lang="zh-CN" altLang="en-US" sz="1400" dirty="0" smtClean="0">
                <a:latin typeface="宋体" charset="-122"/>
              </a:rPr>
              <a:t>从市场销售的角度对服务、产品规格、定价计划的其中一项或者多项内容进行的重新包装，主要用于对外的推广销售，是</a:t>
            </a:r>
            <a:r>
              <a:rPr lang="zh-CN" altLang="en-US" sz="1400" dirty="0" smtClean="0"/>
              <a:t>面向客户的销售实体，主要有基本策划、促销策划、活动策划、中心业务策划</a:t>
            </a:r>
            <a:r>
              <a:rPr lang="zh-CN" altLang="en-US" sz="1400" dirty="0" smtClean="0"/>
              <a:t>等</a:t>
            </a:r>
            <a:r>
              <a:rPr kumimoji="1" lang="zh-CN" altLang="en-US" sz="1400" dirty="0" smtClean="0">
                <a:latin typeface="宋体" charset="-122"/>
              </a:rPr>
              <a:t>。</a:t>
            </a:r>
            <a:endParaRPr lang="zh-CN" altLang="en-US" sz="1400" dirty="0" smtClean="0">
              <a:latin typeface="华文细黑" pitchFamily="2" charset="-122"/>
              <a:ea typeface="华文细黑" pitchFamily="2" charset="-122"/>
            </a:endParaRPr>
          </a:p>
        </p:txBody>
      </p:sp>
      <p:graphicFrame>
        <p:nvGraphicFramePr>
          <p:cNvPr id="79875" name="Object 2"/>
          <p:cNvGraphicFramePr>
            <a:graphicFrameLocks noChangeAspect="1"/>
          </p:cNvGraphicFramePr>
          <p:nvPr/>
        </p:nvGraphicFramePr>
        <p:xfrm>
          <a:off x="4139952" y="2708920"/>
          <a:ext cx="4300092" cy="3422104"/>
        </p:xfrm>
        <a:graphic>
          <a:graphicData uri="http://schemas.openxmlformats.org/presentationml/2006/ole">
            <p:oleObj spid="_x0000_s79875" name="Visio" r:id="rId4" imgW="4912675" imgH="3454670"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611560" y="116632"/>
            <a:ext cx="2736304" cy="523875"/>
          </a:xfrm>
          <a:prstGeom prst="rect">
            <a:avLst/>
          </a:prstGeom>
          <a:noFill/>
          <a:ln w="9525">
            <a:noFill/>
            <a:miter lim="800000"/>
            <a:headEnd/>
            <a:tailEnd/>
          </a:ln>
        </p:spPr>
        <p:txBody>
          <a:bodyPr wrap="square">
            <a:spAutoFit/>
          </a:bodyPr>
          <a:lstStyle/>
          <a:p>
            <a:pPr algn="ctr">
              <a:spcBef>
                <a:spcPct val="50000"/>
              </a:spcBef>
            </a:pPr>
            <a:r>
              <a:rPr lang="zh-CN" altLang="en-US" sz="2800" dirty="0" smtClean="0">
                <a:ea typeface="微软雅黑" pitchFamily="34" charset="-122"/>
              </a:rPr>
              <a:t>产品模型</a:t>
            </a:r>
            <a:r>
              <a:rPr lang="zh-CN" altLang="en-US" sz="2800" dirty="0">
                <a:ea typeface="微软雅黑" pitchFamily="34" charset="-122"/>
              </a:rPr>
              <a:t>概览</a:t>
            </a:r>
          </a:p>
        </p:txBody>
      </p:sp>
      <p:sp>
        <p:nvSpPr>
          <p:cNvPr id="80" name="圆角矩形 79"/>
          <p:cNvSpPr/>
          <p:nvPr/>
        </p:nvSpPr>
        <p:spPr>
          <a:xfrm>
            <a:off x="4267200" y="2971800"/>
            <a:ext cx="14478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圆角矩形 82"/>
          <p:cNvSpPr/>
          <p:nvPr/>
        </p:nvSpPr>
        <p:spPr>
          <a:xfrm>
            <a:off x="914400" y="2971800"/>
            <a:ext cx="26670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AutoShape 12"/>
          <p:cNvSpPr>
            <a:spLocks noChangeArrowheads="1"/>
          </p:cNvSpPr>
          <p:nvPr/>
        </p:nvSpPr>
        <p:spPr bwMode="auto">
          <a:xfrm>
            <a:off x="1116013" y="3101975"/>
            <a:ext cx="1052512" cy="377825"/>
          </a:xfrm>
          <a:prstGeom prst="flowChartAlternateProcess">
            <a:avLst/>
          </a:prstGeom>
          <a:gradFill rotWithShape="0">
            <a:gsLst>
              <a:gs pos="0">
                <a:srgbClr val="576276"/>
              </a:gs>
              <a:gs pos="50000">
                <a:srgbClr val="BDD3FF"/>
              </a:gs>
              <a:gs pos="100000">
                <a:srgbClr val="576276"/>
              </a:gs>
            </a:gsLst>
            <a:lin ang="5400000" scaled="1"/>
          </a:gradFill>
          <a:ln w="12700">
            <a:noFill/>
            <a:miter lim="800000"/>
            <a:headEnd/>
            <a:tailEnd/>
          </a:ln>
        </p:spPr>
        <p:txBody>
          <a:bodyPr wrap="none" anchor="ctr"/>
          <a:lstStyle/>
          <a:p>
            <a:pPr eaLnBrk="0" hangingPunct="0"/>
            <a:r>
              <a:rPr lang="zh-CN" altLang="en-US" sz="1400" b="1">
                <a:cs typeface="Arial" charset="0"/>
              </a:rPr>
              <a:t>产品</a:t>
            </a:r>
          </a:p>
        </p:txBody>
      </p:sp>
      <p:sp>
        <p:nvSpPr>
          <p:cNvPr id="86" name="AutoShape 13"/>
          <p:cNvSpPr>
            <a:spLocks noChangeArrowheads="1"/>
          </p:cNvSpPr>
          <p:nvPr/>
        </p:nvSpPr>
        <p:spPr bwMode="auto">
          <a:xfrm>
            <a:off x="2366963" y="3101975"/>
            <a:ext cx="1052512" cy="377825"/>
          </a:xfrm>
          <a:prstGeom prst="flowChartAlternateProcess">
            <a:avLst/>
          </a:prstGeom>
          <a:gradFill rotWithShape="0">
            <a:gsLst>
              <a:gs pos="0">
                <a:srgbClr val="576276"/>
              </a:gs>
              <a:gs pos="50000">
                <a:srgbClr val="BDD3FF"/>
              </a:gs>
              <a:gs pos="100000">
                <a:srgbClr val="576276"/>
              </a:gs>
            </a:gsLst>
            <a:lin ang="5400000" scaled="1"/>
          </a:gradFill>
          <a:ln w="12700" algn="ctr">
            <a:noFill/>
            <a:miter lim="800000"/>
            <a:headEnd/>
            <a:tailEnd/>
          </a:ln>
        </p:spPr>
        <p:txBody>
          <a:bodyPr wrap="none" anchor="ctr"/>
          <a:lstStyle/>
          <a:p>
            <a:pPr eaLnBrk="0" hangingPunct="0"/>
            <a:r>
              <a:rPr lang="zh-CN" altLang="en-US" sz="1400" b="1">
                <a:cs typeface="Arial" charset="0"/>
              </a:rPr>
              <a:t>产品</a:t>
            </a:r>
          </a:p>
        </p:txBody>
      </p:sp>
      <p:sp>
        <p:nvSpPr>
          <p:cNvPr id="88" name="AutoShape 14"/>
          <p:cNvSpPr>
            <a:spLocks noChangeArrowheads="1"/>
          </p:cNvSpPr>
          <p:nvPr/>
        </p:nvSpPr>
        <p:spPr bwMode="auto">
          <a:xfrm>
            <a:off x="4598988" y="3101975"/>
            <a:ext cx="1052512" cy="377825"/>
          </a:xfrm>
          <a:prstGeom prst="flowChartAlternateProcess">
            <a:avLst/>
          </a:prstGeom>
          <a:gradFill rotWithShape="0">
            <a:gsLst>
              <a:gs pos="0">
                <a:srgbClr val="576276"/>
              </a:gs>
              <a:gs pos="50000">
                <a:srgbClr val="BDD3FF"/>
              </a:gs>
              <a:gs pos="100000">
                <a:srgbClr val="576276"/>
              </a:gs>
            </a:gsLst>
            <a:lin ang="5400000" scaled="1"/>
          </a:gradFill>
          <a:ln w="12700" algn="ctr">
            <a:noFill/>
            <a:miter lim="800000"/>
            <a:headEnd/>
            <a:tailEnd/>
          </a:ln>
        </p:spPr>
        <p:txBody>
          <a:bodyPr wrap="none" anchor="ctr"/>
          <a:lstStyle/>
          <a:p>
            <a:pPr eaLnBrk="0" hangingPunct="0"/>
            <a:r>
              <a:rPr lang="zh-CN" altLang="en-US" sz="1400" b="1">
                <a:cs typeface="Arial" charset="0"/>
              </a:rPr>
              <a:t>产品</a:t>
            </a:r>
          </a:p>
        </p:txBody>
      </p:sp>
      <p:sp>
        <p:nvSpPr>
          <p:cNvPr id="92" name="AutoShape 15"/>
          <p:cNvSpPr>
            <a:spLocks noChangeArrowheads="1"/>
          </p:cNvSpPr>
          <p:nvPr/>
        </p:nvSpPr>
        <p:spPr bwMode="auto">
          <a:xfrm>
            <a:off x="431800" y="4398963"/>
            <a:ext cx="1066800" cy="503237"/>
          </a:xfrm>
          <a:prstGeom prst="flowChartPreparation">
            <a:avLst/>
          </a:prstGeom>
          <a:solidFill>
            <a:srgbClr val="00CC99"/>
          </a:solidFill>
          <a:ln w="9525" algn="ctr">
            <a:solidFill>
              <a:schemeClr val="tx1"/>
            </a:solidFill>
            <a:miter lim="800000"/>
            <a:headEnd/>
            <a:tailEnd/>
          </a:ln>
          <a:effectLst>
            <a:outerShdw dist="107763" dir="13500000" algn="ctr" rotWithShape="0">
              <a:schemeClr val="bg2">
                <a:alpha val="50000"/>
              </a:schemeClr>
            </a:outerShdw>
          </a:effectLst>
        </p:spPr>
        <p:txBody>
          <a:bodyPr wrap="none" anchor="ctr"/>
          <a:lstStyle/>
          <a:p>
            <a:pPr>
              <a:defRPr/>
            </a:pPr>
            <a:endParaRPr lang="zh-CN" altLang="zh-CN" sz="1400" b="1">
              <a:latin typeface="华文中宋" pitchFamily="2" charset="-122"/>
              <a:ea typeface="华文中宋" pitchFamily="2" charset="-122"/>
            </a:endParaRPr>
          </a:p>
        </p:txBody>
      </p:sp>
      <p:sp>
        <p:nvSpPr>
          <p:cNvPr id="93" name="Text Box 16"/>
          <p:cNvSpPr txBox="1">
            <a:spLocks noChangeArrowheads="1"/>
          </p:cNvSpPr>
          <p:nvPr/>
        </p:nvSpPr>
        <p:spPr bwMode="auto">
          <a:xfrm>
            <a:off x="684213" y="4471988"/>
            <a:ext cx="539750" cy="304800"/>
          </a:xfrm>
          <a:prstGeom prst="rect">
            <a:avLst/>
          </a:prstGeom>
          <a:noFill/>
          <a:ln w="9525">
            <a:noFill/>
            <a:miter lim="800000"/>
            <a:headEnd/>
            <a:tailEnd/>
          </a:ln>
        </p:spPr>
        <p:txBody>
          <a:bodyPr wrap="none">
            <a:spAutoFit/>
          </a:bodyPr>
          <a:lstStyle/>
          <a:p>
            <a:r>
              <a:rPr lang="zh-CN" altLang="en-US" sz="1400" b="1"/>
              <a:t>服务</a:t>
            </a:r>
          </a:p>
        </p:txBody>
      </p:sp>
      <p:sp>
        <p:nvSpPr>
          <p:cNvPr id="94" name="AutoShape 17"/>
          <p:cNvSpPr>
            <a:spLocks noChangeArrowheads="1"/>
          </p:cNvSpPr>
          <p:nvPr/>
        </p:nvSpPr>
        <p:spPr bwMode="auto">
          <a:xfrm>
            <a:off x="2281238" y="4398963"/>
            <a:ext cx="1066800" cy="503237"/>
          </a:xfrm>
          <a:prstGeom prst="flowChartPreparation">
            <a:avLst/>
          </a:prstGeom>
          <a:solidFill>
            <a:srgbClr val="00CC99"/>
          </a:solidFill>
          <a:ln w="9525" algn="ctr">
            <a:solidFill>
              <a:schemeClr val="tx1"/>
            </a:solidFill>
            <a:miter lim="800000"/>
            <a:headEnd/>
            <a:tailEnd/>
          </a:ln>
          <a:effectLst>
            <a:outerShdw dist="107763" dir="13500000" algn="ctr" rotWithShape="0">
              <a:schemeClr val="bg2">
                <a:alpha val="50000"/>
              </a:schemeClr>
            </a:outerShdw>
          </a:effectLst>
        </p:spPr>
        <p:txBody>
          <a:bodyPr wrap="none" anchor="ctr"/>
          <a:lstStyle/>
          <a:p>
            <a:pPr>
              <a:defRPr/>
            </a:pPr>
            <a:endParaRPr lang="zh-CN" altLang="zh-CN" sz="1400" b="1">
              <a:latin typeface="华文中宋" pitchFamily="2" charset="-122"/>
              <a:ea typeface="华文中宋" pitchFamily="2" charset="-122"/>
            </a:endParaRPr>
          </a:p>
        </p:txBody>
      </p:sp>
      <p:sp>
        <p:nvSpPr>
          <p:cNvPr id="95" name="Text Box 18"/>
          <p:cNvSpPr txBox="1">
            <a:spLocks noChangeArrowheads="1"/>
          </p:cNvSpPr>
          <p:nvPr/>
        </p:nvSpPr>
        <p:spPr bwMode="auto">
          <a:xfrm>
            <a:off x="2533650" y="4471988"/>
            <a:ext cx="539750" cy="304800"/>
          </a:xfrm>
          <a:prstGeom prst="rect">
            <a:avLst/>
          </a:prstGeom>
          <a:noFill/>
          <a:ln w="9525">
            <a:noFill/>
            <a:miter lim="800000"/>
            <a:headEnd/>
            <a:tailEnd/>
          </a:ln>
        </p:spPr>
        <p:txBody>
          <a:bodyPr wrap="none">
            <a:spAutoFit/>
          </a:bodyPr>
          <a:lstStyle/>
          <a:p>
            <a:r>
              <a:rPr lang="zh-CN" altLang="en-US" sz="1400" b="1"/>
              <a:t>服务</a:t>
            </a:r>
          </a:p>
        </p:txBody>
      </p:sp>
      <p:sp>
        <p:nvSpPr>
          <p:cNvPr id="96" name="AutoShape 19"/>
          <p:cNvSpPr>
            <a:spLocks noChangeArrowheads="1"/>
          </p:cNvSpPr>
          <p:nvPr/>
        </p:nvSpPr>
        <p:spPr bwMode="auto">
          <a:xfrm>
            <a:off x="4081463" y="4398963"/>
            <a:ext cx="1066800" cy="503237"/>
          </a:xfrm>
          <a:prstGeom prst="flowChartPreparation">
            <a:avLst/>
          </a:prstGeom>
          <a:solidFill>
            <a:srgbClr val="00CC99"/>
          </a:solidFill>
          <a:ln w="9525" algn="ctr">
            <a:solidFill>
              <a:schemeClr val="tx1"/>
            </a:solidFill>
            <a:miter lim="800000"/>
            <a:headEnd/>
            <a:tailEnd/>
          </a:ln>
          <a:effectLst>
            <a:outerShdw dist="107763" dir="13500000" algn="ctr" rotWithShape="0">
              <a:schemeClr val="bg2">
                <a:alpha val="50000"/>
              </a:schemeClr>
            </a:outerShdw>
          </a:effectLst>
        </p:spPr>
        <p:txBody>
          <a:bodyPr wrap="none" anchor="ctr"/>
          <a:lstStyle/>
          <a:p>
            <a:pPr>
              <a:defRPr/>
            </a:pPr>
            <a:endParaRPr lang="zh-CN" altLang="zh-CN" sz="1400" b="1">
              <a:latin typeface="华文中宋" pitchFamily="2" charset="-122"/>
              <a:ea typeface="华文中宋" pitchFamily="2" charset="-122"/>
            </a:endParaRPr>
          </a:p>
        </p:txBody>
      </p:sp>
      <p:sp>
        <p:nvSpPr>
          <p:cNvPr id="97" name="Text Box 20"/>
          <p:cNvSpPr txBox="1">
            <a:spLocks noChangeArrowheads="1"/>
          </p:cNvSpPr>
          <p:nvPr/>
        </p:nvSpPr>
        <p:spPr bwMode="auto">
          <a:xfrm>
            <a:off x="4333875" y="4471988"/>
            <a:ext cx="539750" cy="304800"/>
          </a:xfrm>
          <a:prstGeom prst="rect">
            <a:avLst/>
          </a:prstGeom>
          <a:noFill/>
          <a:ln w="9525">
            <a:noFill/>
            <a:miter lim="800000"/>
            <a:headEnd/>
            <a:tailEnd/>
          </a:ln>
        </p:spPr>
        <p:txBody>
          <a:bodyPr wrap="none">
            <a:spAutoFit/>
          </a:bodyPr>
          <a:lstStyle/>
          <a:p>
            <a:r>
              <a:rPr lang="zh-CN" altLang="en-US" sz="1400" b="1"/>
              <a:t>服务</a:t>
            </a:r>
          </a:p>
        </p:txBody>
      </p:sp>
      <p:sp>
        <p:nvSpPr>
          <p:cNvPr id="98" name="AutoShape 21"/>
          <p:cNvSpPr>
            <a:spLocks noChangeArrowheads="1"/>
          </p:cNvSpPr>
          <p:nvPr/>
        </p:nvSpPr>
        <p:spPr bwMode="auto">
          <a:xfrm>
            <a:off x="5724525" y="4398963"/>
            <a:ext cx="1066800" cy="503237"/>
          </a:xfrm>
          <a:prstGeom prst="flowChartPreparation">
            <a:avLst/>
          </a:prstGeom>
          <a:solidFill>
            <a:srgbClr val="00CC99"/>
          </a:solidFill>
          <a:ln w="9525" algn="ctr">
            <a:solidFill>
              <a:schemeClr val="tx1"/>
            </a:solidFill>
            <a:miter lim="800000"/>
            <a:headEnd/>
            <a:tailEnd/>
          </a:ln>
          <a:effectLst>
            <a:outerShdw dist="107763" dir="13500000" algn="ctr" rotWithShape="0">
              <a:schemeClr val="bg2">
                <a:alpha val="50000"/>
              </a:schemeClr>
            </a:outerShdw>
          </a:effectLst>
        </p:spPr>
        <p:txBody>
          <a:bodyPr wrap="none" anchor="ctr"/>
          <a:lstStyle/>
          <a:p>
            <a:pPr>
              <a:defRPr/>
            </a:pPr>
            <a:endParaRPr lang="zh-CN" altLang="zh-CN" sz="1400" b="1">
              <a:latin typeface="华文中宋" pitchFamily="2" charset="-122"/>
              <a:ea typeface="华文中宋" pitchFamily="2" charset="-122"/>
            </a:endParaRPr>
          </a:p>
        </p:txBody>
      </p:sp>
      <p:sp>
        <p:nvSpPr>
          <p:cNvPr id="99" name="Text Box 22"/>
          <p:cNvSpPr txBox="1">
            <a:spLocks noChangeArrowheads="1"/>
          </p:cNvSpPr>
          <p:nvPr/>
        </p:nvSpPr>
        <p:spPr bwMode="auto">
          <a:xfrm>
            <a:off x="5976938" y="4471988"/>
            <a:ext cx="539750" cy="304800"/>
          </a:xfrm>
          <a:prstGeom prst="rect">
            <a:avLst/>
          </a:prstGeom>
          <a:noFill/>
          <a:ln w="9525">
            <a:noFill/>
            <a:miter lim="800000"/>
            <a:headEnd/>
            <a:tailEnd/>
          </a:ln>
        </p:spPr>
        <p:txBody>
          <a:bodyPr wrap="none">
            <a:spAutoFit/>
          </a:bodyPr>
          <a:lstStyle/>
          <a:p>
            <a:r>
              <a:rPr lang="zh-CN" altLang="en-US" sz="1400" b="1"/>
              <a:t>服务</a:t>
            </a:r>
          </a:p>
        </p:txBody>
      </p:sp>
      <p:sp>
        <p:nvSpPr>
          <p:cNvPr id="100" name="Line 23"/>
          <p:cNvSpPr>
            <a:spLocks noChangeShapeType="1"/>
          </p:cNvSpPr>
          <p:nvPr/>
        </p:nvSpPr>
        <p:spPr bwMode="auto">
          <a:xfrm flipV="1">
            <a:off x="2743200" y="1905000"/>
            <a:ext cx="779463" cy="1143000"/>
          </a:xfrm>
          <a:prstGeom prst="line">
            <a:avLst/>
          </a:prstGeom>
          <a:noFill/>
          <a:ln w="57150">
            <a:solidFill>
              <a:schemeClr val="accent2"/>
            </a:solidFill>
            <a:round/>
            <a:headEnd/>
            <a:tailEnd type="triangle" w="med" len="med"/>
          </a:ln>
        </p:spPr>
        <p:txBody>
          <a:bodyPr/>
          <a:lstStyle/>
          <a:p>
            <a:endParaRPr lang="zh-CN" altLang="en-US"/>
          </a:p>
        </p:txBody>
      </p:sp>
      <p:sp>
        <p:nvSpPr>
          <p:cNvPr id="101" name="Line 24"/>
          <p:cNvSpPr>
            <a:spLocks noChangeShapeType="1"/>
          </p:cNvSpPr>
          <p:nvPr/>
        </p:nvSpPr>
        <p:spPr bwMode="auto">
          <a:xfrm flipH="1" flipV="1">
            <a:off x="3505200" y="1905000"/>
            <a:ext cx="1524000" cy="1219200"/>
          </a:xfrm>
          <a:prstGeom prst="line">
            <a:avLst/>
          </a:prstGeom>
          <a:noFill/>
          <a:ln w="57150">
            <a:solidFill>
              <a:schemeClr val="accent2"/>
            </a:solidFill>
            <a:round/>
            <a:headEnd/>
            <a:tailEnd type="triangle" w="med" len="med"/>
          </a:ln>
        </p:spPr>
        <p:txBody>
          <a:bodyPr/>
          <a:lstStyle/>
          <a:p>
            <a:endParaRPr lang="zh-CN" altLang="en-US"/>
          </a:p>
        </p:txBody>
      </p:sp>
      <p:sp>
        <p:nvSpPr>
          <p:cNvPr id="102" name="Line 25"/>
          <p:cNvSpPr>
            <a:spLocks noChangeShapeType="1"/>
          </p:cNvSpPr>
          <p:nvPr/>
        </p:nvSpPr>
        <p:spPr bwMode="auto">
          <a:xfrm flipV="1">
            <a:off x="1676400" y="1905000"/>
            <a:ext cx="1800225" cy="1152525"/>
          </a:xfrm>
          <a:prstGeom prst="line">
            <a:avLst/>
          </a:prstGeom>
          <a:noFill/>
          <a:ln w="57150">
            <a:solidFill>
              <a:schemeClr val="accent2"/>
            </a:solidFill>
            <a:round/>
            <a:headEnd/>
            <a:tailEnd type="triangle" w="med" len="med"/>
          </a:ln>
        </p:spPr>
        <p:txBody>
          <a:bodyPr/>
          <a:lstStyle/>
          <a:p>
            <a:endParaRPr lang="zh-CN" altLang="en-US"/>
          </a:p>
        </p:txBody>
      </p:sp>
      <p:sp>
        <p:nvSpPr>
          <p:cNvPr id="103" name="AutoShape 26"/>
          <p:cNvSpPr>
            <a:spLocks noChangeArrowheads="1"/>
          </p:cNvSpPr>
          <p:nvPr/>
        </p:nvSpPr>
        <p:spPr bwMode="gray">
          <a:xfrm>
            <a:off x="1331913" y="5119688"/>
            <a:ext cx="1022350" cy="360362"/>
          </a:xfrm>
          <a:prstGeom prst="roundRect">
            <a:avLst>
              <a:gd name="adj" fmla="val 16667"/>
            </a:avLst>
          </a:prstGeom>
          <a:solidFill>
            <a:schemeClr val="accent2">
              <a:lumMod val="60000"/>
              <a:lumOff val="40000"/>
            </a:schemeClr>
          </a:solidFill>
          <a:ln w="12700" algn="ctr">
            <a:solidFill>
              <a:srgbClr val="000000"/>
            </a:solidFill>
            <a:prstDash val="dash"/>
            <a:round/>
            <a:headEnd/>
            <a:tailEnd/>
          </a:ln>
        </p:spPr>
        <p:txBody>
          <a:bodyPr wrap="none" anchor="ctr"/>
          <a:lstStyle/>
          <a:p>
            <a:pPr>
              <a:buFont typeface="Wingdings" pitchFamily="2" charset="2"/>
              <a:buNone/>
              <a:defRPr/>
            </a:pPr>
            <a:r>
              <a:rPr lang="zh-CN" altLang="en-US" dirty="0"/>
              <a:t>价格计划</a:t>
            </a:r>
          </a:p>
        </p:txBody>
      </p:sp>
      <p:sp>
        <p:nvSpPr>
          <p:cNvPr id="104" name="AutoShape 27"/>
          <p:cNvSpPr>
            <a:spLocks noChangeArrowheads="1"/>
          </p:cNvSpPr>
          <p:nvPr/>
        </p:nvSpPr>
        <p:spPr bwMode="gray">
          <a:xfrm>
            <a:off x="3044825" y="5119688"/>
            <a:ext cx="1022350" cy="360362"/>
          </a:xfrm>
          <a:prstGeom prst="roundRect">
            <a:avLst>
              <a:gd name="adj" fmla="val 16667"/>
            </a:avLst>
          </a:prstGeom>
          <a:solidFill>
            <a:schemeClr val="accent6">
              <a:lumMod val="60000"/>
              <a:lumOff val="40000"/>
            </a:schemeClr>
          </a:solidFill>
          <a:ln w="12700" algn="ctr">
            <a:solidFill>
              <a:srgbClr val="000000"/>
            </a:solidFill>
            <a:prstDash val="dash"/>
            <a:round/>
            <a:headEnd/>
            <a:tailEnd/>
          </a:ln>
        </p:spPr>
        <p:txBody>
          <a:bodyPr wrap="none" anchor="ctr"/>
          <a:lstStyle/>
          <a:p>
            <a:pPr>
              <a:buFont typeface="Wingdings" pitchFamily="2" charset="2"/>
              <a:buNone/>
              <a:defRPr/>
            </a:pPr>
            <a:r>
              <a:rPr lang="zh-CN" altLang="en-US" dirty="0"/>
              <a:t>价格计划</a:t>
            </a:r>
          </a:p>
        </p:txBody>
      </p:sp>
      <p:sp>
        <p:nvSpPr>
          <p:cNvPr id="105" name="AutoShape 28"/>
          <p:cNvSpPr>
            <a:spLocks noChangeArrowheads="1"/>
          </p:cNvSpPr>
          <p:nvPr/>
        </p:nvSpPr>
        <p:spPr bwMode="gray">
          <a:xfrm>
            <a:off x="4918075" y="5119688"/>
            <a:ext cx="1022350" cy="360362"/>
          </a:xfrm>
          <a:prstGeom prst="roundRect">
            <a:avLst>
              <a:gd name="adj" fmla="val 16667"/>
            </a:avLst>
          </a:prstGeom>
          <a:solidFill>
            <a:schemeClr val="accent2">
              <a:lumMod val="60000"/>
              <a:lumOff val="40000"/>
            </a:schemeClr>
          </a:solidFill>
          <a:ln w="12700" algn="ctr">
            <a:solidFill>
              <a:srgbClr val="000000"/>
            </a:solidFill>
            <a:prstDash val="dash"/>
            <a:round/>
            <a:headEnd/>
            <a:tailEnd/>
          </a:ln>
        </p:spPr>
        <p:txBody>
          <a:bodyPr wrap="none" anchor="ctr"/>
          <a:lstStyle/>
          <a:p>
            <a:pPr>
              <a:buFont typeface="Wingdings" pitchFamily="2" charset="2"/>
              <a:buNone/>
              <a:defRPr/>
            </a:pPr>
            <a:r>
              <a:rPr lang="zh-CN" altLang="en-US" dirty="0"/>
              <a:t>价格计划</a:t>
            </a:r>
          </a:p>
        </p:txBody>
      </p:sp>
      <p:sp>
        <p:nvSpPr>
          <p:cNvPr id="106" name="Line 29"/>
          <p:cNvSpPr>
            <a:spLocks noChangeShapeType="1"/>
          </p:cNvSpPr>
          <p:nvPr/>
        </p:nvSpPr>
        <p:spPr bwMode="auto">
          <a:xfrm flipV="1">
            <a:off x="971550" y="3463925"/>
            <a:ext cx="576263" cy="935038"/>
          </a:xfrm>
          <a:prstGeom prst="line">
            <a:avLst/>
          </a:prstGeom>
          <a:noFill/>
          <a:ln w="57150">
            <a:solidFill>
              <a:srgbClr val="FF0000"/>
            </a:solidFill>
            <a:round/>
            <a:headEnd/>
            <a:tailEnd type="triangle" w="med" len="med"/>
          </a:ln>
        </p:spPr>
        <p:txBody>
          <a:bodyPr/>
          <a:lstStyle/>
          <a:p>
            <a:endParaRPr lang="zh-CN" altLang="en-US"/>
          </a:p>
        </p:txBody>
      </p:sp>
      <p:sp>
        <p:nvSpPr>
          <p:cNvPr id="107" name="Line 30"/>
          <p:cNvSpPr>
            <a:spLocks noChangeShapeType="1"/>
          </p:cNvSpPr>
          <p:nvPr/>
        </p:nvSpPr>
        <p:spPr bwMode="auto">
          <a:xfrm flipH="1" flipV="1">
            <a:off x="1619250" y="3463925"/>
            <a:ext cx="144463" cy="1655763"/>
          </a:xfrm>
          <a:prstGeom prst="line">
            <a:avLst/>
          </a:prstGeom>
          <a:noFill/>
          <a:ln w="57150">
            <a:solidFill>
              <a:srgbClr val="FF00FF"/>
            </a:solidFill>
            <a:round/>
            <a:headEnd/>
            <a:tailEnd type="triangle" w="med" len="med"/>
          </a:ln>
        </p:spPr>
        <p:txBody>
          <a:bodyPr/>
          <a:lstStyle/>
          <a:p>
            <a:endParaRPr lang="zh-CN" altLang="en-US"/>
          </a:p>
        </p:txBody>
      </p:sp>
      <p:sp>
        <p:nvSpPr>
          <p:cNvPr id="108" name="Line 31"/>
          <p:cNvSpPr>
            <a:spLocks noChangeShapeType="1"/>
          </p:cNvSpPr>
          <p:nvPr/>
        </p:nvSpPr>
        <p:spPr bwMode="auto">
          <a:xfrm flipH="1" flipV="1">
            <a:off x="2700338" y="3463925"/>
            <a:ext cx="0" cy="935038"/>
          </a:xfrm>
          <a:prstGeom prst="line">
            <a:avLst/>
          </a:prstGeom>
          <a:noFill/>
          <a:ln w="57150">
            <a:solidFill>
              <a:srgbClr val="FF0000"/>
            </a:solidFill>
            <a:round/>
            <a:headEnd/>
            <a:tailEnd type="triangle" w="med" len="med"/>
          </a:ln>
        </p:spPr>
        <p:txBody>
          <a:bodyPr/>
          <a:lstStyle/>
          <a:p>
            <a:endParaRPr lang="zh-CN" altLang="en-US"/>
          </a:p>
        </p:txBody>
      </p:sp>
      <p:sp>
        <p:nvSpPr>
          <p:cNvPr id="109" name="Line 32"/>
          <p:cNvSpPr>
            <a:spLocks noChangeShapeType="1"/>
          </p:cNvSpPr>
          <p:nvPr/>
        </p:nvSpPr>
        <p:spPr bwMode="auto">
          <a:xfrm flipH="1" flipV="1">
            <a:off x="2987675" y="3463925"/>
            <a:ext cx="504825" cy="1655763"/>
          </a:xfrm>
          <a:prstGeom prst="line">
            <a:avLst/>
          </a:prstGeom>
          <a:noFill/>
          <a:ln w="57150">
            <a:solidFill>
              <a:srgbClr val="FF00FF"/>
            </a:solidFill>
            <a:round/>
            <a:headEnd/>
            <a:tailEnd type="triangle" w="med" len="med"/>
          </a:ln>
        </p:spPr>
        <p:txBody>
          <a:bodyPr/>
          <a:lstStyle/>
          <a:p>
            <a:endParaRPr lang="zh-CN" altLang="en-US"/>
          </a:p>
        </p:txBody>
      </p:sp>
      <p:sp>
        <p:nvSpPr>
          <p:cNvPr id="110" name="Line 33"/>
          <p:cNvSpPr>
            <a:spLocks noChangeShapeType="1"/>
          </p:cNvSpPr>
          <p:nvPr/>
        </p:nvSpPr>
        <p:spPr bwMode="auto">
          <a:xfrm flipV="1">
            <a:off x="4716463" y="3463925"/>
            <a:ext cx="287337" cy="863600"/>
          </a:xfrm>
          <a:prstGeom prst="line">
            <a:avLst/>
          </a:prstGeom>
          <a:noFill/>
          <a:ln w="57150">
            <a:solidFill>
              <a:srgbClr val="FF0000"/>
            </a:solidFill>
            <a:round/>
            <a:headEnd/>
            <a:tailEnd type="triangle" w="med" len="med"/>
          </a:ln>
        </p:spPr>
        <p:txBody>
          <a:bodyPr/>
          <a:lstStyle/>
          <a:p>
            <a:endParaRPr lang="zh-CN" altLang="en-US"/>
          </a:p>
        </p:txBody>
      </p:sp>
      <p:sp>
        <p:nvSpPr>
          <p:cNvPr id="111" name="Line 34"/>
          <p:cNvSpPr>
            <a:spLocks noChangeShapeType="1"/>
          </p:cNvSpPr>
          <p:nvPr/>
        </p:nvSpPr>
        <p:spPr bwMode="auto">
          <a:xfrm flipH="1" flipV="1">
            <a:off x="5148263" y="3463925"/>
            <a:ext cx="1008062" cy="935038"/>
          </a:xfrm>
          <a:prstGeom prst="line">
            <a:avLst/>
          </a:prstGeom>
          <a:noFill/>
          <a:ln w="57150">
            <a:solidFill>
              <a:srgbClr val="FF0000"/>
            </a:solidFill>
            <a:round/>
            <a:headEnd/>
            <a:tailEnd type="triangle" w="med" len="med"/>
          </a:ln>
        </p:spPr>
        <p:txBody>
          <a:bodyPr/>
          <a:lstStyle/>
          <a:p>
            <a:endParaRPr lang="zh-CN" altLang="en-US"/>
          </a:p>
        </p:txBody>
      </p:sp>
      <p:sp>
        <p:nvSpPr>
          <p:cNvPr id="112" name="Line 35"/>
          <p:cNvSpPr>
            <a:spLocks noChangeShapeType="1"/>
          </p:cNvSpPr>
          <p:nvPr/>
        </p:nvSpPr>
        <p:spPr bwMode="auto">
          <a:xfrm flipH="1" flipV="1">
            <a:off x="5076825" y="3463925"/>
            <a:ext cx="142875" cy="1655763"/>
          </a:xfrm>
          <a:prstGeom prst="line">
            <a:avLst/>
          </a:prstGeom>
          <a:noFill/>
          <a:ln w="57150">
            <a:solidFill>
              <a:srgbClr val="FF00FF"/>
            </a:solidFill>
            <a:round/>
            <a:headEnd/>
            <a:tailEnd type="triangle" w="med" len="med"/>
          </a:ln>
        </p:spPr>
        <p:txBody>
          <a:bodyPr/>
          <a:lstStyle/>
          <a:p>
            <a:endParaRPr lang="zh-CN" altLang="en-US"/>
          </a:p>
        </p:txBody>
      </p:sp>
      <p:grpSp>
        <p:nvGrpSpPr>
          <p:cNvPr id="113" name="Group 36"/>
          <p:cNvGrpSpPr>
            <a:grpSpLocks/>
          </p:cNvGrpSpPr>
          <p:nvPr/>
        </p:nvGrpSpPr>
        <p:grpSpPr bwMode="auto">
          <a:xfrm>
            <a:off x="6858000" y="1295400"/>
            <a:ext cx="1443038" cy="2133600"/>
            <a:chOff x="2880" y="527"/>
            <a:chExt cx="1508" cy="182"/>
          </a:xfrm>
        </p:grpSpPr>
        <p:sp>
          <p:nvSpPr>
            <p:cNvPr id="114" name="Freeform 37"/>
            <p:cNvSpPr>
              <a:spLocks/>
            </p:cNvSpPr>
            <p:nvPr/>
          </p:nvSpPr>
          <p:spPr bwMode="auto">
            <a:xfrm>
              <a:off x="2880" y="527"/>
              <a:ext cx="1508" cy="182"/>
            </a:xfrm>
            <a:custGeom>
              <a:avLst/>
              <a:gdLst>
                <a:gd name="T0" fmla="*/ 0 w 4128"/>
                <a:gd name="T1" fmla="*/ 0 h 496"/>
                <a:gd name="T2" fmla="*/ 0 w 4128"/>
                <a:gd name="T3" fmla="*/ 0 h 496"/>
                <a:gd name="T4" fmla="*/ 0 w 4128"/>
                <a:gd name="T5" fmla="*/ 0 h 496"/>
                <a:gd name="T6" fmla="*/ 0 w 4128"/>
                <a:gd name="T7" fmla="*/ 0 h 496"/>
                <a:gd name="T8" fmla="*/ 1 w 4128"/>
                <a:gd name="T9" fmla="*/ 0 h 496"/>
                <a:gd name="T10" fmla="*/ 1 w 4128"/>
                <a:gd name="T11" fmla="*/ 0 h 496"/>
                <a:gd name="T12" fmla="*/ 1 w 4128"/>
                <a:gd name="T13" fmla="*/ 0 h 496"/>
                <a:gd name="T14" fmla="*/ 1 w 4128"/>
                <a:gd name="T15" fmla="*/ 0 h 496"/>
                <a:gd name="T16" fmla="*/ 0 w 4128"/>
                <a:gd name="T17" fmla="*/ 0 h 4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28"/>
                <a:gd name="T28" fmla="*/ 0 h 496"/>
                <a:gd name="T29" fmla="*/ 4128 w 4128"/>
                <a:gd name="T30" fmla="*/ 496 h 4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28" h="496">
                  <a:moveTo>
                    <a:pt x="103" y="0"/>
                  </a:moveTo>
                  <a:cubicBezTo>
                    <a:pt x="41" y="0"/>
                    <a:pt x="0" y="41"/>
                    <a:pt x="0" y="82"/>
                  </a:cubicBezTo>
                  <a:lnTo>
                    <a:pt x="0" y="413"/>
                  </a:lnTo>
                  <a:cubicBezTo>
                    <a:pt x="0" y="463"/>
                    <a:pt x="41" y="496"/>
                    <a:pt x="103" y="496"/>
                  </a:cubicBezTo>
                  <a:lnTo>
                    <a:pt x="4025" y="496"/>
                  </a:lnTo>
                  <a:cubicBezTo>
                    <a:pt x="4087" y="496"/>
                    <a:pt x="4128" y="463"/>
                    <a:pt x="4128" y="413"/>
                  </a:cubicBezTo>
                  <a:lnTo>
                    <a:pt x="4128" y="82"/>
                  </a:lnTo>
                  <a:cubicBezTo>
                    <a:pt x="4128" y="41"/>
                    <a:pt x="4087" y="0"/>
                    <a:pt x="4025" y="0"/>
                  </a:cubicBezTo>
                  <a:lnTo>
                    <a:pt x="103" y="0"/>
                  </a:lnTo>
                  <a:close/>
                </a:path>
              </a:pathLst>
            </a:custGeom>
            <a:solidFill>
              <a:srgbClr val="CCFFCC"/>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FFCC"/>
              </a:extrusionClr>
            </a:sp3d>
          </p:spPr>
          <p:txBody>
            <a:bodyPr>
              <a:flatTx/>
            </a:bodyPr>
            <a:lstStyle/>
            <a:p>
              <a:endParaRPr lang="zh-CN" altLang="en-US"/>
            </a:p>
          </p:txBody>
        </p:sp>
        <p:sp>
          <p:nvSpPr>
            <p:cNvPr id="115" name="Freeform 38"/>
            <p:cNvSpPr>
              <a:spLocks/>
            </p:cNvSpPr>
            <p:nvPr/>
          </p:nvSpPr>
          <p:spPr bwMode="auto">
            <a:xfrm>
              <a:off x="2880" y="527"/>
              <a:ext cx="1508" cy="182"/>
            </a:xfrm>
            <a:custGeom>
              <a:avLst/>
              <a:gdLst>
                <a:gd name="T0" fmla="*/ 0 w 4128"/>
                <a:gd name="T1" fmla="*/ 0 h 496"/>
                <a:gd name="T2" fmla="*/ 0 w 4128"/>
                <a:gd name="T3" fmla="*/ 0 h 496"/>
                <a:gd name="T4" fmla="*/ 0 w 4128"/>
                <a:gd name="T5" fmla="*/ 0 h 496"/>
                <a:gd name="T6" fmla="*/ 0 w 4128"/>
                <a:gd name="T7" fmla="*/ 0 h 496"/>
                <a:gd name="T8" fmla="*/ 1 w 4128"/>
                <a:gd name="T9" fmla="*/ 0 h 496"/>
                <a:gd name="T10" fmla="*/ 1 w 4128"/>
                <a:gd name="T11" fmla="*/ 0 h 496"/>
                <a:gd name="T12" fmla="*/ 1 w 4128"/>
                <a:gd name="T13" fmla="*/ 0 h 496"/>
                <a:gd name="T14" fmla="*/ 1 w 4128"/>
                <a:gd name="T15" fmla="*/ 0 h 496"/>
                <a:gd name="T16" fmla="*/ 0 w 4128"/>
                <a:gd name="T17" fmla="*/ 0 h 4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28"/>
                <a:gd name="T28" fmla="*/ 0 h 496"/>
                <a:gd name="T29" fmla="*/ 4128 w 4128"/>
                <a:gd name="T30" fmla="*/ 496 h 4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28" h="496">
                  <a:moveTo>
                    <a:pt x="103" y="0"/>
                  </a:moveTo>
                  <a:cubicBezTo>
                    <a:pt x="41" y="0"/>
                    <a:pt x="0" y="41"/>
                    <a:pt x="0" y="82"/>
                  </a:cubicBezTo>
                  <a:lnTo>
                    <a:pt x="0" y="413"/>
                  </a:lnTo>
                  <a:cubicBezTo>
                    <a:pt x="0" y="463"/>
                    <a:pt x="41" y="496"/>
                    <a:pt x="103" y="496"/>
                  </a:cubicBezTo>
                  <a:lnTo>
                    <a:pt x="4025" y="496"/>
                  </a:lnTo>
                  <a:cubicBezTo>
                    <a:pt x="4087" y="496"/>
                    <a:pt x="4128" y="463"/>
                    <a:pt x="4128" y="413"/>
                  </a:cubicBezTo>
                  <a:lnTo>
                    <a:pt x="4128" y="82"/>
                  </a:lnTo>
                  <a:cubicBezTo>
                    <a:pt x="4128" y="41"/>
                    <a:pt x="4087" y="0"/>
                    <a:pt x="4025" y="0"/>
                  </a:cubicBezTo>
                  <a:lnTo>
                    <a:pt x="103" y="0"/>
                  </a:lnTo>
                  <a:close/>
                </a:path>
              </a:pathLst>
            </a:custGeom>
            <a:noFill/>
            <a:ln w="6350" cap="rnd">
              <a:noFill/>
              <a:round/>
              <a:headEnd/>
              <a:tailEnd/>
            </a:ln>
          </p:spPr>
          <p:txBody>
            <a:bodyPr/>
            <a:lstStyle/>
            <a:p>
              <a:endParaRPr lang="zh-CN" altLang="en-US"/>
            </a:p>
          </p:txBody>
        </p:sp>
      </p:grpSp>
      <p:sp>
        <p:nvSpPr>
          <p:cNvPr id="116" name="AutoShape 39"/>
          <p:cNvSpPr>
            <a:spLocks noChangeArrowheads="1"/>
          </p:cNvSpPr>
          <p:nvPr/>
        </p:nvSpPr>
        <p:spPr bwMode="auto">
          <a:xfrm>
            <a:off x="7086600" y="1570038"/>
            <a:ext cx="1004888" cy="258762"/>
          </a:xfrm>
          <a:prstGeom prst="roundRect">
            <a:avLst>
              <a:gd name="adj" fmla="val 42306"/>
            </a:avLst>
          </a:prstGeom>
          <a:solidFill>
            <a:schemeClr val="accent1"/>
          </a:solidFill>
          <a:ln w="9525">
            <a:round/>
            <a:headEnd/>
            <a:tailEnd/>
          </a:ln>
          <a:scene3d>
            <a:camera prst="legacyObliqueTop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r>
              <a:rPr lang="zh-CN" altLang="en-US" sz="1400" b="1"/>
              <a:t>市场细分</a:t>
            </a:r>
          </a:p>
        </p:txBody>
      </p:sp>
      <p:sp>
        <p:nvSpPr>
          <p:cNvPr id="117" name="AutoShape 40"/>
          <p:cNvSpPr>
            <a:spLocks noChangeArrowheads="1"/>
          </p:cNvSpPr>
          <p:nvPr/>
        </p:nvSpPr>
        <p:spPr bwMode="auto">
          <a:xfrm>
            <a:off x="7088188" y="2057400"/>
            <a:ext cx="989012" cy="223838"/>
          </a:xfrm>
          <a:prstGeom prst="roundRect">
            <a:avLst>
              <a:gd name="adj" fmla="val 42306"/>
            </a:avLst>
          </a:prstGeom>
          <a:solidFill>
            <a:schemeClr val="accent1"/>
          </a:solidFill>
          <a:ln w="9525">
            <a:round/>
            <a:headEnd/>
            <a:tailEnd/>
          </a:ln>
          <a:scene3d>
            <a:camera prst="legacyObliqueTop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r>
              <a:rPr lang="zh-CN" altLang="en-US" sz="1400" b="1"/>
              <a:t>订购规则</a:t>
            </a:r>
          </a:p>
        </p:txBody>
      </p:sp>
      <p:sp>
        <p:nvSpPr>
          <p:cNvPr id="118" name="AutoShape 41"/>
          <p:cNvSpPr>
            <a:spLocks noChangeArrowheads="1"/>
          </p:cNvSpPr>
          <p:nvPr/>
        </p:nvSpPr>
        <p:spPr bwMode="auto">
          <a:xfrm>
            <a:off x="7086600" y="2514600"/>
            <a:ext cx="990600" cy="223838"/>
          </a:xfrm>
          <a:prstGeom prst="roundRect">
            <a:avLst>
              <a:gd name="adj" fmla="val 42306"/>
            </a:avLst>
          </a:prstGeom>
          <a:solidFill>
            <a:schemeClr val="accent1"/>
          </a:solidFill>
          <a:ln w="9525">
            <a:round/>
            <a:headEnd/>
            <a:tailEnd/>
          </a:ln>
          <a:scene3d>
            <a:camera prst="legacyObliqueTop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r>
              <a:rPr lang="zh-CN" altLang="en-US" sz="1400" b="1"/>
              <a:t>互斥规则</a:t>
            </a:r>
          </a:p>
        </p:txBody>
      </p:sp>
      <p:sp>
        <p:nvSpPr>
          <p:cNvPr id="119" name="AutoShape 42"/>
          <p:cNvSpPr>
            <a:spLocks noChangeArrowheads="1"/>
          </p:cNvSpPr>
          <p:nvPr/>
        </p:nvSpPr>
        <p:spPr bwMode="auto">
          <a:xfrm>
            <a:off x="7086600" y="2971800"/>
            <a:ext cx="990600" cy="223838"/>
          </a:xfrm>
          <a:prstGeom prst="roundRect">
            <a:avLst>
              <a:gd name="adj" fmla="val 42306"/>
            </a:avLst>
          </a:prstGeom>
          <a:solidFill>
            <a:schemeClr val="accent1"/>
          </a:solidFill>
          <a:ln w="9525">
            <a:round/>
            <a:headEnd/>
            <a:tailEnd/>
          </a:ln>
          <a:scene3d>
            <a:camera prst="legacyObliqueTop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r>
              <a:rPr lang="zh-CN" altLang="en-US" sz="1400" b="1"/>
              <a:t>资费</a:t>
            </a:r>
          </a:p>
        </p:txBody>
      </p:sp>
      <p:sp>
        <p:nvSpPr>
          <p:cNvPr id="120" name="Line 47"/>
          <p:cNvSpPr>
            <a:spLocks noChangeShapeType="1"/>
          </p:cNvSpPr>
          <p:nvPr/>
        </p:nvSpPr>
        <p:spPr bwMode="auto">
          <a:xfrm flipV="1">
            <a:off x="4572000" y="1600200"/>
            <a:ext cx="1584325" cy="0"/>
          </a:xfrm>
          <a:prstGeom prst="line">
            <a:avLst/>
          </a:prstGeom>
          <a:noFill/>
          <a:ln w="38100">
            <a:solidFill>
              <a:srgbClr val="9900FF"/>
            </a:solidFill>
            <a:round/>
            <a:headEnd/>
            <a:tailEnd type="triangle" w="med" len="med"/>
          </a:ln>
        </p:spPr>
        <p:txBody>
          <a:bodyPr/>
          <a:lstStyle/>
          <a:p>
            <a:endParaRPr lang="zh-CN" altLang="en-US"/>
          </a:p>
        </p:txBody>
      </p:sp>
      <p:sp>
        <p:nvSpPr>
          <p:cNvPr id="121" name="Line 48"/>
          <p:cNvSpPr>
            <a:spLocks noChangeShapeType="1"/>
          </p:cNvSpPr>
          <p:nvPr/>
        </p:nvSpPr>
        <p:spPr bwMode="auto">
          <a:xfrm>
            <a:off x="6172200" y="1600200"/>
            <a:ext cx="46038" cy="1447800"/>
          </a:xfrm>
          <a:prstGeom prst="line">
            <a:avLst/>
          </a:prstGeom>
          <a:noFill/>
          <a:ln w="38100">
            <a:solidFill>
              <a:srgbClr val="9900FF"/>
            </a:solidFill>
            <a:round/>
            <a:headEnd/>
            <a:tailEnd/>
          </a:ln>
        </p:spPr>
        <p:txBody>
          <a:bodyPr/>
          <a:lstStyle/>
          <a:p>
            <a:endParaRPr lang="zh-CN" altLang="en-US"/>
          </a:p>
        </p:txBody>
      </p:sp>
      <p:sp>
        <p:nvSpPr>
          <p:cNvPr id="122" name="Line 49"/>
          <p:cNvSpPr>
            <a:spLocks noChangeShapeType="1"/>
          </p:cNvSpPr>
          <p:nvPr/>
        </p:nvSpPr>
        <p:spPr bwMode="auto">
          <a:xfrm flipV="1">
            <a:off x="5651500" y="2590800"/>
            <a:ext cx="520700" cy="728663"/>
          </a:xfrm>
          <a:prstGeom prst="line">
            <a:avLst/>
          </a:prstGeom>
          <a:noFill/>
          <a:ln w="38100">
            <a:solidFill>
              <a:srgbClr val="9900FF"/>
            </a:solidFill>
            <a:round/>
            <a:headEnd/>
            <a:tailEnd type="triangle" w="med" len="med"/>
          </a:ln>
        </p:spPr>
        <p:txBody>
          <a:bodyPr/>
          <a:lstStyle/>
          <a:p>
            <a:endParaRPr lang="zh-CN" altLang="en-US"/>
          </a:p>
        </p:txBody>
      </p:sp>
      <p:sp>
        <p:nvSpPr>
          <p:cNvPr id="123" name="Line 53"/>
          <p:cNvSpPr>
            <a:spLocks noChangeShapeType="1"/>
          </p:cNvSpPr>
          <p:nvPr/>
        </p:nvSpPr>
        <p:spPr bwMode="auto">
          <a:xfrm flipV="1">
            <a:off x="6172200" y="3048000"/>
            <a:ext cx="649288" cy="0"/>
          </a:xfrm>
          <a:prstGeom prst="line">
            <a:avLst/>
          </a:prstGeom>
          <a:noFill/>
          <a:ln w="38100">
            <a:solidFill>
              <a:srgbClr val="9900FF"/>
            </a:solidFill>
            <a:round/>
            <a:headEnd/>
            <a:tailEnd type="triangle" w="med" len="med"/>
          </a:ln>
        </p:spPr>
        <p:txBody>
          <a:bodyPr/>
          <a:lstStyle/>
          <a:p>
            <a:endParaRPr lang="zh-CN" altLang="en-US"/>
          </a:p>
        </p:txBody>
      </p:sp>
      <p:sp>
        <p:nvSpPr>
          <p:cNvPr id="124" name="Line 54"/>
          <p:cNvSpPr>
            <a:spLocks noChangeShapeType="1"/>
          </p:cNvSpPr>
          <p:nvPr/>
        </p:nvSpPr>
        <p:spPr bwMode="auto">
          <a:xfrm flipV="1">
            <a:off x="6172200" y="2590800"/>
            <a:ext cx="649288" cy="0"/>
          </a:xfrm>
          <a:prstGeom prst="line">
            <a:avLst/>
          </a:prstGeom>
          <a:noFill/>
          <a:ln w="38100">
            <a:solidFill>
              <a:srgbClr val="9900FF"/>
            </a:solidFill>
            <a:round/>
            <a:headEnd/>
            <a:tailEnd type="triangle" w="med" len="med"/>
          </a:ln>
        </p:spPr>
        <p:txBody>
          <a:bodyPr/>
          <a:lstStyle/>
          <a:p>
            <a:endParaRPr lang="zh-CN" altLang="en-US"/>
          </a:p>
        </p:txBody>
      </p:sp>
      <p:sp>
        <p:nvSpPr>
          <p:cNvPr id="125" name="Line 56"/>
          <p:cNvSpPr>
            <a:spLocks noChangeShapeType="1"/>
          </p:cNvSpPr>
          <p:nvPr/>
        </p:nvSpPr>
        <p:spPr bwMode="auto">
          <a:xfrm flipV="1">
            <a:off x="6172200" y="2133600"/>
            <a:ext cx="649288" cy="0"/>
          </a:xfrm>
          <a:prstGeom prst="line">
            <a:avLst/>
          </a:prstGeom>
          <a:noFill/>
          <a:ln w="38100">
            <a:solidFill>
              <a:srgbClr val="9900FF"/>
            </a:solidFill>
            <a:round/>
            <a:headEnd/>
            <a:tailEnd type="triangle" w="med" len="med"/>
          </a:ln>
        </p:spPr>
        <p:txBody>
          <a:bodyPr/>
          <a:lstStyle/>
          <a:p>
            <a:endParaRPr lang="zh-CN" altLang="en-US"/>
          </a:p>
        </p:txBody>
      </p:sp>
      <p:sp>
        <p:nvSpPr>
          <p:cNvPr id="126" name="Line 57"/>
          <p:cNvSpPr>
            <a:spLocks noChangeShapeType="1"/>
          </p:cNvSpPr>
          <p:nvPr/>
        </p:nvSpPr>
        <p:spPr bwMode="auto">
          <a:xfrm flipV="1">
            <a:off x="6156325" y="1590675"/>
            <a:ext cx="649288" cy="0"/>
          </a:xfrm>
          <a:prstGeom prst="line">
            <a:avLst/>
          </a:prstGeom>
          <a:noFill/>
          <a:ln w="38100">
            <a:solidFill>
              <a:srgbClr val="9900FF"/>
            </a:solidFill>
            <a:round/>
            <a:headEnd/>
            <a:tailEnd type="triangle" w="med" len="med"/>
          </a:ln>
        </p:spPr>
        <p:txBody>
          <a:bodyPr/>
          <a:lstStyle/>
          <a:p>
            <a:endParaRPr lang="zh-CN" altLang="en-US"/>
          </a:p>
        </p:txBody>
      </p:sp>
      <p:sp>
        <p:nvSpPr>
          <p:cNvPr id="127" name="Line 58"/>
          <p:cNvSpPr>
            <a:spLocks noChangeShapeType="1"/>
          </p:cNvSpPr>
          <p:nvPr/>
        </p:nvSpPr>
        <p:spPr bwMode="auto">
          <a:xfrm flipH="1" flipV="1">
            <a:off x="6732588" y="4759325"/>
            <a:ext cx="360362" cy="215900"/>
          </a:xfrm>
          <a:prstGeom prst="line">
            <a:avLst/>
          </a:prstGeom>
          <a:noFill/>
          <a:ln w="57150">
            <a:solidFill>
              <a:srgbClr val="0000FF"/>
            </a:solidFill>
            <a:round/>
            <a:headEnd/>
            <a:tailEnd type="triangle" w="med" len="med"/>
          </a:ln>
        </p:spPr>
        <p:txBody>
          <a:bodyPr/>
          <a:lstStyle/>
          <a:p>
            <a:endParaRPr lang="zh-CN" altLang="en-US"/>
          </a:p>
        </p:txBody>
      </p:sp>
      <p:sp>
        <p:nvSpPr>
          <p:cNvPr id="128" name="AutoShape 60"/>
          <p:cNvSpPr>
            <a:spLocks noChangeArrowheads="1"/>
          </p:cNvSpPr>
          <p:nvPr/>
        </p:nvSpPr>
        <p:spPr bwMode="auto">
          <a:xfrm>
            <a:off x="7107238" y="4903788"/>
            <a:ext cx="1065212" cy="223837"/>
          </a:xfrm>
          <a:prstGeom prst="roundRect">
            <a:avLst>
              <a:gd name="adj" fmla="val 42306"/>
            </a:avLst>
          </a:prstGeom>
          <a:solidFill>
            <a:schemeClr val="accent1"/>
          </a:solidFill>
          <a:ln w="9525">
            <a:round/>
            <a:headEnd/>
            <a:tailEnd/>
          </a:ln>
          <a:scene3d>
            <a:camera prst="legacyObliqueTop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r>
              <a:rPr lang="zh-CN" altLang="en-US" sz="1400" b="1"/>
              <a:t>服务属性</a:t>
            </a:r>
          </a:p>
        </p:txBody>
      </p:sp>
      <p:sp>
        <p:nvSpPr>
          <p:cNvPr id="129" name="AutoShape 61"/>
          <p:cNvSpPr>
            <a:spLocks noChangeArrowheads="1"/>
          </p:cNvSpPr>
          <p:nvPr/>
        </p:nvSpPr>
        <p:spPr bwMode="auto">
          <a:xfrm>
            <a:off x="6675438" y="5327650"/>
            <a:ext cx="1065212" cy="223838"/>
          </a:xfrm>
          <a:prstGeom prst="roundRect">
            <a:avLst>
              <a:gd name="adj" fmla="val 42306"/>
            </a:avLst>
          </a:prstGeom>
          <a:solidFill>
            <a:schemeClr val="accent1"/>
          </a:solidFill>
          <a:ln w="9525">
            <a:round/>
            <a:headEnd/>
            <a:tailEnd/>
          </a:ln>
          <a:scene3d>
            <a:camera prst="legacyObliqueTop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r>
              <a:rPr lang="zh-CN" altLang="en-US" sz="1400" b="1"/>
              <a:t>资费属性</a:t>
            </a:r>
          </a:p>
        </p:txBody>
      </p:sp>
      <p:sp>
        <p:nvSpPr>
          <p:cNvPr id="130" name="Line 62"/>
          <p:cNvSpPr>
            <a:spLocks noChangeShapeType="1"/>
          </p:cNvSpPr>
          <p:nvPr/>
        </p:nvSpPr>
        <p:spPr bwMode="auto">
          <a:xfrm flipH="1" flipV="1">
            <a:off x="5940425" y="5264150"/>
            <a:ext cx="719138" cy="142875"/>
          </a:xfrm>
          <a:prstGeom prst="line">
            <a:avLst/>
          </a:prstGeom>
          <a:noFill/>
          <a:ln w="57150">
            <a:solidFill>
              <a:srgbClr val="0000FF"/>
            </a:solidFill>
            <a:round/>
            <a:headEnd/>
            <a:tailEnd type="triangle" w="med" len="med"/>
          </a:ln>
        </p:spPr>
        <p:txBody>
          <a:bodyPr/>
          <a:lstStyle/>
          <a:p>
            <a:endParaRPr lang="zh-CN" altLang="en-US"/>
          </a:p>
        </p:txBody>
      </p:sp>
      <p:sp>
        <p:nvSpPr>
          <p:cNvPr id="131" name="AutoShape 59"/>
          <p:cNvSpPr>
            <a:spLocks noChangeArrowheads="1"/>
          </p:cNvSpPr>
          <p:nvPr/>
        </p:nvSpPr>
        <p:spPr bwMode="gray">
          <a:xfrm>
            <a:off x="539750" y="5888038"/>
            <a:ext cx="6264275" cy="360362"/>
          </a:xfrm>
          <a:prstGeom prst="roundRect">
            <a:avLst>
              <a:gd name="adj" fmla="val 16667"/>
            </a:avLst>
          </a:prstGeom>
          <a:solidFill>
            <a:schemeClr val="bg1"/>
          </a:solidFill>
          <a:ln w="12700" algn="ctr">
            <a:solidFill>
              <a:srgbClr val="000000"/>
            </a:solidFill>
            <a:prstDash val="dash"/>
            <a:round/>
            <a:headEnd/>
            <a:tailEnd/>
          </a:ln>
        </p:spPr>
        <p:txBody>
          <a:bodyPr wrap="none" anchor="ctr"/>
          <a:lstStyle/>
          <a:p>
            <a:pPr>
              <a:buFont typeface="Wingdings" pitchFamily="2" charset="2"/>
              <a:buNone/>
            </a:pPr>
            <a:r>
              <a:rPr lang="zh-CN" altLang="en-US" b="1"/>
              <a:t>策划是唯一可以单独对外销售的实体</a:t>
            </a:r>
          </a:p>
        </p:txBody>
      </p:sp>
      <p:sp>
        <p:nvSpPr>
          <p:cNvPr id="132" name="矩形 131"/>
          <p:cNvSpPr/>
          <p:nvPr/>
        </p:nvSpPr>
        <p:spPr>
          <a:xfrm>
            <a:off x="2057400" y="2286000"/>
            <a:ext cx="1219200" cy="3810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dirty="0"/>
              <a:t>角色</a:t>
            </a:r>
            <a:r>
              <a:rPr lang="en-US" altLang="zh-CN" dirty="0"/>
              <a:t>A</a:t>
            </a:r>
            <a:endParaRPr lang="zh-CN" altLang="en-US" dirty="0"/>
          </a:p>
        </p:txBody>
      </p:sp>
      <p:sp>
        <p:nvSpPr>
          <p:cNvPr id="133" name="矩形 132"/>
          <p:cNvSpPr/>
          <p:nvPr/>
        </p:nvSpPr>
        <p:spPr>
          <a:xfrm>
            <a:off x="3810000" y="2286000"/>
            <a:ext cx="1143000" cy="3810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dirty="0"/>
              <a:t>角色</a:t>
            </a:r>
            <a:r>
              <a:rPr lang="en-US" altLang="zh-CN" dirty="0"/>
              <a:t>B</a:t>
            </a:r>
            <a:endParaRPr lang="zh-CN" altLang="en-US" dirty="0"/>
          </a:p>
        </p:txBody>
      </p:sp>
      <p:sp>
        <p:nvSpPr>
          <p:cNvPr id="134" name="矩形 133"/>
          <p:cNvSpPr/>
          <p:nvPr/>
        </p:nvSpPr>
        <p:spPr>
          <a:xfrm>
            <a:off x="2362200" y="1219200"/>
            <a:ext cx="22098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策划</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323850" y="1196975"/>
            <a:ext cx="3243263" cy="4176713"/>
            <a:chOff x="254" y="831"/>
            <a:chExt cx="1980" cy="2349"/>
          </a:xfrm>
        </p:grpSpPr>
        <p:grpSp>
          <p:nvGrpSpPr>
            <p:cNvPr id="3" name="Group 76"/>
            <p:cNvGrpSpPr>
              <a:grpSpLocks/>
            </p:cNvGrpSpPr>
            <p:nvPr/>
          </p:nvGrpSpPr>
          <p:grpSpPr bwMode="auto">
            <a:xfrm>
              <a:off x="421" y="831"/>
              <a:ext cx="1812" cy="581"/>
              <a:chOff x="1152" y="1056"/>
              <a:chExt cx="1696" cy="581"/>
            </a:xfrm>
          </p:grpSpPr>
          <p:sp>
            <p:nvSpPr>
              <p:cNvPr id="8220" name="Text Box 77"/>
              <p:cNvSpPr txBox="1">
                <a:spLocks noChangeArrowheads="1"/>
              </p:cNvSpPr>
              <p:nvPr/>
            </p:nvSpPr>
            <p:spPr bwMode="auto">
              <a:xfrm>
                <a:off x="2060" y="1364"/>
                <a:ext cx="788" cy="273"/>
              </a:xfrm>
              <a:prstGeom prst="rect">
                <a:avLst/>
              </a:prstGeom>
              <a:noFill/>
              <a:ln w="9525">
                <a:noFill/>
                <a:miter lim="800000"/>
                <a:headEnd/>
                <a:tailEnd/>
              </a:ln>
            </p:spPr>
            <p:txBody>
              <a:bodyPr wrap="none">
                <a:spAutoFit/>
              </a:bodyPr>
              <a:lstStyle/>
              <a:p>
                <a:pPr latinLnBrk="1"/>
                <a:r>
                  <a:rPr lang="en-US" altLang="ko-KR" sz="2000" b="1" i="1">
                    <a:solidFill>
                      <a:srgbClr val="9999FF"/>
                    </a:solidFill>
                    <a:latin typeface="楷体_GB2312" pitchFamily="49" charset="-122"/>
                    <a:ea typeface="楷体_GB2312" pitchFamily="49" charset="-122"/>
                  </a:rPr>
                  <a:t>Contents</a:t>
                </a:r>
              </a:p>
            </p:txBody>
          </p:sp>
          <p:sp>
            <p:nvSpPr>
              <p:cNvPr id="8221" name="Text Box 78"/>
              <p:cNvSpPr txBox="1">
                <a:spLocks noChangeArrowheads="1"/>
              </p:cNvSpPr>
              <p:nvPr/>
            </p:nvSpPr>
            <p:spPr bwMode="auto">
              <a:xfrm>
                <a:off x="1152" y="1056"/>
                <a:ext cx="1494" cy="441"/>
              </a:xfrm>
              <a:prstGeom prst="rect">
                <a:avLst/>
              </a:prstGeom>
              <a:noFill/>
              <a:ln w="9525">
                <a:noFill/>
                <a:miter lim="800000"/>
                <a:headEnd/>
                <a:tailEnd/>
              </a:ln>
            </p:spPr>
            <p:txBody>
              <a:bodyPr>
                <a:spAutoFit/>
              </a:bodyPr>
              <a:lstStyle/>
              <a:p>
                <a:pPr latinLnBrk="1"/>
                <a:r>
                  <a:rPr lang="en-US" altLang="ko-KR" sz="3600" b="1" i="1">
                    <a:solidFill>
                      <a:srgbClr val="0066FF"/>
                    </a:solidFill>
                    <a:latin typeface="楷体_GB2312" pitchFamily="49" charset="-122"/>
                    <a:ea typeface="楷体_GB2312" pitchFamily="49" charset="-122"/>
                  </a:rPr>
                  <a:t>Contents</a:t>
                </a:r>
              </a:p>
            </p:txBody>
          </p:sp>
        </p:grpSp>
        <p:pic>
          <p:nvPicPr>
            <p:cNvPr id="8219" name="Picture 79"/>
            <p:cNvPicPr>
              <a:picLocks noChangeAspect="1" noChangeArrowheads="1"/>
            </p:cNvPicPr>
            <p:nvPr/>
          </p:nvPicPr>
          <p:blipFill>
            <a:blip r:embed="rId3" cstate="screen"/>
            <a:srcRect/>
            <a:stretch>
              <a:fillRect/>
            </a:stretch>
          </p:blipFill>
          <p:spPr bwMode="auto">
            <a:xfrm>
              <a:off x="254" y="1967"/>
              <a:ext cx="1892" cy="1213"/>
            </a:xfrm>
            <a:prstGeom prst="rect">
              <a:avLst/>
            </a:prstGeom>
            <a:noFill/>
            <a:ln w="9525">
              <a:noFill/>
              <a:miter lim="800000"/>
              <a:headEnd/>
              <a:tailEnd/>
            </a:ln>
          </p:spPr>
        </p:pic>
      </p:grpSp>
      <p:sp>
        <p:nvSpPr>
          <p:cNvPr id="8195" name="Line 80"/>
          <p:cNvSpPr>
            <a:spLocks noChangeShapeType="1"/>
          </p:cNvSpPr>
          <p:nvPr/>
        </p:nvSpPr>
        <p:spPr bwMode="auto">
          <a:xfrm>
            <a:off x="3486150" y="1909763"/>
            <a:ext cx="5048250" cy="0"/>
          </a:xfrm>
          <a:prstGeom prst="line">
            <a:avLst/>
          </a:prstGeom>
          <a:noFill/>
          <a:ln w="9525">
            <a:solidFill>
              <a:srgbClr val="0033CC"/>
            </a:solidFill>
            <a:round/>
            <a:headEnd/>
            <a:tailEnd/>
          </a:ln>
        </p:spPr>
        <p:txBody>
          <a:bodyPr/>
          <a:lstStyle/>
          <a:p>
            <a:endParaRPr lang="zh-CN" altLang="en-US"/>
          </a:p>
        </p:txBody>
      </p:sp>
      <p:sp>
        <p:nvSpPr>
          <p:cNvPr id="8196" name="Freeform 81"/>
          <p:cNvSpPr>
            <a:spLocks/>
          </p:cNvSpPr>
          <p:nvPr/>
        </p:nvSpPr>
        <p:spPr bwMode="auto">
          <a:xfrm flipH="1">
            <a:off x="4021138" y="1928802"/>
            <a:ext cx="46037" cy="2412000"/>
          </a:xfrm>
          <a:custGeom>
            <a:avLst/>
            <a:gdLst>
              <a:gd name="T0" fmla="*/ 0 w 1"/>
              <a:gd name="T1" fmla="*/ 2147483647 h 1671"/>
              <a:gd name="T2" fmla="*/ 0 w 1"/>
              <a:gd name="T3" fmla="*/ 0 h 1671"/>
              <a:gd name="T4" fmla="*/ 0 60000 65536"/>
              <a:gd name="T5" fmla="*/ 0 60000 65536"/>
              <a:gd name="T6" fmla="*/ 0 w 1"/>
              <a:gd name="T7" fmla="*/ 0 h 1671"/>
              <a:gd name="T8" fmla="*/ 1 w 1"/>
              <a:gd name="T9" fmla="*/ 1671 h 1671"/>
            </a:gdLst>
            <a:ahLst/>
            <a:cxnLst>
              <a:cxn ang="T4">
                <a:pos x="T0" y="T1"/>
              </a:cxn>
              <a:cxn ang="T5">
                <a:pos x="T2" y="T3"/>
              </a:cxn>
            </a:cxnLst>
            <a:rect l="T6" t="T7" r="T8" b="T9"/>
            <a:pathLst>
              <a:path w="1" h="1671">
                <a:moveTo>
                  <a:pt x="0" y="1671"/>
                </a:moveTo>
                <a:lnTo>
                  <a:pt x="0" y="0"/>
                </a:lnTo>
              </a:path>
            </a:pathLst>
          </a:custGeom>
          <a:noFill/>
          <a:ln w="12700" cmpd="sng">
            <a:solidFill>
              <a:srgbClr val="0033CC"/>
            </a:solidFill>
            <a:round/>
            <a:headEnd/>
            <a:tailEnd/>
          </a:ln>
        </p:spPr>
        <p:txBody>
          <a:bodyPr/>
          <a:lstStyle/>
          <a:p>
            <a:endParaRPr lang="zh-CN" altLang="en-US"/>
          </a:p>
        </p:txBody>
      </p:sp>
      <p:sp>
        <p:nvSpPr>
          <p:cNvPr id="11" name="Rectangle 82"/>
          <p:cNvSpPr>
            <a:spLocks noChangeArrowheads="1"/>
          </p:cNvSpPr>
          <p:nvPr/>
        </p:nvSpPr>
        <p:spPr bwMode="auto">
          <a:xfrm>
            <a:off x="4541838" y="4034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rgbClr val="FFC000"/>
                </a:solidFill>
                <a:latin typeface="宋体" pitchFamily="2" charset="-122"/>
                <a:ea typeface="宋体" pitchFamily="2" charset="-122"/>
              </a:rPr>
              <a:t>订购模型</a:t>
            </a:r>
            <a:endParaRPr lang="zh-CN" altLang="en-US" sz="2400" b="1" dirty="0">
              <a:solidFill>
                <a:srgbClr val="FFC000"/>
              </a:solidFill>
              <a:latin typeface="宋体" pitchFamily="2" charset="-122"/>
              <a:ea typeface="宋体" pitchFamily="2" charset="-122"/>
            </a:endParaRPr>
          </a:p>
        </p:txBody>
      </p:sp>
      <p:grpSp>
        <p:nvGrpSpPr>
          <p:cNvPr id="4" name="Group 83"/>
          <p:cNvGrpSpPr>
            <a:grpSpLocks/>
          </p:cNvGrpSpPr>
          <p:nvPr/>
        </p:nvGrpSpPr>
        <p:grpSpPr bwMode="auto">
          <a:xfrm>
            <a:off x="3954463" y="4250578"/>
            <a:ext cx="654050" cy="152400"/>
            <a:chOff x="1321" y="1355"/>
            <a:chExt cx="444" cy="96"/>
          </a:xfrm>
        </p:grpSpPr>
        <p:sp>
          <p:nvSpPr>
            <p:cNvPr id="8216"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7"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grpSp>
        <p:nvGrpSpPr>
          <p:cNvPr id="5" name="Group 90"/>
          <p:cNvGrpSpPr>
            <a:grpSpLocks/>
          </p:cNvGrpSpPr>
          <p:nvPr/>
        </p:nvGrpSpPr>
        <p:grpSpPr bwMode="auto">
          <a:xfrm>
            <a:off x="3276600" y="4000504"/>
            <a:ext cx="533400" cy="655637"/>
            <a:chOff x="3334" y="3376"/>
            <a:chExt cx="367" cy="472"/>
          </a:xfrm>
        </p:grpSpPr>
        <p:sp>
          <p:nvSpPr>
            <p:cNvPr id="8211" name="AutoShape 91"/>
            <p:cNvSpPr>
              <a:spLocks noChangeArrowheads="1"/>
            </p:cNvSpPr>
            <p:nvPr/>
          </p:nvSpPr>
          <p:spPr bwMode="auto">
            <a:xfrm>
              <a:off x="3515" y="3376"/>
              <a:ext cx="186" cy="472"/>
            </a:xfrm>
            <a:prstGeom prst="rightArrow">
              <a:avLst>
                <a:gd name="adj1" fmla="val 49861"/>
                <a:gd name="adj2" fmla="val 67537"/>
              </a:avLst>
            </a:prstGeom>
            <a:solidFill>
              <a:srgbClr val="0000FF"/>
            </a:solidFill>
            <a:ln w="12700" algn="ctr">
              <a:solidFill>
                <a:srgbClr val="0000FF"/>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2" name="AutoShape 92"/>
            <p:cNvSpPr>
              <a:spLocks noChangeArrowheads="1"/>
            </p:cNvSpPr>
            <p:nvPr/>
          </p:nvSpPr>
          <p:spPr bwMode="auto">
            <a:xfrm>
              <a:off x="3424" y="3376"/>
              <a:ext cx="186" cy="472"/>
            </a:xfrm>
            <a:prstGeom prst="rightArrow">
              <a:avLst>
                <a:gd name="adj1" fmla="val 49861"/>
                <a:gd name="adj2" fmla="val 67537"/>
              </a:avLst>
            </a:prstGeom>
            <a:solidFill>
              <a:srgbClr val="00FF00"/>
            </a:solidFill>
            <a:ln w="12700" algn="ctr">
              <a:solidFill>
                <a:srgbClr val="00FF00"/>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3" name="AutoShape 93"/>
            <p:cNvSpPr>
              <a:spLocks noChangeArrowheads="1"/>
            </p:cNvSpPr>
            <p:nvPr/>
          </p:nvSpPr>
          <p:spPr bwMode="auto">
            <a:xfrm>
              <a:off x="3334" y="3376"/>
              <a:ext cx="186" cy="472"/>
            </a:xfrm>
            <a:prstGeom prst="rightArrow">
              <a:avLst>
                <a:gd name="adj1" fmla="val 49861"/>
                <a:gd name="adj2" fmla="val 67537"/>
              </a:avLst>
            </a:prstGeom>
            <a:solidFill>
              <a:srgbClr val="FF0000"/>
            </a:solidFill>
            <a:ln w="12700" algn="ctr">
              <a:solidFill>
                <a:srgbClr val="FF0000"/>
              </a:solidFill>
              <a:miter lim="800000"/>
              <a:headEnd/>
              <a:tailEnd/>
            </a:ln>
          </p:spPr>
          <p:txBody>
            <a:bodyPr wrap="none" anchor="ctr">
              <a:spAutoFit/>
            </a:bodyPr>
            <a:lstStyle/>
            <a:p>
              <a:endParaRPr lang="zh-CN" altLang="en-US" b="1">
                <a:solidFill>
                  <a:schemeClr val="hlink"/>
                </a:solidFill>
                <a:latin typeface="宋体" charset="-122"/>
              </a:endParaRPr>
            </a:p>
          </p:txBody>
        </p:sp>
      </p:grpSp>
      <p:sp>
        <p:nvSpPr>
          <p:cNvPr id="23" name="Rectangle 82"/>
          <p:cNvSpPr>
            <a:spLocks noChangeArrowheads="1"/>
          </p:cNvSpPr>
          <p:nvPr/>
        </p:nvSpPr>
        <p:spPr bwMode="auto">
          <a:xfrm>
            <a:off x="4549775" y="3379041"/>
            <a:ext cx="3960813"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产品模型</a:t>
            </a:r>
          </a:p>
        </p:txBody>
      </p:sp>
      <p:grpSp>
        <p:nvGrpSpPr>
          <p:cNvPr id="6" name="Group 83"/>
          <p:cNvGrpSpPr>
            <a:grpSpLocks/>
          </p:cNvGrpSpPr>
          <p:nvPr/>
        </p:nvGrpSpPr>
        <p:grpSpPr bwMode="auto">
          <a:xfrm>
            <a:off x="3962400" y="3594941"/>
            <a:ext cx="654050" cy="152400"/>
            <a:chOff x="1321" y="1355"/>
            <a:chExt cx="444" cy="96"/>
          </a:xfrm>
        </p:grpSpPr>
        <p:sp>
          <p:nvSpPr>
            <p:cNvPr id="8209"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0"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27" name="Rectangle 94"/>
          <p:cNvSpPr>
            <a:spLocks noChangeArrowheads="1"/>
          </p:cNvSpPr>
          <p:nvPr/>
        </p:nvSpPr>
        <p:spPr bwMode="auto">
          <a:xfrm>
            <a:off x="4548188" y="2714620"/>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三户关系</a:t>
            </a:r>
          </a:p>
        </p:txBody>
      </p:sp>
      <p:grpSp>
        <p:nvGrpSpPr>
          <p:cNvPr id="7" name="Group 87"/>
          <p:cNvGrpSpPr>
            <a:grpSpLocks/>
          </p:cNvGrpSpPr>
          <p:nvPr/>
        </p:nvGrpSpPr>
        <p:grpSpPr bwMode="auto">
          <a:xfrm>
            <a:off x="3952875" y="2925757"/>
            <a:ext cx="654050" cy="152400"/>
            <a:chOff x="1321" y="1355"/>
            <a:chExt cx="444" cy="96"/>
          </a:xfrm>
        </p:grpSpPr>
        <p:sp>
          <p:nvSpPr>
            <p:cNvPr id="8207" name="Line 88"/>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08" name="Oval 89"/>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8206" name="TextBox 30"/>
          <p:cNvSpPr txBox="1">
            <a:spLocks noChangeArrowheads="1"/>
          </p:cNvSpPr>
          <p:nvPr/>
        </p:nvSpPr>
        <p:spPr bwMode="auto">
          <a:xfrm>
            <a:off x="3563888" y="118592"/>
            <a:ext cx="1244600" cy="646112"/>
          </a:xfrm>
          <a:prstGeom prst="rect">
            <a:avLst/>
          </a:prstGeom>
          <a:noFill/>
          <a:ln w="9525">
            <a:noFill/>
            <a:miter lim="800000"/>
            <a:headEnd/>
            <a:tailEnd/>
          </a:ln>
        </p:spPr>
        <p:txBody>
          <a:bodyPr wrap="none">
            <a:spAutoFit/>
          </a:bodyPr>
          <a:lstStyle/>
          <a:p>
            <a:r>
              <a:rPr lang="zh-CN" altLang="en-US" sz="3600" dirty="0">
                <a:latin typeface="微软雅黑" pitchFamily="34" charset="-122"/>
                <a:ea typeface="微软雅黑" pitchFamily="34" charset="-122"/>
              </a:rPr>
              <a:t>目 录</a:t>
            </a:r>
          </a:p>
        </p:txBody>
      </p:sp>
      <p:sp>
        <p:nvSpPr>
          <p:cNvPr id="30" name="Rectangle 82"/>
          <p:cNvSpPr>
            <a:spLocks noChangeArrowheads="1"/>
          </p:cNvSpPr>
          <p:nvPr/>
        </p:nvSpPr>
        <p:spPr bwMode="auto">
          <a:xfrm>
            <a:off x="4516433" y="2071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en-US" altLang="zh-CN" sz="2400" b="1" dirty="0" smtClean="0">
                <a:solidFill>
                  <a:schemeClr val="bg1"/>
                </a:solidFill>
                <a:latin typeface="宋体" pitchFamily="2" charset="-122"/>
                <a:ea typeface="宋体" pitchFamily="2" charset="-122"/>
              </a:rPr>
              <a:t>CRM</a:t>
            </a:r>
            <a:r>
              <a:rPr lang="zh-CN" altLang="en-US" sz="2400" b="1" dirty="0" smtClean="0">
                <a:solidFill>
                  <a:schemeClr val="bg1"/>
                </a:solidFill>
                <a:latin typeface="宋体" pitchFamily="2" charset="-122"/>
                <a:ea typeface="宋体" pitchFamily="2" charset="-122"/>
              </a:rPr>
              <a:t>业务功能范围</a:t>
            </a:r>
          </a:p>
        </p:txBody>
      </p:sp>
      <p:grpSp>
        <p:nvGrpSpPr>
          <p:cNvPr id="8" name="Group 83"/>
          <p:cNvGrpSpPr>
            <a:grpSpLocks/>
          </p:cNvGrpSpPr>
          <p:nvPr/>
        </p:nvGrpSpPr>
        <p:grpSpPr bwMode="auto">
          <a:xfrm>
            <a:off x="3929058" y="2287578"/>
            <a:ext cx="654050" cy="152400"/>
            <a:chOff x="1321" y="1355"/>
            <a:chExt cx="444" cy="96"/>
          </a:xfrm>
        </p:grpSpPr>
        <p:sp>
          <p:nvSpPr>
            <p:cNvPr id="32"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33"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27384"/>
            <a:ext cx="8064896"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模型构成</a:t>
            </a:r>
          </a:p>
        </p:txBody>
      </p:sp>
      <p:sp>
        <p:nvSpPr>
          <p:cNvPr id="11" name="矩形 41"/>
          <p:cNvSpPr>
            <a:spLocks noChangeArrowheads="1"/>
          </p:cNvSpPr>
          <p:nvPr/>
        </p:nvSpPr>
        <p:spPr bwMode="auto">
          <a:xfrm>
            <a:off x="3707904" y="1124744"/>
            <a:ext cx="5256584" cy="192600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ts val="600"/>
              </a:spcBef>
              <a:buFont typeface="Wingdings" pitchFamily="2" charset="2"/>
              <a:buChar char="Ø"/>
            </a:pPr>
            <a:r>
              <a:rPr lang="zh-CN" altLang="en-US" sz="1600" b="0" dirty="0">
                <a:solidFill>
                  <a:schemeClr val="tx1"/>
                </a:solidFill>
                <a:latin typeface="华文细黑" pitchFamily="2" charset="-122"/>
                <a:ea typeface="华文细黑" pitchFamily="2" charset="-122"/>
              </a:rPr>
              <a:t>  </a:t>
            </a:r>
            <a:r>
              <a:rPr lang="zh-CN" altLang="en-US" sz="1600" b="0" dirty="0" smtClean="0">
                <a:solidFill>
                  <a:schemeClr val="tx1"/>
                </a:solidFill>
                <a:latin typeface="华文细黑" pitchFamily="2" charset="-122"/>
                <a:ea typeface="华文细黑" pitchFamily="2" charset="-122"/>
              </a:rPr>
              <a:t>分核心模型、项目扩展模型、历史竣工错误类模型、基础配置模型</a:t>
            </a:r>
            <a:r>
              <a:rPr lang="zh-CN" altLang="en-US" sz="1600" dirty="0" smtClean="0">
                <a:latin typeface="华文细黑" pitchFamily="2" charset="-122"/>
                <a:ea typeface="华文细黑" pitchFamily="2" charset="-122"/>
              </a:rPr>
              <a:t>。</a:t>
            </a:r>
            <a:endParaRPr lang="en-US" altLang="zh-CN" sz="1600" b="0" dirty="0">
              <a:solidFill>
                <a:schemeClr val="tx1"/>
              </a:solidFill>
              <a:latin typeface="华文细黑" pitchFamily="2" charset="-122"/>
              <a:ea typeface="华文细黑" pitchFamily="2" charset="-122"/>
            </a:endParaRPr>
          </a:p>
          <a:p>
            <a:pPr>
              <a:lnSpc>
                <a:spcPct val="150000"/>
              </a:lnSpc>
              <a:spcBef>
                <a:spcPts val="600"/>
              </a:spcBef>
              <a:buFont typeface="Wingdings" pitchFamily="2" charset="2"/>
              <a:buChar char="Ø"/>
            </a:pPr>
            <a:r>
              <a:rPr lang="zh-CN" altLang="en-US" sz="1600" b="0" dirty="0">
                <a:solidFill>
                  <a:schemeClr val="tx1"/>
                </a:solidFill>
                <a:latin typeface="华文细黑" pitchFamily="2" charset="-122"/>
                <a:ea typeface="华文细黑" pitchFamily="2" charset="-122"/>
              </a:rPr>
              <a:t>  </a:t>
            </a:r>
            <a:r>
              <a:rPr lang="zh-CN" altLang="en-US" sz="1600" b="0" dirty="0" smtClean="0">
                <a:solidFill>
                  <a:schemeClr val="tx1"/>
                </a:solidFill>
                <a:latin typeface="华文细黑" pitchFamily="2" charset="-122"/>
                <a:ea typeface="华文细黑" pitchFamily="2" charset="-122"/>
              </a:rPr>
              <a:t>核心模型分订购（实例）模型和订单模型；</a:t>
            </a:r>
            <a:endParaRPr lang="en-US" altLang="zh-CN" sz="1600" b="0" dirty="0" smtClean="0">
              <a:solidFill>
                <a:schemeClr val="tx1"/>
              </a:solidFill>
              <a:latin typeface="华文细黑" pitchFamily="2" charset="-122"/>
              <a:ea typeface="华文细黑" pitchFamily="2" charset="-122"/>
            </a:endParaRPr>
          </a:p>
          <a:p>
            <a:pPr>
              <a:lnSpc>
                <a:spcPct val="150000"/>
              </a:lnSpc>
              <a:spcBef>
                <a:spcPts val="600"/>
              </a:spcBef>
              <a:buFont typeface="Wingdings" pitchFamily="2" charset="2"/>
              <a:buChar char="Ø"/>
            </a:pPr>
            <a:r>
              <a:rPr lang="zh-CN" altLang="en-US" sz="1600" dirty="0" smtClean="0">
                <a:latin typeface="华文细黑" pitchFamily="2" charset="-122"/>
                <a:ea typeface="华文细黑" pitchFamily="2" charset="-122"/>
              </a:rPr>
              <a:t>扩展模型用于项目地的特殊需求。</a:t>
            </a:r>
            <a:endParaRPr lang="en-US" altLang="zh-CN" sz="1600" dirty="0" smtClean="0">
              <a:latin typeface="华文细黑" pitchFamily="2" charset="-122"/>
              <a:ea typeface="华文细黑" pitchFamily="2" charset="-122"/>
            </a:endParaRPr>
          </a:p>
          <a:p>
            <a:pPr>
              <a:lnSpc>
                <a:spcPct val="150000"/>
              </a:lnSpc>
              <a:spcBef>
                <a:spcPts val="600"/>
              </a:spcBef>
            </a:pPr>
            <a:endParaRPr lang="en-US" altLang="zh-CN" sz="1600" b="0" dirty="0">
              <a:solidFill>
                <a:schemeClr val="tx1"/>
              </a:solidFill>
              <a:latin typeface="华文细黑" pitchFamily="2" charset="-122"/>
              <a:ea typeface="华文细黑" pitchFamily="2" charset="-122"/>
            </a:endParaRPr>
          </a:p>
        </p:txBody>
      </p:sp>
      <p:pic>
        <p:nvPicPr>
          <p:cNvPr id="83969" name="Picture 1"/>
          <p:cNvPicPr>
            <a:picLocks noChangeAspect="1" noChangeArrowheads="1"/>
          </p:cNvPicPr>
          <p:nvPr/>
        </p:nvPicPr>
        <p:blipFill>
          <a:blip r:embed="rId2" cstate="screen"/>
          <a:srcRect/>
          <a:stretch>
            <a:fillRect/>
          </a:stretch>
        </p:blipFill>
        <p:spPr bwMode="auto">
          <a:xfrm>
            <a:off x="323528" y="1124744"/>
            <a:ext cx="2664296" cy="4130881"/>
          </a:xfrm>
          <a:prstGeom prst="rect">
            <a:avLst/>
          </a:prstGeom>
          <a:noFill/>
          <a:ln w="9525">
            <a:noFill/>
            <a:miter lim="800000"/>
            <a:headEnd/>
            <a:tailEnd/>
          </a:ln>
        </p:spPr>
      </p:pic>
      <p:graphicFrame>
        <p:nvGraphicFramePr>
          <p:cNvPr id="13" name="图表 12"/>
          <p:cNvGraphicFramePr/>
          <p:nvPr/>
        </p:nvGraphicFramePr>
        <p:xfrm>
          <a:off x="4355976" y="364502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smtClean="0"/>
              <a:t>教学目标</a:t>
            </a:r>
            <a:endParaRPr lang="zh-CN" altLang="en-US"/>
          </a:p>
        </p:txBody>
      </p:sp>
      <p:sp>
        <p:nvSpPr>
          <p:cNvPr id="3" name="内容占位符 2"/>
          <p:cNvSpPr>
            <a:spLocks noGrp="1"/>
          </p:cNvSpPr>
          <p:nvPr>
            <p:ph idx="1"/>
          </p:nvPr>
        </p:nvSpPr>
        <p:spPr/>
        <p:txBody>
          <a:bodyPr/>
          <a:lstStyle/>
          <a:p>
            <a:pPr eaLnBrk="0" hangingPunct="0"/>
            <a:r>
              <a:rPr lang="zh-CN" altLang="en-US" sz="2800" b="1" smtClean="0">
                <a:solidFill>
                  <a:schemeClr val="tx2"/>
                </a:solidFill>
              </a:rPr>
              <a:t>通过本课程的学习，应：</a:t>
            </a:r>
          </a:p>
          <a:p>
            <a:pPr eaLnBrk="0" hangingPunct="0">
              <a:buClr>
                <a:srgbClr val="3333CC"/>
              </a:buClr>
              <a:buFont typeface="Webdings" pitchFamily="18" charset="2"/>
              <a:buChar char="4"/>
            </a:pPr>
            <a:r>
              <a:rPr lang="zh-CN" altLang="en-US" smtClean="0">
                <a:solidFill>
                  <a:schemeClr val="tx2"/>
                </a:solidFill>
              </a:rPr>
              <a:t>掌握</a:t>
            </a:r>
            <a:r>
              <a:rPr lang="en-US" altLang="zh-CN" smtClean="0">
                <a:solidFill>
                  <a:schemeClr val="tx2"/>
                </a:solidFill>
              </a:rPr>
              <a:t>CRM</a:t>
            </a:r>
            <a:r>
              <a:rPr lang="zh-CN" altLang="en-US" smtClean="0">
                <a:solidFill>
                  <a:schemeClr val="tx2"/>
                </a:solidFill>
              </a:rPr>
              <a:t>体系中有哪些系统</a:t>
            </a:r>
            <a:endParaRPr lang="en-US" altLang="zh-CN" sz="2800" smtClean="0">
              <a:solidFill>
                <a:schemeClr val="tx2"/>
              </a:solidFill>
            </a:endParaRPr>
          </a:p>
          <a:p>
            <a:pPr lvl="1">
              <a:buClr>
                <a:srgbClr val="3333CC"/>
              </a:buClr>
              <a:buNone/>
            </a:pPr>
            <a:r>
              <a:rPr lang="zh-CN" altLang="en-US" smtClean="0">
                <a:solidFill>
                  <a:schemeClr val="tx2"/>
                </a:solidFill>
              </a:rPr>
              <a:t>根据课堂提供的案例，列出的具体涉及的子系统，并说明这些子系统承担的具体工作内容</a:t>
            </a:r>
            <a:endParaRPr lang="en-US" altLang="zh-CN" smtClean="0">
              <a:solidFill>
                <a:schemeClr val="tx2"/>
              </a:solidFill>
            </a:endParaRPr>
          </a:p>
          <a:p>
            <a:pPr marL="342900" lvl="1" indent="-342900">
              <a:buClr>
                <a:srgbClr val="3333CC"/>
              </a:buClr>
              <a:buFont typeface="Webdings" pitchFamily="18" charset="2"/>
              <a:buChar char="4"/>
            </a:pPr>
            <a:r>
              <a:rPr lang="zh-CN" altLang="en-US" sz="2800" smtClean="0">
                <a:solidFill>
                  <a:schemeClr val="tx2"/>
                </a:solidFill>
              </a:rPr>
              <a:t>掌握三户模型、产品模型、订购模型</a:t>
            </a:r>
            <a:endParaRPr lang="en-US" altLang="zh-CN" sz="2800" smtClean="0">
              <a:solidFill>
                <a:schemeClr val="tx2"/>
              </a:solidFill>
            </a:endParaRPr>
          </a:p>
          <a:p>
            <a:pPr lvl="1">
              <a:buClr>
                <a:srgbClr val="3333CC"/>
              </a:buClr>
              <a:buNone/>
            </a:pPr>
            <a:r>
              <a:rPr lang="zh-CN" altLang="en-US" smtClean="0">
                <a:solidFill>
                  <a:schemeClr val="tx2"/>
                </a:solidFill>
              </a:rPr>
              <a:t>根据课堂提供的案例，完成课堂练习</a:t>
            </a:r>
            <a:endParaRPr lang="en-US" altLang="zh-CN" smtClean="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5" descr="手机.jpg"/>
          <p:cNvPicPr>
            <a:picLocks noGrp="1" noChangeAspect="1"/>
          </p:cNvPicPr>
          <p:nvPr isPhoto="1"/>
        </p:nvPicPr>
        <p:blipFill>
          <a:blip r:embed="rId2" cstate="print"/>
          <a:srcRect/>
          <a:stretch>
            <a:fillRect/>
          </a:stretch>
        </p:blipFill>
        <p:spPr bwMode="auto">
          <a:xfrm>
            <a:off x="6444208" y="3356992"/>
            <a:ext cx="2534682" cy="3168352"/>
          </a:xfrm>
          <a:prstGeom prst="rect">
            <a:avLst/>
          </a:prstGeom>
          <a:noFill/>
          <a:ln w="9525">
            <a:noFill/>
            <a:miter lim="800000"/>
            <a:headEnd/>
            <a:tailEnd/>
          </a:ln>
        </p:spPr>
      </p:pic>
      <p:sp>
        <p:nvSpPr>
          <p:cNvPr id="4" name="标题 1"/>
          <p:cNvSpPr txBox="1">
            <a:spLocks/>
          </p:cNvSpPr>
          <p:nvPr/>
        </p:nvSpPr>
        <p:spPr>
          <a:xfrm>
            <a:off x="107504" y="48742"/>
            <a:ext cx="8136904"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dirty="0" smtClean="0">
                <a:latin typeface="黑体" pitchFamily="49" charset="-122"/>
                <a:ea typeface="黑体" pitchFamily="49" charset="-122"/>
                <a:cs typeface="+mj-cs"/>
              </a:rPr>
              <a:t>策划实例</a:t>
            </a:r>
            <a:endPar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8" name="AutoShape 18"/>
          <p:cNvSpPr>
            <a:spLocks noChangeArrowheads="1"/>
          </p:cNvSpPr>
          <p:nvPr/>
        </p:nvSpPr>
        <p:spPr bwMode="auto">
          <a:xfrm flipH="1">
            <a:off x="1289572" y="4002906"/>
            <a:ext cx="95250" cy="165100"/>
          </a:xfrm>
          <a:prstGeom prst="octagon">
            <a:avLst>
              <a:gd name="adj" fmla="val 29287"/>
            </a:avLst>
          </a:prstGeom>
          <a:solidFill>
            <a:schemeClr val="bg1"/>
          </a:solidFill>
          <a:ln w="9525">
            <a:noFill/>
            <a:miter lim="800000"/>
            <a:headEnd/>
            <a:tailEnd/>
          </a:ln>
        </p:spPr>
        <p:txBody>
          <a:bodyPr wrap="none" anchor="ctr"/>
          <a:lstStyle/>
          <a:p>
            <a:endParaRPr lang="zh-CN" altLang="en-US"/>
          </a:p>
        </p:txBody>
      </p:sp>
      <p:pic>
        <p:nvPicPr>
          <p:cNvPr id="159748" name="Picture 4"/>
          <p:cNvPicPr>
            <a:picLocks noChangeAspect="1" noChangeArrowheads="1"/>
          </p:cNvPicPr>
          <p:nvPr/>
        </p:nvPicPr>
        <p:blipFill>
          <a:blip r:embed="rId3" cstate="screen"/>
          <a:srcRect/>
          <a:stretch>
            <a:fillRect/>
          </a:stretch>
        </p:blipFill>
        <p:spPr bwMode="auto">
          <a:xfrm>
            <a:off x="1691680" y="1052736"/>
            <a:ext cx="2016224" cy="2088232"/>
          </a:xfrm>
          <a:prstGeom prst="rect">
            <a:avLst/>
          </a:prstGeom>
          <a:noFill/>
          <a:ln w="9525">
            <a:noFill/>
            <a:miter lim="800000"/>
            <a:headEnd/>
            <a:tailEnd/>
          </a:ln>
        </p:spPr>
      </p:pic>
      <p:sp>
        <p:nvSpPr>
          <p:cNvPr id="20" name="矩形 41"/>
          <p:cNvSpPr>
            <a:spLocks noChangeArrowheads="1"/>
          </p:cNvSpPr>
          <p:nvPr/>
        </p:nvSpPr>
        <p:spPr bwMode="auto">
          <a:xfrm>
            <a:off x="251520" y="3717032"/>
            <a:ext cx="5112568" cy="10801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ts val="600"/>
              </a:spcBef>
              <a:buFont typeface="Wingdings" pitchFamily="2" charset="2"/>
              <a:buChar char="Ø"/>
            </a:pPr>
            <a:r>
              <a:rPr lang="zh-CN" altLang="en-US" sz="1600" dirty="0" smtClean="0">
                <a:latin typeface="华文细黑" pitchFamily="2" charset="-122"/>
                <a:ea typeface="华文细黑" pitchFamily="2" charset="-122"/>
              </a:rPr>
              <a:t>客户或用户订购的套餐（策划）的实例化；</a:t>
            </a:r>
            <a:endParaRPr lang="en-US" altLang="zh-CN" sz="1600" dirty="0" smtClean="0">
              <a:latin typeface="华文细黑" pitchFamily="2" charset="-122"/>
              <a:ea typeface="华文细黑" pitchFamily="2" charset="-122"/>
            </a:endParaRPr>
          </a:p>
          <a:p>
            <a:pPr>
              <a:lnSpc>
                <a:spcPct val="150000"/>
              </a:lnSpc>
              <a:spcBef>
                <a:spcPts val="600"/>
              </a:spcBef>
              <a:buFont typeface="Wingdings" pitchFamily="2" charset="2"/>
              <a:buChar char="Ø"/>
            </a:pPr>
            <a:r>
              <a:rPr lang="zh-CN" altLang="en-US" sz="1600" dirty="0" smtClean="0">
                <a:latin typeface="华文细黑" pitchFamily="2" charset="-122"/>
                <a:ea typeface="华文细黑" pitchFamily="2" charset="-122"/>
              </a:rPr>
              <a:t>包含一系列的产品、服务等实例的组合；</a:t>
            </a:r>
            <a:endParaRPr lang="en-US" altLang="zh-CN" sz="1600" dirty="0" smtClean="0">
              <a:latin typeface="华文细黑" pitchFamily="2" charset="-122"/>
              <a:ea typeface="华文细黑" pitchFamily="2" charset="-122"/>
            </a:endParaRPr>
          </a:p>
        </p:txBody>
      </p:sp>
      <p:cxnSp>
        <p:nvCxnSpPr>
          <p:cNvPr id="32" name="直接连接符 31"/>
          <p:cNvCxnSpPr>
            <a:stCxn id="159748" idx="2"/>
          </p:cNvCxnSpPr>
          <p:nvPr/>
        </p:nvCxnSpPr>
        <p:spPr>
          <a:xfrm>
            <a:off x="2699792" y="3140968"/>
            <a:ext cx="0" cy="604670"/>
          </a:xfrm>
          <a:prstGeom prst="line">
            <a:avLst/>
          </a:prstGeom>
          <a:ln w="38100">
            <a:prstDash val="dash"/>
          </a:ln>
        </p:spPr>
        <p:style>
          <a:lnRef idx="2">
            <a:schemeClr val="accent6"/>
          </a:lnRef>
          <a:fillRef idx="0">
            <a:schemeClr val="accent6"/>
          </a:fillRef>
          <a:effectRef idx="1">
            <a:schemeClr val="accent6"/>
          </a:effectRef>
          <a:fontRef idx="minor">
            <a:schemeClr val="tx1"/>
          </a:fontRef>
        </p:style>
      </p:cxnSp>
      <p:pic>
        <p:nvPicPr>
          <p:cNvPr id="34818" name="Picture 2"/>
          <p:cNvPicPr>
            <a:picLocks noChangeAspect="1" noChangeArrowheads="1"/>
          </p:cNvPicPr>
          <p:nvPr/>
        </p:nvPicPr>
        <p:blipFill>
          <a:blip r:embed="rId4" cstate="print"/>
          <a:srcRect/>
          <a:stretch>
            <a:fillRect/>
          </a:stretch>
        </p:blipFill>
        <p:spPr bwMode="auto">
          <a:xfrm>
            <a:off x="6732240" y="1052736"/>
            <a:ext cx="1543050" cy="1714500"/>
          </a:xfrm>
          <a:prstGeom prst="rect">
            <a:avLst/>
          </a:prstGeom>
          <a:noFill/>
          <a:ln w="9525">
            <a:noFill/>
            <a:miter lim="800000"/>
            <a:headEnd/>
            <a:tailEnd/>
          </a:ln>
        </p:spPr>
      </p:pic>
      <p:pic>
        <p:nvPicPr>
          <p:cNvPr id="12" name="Picture 2"/>
          <p:cNvPicPr>
            <a:picLocks noChangeAspect="1" noChangeArrowheads="1"/>
          </p:cNvPicPr>
          <p:nvPr/>
        </p:nvPicPr>
        <p:blipFill>
          <a:blip r:embed="rId4" cstate="print"/>
          <a:srcRect/>
          <a:stretch>
            <a:fillRect/>
          </a:stretch>
        </p:blipFill>
        <p:spPr bwMode="auto">
          <a:xfrm>
            <a:off x="7164288" y="4149080"/>
            <a:ext cx="648072" cy="1008112"/>
          </a:xfrm>
          <a:prstGeom prst="rect">
            <a:avLst/>
          </a:prstGeom>
          <a:noFill/>
          <a:ln w="9525">
            <a:noFill/>
            <a:miter lim="800000"/>
            <a:headEnd/>
            <a:tailEnd/>
          </a:ln>
        </p:spPr>
      </p:pic>
      <p:sp>
        <p:nvSpPr>
          <p:cNvPr id="14" name="矩形 13"/>
          <p:cNvSpPr/>
          <p:nvPr/>
        </p:nvSpPr>
        <p:spPr>
          <a:xfrm>
            <a:off x="4788024" y="1556792"/>
            <a:ext cx="1872208" cy="584775"/>
          </a:xfrm>
          <a:prstGeom prst="rect">
            <a:avLst/>
          </a:prstGeom>
          <a:noFill/>
        </p:spPr>
        <p:txBody>
          <a:bodyPr wrap="square" lIns="91440" tIns="45720" rIns="91440" bIns="45720">
            <a:spAutoFit/>
          </a:bodyPr>
          <a:lstStyle/>
          <a:p>
            <a:pPr algn="ct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rPr>
              <a:t>手机报</a:t>
            </a:r>
            <a:endParaRPr lang="zh-CN" alt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endParaRPr>
          </a:p>
        </p:txBody>
      </p:sp>
      <p:sp>
        <p:nvSpPr>
          <p:cNvPr id="15" name="矩形 14"/>
          <p:cNvSpPr/>
          <p:nvPr/>
        </p:nvSpPr>
        <p:spPr>
          <a:xfrm>
            <a:off x="4499992" y="5085184"/>
            <a:ext cx="2520280" cy="1077218"/>
          </a:xfrm>
          <a:prstGeom prst="rect">
            <a:avLst/>
          </a:prstGeom>
          <a:noFill/>
        </p:spPr>
        <p:txBody>
          <a:bodyPr wrap="square" lIns="91440" tIns="45720" rIns="91440" bIns="45720">
            <a:spAutoFit/>
          </a:bodyPr>
          <a:lstStyle/>
          <a:p>
            <a:pPr algn="ct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rPr>
              <a:t>小王订购的手机报</a:t>
            </a:r>
            <a:endParaRPr lang="zh-CN" alt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endParaRPr>
          </a:p>
        </p:txBody>
      </p:sp>
      <p:sp>
        <p:nvSpPr>
          <p:cNvPr id="16" name="下箭头 15"/>
          <p:cNvSpPr/>
          <p:nvPr/>
        </p:nvSpPr>
        <p:spPr>
          <a:xfrm>
            <a:off x="6660232" y="2996952"/>
            <a:ext cx="165618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screen"/>
          <a:srcRect/>
          <a:stretch>
            <a:fillRect/>
          </a:stretch>
        </p:blipFill>
        <p:spPr bwMode="auto">
          <a:xfrm>
            <a:off x="827584" y="1124744"/>
            <a:ext cx="1728192" cy="2016224"/>
          </a:xfrm>
          <a:prstGeom prst="rect">
            <a:avLst/>
          </a:prstGeom>
          <a:noFill/>
          <a:ln w="9525">
            <a:noFill/>
            <a:miter lim="800000"/>
            <a:headEnd/>
            <a:tailEnd/>
          </a:ln>
        </p:spPr>
      </p:pic>
      <p:sp>
        <p:nvSpPr>
          <p:cNvPr id="5" name="矩形 41"/>
          <p:cNvSpPr>
            <a:spLocks noChangeArrowheads="1"/>
          </p:cNvSpPr>
          <p:nvPr/>
        </p:nvSpPr>
        <p:spPr bwMode="auto">
          <a:xfrm>
            <a:off x="179512" y="4077072"/>
            <a:ext cx="3528392" cy="8640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ts val="600"/>
              </a:spcBef>
              <a:buFont typeface="Wingdings" pitchFamily="2" charset="2"/>
              <a:buChar char="Ø"/>
            </a:pPr>
            <a:r>
              <a:rPr lang="zh-CN" altLang="en-US" sz="1600" dirty="0" smtClean="0">
                <a:solidFill>
                  <a:srgbClr val="000000"/>
                </a:solidFill>
                <a:latin typeface="华文细黑" pitchFamily="2" charset="-122"/>
                <a:ea typeface="华文细黑" pitchFamily="2" charset="-122"/>
              </a:rPr>
              <a:t>用户订购产品的实例化，主要是一些程控功能及增值产品。</a:t>
            </a:r>
          </a:p>
        </p:txBody>
      </p:sp>
      <p:cxnSp>
        <p:nvCxnSpPr>
          <p:cNvPr id="6" name="直接连接符 5"/>
          <p:cNvCxnSpPr/>
          <p:nvPr/>
        </p:nvCxnSpPr>
        <p:spPr>
          <a:xfrm>
            <a:off x="1763688" y="3140968"/>
            <a:ext cx="0" cy="936104"/>
          </a:xfrm>
          <a:prstGeom prst="line">
            <a:avLst/>
          </a:prstGeom>
          <a:ln w="38100">
            <a:prstDash val="dash"/>
          </a:ln>
        </p:spPr>
        <p:style>
          <a:lnRef idx="2">
            <a:schemeClr val="accent6"/>
          </a:lnRef>
          <a:fillRef idx="0">
            <a:schemeClr val="accent6"/>
          </a:fillRef>
          <a:effectRef idx="1">
            <a:schemeClr val="accent6"/>
          </a:effectRef>
          <a:fontRef idx="minor">
            <a:schemeClr val="tx1"/>
          </a:fontRef>
        </p:style>
      </p:cxnSp>
      <p:sp>
        <p:nvSpPr>
          <p:cNvPr id="7" name="标题 1"/>
          <p:cNvSpPr txBox="1">
            <a:spLocks/>
          </p:cNvSpPr>
          <p:nvPr/>
        </p:nvSpPr>
        <p:spPr>
          <a:xfrm>
            <a:off x="107504" y="44624"/>
            <a:ext cx="7992888"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dirty="0" smtClean="0">
                <a:latin typeface="黑体" pitchFamily="49" charset="-122"/>
                <a:ea typeface="黑体" pitchFamily="49" charset="-122"/>
                <a:cs typeface="+mj-cs"/>
              </a:rPr>
              <a:t>产品实例</a:t>
            </a:r>
            <a:endPar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pic>
        <p:nvPicPr>
          <p:cNvPr id="8" name="Picture 6"/>
          <p:cNvPicPr>
            <a:picLocks noChangeAspect="1" noChangeArrowheads="1"/>
          </p:cNvPicPr>
          <p:nvPr/>
        </p:nvPicPr>
        <p:blipFill>
          <a:blip r:embed="rId3" cstate="screen"/>
          <a:srcRect/>
          <a:stretch>
            <a:fillRect/>
          </a:stretch>
        </p:blipFill>
        <p:spPr bwMode="auto">
          <a:xfrm>
            <a:off x="5580112" y="1268760"/>
            <a:ext cx="2880320" cy="1165624"/>
          </a:xfrm>
          <a:prstGeom prst="rect">
            <a:avLst/>
          </a:prstGeom>
          <a:noFill/>
          <a:ln w="9525">
            <a:noFill/>
            <a:miter lim="800000"/>
            <a:headEnd/>
            <a:tailEnd/>
          </a:ln>
        </p:spPr>
      </p:pic>
      <p:pic>
        <p:nvPicPr>
          <p:cNvPr id="9" name="图片 1" descr="www.tuweimei.comComp_9747366_J0aGCyieKfivW4HzESszVJnbQOfyQYha.jpg"/>
          <p:cNvPicPr>
            <a:picLocks noGrp="1" noChangeAspect="1"/>
          </p:cNvPicPr>
          <p:nvPr isPhoto="1"/>
        </p:nvPicPr>
        <p:blipFill>
          <a:blip r:embed="rId4" cstate="print"/>
          <a:srcRect/>
          <a:stretch>
            <a:fillRect/>
          </a:stretch>
        </p:blipFill>
        <p:spPr bwMode="auto">
          <a:xfrm>
            <a:off x="5220072" y="4221088"/>
            <a:ext cx="2376264" cy="2376264"/>
          </a:xfrm>
          <a:prstGeom prst="rect">
            <a:avLst/>
          </a:prstGeom>
          <a:noFill/>
          <a:ln w="9525">
            <a:noFill/>
            <a:miter lim="800000"/>
            <a:headEnd/>
            <a:tailEnd/>
          </a:ln>
        </p:spPr>
      </p:pic>
      <p:sp>
        <p:nvSpPr>
          <p:cNvPr id="13" name="云形标注 12"/>
          <p:cNvSpPr/>
          <p:nvPr/>
        </p:nvSpPr>
        <p:spPr>
          <a:xfrm>
            <a:off x="6444208" y="4077072"/>
            <a:ext cx="2555776" cy="1080120"/>
          </a:xfrm>
          <a:prstGeom prst="cloudCallout">
            <a:avLst>
              <a:gd name="adj1" fmla="val -38120"/>
              <a:gd name="adj2" fmla="val 7409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Times New Roman" pitchFamily="18" charset="0"/>
                <a:cs typeface="Times New Roman" pitchFamily="18" charset="0"/>
              </a:rPr>
              <a:t>13905710571</a:t>
            </a:r>
            <a:endParaRPr lang="zh-CN" altLang="en-US" sz="2000" dirty="0">
              <a:latin typeface="Times New Roman" pitchFamily="18" charset="0"/>
              <a:cs typeface="Times New Roman" pitchFamily="18" charset="0"/>
            </a:endParaRPr>
          </a:p>
        </p:txBody>
      </p:sp>
      <p:sp>
        <p:nvSpPr>
          <p:cNvPr id="14" name="矩形 13"/>
          <p:cNvSpPr/>
          <p:nvPr/>
        </p:nvSpPr>
        <p:spPr>
          <a:xfrm>
            <a:off x="2843808" y="1484784"/>
            <a:ext cx="2664296" cy="584775"/>
          </a:xfrm>
          <a:prstGeom prst="rect">
            <a:avLst/>
          </a:prstGeom>
          <a:noFill/>
        </p:spPr>
        <p:txBody>
          <a:bodyPr wrap="square" lIns="91440" tIns="45720" rIns="91440" bIns="45720">
            <a:spAutoFit/>
          </a:bodyPr>
          <a:lstStyle/>
          <a:p>
            <a:pPr algn="ct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rPr>
              <a:t>5</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rPr>
              <a:t>元来电显示</a:t>
            </a:r>
            <a:endParaRPr lang="zh-CN" alt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endParaRPr>
          </a:p>
        </p:txBody>
      </p:sp>
      <p:sp>
        <p:nvSpPr>
          <p:cNvPr id="15" name="矩形 14"/>
          <p:cNvSpPr/>
          <p:nvPr/>
        </p:nvSpPr>
        <p:spPr>
          <a:xfrm>
            <a:off x="3275856" y="5376118"/>
            <a:ext cx="2520280" cy="1077218"/>
          </a:xfrm>
          <a:prstGeom prst="rect">
            <a:avLst/>
          </a:prstGeom>
          <a:noFill/>
        </p:spPr>
        <p:txBody>
          <a:bodyPr wrap="square" lIns="91440" tIns="45720" rIns="91440" bIns="45720">
            <a:spAutoFit/>
          </a:bodyPr>
          <a:lstStyle/>
          <a:p>
            <a:pPr algn="ct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rPr>
              <a:t>小王订购的</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endParaRPr>
          </a:p>
          <a:p>
            <a:pPr algn="ct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rPr>
              <a:t>5</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rPr>
              <a:t>元来电显示</a:t>
            </a:r>
            <a:endParaRPr lang="zh-CN" alt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琥珀" pitchFamily="2" charset="-122"/>
              <a:ea typeface="华文琥珀" pitchFamily="2" charset="-122"/>
            </a:endParaRPr>
          </a:p>
        </p:txBody>
      </p:sp>
      <p:sp>
        <p:nvSpPr>
          <p:cNvPr id="16" name="下箭头 15"/>
          <p:cNvSpPr/>
          <p:nvPr/>
        </p:nvSpPr>
        <p:spPr>
          <a:xfrm>
            <a:off x="6156176" y="2636912"/>
            <a:ext cx="1656184"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8136904"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产品包含的服务实例与服务属性实例</a:t>
            </a:r>
          </a:p>
        </p:txBody>
      </p:sp>
      <p:pic>
        <p:nvPicPr>
          <p:cNvPr id="160770" name="Picture 2"/>
          <p:cNvPicPr>
            <a:picLocks noChangeAspect="1" noChangeArrowheads="1"/>
          </p:cNvPicPr>
          <p:nvPr/>
        </p:nvPicPr>
        <p:blipFill>
          <a:blip r:embed="rId2" cstate="screen"/>
          <a:srcRect/>
          <a:stretch>
            <a:fillRect/>
          </a:stretch>
        </p:blipFill>
        <p:spPr bwMode="auto">
          <a:xfrm>
            <a:off x="395536" y="1196752"/>
            <a:ext cx="2738766" cy="1800200"/>
          </a:xfrm>
          <a:prstGeom prst="rect">
            <a:avLst/>
          </a:prstGeom>
          <a:noFill/>
          <a:ln w="9525">
            <a:noFill/>
            <a:miter lim="800000"/>
            <a:headEnd/>
            <a:tailEnd/>
          </a:ln>
        </p:spPr>
      </p:pic>
      <p:sp>
        <p:nvSpPr>
          <p:cNvPr id="7" name="矩形 41"/>
          <p:cNvSpPr>
            <a:spLocks noChangeArrowheads="1"/>
          </p:cNvSpPr>
          <p:nvPr/>
        </p:nvSpPr>
        <p:spPr bwMode="auto">
          <a:xfrm>
            <a:off x="467544" y="3717032"/>
            <a:ext cx="2592288" cy="24482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ts val="600"/>
              </a:spcBef>
              <a:buFont typeface="Wingdings" pitchFamily="2" charset="2"/>
              <a:buChar char="Ø"/>
            </a:pPr>
            <a:r>
              <a:rPr lang="zh-CN" altLang="en-US" sz="1600" dirty="0" smtClean="0">
                <a:solidFill>
                  <a:srgbClr val="000000"/>
                </a:solidFill>
                <a:latin typeface="华文细黑" pitchFamily="2" charset="-122"/>
                <a:ea typeface="华文细黑" pitchFamily="2" charset="-122"/>
              </a:rPr>
              <a:t>一个产品可能包含</a:t>
            </a:r>
            <a:r>
              <a:rPr lang="en-US" altLang="zh-CN" sz="1600" dirty="0" smtClean="0">
                <a:solidFill>
                  <a:srgbClr val="000000"/>
                </a:solidFill>
                <a:latin typeface="华文细黑" pitchFamily="2" charset="-122"/>
                <a:ea typeface="华文细黑" pitchFamily="2" charset="-122"/>
              </a:rPr>
              <a:t>0</a:t>
            </a:r>
            <a:r>
              <a:rPr lang="zh-CN" altLang="en-US" sz="1600" dirty="0" smtClean="0">
                <a:solidFill>
                  <a:srgbClr val="000000"/>
                </a:solidFill>
                <a:latin typeface="华文细黑" pitchFamily="2" charset="-122"/>
                <a:ea typeface="华文细黑" pitchFamily="2" charset="-122"/>
              </a:rPr>
              <a:t>到多个服务。用户不能选择服务，因此不单独保存服务实例。需要计算用户的开通次数时需要根据此对象进行计算。</a:t>
            </a:r>
            <a:endParaRPr lang="en-US" altLang="zh-CN" sz="1600" dirty="0" smtClean="0">
              <a:latin typeface="华文细黑" pitchFamily="2" charset="-122"/>
              <a:ea typeface="华文细黑" pitchFamily="2" charset="-122"/>
            </a:endParaRPr>
          </a:p>
        </p:txBody>
      </p:sp>
      <p:pic>
        <p:nvPicPr>
          <p:cNvPr id="160771" name="Picture 3"/>
          <p:cNvPicPr>
            <a:picLocks noChangeAspect="1" noChangeArrowheads="1"/>
          </p:cNvPicPr>
          <p:nvPr/>
        </p:nvPicPr>
        <p:blipFill>
          <a:blip r:embed="rId3" cstate="screen"/>
          <a:srcRect/>
          <a:stretch>
            <a:fillRect/>
          </a:stretch>
        </p:blipFill>
        <p:spPr bwMode="auto">
          <a:xfrm>
            <a:off x="4716016" y="1196752"/>
            <a:ext cx="2580818" cy="1800200"/>
          </a:xfrm>
          <a:prstGeom prst="rect">
            <a:avLst/>
          </a:prstGeom>
          <a:noFill/>
          <a:ln w="9525">
            <a:noFill/>
            <a:miter lim="800000"/>
            <a:headEnd/>
            <a:tailEnd/>
          </a:ln>
        </p:spPr>
      </p:pic>
      <p:sp>
        <p:nvSpPr>
          <p:cNvPr id="10" name="矩形 41"/>
          <p:cNvSpPr>
            <a:spLocks noChangeArrowheads="1"/>
          </p:cNvSpPr>
          <p:nvPr/>
        </p:nvSpPr>
        <p:spPr bwMode="auto">
          <a:xfrm>
            <a:off x="4716016" y="3717032"/>
            <a:ext cx="2664296" cy="24482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ts val="600"/>
              </a:spcBef>
              <a:buFont typeface="Wingdings" pitchFamily="2" charset="2"/>
              <a:buChar char="Ø"/>
            </a:pPr>
            <a:r>
              <a:rPr lang="zh-CN" altLang="en-US" sz="1600" dirty="0" smtClean="0">
                <a:latin typeface="华文细黑" pitchFamily="2" charset="-122"/>
                <a:ea typeface="华文细黑" pitchFamily="2" charset="-122"/>
              </a:rPr>
              <a:t>服务属性实例。记录用户订购的具体服务属性的值和显示值。用于开通串指令的拼装或者描述占用资源相关的信息</a:t>
            </a:r>
            <a:endParaRPr lang="en-US" altLang="zh-CN" sz="1600" dirty="0" smtClean="0">
              <a:latin typeface="华文细黑" pitchFamily="2" charset="-122"/>
              <a:ea typeface="华文细黑" pitchFamily="2" charset="-122"/>
            </a:endParaRPr>
          </a:p>
        </p:txBody>
      </p:sp>
      <p:cxnSp>
        <p:nvCxnSpPr>
          <p:cNvPr id="11" name="直接连接符 10"/>
          <p:cNvCxnSpPr/>
          <p:nvPr/>
        </p:nvCxnSpPr>
        <p:spPr>
          <a:xfrm rot="5400000">
            <a:off x="5529805" y="3263283"/>
            <a:ext cx="676678" cy="0"/>
          </a:xfrm>
          <a:prstGeom prst="line">
            <a:avLst/>
          </a:prstGeom>
          <a:ln w="38100">
            <a:prstDash val="dash"/>
          </a:ln>
        </p:spPr>
        <p:style>
          <a:lnRef idx="2">
            <a:schemeClr val="accent6"/>
          </a:lnRef>
          <a:fillRef idx="0">
            <a:schemeClr val="accent6"/>
          </a:fillRef>
          <a:effectRef idx="1">
            <a:schemeClr val="accent6"/>
          </a:effectRef>
          <a:fontRef idx="minor">
            <a:schemeClr val="tx1"/>
          </a:fontRef>
        </p:style>
      </p:cxnSp>
      <p:cxnSp>
        <p:nvCxnSpPr>
          <p:cNvPr id="12" name="直接连接符 11"/>
          <p:cNvCxnSpPr/>
          <p:nvPr/>
        </p:nvCxnSpPr>
        <p:spPr>
          <a:xfrm rot="5400000">
            <a:off x="1353341" y="3335291"/>
            <a:ext cx="676678" cy="0"/>
          </a:xfrm>
          <a:prstGeom prst="line">
            <a:avLst/>
          </a:prstGeom>
          <a:ln w="38100">
            <a:prstDash val="dash"/>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7992888"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noProof="0" dirty="0" smtClean="0">
                <a:latin typeface="黑体" pitchFamily="49" charset="-122"/>
                <a:ea typeface="黑体" pitchFamily="49" charset="-122"/>
                <a:cs typeface="+mj-cs"/>
              </a:rPr>
              <a:t>用户与策划实例关系</a:t>
            </a:r>
            <a:endPar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12" name="矩形 42"/>
          <p:cNvSpPr>
            <a:spLocks noChangeArrowheads="1"/>
          </p:cNvSpPr>
          <p:nvPr/>
        </p:nvSpPr>
        <p:spPr bwMode="auto">
          <a:xfrm>
            <a:off x="107504" y="2636912"/>
            <a:ext cx="7200800" cy="42210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ct val="50000"/>
              </a:spcBef>
              <a:buFont typeface="Wingdings" pitchFamily="2" charset="2"/>
              <a:buChar char="Ø"/>
            </a:pPr>
            <a:r>
              <a:rPr lang="zh-CN" altLang="en-US" sz="1400" b="0" dirty="0" smtClean="0">
                <a:solidFill>
                  <a:schemeClr val="tx1"/>
                </a:solidFill>
                <a:latin typeface="华文细黑" pitchFamily="2" charset="-122"/>
                <a:ea typeface="华文细黑" pitchFamily="2" charset="-122"/>
              </a:rPr>
              <a:t>一个策划实例至少包含一个用户；</a:t>
            </a:r>
            <a:endParaRPr lang="en-US" altLang="zh-CN" sz="1400" b="0" dirty="0" smtClean="0">
              <a:solidFill>
                <a:schemeClr val="tx1"/>
              </a:solidFill>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400" dirty="0" smtClean="0">
                <a:latin typeface="华文细黑" pitchFamily="2" charset="-122"/>
                <a:ea typeface="华文细黑" pitchFamily="2" charset="-122"/>
              </a:rPr>
              <a:t>用户在一个策划实例中必须充当一个角色；</a:t>
            </a:r>
            <a:endParaRPr lang="en-US" altLang="zh-CN" sz="1400" dirty="0" smtClean="0">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400" b="0" dirty="0" smtClean="0">
                <a:solidFill>
                  <a:schemeClr val="tx1"/>
                </a:solidFill>
                <a:latin typeface="华文细黑" pitchFamily="2" charset="-122"/>
                <a:ea typeface="华文细黑" pitchFamily="2" charset="-122"/>
              </a:rPr>
              <a:t>从策划实例角度来看：</a:t>
            </a:r>
            <a:endParaRPr lang="en-US" altLang="zh-CN" sz="1400" b="0" dirty="0" smtClean="0">
              <a:solidFill>
                <a:schemeClr val="tx1"/>
              </a:solidFill>
              <a:latin typeface="华文细黑" pitchFamily="2" charset="-122"/>
              <a:ea typeface="华文细黑" pitchFamily="2" charset="-122"/>
            </a:endParaRPr>
          </a:p>
          <a:p>
            <a:pPr lvl="1">
              <a:lnSpc>
                <a:spcPct val="150000"/>
              </a:lnSpc>
              <a:spcBef>
                <a:spcPct val="50000"/>
              </a:spcBef>
              <a:buFont typeface="Wingdings" pitchFamily="2" charset="2"/>
              <a:buChar char="Ø"/>
            </a:pPr>
            <a:r>
              <a:rPr lang="zh-CN" altLang="en-US" sz="1400" dirty="0" smtClean="0">
                <a:latin typeface="华文细黑" pitchFamily="2" charset="-122"/>
                <a:ea typeface="华文细黑" pitchFamily="2" charset="-122"/>
              </a:rPr>
              <a:t>一个策划实例下可以有多个用户分别充当不同的角色；</a:t>
            </a:r>
            <a:endParaRPr lang="en-US" altLang="zh-CN" sz="1400" dirty="0" smtClean="0">
              <a:latin typeface="华文细黑" pitchFamily="2" charset="-122"/>
              <a:ea typeface="华文细黑" pitchFamily="2" charset="-122"/>
            </a:endParaRPr>
          </a:p>
          <a:p>
            <a:pPr lvl="1">
              <a:lnSpc>
                <a:spcPct val="150000"/>
              </a:lnSpc>
              <a:spcBef>
                <a:spcPct val="50000"/>
              </a:spcBef>
              <a:buFont typeface="Wingdings" pitchFamily="2" charset="2"/>
              <a:buChar char="Ø"/>
            </a:pPr>
            <a:r>
              <a:rPr lang="zh-CN" altLang="en-US" sz="1400" dirty="0" smtClean="0">
                <a:latin typeface="华文细黑" pitchFamily="2" charset="-122"/>
                <a:ea typeface="华文细黑" pitchFamily="2" charset="-122"/>
              </a:rPr>
              <a:t>如家庭套餐中，不同的用户可分别充当家长、子女、父母等角色；</a:t>
            </a:r>
            <a:endParaRPr lang="en-US" altLang="zh-CN" sz="1400" dirty="0" smtClean="0">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400" b="0" dirty="0" smtClean="0">
                <a:solidFill>
                  <a:schemeClr val="tx1"/>
                </a:solidFill>
                <a:latin typeface="华文细黑" pitchFamily="2" charset="-122"/>
                <a:ea typeface="华文细黑" pitchFamily="2" charset="-122"/>
              </a:rPr>
              <a:t>从用户角度来看：</a:t>
            </a:r>
            <a:endParaRPr lang="en-US" altLang="zh-CN" sz="1400" b="0" dirty="0" smtClean="0">
              <a:solidFill>
                <a:schemeClr val="tx1"/>
              </a:solidFill>
              <a:latin typeface="华文细黑" pitchFamily="2" charset="-122"/>
              <a:ea typeface="华文细黑" pitchFamily="2" charset="-122"/>
            </a:endParaRPr>
          </a:p>
          <a:p>
            <a:pPr lvl="1">
              <a:lnSpc>
                <a:spcPct val="150000"/>
              </a:lnSpc>
              <a:spcBef>
                <a:spcPct val="50000"/>
              </a:spcBef>
              <a:buFont typeface="Wingdings" pitchFamily="2" charset="2"/>
              <a:buChar char="Ø"/>
            </a:pPr>
            <a:r>
              <a:rPr lang="zh-CN" altLang="en-US" sz="1400" dirty="0" smtClean="0">
                <a:latin typeface="华文细黑" pitchFamily="2" charset="-122"/>
                <a:ea typeface="华文细黑" pitchFamily="2" charset="-122"/>
              </a:rPr>
              <a:t>一个用户可订购或参与订购多个策划；</a:t>
            </a:r>
            <a:endParaRPr lang="en-US" altLang="zh-CN" sz="1400" dirty="0" smtClean="0">
              <a:latin typeface="华文细黑" pitchFamily="2" charset="-122"/>
              <a:ea typeface="华文细黑" pitchFamily="2" charset="-122"/>
            </a:endParaRPr>
          </a:p>
          <a:p>
            <a:pPr lvl="1">
              <a:lnSpc>
                <a:spcPct val="150000"/>
              </a:lnSpc>
              <a:spcBef>
                <a:spcPct val="50000"/>
              </a:spcBef>
              <a:buFont typeface="Wingdings" pitchFamily="2" charset="2"/>
              <a:buChar char="Ø"/>
            </a:pPr>
            <a:r>
              <a:rPr lang="zh-CN" altLang="en-US" sz="1400" b="0" dirty="0" smtClean="0">
                <a:solidFill>
                  <a:schemeClr val="tx1"/>
                </a:solidFill>
                <a:latin typeface="华文细黑" pitchFamily="2" charset="-122"/>
                <a:ea typeface="华文细黑" pitchFamily="2" charset="-122"/>
              </a:rPr>
              <a:t>如可作为主角色订购全球通</a:t>
            </a:r>
            <a:r>
              <a:rPr lang="en-US" altLang="zh-CN" sz="1400" b="0" dirty="0" smtClean="0">
                <a:solidFill>
                  <a:schemeClr val="tx1"/>
                </a:solidFill>
                <a:latin typeface="华文细黑" pitchFamily="2" charset="-122"/>
                <a:ea typeface="华文细黑" pitchFamily="2" charset="-122"/>
              </a:rPr>
              <a:t>388</a:t>
            </a:r>
            <a:r>
              <a:rPr lang="zh-CN" altLang="en-US" sz="1400" b="0" dirty="0" smtClean="0">
                <a:solidFill>
                  <a:schemeClr val="tx1"/>
                </a:solidFill>
                <a:latin typeface="华文细黑" pitchFamily="2" charset="-122"/>
                <a:ea typeface="华文细黑" pitchFamily="2" charset="-122"/>
              </a:rPr>
              <a:t>套餐；可作为子女角色加入家庭套餐；可作为成员角色加入集团彩铃套餐等。</a:t>
            </a:r>
            <a:endParaRPr lang="en-US" altLang="zh-CN" sz="1400" b="0" dirty="0" smtClean="0">
              <a:solidFill>
                <a:schemeClr val="tx1"/>
              </a:solidFill>
              <a:latin typeface="华文细黑" pitchFamily="2" charset="-122"/>
              <a:ea typeface="华文细黑" pitchFamily="2" charset="-122"/>
            </a:endParaRPr>
          </a:p>
        </p:txBody>
      </p:sp>
      <p:pic>
        <p:nvPicPr>
          <p:cNvPr id="162820" name="Picture 4"/>
          <p:cNvPicPr>
            <a:picLocks noChangeAspect="1" noChangeArrowheads="1"/>
          </p:cNvPicPr>
          <p:nvPr/>
        </p:nvPicPr>
        <p:blipFill>
          <a:blip r:embed="rId2" cstate="screen"/>
          <a:srcRect/>
          <a:stretch>
            <a:fillRect/>
          </a:stretch>
        </p:blipFill>
        <p:spPr bwMode="auto">
          <a:xfrm>
            <a:off x="179512" y="999677"/>
            <a:ext cx="7128792" cy="1637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8064896"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产品实例与用户策划实例关系</a:t>
            </a:r>
          </a:p>
        </p:txBody>
      </p:sp>
      <p:sp>
        <p:nvSpPr>
          <p:cNvPr id="11" name="矩形 42"/>
          <p:cNvSpPr>
            <a:spLocks noChangeArrowheads="1"/>
          </p:cNvSpPr>
          <p:nvPr/>
        </p:nvSpPr>
        <p:spPr bwMode="auto">
          <a:xfrm>
            <a:off x="467544" y="4509120"/>
            <a:ext cx="8136904" cy="1296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ct val="50000"/>
              </a:spcBef>
              <a:buFont typeface="Wingdings" pitchFamily="2" charset="2"/>
              <a:buChar char="Ø"/>
            </a:pPr>
            <a:r>
              <a:rPr lang="zh-CN" altLang="en-US" sz="1600" b="0" dirty="0" smtClean="0">
                <a:solidFill>
                  <a:schemeClr val="tx1"/>
                </a:solidFill>
                <a:latin typeface="华文细黑" pitchFamily="2" charset="-122"/>
                <a:ea typeface="华文细黑" pitchFamily="2" charset="-122"/>
              </a:rPr>
              <a:t>一个产品实例归属于一个用户订购或参与订购的一个策划实例；</a:t>
            </a:r>
            <a:endParaRPr lang="en-US" altLang="zh-CN" sz="1600" b="0" dirty="0" smtClean="0">
              <a:solidFill>
                <a:schemeClr val="tx1"/>
              </a:solidFill>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一个用户订购或参与订购的一个策划实例包含</a:t>
            </a:r>
            <a:r>
              <a:rPr lang="en-US" altLang="zh-CN" sz="1600" dirty="0" smtClean="0">
                <a:latin typeface="华文细黑" pitchFamily="2" charset="-122"/>
                <a:ea typeface="华文细黑" pitchFamily="2" charset="-122"/>
              </a:rPr>
              <a:t>0</a:t>
            </a:r>
            <a:r>
              <a:rPr lang="zh-CN" altLang="en-US" sz="1600" dirty="0" smtClean="0">
                <a:latin typeface="华文细黑" pitchFamily="2" charset="-122"/>
                <a:ea typeface="华文细黑" pitchFamily="2" charset="-122"/>
              </a:rPr>
              <a:t>到多个产品实例；</a:t>
            </a:r>
            <a:endParaRPr lang="en-US" altLang="zh-CN" sz="1600" dirty="0" smtClean="0">
              <a:latin typeface="华文细黑" pitchFamily="2" charset="-122"/>
              <a:ea typeface="华文细黑" pitchFamily="2" charset="-122"/>
            </a:endParaRPr>
          </a:p>
        </p:txBody>
      </p:sp>
      <p:pic>
        <p:nvPicPr>
          <p:cNvPr id="163843" name="Picture 3"/>
          <p:cNvPicPr>
            <a:picLocks noChangeAspect="1" noChangeArrowheads="1"/>
          </p:cNvPicPr>
          <p:nvPr/>
        </p:nvPicPr>
        <p:blipFill>
          <a:blip r:embed="rId2" cstate="screen"/>
          <a:srcRect/>
          <a:stretch>
            <a:fillRect/>
          </a:stretch>
        </p:blipFill>
        <p:spPr bwMode="auto">
          <a:xfrm>
            <a:off x="2123728" y="1052736"/>
            <a:ext cx="3552825"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8136904"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服务属性实例</a:t>
            </a:r>
          </a:p>
        </p:txBody>
      </p:sp>
      <p:sp>
        <p:nvSpPr>
          <p:cNvPr id="10" name="矩形 42"/>
          <p:cNvSpPr>
            <a:spLocks noChangeArrowheads="1"/>
          </p:cNvSpPr>
          <p:nvPr/>
        </p:nvSpPr>
        <p:spPr bwMode="auto">
          <a:xfrm>
            <a:off x="4211960" y="1196752"/>
            <a:ext cx="4680520" cy="44644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一个产品实例可能包含</a:t>
            </a:r>
            <a:r>
              <a:rPr lang="en-US" altLang="zh-CN" sz="1600" dirty="0" smtClean="0">
                <a:latin typeface="华文细黑" pitchFamily="2" charset="-122"/>
                <a:ea typeface="华文细黑" pitchFamily="2" charset="-122"/>
              </a:rPr>
              <a:t>0</a:t>
            </a:r>
            <a:r>
              <a:rPr lang="zh-CN" altLang="en-US" sz="1600" dirty="0" smtClean="0">
                <a:latin typeface="华文细黑" pitchFamily="2" charset="-122"/>
                <a:ea typeface="华文细黑" pitchFamily="2" charset="-122"/>
              </a:rPr>
              <a:t>到多个产品包含的服务实例；</a:t>
            </a:r>
            <a:endParaRPr lang="en-US" altLang="zh-CN" sz="1600" dirty="0" smtClean="0">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一个产品包含的服务实例属于一个产品实例；</a:t>
            </a:r>
            <a:endParaRPr lang="en-US" altLang="zh-CN" sz="1600" dirty="0" smtClean="0">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服务实例因不直接面向客户选择，因此不单独实例化；</a:t>
            </a:r>
            <a:endParaRPr lang="en-US" altLang="zh-CN" sz="1600" b="0" dirty="0" smtClean="0">
              <a:solidFill>
                <a:schemeClr val="tx1"/>
              </a:solidFill>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b="0" dirty="0" smtClean="0">
                <a:solidFill>
                  <a:schemeClr val="tx1"/>
                </a:solidFill>
                <a:latin typeface="华文细黑" pitchFamily="2" charset="-122"/>
                <a:ea typeface="华文细黑" pitchFamily="2" charset="-122"/>
              </a:rPr>
              <a:t>服务实例体现为产品包含的服务实例中；</a:t>
            </a:r>
            <a:endParaRPr lang="en-US" altLang="zh-CN" sz="1600" b="0" dirty="0" smtClean="0">
              <a:solidFill>
                <a:schemeClr val="tx1"/>
              </a:solidFill>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用户可能因为订购多个产品从而订购多份同一个服务；</a:t>
            </a:r>
            <a:endParaRPr lang="en-US" altLang="zh-CN" sz="1600" dirty="0" smtClean="0">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一个产品包含的服务实例可能包含</a:t>
            </a:r>
            <a:r>
              <a:rPr lang="en-US" altLang="zh-CN" sz="1600" dirty="0" smtClean="0">
                <a:latin typeface="华文细黑" pitchFamily="2" charset="-122"/>
                <a:ea typeface="华文细黑" pitchFamily="2" charset="-122"/>
              </a:rPr>
              <a:t>0</a:t>
            </a:r>
            <a:r>
              <a:rPr lang="zh-CN" altLang="en-US" sz="1600" dirty="0" smtClean="0">
                <a:latin typeface="华文细黑" pitchFamily="2" charset="-122"/>
                <a:ea typeface="华文细黑" pitchFamily="2" charset="-122"/>
              </a:rPr>
              <a:t>到多个属性实例。</a:t>
            </a:r>
            <a:endParaRPr lang="en-US" altLang="zh-CN" sz="1600" dirty="0" smtClean="0">
              <a:latin typeface="华文细黑" pitchFamily="2" charset="-122"/>
              <a:ea typeface="华文细黑" pitchFamily="2" charset="-122"/>
            </a:endParaRPr>
          </a:p>
        </p:txBody>
      </p:sp>
      <p:pic>
        <p:nvPicPr>
          <p:cNvPr id="165890" name="Picture 2"/>
          <p:cNvPicPr>
            <a:picLocks noChangeAspect="1" noChangeArrowheads="1"/>
          </p:cNvPicPr>
          <p:nvPr/>
        </p:nvPicPr>
        <p:blipFill>
          <a:blip r:embed="rId2" cstate="screen"/>
          <a:srcRect/>
          <a:stretch>
            <a:fillRect/>
          </a:stretch>
        </p:blipFill>
        <p:spPr bwMode="auto">
          <a:xfrm>
            <a:off x="35496" y="1500361"/>
            <a:ext cx="4000500"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9512" y="44624"/>
            <a:ext cx="7992888"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策划实例之间的关系</a:t>
            </a:r>
          </a:p>
        </p:txBody>
      </p:sp>
      <p:sp>
        <p:nvSpPr>
          <p:cNvPr id="10" name="矩形 42"/>
          <p:cNvSpPr>
            <a:spLocks noChangeArrowheads="1"/>
          </p:cNvSpPr>
          <p:nvPr/>
        </p:nvSpPr>
        <p:spPr bwMode="auto">
          <a:xfrm>
            <a:off x="3923928" y="1628800"/>
            <a:ext cx="4824536" cy="20882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一个策划实例可能与另一个策划实例产生关系；</a:t>
            </a:r>
            <a:endParaRPr lang="en-US" altLang="zh-CN" sz="1600" dirty="0" smtClean="0">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包含关系：一个策划可以关联</a:t>
            </a:r>
            <a:r>
              <a:rPr lang="en-US" altLang="zh-CN" sz="1600" dirty="0" smtClean="0">
                <a:latin typeface="华文细黑" pitchFamily="2" charset="-122"/>
                <a:ea typeface="华文细黑" pitchFamily="2" charset="-122"/>
              </a:rPr>
              <a:t>1</a:t>
            </a:r>
            <a:r>
              <a:rPr lang="zh-CN" altLang="en-US" sz="1600" dirty="0" smtClean="0">
                <a:latin typeface="华文细黑" pitchFamily="2" charset="-122"/>
                <a:ea typeface="华文细黑" pitchFamily="2" charset="-122"/>
              </a:rPr>
              <a:t>到多个其他策划实例，如策划间的组装关系；</a:t>
            </a: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连带关系：包括策划间的连带订购、连带退订等。</a:t>
            </a:r>
            <a:endParaRPr lang="en-US" altLang="zh-CN" sz="1600" dirty="0" smtClean="0">
              <a:latin typeface="华文细黑" pitchFamily="2" charset="-122"/>
              <a:ea typeface="华文细黑" pitchFamily="2" charset="-122"/>
            </a:endParaRPr>
          </a:p>
        </p:txBody>
      </p:sp>
      <p:pic>
        <p:nvPicPr>
          <p:cNvPr id="166914" name="Picture 2"/>
          <p:cNvPicPr>
            <a:picLocks noChangeAspect="1" noChangeArrowheads="1"/>
          </p:cNvPicPr>
          <p:nvPr/>
        </p:nvPicPr>
        <p:blipFill>
          <a:blip r:embed="rId2" cstate="screen"/>
          <a:srcRect/>
          <a:stretch>
            <a:fillRect/>
          </a:stretch>
        </p:blipFill>
        <p:spPr bwMode="auto">
          <a:xfrm>
            <a:off x="539552" y="1556792"/>
            <a:ext cx="2603466" cy="2201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8064896"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核心订购物理模型总揽</a:t>
            </a:r>
          </a:p>
        </p:txBody>
      </p:sp>
      <p:pic>
        <p:nvPicPr>
          <p:cNvPr id="168962" name="Picture 2"/>
          <p:cNvPicPr>
            <a:picLocks noChangeAspect="1" noChangeArrowheads="1"/>
          </p:cNvPicPr>
          <p:nvPr/>
        </p:nvPicPr>
        <p:blipFill>
          <a:blip r:embed="rId2" cstate="screen"/>
          <a:srcRect/>
          <a:stretch>
            <a:fillRect/>
          </a:stretch>
        </p:blipFill>
        <p:spPr bwMode="auto">
          <a:xfrm>
            <a:off x="683568" y="1052736"/>
            <a:ext cx="8168995" cy="5112568"/>
          </a:xfrm>
          <a:prstGeom prst="rect">
            <a:avLst/>
          </a:prstGeom>
          <a:noFill/>
          <a:ln w="9525">
            <a:noFill/>
            <a:miter lim="800000"/>
            <a:headEnd/>
            <a:tailEnd/>
          </a:ln>
        </p:spPr>
      </p:pic>
      <p:sp>
        <p:nvSpPr>
          <p:cNvPr id="5" name="圆角矩形 4"/>
          <p:cNvSpPr/>
          <p:nvPr/>
        </p:nvSpPr>
        <p:spPr>
          <a:xfrm>
            <a:off x="2714612" y="2928934"/>
            <a:ext cx="150019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786050" y="2014534"/>
            <a:ext cx="1571636" cy="7715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643438" y="3071810"/>
            <a:ext cx="2286016"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429256" y="4214818"/>
            <a:ext cx="16764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571736" y="928670"/>
            <a:ext cx="16764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714876" y="1285860"/>
            <a:ext cx="1857388"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323850" y="1196975"/>
            <a:ext cx="3243263" cy="4176713"/>
            <a:chOff x="254" y="831"/>
            <a:chExt cx="1980" cy="2349"/>
          </a:xfrm>
        </p:grpSpPr>
        <p:grpSp>
          <p:nvGrpSpPr>
            <p:cNvPr id="3" name="Group 76"/>
            <p:cNvGrpSpPr>
              <a:grpSpLocks/>
            </p:cNvGrpSpPr>
            <p:nvPr/>
          </p:nvGrpSpPr>
          <p:grpSpPr bwMode="auto">
            <a:xfrm>
              <a:off x="421" y="831"/>
              <a:ext cx="1812" cy="581"/>
              <a:chOff x="1152" y="1056"/>
              <a:chExt cx="1696" cy="581"/>
            </a:xfrm>
          </p:grpSpPr>
          <p:sp>
            <p:nvSpPr>
              <p:cNvPr id="8220" name="Text Box 77"/>
              <p:cNvSpPr txBox="1">
                <a:spLocks noChangeArrowheads="1"/>
              </p:cNvSpPr>
              <p:nvPr/>
            </p:nvSpPr>
            <p:spPr bwMode="auto">
              <a:xfrm>
                <a:off x="2060" y="1364"/>
                <a:ext cx="788" cy="273"/>
              </a:xfrm>
              <a:prstGeom prst="rect">
                <a:avLst/>
              </a:prstGeom>
              <a:noFill/>
              <a:ln w="9525">
                <a:noFill/>
                <a:miter lim="800000"/>
                <a:headEnd/>
                <a:tailEnd/>
              </a:ln>
            </p:spPr>
            <p:txBody>
              <a:bodyPr wrap="none">
                <a:spAutoFit/>
              </a:bodyPr>
              <a:lstStyle/>
              <a:p>
                <a:pPr latinLnBrk="1"/>
                <a:r>
                  <a:rPr lang="en-US" altLang="ko-KR" sz="2000" b="1" i="1">
                    <a:solidFill>
                      <a:srgbClr val="9999FF"/>
                    </a:solidFill>
                    <a:latin typeface="楷体_GB2312" pitchFamily="49" charset="-122"/>
                    <a:ea typeface="楷体_GB2312" pitchFamily="49" charset="-122"/>
                  </a:rPr>
                  <a:t>Contents</a:t>
                </a:r>
              </a:p>
            </p:txBody>
          </p:sp>
          <p:sp>
            <p:nvSpPr>
              <p:cNvPr id="8221" name="Text Box 78"/>
              <p:cNvSpPr txBox="1">
                <a:spLocks noChangeArrowheads="1"/>
              </p:cNvSpPr>
              <p:nvPr/>
            </p:nvSpPr>
            <p:spPr bwMode="auto">
              <a:xfrm>
                <a:off x="1152" y="1056"/>
                <a:ext cx="1494" cy="441"/>
              </a:xfrm>
              <a:prstGeom prst="rect">
                <a:avLst/>
              </a:prstGeom>
              <a:noFill/>
              <a:ln w="9525">
                <a:noFill/>
                <a:miter lim="800000"/>
                <a:headEnd/>
                <a:tailEnd/>
              </a:ln>
            </p:spPr>
            <p:txBody>
              <a:bodyPr>
                <a:spAutoFit/>
              </a:bodyPr>
              <a:lstStyle/>
              <a:p>
                <a:pPr latinLnBrk="1"/>
                <a:r>
                  <a:rPr lang="en-US" altLang="ko-KR" sz="3600" b="1" i="1">
                    <a:solidFill>
                      <a:srgbClr val="0066FF"/>
                    </a:solidFill>
                    <a:latin typeface="楷体_GB2312" pitchFamily="49" charset="-122"/>
                    <a:ea typeface="楷体_GB2312" pitchFamily="49" charset="-122"/>
                  </a:rPr>
                  <a:t>Contents</a:t>
                </a:r>
              </a:p>
            </p:txBody>
          </p:sp>
        </p:grpSp>
        <p:pic>
          <p:nvPicPr>
            <p:cNvPr id="8219" name="Picture 79"/>
            <p:cNvPicPr>
              <a:picLocks noChangeAspect="1" noChangeArrowheads="1"/>
            </p:cNvPicPr>
            <p:nvPr/>
          </p:nvPicPr>
          <p:blipFill>
            <a:blip r:embed="rId3" cstate="screen"/>
            <a:srcRect/>
            <a:stretch>
              <a:fillRect/>
            </a:stretch>
          </p:blipFill>
          <p:spPr bwMode="auto">
            <a:xfrm>
              <a:off x="254" y="1967"/>
              <a:ext cx="1892" cy="1213"/>
            </a:xfrm>
            <a:prstGeom prst="rect">
              <a:avLst/>
            </a:prstGeom>
            <a:noFill/>
            <a:ln w="9525">
              <a:noFill/>
              <a:miter lim="800000"/>
              <a:headEnd/>
              <a:tailEnd/>
            </a:ln>
          </p:spPr>
        </p:pic>
      </p:grpSp>
      <p:sp>
        <p:nvSpPr>
          <p:cNvPr id="8195" name="Line 80"/>
          <p:cNvSpPr>
            <a:spLocks noChangeShapeType="1"/>
          </p:cNvSpPr>
          <p:nvPr/>
        </p:nvSpPr>
        <p:spPr bwMode="auto">
          <a:xfrm>
            <a:off x="3486150" y="1909763"/>
            <a:ext cx="5048250" cy="0"/>
          </a:xfrm>
          <a:prstGeom prst="line">
            <a:avLst/>
          </a:prstGeom>
          <a:noFill/>
          <a:ln w="9525">
            <a:solidFill>
              <a:srgbClr val="0033CC"/>
            </a:solidFill>
            <a:round/>
            <a:headEnd/>
            <a:tailEnd/>
          </a:ln>
        </p:spPr>
        <p:txBody>
          <a:bodyPr/>
          <a:lstStyle/>
          <a:p>
            <a:endParaRPr lang="zh-CN" altLang="en-US"/>
          </a:p>
        </p:txBody>
      </p:sp>
      <p:sp>
        <p:nvSpPr>
          <p:cNvPr id="8196" name="Freeform 81"/>
          <p:cNvSpPr>
            <a:spLocks/>
          </p:cNvSpPr>
          <p:nvPr/>
        </p:nvSpPr>
        <p:spPr bwMode="auto">
          <a:xfrm flipH="1">
            <a:off x="4021138" y="1928802"/>
            <a:ext cx="46037" cy="2412000"/>
          </a:xfrm>
          <a:custGeom>
            <a:avLst/>
            <a:gdLst>
              <a:gd name="T0" fmla="*/ 0 w 1"/>
              <a:gd name="T1" fmla="*/ 2147483647 h 1671"/>
              <a:gd name="T2" fmla="*/ 0 w 1"/>
              <a:gd name="T3" fmla="*/ 0 h 1671"/>
              <a:gd name="T4" fmla="*/ 0 60000 65536"/>
              <a:gd name="T5" fmla="*/ 0 60000 65536"/>
              <a:gd name="T6" fmla="*/ 0 w 1"/>
              <a:gd name="T7" fmla="*/ 0 h 1671"/>
              <a:gd name="T8" fmla="*/ 1 w 1"/>
              <a:gd name="T9" fmla="*/ 1671 h 1671"/>
            </a:gdLst>
            <a:ahLst/>
            <a:cxnLst>
              <a:cxn ang="T4">
                <a:pos x="T0" y="T1"/>
              </a:cxn>
              <a:cxn ang="T5">
                <a:pos x="T2" y="T3"/>
              </a:cxn>
            </a:cxnLst>
            <a:rect l="T6" t="T7" r="T8" b="T9"/>
            <a:pathLst>
              <a:path w="1" h="1671">
                <a:moveTo>
                  <a:pt x="0" y="1671"/>
                </a:moveTo>
                <a:lnTo>
                  <a:pt x="0" y="0"/>
                </a:lnTo>
              </a:path>
            </a:pathLst>
          </a:custGeom>
          <a:noFill/>
          <a:ln w="12700" cmpd="sng">
            <a:solidFill>
              <a:srgbClr val="0033CC"/>
            </a:solidFill>
            <a:round/>
            <a:headEnd/>
            <a:tailEnd/>
          </a:ln>
        </p:spPr>
        <p:txBody>
          <a:bodyPr/>
          <a:lstStyle/>
          <a:p>
            <a:endParaRPr lang="zh-CN" altLang="en-US"/>
          </a:p>
        </p:txBody>
      </p:sp>
      <p:sp>
        <p:nvSpPr>
          <p:cNvPr id="11" name="Rectangle 82"/>
          <p:cNvSpPr>
            <a:spLocks noChangeArrowheads="1"/>
          </p:cNvSpPr>
          <p:nvPr/>
        </p:nvSpPr>
        <p:spPr bwMode="auto">
          <a:xfrm>
            <a:off x="4541838" y="4034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订购模型</a:t>
            </a:r>
            <a:endParaRPr lang="zh-CN" altLang="en-US" sz="2400" b="1" dirty="0">
              <a:solidFill>
                <a:schemeClr val="bg1"/>
              </a:solidFill>
              <a:latin typeface="宋体" pitchFamily="2" charset="-122"/>
              <a:ea typeface="宋体" pitchFamily="2" charset="-122"/>
            </a:endParaRPr>
          </a:p>
        </p:txBody>
      </p:sp>
      <p:grpSp>
        <p:nvGrpSpPr>
          <p:cNvPr id="4" name="Group 83"/>
          <p:cNvGrpSpPr>
            <a:grpSpLocks/>
          </p:cNvGrpSpPr>
          <p:nvPr/>
        </p:nvGrpSpPr>
        <p:grpSpPr bwMode="auto">
          <a:xfrm>
            <a:off x="3954463" y="4250578"/>
            <a:ext cx="654050" cy="152400"/>
            <a:chOff x="1321" y="1355"/>
            <a:chExt cx="444" cy="96"/>
          </a:xfrm>
        </p:grpSpPr>
        <p:sp>
          <p:nvSpPr>
            <p:cNvPr id="8216"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7"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grpSp>
        <p:nvGrpSpPr>
          <p:cNvPr id="6" name="Group 90"/>
          <p:cNvGrpSpPr>
            <a:grpSpLocks/>
          </p:cNvGrpSpPr>
          <p:nvPr/>
        </p:nvGrpSpPr>
        <p:grpSpPr bwMode="auto">
          <a:xfrm>
            <a:off x="3276600" y="2060848"/>
            <a:ext cx="533400" cy="655637"/>
            <a:chOff x="3334" y="3376"/>
            <a:chExt cx="367" cy="472"/>
          </a:xfrm>
        </p:grpSpPr>
        <p:sp>
          <p:nvSpPr>
            <p:cNvPr id="8211" name="AutoShape 91"/>
            <p:cNvSpPr>
              <a:spLocks noChangeArrowheads="1"/>
            </p:cNvSpPr>
            <p:nvPr/>
          </p:nvSpPr>
          <p:spPr bwMode="auto">
            <a:xfrm>
              <a:off x="3515" y="3376"/>
              <a:ext cx="186" cy="472"/>
            </a:xfrm>
            <a:prstGeom prst="rightArrow">
              <a:avLst>
                <a:gd name="adj1" fmla="val 49861"/>
                <a:gd name="adj2" fmla="val 67537"/>
              </a:avLst>
            </a:prstGeom>
            <a:solidFill>
              <a:srgbClr val="0000FF"/>
            </a:solidFill>
            <a:ln w="12700" algn="ctr">
              <a:solidFill>
                <a:srgbClr val="0000FF"/>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2" name="AutoShape 92"/>
            <p:cNvSpPr>
              <a:spLocks noChangeArrowheads="1"/>
            </p:cNvSpPr>
            <p:nvPr/>
          </p:nvSpPr>
          <p:spPr bwMode="auto">
            <a:xfrm>
              <a:off x="3424" y="3376"/>
              <a:ext cx="186" cy="472"/>
            </a:xfrm>
            <a:prstGeom prst="rightArrow">
              <a:avLst>
                <a:gd name="adj1" fmla="val 49861"/>
                <a:gd name="adj2" fmla="val 67537"/>
              </a:avLst>
            </a:prstGeom>
            <a:solidFill>
              <a:srgbClr val="00FF00"/>
            </a:solidFill>
            <a:ln w="12700" algn="ctr">
              <a:solidFill>
                <a:srgbClr val="00FF00"/>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3" name="AutoShape 93"/>
            <p:cNvSpPr>
              <a:spLocks noChangeArrowheads="1"/>
            </p:cNvSpPr>
            <p:nvPr/>
          </p:nvSpPr>
          <p:spPr bwMode="auto">
            <a:xfrm>
              <a:off x="3334" y="3376"/>
              <a:ext cx="186" cy="472"/>
            </a:xfrm>
            <a:prstGeom prst="rightArrow">
              <a:avLst>
                <a:gd name="adj1" fmla="val 49861"/>
                <a:gd name="adj2" fmla="val 67537"/>
              </a:avLst>
            </a:prstGeom>
            <a:solidFill>
              <a:srgbClr val="FF0000"/>
            </a:solidFill>
            <a:ln w="12700" algn="ctr">
              <a:solidFill>
                <a:srgbClr val="FF0000"/>
              </a:solidFill>
              <a:miter lim="800000"/>
              <a:headEnd/>
              <a:tailEnd/>
            </a:ln>
          </p:spPr>
          <p:txBody>
            <a:bodyPr wrap="none" anchor="ctr">
              <a:spAutoFit/>
            </a:bodyPr>
            <a:lstStyle/>
            <a:p>
              <a:endParaRPr lang="zh-CN" altLang="en-US" b="1">
                <a:solidFill>
                  <a:schemeClr val="hlink"/>
                </a:solidFill>
                <a:latin typeface="宋体" charset="-122"/>
              </a:endParaRPr>
            </a:p>
          </p:txBody>
        </p:sp>
      </p:grpSp>
      <p:sp>
        <p:nvSpPr>
          <p:cNvPr id="23" name="Rectangle 82"/>
          <p:cNvSpPr>
            <a:spLocks noChangeArrowheads="1"/>
          </p:cNvSpPr>
          <p:nvPr/>
        </p:nvSpPr>
        <p:spPr bwMode="auto">
          <a:xfrm>
            <a:off x="4549775" y="3379041"/>
            <a:ext cx="3960813"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产品模型</a:t>
            </a:r>
            <a:endParaRPr lang="zh-CN" altLang="en-US" sz="2400" b="1" dirty="0">
              <a:solidFill>
                <a:schemeClr val="bg1"/>
              </a:solidFill>
              <a:latin typeface="宋体" pitchFamily="2" charset="-122"/>
              <a:ea typeface="宋体" pitchFamily="2" charset="-122"/>
            </a:endParaRPr>
          </a:p>
        </p:txBody>
      </p:sp>
      <p:grpSp>
        <p:nvGrpSpPr>
          <p:cNvPr id="7" name="Group 83"/>
          <p:cNvGrpSpPr>
            <a:grpSpLocks/>
          </p:cNvGrpSpPr>
          <p:nvPr/>
        </p:nvGrpSpPr>
        <p:grpSpPr bwMode="auto">
          <a:xfrm>
            <a:off x="3962400" y="3594941"/>
            <a:ext cx="654050" cy="152400"/>
            <a:chOff x="1321" y="1355"/>
            <a:chExt cx="444" cy="96"/>
          </a:xfrm>
        </p:grpSpPr>
        <p:sp>
          <p:nvSpPr>
            <p:cNvPr id="8209"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0"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27" name="Rectangle 94"/>
          <p:cNvSpPr>
            <a:spLocks noChangeArrowheads="1"/>
          </p:cNvSpPr>
          <p:nvPr/>
        </p:nvSpPr>
        <p:spPr bwMode="auto">
          <a:xfrm>
            <a:off x="4548188" y="2714620"/>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三户关系</a:t>
            </a:r>
            <a:endParaRPr lang="zh-CN" altLang="en-US" sz="2400" b="1" dirty="0">
              <a:solidFill>
                <a:schemeClr val="bg1"/>
              </a:solidFill>
              <a:latin typeface="宋体" pitchFamily="2" charset="-122"/>
              <a:ea typeface="宋体" pitchFamily="2" charset="-122"/>
            </a:endParaRPr>
          </a:p>
        </p:txBody>
      </p:sp>
      <p:grpSp>
        <p:nvGrpSpPr>
          <p:cNvPr id="8" name="Group 87"/>
          <p:cNvGrpSpPr>
            <a:grpSpLocks/>
          </p:cNvGrpSpPr>
          <p:nvPr/>
        </p:nvGrpSpPr>
        <p:grpSpPr bwMode="auto">
          <a:xfrm>
            <a:off x="3952875" y="2925757"/>
            <a:ext cx="654050" cy="152400"/>
            <a:chOff x="1321" y="1355"/>
            <a:chExt cx="444" cy="96"/>
          </a:xfrm>
        </p:grpSpPr>
        <p:sp>
          <p:nvSpPr>
            <p:cNvPr id="8207" name="Line 88"/>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08" name="Oval 89"/>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8206" name="TextBox 30"/>
          <p:cNvSpPr txBox="1">
            <a:spLocks noChangeArrowheads="1"/>
          </p:cNvSpPr>
          <p:nvPr/>
        </p:nvSpPr>
        <p:spPr bwMode="auto">
          <a:xfrm>
            <a:off x="3563888" y="118592"/>
            <a:ext cx="1244600" cy="646112"/>
          </a:xfrm>
          <a:prstGeom prst="rect">
            <a:avLst/>
          </a:prstGeom>
          <a:noFill/>
          <a:ln w="9525">
            <a:noFill/>
            <a:miter lim="800000"/>
            <a:headEnd/>
            <a:tailEnd/>
          </a:ln>
        </p:spPr>
        <p:txBody>
          <a:bodyPr wrap="none">
            <a:spAutoFit/>
          </a:bodyPr>
          <a:lstStyle/>
          <a:p>
            <a:r>
              <a:rPr lang="zh-CN" altLang="en-US" sz="3600" dirty="0">
                <a:latin typeface="微软雅黑" pitchFamily="34" charset="-122"/>
                <a:ea typeface="微软雅黑" pitchFamily="34" charset="-122"/>
              </a:rPr>
              <a:t>目 录</a:t>
            </a:r>
          </a:p>
        </p:txBody>
      </p:sp>
      <p:sp>
        <p:nvSpPr>
          <p:cNvPr id="30" name="Rectangle 82"/>
          <p:cNvSpPr>
            <a:spLocks noChangeArrowheads="1"/>
          </p:cNvSpPr>
          <p:nvPr/>
        </p:nvSpPr>
        <p:spPr bwMode="auto">
          <a:xfrm>
            <a:off x="4516433" y="2071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en-US" altLang="zh-CN" sz="2400" b="1" dirty="0" smtClean="0">
                <a:solidFill>
                  <a:srgbClr val="FFC000"/>
                </a:solidFill>
                <a:latin typeface="宋体" pitchFamily="2" charset="-122"/>
                <a:ea typeface="宋体" pitchFamily="2" charset="-122"/>
              </a:rPr>
              <a:t>CRM</a:t>
            </a:r>
            <a:r>
              <a:rPr lang="zh-CN" altLang="en-US" sz="2400" b="1" dirty="0" smtClean="0">
                <a:solidFill>
                  <a:srgbClr val="FFC000"/>
                </a:solidFill>
                <a:latin typeface="宋体" pitchFamily="2" charset="-122"/>
                <a:ea typeface="宋体" pitchFamily="2" charset="-122"/>
              </a:rPr>
              <a:t>业务功能范围</a:t>
            </a:r>
          </a:p>
        </p:txBody>
      </p:sp>
      <p:grpSp>
        <p:nvGrpSpPr>
          <p:cNvPr id="31" name="Group 83"/>
          <p:cNvGrpSpPr>
            <a:grpSpLocks/>
          </p:cNvGrpSpPr>
          <p:nvPr/>
        </p:nvGrpSpPr>
        <p:grpSpPr bwMode="auto">
          <a:xfrm>
            <a:off x="3929058" y="2287578"/>
            <a:ext cx="654050" cy="152400"/>
            <a:chOff x="1321" y="1355"/>
            <a:chExt cx="444" cy="96"/>
          </a:xfrm>
        </p:grpSpPr>
        <p:sp>
          <p:nvSpPr>
            <p:cNvPr id="32"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33"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323850" y="1196975"/>
            <a:ext cx="3243263" cy="4176713"/>
            <a:chOff x="254" y="831"/>
            <a:chExt cx="1980" cy="2349"/>
          </a:xfrm>
        </p:grpSpPr>
        <p:grpSp>
          <p:nvGrpSpPr>
            <p:cNvPr id="3" name="Group 76"/>
            <p:cNvGrpSpPr>
              <a:grpSpLocks/>
            </p:cNvGrpSpPr>
            <p:nvPr/>
          </p:nvGrpSpPr>
          <p:grpSpPr bwMode="auto">
            <a:xfrm>
              <a:off x="421" y="831"/>
              <a:ext cx="1812" cy="581"/>
              <a:chOff x="1152" y="1056"/>
              <a:chExt cx="1696" cy="581"/>
            </a:xfrm>
          </p:grpSpPr>
          <p:sp>
            <p:nvSpPr>
              <p:cNvPr id="8220" name="Text Box 77"/>
              <p:cNvSpPr txBox="1">
                <a:spLocks noChangeArrowheads="1"/>
              </p:cNvSpPr>
              <p:nvPr/>
            </p:nvSpPr>
            <p:spPr bwMode="auto">
              <a:xfrm>
                <a:off x="2060" y="1364"/>
                <a:ext cx="788" cy="273"/>
              </a:xfrm>
              <a:prstGeom prst="rect">
                <a:avLst/>
              </a:prstGeom>
              <a:noFill/>
              <a:ln w="9525">
                <a:noFill/>
                <a:miter lim="800000"/>
                <a:headEnd/>
                <a:tailEnd/>
              </a:ln>
            </p:spPr>
            <p:txBody>
              <a:bodyPr wrap="none">
                <a:spAutoFit/>
              </a:bodyPr>
              <a:lstStyle/>
              <a:p>
                <a:pPr latinLnBrk="1"/>
                <a:r>
                  <a:rPr lang="en-US" altLang="ko-KR" sz="2000" b="1" i="1">
                    <a:solidFill>
                      <a:srgbClr val="9999FF"/>
                    </a:solidFill>
                    <a:latin typeface="楷体_GB2312" pitchFamily="49" charset="-122"/>
                    <a:ea typeface="楷体_GB2312" pitchFamily="49" charset="-122"/>
                  </a:rPr>
                  <a:t>Contents</a:t>
                </a:r>
              </a:p>
            </p:txBody>
          </p:sp>
          <p:sp>
            <p:nvSpPr>
              <p:cNvPr id="8221" name="Text Box 78"/>
              <p:cNvSpPr txBox="1">
                <a:spLocks noChangeArrowheads="1"/>
              </p:cNvSpPr>
              <p:nvPr/>
            </p:nvSpPr>
            <p:spPr bwMode="auto">
              <a:xfrm>
                <a:off x="1152" y="1056"/>
                <a:ext cx="1494" cy="441"/>
              </a:xfrm>
              <a:prstGeom prst="rect">
                <a:avLst/>
              </a:prstGeom>
              <a:noFill/>
              <a:ln w="9525">
                <a:noFill/>
                <a:miter lim="800000"/>
                <a:headEnd/>
                <a:tailEnd/>
              </a:ln>
            </p:spPr>
            <p:txBody>
              <a:bodyPr>
                <a:spAutoFit/>
              </a:bodyPr>
              <a:lstStyle/>
              <a:p>
                <a:pPr latinLnBrk="1"/>
                <a:r>
                  <a:rPr lang="en-US" altLang="ko-KR" sz="3600" b="1" i="1">
                    <a:solidFill>
                      <a:srgbClr val="0066FF"/>
                    </a:solidFill>
                    <a:latin typeface="楷体_GB2312" pitchFamily="49" charset="-122"/>
                    <a:ea typeface="楷体_GB2312" pitchFamily="49" charset="-122"/>
                  </a:rPr>
                  <a:t>Contents</a:t>
                </a:r>
              </a:p>
            </p:txBody>
          </p:sp>
        </p:grpSp>
        <p:pic>
          <p:nvPicPr>
            <p:cNvPr id="8219" name="Picture 79"/>
            <p:cNvPicPr>
              <a:picLocks noChangeAspect="1" noChangeArrowheads="1"/>
            </p:cNvPicPr>
            <p:nvPr/>
          </p:nvPicPr>
          <p:blipFill>
            <a:blip r:embed="rId3" cstate="screen"/>
            <a:srcRect/>
            <a:stretch>
              <a:fillRect/>
            </a:stretch>
          </p:blipFill>
          <p:spPr bwMode="auto">
            <a:xfrm>
              <a:off x="254" y="1967"/>
              <a:ext cx="1892" cy="1213"/>
            </a:xfrm>
            <a:prstGeom prst="rect">
              <a:avLst/>
            </a:prstGeom>
            <a:noFill/>
            <a:ln w="9525">
              <a:noFill/>
              <a:miter lim="800000"/>
              <a:headEnd/>
              <a:tailEnd/>
            </a:ln>
          </p:spPr>
        </p:pic>
      </p:grpSp>
      <p:sp>
        <p:nvSpPr>
          <p:cNvPr id="8195" name="Line 80"/>
          <p:cNvSpPr>
            <a:spLocks noChangeShapeType="1"/>
          </p:cNvSpPr>
          <p:nvPr/>
        </p:nvSpPr>
        <p:spPr bwMode="auto">
          <a:xfrm>
            <a:off x="3486150" y="1909763"/>
            <a:ext cx="5048250" cy="0"/>
          </a:xfrm>
          <a:prstGeom prst="line">
            <a:avLst/>
          </a:prstGeom>
          <a:noFill/>
          <a:ln w="9525">
            <a:solidFill>
              <a:srgbClr val="0033CC"/>
            </a:solidFill>
            <a:round/>
            <a:headEnd/>
            <a:tailEnd/>
          </a:ln>
        </p:spPr>
        <p:txBody>
          <a:bodyPr/>
          <a:lstStyle/>
          <a:p>
            <a:endParaRPr lang="zh-CN" altLang="en-US"/>
          </a:p>
        </p:txBody>
      </p:sp>
      <p:sp>
        <p:nvSpPr>
          <p:cNvPr id="8196" name="Freeform 81"/>
          <p:cNvSpPr>
            <a:spLocks/>
          </p:cNvSpPr>
          <p:nvPr/>
        </p:nvSpPr>
        <p:spPr bwMode="auto">
          <a:xfrm flipH="1">
            <a:off x="4021138" y="1928802"/>
            <a:ext cx="46037" cy="2412000"/>
          </a:xfrm>
          <a:custGeom>
            <a:avLst/>
            <a:gdLst>
              <a:gd name="T0" fmla="*/ 0 w 1"/>
              <a:gd name="T1" fmla="*/ 2147483647 h 1671"/>
              <a:gd name="T2" fmla="*/ 0 w 1"/>
              <a:gd name="T3" fmla="*/ 0 h 1671"/>
              <a:gd name="T4" fmla="*/ 0 60000 65536"/>
              <a:gd name="T5" fmla="*/ 0 60000 65536"/>
              <a:gd name="T6" fmla="*/ 0 w 1"/>
              <a:gd name="T7" fmla="*/ 0 h 1671"/>
              <a:gd name="T8" fmla="*/ 1 w 1"/>
              <a:gd name="T9" fmla="*/ 1671 h 1671"/>
            </a:gdLst>
            <a:ahLst/>
            <a:cxnLst>
              <a:cxn ang="T4">
                <a:pos x="T0" y="T1"/>
              </a:cxn>
              <a:cxn ang="T5">
                <a:pos x="T2" y="T3"/>
              </a:cxn>
            </a:cxnLst>
            <a:rect l="T6" t="T7" r="T8" b="T9"/>
            <a:pathLst>
              <a:path w="1" h="1671">
                <a:moveTo>
                  <a:pt x="0" y="1671"/>
                </a:moveTo>
                <a:lnTo>
                  <a:pt x="0" y="0"/>
                </a:lnTo>
              </a:path>
            </a:pathLst>
          </a:custGeom>
          <a:noFill/>
          <a:ln w="12700" cmpd="sng">
            <a:solidFill>
              <a:srgbClr val="0033CC"/>
            </a:solidFill>
            <a:round/>
            <a:headEnd/>
            <a:tailEnd/>
          </a:ln>
        </p:spPr>
        <p:txBody>
          <a:bodyPr/>
          <a:lstStyle/>
          <a:p>
            <a:endParaRPr lang="zh-CN" altLang="en-US"/>
          </a:p>
        </p:txBody>
      </p:sp>
      <p:sp>
        <p:nvSpPr>
          <p:cNvPr id="11" name="Rectangle 82"/>
          <p:cNvSpPr>
            <a:spLocks noChangeArrowheads="1"/>
          </p:cNvSpPr>
          <p:nvPr/>
        </p:nvSpPr>
        <p:spPr bwMode="auto">
          <a:xfrm>
            <a:off x="4541838" y="4034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订购模型</a:t>
            </a:r>
            <a:endParaRPr lang="zh-CN" altLang="en-US" sz="2400" b="1" dirty="0">
              <a:solidFill>
                <a:schemeClr val="bg1"/>
              </a:solidFill>
              <a:latin typeface="宋体" pitchFamily="2" charset="-122"/>
              <a:ea typeface="宋体" pitchFamily="2" charset="-122"/>
            </a:endParaRPr>
          </a:p>
        </p:txBody>
      </p:sp>
      <p:grpSp>
        <p:nvGrpSpPr>
          <p:cNvPr id="4" name="Group 83"/>
          <p:cNvGrpSpPr>
            <a:grpSpLocks/>
          </p:cNvGrpSpPr>
          <p:nvPr/>
        </p:nvGrpSpPr>
        <p:grpSpPr bwMode="auto">
          <a:xfrm>
            <a:off x="3954463" y="4250578"/>
            <a:ext cx="654050" cy="152400"/>
            <a:chOff x="1321" y="1355"/>
            <a:chExt cx="444" cy="96"/>
          </a:xfrm>
        </p:grpSpPr>
        <p:sp>
          <p:nvSpPr>
            <p:cNvPr id="8216"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7"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grpSp>
        <p:nvGrpSpPr>
          <p:cNvPr id="5" name="Group 90"/>
          <p:cNvGrpSpPr>
            <a:grpSpLocks/>
          </p:cNvGrpSpPr>
          <p:nvPr/>
        </p:nvGrpSpPr>
        <p:grpSpPr bwMode="auto">
          <a:xfrm>
            <a:off x="3276600" y="2701925"/>
            <a:ext cx="533400" cy="655637"/>
            <a:chOff x="3334" y="3376"/>
            <a:chExt cx="367" cy="472"/>
          </a:xfrm>
        </p:grpSpPr>
        <p:sp>
          <p:nvSpPr>
            <p:cNvPr id="8211" name="AutoShape 91"/>
            <p:cNvSpPr>
              <a:spLocks noChangeArrowheads="1"/>
            </p:cNvSpPr>
            <p:nvPr/>
          </p:nvSpPr>
          <p:spPr bwMode="auto">
            <a:xfrm>
              <a:off x="3515" y="3376"/>
              <a:ext cx="186" cy="472"/>
            </a:xfrm>
            <a:prstGeom prst="rightArrow">
              <a:avLst>
                <a:gd name="adj1" fmla="val 49861"/>
                <a:gd name="adj2" fmla="val 67537"/>
              </a:avLst>
            </a:prstGeom>
            <a:solidFill>
              <a:srgbClr val="0000FF"/>
            </a:solidFill>
            <a:ln w="12700" algn="ctr">
              <a:solidFill>
                <a:srgbClr val="0000FF"/>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2" name="AutoShape 92"/>
            <p:cNvSpPr>
              <a:spLocks noChangeArrowheads="1"/>
            </p:cNvSpPr>
            <p:nvPr/>
          </p:nvSpPr>
          <p:spPr bwMode="auto">
            <a:xfrm>
              <a:off x="3424" y="3376"/>
              <a:ext cx="186" cy="472"/>
            </a:xfrm>
            <a:prstGeom prst="rightArrow">
              <a:avLst>
                <a:gd name="adj1" fmla="val 49861"/>
                <a:gd name="adj2" fmla="val 67537"/>
              </a:avLst>
            </a:prstGeom>
            <a:solidFill>
              <a:srgbClr val="00FF00"/>
            </a:solidFill>
            <a:ln w="12700" algn="ctr">
              <a:solidFill>
                <a:srgbClr val="00FF00"/>
              </a:solidFill>
              <a:miter lim="800000"/>
              <a:headEnd/>
              <a:tailEnd/>
            </a:ln>
          </p:spPr>
          <p:txBody>
            <a:bodyPr wrap="none" anchor="ctr">
              <a:spAutoFit/>
            </a:bodyPr>
            <a:lstStyle/>
            <a:p>
              <a:endParaRPr lang="zh-CN" altLang="en-US" b="1">
                <a:solidFill>
                  <a:schemeClr val="hlink"/>
                </a:solidFill>
                <a:latin typeface="宋体" charset="-122"/>
              </a:endParaRPr>
            </a:p>
          </p:txBody>
        </p:sp>
        <p:sp>
          <p:nvSpPr>
            <p:cNvPr id="8213" name="AutoShape 93"/>
            <p:cNvSpPr>
              <a:spLocks noChangeArrowheads="1"/>
            </p:cNvSpPr>
            <p:nvPr/>
          </p:nvSpPr>
          <p:spPr bwMode="auto">
            <a:xfrm>
              <a:off x="3334" y="3376"/>
              <a:ext cx="186" cy="472"/>
            </a:xfrm>
            <a:prstGeom prst="rightArrow">
              <a:avLst>
                <a:gd name="adj1" fmla="val 49861"/>
                <a:gd name="adj2" fmla="val 67537"/>
              </a:avLst>
            </a:prstGeom>
            <a:solidFill>
              <a:srgbClr val="FF0000"/>
            </a:solidFill>
            <a:ln w="12700" algn="ctr">
              <a:solidFill>
                <a:srgbClr val="FF0000"/>
              </a:solidFill>
              <a:miter lim="800000"/>
              <a:headEnd/>
              <a:tailEnd/>
            </a:ln>
          </p:spPr>
          <p:txBody>
            <a:bodyPr wrap="none" anchor="ctr">
              <a:spAutoFit/>
            </a:bodyPr>
            <a:lstStyle/>
            <a:p>
              <a:endParaRPr lang="zh-CN" altLang="en-US" b="1">
                <a:solidFill>
                  <a:schemeClr val="hlink"/>
                </a:solidFill>
                <a:latin typeface="宋体" charset="-122"/>
              </a:endParaRPr>
            </a:p>
          </p:txBody>
        </p:sp>
      </p:grpSp>
      <p:sp>
        <p:nvSpPr>
          <p:cNvPr id="23" name="Rectangle 82"/>
          <p:cNvSpPr>
            <a:spLocks noChangeArrowheads="1"/>
          </p:cNvSpPr>
          <p:nvPr/>
        </p:nvSpPr>
        <p:spPr bwMode="auto">
          <a:xfrm>
            <a:off x="4549775" y="3379041"/>
            <a:ext cx="3960813"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chemeClr val="bg1"/>
                </a:solidFill>
                <a:latin typeface="宋体" pitchFamily="2" charset="-122"/>
                <a:ea typeface="宋体" pitchFamily="2" charset="-122"/>
              </a:rPr>
              <a:t>产品模型</a:t>
            </a:r>
            <a:endParaRPr lang="zh-CN" altLang="en-US" sz="2400" b="1" dirty="0">
              <a:solidFill>
                <a:schemeClr val="bg1"/>
              </a:solidFill>
              <a:latin typeface="宋体" pitchFamily="2" charset="-122"/>
              <a:ea typeface="宋体" pitchFamily="2" charset="-122"/>
            </a:endParaRPr>
          </a:p>
        </p:txBody>
      </p:sp>
      <p:grpSp>
        <p:nvGrpSpPr>
          <p:cNvPr id="6" name="Group 83"/>
          <p:cNvGrpSpPr>
            <a:grpSpLocks/>
          </p:cNvGrpSpPr>
          <p:nvPr/>
        </p:nvGrpSpPr>
        <p:grpSpPr bwMode="auto">
          <a:xfrm>
            <a:off x="3962400" y="3594941"/>
            <a:ext cx="654050" cy="152400"/>
            <a:chOff x="1321" y="1355"/>
            <a:chExt cx="444" cy="96"/>
          </a:xfrm>
        </p:grpSpPr>
        <p:sp>
          <p:nvSpPr>
            <p:cNvPr id="8209"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10"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27" name="Rectangle 94"/>
          <p:cNvSpPr>
            <a:spLocks noChangeArrowheads="1"/>
          </p:cNvSpPr>
          <p:nvPr/>
        </p:nvSpPr>
        <p:spPr bwMode="auto">
          <a:xfrm>
            <a:off x="4548188" y="2714620"/>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zh-CN" altLang="en-US" sz="2400" b="1" dirty="0" smtClean="0">
                <a:solidFill>
                  <a:srgbClr val="FFC000"/>
                </a:solidFill>
                <a:latin typeface="宋体" pitchFamily="2" charset="-122"/>
                <a:ea typeface="宋体" pitchFamily="2" charset="-122"/>
              </a:rPr>
              <a:t>三户关系</a:t>
            </a:r>
          </a:p>
        </p:txBody>
      </p:sp>
      <p:grpSp>
        <p:nvGrpSpPr>
          <p:cNvPr id="7" name="Group 87"/>
          <p:cNvGrpSpPr>
            <a:grpSpLocks/>
          </p:cNvGrpSpPr>
          <p:nvPr/>
        </p:nvGrpSpPr>
        <p:grpSpPr bwMode="auto">
          <a:xfrm>
            <a:off x="3952875" y="2925757"/>
            <a:ext cx="654050" cy="152400"/>
            <a:chOff x="1321" y="1355"/>
            <a:chExt cx="444" cy="96"/>
          </a:xfrm>
        </p:grpSpPr>
        <p:sp>
          <p:nvSpPr>
            <p:cNvPr id="8207" name="Line 88"/>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8208" name="Oval 89"/>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
        <p:nvSpPr>
          <p:cNvPr id="8206" name="TextBox 30"/>
          <p:cNvSpPr txBox="1">
            <a:spLocks noChangeArrowheads="1"/>
          </p:cNvSpPr>
          <p:nvPr/>
        </p:nvSpPr>
        <p:spPr bwMode="auto">
          <a:xfrm>
            <a:off x="3563888" y="118592"/>
            <a:ext cx="1244600" cy="646112"/>
          </a:xfrm>
          <a:prstGeom prst="rect">
            <a:avLst/>
          </a:prstGeom>
          <a:noFill/>
          <a:ln w="9525">
            <a:noFill/>
            <a:miter lim="800000"/>
            <a:headEnd/>
            <a:tailEnd/>
          </a:ln>
        </p:spPr>
        <p:txBody>
          <a:bodyPr wrap="none">
            <a:spAutoFit/>
          </a:bodyPr>
          <a:lstStyle/>
          <a:p>
            <a:r>
              <a:rPr lang="zh-CN" altLang="en-US" sz="3600" dirty="0">
                <a:latin typeface="微软雅黑" pitchFamily="34" charset="-122"/>
                <a:ea typeface="微软雅黑" pitchFamily="34" charset="-122"/>
              </a:rPr>
              <a:t>目 录</a:t>
            </a:r>
          </a:p>
        </p:txBody>
      </p:sp>
      <p:sp>
        <p:nvSpPr>
          <p:cNvPr id="30" name="Rectangle 82"/>
          <p:cNvSpPr>
            <a:spLocks noChangeArrowheads="1"/>
          </p:cNvSpPr>
          <p:nvPr/>
        </p:nvSpPr>
        <p:spPr bwMode="auto">
          <a:xfrm>
            <a:off x="4516433" y="2071678"/>
            <a:ext cx="3960812" cy="504825"/>
          </a:xfrm>
          <a:prstGeom prst="rect">
            <a:avLst/>
          </a:prstGeom>
          <a:solidFill>
            <a:srgbClr val="0000FF"/>
          </a:solidFill>
          <a:ln w="9525" algn="ctr">
            <a:noFill/>
            <a:miter lim="800000"/>
            <a:headEnd/>
            <a:tailEnd/>
          </a:ln>
          <a:effectLst>
            <a:outerShdw dist="35921" dir="2700000" algn="ctr" rotWithShape="0">
              <a:schemeClr val="bg2"/>
            </a:outerShdw>
          </a:effectLst>
        </p:spPr>
        <p:txBody>
          <a:bodyPr lIns="92075" tIns="46038" rIns="92075" bIns="46038" anchor="ctr"/>
          <a:lstStyle/>
          <a:p>
            <a:pPr marL="285750" indent="-285750" fontAlgn="auto">
              <a:lnSpc>
                <a:spcPct val="115000"/>
              </a:lnSpc>
              <a:spcBef>
                <a:spcPts val="0"/>
              </a:spcBef>
              <a:spcAft>
                <a:spcPts val="0"/>
              </a:spcAft>
              <a:defRPr/>
            </a:pPr>
            <a:r>
              <a:rPr lang="en-US" altLang="zh-CN" sz="2400" b="1" dirty="0" smtClean="0">
                <a:solidFill>
                  <a:schemeClr val="bg1"/>
                </a:solidFill>
                <a:latin typeface="宋体" pitchFamily="2" charset="-122"/>
                <a:ea typeface="宋体" pitchFamily="2" charset="-122"/>
              </a:rPr>
              <a:t>CRM</a:t>
            </a:r>
            <a:r>
              <a:rPr lang="zh-CN" altLang="en-US" sz="2400" b="1" dirty="0" smtClean="0">
                <a:solidFill>
                  <a:schemeClr val="bg1"/>
                </a:solidFill>
                <a:latin typeface="宋体" pitchFamily="2" charset="-122"/>
                <a:ea typeface="宋体" pitchFamily="2" charset="-122"/>
              </a:rPr>
              <a:t>业务功能范围</a:t>
            </a:r>
          </a:p>
        </p:txBody>
      </p:sp>
      <p:grpSp>
        <p:nvGrpSpPr>
          <p:cNvPr id="8" name="Group 83"/>
          <p:cNvGrpSpPr>
            <a:grpSpLocks/>
          </p:cNvGrpSpPr>
          <p:nvPr/>
        </p:nvGrpSpPr>
        <p:grpSpPr bwMode="auto">
          <a:xfrm>
            <a:off x="3929058" y="2287578"/>
            <a:ext cx="654050" cy="152400"/>
            <a:chOff x="1321" y="1355"/>
            <a:chExt cx="444" cy="96"/>
          </a:xfrm>
        </p:grpSpPr>
        <p:sp>
          <p:nvSpPr>
            <p:cNvPr id="32" name="Line 84"/>
            <p:cNvSpPr>
              <a:spLocks noChangeShapeType="1"/>
            </p:cNvSpPr>
            <p:nvPr/>
          </p:nvSpPr>
          <p:spPr bwMode="auto">
            <a:xfrm>
              <a:off x="1406" y="1395"/>
              <a:ext cx="359" cy="0"/>
            </a:xfrm>
            <a:prstGeom prst="line">
              <a:avLst/>
            </a:prstGeom>
            <a:noFill/>
            <a:ln w="9525">
              <a:solidFill>
                <a:srgbClr val="0033CC"/>
              </a:solidFill>
              <a:round/>
              <a:headEnd/>
              <a:tailEnd/>
            </a:ln>
          </p:spPr>
          <p:txBody>
            <a:bodyPr/>
            <a:lstStyle/>
            <a:p>
              <a:endParaRPr lang="zh-CN" altLang="en-US"/>
            </a:p>
          </p:txBody>
        </p:sp>
        <p:sp>
          <p:nvSpPr>
            <p:cNvPr id="33" name="Oval 85"/>
            <p:cNvSpPr>
              <a:spLocks noChangeArrowheads="1"/>
            </p:cNvSpPr>
            <p:nvPr/>
          </p:nvSpPr>
          <p:spPr bwMode="auto">
            <a:xfrm>
              <a:off x="1321" y="1355"/>
              <a:ext cx="96" cy="96"/>
            </a:xfrm>
            <a:prstGeom prst="ellipse">
              <a:avLst/>
            </a:prstGeom>
            <a:solidFill>
              <a:srgbClr val="FFCC00"/>
            </a:solidFill>
            <a:ln w="9525">
              <a:solidFill>
                <a:srgbClr val="CCECFF"/>
              </a:solidFill>
              <a:round/>
              <a:headEnd/>
              <a:tailEnd/>
            </a:ln>
          </p:spPr>
          <p:txBody>
            <a:bodyPr anchor="ctr"/>
            <a:lstStyle/>
            <a:p>
              <a:endParaRPr lang="zh-CN" altLang="en-US" b="1">
                <a:solidFill>
                  <a:schemeClr val="hlink"/>
                </a:solidFill>
                <a:latin typeface="宋体"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9"/>
          <p:cNvSpPr>
            <a:spLocks noChangeArrowheads="1"/>
          </p:cNvSpPr>
          <p:nvPr/>
        </p:nvSpPr>
        <p:spPr bwMode="auto">
          <a:xfrm flipH="1">
            <a:off x="783581" y="3858890"/>
            <a:ext cx="96837" cy="165100"/>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5" name="矩形 41"/>
          <p:cNvSpPr>
            <a:spLocks noChangeArrowheads="1"/>
          </p:cNvSpPr>
          <p:nvPr/>
        </p:nvSpPr>
        <p:spPr bwMode="auto">
          <a:xfrm>
            <a:off x="611560" y="5013176"/>
            <a:ext cx="2376264" cy="1152128"/>
          </a:xfrm>
          <a:prstGeom prst="rect">
            <a:avLst/>
          </a:prstGeom>
          <a:solidFill>
            <a:schemeClr val="accent4">
              <a:lumMod val="75000"/>
              <a:alpha val="30000"/>
            </a:schemeClr>
          </a:solidFill>
          <a:ln w="9525" algn="ctr">
            <a:solidFill>
              <a:schemeClr val="hlink"/>
            </a:solidFill>
            <a:miter lim="800000"/>
            <a:headEnd/>
            <a:tailEnd/>
          </a:ln>
          <a:effectLst/>
        </p:spPr>
        <p:txBody>
          <a:bodyPr lIns="45720" rIns="45720" anchor="ctr"/>
          <a:lstStyle/>
          <a:p>
            <a:pPr>
              <a:lnSpc>
                <a:spcPct val="130000"/>
              </a:lnSpc>
              <a:spcBef>
                <a:spcPct val="50000"/>
              </a:spcBef>
            </a:pPr>
            <a:r>
              <a:rPr lang="zh-CN" altLang="en-US" sz="1600" dirty="0" smtClean="0">
                <a:solidFill>
                  <a:schemeClr val="folHlink"/>
                </a:solidFill>
                <a:latin typeface="华文细黑" pitchFamily="2" charset="-122"/>
                <a:ea typeface="华文细黑" pitchFamily="2" charset="-122"/>
              </a:rPr>
              <a:t>用户：客户新入网时产生的主订购的实例化。</a:t>
            </a:r>
            <a:endParaRPr lang="en-US" altLang="zh-CN" sz="1600" dirty="0">
              <a:solidFill>
                <a:schemeClr val="folHlink"/>
              </a:solidFill>
              <a:latin typeface="华文细黑" pitchFamily="2" charset="-122"/>
              <a:ea typeface="华文细黑" pitchFamily="2" charset="-122"/>
            </a:endParaRPr>
          </a:p>
          <a:p>
            <a:pPr>
              <a:lnSpc>
                <a:spcPct val="130000"/>
              </a:lnSpc>
              <a:spcBef>
                <a:spcPct val="50000"/>
              </a:spcBef>
            </a:pPr>
            <a:endParaRPr lang="en-US" altLang="zh-CN" sz="1600" dirty="0">
              <a:solidFill>
                <a:schemeClr val="folHlink"/>
              </a:solidFill>
              <a:latin typeface="华文细黑" pitchFamily="2" charset="-122"/>
              <a:ea typeface="华文细黑" pitchFamily="2" charset="-122"/>
            </a:endParaRPr>
          </a:p>
        </p:txBody>
      </p:sp>
      <p:sp>
        <p:nvSpPr>
          <p:cNvPr id="9" name="Rectangle 44"/>
          <p:cNvSpPr>
            <a:spLocks noChangeArrowheads="1"/>
          </p:cNvSpPr>
          <p:nvPr/>
        </p:nvSpPr>
        <p:spPr bwMode="auto">
          <a:xfrm>
            <a:off x="2699792" y="2420888"/>
            <a:ext cx="3024336" cy="1008112"/>
          </a:xfrm>
          <a:prstGeom prst="rect">
            <a:avLst/>
          </a:prstGeom>
          <a:solidFill>
            <a:schemeClr val="accent4">
              <a:lumMod val="75000"/>
              <a:alpha val="30000"/>
            </a:schemeClr>
          </a:solidFill>
          <a:ln w="9525" algn="ctr">
            <a:solidFill>
              <a:schemeClr val="hlink"/>
            </a:solidFill>
            <a:miter lim="800000"/>
            <a:headEnd/>
            <a:tailEnd/>
          </a:ln>
          <a:effectLst/>
        </p:spPr>
        <p:txBody>
          <a:bodyPr lIns="45720" rIns="45720" anchor="ctr"/>
          <a:lstStyle/>
          <a:p>
            <a:pPr>
              <a:lnSpc>
                <a:spcPct val="130000"/>
              </a:lnSpc>
              <a:spcBef>
                <a:spcPct val="50000"/>
              </a:spcBef>
            </a:pPr>
            <a:r>
              <a:rPr lang="zh-CN" altLang="en-US" sz="1600" dirty="0" smtClean="0">
                <a:solidFill>
                  <a:schemeClr val="folHlink"/>
                </a:solidFill>
                <a:latin typeface="华文细黑" pitchFamily="2" charset="-122"/>
                <a:ea typeface="华文细黑" pitchFamily="2" charset="-122"/>
              </a:rPr>
              <a:t>客户：正在或即将使用电信产品和服务的自然人或单位组织。 </a:t>
            </a:r>
          </a:p>
        </p:txBody>
      </p:sp>
      <p:pic>
        <p:nvPicPr>
          <p:cNvPr id="10" name="Picture 47"/>
          <p:cNvPicPr>
            <a:picLocks noChangeAspect="1" noChangeArrowheads="1"/>
          </p:cNvPicPr>
          <p:nvPr/>
        </p:nvPicPr>
        <p:blipFill>
          <a:blip r:embed="rId2" cstate="print"/>
          <a:srcRect/>
          <a:stretch>
            <a:fillRect/>
          </a:stretch>
        </p:blipFill>
        <p:spPr bwMode="auto">
          <a:xfrm>
            <a:off x="3635896" y="1124744"/>
            <a:ext cx="1166813" cy="1166813"/>
          </a:xfrm>
          <a:prstGeom prst="rect">
            <a:avLst/>
          </a:prstGeom>
          <a:noFill/>
          <a:ln w="9525" algn="ctr">
            <a:noFill/>
            <a:miter lim="800000"/>
            <a:headEnd/>
            <a:tailEnd/>
          </a:ln>
          <a:effectLst/>
        </p:spPr>
      </p:pic>
      <p:pic>
        <p:nvPicPr>
          <p:cNvPr id="11" name="Picture 48"/>
          <p:cNvPicPr>
            <a:picLocks noChangeAspect="1" noChangeArrowheads="1"/>
          </p:cNvPicPr>
          <p:nvPr/>
        </p:nvPicPr>
        <p:blipFill>
          <a:blip r:embed="rId3" cstate="print"/>
          <a:srcRect/>
          <a:stretch>
            <a:fillRect/>
          </a:stretch>
        </p:blipFill>
        <p:spPr bwMode="auto">
          <a:xfrm>
            <a:off x="628270" y="3556744"/>
            <a:ext cx="1999514" cy="1384424"/>
          </a:xfrm>
          <a:prstGeom prst="rect">
            <a:avLst/>
          </a:prstGeom>
          <a:noFill/>
          <a:ln w="9525" algn="ctr">
            <a:noFill/>
            <a:miter lim="800000"/>
            <a:headEnd/>
            <a:tailEnd/>
          </a:ln>
          <a:effectLst/>
        </p:spPr>
      </p:pic>
      <p:sp>
        <p:nvSpPr>
          <p:cNvPr id="16" name="Rectangle 46"/>
          <p:cNvSpPr>
            <a:spLocks noChangeArrowheads="1"/>
          </p:cNvSpPr>
          <p:nvPr/>
        </p:nvSpPr>
        <p:spPr bwMode="auto">
          <a:xfrm>
            <a:off x="4932040" y="4869160"/>
            <a:ext cx="3888432" cy="1584176"/>
          </a:xfrm>
          <a:prstGeom prst="rect">
            <a:avLst/>
          </a:prstGeom>
          <a:solidFill>
            <a:schemeClr val="accent4">
              <a:lumMod val="75000"/>
              <a:alpha val="30000"/>
            </a:schemeClr>
          </a:solidFill>
          <a:ln w="9525" algn="ctr">
            <a:solidFill>
              <a:schemeClr val="hlink"/>
            </a:solidFill>
            <a:miter lim="800000"/>
            <a:headEnd/>
            <a:tailEnd/>
          </a:ln>
          <a:effectLst/>
        </p:spPr>
        <p:txBody>
          <a:bodyPr lIns="45720" rIns="45720" anchor="ctr"/>
          <a:lstStyle/>
          <a:p>
            <a:pPr>
              <a:lnSpc>
                <a:spcPct val="130000"/>
              </a:lnSpc>
              <a:spcBef>
                <a:spcPct val="50000"/>
              </a:spcBef>
            </a:pPr>
            <a:r>
              <a:rPr lang="zh-CN" altLang="en-US" sz="1600" dirty="0">
                <a:solidFill>
                  <a:schemeClr val="folHlink"/>
                </a:solidFill>
                <a:latin typeface="华文细黑" pitchFamily="2" charset="-122"/>
                <a:ea typeface="华文细黑" pitchFamily="2" charset="-122"/>
              </a:rPr>
              <a:t>帐户：客户</a:t>
            </a:r>
            <a:r>
              <a:rPr lang="zh-CN" altLang="en-US" sz="1600" dirty="0" smtClean="0">
                <a:solidFill>
                  <a:schemeClr val="folHlink"/>
                </a:solidFill>
                <a:latin typeface="华文细黑" pitchFamily="2" charset="-122"/>
                <a:ea typeface="华文细黑" pitchFamily="2" charset="-122"/>
              </a:rPr>
              <a:t>使用电信服务</a:t>
            </a:r>
            <a:r>
              <a:rPr lang="zh-CN" altLang="en-US" sz="1600" dirty="0">
                <a:solidFill>
                  <a:schemeClr val="folHlink"/>
                </a:solidFill>
                <a:latin typeface="华文细黑" pitchFamily="2" charset="-122"/>
                <a:ea typeface="华文细黑" pitchFamily="2" charset="-122"/>
              </a:rPr>
              <a:t>的付费实体，客户通过帐户向运营商缴纳通信费用和服务费用。包含了付费方式、银行帐号和帐单地址等信息。</a:t>
            </a:r>
          </a:p>
        </p:txBody>
      </p:sp>
      <p:sp>
        <p:nvSpPr>
          <p:cNvPr id="17" name="标题 1"/>
          <p:cNvSpPr txBox="1">
            <a:spLocks/>
          </p:cNvSpPr>
          <p:nvPr/>
        </p:nvSpPr>
        <p:spPr>
          <a:xfrm>
            <a:off x="35496" y="44624"/>
            <a:ext cx="8208912"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dirty="0" smtClean="0">
                <a:latin typeface="黑体" pitchFamily="49" charset="-122"/>
                <a:ea typeface="黑体" pitchFamily="49" charset="-122"/>
                <a:cs typeface="+mj-cs"/>
              </a:rPr>
              <a:t>三户基本概念</a:t>
            </a:r>
            <a:endPar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pic>
        <p:nvPicPr>
          <p:cNvPr id="11265" name="Picture 1"/>
          <p:cNvPicPr>
            <a:picLocks noChangeAspect="1" noChangeArrowheads="1"/>
          </p:cNvPicPr>
          <p:nvPr/>
        </p:nvPicPr>
        <p:blipFill>
          <a:blip r:embed="rId4" cstate="print"/>
          <a:srcRect/>
          <a:stretch>
            <a:fillRect/>
          </a:stretch>
        </p:blipFill>
        <p:spPr bwMode="auto">
          <a:xfrm>
            <a:off x="5724128" y="4005064"/>
            <a:ext cx="1820030" cy="749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496" y="44624"/>
            <a:ext cx="8208912"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dirty="0" smtClean="0">
                <a:latin typeface="黑体" pitchFamily="49" charset="-122"/>
                <a:ea typeface="黑体" pitchFamily="49" charset="-122"/>
                <a:cs typeface="+mj-cs"/>
              </a:rPr>
              <a:t>主要</a:t>
            </a: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客户模型</a:t>
            </a:r>
          </a:p>
        </p:txBody>
      </p:sp>
      <p:pic>
        <p:nvPicPr>
          <p:cNvPr id="35843" name="Picture 3"/>
          <p:cNvPicPr>
            <a:picLocks noChangeAspect="1" noChangeArrowheads="1"/>
          </p:cNvPicPr>
          <p:nvPr/>
        </p:nvPicPr>
        <p:blipFill>
          <a:blip r:embed="rId2" cstate="print"/>
          <a:srcRect/>
          <a:stretch>
            <a:fillRect/>
          </a:stretch>
        </p:blipFill>
        <p:spPr bwMode="auto">
          <a:xfrm>
            <a:off x="1979712" y="908720"/>
            <a:ext cx="1385976" cy="1296144"/>
          </a:xfrm>
          <a:prstGeom prst="rect">
            <a:avLst/>
          </a:prstGeom>
          <a:noFill/>
          <a:ln w="9525">
            <a:noFill/>
            <a:miter lim="800000"/>
            <a:headEnd/>
            <a:tailEnd/>
          </a:ln>
        </p:spPr>
      </p:pic>
      <p:pic>
        <p:nvPicPr>
          <p:cNvPr id="35844" name="Picture 4"/>
          <p:cNvPicPr>
            <a:picLocks noChangeAspect="1" noChangeArrowheads="1"/>
          </p:cNvPicPr>
          <p:nvPr/>
        </p:nvPicPr>
        <p:blipFill>
          <a:blip r:embed="rId3" cstate="print"/>
          <a:srcRect/>
          <a:stretch>
            <a:fillRect/>
          </a:stretch>
        </p:blipFill>
        <p:spPr bwMode="auto">
          <a:xfrm>
            <a:off x="1979712" y="2564904"/>
            <a:ext cx="857250" cy="1419225"/>
          </a:xfrm>
          <a:prstGeom prst="rect">
            <a:avLst/>
          </a:prstGeom>
          <a:noFill/>
          <a:ln w="9525">
            <a:noFill/>
            <a:miter lim="800000"/>
            <a:headEnd/>
            <a:tailEnd/>
          </a:ln>
        </p:spPr>
      </p:pic>
      <p:pic>
        <p:nvPicPr>
          <p:cNvPr id="35845" name="Picture 5"/>
          <p:cNvPicPr>
            <a:picLocks noChangeAspect="1" noChangeArrowheads="1"/>
          </p:cNvPicPr>
          <p:nvPr/>
        </p:nvPicPr>
        <p:blipFill>
          <a:blip r:embed="rId4" cstate="print"/>
          <a:srcRect/>
          <a:stretch>
            <a:fillRect/>
          </a:stretch>
        </p:blipFill>
        <p:spPr bwMode="auto">
          <a:xfrm>
            <a:off x="467544" y="4581128"/>
            <a:ext cx="970947" cy="1368152"/>
          </a:xfrm>
          <a:prstGeom prst="rect">
            <a:avLst/>
          </a:prstGeom>
          <a:noFill/>
          <a:ln w="9525">
            <a:noFill/>
            <a:miter lim="800000"/>
            <a:headEnd/>
            <a:tailEnd/>
          </a:ln>
        </p:spPr>
      </p:pic>
      <p:pic>
        <p:nvPicPr>
          <p:cNvPr id="35847" name="Picture 7"/>
          <p:cNvPicPr>
            <a:picLocks noChangeAspect="1" noChangeArrowheads="1"/>
          </p:cNvPicPr>
          <p:nvPr/>
        </p:nvPicPr>
        <p:blipFill>
          <a:blip r:embed="rId5" cstate="print"/>
          <a:srcRect/>
          <a:stretch>
            <a:fillRect/>
          </a:stretch>
        </p:blipFill>
        <p:spPr bwMode="auto">
          <a:xfrm>
            <a:off x="2987824" y="4581128"/>
            <a:ext cx="1174630" cy="1296144"/>
          </a:xfrm>
          <a:prstGeom prst="rect">
            <a:avLst/>
          </a:prstGeom>
          <a:noFill/>
          <a:ln w="9525">
            <a:noFill/>
            <a:miter lim="800000"/>
            <a:headEnd/>
            <a:tailEnd/>
          </a:ln>
        </p:spPr>
      </p:pic>
      <p:cxnSp>
        <p:nvCxnSpPr>
          <p:cNvPr id="12" name="直接箭头连接符 11"/>
          <p:cNvCxnSpPr>
            <a:stCxn id="35844" idx="0"/>
          </p:cNvCxnSpPr>
          <p:nvPr/>
        </p:nvCxnSpPr>
        <p:spPr>
          <a:xfrm flipV="1">
            <a:off x="2408337" y="1988840"/>
            <a:ext cx="3423"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endCxn id="35844" idx="2"/>
          </p:cNvCxnSpPr>
          <p:nvPr/>
        </p:nvCxnSpPr>
        <p:spPr>
          <a:xfrm flipV="1">
            <a:off x="1115616" y="3984129"/>
            <a:ext cx="1292721" cy="5249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stCxn id="35847" idx="0"/>
            <a:endCxn id="35844" idx="2"/>
          </p:cNvCxnSpPr>
          <p:nvPr/>
        </p:nvCxnSpPr>
        <p:spPr>
          <a:xfrm flipH="1" flipV="1">
            <a:off x="2408337" y="3984129"/>
            <a:ext cx="1166802" cy="5969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971600" y="1484784"/>
            <a:ext cx="877163" cy="369332"/>
          </a:xfrm>
          <a:prstGeom prst="rect">
            <a:avLst/>
          </a:prstGeom>
          <a:noFill/>
        </p:spPr>
        <p:txBody>
          <a:bodyPr wrap="none" rtlCol="0">
            <a:spAutoFit/>
          </a:bodyPr>
          <a:lstStyle/>
          <a:p>
            <a:r>
              <a:rPr lang="zh-CN" altLang="en-US" dirty="0" smtClean="0">
                <a:latin typeface="华文细黑" pitchFamily="2" charset="-122"/>
                <a:ea typeface="华文细黑" pitchFamily="2" charset="-122"/>
              </a:rPr>
              <a:t>参与人</a:t>
            </a:r>
            <a:endParaRPr lang="zh-CN" altLang="en-US" dirty="0">
              <a:latin typeface="华文细黑" pitchFamily="2" charset="-122"/>
              <a:ea typeface="华文细黑" pitchFamily="2" charset="-122"/>
            </a:endParaRPr>
          </a:p>
        </p:txBody>
      </p:sp>
      <p:sp>
        <p:nvSpPr>
          <p:cNvPr id="19" name="TextBox 18"/>
          <p:cNvSpPr txBox="1"/>
          <p:nvPr/>
        </p:nvSpPr>
        <p:spPr>
          <a:xfrm>
            <a:off x="1043608" y="3284984"/>
            <a:ext cx="1107996" cy="369332"/>
          </a:xfrm>
          <a:prstGeom prst="rect">
            <a:avLst/>
          </a:prstGeom>
          <a:noFill/>
        </p:spPr>
        <p:txBody>
          <a:bodyPr wrap="none" rtlCol="0">
            <a:spAutoFit/>
          </a:bodyPr>
          <a:lstStyle/>
          <a:p>
            <a:r>
              <a:rPr lang="zh-CN" altLang="en-US" dirty="0" smtClean="0">
                <a:latin typeface="华文细黑" pitchFamily="2" charset="-122"/>
                <a:ea typeface="华文细黑" pitchFamily="2" charset="-122"/>
              </a:rPr>
              <a:t>基础客户</a:t>
            </a:r>
          </a:p>
        </p:txBody>
      </p:sp>
      <p:sp>
        <p:nvSpPr>
          <p:cNvPr id="20" name="TextBox 19"/>
          <p:cNvSpPr txBox="1"/>
          <p:nvPr/>
        </p:nvSpPr>
        <p:spPr>
          <a:xfrm>
            <a:off x="467544" y="6021288"/>
            <a:ext cx="1107996" cy="369332"/>
          </a:xfrm>
          <a:prstGeom prst="rect">
            <a:avLst/>
          </a:prstGeom>
          <a:noFill/>
        </p:spPr>
        <p:txBody>
          <a:bodyPr wrap="none" rtlCol="0">
            <a:spAutoFit/>
          </a:bodyPr>
          <a:lstStyle/>
          <a:p>
            <a:r>
              <a:rPr lang="zh-CN" altLang="en-US" dirty="0" smtClean="0">
                <a:latin typeface="华文细黑" pitchFamily="2" charset="-122"/>
                <a:ea typeface="华文细黑" pitchFamily="2" charset="-122"/>
              </a:rPr>
              <a:t>个人客户</a:t>
            </a:r>
          </a:p>
        </p:txBody>
      </p:sp>
      <p:sp>
        <p:nvSpPr>
          <p:cNvPr id="21" name="TextBox 20"/>
          <p:cNvSpPr txBox="1"/>
          <p:nvPr/>
        </p:nvSpPr>
        <p:spPr>
          <a:xfrm>
            <a:off x="3131840" y="6021288"/>
            <a:ext cx="1107996" cy="369332"/>
          </a:xfrm>
          <a:prstGeom prst="rect">
            <a:avLst/>
          </a:prstGeom>
          <a:noFill/>
        </p:spPr>
        <p:txBody>
          <a:bodyPr wrap="none" rtlCol="0">
            <a:spAutoFit/>
          </a:bodyPr>
          <a:lstStyle/>
          <a:p>
            <a:r>
              <a:rPr lang="zh-CN" altLang="en-US" dirty="0" smtClean="0">
                <a:latin typeface="华文细黑" pitchFamily="2" charset="-122"/>
                <a:ea typeface="华文细黑" pitchFamily="2" charset="-122"/>
              </a:rPr>
              <a:t>政企客户</a:t>
            </a:r>
          </a:p>
        </p:txBody>
      </p:sp>
      <p:sp>
        <p:nvSpPr>
          <p:cNvPr id="22" name="矩形 42"/>
          <p:cNvSpPr>
            <a:spLocks noChangeArrowheads="1"/>
          </p:cNvSpPr>
          <p:nvPr/>
        </p:nvSpPr>
        <p:spPr bwMode="auto">
          <a:xfrm>
            <a:off x="4499992" y="1052736"/>
            <a:ext cx="4392488" cy="51845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50000"/>
              </a:lnSpc>
              <a:spcBef>
                <a:spcPct val="50000"/>
              </a:spcBef>
              <a:buFont typeface="Wingdings" pitchFamily="2" charset="2"/>
              <a:buChar char="Ø"/>
            </a:pPr>
            <a:r>
              <a:rPr lang="zh-CN" altLang="en-US" sz="1600" b="0" dirty="0" smtClean="0">
                <a:solidFill>
                  <a:schemeClr val="tx1"/>
                </a:solidFill>
                <a:latin typeface="华文细黑" pitchFamily="2" charset="-122"/>
                <a:ea typeface="华文细黑" pitchFamily="2" charset="-122"/>
              </a:rPr>
              <a:t>客户作为参与人管理起来，为以后代理商、合作伙伴等其他参与人角色的统一管理建立了基础；</a:t>
            </a:r>
            <a:endParaRPr lang="en-US" altLang="zh-CN" sz="1600" b="0" dirty="0" smtClean="0">
              <a:solidFill>
                <a:schemeClr val="tx1"/>
              </a:solidFill>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latin typeface="华文细黑" pitchFamily="2" charset="-122"/>
                <a:ea typeface="华文细黑" pitchFamily="2" charset="-122"/>
              </a:rPr>
              <a:t>个人客户和政企客户统一在基础客户中进行客户</a:t>
            </a:r>
            <a:r>
              <a:rPr lang="en-US" altLang="zh-CN" sz="1600" dirty="0" smtClean="0">
                <a:latin typeface="华文细黑" pitchFamily="2" charset="-122"/>
                <a:ea typeface="华文细黑" pitchFamily="2" charset="-122"/>
              </a:rPr>
              <a:t>ID</a:t>
            </a:r>
            <a:r>
              <a:rPr lang="zh-CN" altLang="en-US" sz="1600" dirty="0" smtClean="0">
                <a:latin typeface="华文细黑" pitchFamily="2" charset="-122"/>
                <a:ea typeface="华文细黑" pitchFamily="2" charset="-122"/>
              </a:rPr>
              <a:t>的唯一编码、统一管理，实现了个人客户和政企客户的融合管理；</a:t>
            </a:r>
            <a:endParaRPr lang="en-US" altLang="zh-CN" sz="1600" dirty="0" smtClean="0">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dirty="0" smtClean="0">
                <a:solidFill>
                  <a:schemeClr val="tx1"/>
                </a:solidFill>
                <a:latin typeface="华文细黑" pitchFamily="2" charset="-122"/>
                <a:ea typeface="华文细黑" pitchFamily="2" charset="-122"/>
              </a:rPr>
              <a:t>通过基础客户把在不同地市开户的不同客户</a:t>
            </a:r>
            <a:r>
              <a:rPr lang="en-US" altLang="zh-CN" sz="1600" dirty="0" smtClean="0">
                <a:solidFill>
                  <a:schemeClr val="tx1"/>
                </a:solidFill>
                <a:latin typeface="华文细黑" pitchFamily="2" charset="-122"/>
                <a:ea typeface="华文细黑" pitchFamily="2" charset="-122"/>
              </a:rPr>
              <a:t>ID</a:t>
            </a:r>
            <a:r>
              <a:rPr lang="zh-CN" altLang="en-US" sz="1600" dirty="0" smtClean="0">
                <a:solidFill>
                  <a:schemeClr val="tx1"/>
                </a:solidFill>
                <a:latin typeface="华文细黑" pitchFamily="2" charset="-122"/>
                <a:ea typeface="华文细黑" pitchFamily="2" charset="-122"/>
              </a:rPr>
              <a:t>识别为同一个真正的物理客户</a:t>
            </a:r>
            <a:r>
              <a:rPr lang="zh-CN" altLang="en-US" sz="1600" b="0" dirty="0" smtClean="0">
                <a:solidFill>
                  <a:schemeClr val="tx1"/>
                </a:solidFill>
                <a:latin typeface="华文细黑" pitchFamily="2" charset="-122"/>
                <a:ea typeface="华文细黑" pitchFamily="2" charset="-122"/>
              </a:rPr>
              <a:t>；</a:t>
            </a:r>
            <a:endParaRPr lang="en-US" altLang="zh-CN" sz="1600" b="0" dirty="0" smtClean="0">
              <a:solidFill>
                <a:schemeClr val="tx1"/>
              </a:solidFill>
              <a:latin typeface="华文细黑" pitchFamily="2" charset="-122"/>
              <a:ea typeface="华文细黑" pitchFamily="2" charset="-122"/>
            </a:endParaRPr>
          </a:p>
          <a:p>
            <a:pPr>
              <a:lnSpc>
                <a:spcPct val="150000"/>
              </a:lnSpc>
              <a:spcBef>
                <a:spcPct val="50000"/>
              </a:spcBef>
              <a:buFont typeface="Wingdings" pitchFamily="2" charset="2"/>
              <a:buChar char="Ø"/>
            </a:pPr>
            <a:r>
              <a:rPr lang="zh-CN" altLang="en-US" sz="1600" b="0" dirty="0" smtClean="0">
                <a:solidFill>
                  <a:schemeClr val="tx1"/>
                </a:solidFill>
                <a:latin typeface="华文细黑" pitchFamily="2" charset="-122"/>
                <a:ea typeface="华文细黑" pitchFamily="2" charset="-122"/>
              </a:rPr>
              <a:t>虽然在物理模型的实现上，个人客户和所有账户都按地市分库、分表存放，而全省的政企客户统一在另一个库存放，但通过参与人和基础客户的管理，并不影响融合的、统一的客户管理。</a:t>
            </a:r>
            <a:endParaRPr lang="en-US" altLang="zh-CN" sz="1600" b="0" dirty="0" smtClean="0">
              <a:solidFill>
                <a:schemeClr val="tx1"/>
              </a:solidFill>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7560840"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dirty="0" smtClean="0">
                <a:latin typeface="黑体" pitchFamily="49" charset="-122"/>
                <a:ea typeface="黑体" pitchFamily="49" charset="-122"/>
                <a:cs typeface="+mj-cs"/>
              </a:rPr>
              <a:t>客户模型</a:t>
            </a:r>
            <a:r>
              <a:rPr lang="zh-CN" altLang="en-US" sz="2800" dirty="0" smtClean="0">
                <a:latin typeface="黑体" pitchFamily="49" charset="-122"/>
                <a:ea typeface="黑体" pitchFamily="49" charset="-122"/>
                <a:cs typeface="+mj-cs"/>
              </a:rPr>
              <a:t>较移动</a:t>
            </a:r>
            <a:r>
              <a:rPr lang="zh-CN" altLang="en-US" sz="2800" dirty="0" smtClean="0">
                <a:latin typeface="黑体" pitchFamily="49" charset="-122"/>
                <a:ea typeface="黑体" pitchFamily="49" charset="-122"/>
                <a:cs typeface="+mj-cs"/>
              </a:rPr>
              <a:t>老系统的改进</a:t>
            </a:r>
            <a:endPar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endParaRPr>
          </a:p>
        </p:txBody>
      </p:sp>
      <p:sp>
        <p:nvSpPr>
          <p:cNvPr id="5" name="矩形 42"/>
          <p:cNvSpPr>
            <a:spLocks noChangeArrowheads="1"/>
          </p:cNvSpPr>
          <p:nvPr/>
        </p:nvSpPr>
        <p:spPr bwMode="auto">
          <a:xfrm>
            <a:off x="467544" y="980728"/>
            <a:ext cx="8280920" cy="56166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spcBef>
                <a:spcPct val="50000"/>
              </a:spcBef>
              <a:buFont typeface="Wingdings" pitchFamily="2" charset="2"/>
              <a:buChar char="Ø"/>
            </a:pPr>
            <a:r>
              <a:rPr lang="zh-CN" altLang="en-US" sz="1600" dirty="0" smtClean="0">
                <a:latin typeface="华文细黑" pitchFamily="2" charset="-122"/>
                <a:ea typeface="华文细黑" pitchFamily="2" charset="-122"/>
              </a:rPr>
              <a:t>原系统：</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新建用户就新建一个客户；</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客户和用户是一对一关系；</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只有个人客户的一些基本资料，没有完整的管理功能；</a:t>
            </a:r>
            <a:endParaRPr lang="en-US" altLang="zh-CN" sz="1600" dirty="0" smtClean="0">
              <a:latin typeface="华文细黑" pitchFamily="2" charset="-122"/>
              <a:ea typeface="华文细黑" pitchFamily="2" charset="-122"/>
            </a:endParaRPr>
          </a:p>
          <a:p>
            <a:pPr>
              <a:spcBef>
                <a:spcPct val="50000"/>
              </a:spcBef>
              <a:buFont typeface="Wingdings" pitchFamily="2" charset="2"/>
              <a:buChar char="Ø"/>
            </a:pPr>
            <a:r>
              <a:rPr lang="zh-CN" altLang="en-US" sz="1600" dirty="0" smtClean="0">
                <a:latin typeface="华文细黑" pitchFamily="2" charset="-122"/>
                <a:ea typeface="华文细黑" pitchFamily="2" charset="-122"/>
              </a:rPr>
              <a:t>新系统：</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根据证件类型和证件号码自动查询显示老客户信息供新开户用户选择关联；</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客户的多个用户真正归属于一个个人客户之下；</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完整的个人客户管理功能。</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引入参与人和基础客户概念，使得客户在异地办理的业务也能被识别。</a:t>
            </a:r>
            <a:endParaRPr lang="en-US" altLang="zh-CN" sz="1600" dirty="0" smtClean="0">
              <a:latin typeface="华文细黑" pitchFamily="2" charset="-122"/>
              <a:ea typeface="华文细黑" pitchFamily="2" charset="-122"/>
            </a:endParaRPr>
          </a:p>
          <a:p>
            <a:pPr>
              <a:spcBef>
                <a:spcPct val="50000"/>
              </a:spcBef>
              <a:buFont typeface="Wingdings" pitchFamily="2" charset="2"/>
              <a:buChar char="Ø"/>
            </a:pPr>
            <a:r>
              <a:rPr lang="zh-CN" altLang="en-US" sz="1600" dirty="0" smtClean="0">
                <a:latin typeface="华文细黑" pitchFamily="2" charset="-122"/>
                <a:ea typeface="华文细黑" pitchFamily="2" charset="-122"/>
              </a:rPr>
              <a:t>改进带来的好处：</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用户、客户关系是现实社会中客户与用户关系的体现；</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通过客户视图实现以客户为中心的营销管理。</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根据客户拥有多用户和不同用户类型的情况，可以进行针对客户级的优惠促销等营销活动；</a:t>
            </a:r>
            <a:endParaRPr lang="en-US" altLang="zh-CN" sz="1600" dirty="0" smtClean="0">
              <a:latin typeface="华文细黑" pitchFamily="2" charset="-122"/>
              <a:ea typeface="华文细黑" pitchFamily="2" charset="-122"/>
            </a:endParaRPr>
          </a:p>
          <a:p>
            <a:pPr lvl="1">
              <a:spcBef>
                <a:spcPct val="50000"/>
              </a:spcBef>
              <a:buFont typeface="Wingdings" pitchFamily="2" charset="2"/>
              <a:buChar char="Ø"/>
            </a:pPr>
            <a:r>
              <a:rPr lang="zh-CN" altLang="en-US" sz="1600" dirty="0" smtClean="0">
                <a:latin typeface="华文细黑" pitchFamily="2" charset="-122"/>
                <a:ea typeface="华文细黑" pitchFamily="2" charset="-122"/>
              </a:rPr>
              <a:t>通过基础客户识别出客户在全省范围内的业务使用情况，能够进行有针对性的进一步的营销活动。</a:t>
            </a:r>
            <a:endParaRPr lang="en-US" altLang="zh-CN" sz="1600" dirty="0" smtClean="0">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6264696"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三户关系模型</a:t>
            </a:r>
          </a:p>
        </p:txBody>
      </p:sp>
      <p:sp>
        <p:nvSpPr>
          <p:cNvPr id="11" name="矩形 42"/>
          <p:cNvSpPr>
            <a:spLocks noChangeArrowheads="1"/>
          </p:cNvSpPr>
          <p:nvPr/>
        </p:nvSpPr>
        <p:spPr bwMode="auto">
          <a:xfrm>
            <a:off x="6041826" y="1340768"/>
            <a:ext cx="2850654" cy="29523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spcBef>
                <a:spcPct val="50000"/>
              </a:spcBef>
              <a:buFont typeface="Wingdings" pitchFamily="2" charset="2"/>
              <a:buChar char="Ø"/>
            </a:pPr>
            <a:r>
              <a:rPr lang="zh-CN" altLang="en-US" sz="1600" b="0" dirty="0" smtClean="0">
                <a:solidFill>
                  <a:schemeClr val="tx1"/>
                </a:solidFill>
                <a:latin typeface="华文细黑" pitchFamily="2" charset="-122"/>
                <a:ea typeface="华文细黑" pitchFamily="2" charset="-122"/>
              </a:rPr>
              <a:t>一个客户拥有</a:t>
            </a:r>
            <a:r>
              <a:rPr lang="en-US" altLang="zh-CN" sz="1600" b="0" dirty="0" smtClean="0">
                <a:solidFill>
                  <a:schemeClr val="tx1"/>
                </a:solidFill>
                <a:latin typeface="华文细黑" pitchFamily="2" charset="-122"/>
                <a:ea typeface="华文细黑" pitchFamily="2" charset="-122"/>
              </a:rPr>
              <a:t>0</a:t>
            </a:r>
            <a:r>
              <a:rPr lang="zh-CN" altLang="en-US" sz="1600" b="0" dirty="0" smtClean="0">
                <a:solidFill>
                  <a:schemeClr val="tx1"/>
                </a:solidFill>
                <a:latin typeface="华文细黑" pitchFamily="2" charset="-122"/>
                <a:ea typeface="华文细黑" pitchFamily="2" charset="-122"/>
              </a:rPr>
              <a:t>到多个用户；</a:t>
            </a:r>
            <a:endParaRPr lang="en-US" altLang="zh-CN" sz="1600" b="0" dirty="0" smtClean="0">
              <a:solidFill>
                <a:schemeClr val="tx1"/>
              </a:solidFill>
              <a:latin typeface="华文细黑" pitchFamily="2" charset="-122"/>
              <a:ea typeface="华文细黑" pitchFamily="2" charset="-122"/>
            </a:endParaRPr>
          </a:p>
          <a:p>
            <a:pPr>
              <a:spcBef>
                <a:spcPct val="50000"/>
              </a:spcBef>
              <a:buFont typeface="Wingdings" pitchFamily="2" charset="2"/>
              <a:buChar char="Ø"/>
            </a:pPr>
            <a:r>
              <a:rPr lang="zh-CN" altLang="en-US" sz="1600" dirty="0" smtClean="0">
                <a:latin typeface="华文细黑" pitchFamily="2" charset="-122"/>
                <a:ea typeface="华文细黑" pitchFamily="2" charset="-122"/>
              </a:rPr>
              <a:t>一个用户属于一个产权客户；</a:t>
            </a:r>
            <a:endParaRPr lang="en-US" altLang="zh-CN" sz="1600" dirty="0" smtClean="0">
              <a:latin typeface="华文细黑" pitchFamily="2" charset="-122"/>
              <a:ea typeface="华文细黑" pitchFamily="2" charset="-122"/>
            </a:endParaRPr>
          </a:p>
          <a:p>
            <a:pPr>
              <a:spcBef>
                <a:spcPct val="50000"/>
              </a:spcBef>
              <a:buFont typeface="Wingdings" pitchFamily="2" charset="2"/>
              <a:buChar char="Ø"/>
            </a:pPr>
            <a:r>
              <a:rPr lang="zh-CN" altLang="en-US" sz="1600" b="0" dirty="0" smtClean="0">
                <a:solidFill>
                  <a:schemeClr val="tx1"/>
                </a:solidFill>
                <a:latin typeface="华文细黑" pitchFamily="2" charset="-122"/>
                <a:ea typeface="华文细黑" pitchFamily="2" charset="-122"/>
              </a:rPr>
              <a:t>一个客户拥有</a:t>
            </a:r>
            <a:r>
              <a:rPr lang="en-US" altLang="zh-CN" sz="1600" b="0" dirty="0" smtClean="0">
                <a:solidFill>
                  <a:schemeClr val="tx1"/>
                </a:solidFill>
                <a:latin typeface="华文细黑" pitchFamily="2" charset="-122"/>
                <a:ea typeface="华文细黑" pitchFamily="2" charset="-122"/>
              </a:rPr>
              <a:t>0</a:t>
            </a:r>
            <a:r>
              <a:rPr lang="zh-CN" altLang="en-US" sz="1600" b="0" dirty="0" smtClean="0">
                <a:solidFill>
                  <a:schemeClr val="tx1"/>
                </a:solidFill>
                <a:latin typeface="华文细黑" pitchFamily="2" charset="-122"/>
                <a:ea typeface="华文细黑" pitchFamily="2" charset="-122"/>
              </a:rPr>
              <a:t>到多个账户；</a:t>
            </a:r>
            <a:endParaRPr lang="en-US" altLang="zh-CN" sz="1600" b="0" dirty="0" smtClean="0">
              <a:solidFill>
                <a:schemeClr val="tx1"/>
              </a:solidFill>
              <a:latin typeface="华文细黑" pitchFamily="2" charset="-122"/>
              <a:ea typeface="华文细黑" pitchFamily="2" charset="-122"/>
            </a:endParaRPr>
          </a:p>
          <a:p>
            <a:pPr>
              <a:spcBef>
                <a:spcPct val="50000"/>
              </a:spcBef>
              <a:buFont typeface="Wingdings" pitchFamily="2" charset="2"/>
              <a:buChar char="Ø"/>
            </a:pPr>
            <a:r>
              <a:rPr lang="zh-CN" altLang="en-US" sz="1600" dirty="0" smtClean="0">
                <a:latin typeface="华文细黑" pitchFamily="2" charset="-122"/>
                <a:ea typeface="华文细黑" pitchFamily="2" charset="-122"/>
              </a:rPr>
              <a:t>一个账户属于一个客户；</a:t>
            </a:r>
            <a:endParaRPr lang="en-US" altLang="zh-CN" sz="1600" dirty="0" smtClean="0">
              <a:latin typeface="华文细黑" pitchFamily="2" charset="-122"/>
              <a:ea typeface="华文细黑" pitchFamily="2" charset="-122"/>
            </a:endParaRPr>
          </a:p>
          <a:p>
            <a:pPr>
              <a:spcBef>
                <a:spcPct val="50000"/>
              </a:spcBef>
              <a:buFont typeface="Wingdings" pitchFamily="2" charset="2"/>
              <a:buChar char="Ø"/>
            </a:pPr>
            <a:r>
              <a:rPr lang="zh-CN" altLang="en-US" sz="1600" b="0" dirty="0" smtClean="0">
                <a:solidFill>
                  <a:schemeClr val="tx1"/>
                </a:solidFill>
                <a:latin typeface="华文细黑" pitchFamily="2" charset="-122"/>
                <a:ea typeface="华文细黑" pitchFamily="2" charset="-122"/>
              </a:rPr>
              <a:t>一个账户可以为</a:t>
            </a:r>
            <a:r>
              <a:rPr lang="en-US" altLang="zh-CN" sz="1600" b="0" dirty="0" smtClean="0">
                <a:solidFill>
                  <a:schemeClr val="tx1"/>
                </a:solidFill>
                <a:latin typeface="华文细黑" pitchFamily="2" charset="-122"/>
                <a:ea typeface="华文细黑" pitchFamily="2" charset="-122"/>
              </a:rPr>
              <a:t>0</a:t>
            </a:r>
            <a:r>
              <a:rPr lang="zh-CN" altLang="en-US" sz="1600" b="0" dirty="0" smtClean="0">
                <a:solidFill>
                  <a:schemeClr val="tx1"/>
                </a:solidFill>
                <a:latin typeface="华文细黑" pitchFamily="2" charset="-122"/>
                <a:ea typeface="华文细黑" pitchFamily="2" charset="-122"/>
              </a:rPr>
              <a:t>到多个用户付费；</a:t>
            </a:r>
            <a:endParaRPr lang="en-US" altLang="zh-CN" sz="1600" b="0" dirty="0" smtClean="0">
              <a:solidFill>
                <a:schemeClr val="tx1"/>
              </a:solidFill>
              <a:latin typeface="华文细黑" pitchFamily="2" charset="-122"/>
              <a:ea typeface="华文细黑" pitchFamily="2" charset="-122"/>
            </a:endParaRPr>
          </a:p>
          <a:p>
            <a:pPr>
              <a:spcBef>
                <a:spcPct val="50000"/>
              </a:spcBef>
              <a:buFont typeface="Wingdings" pitchFamily="2" charset="2"/>
              <a:buChar char="Ø"/>
            </a:pPr>
            <a:r>
              <a:rPr lang="zh-CN" altLang="en-US" sz="1600" dirty="0" smtClean="0">
                <a:latin typeface="华文细黑" pitchFamily="2" charset="-122"/>
                <a:ea typeface="华文细黑" pitchFamily="2" charset="-122"/>
              </a:rPr>
              <a:t>一个用户可以有</a:t>
            </a:r>
            <a:r>
              <a:rPr lang="en-US" altLang="zh-CN" sz="1600" dirty="0" smtClean="0">
                <a:latin typeface="华文细黑" pitchFamily="2" charset="-122"/>
                <a:ea typeface="华文细黑" pitchFamily="2" charset="-122"/>
              </a:rPr>
              <a:t>1</a:t>
            </a:r>
            <a:r>
              <a:rPr lang="zh-CN" altLang="en-US" sz="1600" dirty="0" smtClean="0">
                <a:latin typeface="华文细黑" pitchFamily="2" charset="-122"/>
                <a:ea typeface="华文细黑" pitchFamily="2" charset="-122"/>
              </a:rPr>
              <a:t>到多个账户为其付费。</a:t>
            </a:r>
            <a:endParaRPr lang="zh-CN" altLang="en-US" sz="1600" b="0" dirty="0">
              <a:solidFill>
                <a:schemeClr val="tx1"/>
              </a:solidFill>
              <a:latin typeface="华文细黑" pitchFamily="2" charset="-122"/>
              <a:ea typeface="华文细黑" pitchFamily="2" charset="-122"/>
            </a:endParaRPr>
          </a:p>
        </p:txBody>
      </p:sp>
      <p:pic>
        <p:nvPicPr>
          <p:cNvPr id="161795" name="Picture 3"/>
          <p:cNvPicPr>
            <a:picLocks noChangeAspect="1" noChangeArrowheads="1"/>
          </p:cNvPicPr>
          <p:nvPr/>
        </p:nvPicPr>
        <p:blipFill>
          <a:blip r:embed="rId2" cstate="screen"/>
          <a:srcRect/>
          <a:stretch>
            <a:fillRect/>
          </a:stretch>
        </p:blipFill>
        <p:spPr bwMode="auto">
          <a:xfrm>
            <a:off x="107504" y="1257275"/>
            <a:ext cx="5724525" cy="397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44624"/>
            <a:ext cx="6264696" cy="7159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800" dirty="0" smtClean="0">
                <a:latin typeface="黑体" pitchFamily="49" charset="-122"/>
                <a:ea typeface="黑体" pitchFamily="49" charset="-122"/>
                <a:cs typeface="+mj-cs"/>
              </a:rPr>
              <a:t>个人</a:t>
            </a:r>
            <a:r>
              <a:rPr kumimoji="0" lang="zh-CN" altLang="en-US" sz="280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业务的三户关系</a:t>
            </a:r>
          </a:p>
        </p:txBody>
      </p:sp>
      <p:pic>
        <p:nvPicPr>
          <p:cNvPr id="3" name="Picture 108" descr="Man Traveling"/>
          <p:cNvPicPr>
            <a:picLocks noChangeAspect="1" noChangeArrowheads="1"/>
          </p:cNvPicPr>
          <p:nvPr/>
        </p:nvPicPr>
        <p:blipFill>
          <a:blip r:embed="rId3" cstate="print"/>
          <a:srcRect/>
          <a:stretch>
            <a:fillRect/>
          </a:stretch>
        </p:blipFill>
        <p:spPr bwMode="auto">
          <a:xfrm>
            <a:off x="2627784" y="908719"/>
            <a:ext cx="624297" cy="1008112"/>
          </a:xfrm>
          <a:prstGeom prst="rect">
            <a:avLst/>
          </a:prstGeom>
          <a:noFill/>
        </p:spPr>
      </p:pic>
      <p:sp>
        <p:nvSpPr>
          <p:cNvPr id="5" name="Rectangle 44"/>
          <p:cNvSpPr>
            <a:spLocks noChangeArrowheads="1"/>
          </p:cNvSpPr>
          <p:nvPr/>
        </p:nvSpPr>
        <p:spPr bwMode="auto">
          <a:xfrm>
            <a:off x="2411760" y="1988839"/>
            <a:ext cx="1152128" cy="43204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客户老王 </a:t>
            </a:r>
          </a:p>
        </p:txBody>
      </p:sp>
      <p:sp>
        <p:nvSpPr>
          <p:cNvPr id="6" name="矩形 5"/>
          <p:cNvSpPr/>
          <p:nvPr/>
        </p:nvSpPr>
        <p:spPr>
          <a:xfrm>
            <a:off x="588762" y="3861047"/>
            <a:ext cx="1595309" cy="646331"/>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zh-CN" altLang="en-US" dirty="0" smtClean="0">
                <a:latin typeface="华文细黑" pitchFamily="2" charset="-122"/>
                <a:ea typeface="华文细黑" pitchFamily="2" charset="-122"/>
              </a:rPr>
              <a:t>老王的手机</a:t>
            </a:r>
            <a:endParaRPr lang="en-US" altLang="zh-CN" dirty="0" smtClean="0">
              <a:latin typeface="华文细黑" pitchFamily="2" charset="-122"/>
              <a:ea typeface="华文细黑" pitchFamily="2" charset="-122"/>
            </a:endParaRPr>
          </a:p>
          <a:p>
            <a:r>
              <a:rPr lang="en-US" altLang="zh-CN" dirty="0" smtClean="0">
                <a:latin typeface="华文细黑" pitchFamily="2" charset="-122"/>
                <a:ea typeface="华文细黑" pitchFamily="2" charset="-122"/>
              </a:rPr>
              <a:t>13775566777</a:t>
            </a:r>
            <a:endParaRPr lang="zh-CN" altLang="en-US" dirty="0">
              <a:latin typeface="华文细黑" pitchFamily="2" charset="-122"/>
              <a:ea typeface="华文细黑" pitchFamily="2" charset="-122"/>
            </a:endParaRPr>
          </a:p>
        </p:txBody>
      </p:sp>
      <p:graphicFrame>
        <p:nvGraphicFramePr>
          <p:cNvPr id="9218" name="Object 2"/>
          <p:cNvGraphicFramePr>
            <a:graphicFrameLocks noChangeAspect="1"/>
          </p:cNvGraphicFramePr>
          <p:nvPr/>
        </p:nvGraphicFramePr>
        <p:xfrm>
          <a:off x="971600" y="2852935"/>
          <a:ext cx="611185" cy="894333"/>
        </p:xfrm>
        <a:graphic>
          <a:graphicData uri="http://schemas.openxmlformats.org/presentationml/2006/ole">
            <p:oleObj spid="_x0000_s9218" name="CorelDRAW" r:id="rId4" imgW="1324800" imgH="2908800" progId="">
              <p:embed/>
            </p:oleObj>
          </a:graphicData>
        </a:graphic>
      </p:graphicFrame>
      <p:pic>
        <p:nvPicPr>
          <p:cNvPr id="9219" name="Picture 3"/>
          <p:cNvPicPr>
            <a:picLocks noChangeAspect="1" noChangeArrowheads="1"/>
          </p:cNvPicPr>
          <p:nvPr/>
        </p:nvPicPr>
        <p:blipFill>
          <a:blip r:embed="rId5" cstate="print"/>
          <a:srcRect/>
          <a:stretch>
            <a:fillRect/>
          </a:stretch>
        </p:blipFill>
        <p:spPr bwMode="auto">
          <a:xfrm>
            <a:off x="3851920" y="2564903"/>
            <a:ext cx="962025" cy="1371600"/>
          </a:xfrm>
          <a:prstGeom prst="rect">
            <a:avLst/>
          </a:prstGeom>
          <a:noFill/>
          <a:ln w="9525">
            <a:noFill/>
            <a:miter lim="800000"/>
            <a:headEnd/>
            <a:tailEnd/>
          </a:ln>
        </p:spPr>
      </p:pic>
      <p:sp>
        <p:nvSpPr>
          <p:cNvPr id="8" name="矩形 7"/>
          <p:cNvSpPr/>
          <p:nvPr/>
        </p:nvSpPr>
        <p:spPr>
          <a:xfrm>
            <a:off x="3419872" y="3933055"/>
            <a:ext cx="2045753" cy="646331"/>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zh-CN" altLang="en-US" dirty="0" smtClean="0">
                <a:latin typeface="华文细黑" pitchFamily="2" charset="-122"/>
                <a:ea typeface="华文细黑" pitchFamily="2" charset="-122"/>
              </a:rPr>
              <a:t>老王家的无线固话</a:t>
            </a:r>
            <a:endParaRPr lang="en-US" altLang="zh-CN" dirty="0" smtClean="0">
              <a:latin typeface="华文细黑" pitchFamily="2" charset="-122"/>
              <a:ea typeface="华文细黑" pitchFamily="2" charset="-122"/>
            </a:endParaRPr>
          </a:p>
          <a:p>
            <a:r>
              <a:rPr lang="en-US" altLang="zh-CN" dirty="0" smtClean="0">
                <a:latin typeface="华文细黑" pitchFamily="2" charset="-122"/>
                <a:ea typeface="华文细黑" pitchFamily="2" charset="-122"/>
              </a:rPr>
              <a:t>13405140606</a:t>
            </a:r>
            <a:endParaRPr lang="zh-CN" altLang="en-US" dirty="0">
              <a:latin typeface="华文细黑" pitchFamily="2" charset="-122"/>
              <a:ea typeface="华文细黑" pitchFamily="2" charset="-122"/>
            </a:endParaRPr>
          </a:p>
        </p:txBody>
      </p:sp>
      <p:pic>
        <p:nvPicPr>
          <p:cNvPr id="9" name="Picture 47"/>
          <p:cNvPicPr>
            <a:picLocks noChangeAspect="1" noChangeArrowheads="1"/>
          </p:cNvPicPr>
          <p:nvPr/>
        </p:nvPicPr>
        <p:blipFill>
          <a:blip r:embed="rId6" cstate="print"/>
          <a:srcRect/>
          <a:stretch>
            <a:fillRect/>
          </a:stretch>
        </p:blipFill>
        <p:spPr bwMode="auto">
          <a:xfrm>
            <a:off x="6588225" y="908720"/>
            <a:ext cx="936104" cy="936104"/>
          </a:xfrm>
          <a:prstGeom prst="rect">
            <a:avLst/>
          </a:prstGeom>
          <a:noFill/>
          <a:ln w="9525" algn="ctr">
            <a:noFill/>
            <a:miter lim="800000"/>
            <a:headEnd/>
            <a:tailEnd/>
          </a:ln>
          <a:effectLst/>
        </p:spPr>
      </p:pic>
      <p:sp>
        <p:nvSpPr>
          <p:cNvPr id="10" name="Rectangle 44"/>
          <p:cNvSpPr>
            <a:spLocks noChangeArrowheads="1"/>
          </p:cNvSpPr>
          <p:nvPr/>
        </p:nvSpPr>
        <p:spPr bwMode="auto">
          <a:xfrm>
            <a:off x="6516216" y="1988839"/>
            <a:ext cx="1152128" cy="43204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客户小王 </a:t>
            </a:r>
          </a:p>
        </p:txBody>
      </p:sp>
      <p:sp>
        <p:nvSpPr>
          <p:cNvPr id="11" name="矩形 10"/>
          <p:cNvSpPr/>
          <p:nvPr/>
        </p:nvSpPr>
        <p:spPr>
          <a:xfrm>
            <a:off x="6444208" y="3933055"/>
            <a:ext cx="1595309" cy="646331"/>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zh-CN" altLang="en-US" dirty="0" smtClean="0">
                <a:latin typeface="华文细黑" pitchFamily="2" charset="-122"/>
                <a:ea typeface="华文细黑" pitchFamily="2" charset="-122"/>
              </a:rPr>
              <a:t>小王的手机</a:t>
            </a:r>
            <a:endParaRPr lang="en-US" altLang="zh-CN" dirty="0" smtClean="0">
              <a:latin typeface="华文细黑" pitchFamily="2" charset="-122"/>
              <a:ea typeface="华文细黑" pitchFamily="2" charset="-122"/>
            </a:endParaRPr>
          </a:p>
          <a:p>
            <a:r>
              <a:rPr lang="en-US" altLang="zh-CN" dirty="0" smtClean="0">
                <a:latin typeface="华文细黑" pitchFamily="2" charset="-122"/>
                <a:ea typeface="华文细黑" pitchFamily="2" charset="-122"/>
              </a:rPr>
              <a:t>13812345678</a:t>
            </a:r>
            <a:endParaRPr lang="zh-CN" altLang="en-US" dirty="0">
              <a:latin typeface="华文细黑" pitchFamily="2" charset="-122"/>
              <a:ea typeface="华文细黑" pitchFamily="2" charset="-122"/>
            </a:endParaRPr>
          </a:p>
        </p:txBody>
      </p:sp>
      <p:graphicFrame>
        <p:nvGraphicFramePr>
          <p:cNvPr id="12" name="Object 2"/>
          <p:cNvGraphicFramePr>
            <a:graphicFrameLocks noChangeAspect="1"/>
          </p:cNvGraphicFramePr>
          <p:nvPr/>
        </p:nvGraphicFramePr>
        <p:xfrm>
          <a:off x="6876256" y="2852935"/>
          <a:ext cx="611185" cy="894333"/>
        </p:xfrm>
        <a:graphic>
          <a:graphicData uri="http://schemas.openxmlformats.org/presentationml/2006/ole">
            <p:oleObj spid="_x0000_s9220" name="CorelDRAW" r:id="rId7" imgW="1324800" imgH="2908800" progId="">
              <p:embed/>
            </p:oleObj>
          </a:graphicData>
        </a:graphic>
      </p:graphicFrame>
      <p:pic>
        <p:nvPicPr>
          <p:cNvPr id="9221" name="Picture 5"/>
          <p:cNvPicPr>
            <a:picLocks noChangeAspect="1" noChangeArrowheads="1"/>
          </p:cNvPicPr>
          <p:nvPr/>
        </p:nvPicPr>
        <p:blipFill>
          <a:blip r:embed="rId8" cstate="print"/>
          <a:srcRect/>
          <a:stretch>
            <a:fillRect/>
          </a:stretch>
        </p:blipFill>
        <p:spPr bwMode="auto">
          <a:xfrm>
            <a:off x="3879234" y="5157191"/>
            <a:ext cx="970901" cy="840482"/>
          </a:xfrm>
          <a:prstGeom prst="rect">
            <a:avLst/>
          </a:prstGeom>
          <a:noFill/>
          <a:ln w="9525">
            <a:noFill/>
            <a:miter lim="800000"/>
            <a:headEnd/>
            <a:tailEnd/>
          </a:ln>
        </p:spPr>
      </p:pic>
      <p:sp>
        <p:nvSpPr>
          <p:cNvPr id="18" name="Rectangle 44"/>
          <p:cNvSpPr>
            <a:spLocks noChangeArrowheads="1"/>
          </p:cNvSpPr>
          <p:nvPr/>
        </p:nvSpPr>
        <p:spPr bwMode="auto">
          <a:xfrm>
            <a:off x="3635896" y="6021287"/>
            <a:ext cx="1512168" cy="43204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45720" rIns="45720" anchor="ctr"/>
          <a:lstStyle/>
          <a:p>
            <a:pPr algn="ctr">
              <a:lnSpc>
                <a:spcPct val="130000"/>
              </a:lnSpc>
            </a:pPr>
            <a:r>
              <a:rPr lang="zh-CN" altLang="en-US" dirty="0" smtClean="0">
                <a:latin typeface="华文细黑" pitchFamily="2" charset="-122"/>
                <a:ea typeface="华文细黑" pitchFamily="2" charset="-122"/>
              </a:rPr>
              <a:t>老王的账户 </a:t>
            </a:r>
          </a:p>
        </p:txBody>
      </p:sp>
      <p:cxnSp>
        <p:nvCxnSpPr>
          <p:cNvPr id="20" name="直接连接符 19"/>
          <p:cNvCxnSpPr>
            <a:stCxn id="9221" idx="1"/>
          </p:cNvCxnSpPr>
          <p:nvPr/>
        </p:nvCxnSpPr>
        <p:spPr>
          <a:xfrm flipH="1" flipV="1">
            <a:off x="1403648" y="4509119"/>
            <a:ext cx="2475586" cy="1068313"/>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2" name="直接连接符 21"/>
          <p:cNvCxnSpPr>
            <a:stCxn id="9221" idx="0"/>
            <a:endCxn id="8" idx="2"/>
          </p:cNvCxnSpPr>
          <p:nvPr/>
        </p:nvCxnSpPr>
        <p:spPr>
          <a:xfrm flipV="1">
            <a:off x="4364685" y="4579386"/>
            <a:ext cx="78064" cy="577805"/>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4" name="直接连接符 23"/>
          <p:cNvCxnSpPr>
            <a:stCxn id="9221" idx="3"/>
            <a:endCxn id="11" idx="2"/>
          </p:cNvCxnSpPr>
          <p:nvPr/>
        </p:nvCxnSpPr>
        <p:spPr>
          <a:xfrm flipV="1">
            <a:off x="4850135" y="4579386"/>
            <a:ext cx="2391728" cy="998046"/>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1187624" y="5085183"/>
            <a:ext cx="1569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默认付费账户</a:t>
            </a:r>
            <a:endParaRPr lang="zh-CN" altLang="en-US" dirty="0">
              <a:latin typeface="华文细黑" pitchFamily="2" charset="-122"/>
              <a:ea typeface="华文细黑" pitchFamily="2" charset="-122"/>
            </a:endParaRPr>
          </a:p>
        </p:txBody>
      </p:sp>
      <p:sp>
        <p:nvSpPr>
          <p:cNvPr id="26" name="TextBox 25"/>
          <p:cNvSpPr txBox="1"/>
          <p:nvPr/>
        </p:nvSpPr>
        <p:spPr>
          <a:xfrm>
            <a:off x="4499992" y="4653135"/>
            <a:ext cx="1569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默认付费账户</a:t>
            </a:r>
            <a:endParaRPr lang="zh-CN" altLang="en-US" dirty="0">
              <a:latin typeface="华文细黑" pitchFamily="2" charset="-122"/>
              <a:ea typeface="华文细黑" pitchFamily="2" charset="-122"/>
            </a:endParaRPr>
          </a:p>
        </p:txBody>
      </p:sp>
      <p:sp>
        <p:nvSpPr>
          <p:cNvPr id="27" name="TextBox 26"/>
          <p:cNvSpPr txBox="1"/>
          <p:nvPr/>
        </p:nvSpPr>
        <p:spPr>
          <a:xfrm>
            <a:off x="6372200" y="5013175"/>
            <a:ext cx="156966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默认付费账户</a:t>
            </a:r>
            <a:endParaRPr lang="zh-CN" altLang="en-US" dirty="0">
              <a:latin typeface="华文细黑" pitchFamily="2" charset="-122"/>
              <a:ea typeface="华文细黑" pitchFamily="2" charset="-122"/>
            </a:endParaRPr>
          </a:p>
        </p:txBody>
      </p:sp>
      <p:cxnSp>
        <p:nvCxnSpPr>
          <p:cNvPr id="31" name="直接连接符 30"/>
          <p:cNvCxnSpPr>
            <a:endCxn id="9219" idx="0"/>
          </p:cNvCxnSpPr>
          <p:nvPr/>
        </p:nvCxnSpPr>
        <p:spPr>
          <a:xfrm>
            <a:off x="3059832" y="2420887"/>
            <a:ext cx="1273101" cy="144016"/>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直接连接符 32"/>
          <p:cNvCxnSpPr/>
          <p:nvPr/>
        </p:nvCxnSpPr>
        <p:spPr>
          <a:xfrm flipH="1">
            <a:off x="1403648" y="2420887"/>
            <a:ext cx="1584176" cy="504056"/>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直接连接符 34"/>
          <p:cNvCxnSpPr/>
          <p:nvPr/>
        </p:nvCxnSpPr>
        <p:spPr>
          <a:xfrm>
            <a:off x="7092280" y="2420887"/>
            <a:ext cx="0" cy="360040"/>
          </a:xfrm>
          <a:prstGeom prst="line">
            <a:avLst/>
          </a:prstGeom>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1403648" y="2348879"/>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sp>
        <p:nvSpPr>
          <p:cNvPr id="37" name="TextBox 36"/>
          <p:cNvSpPr txBox="1"/>
          <p:nvPr/>
        </p:nvSpPr>
        <p:spPr>
          <a:xfrm>
            <a:off x="3851920" y="2060847"/>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sp>
        <p:nvSpPr>
          <p:cNvPr id="38" name="TextBox 37"/>
          <p:cNvSpPr txBox="1"/>
          <p:nvPr/>
        </p:nvSpPr>
        <p:spPr>
          <a:xfrm>
            <a:off x="6300192" y="2492895"/>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cxnSp>
        <p:nvCxnSpPr>
          <p:cNvPr id="28" name="直接连接符 27"/>
          <p:cNvCxnSpPr>
            <a:stCxn id="5" idx="2"/>
          </p:cNvCxnSpPr>
          <p:nvPr/>
        </p:nvCxnSpPr>
        <p:spPr>
          <a:xfrm>
            <a:off x="2987824" y="2420887"/>
            <a:ext cx="936104" cy="2808313"/>
          </a:xfrm>
          <a:prstGeom prst="line">
            <a:avLst/>
          </a:prstGeom>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2555776" y="2996952"/>
            <a:ext cx="64633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latin typeface="华文细黑" pitchFamily="2" charset="-122"/>
                <a:ea typeface="华文细黑" pitchFamily="2" charset="-122"/>
              </a:rPr>
              <a:t>归属</a:t>
            </a:r>
            <a:endParaRPr lang="zh-CN" altLang="en-US"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6225</TotalTime>
  <Words>1633</Words>
  <Application>Microsoft Office PowerPoint</Application>
  <PresentationFormat>全屏显示(4:3)</PresentationFormat>
  <Paragraphs>232</Paragraphs>
  <Slides>28</Slides>
  <Notes>10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32" baseType="lpstr">
      <vt:lpstr>Office 主题</vt:lpstr>
      <vt:lpstr>CorelDRAW</vt:lpstr>
      <vt:lpstr>Microsoft Visio 绘图</vt:lpstr>
      <vt:lpstr>Microsoft Office Visio 绘图</vt:lpstr>
      <vt:lpstr>CRM核心模型介绍</vt:lpstr>
      <vt:lpstr>教学目标</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服务&amp;价格计划</vt:lpstr>
      <vt:lpstr>产品</vt:lpstr>
      <vt:lpstr>策划</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sujuan</dc:creator>
  <cp:lastModifiedBy>xiafang</cp:lastModifiedBy>
  <cp:revision>1038</cp:revision>
  <dcterms:created xsi:type="dcterms:W3CDTF">2010-12-06T03:23:03Z</dcterms:created>
  <dcterms:modified xsi:type="dcterms:W3CDTF">2012-09-24T03:19:18Z</dcterms:modified>
</cp:coreProperties>
</file>