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8" r:id="rId1"/>
  </p:sldMasterIdLst>
  <p:notesMasterIdLst>
    <p:notesMasterId r:id="rId31"/>
  </p:notesMasterIdLst>
  <p:sldIdLst>
    <p:sldId id="256" r:id="rId2"/>
    <p:sldId id="264" r:id="rId3"/>
    <p:sldId id="321" r:id="rId4"/>
    <p:sldId id="294" r:id="rId5"/>
    <p:sldId id="295" r:id="rId6"/>
    <p:sldId id="296" r:id="rId7"/>
    <p:sldId id="306" r:id="rId8"/>
    <p:sldId id="305" r:id="rId9"/>
    <p:sldId id="297" r:id="rId10"/>
    <p:sldId id="298" r:id="rId11"/>
    <p:sldId id="299" r:id="rId12"/>
    <p:sldId id="301" r:id="rId13"/>
    <p:sldId id="309" r:id="rId14"/>
    <p:sldId id="320" r:id="rId15"/>
    <p:sldId id="303" r:id="rId16"/>
    <p:sldId id="302" r:id="rId17"/>
    <p:sldId id="315" r:id="rId18"/>
    <p:sldId id="316" r:id="rId19"/>
    <p:sldId id="310" r:id="rId20"/>
    <p:sldId id="311" r:id="rId21"/>
    <p:sldId id="307" r:id="rId22"/>
    <p:sldId id="312" r:id="rId23"/>
    <p:sldId id="317" r:id="rId24"/>
    <p:sldId id="318" r:id="rId25"/>
    <p:sldId id="319" r:id="rId26"/>
    <p:sldId id="304" r:id="rId27"/>
    <p:sldId id="308" r:id="rId28"/>
    <p:sldId id="313" r:id="rId29"/>
    <p:sldId id="314" r:id="rId3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00133A"/>
    <a:srgbClr val="CCFFCC"/>
    <a:srgbClr val="66CCFF"/>
    <a:srgbClr val="FFFF99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28" d="100"/>
          <a:sy n="128" d="100"/>
        </p:scale>
        <p:origin x="-113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075D5F-62B8-41D5-A694-D921E5AC3913}" type="datetimeFigureOut">
              <a:rPr lang="zh-CN" altLang="en-US" smtClean="0"/>
              <a:pPr/>
              <a:t>2012/12/27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BB8D55-3C8F-4BF6-A38B-ED95C66EC79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322115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B8D55-3C8F-4BF6-A38B-ED95C66EC79D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B8D55-3C8F-4BF6-A38B-ED95C66EC79D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grpSp>
        <p:nvGrpSpPr>
          <p:cNvPr id="2" name="组合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任意多边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pPr/>
              <a:t>2012/12/27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2012/12/27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2012/12/27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2012/12/27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2012/12/27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燕尾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燕尾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2012/12/27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2012/12/27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2012/12/27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2012/12/27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2012/12/27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pPr/>
              <a:t>2012/12/27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任意多边形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燕尾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燕尾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pPr/>
              <a:t>2012/12/27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0" r:id="rId2"/>
    <p:sldLayoutId id="2147483951" r:id="rId3"/>
    <p:sldLayoutId id="2147483952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67544" y="1844824"/>
            <a:ext cx="8458200" cy="1470025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Scrum-</a:t>
            </a:r>
            <a:r>
              <a:rPr lang="zh-CN" altLang="en-US" dirty="0" smtClean="0"/>
              <a:t>敏捷开发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67544" y="3789040"/>
            <a:ext cx="7416824" cy="79208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				</a:t>
            </a:r>
            <a:r>
              <a:rPr lang="zh-CN" altLang="en-US" dirty="0" smtClean="0"/>
              <a:t>崔俊涛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整个团队的导师和组织者</a:t>
            </a:r>
            <a:endParaRPr lang="en-US" altLang="zh-CN" dirty="0" smtClean="0"/>
          </a:p>
          <a:p>
            <a:r>
              <a:rPr lang="zh-CN" altLang="en-US" dirty="0" smtClean="0"/>
              <a:t>负责提高团队的开发效率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把握开发进度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保证各个角色的良好沟通和协作，解决开发中的障碍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作为外部接口，负责外部的沟通，屏蔽外界对团队的干扰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保证开发过程按计划进行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组织每日立会、</a:t>
            </a:r>
            <a:r>
              <a:rPr lang="en-US" altLang="zh-CN" dirty="0" smtClean="0"/>
              <a:t>Sprint</a:t>
            </a:r>
            <a:r>
              <a:rPr lang="zh-CN" altLang="en-US" dirty="0" smtClean="0"/>
              <a:t>计划</a:t>
            </a:r>
            <a:r>
              <a:rPr lang="en-US" altLang="zh-CN" dirty="0" smtClean="0"/>
              <a:t>/</a:t>
            </a:r>
            <a:r>
              <a:rPr lang="zh-CN" altLang="en-US" dirty="0" smtClean="0"/>
              <a:t>评审</a:t>
            </a:r>
            <a:r>
              <a:rPr lang="en-US" altLang="zh-CN" dirty="0" smtClean="0"/>
              <a:t>/</a:t>
            </a:r>
            <a:r>
              <a:rPr lang="zh-CN" altLang="en-US" dirty="0" smtClean="0"/>
              <a:t>回顾会议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3100" dirty="0" smtClean="0"/>
              <a:t>Scrum</a:t>
            </a:r>
            <a:r>
              <a:rPr lang="zh-CN" altLang="en-US" sz="3100" dirty="0" smtClean="0"/>
              <a:t>角色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Scrum</a:t>
            </a:r>
            <a:r>
              <a:rPr lang="zh-CN" altLang="en-US" dirty="0" smtClean="0"/>
              <a:t>教练</a:t>
            </a:r>
            <a:r>
              <a:rPr lang="en-US" altLang="zh-CN" dirty="0" smtClean="0"/>
              <a:t>/</a:t>
            </a:r>
            <a:r>
              <a:rPr lang="zh-CN" altLang="en-US" dirty="0" smtClean="0"/>
              <a:t>主管</a:t>
            </a:r>
            <a:r>
              <a:rPr lang="en-US" altLang="zh-CN" dirty="0" smtClean="0"/>
              <a:t> (Scrum Master)</a:t>
            </a: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负责交付产品的团队</a:t>
            </a:r>
            <a:endParaRPr lang="en-US" altLang="zh-CN" dirty="0" smtClean="0"/>
          </a:p>
          <a:p>
            <a:r>
              <a:rPr lang="zh-CN" altLang="en-US" dirty="0" smtClean="0"/>
              <a:t>通常包括具有跨职能技能的</a:t>
            </a:r>
            <a:r>
              <a:rPr lang="en-US" altLang="zh-CN" dirty="0" smtClean="0"/>
              <a:t>5-9</a:t>
            </a:r>
            <a:r>
              <a:rPr lang="zh-CN" altLang="en-US" dirty="0" smtClean="0"/>
              <a:t>人（设计者、开发者、</a:t>
            </a:r>
            <a:r>
              <a:rPr lang="en-US" altLang="zh-CN" dirty="0" smtClean="0"/>
              <a:t>DBA</a:t>
            </a:r>
            <a:r>
              <a:rPr lang="zh-CN" altLang="en-US" dirty="0" smtClean="0"/>
              <a:t>等）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3100" dirty="0" smtClean="0"/>
              <a:t>Scrum</a:t>
            </a:r>
            <a:r>
              <a:rPr lang="zh-CN" altLang="en-US" sz="3100" dirty="0" smtClean="0"/>
              <a:t>角色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Scrum</a:t>
            </a:r>
            <a:r>
              <a:rPr lang="zh-CN" altLang="en-US" dirty="0" smtClean="0"/>
              <a:t>团队</a:t>
            </a:r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产品负责人准备产品</a:t>
            </a:r>
            <a:r>
              <a:rPr lang="en-US" altLang="zh-CN" dirty="0" smtClean="0"/>
              <a:t>backlog</a:t>
            </a:r>
          </a:p>
          <a:p>
            <a:r>
              <a:rPr lang="zh-CN" altLang="en-US" dirty="0" smtClean="0"/>
              <a:t>会议议题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两个问题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我们如何以最佳方式将愿景转化为成功的产品？</a:t>
            </a:r>
          </a:p>
          <a:p>
            <a:pPr lvl="2"/>
            <a:r>
              <a:rPr lang="zh-CN" altLang="en-US" dirty="0" smtClean="0"/>
              <a:t>我们怎样才能达到或甚至超越客户的满意度和投资回报？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确定发布目标及重大风险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具有最高优先级的产品</a:t>
            </a:r>
            <a:r>
              <a:rPr lang="en-US" altLang="zh-CN" dirty="0" smtClean="0"/>
              <a:t>Backlog</a:t>
            </a:r>
          </a:p>
          <a:p>
            <a:pPr lvl="1"/>
            <a:r>
              <a:rPr lang="zh-CN" altLang="en-US" dirty="0" smtClean="0"/>
              <a:t>产品的全部特性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交付日期</a:t>
            </a:r>
            <a:endParaRPr lang="en-US" altLang="zh-CN" dirty="0" smtClean="0"/>
          </a:p>
          <a:p>
            <a:r>
              <a:rPr lang="zh-CN" altLang="en-US" dirty="0" smtClean="0"/>
              <a:t>工件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产品</a:t>
            </a:r>
            <a:r>
              <a:rPr lang="en-US" altLang="zh-CN" dirty="0" smtClean="0"/>
              <a:t>backlog</a:t>
            </a:r>
          </a:p>
          <a:p>
            <a:pPr lvl="2"/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3100" dirty="0" smtClean="0"/>
              <a:t>Scrum</a:t>
            </a:r>
            <a:r>
              <a:rPr lang="zh-CN" altLang="en-US" sz="3100" dirty="0" smtClean="0"/>
              <a:t>过程</a:t>
            </a:r>
            <a:r>
              <a:rPr lang="en-US" altLang="zh-CN" sz="3100" dirty="0" smtClean="0"/>
              <a:t/>
            </a:r>
            <a:br>
              <a:rPr lang="en-US" altLang="zh-CN" sz="3100" dirty="0" smtClean="0"/>
            </a:br>
            <a:r>
              <a:rPr lang="zh-CN" altLang="en-US" dirty="0" smtClean="0"/>
              <a:t>发布计划会议（可选）</a:t>
            </a:r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一个具有优先级的用户故事列表，并对每个用户故事进行了粗略的估算</a:t>
            </a:r>
            <a:r>
              <a:rPr lang="en-US" altLang="zh-CN" dirty="0" smtClean="0"/>
              <a:t>(Story Point)</a:t>
            </a:r>
          </a:p>
          <a:p>
            <a:pPr lvl="1"/>
            <a:r>
              <a:rPr lang="zh-CN" altLang="en-US" dirty="0" smtClean="0"/>
              <a:t>作为</a:t>
            </a:r>
            <a:r>
              <a:rPr lang="en-US" altLang="zh-CN" dirty="0" smtClean="0"/>
              <a:t>_____, </a:t>
            </a:r>
            <a:r>
              <a:rPr lang="zh-CN" altLang="en-US" dirty="0" smtClean="0"/>
              <a:t>我需要</a:t>
            </a:r>
            <a:r>
              <a:rPr lang="en-US" altLang="zh-CN" dirty="0" smtClean="0"/>
              <a:t>____</a:t>
            </a:r>
            <a:r>
              <a:rPr lang="zh-CN" altLang="en-US" dirty="0" smtClean="0"/>
              <a:t>，以便</a:t>
            </a:r>
            <a:r>
              <a:rPr lang="en-US" altLang="zh-CN" dirty="0" smtClean="0"/>
              <a:t>____</a:t>
            </a:r>
          </a:p>
          <a:p>
            <a:r>
              <a:rPr lang="zh-CN" altLang="en-US" dirty="0" smtClean="0"/>
              <a:t>包括所有可以预知的功能和特性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未细化的产品功能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Bug</a:t>
            </a:r>
            <a:r>
              <a:rPr lang="zh-CN" altLang="en-US" dirty="0" smtClean="0"/>
              <a:t>、缺陷、改进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技术升级</a:t>
            </a:r>
            <a:endParaRPr lang="en-US" altLang="zh-CN" dirty="0" smtClean="0"/>
          </a:p>
          <a:p>
            <a:r>
              <a:rPr lang="zh-CN" altLang="en-US" dirty="0" smtClean="0"/>
              <a:t>处于不完整的状态</a:t>
            </a:r>
            <a:endParaRPr lang="en-US" altLang="zh-CN" dirty="0" smtClean="0"/>
          </a:p>
          <a:p>
            <a:r>
              <a:rPr lang="zh-CN" altLang="en-US" dirty="0" smtClean="0"/>
              <a:t>负责人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产品负责人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产品</a:t>
            </a:r>
            <a:r>
              <a:rPr lang="en-US" altLang="zh-CN" dirty="0" smtClean="0"/>
              <a:t>backlog</a:t>
            </a:r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发生变更的用户故事不在当前或者已完成的冲刺中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只需更新到产品</a:t>
            </a:r>
            <a:r>
              <a:rPr lang="en-US" altLang="zh-CN" dirty="0" smtClean="0"/>
              <a:t>Backlog</a:t>
            </a:r>
            <a:r>
              <a:rPr lang="zh-CN" altLang="en-US" dirty="0" smtClean="0"/>
              <a:t>，重新估算工作量</a:t>
            </a:r>
            <a:endParaRPr lang="en-US" altLang="zh-CN" dirty="0" smtClean="0"/>
          </a:p>
          <a:p>
            <a:r>
              <a:rPr lang="zh-CN" altLang="en-US" dirty="0" smtClean="0"/>
              <a:t>发生的变更在已完成的冲刺中或者当前冲刺中已完成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讨论确定是否立即响应变更还是放在下次冲刺中</a:t>
            </a:r>
            <a:endParaRPr lang="en-US" altLang="zh-CN" dirty="0" smtClean="0"/>
          </a:p>
          <a:p>
            <a:r>
              <a:rPr lang="zh-CN" altLang="en-US" dirty="0" smtClean="0"/>
              <a:t>发生的变更在当前冲刺</a:t>
            </a:r>
            <a:r>
              <a:rPr lang="zh-CN" altLang="en-US" smtClean="0"/>
              <a:t>中并且未完成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更新产品</a:t>
            </a:r>
            <a:r>
              <a:rPr lang="en-US" altLang="zh-CN" dirty="0" smtClean="0"/>
              <a:t>Backlog</a:t>
            </a:r>
            <a:r>
              <a:rPr lang="zh-CN" altLang="en-US" dirty="0" smtClean="0"/>
              <a:t>，重新估算工作量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确定对冲刺时间的影响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需求变更</a:t>
            </a:r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3100" dirty="0" smtClean="0"/>
              <a:t>Scrum</a:t>
            </a:r>
            <a:r>
              <a:rPr lang="zh-CN" altLang="en-US" sz="3100" dirty="0" smtClean="0"/>
              <a:t>过程</a:t>
            </a:r>
            <a:r>
              <a:rPr lang="en-US" altLang="zh-CN" sz="3100" dirty="0" smtClean="0"/>
              <a:t/>
            </a:r>
            <a:br>
              <a:rPr lang="en-US" altLang="zh-CN" sz="3100" dirty="0" smtClean="0"/>
            </a:br>
            <a:r>
              <a:rPr lang="zh-CN" altLang="en-US" dirty="0" smtClean="0"/>
              <a:t>冲刺</a:t>
            </a:r>
            <a:endParaRPr lang="zh-CN" altLang="en-US" dirty="0"/>
          </a:p>
        </p:txBody>
      </p:sp>
      <p:pic>
        <p:nvPicPr>
          <p:cNvPr id="4" name="内容占位符 3" descr="ScrumCyc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72" y="1714488"/>
            <a:ext cx="7549059" cy="4098061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85720" y="1785926"/>
            <a:ext cx="3357586" cy="11430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冲刺及迭代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Scrum</a:t>
            </a:r>
            <a:r>
              <a:rPr lang="zh-CN" altLang="en-US" dirty="0" smtClean="0"/>
              <a:t>主管召集会议</a:t>
            </a:r>
            <a:endParaRPr lang="en-US" altLang="zh-CN" dirty="0" smtClean="0"/>
          </a:p>
          <a:p>
            <a:r>
              <a:rPr lang="zh-CN" altLang="en-US" dirty="0" smtClean="0"/>
              <a:t>会议议题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做什么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怎么做</a:t>
            </a:r>
            <a:endParaRPr lang="en-US" altLang="zh-CN" dirty="0" smtClean="0"/>
          </a:p>
          <a:p>
            <a:r>
              <a:rPr lang="zh-CN" altLang="en-US" dirty="0" smtClean="0"/>
              <a:t>工具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纸牌游戏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任务板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贴纸</a:t>
            </a:r>
            <a:endParaRPr lang="en-US" altLang="zh-CN" dirty="0" smtClean="0"/>
          </a:p>
          <a:p>
            <a:r>
              <a:rPr lang="zh-CN" altLang="en-US" dirty="0" smtClean="0"/>
              <a:t>工件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Sprint backlog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3100" dirty="0" smtClean="0"/>
              <a:t>Scrum</a:t>
            </a:r>
            <a:r>
              <a:rPr lang="zh-CN" altLang="en-US" sz="3100" dirty="0" smtClean="0"/>
              <a:t>过程</a:t>
            </a:r>
            <a:r>
              <a:rPr lang="en-US" altLang="zh-CN" sz="3100" dirty="0" smtClean="0"/>
              <a:t/>
            </a:r>
            <a:br>
              <a:rPr lang="en-US" altLang="zh-CN" sz="3100" dirty="0" smtClean="0"/>
            </a:br>
            <a:r>
              <a:rPr lang="zh-CN" altLang="en-US" dirty="0" smtClean="0"/>
              <a:t>冲刺计划会议</a:t>
            </a:r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生产率估计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349854"/>
            <a:ext cx="4214842" cy="15076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00694" y="928670"/>
            <a:ext cx="2419350" cy="176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28728" y="3143248"/>
            <a:ext cx="5934075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571604" y="4572008"/>
            <a:ext cx="6067425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生产率估计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28938" y="2124075"/>
            <a:ext cx="3286125" cy="260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 descr="poker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4692" y="1481138"/>
            <a:ext cx="6034616" cy="4525962"/>
          </a:xfr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纸牌游戏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敏捷宣言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个体与交互  胜过  过程与工具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可用的软件  胜过  完备的文档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客户协作</a:t>
            </a:r>
            <a:r>
              <a:rPr lang="en-US" altLang="zh-CN" dirty="0" smtClean="0"/>
              <a:t>     </a:t>
            </a:r>
            <a:r>
              <a:rPr lang="zh-CN" altLang="en-US" dirty="0" smtClean="0"/>
              <a:t>胜过  合同谈判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响应变化</a:t>
            </a:r>
            <a:r>
              <a:rPr lang="en-US" altLang="zh-CN" dirty="0" smtClean="0"/>
              <a:t>     </a:t>
            </a:r>
            <a:r>
              <a:rPr lang="zh-CN" altLang="en-US" dirty="0" smtClean="0"/>
              <a:t>胜过  遵循计划</a:t>
            </a:r>
            <a:endParaRPr lang="en-US" altLang="zh-CN" dirty="0" smtClean="0"/>
          </a:p>
          <a:p>
            <a:r>
              <a:rPr lang="zh-CN" altLang="en-US" dirty="0" smtClean="0"/>
              <a:t>敏捷价值观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沟通、简单、反馈、勇气、尊重</a:t>
            </a:r>
            <a:endParaRPr lang="en-US" altLang="zh-CN" dirty="0" smtClean="0"/>
          </a:p>
          <a:p>
            <a:r>
              <a:rPr lang="zh-CN" altLang="en-US" dirty="0" smtClean="0"/>
              <a:t>敏捷开发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一种软件开发方法论，可以应对客户快速变更的需求。强调以人为核心，采用迭代的方式，循序渐进的开发软件。</a:t>
            </a:r>
            <a:endParaRPr lang="en-US" altLang="zh-CN" dirty="0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敏捷开发简介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 descr="kanban_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57224" y="1285860"/>
            <a:ext cx="2928958" cy="2189396"/>
          </a:xfr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任务板</a:t>
            </a:r>
            <a:r>
              <a:rPr lang="en-US" altLang="zh-CN" dirty="0" smtClean="0"/>
              <a:t>/</a:t>
            </a:r>
            <a:r>
              <a:rPr lang="zh-CN" altLang="en-US" dirty="0" smtClean="0"/>
              <a:t>贴纸</a:t>
            </a:r>
            <a:endParaRPr lang="zh-CN" altLang="en-US" dirty="0"/>
          </a:p>
        </p:txBody>
      </p:sp>
      <p:pic>
        <p:nvPicPr>
          <p:cNvPr id="5" name="图片 4" descr="kanban_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9123" y="1285860"/>
            <a:ext cx="3823683" cy="2214578"/>
          </a:xfrm>
          <a:prstGeom prst="rect">
            <a:avLst/>
          </a:prstGeom>
        </p:spPr>
      </p:pic>
      <p:pic>
        <p:nvPicPr>
          <p:cNvPr id="6" name="图片 5" descr="kanban_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786" y="3714752"/>
            <a:ext cx="3309571" cy="2311362"/>
          </a:xfrm>
          <a:prstGeom prst="rect">
            <a:avLst/>
          </a:prstGeom>
        </p:spPr>
      </p:pic>
      <p:pic>
        <p:nvPicPr>
          <p:cNvPr id="7" name="图片 6" descr="kanban_4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0562" y="4071942"/>
            <a:ext cx="3800478" cy="1921711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Scrum</a:t>
            </a:r>
            <a:r>
              <a:rPr lang="zh-CN" altLang="en-US" dirty="0" smtClean="0"/>
              <a:t>主管召集会议</a:t>
            </a:r>
            <a:endParaRPr lang="en-US" altLang="zh-CN" dirty="0" smtClean="0"/>
          </a:p>
          <a:p>
            <a:r>
              <a:rPr lang="zh-CN" altLang="en-US" dirty="0" smtClean="0"/>
              <a:t>会议议题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从上次会议到现在完成了哪些任务？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在下次会议之前准备完成哪些任务？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工作中遇到哪些障碍？</a:t>
            </a:r>
            <a:endParaRPr lang="en-US" altLang="zh-CN" dirty="0" smtClean="0"/>
          </a:p>
          <a:p>
            <a:r>
              <a:rPr lang="zh-CN" altLang="en-US" dirty="0" smtClean="0"/>
              <a:t>目的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增强沟通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确定并排除障碍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提倡快速决策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提高所有成员对项目的认知程度</a:t>
            </a:r>
            <a:endParaRPr lang="en-US" altLang="zh-CN" dirty="0" smtClean="0"/>
          </a:p>
          <a:p>
            <a:r>
              <a:rPr lang="zh-CN" altLang="en-US" dirty="0" smtClean="0"/>
              <a:t>工件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燃尽图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3100" dirty="0" smtClean="0"/>
              <a:t>Scrum</a:t>
            </a:r>
            <a:r>
              <a:rPr lang="zh-CN" altLang="en-US" sz="3100" dirty="0" smtClean="0"/>
              <a:t>过程</a:t>
            </a:r>
            <a:r>
              <a:rPr lang="en-US" altLang="zh-CN" sz="4400" dirty="0" smtClean="0"/>
              <a:t/>
            </a:r>
            <a:br>
              <a:rPr lang="en-US" altLang="zh-CN" sz="4400" dirty="0" smtClean="0"/>
            </a:br>
            <a:r>
              <a:rPr lang="zh-CN" altLang="en-US" dirty="0" smtClean="0"/>
              <a:t>每日立会</a:t>
            </a:r>
            <a:endParaRPr lang="zh-CN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 descr="burndown_1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5787" y="1142984"/>
            <a:ext cx="3286148" cy="2872145"/>
          </a:xfr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燃尽图</a:t>
            </a:r>
            <a:endParaRPr lang="zh-CN" altLang="en-US" dirty="0"/>
          </a:p>
        </p:txBody>
      </p:sp>
      <p:pic>
        <p:nvPicPr>
          <p:cNvPr id="5" name="图片 4" descr="burndown_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6314" y="1285860"/>
            <a:ext cx="3636710" cy="2645573"/>
          </a:xfrm>
          <a:prstGeom prst="rect">
            <a:avLst/>
          </a:prstGeom>
        </p:spPr>
      </p:pic>
      <p:pic>
        <p:nvPicPr>
          <p:cNvPr id="6" name="图片 5" descr="burndown_3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7290" y="4357694"/>
            <a:ext cx="2857500" cy="1704975"/>
          </a:xfrm>
          <a:prstGeom prst="rect">
            <a:avLst/>
          </a:prstGeom>
        </p:spPr>
      </p:pic>
      <p:pic>
        <p:nvPicPr>
          <p:cNvPr id="7" name="图片 6" descr="burndown_4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86380" y="4000504"/>
            <a:ext cx="2209800" cy="220027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状态警示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24100" y="2076450"/>
            <a:ext cx="4495800" cy="270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状态警示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66950" y="2143125"/>
            <a:ext cx="4610100" cy="257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状态警示</a:t>
            </a: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1357298"/>
            <a:ext cx="6848475" cy="448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Scrum</a:t>
            </a:r>
            <a:r>
              <a:rPr lang="zh-CN" altLang="en-US" dirty="0" smtClean="0"/>
              <a:t>主管召集会议，产品负责人和用户等参与评审</a:t>
            </a:r>
            <a:endParaRPr lang="en-US" altLang="zh-CN" dirty="0" smtClean="0"/>
          </a:p>
          <a:p>
            <a:r>
              <a:rPr lang="zh-CN" altLang="en-US" dirty="0" smtClean="0"/>
              <a:t>会议议题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团队演示完成的工作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产品负责人确定完成了哪些工作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3100" dirty="0" smtClean="0"/>
              <a:t>Scrum</a:t>
            </a:r>
            <a:r>
              <a:rPr lang="zh-CN" altLang="en-US" sz="3100" dirty="0" smtClean="0"/>
              <a:t>过程</a:t>
            </a:r>
            <a:r>
              <a:rPr lang="en-US" altLang="zh-CN" sz="3100" dirty="0" smtClean="0"/>
              <a:t/>
            </a:r>
            <a:br>
              <a:rPr lang="en-US" altLang="zh-CN" sz="3100" dirty="0" smtClean="0"/>
            </a:br>
            <a:r>
              <a:rPr lang="zh-CN" altLang="en-US" dirty="0" smtClean="0"/>
              <a:t>冲刺评审会议</a:t>
            </a:r>
            <a:endParaRPr lang="zh-CN" alt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Scrum</a:t>
            </a:r>
            <a:r>
              <a:rPr lang="zh-CN" altLang="en-US" dirty="0" smtClean="0"/>
              <a:t>主管召集会议</a:t>
            </a:r>
            <a:endParaRPr lang="en-US" altLang="zh-CN" dirty="0" smtClean="0"/>
          </a:p>
          <a:p>
            <a:r>
              <a:rPr lang="zh-CN" altLang="en-US" dirty="0" smtClean="0"/>
              <a:t>会议议题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我们怎样才能在下个</a:t>
            </a:r>
            <a:r>
              <a:rPr lang="en-US" altLang="zh-CN" dirty="0" smtClean="0"/>
              <a:t>sprint</a:t>
            </a:r>
            <a:r>
              <a:rPr lang="zh-CN" altLang="en-US" dirty="0" smtClean="0"/>
              <a:t>做的更好？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自己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他人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团队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沟通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协作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3100" dirty="0" smtClean="0"/>
              <a:t>Scrum</a:t>
            </a:r>
            <a:r>
              <a:rPr lang="zh-CN" altLang="en-US" sz="3100" dirty="0" smtClean="0"/>
              <a:t>过程</a:t>
            </a:r>
            <a:r>
              <a:rPr lang="en-US" altLang="zh-CN" sz="3100" dirty="0" smtClean="0"/>
              <a:t/>
            </a:r>
            <a:br>
              <a:rPr lang="en-US" altLang="zh-CN" sz="3100" dirty="0" smtClean="0"/>
            </a:br>
            <a:r>
              <a:rPr lang="zh-CN" altLang="en-US" dirty="0" smtClean="0"/>
              <a:t>冲刺回顾会议</a:t>
            </a:r>
            <a:endParaRPr lang="zh-CN" alt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Scrum</a:t>
            </a:r>
            <a:r>
              <a:rPr lang="zh-CN" altLang="en-US" dirty="0" smtClean="0"/>
              <a:t>是当下流行的敏捷框架，但我们需要根据实际情况来适应和改进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结语</a:t>
            </a:r>
            <a:endParaRPr lang="zh-CN" alt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文档 3"/>
          <p:cNvSpPr/>
          <p:nvPr/>
        </p:nvSpPr>
        <p:spPr>
          <a:xfrm>
            <a:off x="214282" y="1000108"/>
            <a:ext cx="1285884" cy="928694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产品订单</a:t>
            </a:r>
            <a:r>
              <a:rPr lang="en-US" altLang="zh-CN" dirty="0" smtClean="0"/>
              <a:t>(Backlog</a:t>
            </a:r>
            <a:r>
              <a:rPr lang="en-US" altLang="zh-CN" dirty="0"/>
              <a:t>)</a:t>
            </a:r>
            <a:endParaRPr lang="en-US" altLang="zh-CN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214282" y="428604"/>
            <a:ext cx="13573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产品负责人</a:t>
            </a:r>
            <a:endParaRPr lang="zh-CN" altLang="en-US" sz="1400" dirty="0"/>
          </a:p>
        </p:txBody>
      </p:sp>
      <p:sp>
        <p:nvSpPr>
          <p:cNvPr id="6" name="流程图: 过程 5"/>
          <p:cNvSpPr/>
          <p:nvPr/>
        </p:nvSpPr>
        <p:spPr>
          <a:xfrm>
            <a:off x="2071670" y="960353"/>
            <a:ext cx="2500330" cy="100013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冲刺</a:t>
            </a:r>
            <a:r>
              <a:rPr lang="en-US" altLang="zh-CN" dirty="0" smtClean="0"/>
              <a:t>(Sprint)</a:t>
            </a:r>
            <a:r>
              <a:rPr lang="zh-CN" altLang="en-US" dirty="0" smtClean="0"/>
              <a:t>计划会议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sz="1200" dirty="0" smtClean="0"/>
              <a:t>评审</a:t>
            </a:r>
            <a:endParaRPr lang="en-US" altLang="zh-CN" sz="1200" dirty="0" smtClean="0"/>
          </a:p>
          <a:p>
            <a:pPr marL="342900" indent="-342900">
              <a:buAutoNum type="arabicPeriod"/>
            </a:pPr>
            <a:r>
              <a:rPr lang="zh-CN" altLang="en-US" sz="1200" dirty="0" smtClean="0"/>
              <a:t>回顾</a:t>
            </a:r>
            <a:endParaRPr lang="en-US" altLang="zh-CN" sz="1200" dirty="0" smtClean="0"/>
          </a:p>
          <a:p>
            <a:pPr marL="342900" indent="-342900">
              <a:buAutoNum type="arabicPeriod"/>
            </a:pPr>
            <a:r>
              <a:rPr lang="zh-CN" altLang="en-US" sz="1200" dirty="0"/>
              <a:t>计划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14546" y="285728"/>
            <a:ext cx="26432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发起人：</a:t>
            </a:r>
            <a:r>
              <a:rPr lang="en-US" altLang="zh-CN" sz="1200" dirty="0" smtClean="0"/>
              <a:t>Scrum</a:t>
            </a:r>
            <a:r>
              <a:rPr lang="zh-CN" altLang="en-US" sz="1200" dirty="0"/>
              <a:t>主管</a:t>
            </a:r>
            <a:endParaRPr lang="en-US" altLang="zh-CN" sz="1200" dirty="0" smtClean="0"/>
          </a:p>
          <a:p>
            <a:r>
              <a:rPr lang="zh-CN" altLang="en-US" sz="1200" dirty="0" smtClean="0"/>
              <a:t>参与者：产品负责人，开发人员</a:t>
            </a:r>
            <a:endParaRPr lang="en-US" altLang="zh-CN" sz="1200" dirty="0" smtClean="0"/>
          </a:p>
          <a:p>
            <a:r>
              <a:rPr lang="zh-CN" altLang="en-US" sz="1200" dirty="0" smtClean="0"/>
              <a:t>频率：</a:t>
            </a:r>
            <a:r>
              <a:rPr lang="en-US" altLang="zh-CN" sz="1200" dirty="0" smtClean="0"/>
              <a:t>2</a:t>
            </a:r>
            <a:r>
              <a:rPr lang="zh-CN" altLang="en-US" sz="1200" dirty="0" smtClean="0"/>
              <a:t>周一次，</a:t>
            </a:r>
            <a:r>
              <a:rPr lang="en-US" altLang="zh-CN" sz="1200" dirty="0" smtClean="0"/>
              <a:t>2-4</a:t>
            </a:r>
            <a:r>
              <a:rPr lang="zh-CN" altLang="en-US" sz="1200" dirty="0" smtClean="0"/>
              <a:t>小时</a:t>
            </a:r>
            <a:endParaRPr lang="zh-CN" altLang="en-US" sz="1200" dirty="0"/>
          </a:p>
        </p:txBody>
      </p:sp>
      <p:sp>
        <p:nvSpPr>
          <p:cNvPr id="8" name="流程图: 过程 7"/>
          <p:cNvSpPr/>
          <p:nvPr/>
        </p:nvSpPr>
        <p:spPr>
          <a:xfrm>
            <a:off x="6429388" y="1000108"/>
            <a:ext cx="1357322" cy="92869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在</a:t>
            </a:r>
            <a:r>
              <a:rPr lang="zh-CN" altLang="en-US" dirty="0" smtClean="0"/>
              <a:t>禅道中确认并分解用户故事</a:t>
            </a:r>
            <a:endParaRPr lang="zh-CN" altLang="en-US" dirty="0"/>
          </a:p>
        </p:txBody>
      </p:sp>
      <p:sp>
        <p:nvSpPr>
          <p:cNvPr id="9" name="流程图: 过程 8"/>
          <p:cNvSpPr/>
          <p:nvPr/>
        </p:nvSpPr>
        <p:spPr>
          <a:xfrm>
            <a:off x="4786314" y="2500306"/>
            <a:ext cx="1714512" cy="85725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公司例会审核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sz="1200" dirty="0" smtClean="0"/>
              <a:t>上周执行情况</a:t>
            </a:r>
            <a:endParaRPr lang="en-US" altLang="zh-CN" sz="1200" dirty="0" smtClean="0"/>
          </a:p>
          <a:p>
            <a:pPr marL="342900" indent="-342900">
              <a:buAutoNum type="arabicPeriod"/>
            </a:pPr>
            <a:r>
              <a:rPr lang="zh-CN" altLang="en-US" sz="1200" dirty="0" smtClean="0"/>
              <a:t>审核本周计划</a:t>
            </a:r>
            <a:endParaRPr lang="zh-CN" altLang="en-US" sz="1200" dirty="0"/>
          </a:p>
        </p:txBody>
      </p:sp>
      <p:sp>
        <p:nvSpPr>
          <p:cNvPr id="10" name="流程图: 过程 9"/>
          <p:cNvSpPr/>
          <p:nvPr/>
        </p:nvSpPr>
        <p:spPr>
          <a:xfrm>
            <a:off x="7072330" y="4286256"/>
            <a:ext cx="1500198" cy="92869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执行</a:t>
            </a:r>
            <a:endParaRPr lang="zh-CN" altLang="en-US" dirty="0"/>
          </a:p>
        </p:txBody>
      </p:sp>
      <p:sp>
        <p:nvSpPr>
          <p:cNvPr id="11" name="流程图: 过程 10"/>
          <p:cNvSpPr/>
          <p:nvPr/>
        </p:nvSpPr>
        <p:spPr>
          <a:xfrm>
            <a:off x="4357686" y="4286256"/>
            <a:ext cx="1500198" cy="92869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跟踪</a:t>
            </a:r>
            <a:endParaRPr lang="en-US" altLang="zh-CN" dirty="0" smtClean="0"/>
          </a:p>
          <a:p>
            <a:pPr marL="342900" indent="-342900" algn="ctr">
              <a:buAutoNum type="arabicPeriod"/>
            </a:pPr>
            <a:r>
              <a:rPr lang="zh-CN" altLang="en-US" sz="1200" dirty="0" smtClean="0"/>
              <a:t>每日立会</a:t>
            </a:r>
            <a:endParaRPr lang="en-US" altLang="zh-CN" sz="1200" dirty="0" smtClean="0"/>
          </a:p>
          <a:p>
            <a:pPr marL="342900" indent="-342900" algn="ctr">
              <a:buAutoNum type="arabicPeriod"/>
            </a:pPr>
            <a:r>
              <a:rPr lang="zh-CN" altLang="en-US" sz="1200" dirty="0"/>
              <a:t>更新状态</a:t>
            </a:r>
            <a:endParaRPr lang="en-US" altLang="zh-CN" sz="1200" dirty="0" smtClean="0"/>
          </a:p>
        </p:txBody>
      </p:sp>
      <p:sp>
        <p:nvSpPr>
          <p:cNvPr id="12" name="流程图: 过程 11"/>
          <p:cNvSpPr/>
          <p:nvPr/>
        </p:nvSpPr>
        <p:spPr>
          <a:xfrm>
            <a:off x="1357290" y="3643314"/>
            <a:ext cx="1500198" cy="114300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周统计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sz="1400" dirty="0"/>
              <a:t>燃尽图</a:t>
            </a:r>
          </a:p>
        </p:txBody>
      </p:sp>
      <p:sp>
        <p:nvSpPr>
          <p:cNvPr id="13" name="流程图: 过程 12"/>
          <p:cNvSpPr/>
          <p:nvPr/>
        </p:nvSpPr>
        <p:spPr>
          <a:xfrm>
            <a:off x="1357290" y="4929198"/>
            <a:ext cx="1500198" cy="114300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Sprint</a:t>
            </a:r>
            <a:r>
              <a:rPr lang="zh-CN" altLang="en-US" dirty="0" smtClean="0"/>
              <a:t>统计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sz="1400" dirty="0" smtClean="0"/>
              <a:t>缺陷率</a:t>
            </a:r>
            <a:endParaRPr lang="en-US" altLang="zh-CN" sz="1400" dirty="0" smtClean="0"/>
          </a:p>
          <a:p>
            <a:pPr marL="342900" indent="-342900">
              <a:buAutoNum type="arabicPeriod"/>
            </a:pPr>
            <a:r>
              <a:rPr lang="zh-CN" altLang="en-US" sz="1400" dirty="0" smtClean="0"/>
              <a:t>代码规范率</a:t>
            </a:r>
            <a:endParaRPr lang="en-US" altLang="zh-CN" sz="1400" dirty="0" smtClean="0"/>
          </a:p>
          <a:p>
            <a:pPr marL="342900" indent="-342900">
              <a:buAutoNum type="arabicPeriod"/>
            </a:pPr>
            <a:r>
              <a:rPr lang="zh-CN" altLang="en-US" sz="1400" dirty="0"/>
              <a:t>生产率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429388" y="476888"/>
            <a:ext cx="13573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Scrum</a:t>
            </a:r>
            <a:r>
              <a:rPr lang="zh-CN" altLang="en-US" sz="1400" dirty="0" smtClean="0"/>
              <a:t>主管、开发人员</a:t>
            </a:r>
            <a:endParaRPr lang="zh-CN" alt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4429124" y="1714488"/>
            <a:ext cx="21431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参与者：公司管理层，各产品</a:t>
            </a:r>
            <a:r>
              <a:rPr lang="en-US" altLang="zh-CN" sz="1200" dirty="0" smtClean="0"/>
              <a:t>Scrum</a:t>
            </a:r>
            <a:r>
              <a:rPr lang="zh-CN" altLang="en-US" sz="1200" dirty="0" smtClean="0"/>
              <a:t>主管、产品负责人以及开发主管</a:t>
            </a:r>
            <a:endParaRPr lang="en-US" altLang="zh-CN" sz="1200" dirty="0" smtClean="0"/>
          </a:p>
          <a:p>
            <a:r>
              <a:rPr lang="zh-CN" altLang="en-US" sz="1200" dirty="0" smtClean="0"/>
              <a:t>频率：</a:t>
            </a:r>
            <a:r>
              <a:rPr lang="en-US" altLang="zh-CN" sz="1200" dirty="0" smtClean="0"/>
              <a:t>1</a:t>
            </a:r>
            <a:r>
              <a:rPr lang="zh-CN" altLang="en-US" sz="1200" dirty="0" smtClean="0"/>
              <a:t>次</a:t>
            </a:r>
            <a:r>
              <a:rPr lang="en-US" altLang="zh-CN" sz="1200" dirty="0" smtClean="0"/>
              <a:t>/</a:t>
            </a:r>
            <a:r>
              <a:rPr lang="zh-CN" altLang="en-US" sz="1200" dirty="0" smtClean="0"/>
              <a:t>周，</a:t>
            </a:r>
            <a:r>
              <a:rPr lang="en-US" altLang="zh-CN" sz="1200" dirty="0" smtClean="0"/>
              <a:t>0.5-1</a:t>
            </a:r>
            <a:r>
              <a:rPr lang="zh-CN" altLang="en-US" sz="1200" dirty="0" smtClean="0"/>
              <a:t>小时</a:t>
            </a:r>
            <a:endParaRPr lang="zh-CN" alt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7000860" y="3857628"/>
            <a:ext cx="2143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Scrum</a:t>
            </a:r>
            <a:r>
              <a:rPr lang="zh-CN" altLang="en-US" sz="1400" dirty="0" smtClean="0"/>
              <a:t>主管、开发人员</a:t>
            </a:r>
            <a:endParaRPr lang="zh-CN" alt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4071934" y="3714752"/>
            <a:ext cx="21431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Scrum</a:t>
            </a:r>
            <a:r>
              <a:rPr lang="zh-CN" altLang="en-US" sz="1400" dirty="0" smtClean="0"/>
              <a:t>主管、开发人员、产品负责人</a:t>
            </a:r>
            <a:endParaRPr lang="zh-CN" alt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1500166" y="3286124"/>
            <a:ext cx="2143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Scrum</a:t>
            </a:r>
            <a:r>
              <a:rPr lang="zh-CN" altLang="en-US" sz="1400" dirty="0" smtClean="0"/>
              <a:t>主管</a:t>
            </a:r>
            <a:endParaRPr lang="zh-CN" altLang="en-US" sz="1400" dirty="0"/>
          </a:p>
        </p:txBody>
      </p:sp>
      <p:cxnSp>
        <p:nvCxnSpPr>
          <p:cNvPr id="22" name="直接箭头连接符 21"/>
          <p:cNvCxnSpPr>
            <a:stCxn id="4" idx="3"/>
            <a:endCxn id="6" idx="1"/>
          </p:cNvCxnSpPr>
          <p:nvPr/>
        </p:nvCxnSpPr>
        <p:spPr>
          <a:xfrm flipV="1">
            <a:off x="1500166" y="1460419"/>
            <a:ext cx="571504" cy="4036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6" idx="3"/>
            <a:endCxn id="8" idx="1"/>
          </p:cNvCxnSpPr>
          <p:nvPr/>
        </p:nvCxnSpPr>
        <p:spPr>
          <a:xfrm>
            <a:off x="4572000" y="1460419"/>
            <a:ext cx="1857388" cy="4036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9" idx="3"/>
            <a:endCxn id="38" idx="1"/>
          </p:cNvCxnSpPr>
          <p:nvPr/>
        </p:nvCxnSpPr>
        <p:spPr>
          <a:xfrm>
            <a:off x="6500826" y="2928934"/>
            <a:ext cx="857256" cy="1588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流程图: 决策 37"/>
          <p:cNvSpPr/>
          <p:nvPr/>
        </p:nvSpPr>
        <p:spPr>
          <a:xfrm>
            <a:off x="7358082" y="2571744"/>
            <a:ext cx="1357322" cy="71438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需要修正</a:t>
            </a:r>
            <a:endParaRPr lang="zh-CN" altLang="en-US" dirty="0"/>
          </a:p>
        </p:txBody>
      </p:sp>
      <p:cxnSp>
        <p:nvCxnSpPr>
          <p:cNvPr id="48" name="形状 47"/>
          <p:cNvCxnSpPr>
            <a:stCxn id="38" idx="0"/>
            <a:endCxn id="8" idx="3"/>
          </p:cNvCxnSpPr>
          <p:nvPr/>
        </p:nvCxnSpPr>
        <p:spPr>
          <a:xfrm rot="16200000" flipV="1">
            <a:off x="7358083" y="1893083"/>
            <a:ext cx="1107289" cy="25003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肘形连接符 86"/>
          <p:cNvCxnSpPr>
            <a:stCxn id="38" idx="3"/>
            <a:endCxn id="10" idx="3"/>
          </p:cNvCxnSpPr>
          <p:nvPr/>
        </p:nvCxnSpPr>
        <p:spPr>
          <a:xfrm flipH="1">
            <a:off x="8572528" y="2928934"/>
            <a:ext cx="142876" cy="1821669"/>
          </a:xfrm>
          <a:prstGeom prst="bentConnector3">
            <a:avLst>
              <a:gd name="adj1" fmla="val -159999"/>
            </a:avLst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形状 88"/>
          <p:cNvCxnSpPr>
            <a:stCxn id="8" idx="2"/>
            <a:endCxn id="10" idx="0"/>
          </p:cNvCxnSpPr>
          <p:nvPr/>
        </p:nvCxnSpPr>
        <p:spPr>
          <a:xfrm rot="16200000" flipH="1">
            <a:off x="6286512" y="2750339"/>
            <a:ext cx="2357454" cy="714380"/>
          </a:xfrm>
          <a:prstGeom prst="bentConnector3">
            <a:avLst>
              <a:gd name="adj1" fmla="val 76645"/>
            </a:avLst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/>
          <p:cNvCxnSpPr>
            <a:stCxn id="10" idx="1"/>
            <a:endCxn id="11" idx="3"/>
          </p:cNvCxnSpPr>
          <p:nvPr/>
        </p:nvCxnSpPr>
        <p:spPr>
          <a:xfrm rot="10800000">
            <a:off x="5857884" y="4750603"/>
            <a:ext cx="121444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肘形连接符 107"/>
          <p:cNvCxnSpPr>
            <a:stCxn id="11" idx="1"/>
            <a:endCxn id="12" idx="3"/>
          </p:cNvCxnSpPr>
          <p:nvPr/>
        </p:nvCxnSpPr>
        <p:spPr>
          <a:xfrm rot="10800000">
            <a:off x="2857488" y="4214819"/>
            <a:ext cx="1500198" cy="53578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肘形连接符 122"/>
          <p:cNvCxnSpPr>
            <a:stCxn id="11" idx="1"/>
            <a:endCxn id="13" idx="3"/>
          </p:cNvCxnSpPr>
          <p:nvPr/>
        </p:nvCxnSpPr>
        <p:spPr>
          <a:xfrm rot="10800000" flipV="1">
            <a:off x="2857488" y="4750602"/>
            <a:ext cx="1500198" cy="75009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形状 151"/>
          <p:cNvCxnSpPr>
            <a:stCxn id="8" idx="2"/>
            <a:endCxn id="9" idx="0"/>
          </p:cNvCxnSpPr>
          <p:nvPr/>
        </p:nvCxnSpPr>
        <p:spPr>
          <a:xfrm rot="5400000">
            <a:off x="6090058" y="1482315"/>
            <a:ext cx="571504" cy="146447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形状 159"/>
          <p:cNvCxnSpPr>
            <a:stCxn id="12" idx="1"/>
          </p:cNvCxnSpPr>
          <p:nvPr/>
        </p:nvCxnSpPr>
        <p:spPr>
          <a:xfrm rot="10800000" flipV="1">
            <a:off x="857224" y="4214818"/>
            <a:ext cx="500066" cy="1285884"/>
          </a:xfrm>
          <a:prstGeom prst="bentConnector2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接连接符 162"/>
          <p:cNvCxnSpPr>
            <a:stCxn id="13" idx="1"/>
          </p:cNvCxnSpPr>
          <p:nvPr/>
        </p:nvCxnSpPr>
        <p:spPr>
          <a:xfrm rot="10800000">
            <a:off x="857224" y="5500702"/>
            <a:ext cx="50006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肘形连接符 166"/>
          <p:cNvCxnSpPr>
            <a:endCxn id="6" idx="2"/>
          </p:cNvCxnSpPr>
          <p:nvPr/>
        </p:nvCxnSpPr>
        <p:spPr>
          <a:xfrm rot="5400000" flipH="1" flipV="1">
            <a:off x="855206" y="1962504"/>
            <a:ext cx="2468647" cy="2464611"/>
          </a:xfrm>
          <a:prstGeom prst="bentConnector3">
            <a:avLst>
              <a:gd name="adj1" fmla="val 6084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接箭头连接符 170"/>
          <p:cNvCxnSpPr>
            <a:endCxn id="9" idx="1"/>
          </p:cNvCxnSpPr>
          <p:nvPr/>
        </p:nvCxnSpPr>
        <p:spPr>
          <a:xfrm>
            <a:off x="3286116" y="2928934"/>
            <a:ext cx="150019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/>
          <p:cNvSpPr txBox="1"/>
          <p:nvPr/>
        </p:nvSpPr>
        <p:spPr>
          <a:xfrm>
            <a:off x="8001024" y="2357430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是</a:t>
            </a:r>
            <a:endParaRPr lang="zh-CN" altLang="en-US" dirty="0"/>
          </a:p>
        </p:txBody>
      </p:sp>
      <p:sp>
        <p:nvSpPr>
          <p:cNvPr id="173" name="TextBox 172"/>
          <p:cNvSpPr txBox="1"/>
          <p:nvPr/>
        </p:nvSpPr>
        <p:spPr>
          <a:xfrm>
            <a:off x="8501058" y="2714620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否</a:t>
            </a:r>
            <a:endParaRPr lang="zh-CN" altLang="en-US" dirty="0"/>
          </a:p>
        </p:txBody>
      </p:sp>
      <p:sp>
        <p:nvSpPr>
          <p:cNvPr id="211" name="流程图: 多文档 210"/>
          <p:cNvSpPr/>
          <p:nvPr/>
        </p:nvSpPr>
        <p:spPr>
          <a:xfrm>
            <a:off x="6818382" y="5786454"/>
            <a:ext cx="1785950" cy="928670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文档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sz="1200" dirty="0" smtClean="0"/>
              <a:t>技术设计文档</a:t>
            </a:r>
            <a:endParaRPr lang="en-US" altLang="zh-CN" sz="1200" dirty="0" smtClean="0"/>
          </a:p>
          <a:p>
            <a:pPr marL="342900" indent="-342900">
              <a:buAutoNum type="arabicPeriod"/>
            </a:pPr>
            <a:r>
              <a:rPr lang="zh-CN" altLang="en-US" sz="1200" dirty="0" smtClean="0"/>
              <a:t>开发文档</a:t>
            </a:r>
            <a:endParaRPr lang="en-US" altLang="zh-CN" sz="1200" dirty="0" smtClean="0"/>
          </a:p>
          <a:p>
            <a:pPr marL="342900" indent="-342900">
              <a:buAutoNum type="arabicPeriod"/>
            </a:pPr>
            <a:r>
              <a:rPr lang="zh-CN" altLang="en-US" sz="1200" dirty="0" smtClean="0"/>
              <a:t>测试用例</a:t>
            </a:r>
            <a:endParaRPr lang="zh-CN" altLang="en-US" sz="1200" dirty="0"/>
          </a:p>
        </p:txBody>
      </p:sp>
      <p:cxnSp>
        <p:nvCxnSpPr>
          <p:cNvPr id="225" name="直接箭头连接符 224"/>
          <p:cNvCxnSpPr>
            <a:stCxn id="10" idx="2"/>
            <a:endCxn id="211" idx="0"/>
          </p:cNvCxnSpPr>
          <p:nvPr/>
        </p:nvCxnSpPr>
        <p:spPr>
          <a:xfrm rot="16200000" flipH="1">
            <a:off x="7542574" y="5494804"/>
            <a:ext cx="571504" cy="11795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TextBox 225"/>
          <p:cNvSpPr txBox="1"/>
          <p:nvPr/>
        </p:nvSpPr>
        <p:spPr>
          <a:xfrm>
            <a:off x="3786182" y="5857892"/>
            <a:ext cx="228601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原则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</a:rPr>
              <a:t>尽量少的全员会议</a:t>
            </a:r>
            <a:endParaRPr lang="en-US" altLang="zh-CN" sz="1200" dirty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</a:rPr>
              <a:t>快速流畅的沟通</a:t>
            </a:r>
            <a:endParaRPr lang="en-US" altLang="zh-CN" sz="12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zh-CN" altLang="en-US" dirty="0" smtClean="0"/>
              <a:t>敏捷原则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我们最重要的目标，是通过持续不断</a:t>
            </a:r>
            <a:r>
              <a:rPr lang="zh-CN" altLang="en-US" dirty="0" smtClean="0"/>
              <a:t>地及早</a:t>
            </a:r>
            <a:r>
              <a:rPr lang="zh-CN" altLang="en-US" dirty="0" smtClean="0"/>
              <a:t>交付有价值的软件使客户满意。</a:t>
            </a:r>
            <a:br>
              <a:rPr lang="zh-CN" altLang="en-US" dirty="0" smtClean="0"/>
            </a:br>
            <a:endParaRPr lang="zh-CN" altLang="en-US" dirty="0" smtClean="0"/>
          </a:p>
          <a:p>
            <a:pPr lvl="1"/>
            <a:r>
              <a:rPr lang="zh-CN" altLang="en-US" dirty="0" smtClean="0"/>
              <a:t>欣然面对需求变化，即使在开发后期也一样</a:t>
            </a:r>
            <a:r>
              <a:rPr lang="zh-CN" altLang="en-US" dirty="0" smtClean="0"/>
              <a:t>。为了</a:t>
            </a:r>
            <a:r>
              <a:rPr lang="zh-CN" altLang="en-US" dirty="0" smtClean="0"/>
              <a:t>客户的竞争优势，敏捷过程掌控变化。</a:t>
            </a:r>
            <a:br>
              <a:rPr lang="zh-CN" altLang="en-US" dirty="0" smtClean="0"/>
            </a:br>
            <a:endParaRPr lang="zh-CN" altLang="en-US" dirty="0" smtClean="0"/>
          </a:p>
          <a:p>
            <a:pPr lvl="1"/>
            <a:r>
              <a:rPr lang="zh-CN" altLang="en-US" dirty="0" smtClean="0"/>
              <a:t>经常地交付可工作的软件</a:t>
            </a:r>
            <a:r>
              <a:rPr lang="zh-CN" altLang="en-US" dirty="0" smtClean="0"/>
              <a:t>，相隔</a:t>
            </a:r>
            <a:r>
              <a:rPr lang="zh-CN" altLang="en-US" dirty="0" smtClean="0"/>
              <a:t>几星期或一两个月，倾向于采取较短的周期。</a:t>
            </a:r>
            <a:br>
              <a:rPr lang="zh-CN" altLang="en-US" dirty="0" smtClean="0"/>
            </a:br>
            <a:endParaRPr lang="zh-CN" altLang="en-US" dirty="0" smtClean="0"/>
          </a:p>
          <a:p>
            <a:pPr lvl="1"/>
            <a:r>
              <a:rPr lang="zh-CN" altLang="en-US" dirty="0" smtClean="0"/>
              <a:t>业务人员和开发人员必须相互合作</a:t>
            </a:r>
            <a:r>
              <a:rPr lang="zh-CN" altLang="en-US" dirty="0" smtClean="0"/>
              <a:t>，项目</a:t>
            </a:r>
            <a:r>
              <a:rPr lang="zh-CN" altLang="en-US" dirty="0" smtClean="0"/>
              <a:t>中的每一天都不例外。</a:t>
            </a:r>
            <a:br>
              <a:rPr lang="zh-CN" altLang="en-US" dirty="0" smtClean="0"/>
            </a:br>
            <a:endParaRPr lang="zh-CN" altLang="en-US" dirty="0" smtClean="0"/>
          </a:p>
          <a:p>
            <a:pPr lvl="1"/>
            <a:r>
              <a:rPr lang="zh-CN" altLang="en-US" dirty="0" smtClean="0"/>
              <a:t>激发个体的斗志，以他们为核心搭建项目</a:t>
            </a:r>
            <a:r>
              <a:rPr lang="zh-CN" altLang="en-US" dirty="0" smtClean="0"/>
              <a:t>。提供</a:t>
            </a:r>
            <a:r>
              <a:rPr lang="zh-CN" altLang="en-US" dirty="0" smtClean="0"/>
              <a:t>所需的环境和支援，辅以信任，从而达成目标。</a:t>
            </a:r>
            <a:br>
              <a:rPr lang="zh-CN" altLang="en-US" dirty="0" smtClean="0"/>
            </a:br>
            <a:endParaRPr lang="zh-CN" altLang="en-US" dirty="0" smtClean="0"/>
          </a:p>
          <a:p>
            <a:pPr lvl="1"/>
            <a:r>
              <a:rPr lang="zh-CN" altLang="en-US" dirty="0" smtClean="0"/>
              <a:t>不论团队内外，传递信息效果最好效率也最高的方式</a:t>
            </a:r>
            <a:r>
              <a:rPr lang="zh-CN" altLang="en-US" dirty="0" smtClean="0"/>
              <a:t>是面对面</a:t>
            </a:r>
            <a:r>
              <a:rPr lang="zh-CN" altLang="en-US" dirty="0" smtClean="0"/>
              <a:t>的交谈。</a:t>
            </a:r>
            <a:br>
              <a:rPr lang="zh-CN" altLang="en-US" dirty="0" smtClean="0"/>
            </a:br>
            <a:endParaRPr lang="zh-CN" altLang="en-US" dirty="0" smtClean="0"/>
          </a:p>
          <a:p>
            <a:pPr lvl="1"/>
            <a:r>
              <a:rPr lang="zh-CN" altLang="en-US" dirty="0" smtClean="0"/>
              <a:t>可工作的软件是进度的首要度量标准。</a:t>
            </a:r>
            <a:br>
              <a:rPr lang="zh-CN" altLang="en-US" dirty="0" smtClean="0"/>
            </a:br>
            <a:endParaRPr lang="zh-CN" altLang="en-US" dirty="0" smtClean="0"/>
          </a:p>
          <a:p>
            <a:pPr lvl="1"/>
            <a:r>
              <a:rPr lang="zh-CN" altLang="en-US" dirty="0" smtClean="0"/>
              <a:t>敏捷过程倡导可持续开发</a:t>
            </a:r>
            <a:r>
              <a:rPr lang="zh-CN" altLang="en-US" dirty="0" smtClean="0"/>
              <a:t>。责任人</a:t>
            </a:r>
            <a:r>
              <a:rPr lang="zh-CN" altLang="en-US" dirty="0" smtClean="0"/>
              <a:t>、开发人员和用户要能够共同维持其步调稳定延续。</a:t>
            </a:r>
            <a:br>
              <a:rPr lang="zh-CN" altLang="en-US" dirty="0" smtClean="0"/>
            </a:br>
            <a:endParaRPr lang="zh-CN" altLang="en-US" dirty="0" smtClean="0"/>
          </a:p>
          <a:p>
            <a:pPr lvl="1"/>
            <a:r>
              <a:rPr lang="zh-CN" altLang="en-US" dirty="0" smtClean="0"/>
              <a:t>坚持不懈地追求技术卓越和良好设计，敏捷能力由此增强。</a:t>
            </a:r>
            <a:br>
              <a:rPr lang="zh-CN" altLang="en-US" dirty="0" smtClean="0"/>
            </a:br>
            <a:endParaRPr lang="zh-CN" altLang="en-US" dirty="0" smtClean="0"/>
          </a:p>
          <a:p>
            <a:pPr lvl="1"/>
            <a:r>
              <a:rPr lang="zh-CN" altLang="en-US" dirty="0" smtClean="0"/>
              <a:t>以简洁为本，它是极力减少不必要工作量的艺术。</a:t>
            </a:r>
            <a:br>
              <a:rPr lang="zh-CN" altLang="en-US" dirty="0" smtClean="0"/>
            </a:br>
            <a:endParaRPr lang="zh-CN" altLang="en-US" dirty="0" smtClean="0"/>
          </a:p>
          <a:p>
            <a:pPr lvl="1"/>
            <a:r>
              <a:rPr lang="zh-CN" altLang="en-US" dirty="0" smtClean="0"/>
              <a:t>最好的架构、需求和设计出自自组织团队。</a:t>
            </a:r>
            <a:br>
              <a:rPr lang="zh-CN" altLang="en-US" dirty="0" smtClean="0"/>
            </a:br>
            <a:endParaRPr lang="zh-CN" altLang="en-US" dirty="0" smtClean="0"/>
          </a:p>
          <a:p>
            <a:pPr lvl="1"/>
            <a:r>
              <a:rPr lang="zh-CN" altLang="en-US" dirty="0" smtClean="0"/>
              <a:t>团队定期地反思如何能提高成效</a:t>
            </a:r>
            <a:r>
              <a:rPr lang="zh-CN" altLang="en-US" dirty="0" smtClean="0"/>
              <a:t>，并</a:t>
            </a:r>
            <a:r>
              <a:rPr lang="zh-CN" altLang="en-US" dirty="0" smtClean="0"/>
              <a:t>依此调整自身的举止表现。</a:t>
            </a:r>
          </a:p>
          <a:p>
            <a:pPr lvl="1"/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敏捷开发简介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Scrum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zh-CN" altLang="en-US" dirty="0" smtClean="0"/>
              <a:t>创始人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Jeff Sutherland</a:t>
            </a:r>
          </a:p>
          <a:p>
            <a:pPr lvl="1"/>
            <a:r>
              <a:rPr lang="en-US" altLang="zh-CN" dirty="0" smtClean="0"/>
              <a:t>Ken </a:t>
            </a:r>
            <a:r>
              <a:rPr lang="en-US" altLang="zh-CN" dirty="0" err="1" smtClean="0"/>
              <a:t>Schwaber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Scrum</a:t>
            </a:r>
            <a:r>
              <a:rPr lang="zh-CN" altLang="en-US" dirty="0" smtClean="0"/>
              <a:t>起源</a:t>
            </a:r>
            <a:endParaRPr lang="zh-CN" altLang="en-US" dirty="0"/>
          </a:p>
        </p:txBody>
      </p:sp>
      <p:pic>
        <p:nvPicPr>
          <p:cNvPr id="4" name="图片 3" descr="scrum_sourc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43476" y="2052785"/>
            <a:ext cx="4830443" cy="323360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14546" y="1500174"/>
            <a:ext cx="22145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橄榄球争球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Scrum</a:t>
            </a:r>
            <a:r>
              <a:rPr lang="zh-CN" altLang="en-US" dirty="0" smtClean="0"/>
              <a:t>是一个敏捷开发过程框架，是一套追求迭代开发、持续集成的开发管理方法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整个开发周期包含若干个迭代周期，每个周期称为一个</a:t>
            </a:r>
            <a:r>
              <a:rPr lang="en-US" altLang="zh-CN" dirty="0" smtClean="0"/>
              <a:t>Sprint(</a:t>
            </a:r>
            <a:r>
              <a:rPr lang="zh-CN" altLang="en-US" dirty="0" smtClean="0"/>
              <a:t>冲刺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Scrum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  <p:pic>
        <p:nvPicPr>
          <p:cNvPr id="4" name="图片 3" descr="scrum_intr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736" y="4071942"/>
            <a:ext cx="4700071" cy="21594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Scrum</a:t>
            </a:r>
            <a:r>
              <a:rPr lang="zh-CN" altLang="en-US" dirty="0" smtClean="0"/>
              <a:t>与</a:t>
            </a:r>
            <a:r>
              <a:rPr lang="en-US" altLang="zh-CN" dirty="0" smtClean="0"/>
              <a:t>XP</a:t>
            </a:r>
          </a:p>
          <a:p>
            <a:pPr lvl="1"/>
            <a:r>
              <a:rPr lang="en-US" altLang="zh-CN" dirty="0" smtClean="0"/>
              <a:t>XP(</a:t>
            </a:r>
            <a:r>
              <a:rPr lang="zh-CN" altLang="en-US" dirty="0" smtClean="0"/>
              <a:t>极限编程</a:t>
            </a:r>
            <a:r>
              <a:rPr lang="en-US" altLang="zh-CN" dirty="0" smtClean="0"/>
              <a:t>) </a:t>
            </a:r>
            <a:r>
              <a:rPr lang="zh-CN" altLang="en-US" dirty="0" smtClean="0"/>
              <a:t>包括测试驱动开发、结对编程等。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XP</a:t>
            </a:r>
            <a:r>
              <a:rPr lang="zh-CN" altLang="en-US" dirty="0" smtClean="0"/>
              <a:t>更近代码，</a:t>
            </a:r>
            <a:r>
              <a:rPr lang="en-US" altLang="zh-CN" dirty="0" smtClean="0"/>
              <a:t>Scrum</a:t>
            </a:r>
            <a:r>
              <a:rPr lang="zh-CN" altLang="en-US" dirty="0" smtClean="0"/>
              <a:t>关注整个敏捷开发的生命周期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Scrum</a:t>
            </a:r>
            <a:r>
              <a:rPr lang="zh-CN" altLang="en-US" dirty="0" smtClean="0"/>
              <a:t> </a:t>
            </a:r>
            <a:r>
              <a:rPr lang="en-US" altLang="zh-CN" dirty="0" smtClean="0"/>
              <a:t>vs. XP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/>
              <a:t>透明性（</a:t>
            </a:r>
            <a:r>
              <a:rPr lang="en-US" altLang="zh-CN" b="1" dirty="0" smtClean="0"/>
              <a:t>Transparency</a:t>
            </a:r>
            <a:r>
              <a:rPr lang="zh-CN" altLang="en-US" b="1" dirty="0" smtClean="0"/>
              <a:t>）</a:t>
            </a:r>
            <a:endParaRPr lang="en-US" altLang="zh-CN" b="1" dirty="0" smtClean="0"/>
          </a:p>
          <a:p>
            <a:pPr lvl="1"/>
            <a:r>
              <a:rPr lang="zh-CN" altLang="en-US" dirty="0" smtClean="0"/>
              <a:t>软件开发过程的各个环节保持高度的可见性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当某个人在检验一个过程，并确信某一个任务已经完成时，这个完成必须等同于他们对完成的定义。</a:t>
            </a:r>
            <a:endParaRPr lang="en-US" altLang="zh-CN" dirty="0" smtClean="0"/>
          </a:p>
          <a:p>
            <a:r>
              <a:rPr lang="zh-CN" altLang="en-US" b="1" dirty="0" smtClean="0"/>
              <a:t>检验（</a:t>
            </a:r>
            <a:r>
              <a:rPr lang="en-US" altLang="zh-CN" b="1" dirty="0" smtClean="0"/>
              <a:t>Inspection</a:t>
            </a:r>
            <a:r>
              <a:rPr lang="zh-CN" altLang="en-US" b="1" dirty="0" smtClean="0"/>
              <a:t>）</a:t>
            </a:r>
            <a:endParaRPr lang="en-US" altLang="zh-CN" b="1" dirty="0" smtClean="0"/>
          </a:p>
          <a:p>
            <a:pPr lvl="1"/>
            <a:r>
              <a:rPr lang="zh-CN" altLang="en-US" dirty="0" smtClean="0"/>
              <a:t>开发过程中的各方面必须做到足够频繁地检验，确保能够及时 发现过程中的重大偏差</a:t>
            </a:r>
            <a:endParaRPr lang="en-US" altLang="zh-CN" dirty="0" smtClean="0"/>
          </a:p>
          <a:p>
            <a:r>
              <a:rPr lang="zh-CN" altLang="en-US" b="1" dirty="0" smtClean="0"/>
              <a:t>适应（</a:t>
            </a:r>
            <a:r>
              <a:rPr lang="en-US" altLang="zh-CN" b="1" dirty="0" smtClean="0"/>
              <a:t>Adaptation</a:t>
            </a:r>
            <a:r>
              <a:rPr lang="zh-CN" altLang="en-US" b="1" dirty="0" smtClean="0"/>
              <a:t>）</a:t>
            </a:r>
            <a:endParaRPr lang="en-US" altLang="zh-CN" b="1" dirty="0" smtClean="0"/>
          </a:p>
          <a:p>
            <a:pPr lvl="1"/>
            <a:r>
              <a:rPr lang="zh-CN" altLang="en-US" dirty="0" smtClean="0"/>
              <a:t>调整工作必须尽快实施</a:t>
            </a:r>
            <a:br>
              <a:rPr lang="zh-CN" altLang="en-US" dirty="0" smtClean="0"/>
            </a:br>
            <a:r>
              <a:rPr lang="zh-CN" altLang="en-US" dirty="0" smtClean="0"/>
              <a:t/>
            </a:r>
            <a:br>
              <a:rPr lang="zh-CN" altLang="en-US" dirty="0" smtClean="0"/>
            </a:b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Scrum</a:t>
            </a:r>
            <a:r>
              <a:rPr lang="zh-CN" altLang="en-US" dirty="0" smtClean="0"/>
              <a:t>的理论基础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三个角色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产品负责人</a:t>
            </a:r>
            <a:r>
              <a:rPr lang="en-US" altLang="zh-CN" dirty="0" smtClean="0"/>
              <a:t>(Product Owner)</a:t>
            </a:r>
          </a:p>
          <a:p>
            <a:pPr lvl="1"/>
            <a:r>
              <a:rPr lang="en-US" altLang="zh-CN" dirty="0" smtClean="0"/>
              <a:t>Scrum</a:t>
            </a:r>
            <a:r>
              <a:rPr lang="zh-CN" altLang="en-US" dirty="0" smtClean="0"/>
              <a:t>教练</a:t>
            </a:r>
            <a:r>
              <a:rPr lang="en-US" altLang="zh-CN" dirty="0" smtClean="0"/>
              <a:t>/</a:t>
            </a:r>
            <a:r>
              <a:rPr lang="zh-CN" altLang="en-US" dirty="0" smtClean="0"/>
              <a:t>主管 </a:t>
            </a:r>
            <a:r>
              <a:rPr lang="en-US" altLang="zh-CN" dirty="0" smtClean="0"/>
              <a:t>(Scrum Master)</a:t>
            </a:r>
          </a:p>
          <a:p>
            <a:pPr lvl="1"/>
            <a:r>
              <a:rPr lang="en-US" altLang="zh-CN" dirty="0" smtClean="0"/>
              <a:t>Scrum</a:t>
            </a:r>
            <a:r>
              <a:rPr lang="zh-CN" altLang="en-US" dirty="0" smtClean="0"/>
              <a:t>团队</a:t>
            </a:r>
            <a:endParaRPr lang="en-US" altLang="zh-CN" dirty="0" smtClean="0"/>
          </a:p>
          <a:p>
            <a:r>
              <a:rPr lang="zh-CN" altLang="en-US" dirty="0" smtClean="0"/>
              <a:t>六个时间箱 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timebox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 smtClean="0"/>
              <a:t>冲刺</a:t>
            </a:r>
            <a:r>
              <a:rPr lang="en-US" altLang="zh-CN" dirty="0" smtClean="0"/>
              <a:t>(Sprint) – 2-4</a:t>
            </a:r>
            <a:r>
              <a:rPr lang="zh-CN" altLang="en-US" dirty="0" smtClean="0"/>
              <a:t>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发布计划会议 </a:t>
            </a:r>
            <a:r>
              <a:rPr lang="en-US" altLang="zh-CN" dirty="0" smtClean="0"/>
              <a:t>(Release Planning Meeting) – </a:t>
            </a:r>
            <a:r>
              <a:rPr lang="zh-CN" altLang="en-US" dirty="0" smtClean="0"/>
              <a:t>可选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Sprint</a:t>
            </a:r>
            <a:r>
              <a:rPr lang="zh-CN" altLang="en-US" dirty="0" smtClean="0"/>
              <a:t>计划会议 </a:t>
            </a:r>
            <a:r>
              <a:rPr lang="en-US" altLang="zh-CN" dirty="0" smtClean="0"/>
              <a:t>– 2</a:t>
            </a:r>
            <a:r>
              <a:rPr lang="zh-CN" altLang="en-US" dirty="0" smtClean="0"/>
              <a:t>小时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每日立会 </a:t>
            </a:r>
            <a:r>
              <a:rPr lang="en-US" altLang="zh-CN" dirty="0" smtClean="0"/>
              <a:t>– 15</a:t>
            </a:r>
            <a:r>
              <a:rPr lang="zh-CN" altLang="en-US" dirty="0" smtClean="0"/>
              <a:t>分钟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Sprint</a:t>
            </a:r>
            <a:r>
              <a:rPr lang="zh-CN" altLang="en-US" dirty="0" smtClean="0"/>
              <a:t>评审会议 </a:t>
            </a:r>
            <a:r>
              <a:rPr lang="en-US" altLang="zh-CN" dirty="0" smtClean="0"/>
              <a:t>– 30-60</a:t>
            </a:r>
            <a:r>
              <a:rPr lang="zh-CN" altLang="en-US" dirty="0" smtClean="0"/>
              <a:t>分钟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Sprint</a:t>
            </a:r>
            <a:r>
              <a:rPr lang="zh-CN" altLang="en-US" dirty="0" smtClean="0"/>
              <a:t>回顾会议 </a:t>
            </a:r>
            <a:r>
              <a:rPr lang="en-US" altLang="zh-CN" dirty="0" smtClean="0"/>
              <a:t>– 30</a:t>
            </a:r>
            <a:r>
              <a:rPr lang="zh-CN" altLang="en-US" dirty="0" smtClean="0"/>
              <a:t>分钟</a:t>
            </a:r>
            <a:endParaRPr lang="en-US" altLang="zh-CN" dirty="0" smtClean="0"/>
          </a:p>
          <a:p>
            <a:r>
              <a:rPr lang="zh-CN" altLang="en-US" dirty="0" smtClean="0"/>
              <a:t>三个工件 </a:t>
            </a:r>
            <a:r>
              <a:rPr lang="en-US" altLang="zh-CN" dirty="0" smtClean="0"/>
              <a:t>(artifact)</a:t>
            </a:r>
          </a:p>
          <a:p>
            <a:pPr lvl="1"/>
            <a:r>
              <a:rPr lang="zh-CN" altLang="en-US" dirty="0" smtClean="0"/>
              <a:t>产品订单</a:t>
            </a:r>
            <a:r>
              <a:rPr lang="en-US" altLang="zh-CN" dirty="0" smtClean="0"/>
              <a:t>(Product Backlog)</a:t>
            </a:r>
          </a:p>
          <a:p>
            <a:pPr lvl="1"/>
            <a:r>
              <a:rPr lang="en-US" altLang="zh-CN" dirty="0" smtClean="0"/>
              <a:t>Sprint</a:t>
            </a:r>
            <a:r>
              <a:rPr lang="zh-CN" altLang="en-US" dirty="0" smtClean="0"/>
              <a:t>订单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燃尽图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Scrum</a:t>
            </a:r>
            <a:r>
              <a:rPr lang="zh-CN" altLang="en-US" dirty="0" smtClean="0"/>
              <a:t>的构成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利益相关方的代表</a:t>
            </a:r>
            <a:endParaRPr lang="en-US" altLang="zh-CN" dirty="0" smtClean="0"/>
          </a:p>
          <a:p>
            <a:r>
              <a:rPr lang="zh-CN" altLang="en-US" dirty="0" smtClean="0"/>
              <a:t>工作重点是产品的业务方面</a:t>
            </a:r>
            <a:endParaRPr lang="en-US" altLang="zh-CN" dirty="0" smtClean="0"/>
          </a:p>
          <a:p>
            <a:r>
              <a:rPr lang="zh-CN" altLang="en-US" dirty="0" smtClean="0"/>
              <a:t>负责给出一份明确的、可度量的、合理的、有优先级的产品订单</a:t>
            </a:r>
            <a:r>
              <a:rPr lang="en-US" altLang="zh-CN" dirty="0" smtClean="0"/>
              <a:t> (Product Backlog)</a:t>
            </a:r>
          </a:p>
          <a:p>
            <a:r>
              <a:rPr lang="en-US" altLang="zh-CN" dirty="0" smtClean="0"/>
              <a:t>Scrum</a:t>
            </a:r>
            <a:r>
              <a:rPr lang="zh-CN" altLang="en-US" dirty="0" smtClean="0"/>
              <a:t>开发团队总是优先开发对客户具有较高价值的需求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3100" dirty="0" smtClean="0"/>
              <a:t>Scrum</a:t>
            </a:r>
            <a:r>
              <a:rPr lang="zh-CN" altLang="en-US" sz="3100" dirty="0" smtClean="0"/>
              <a:t>角色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产品负责人</a:t>
            </a:r>
            <a:r>
              <a:rPr lang="en-US" altLang="zh-CN" dirty="0" smtClean="0"/>
              <a:t> (Product Owner)</a:t>
            </a:r>
            <a:endParaRPr lang="zh-CN" alt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7363</TotalTime>
  <Words>991</Words>
  <Application>Microsoft Macintosh PowerPoint</Application>
  <PresentationFormat>全屏显示(4:3)</PresentationFormat>
  <Paragraphs>201</Paragraphs>
  <Slides>29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0" baseType="lpstr">
      <vt:lpstr>聚合</vt:lpstr>
      <vt:lpstr>  Scrum-敏捷开发</vt:lpstr>
      <vt:lpstr>敏捷开发简介</vt:lpstr>
      <vt:lpstr>敏捷开发简介</vt:lpstr>
      <vt:lpstr>Scrum起源</vt:lpstr>
      <vt:lpstr>Scrum简介</vt:lpstr>
      <vt:lpstr>Scrum vs. XP</vt:lpstr>
      <vt:lpstr>Scrum的理论基础</vt:lpstr>
      <vt:lpstr>Scrum的构成</vt:lpstr>
      <vt:lpstr>Scrum角色 产品负责人 (Product Owner)</vt:lpstr>
      <vt:lpstr>Scrum角色 Scrum教练/主管 (Scrum Master)</vt:lpstr>
      <vt:lpstr>Scrum角色 Scrum团队</vt:lpstr>
      <vt:lpstr>Scrum过程 发布计划会议（可选）</vt:lpstr>
      <vt:lpstr>产品backlog</vt:lpstr>
      <vt:lpstr>需求变更</vt:lpstr>
      <vt:lpstr>Scrum过程 冲刺</vt:lpstr>
      <vt:lpstr>Scrum过程 冲刺计划会议</vt:lpstr>
      <vt:lpstr>生产率估计</vt:lpstr>
      <vt:lpstr>生产率估计</vt:lpstr>
      <vt:lpstr>纸牌游戏</vt:lpstr>
      <vt:lpstr>任务板/贴纸</vt:lpstr>
      <vt:lpstr>Scrum过程 每日立会</vt:lpstr>
      <vt:lpstr>燃尽图</vt:lpstr>
      <vt:lpstr>状态警示</vt:lpstr>
      <vt:lpstr>状态警示</vt:lpstr>
      <vt:lpstr>状态警示</vt:lpstr>
      <vt:lpstr>Scrum过程 冲刺评审会议</vt:lpstr>
      <vt:lpstr>Scrum过程 冲刺回顾会议</vt:lpstr>
      <vt:lpstr>结语</vt:lpstr>
      <vt:lpstr>幻灯片 29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未来的桌面</dc:title>
  <dc:creator>think</dc:creator>
  <cp:lastModifiedBy>Juntao</cp:lastModifiedBy>
  <cp:revision>309</cp:revision>
  <dcterms:created xsi:type="dcterms:W3CDTF">2012-06-11T06:29:43Z</dcterms:created>
  <dcterms:modified xsi:type="dcterms:W3CDTF">2012-12-27T06:57:03Z</dcterms:modified>
</cp:coreProperties>
</file>