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handoutMasterIdLst>
    <p:handoutMasterId r:id="rId54"/>
  </p:handoutMasterIdLst>
  <p:sldIdLst>
    <p:sldId id="322" r:id="rId2"/>
    <p:sldId id="586" r:id="rId3"/>
    <p:sldId id="627" r:id="rId4"/>
    <p:sldId id="587" r:id="rId5"/>
    <p:sldId id="628" r:id="rId6"/>
    <p:sldId id="588" r:id="rId7"/>
    <p:sldId id="589" r:id="rId8"/>
    <p:sldId id="590" r:id="rId9"/>
    <p:sldId id="591" r:id="rId10"/>
    <p:sldId id="592" r:id="rId11"/>
    <p:sldId id="593" r:id="rId12"/>
    <p:sldId id="594" r:id="rId13"/>
    <p:sldId id="595" r:id="rId14"/>
    <p:sldId id="597" r:id="rId15"/>
    <p:sldId id="598" r:id="rId16"/>
    <p:sldId id="629" r:id="rId17"/>
    <p:sldId id="600" r:id="rId18"/>
    <p:sldId id="601" r:id="rId19"/>
    <p:sldId id="602" r:id="rId20"/>
    <p:sldId id="603" r:id="rId21"/>
    <p:sldId id="604" r:id="rId22"/>
    <p:sldId id="605" r:id="rId23"/>
    <p:sldId id="606" r:id="rId24"/>
    <p:sldId id="607" r:id="rId25"/>
    <p:sldId id="608" r:id="rId26"/>
    <p:sldId id="609" r:id="rId27"/>
    <p:sldId id="610" r:id="rId28"/>
    <p:sldId id="611" r:id="rId29"/>
    <p:sldId id="612" r:id="rId30"/>
    <p:sldId id="630" r:id="rId31"/>
    <p:sldId id="631" r:id="rId32"/>
    <p:sldId id="632" r:id="rId33"/>
    <p:sldId id="633" r:id="rId34"/>
    <p:sldId id="634" r:id="rId35"/>
    <p:sldId id="635" r:id="rId36"/>
    <p:sldId id="613" r:id="rId37"/>
    <p:sldId id="614" r:id="rId38"/>
    <p:sldId id="615" r:id="rId39"/>
    <p:sldId id="616" r:id="rId40"/>
    <p:sldId id="617" r:id="rId41"/>
    <p:sldId id="618" r:id="rId42"/>
    <p:sldId id="619" r:id="rId43"/>
    <p:sldId id="620" r:id="rId44"/>
    <p:sldId id="621" r:id="rId45"/>
    <p:sldId id="622" r:id="rId46"/>
    <p:sldId id="623" r:id="rId47"/>
    <p:sldId id="624" r:id="rId48"/>
    <p:sldId id="625" r:id="rId49"/>
    <p:sldId id="626" r:id="rId50"/>
    <p:sldId id="636" r:id="rId51"/>
    <p:sldId id="321" r:id="rId52"/>
  </p:sldIdLst>
  <p:sldSz cx="9144000" cy="6858000" type="screen4x3"/>
  <p:notesSz cx="6858000" cy="9144000"/>
  <p:defaultTextStyle>
    <a:defPPr>
      <a:defRPr lang="zh-CN"/>
    </a:defPPr>
    <a:lvl1pPr algn="l" rtl="0" fontAlgn="base">
      <a:lnSpc>
        <a:spcPct val="120000"/>
      </a:lnSpc>
      <a:spcBef>
        <a:spcPct val="0"/>
      </a:spcBef>
      <a:spcAft>
        <a:spcPct val="0"/>
      </a:spcAft>
      <a:defRPr b="1" kern="1200">
        <a:solidFill>
          <a:schemeClr val="tx1"/>
        </a:solidFill>
        <a:latin typeface="Arial" charset="0"/>
        <a:ea typeface="宋体" pitchFamily="2" charset="-122"/>
        <a:cs typeface="+mn-cs"/>
      </a:defRPr>
    </a:lvl1pPr>
    <a:lvl2pPr marL="457200" algn="l" rtl="0" fontAlgn="base">
      <a:lnSpc>
        <a:spcPct val="120000"/>
      </a:lnSpc>
      <a:spcBef>
        <a:spcPct val="0"/>
      </a:spcBef>
      <a:spcAft>
        <a:spcPct val="0"/>
      </a:spcAft>
      <a:defRPr b="1" kern="1200">
        <a:solidFill>
          <a:schemeClr val="tx1"/>
        </a:solidFill>
        <a:latin typeface="Arial" charset="0"/>
        <a:ea typeface="宋体" pitchFamily="2" charset="-122"/>
        <a:cs typeface="+mn-cs"/>
      </a:defRPr>
    </a:lvl2pPr>
    <a:lvl3pPr marL="914400" algn="l" rtl="0" fontAlgn="base">
      <a:lnSpc>
        <a:spcPct val="120000"/>
      </a:lnSpc>
      <a:spcBef>
        <a:spcPct val="0"/>
      </a:spcBef>
      <a:spcAft>
        <a:spcPct val="0"/>
      </a:spcAft>
      <a:defRPr b="1" kern="1200">
        <a:solidFill>
          <a:schemeClr val="tx1"/>
        </a:solidFill>
        <a:latin typeface="Arial" charset="0"/>
        <a:ea typeface="宋体" pitchFamily="2" charset="-122"/>
        <a:cs typeface="+mn-cs"/>
      </a:defRPr>
    </a:lvl3pPr>
    <a:lvl4pPr marL="1371600" algn="l" rtl="0" fontAlgn="base">
      <a:lnSpc>
        <a:spcPct val="120000"/>
      </a:lnSpc>
      <a:spcBef>
        <a:spcPct val="0"/>
      </a:spcBef>
      <a:spcAft>
        <a:spcPct val="0"/>
      </a:spcAft>
      <a:defRPr b="1" kern="1200">
        <a:solidFill>
          <a:schemeClr val="tx1"/>
        </a:solidFill>
        <a:latin typeface="Arial" charset="0"/>
        <a:ea typeface="宋体" pitchFamily="2" charset="-122"/>
        <a:cs typeface="+mn-cs"/>
      </a:defRPr>
    </a:lvl4pPr>
    <a:lvl5pPr marL="1828800" algn="l" rtl="0" fontAlgn="base">
      <a:lnSpc>
        <a:spcPct val="120000"/>
      </a:lnSpc>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BFFFF"/>
    <a:srgbClr val="E4C9FF"/>
    <a:srgbClr val="E7FFE7"/>
    <a:srgbClr val="660066"/>
    <a:srgbClr val="00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8" autoAdjust="0"/>
    <p:restoredTop sz="92948" autoAdjust="0"/>
  </p:normalViewPr>
  <p:slideViewPr>
    <p:cSldViewPr>
      <p:cViewPr>
        <p:scale>
          <a:sx n="75" d="100"/>
          <a:sy n="75" d="100"/>
        </p:scale>
        <p:origin x="-10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60" d="100"/>
          <a:sy n="60" d="100"/>
        </p:scale>
        <p:origin x="-248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b="0"/>
            </a:lvl1pPr>
          </a:lstStyle>
          <a:p>
            <a:endParaRPr lang="en-US" altLang="zh-CN"/>
          </a:p>
        </p:txBody>
      </p:sp>
      <p:sp>
        <p:nvSpPr>
          <p:cNvPr id="1812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b="0"/>
            </a:lvl1pPr>
          </a:lstStyle>
          <a:p>
            <a:endParaRPr lang="en-US" altLang="zh-CN"/>
          </a:p>
        </p:txBody>
      </p:sp>
      <p:sp>
        <p:nvSpPr>
          <p:cNvPr id="1812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b="0"/>
            </a:lvl1pPr>
          </a:lstStyle>
          <a:p>
            <a:endParaRPr lang="en-US" altLang="zh-CN"/>
          </a:p>
        </p:txBody>
      </p:sp>
      <p:sp>
        <p:nvSpPr>
          <p:cNvPr id="1812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b="0"/>
            </a:lvl1pPr>
          </a:lstStyle>
          <a:p>
            <a:fld id="{F0AB23B0-98F8-42BC-B9DA-154569D059C5}" type="slidenum">
              <a:rPr lang="en-US" altLang="zh-CN"/>
              <a:pPr/>
              <a:t>‹#›</a:t>
            </a:fld>
            <a:endParaRPr lang="en-US" altLang="zh-CN"/>
          </a:p>
        </p:txBody>
      </p:sp>
    </p:spTree>
    <p:extLst>
      <p:ext uri="{BB962C8B-B14F-4D97-AF65-F5344CB8AC3E}">
        <p14:creationId xmlns:p14="http://schemas.microsoft.com/office/powerpoint/2010/main" val="409499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b="0"/>
            </a:lvl1pPr>
          </a:lstStyle>
          <a:p>
            <a:endParaRPr lang="en-US" altLang="zh-CN"/>
          </a:p>
        </p:txBody>
      </p:sp>
      <p:sp>
        <p:nvSpPr>
          <p:cNvPr id="471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b="0"/>
            </a:lvl1pPr>
          </a:lstStyle>
          <a:p>
            <a:endParaRPr lang="en-US" altLang="zh-CN"/>
          </a:p>
        </p:txBody>
      </p:sp>
      <p:sp>
        <p:nvSpPr>
          <p:cNvPr id="471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b="0"/>
            </a:lvl1pPr>
          </a:lstStyle>
          <a:p>
            <a:endParaRPr lang="en-US" altLang="zh-CN"/>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b="0"/>
            </a:lvl1pPr>
          </a:lstStyle>
          <a:p>
            <a:fld id="{C7AF971D-1941-4F9A-862A-3104E7F4F629}" type="slidenum">
              <a:rPr lang="en-US" altLang="zh-CN"/>
              <a:pPr/>
              <a:t>‹#›</a:t>
            </a:fld>
            <a:endParaRPr lang="en-US" altLang="zh-CN"/>
          </a:p>
        </p:txBody>
      </p:sp>
    </p:spTree>
    <p:extLst>
      <p:ext uri="{BB962C8B-B14F-4D97-AF65-F5344CB8AC3E}">
        <p14:creationId xmlns:p14="http://schemas.microsoft.com/office/powerpoint/2010/main" val="1786417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AF971D-1941-4F9A-862A-3104E7F4F629}" type="slidenum">
              <a:rPr lang="en-US" altLang="zh-CN" smtClean="0"/>
              <a:pPr/>
              <a:t>14</a:t>
            </a:fld>
            <a:endParaRPr lang="en-US" altLang="zh-CN"/>
          </a:p>
        </p:txBody>
      </p:sp>
    </p:spTree>
    <p:extLst>
      <p:ext uri="{BB962C8B-B14F-4D97-AF65-F5344CB8AC3E}">
        <p14:creationId xmlns:p14="http://schemas.microsoft.com/office/powerpoint/2010/main" val="2446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CA8DB-111D-4821-A3DB-3EC1CEFCB275}" type="slidenum">
              <a:rPr lang="en-US" altLang="zh-CN"/>
              <a:pPr/>
              <a:t>36</a:t>
            </a:fld>
            <a:endParaRPr lang="en-US" altLang="zh-CN"/>
          </a:p>
        </p:txBody>
      </p:sp>
      <p:sp>
        <p:nvSpPr>
          <p:cNvPr id="436226" name="Rectangle 2"/>
          <p:cNvSpPr>
            <a:spLocks noChangeArrowheads="1" noTextEdit="1"/>
          </p:cNvSpPr>
          <p:nvPr>
            <p:ph type="sldImg"/>
          </p:nvPr>
        </p:nvSpPr>
        <p:spPr>
          <a:ln/>
        </p:spPr>
      </p:sp>
      <p:sp>
        <p:nvSpPr>
          <p:cNvPr id="436227" name="Rectangle 3"/>
          <p:cNvSpPr>
            <a:spLocks noGrp="1" noChangeArrowheads="1"/>
          </p:cNvSpPr>
          <p:nvPr>
            <p:ph type="body" idx="1"/>
          </p:nvPr>
        </p:nvSpPr>
        <p:spPr/>
        <p:txBody>
          <a:bodyPr/>
          <a:lstStyle/>
          <a:p>
            <a:r>
              <a:rPr lang="zh-CN" altLang="en-US"/>
              <a:t>阿三打死得其所</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lgn="ctr">
              <a:defRPr sz="3600">
                <a:solidFill>
                  <a:srgbClr val="A50021"/>
                </a:solidFill>
              </a:defRPr>
            </a:lvl1pPr>
          </a:lstStyle>
          <a:p>
            <a:pPr lvl="0"/>
            <a:r>
              <a:rPr lang="ja-JP" altLang="en-US" noProof="0" smtClean="0"/>
              <a:t>マスタ タイトルの書式設定</a:t>
            </a:r>
          </a:p>
        </p:txBody>
      </p:sp>
      <p:sp>
        <p:nvSpPr>
          <p:cNvPr id="6149" name="Rectangle 5"/>
          <p:cNvSpPr>
            <a:spLocks noGrp="1" noChangeArrowheads="1"/>
          </p:cNvSpPr>
          <p:nvPr>
            <p:ph type="subTitle" idx="1"/>
          </p:nvPr>
        </p:nvSpPr>
        <p:spPr>
          <a:xfrm>
            <a:off x="1447800" y="3213100"/>
            <a:ext cx="7010400" cy="1816100"/>
          </a:xfrm>
        </p:spPr>
        <p:txBody>
          <a:bodyPr/>
          <a:lstStyle>
            <a:lvl1pPr marL="0" indent="0" algn="r">
              <a:buFont typeface="Wingdings" pitchFamily="2" charset="2"/>
              <a:buNone/>
              <a:defRPr sz="2800">
                <a:solidFill>
                  <a:schemeClr val="folHlink"/>
                </a:solidFill>
              </a:defRPr>
            </a:lvl1pPr>
          </a:lstStyle>
          <a:p>
            <a:pPr lvl="0"/>
            <a:r>
              <a:rPr lang="ja-JP" altLang="en-US" noProof="0" smtClean="0"/>
              <a:t>マスタ サブタイトルの書式設定</a:t>
            </a:r>
          </a:p>
        </p:txBody>
      </p:sp>
      <p:sp>
        <p:nvSpPr>
          <p:cNvPr id="6151" name="AutoShape 7"/>
          <p:cNvSpPr>
            <a:spLocks noChangeArrowheads="1"/>
          </p:cNvSpPr>
          <p:nvPr/>
        </p:nvSpPr>
        <p:spPr bwMode="auto">
          <a:xfrm>
            <a:off x="685800" y="3395663"/>
            <a:ext cx="7772400" cy="109537"/>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headEnd/>
            <a:tailEnd/>
          </a:ln>
        </p:spPr>
        <p:txBody>
          <a:bodyPr/>
          <a:lstStyle/>
          <a:p>
            <a:pPr>
              <a:lnSpc>
                <a:spcPct val="100000"/>
              </a:lnSpc>
            </a:pPr>
            <a:endParaRPr lang="zh-CN" altLang="zh-CN" sz="2400" b="0">
              <a:latin typeface="Times New Roman" pitchFamily="18" charset="0"/>
              <a:ea typeface="ＭＳ Ｐゴシック" pitchFamily="34" charset="-128"/>
            </a:endParaRPr>
          </a:p>
        </p:txBody>
      </p:sp>
      <p:sp>
        <p:nvSpPr>
          <p:cNvPr id="6154" name="Text Box 10"/>
          <p:cNvSpPr txBox="1">
            <a:spLocks noChangeArrowheads="1"/>
          </p:cNvSpPr>
          <p:nvPr userDrawn="1"/>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lang="en-US" altLang="zh-CN" sz="2000" b="0">
                <a:solidFill>
                  <a:schemeClr val="accent2"/>
                </a:solidFill>
              </a:rPr>
              <a:t>Fundamentals of Artificial Intelligence Technology</a:t>
            </a:r>
          </a:p>
        </p:txBody>
      </p:sp>
      <p:sp>
        <p:nvSpPr>
          <p:cNvPr id="6155" name="Line 11"/>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7C02412-D100-4AC4-BDF0-E92C407DBACE}" type="slidenum">
              <a:rPr lang="ja-JP" altLang="en-US"/>
              <a:pPr/>
              <a:t>‹#›</a:t>
            </a:fld>
            <a:endParaRPr lang="en-US" altLang="ja-JP"/>
          </a:p>
        </p:txBody>
      </p:sp>
    </p:spTree>
    <p:extLst>
      <p:ext uri="{BB962C8B-B14F-4D97-AF65-F5344CB8AC3E}">
        <p14:creationId xmlns:p14="http://schemas.microsoft.com/office/powerpoint/2010/main" val="2468595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BFE1A02-2E07-49FC-A6E9-9B91F604CE3D}" type="slidenum">
              <a:rPr lang="ja-JP" altLang="en-US"/>
              <a:pPr/>
              <a:t>‹#›</a:t>
            </a:fld>
            <a:endParaRPr lang="en-US" altLang="ja-JP"/>
          </a:p>
        </p:txBody>
      </p:sp>
    </p:spTree>
    <p:extLst>
      <p:ext uri="{BB962C8B-B14F-4D97-AF65-F5344CB8AC3E}">
        <p14:creationId xmlns:p14="http://schemas.microsoft.com/office/powerpoint/2010/main" val="2099716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5B749ED-2141-46E2-861D-16A41D6BE10C}" type="slidenum">
              <a:rPr lang="ja-JP" altLang="en-US"/>
              <a:pPr/>
              <a:t>‹#›</a:t>
            </a:fld>
            <a:endParaRPr lang="en-US" altLang="ja-JP"/>
          </a:p>
        </p:txBody>
      </p:sp>
    </p:spTree>
    <p:extLst>
      <p:ext uri="{BB962C8B-B14F-4D97-AF65-F5344CB8AC3E}">
        <p14:creationId xmlns:p14="http://schemas.microsoft.com/office/powerpoint/2010/main" val="40522456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6924831B-21C2-4652-BEBE-2B6E59F1357B}" type="slidenum">
              <a:rPr lang="ja-JP" altLang="en-US"/>
              <a:pPr/>
              <a:t>‹#›</a:t>
            </a:fld>
            <a:endParaRPr lang="en-US" altLang="ja-JP"/>
          </a:p>
        </p:txBody>
      </p:sp>
    </p:spTree>
    <p:extLst>
      <p:ext uri="{BB962C8B-B14F-4D97-AF65-F5344CB8AC3E}">
        <p14:creationId xmlns:p14="http://schemas.microsoft.com/office/powerpoint/2010/main" val="19308447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26007168-C18D-49EE-B717-AD74D22DF65F}" type="slidenum">
              <a:rPr lang="ja-JP" altLang="en-US"/>
              <a:pPr/>
              <a:t>‹#›</a:t>
            </a:fld>
            <a:endParaRPr lang="en-US" altLang="ja-JP"/>
          </a:p>
        </p:txBody>
      </p:sp>
    </p:spTree>
    <p:extLst>
      <p:ext uri="{BB962C8B-B14F-4D97-AF65-F5344CB8AC3E}">
        <p14:creationId xmlns:p14="http://schemas.microsoft.com/office/powerpoint/2010/main" val="40269517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0000DED0-E694-425D-8E1E-FC6171B31F16}" type="slidenum">
              <a:rPr lang="ja-JP" altLang="en-US"/>
              <a:pPr/>
              <a:t>‹#›</a:t>
            </a:fld>
            <a:endParaRPr lang="en-US" altLang="ja-JP"/>
          </a:p>
        </p:txBody>
      </p:sp>
    </p:spTree>
    <p:extLst>
      <p:ext uri="{BB962C8B-B14F-4D97-AF65-F5344CB8AC3E}">
        <p14:creationId xmlns:p14="http://schemas.microsoft.com/office/powerpoint/2010/main" val="13809672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876BCC15-4C10-43D7-AC6E-5468638D05B1}" type="slidenum">
              <a:rPr lang="ja-JP" altLang="en-US"/>
              <a:pPr/>
              <a:t>‹#›</a:t>
            </a:fld>
            <a:endParaRPr lang="en-US" altLang="ja-JP"/>
          </a:p>
        </p:txBody>
      </p:sp>
    </p:spTree>
    <p:extLst>
      <p:ext uri="{BB962C8B-B14F-4D97-AF65-F5344CB8AC3E}">
        <p14:creationId xmlns:p14="http://schemas.microsoft.com/office/powerpoint/2010/main" val="2759174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F5646214-D404-4D90-A226-BCDD969A8409}" type="slidenum">
              <a:rPr lang="ja-JP" altLang="en-US"/>
              <a:pPr/>
              <a:t>‹#›</a:t>
            </a:fld>
            <a:endParaRPr lang="en-US" altLang="ja-JP"/>
          </a:p>
        </p:txBody>
      </p:sp>
    </p:spTree>
    <p:extLst>
      <p:ext uri="{BB962C8B-B14F-4D97-AF65-F5344CB8AC3E}">
        <p14:creationId xmlns:p14="http://schemas.microsoft.com/office/powerpoint/2010/main" val="34605129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786714A-8205-44CC-8DD8-DB14758E5ED3}" type="slidenum">
              <a:rPr lang="ja-JP" altLang="en-US"/>
              <a:pPr/>
              <a:t>‹#›</a:t>
            </a:fld>
            <a:endParaRPr lang="en-US" altLang="ja-JP"/>
          </a:p>
        </p:txBody>
      </p:sp>
    </p:spTree>
    <p:extLst>
      <p:ext uri="{BB962C8B-B14F-4D97-AF65-F5344CB8AC3E}">
        <p14:creationId xmlns:p14="http://schemas.microsoft.com/office/powerpoint/2010/main" val="411702208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AB9C8A4-3039-4993-8ED2-BEC3DB5075F6}" type="slidenum">
              <a:rPr lang="ja-JP" altLang="en-US"/>
              <a:pPr/>
              <a:t>‹#›</a:t>
            </a:fld>
            <a:endParaRPr lang="en-US" altLang="ja-JP"/>
          </a:p>
        </p:txBody>
      </p:sp>
    </p:spTree>
    <p:extLst>
      <p:ext uri="{BB962C8B-B14F-4D97-AF65-F5344CB8AC3E}">
        <p14:creationId xmlns:p14="http://schemas.microsoft.com/office/powerpoint/2010/main" val="18524815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5123" name="Rectangle 3"/>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9" name="Rectangle 9"/>
          <p:cNvSpPr>
            <a:spLocks noGrp="1" noChangeArrowheads="1"/>
          </p:cNvSpPr>
          <p:nvPr>
            <p:ph type="sldNum" sz="quarter" idx="4"/>
          </p:nvPr>
        </p:nvSpPr>
        <p:spPr bwMode="auto">
          <a:xfrm>
            <a:off x="6767513" y="64166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b="0">
                <a:solidFill>
                  <a:srgbClr val="A50021"/>
                </a:solidFill>
                <a:ea typeface="ＭＳ Ｐゴシック" pitchFamily="34" charset="-128"/>
              </a:defRPr>
            </a:lvl1pPr>
          </a:lstStyle>
          <a:p>
            <a:fld id="{851C5658-A42E-4FD3-AADB-EC1BEE79F0AB}"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iming>
    <p:tnLst>
      <p:par>
        <p:cTn id="1" dur="indefinite" restart="never" nodeType="tmRoot"/>
      </p:par>
    </p:tnLst>
  </p:timing>
  <p:hf hdr="0" ftr="0" dt="0"/>
  <p:txStyles>
    <p:titleStyle>
      <a:lvl1pPr indent="176213" algn="l" rtl="0" fontAlgn="base">
        <a:spcBef>
          <a:spcPct val="0"/>
        </a:spcBef>
        <a:spcAft>
          <a:spcPct val="0"/>
        </a:spcAft>
        <a:defRPr sz="3400" b="1">
          <a:solidFill>
            <a:schemeClr val="bg1"/>
          </a:solidFill>
          <a:latin typeface="+mj-lt"/>
          <a:ea typeface="+mj-ea"/>
          <a:cs typeface="+mj-cs"/>
        </a:defRPr>
      </a:lvl1pPr>
      <a:lvl2pPr indent="176213" algn="l" rtl="0" fontAlgn="base">
        <a:spcBef>
          <a:spcPct val="0"/>
        </a:spcBef>
        <a:spcAft>
          <a:spcPct val="0"/>
        </a:spcAft>
        <a:defRPr sz="3400" b="1">
          <a:solidFill>
            <a:schemeClr val="bg1"/>
          </a:solidFill>
          <a:latin typeface="Times New Roman" pitchFamily="18" charset="0"/>
          <a:ea typeface="宋体" pitchFamily="2" charset="-122"/>
        </a:defRPr>
      </a:lvl2pPr>
      <a:lvl3pPr indent="176213" algn="l" rtl="0" fontAlgn="base">
        <a:spcBef>
          <a:spcPct val="0"/>
        </a:spcBef>
        <a:spcAft>
          <a:spcPct val="0"/>
        </a:spcAft>
        <a:defRPr sz="3400" b="1">
          <a:solidFill>
            <a:schemeClr val="bg1"/>
          </a:solidFill>
          <a:latin typeface="Times New Roman" pitchFamily="18" charset="0"/>
          <a:ea typeface="宋体" pitchFamily="2" charset="-122"/>
        </a:defRPr>
      </a:lvl3pPr>
      <a:lvl4pPr indent="176213" algn="l" rtl="0" fontAlgn="base">
        <a:spcBef>
          <a:spcPct val="0"/>
        </a:spcBef>
        <a:spcAft>
          <a:spcPct val="0"/>
        </a:spcAft>
        <a:defRPr sz="3400" b="1">
          <a:solidFill>
            <a:schemeClr val="bg1"/>
          </a:solidFill>
          <a:latin typeface="Times New Roman" pitchFamily="18" charset="0"/>
          <a:ea typeface="宋体" pitchFamily="2" charset="-122"/>
        </a:defRPr>
      </a:lvl4pPr>
      <a:lvl5pPr indent="176213" algn="l" rtl="0" fontAlgn="base">
        <a:spcBef>
          <a:spcPct val="0"/>
        </a:spcBef>
        <a:spcAft>
          <a:spcPct val="0"/>
        </a:spcAft>
        <a:defRPr sz="3400" b="1">
          <a:solidFill>
            <a:schemeClr val="bg1"/>
          </a:solidFill>
          <a:latin typeface="Times New Roman" pitchFamily="18" charset="0"/>
          <a:ea typeface="宋体" pitchFamily="2" charset="-122"/>
        </a:defRPr>
      </a:lvl5pPr>
      <a:lvl6pPr marL="457200" indent="176213" algn="l" rtl="0" fontAlgn="base">
        <a:spcBef>
          <a:spcPct val="0"/>
        </a:spcBef>
        <a:spcAft>
          <a:spcPct val="0"/>
        </a:spcAft>
        <a:defRPr sz="3400" b="1">
          <a:solidFill>
            <a:schemeClr val="bg1"/>
          </a:solidFill>
          <a:latin typeface="Times New Roman" pitchFamily="18" charset="0"/>
          <a:ea typeface="宋体" pitchFamily="2" charset="-122"/>
        </a:defRPr>
      </a:lvl6pPr>
      <a:lvl7pPr marL="914400" indent="176213" algn="l" rtl="0" fontAlgn="base">
        <a:spcBef>
          <a:spcPct val="0"/>
        </a:spcBef>
        <a:spcAft>
          <a:spcPct val="0"/>
        </a:spcAft>
        <a:defRPr sz="3400" b="1">
          <a:solidFill>
            <a:schemeClr val="bg1"/>
          </a:solidFill>
          <a:latin typeface="Times New Roman" pitchFamily="18" charset="0"/>
          <a:ea typeface="宋体" pitchFamily="2" charset="-122"/>
        </a:defRPr>
      </a:lvl7pPr>
      <a:lvl8pPr marL="1371600" indent="176213" algn="l" rtl="0" fontAlgn="base">
        <a:spcBef>
          <a:spcPct val="0"/>
        </a:spcBef>
        <a:spcAft>
          <a:spcPct val="0"/>
        </a:spcAft>
        <a:defRPr sz="3400" b="1">
          <a:solidFill>
            <a:schemeClr val="bg1"/>
          </a:solidFill>
          <a:latin typeface="Times New Roman" pitchFamily="18" charset="0"/>
          <a:ea typeface="宋体" pitchFamily="2" charset="-122"/>
        </a:defRPr>
      </a:lvl8pPr>
      <a:lvl9pPr marL="1828800" indent="176213" algn="l" rtl="0" fontAlgn="base">
        <a:spcBef>
          <a:spcPct val="0"/>
        </a:spcBef>
        <a:spcAft>
          <a:spcPct val="0"/>
        </a:spcAft>
        <a:defRPr sz="3400" b="1">
          <a:solidFill>
            <a:schemeClr val="bg1"/>
          </a:solidFill>
          <a:latin typeface="Times New Roman" pitchFamily="18" charset="0"/>
          <a:ea typeface="宋体" pitchFamily="2" charset="-122"/>
        </a:defRPr>
      </a:lvl9pPr>
    </p:titleStyle>
    <p:bodyStyle>
      <a:lvl1pPr marL="469900" indent="-469900" algn="l" rtl="0" fontAlgn="base">
        <a:spcBef>
          <a:spcPct val="40000"/>
        </a:spcBef>
        <a:spcAft>
          <a:spcPct val="0"/>
        </a:spcAft>
        <a:buClr>
          <a:schemeClr val="accent2"/>
        </a:buClr>
        <a:buFont typeface="Wingdings" pitchFamily="2" charset="2"/>
        <a:buBlip>
          <a:blip r:embed="rId13"/>
        </a:buBlip>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Ø"/>
        <a:defRPr sz="2400">
          <a:solidFill>
            <a:schemeClr val="folHlink"/>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ü"/>
        <a:defRPr sz="2300">
          <a:solidFill>
            <a:srgbClr val="009900"/>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609600" y="1143000"/>
            <a:ext cx="8305800" cy="2019300"/>
          </a:xfrm>
        </p:spPr>
        <p:txBody>
          <a:bodyPr/>
          <a:lstStyle/>
          <a:p>
            <a:r>
              <a:rPr lang="zh-CN" altLang="en-US" sz="3800">
                <a:solidFill>
                  <a:schemeClr val="tx1"/>
                </a:solidFill>
                <a:ea typeface="黑体" pitchFamily="2" charset="-122"/>
              </a:rPr>
              <a:t>第 </a:t>
            </a:r>
            <a:r>
              <a:rPr lang="en-US" altLang="zh-CN" sz="3800">
                <a:solidFill>
                  <a:schemeClr val="tx1"/>
                </a:solidFill>
                <a:ea typeface="黑体" pitchFamily="2" charset="-122"/>
              </a:rPr>
              <a:t>6 </a:t>
            </a:r>
            <a:r>
              <a:rPr lang="zh-CN" altLang="en-US" sz="3800">
                <a:solidFill>
                  <a:schemeClr val="tx1"/>
                </a:solidFill>
                <a:ea typeface="黑体" pitchFamily="2" charset="-122"/>
              </a:rPr>
              <a:t>章   基于产生式规则的机器推理</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F5384D-E023-45BE-8CCA-4DC82639EE37}" type="slidenum">
              <a:rPr lang="ja-JP" altLang="en-US"/>
              <a:pPr/>
              <a:t>10</a:t>
            </a:fld>
            <a:endParaRPr lang="en-US" altLang="ja-JP"/>
          </a:p>
        </p:txBody>
      </p:sp>
      <p:sp>
        <p:nvSpPr>
          <p:cNvPr id="413699" name="Rectangle 3"/>
          <p:cNvSpPr>
            <a:spLocks noGrp="1" noChangeArrowheads="1"/>
          </p:cNvSpPr>
          <p:nvPr>
            <p:ph type="body" idx="1"/>
          </p:nvPr>
        </p:nvSpPr>
        <p:spPr>
          <a:xfrm>
            <a:off x="457200" y="990600"/>
            <a:ext cx="8382000" cy="5029200"/>
          </a:xfrm>
          <a:noFill/>
          <a:ln/>
        </p:spPr>
        <p:txBody>
          <a:bodyPr/>
          <a:lstStyle/>
          <a:p>
            <a:pPr>
              <a:lnSpc>
                <a:spcPct val="135000"/>
              </a:lnSpc>
            </a:pPr>
            <a:r>
              <a:rPr lang="zh-CN" altLang="en-US" sz="2800" b="1" dirty="0">
                <a:solidFill>
                  <a:schemeClr val="folHlink"/>
                </a:solidFill>
              </a:rPr>
              <a:t>状态集合表示：</a:t>
            </a:r>
          </a:p>
          <a:p>
            <a:pPr>
              <a:lnSpc>
                <a:spcPct val="135000"/>
              </a:lnSpc>
              <a:buFont typeface="Wingdings" pitchFamily="2" charset="2"/>
              <a:buNone/>
            </a:pPr>
            <a:r>
              <a:rPr lang="zh-CN" altLang="en-US" sz="2400" b="1" dirty="0"/>
              <a:t>用</a:t>
            </a:r>
            <a:r>
              <a:rPr lang="en-US" altLang="zh-CN" sz="2400" b="1" dirty="0"/>
              <a:t>x</a:t>
            </a:r>
            <a:r>
              <a:rPr lang="en-US" altLang="zh-CN" sz="2400" b="1" baseline="-25000" dirty="0"/>
              <a:t>1</a:t>
            </a:r>
            <a:r>
              <a:rPr lang="en-US" altLang="zh-CN" sz="2400" b="1" dirty="0"/>
              <a:t>,x</a:t>
            </a:r>
            <a:r>
              <a:rPr lang="en-US" altLang="zh-CN" sz="2400" b="1" baseline="-25000" dirty="0"/>
              <a:t>2</a:t>
            </a:r>
            <a:r>
              <a:rPr lang="en-US" altLang="zh-CN" sz="2400" b="1" dirty="0"/>
              <a:t>,x</a:t>
            </a:r>
            <a:r>
              <a:rPr lang="en-US" altLang="zh-CN" sz="2400" b="1" baseline="-25000" dirty="0"/>
              <a:t>3</a:t>
            </a:r>
            <a:r>
              <a:rPr lang="zh-CN" altLang="en-US" sz="2400" b="1" dirty="0"/>
              <a:t>表示三个人点的颜色，</a:t>
            </a:r>
            <a:r>
              <a:rPr lang="en-US" altLang="zh-CN" sz="2400" b="1" dirty="0"/>
              <a:t>1</a:t>
            </a:r>
            <a:r>
              <a:rPr lang="zh-CN" altLang="en-US" sz="2400" b="1" dirty="0"/>
              <a:t>表示白色，</a:t>
            </a:r>
            <a:r>
              <a:rPr lang="en-US" altLang="zh-CN" sz="2400" b="1" dirty="0"/>
              <a:t>0</a:t>
            </a:r>
            <a:r>
              <a:rPr lang="zh-CN" altLang="en-US" sz="2400" b="1" dirty="0"/>
              <a:t>表示非白色。</a:t>
            </a:r>
          </a:p>
          <a:p>
            <a:pPr>
              <a:lnSpc>
                <a:spcPct val="135000"/>
              </a:lnSpc>
              <a:buFont typeface="Wingdings" pitchFamily="2" charset="2"/>
              <a:buNone/>
            </a:pPr>
            <a:r>
              <a:rPr lang="zh-CN" altLang="en-US" sz="2400" b="1" dirty="0"/>
              <a:t>                        </a:t>
            </a:r>
            <a:r>
              <a:rPr lang="en-US" altLang="zh-CN" sz="2400" b="1" dirty="0"/>
              <a:t>X</a:t>
            </a:r>
            <a:r>
              <a:rPr lang="zh-CN" altLang="en-US" sz="2400" b="1" dirty="0"/>
              <a:t>＝</a:t>
            </a:r>
            <a:r>
              <a:rPr lang="en-US" altLang="zh-CN" sz="2400" b="1" dirty="0"/>
              <a:t>(x</a:t>
            </a:r>
            <a:r>
              <a:rPr lang="en-US" altLang="zh-CN" sz="2400" b="1" baseline="-25000" dirty="0"/>
              <a:t>1</a:t>
            </a:r>
            <a:r>
              <a:rPr lang="en-US" altLang="zh-CN" sz="2400" b="1" dirty="0"/>
              <a:t>,x</a:t>
            </a:r>
            <a:r>
              <a:rPr lang="en-US" altLang="zh-CN" sz="2400" b="1" baseline="-25000" dirty="0"/>
              <a:t>2</a:t>
            </a:r>
            <a:r>
              <a:rPr lang="en-US" altLang="zh-CN" sz="2400" b="1" dirty="0"/>
              <a:t>,x</a:t>
            </a:r>
            <a:r>
              <a:rPr lang="en-US" altLang="zh-CN" sz="2400" b="1" baseline="-25000" dirty="0"/>
              <a:t>3</a:t>
            </a:r>
            <a:r>
              <a:rPr lang="en-US" altLang="zh-CN" sz="2400" b="1" dirty="0"/>
              <a:t>)</a:t>
            </a:r>
            <a:r>
              <a:rPr lang="zh-CN" altLang="en-US" sz="2400" b="1" dirty="0"/>
              <a:t>表示颜色分布状态。</a:t>
            </a:r>
          </a:p>
          <a:p>
            <a:pPr>
              <a:lnSpc>
                <a:spcPct val="135000"/>
              </a:lnSpc>
              <a:buFont typeface="Wingdings" pitchFamily="2" charset="2"/>
              <a:buNone/>
            </a:pPr>
            <a:r>
              <a:rPr lang="zh-CN" altLang="en-US" sz="2400" b="1" dirty="0"/>
              <a:t>全部可能的状态集合</a:t>
            </a:r>
            <a:r>
              <a:rPr lang="en-US" altLang="zh-CN" sz="2400" b="1" dirty="0"/>
              <a:t>(</a:t>
            </a:r>
            <a:r>
              <a:rPr lang="zh-CN" altLang="en-US" sz="2400" b="1" dirty="0">
                <a:solidFill>
                  <a:schemeClr val="tx2"/>
                </a:solidFill>
              </a:rPr>
              <a:t>可能界</a:t>
            </a:r>
            <a:r>
              <a:rPr lang="en-US" altLang="zh-CN" sz="2400" b="1" dirty="0"/>
              <a:t>PW</a:t>
            </a:r>
            <a:r>
              <a:rPr lang="en-US" altLang="zh-CN" sz="2400" b="1" baseline="-25000" dirty="0"/>
              <a:t>0</a:t>
            </a:r>
            <a:r>
              <a:rPr lang="en-US" altLang="zh-CN" sz="2400" b="1" dirty="0"/>
              <a:t>)</a:t>
            </a:r>
            <a:r>
              <a:rPr lang="zh-CN" altLang="en-US" sz="2400" b="1" dirty="0"/>
              <a:t>：</a:t>
            </a:r>
          </a:p>
          <a:p>
            <a:pPr>
              <a:lnSpc>
                <a:spcPct val="135000"/>
              </a:lnSpc>
              <a:buFont typeface="Wingdings" pitchFamily="2" charset="2"/>
              <a:buNone/>
            </a:pPr>
            <a:r>
              <a:rPr lang="en-US" altLang="zh-CN" sz="2400" b="1" dirty="0">
                <a:solidFill>
                  <a:schemeClr val="accent2"/>
                </a:solidFill>
              </a:rPr>
              <a:t>{(0,0,0),(0,0,1),(0,1,0),(0,1,1),(1,0,0),(1,0,1),(1,1,0),(1,1,1)}</a:t>
            </a:r>
          </a:p>
          <a:p>
            <a:pPr>
              <a:lnSpc>
                <a:spcPct val="135000"/>
              </a:lnSpc>
              <a:buFont typeface="Wingdings" pitchFamily="2" charset="2"/>
              <a:buNone/>
            </a:pPr>
            <a:r>
              <a:rPr lang="zh-CN" altLang="en-US" sz="2400" b="1" dirty="0"/>
              <a:t>实际给定的状态为</a:t>
            </a:r>
            <a:r>
              <a:rPr lang="zh-CN" altLang="en-US" sz="2400" b="1" dirty="0">
                <a:solidFill>
                  <a:schemeClr val="tx2"/>
                </a:solidFill>
              </a:rPr>
              <a:t>现实界</a:t>
            </a:r>
            <a:r>
              <a:rPr lang="en-US" altLang="zh-CN" sz="2400" b="1" dirty="0"/>
              <a:t>X</a:t>
            </a:r>
            <a:r>
              <a:rPr lang="en-US" altLang="zh-CN" sz="2400" b="1" baseline="-25000" dirty="0"/>
              <a:t>0 </a:t>
            </a:r>
            <a:r>
              <a:rPr lang="zh-CN" altLang="en-US" sz="2400" b="1" dirty="0"/>
              <a:t>＝</a:t>
            </a:r>
            <a:r>
              <a:rPr lang="en-US" altLang="zh-CN" sz="2400" b="1" dirty="0"/>
              <a:t>(x</a:t>
            </a:r>
            <a:r>
              <a:rPr lang="en-US" altLang="zh-CN" sz="2400" b="1" baseline="-25000" dirty="0"/>
              <a:t>10</a:t>
            </a:r>
            <a:r>
              <a:rPr lang="en-US" altLang="zh-CN" sz="2400" b="1" dirty="0"/>
              <a:t>,x</a:t>
            </a:r>
            <a:r>
              <a:rPr lang="en-US" altLang="zh-CN" sz="2400" b="1" baseline="-25000" dirty="0"/>
              <a:t>20</a:t>
            </a:r>
            <a:r>
              <a:rPr lang="en-US" altLang="zh-CN" sz="2400" b="1" dirty="0"/>
              <a:t>,x</a:t>
            </a:r>
            <a:r>
              <a:rPr lang="en-US" altLang="zh-CN" sz="2400" b="1" baseline="-25000" dirty="0"/>
              <a:t>30</a:t>
            </a:r>
            <a:r>
              <a:rPr lang="en-US" altLang="zh-CN" sz="2400" b="1" dirty="0"/>
              <a:t>)</a:t>
            </a:r>
          </a:p>
          <a:p>
            <a:pPr>
              <a:lnSpc>
                <a:spcPct val="135000"/>
              </a:lnSpc>
              <a:buFont typeface="Wingdings" pitchFamily="2" charset="2"/>
              <a:buNone/>
            </a:pPr>
            <a:r>
              <a:rPr lang="zh-CN" altLang="en-US" sz="2800" b="1" dirty="0"/>
              <a:t>用排除法找到</a:t>
            </a:r>
            <a:r>
              <a:rPr lang="en-US" altLang="zh-CN" sz="2800" b="1" dirty="0"/>
              <a:t>X</a:t>
            </a:r>
            <a:r>
              <a:rPr lang="en-US" altLang="zh-CN" sz="2800" b="1" baseline="-25000" dirty="0"/>
              <a:t>0 </a:t>
            </a:r>
            <a:r>
              <a:rPr lang="zh-CN" altLang="en-US" sz="2800" b="1" dirty="0"/>
              <a:t>。</a:t>
            </a:r>
          </a:p>
        </p:txBody>
      </p:sp>
      <p:sp>
        <p:nvSpPr>
          <p:cNvPr id="413701" name="Rectangle 5"/>
          <p:cNvSpPr>
            <a:spLocks noGrp="1" noChangeArrowheads="1"/>
          </p:cNvSpPr>
          <p:nvPr>
            <p:ph type="title"/>
          </p:nvPr>
        </p:nvSpPr>
        <p:spPr>
          <a:ln/>
        </p:spPr>
        <p:txBody>
          <a:bodyPr/>
          <a:lstStyle/>
          <a:p>
            <a:r>
              <a:rPr lang="en-US" altLang="zh-CN"/>
              <a:t>6.1.1 </a:t>
            </a:r>
            <a:r>
              <a:rPr lang="zh-CN" altLang="en-US"/>
              <a:t>产生式规则</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2CB1CC-24D3-4518-9466-ADE6ED5445FA}" type="slidenum">
              <a:rPr lang="ja-JP" altLang="en-US"/>
              <a:pPr/>
              <a:t>11</a:t>
            </a:fld>
            <a:endParaRPr lang="en-US" altLang="ja-JP"/>
          </a:p>
        </p:txBody>
      </p:sp>
      <p:sp>
        <p:nvSpPr>
          <p:cNvPr id="414723" name="Rectangle 3"/>
          <p:cNvSpPr>
            <a:spLocks noGrp="1" noChangeArrowheads="1"/>
          </p:cNvSpPr>
          <p:nvPr>
            <p:ph type="body" idx="1"/>
          </p:nvPr>
        </p:nvSpPr>
        <p:spPr>
          <a:xfrm>
            <a:off x="457200" y="838200"/>
            <a:ext cx="8077200" cy="5410200"/>
          </a:xfrm>
        </p:spPr>
        <p:txBody>
          <a:bodyPr/>
          <a:lstStyle/>
          <a:p>
            <a:pPr>
              <a:lnSpc>
                <a:spcPct val="115000"/>
              </a:lnSpc>
            </a:pPr>
            <a:r>
              <a:rPr lang="zh-CN" altLang="en-US" b="1" dirty="0">
                <a:solidFill>
                  <a:schemeClr val="tx2"/>
                </a:solidFill>
              </a:rPr>
              <a:t>排除过程：</a:t>
            </a:r>
          </a:p>
          <a:p>
            <a:pPr lvl="1">
              <a:lnSpc>
                <a:spcPct val="125000"/>
              </a:lnSpc>
            </a:pPr>
            <a:r>
              <a:rPr lang="zh-CN" altLang="en-US" b="1" dirty="0"/>
              <a:t>第一次，大臣只知道至少有一个人是白点，排除</a:t>
            </a:r>
            <a:r>
              <a:rPr lang="en-US" altLang="zh-CN" b="1" dirty="0">
                <a:solidFill>
                  <a:schemeClr val="accent2"/>
                </a:solidFill>
              </a:rPr>
              <a:t>X0={(0,0,0)}</a:t>
            </a:r>
            <a:r>
              <a:rPr lang="zh-CN" altLang="en-US" b="1" dirty="0"/>
              <a:t>状态。这时如果有人看到两个非白点，根据排除的状态可推知自己是白点。</a:t>
            </a:r>
          </a:p>
          <a:p>
            <a:pPr lvl="1">
              <a:lnSpc>
                <a:spcPct val="125000"/>
              </a:lnSpc>
            </a:pPr>
            <a:r>
              <a:rPr lang="zh-CN" altLang="en-US" b="1" dirty="0"/>
              <a:t>第二次大臣根据没有一个人知道自己点颜色的事实推知至少两人为白点。排除</a:t>
            </a:r>
            <a:r>
              <a:rPr lang="en-US" altLang="zh-CN" b="1" dirty="0">
                <a:solidFill>
                  <a:schemeClr val="accent2"/>
                </a:solidFill>
              </a:rPr>
              <a:t>{(0,0,1)(0,1,0)(1,0,0)}</a:t>
            </a:r>
            <a:r>
              <a:rPr lang="zh-CN" altLang="en-US" b="1" dirty="0"/>
              <a:t>状态。这时如果有人看到一个非白点，根据排除后得到的状态可推知自己的点是白的。</a:t>
            </a:r>
          </a:p>
          <a:p>
            <a:pPr lvl="1">
              <a:lnSpc>
                <a:spcPct val="125000"/>
              </a:lnSpc>
            </a:pPr>
            <a:r>
              <a:rPr lang="zh-CN" altLang="en-US" b="1" dirty="0"/>
              <a:t>第三次，大臣们根据仍无人知道自己点颜色的新事实推知没有一个非白点出现，即</a:t>
            </a:r>
            <a:r>
              <a:rPr lang="en-US" altLang="zh-CN" b="1" dirty="0">
                <a:solidFill>
                  <a:schemeClr val="accent2"/>
                </a:solidFill>
              </a:rPr>
              <a:t>X0={(1,1,1)}</a:t>
            </a:r>
            <a:r>
              <a:rPr lang="zh-CN" altLang="en-US" b="1" dirty="0"/>
              <a:t>。于是三人都知道自己点的颜色是白的。</a:t>
            </a:r>
          </a:p>
        </p:txBody>
      </p:sp>
      <p:sp>
        <p:nvSpPr>
          <p:cNvPr id="414725" name="Rectangle 5"/>
          <p:cNvSpPr>
            <a:spLocks noGrp="1" noChangeArrowheads="1"/>
          </p:cNvSpPr>
          <p:nvPr>
            <p:ph type="title"/>
          </p:nvPr>
        </p:nvSpPr>
        <p:spPr>
          <a:ln/>
        </p:spPr>
        <p:txBody>
          <a:bodyPr/>
          <a:lstStyle/>
          <a:p>
            <a:r>
              <a:rPr lang="en-US" altLang="zh-CN"/>
              <a:t>6.1.1 </a:t>
            </a:r>
            <a:r>
              <a:rPr lang="zh-CN" altLang="en-US"/>
              <a:t>产生式规则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 calcmode="lin" valueType="num">
                                      <p:cBhvr additive="base">
                                        <p:cTn id="7" dur="500" fill="hold"/>
                                        <p:tgtEl>
                                          <p:spTgt spid="414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3">
                                            <p:txEl>
                                              <p:pRg st="1" end="1"/>
                                            </p:txEl>
                                          </p:spTgt>
                                        </p:tgtEl>
                                        <p:attrNameLst>
                                          <p:attrName>style.visibility</p:attrName>
                                        </p:attrNameLst>
                                      </p:cBhvr>
                                      <p:to>
                                        <p:strVal val="visible"/>
                                      </p:to>
                                    </p:set>
                                    <p:anim calcmode="lin" valueType="num">
                                      <p:cBhvr additive="base">
                                        <p:cTn id="13" dur="500" fill="hold"/>
                                        <p:tgtEl>
                                          <p:spTgt spid="414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723">
                                            <p:txEl>
                                              <p:pRg st="2" end="2"/>
                                            </p:txEl>
                                          </p:spTgt>
                                        </p:tgtEl>
                                        <p:attrNameLst>
                                          <p:attrName>style.visibility</p:attrName>
                                        </p:attrNameLst>
                                      </p:cBhvr>
                                      <p:to>
                                        <p:strVal val="visible"/>
                                      </p:to>
                                    </p:set>
                                    <p:anim calcmode="lin" valueType="num">
                                      <p:cBhvr additive="base">
                                        <p:cTn id="19" dur="500" fill="hold"/>
                                        <p:tgtEl>
                                          <p:spTgt spid="414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4723">
                                            <p:txEl>
                                              <p:pRg st="3" end="3"/>
                                            </p:txEl>
                                          </p:spTgt>
                                        </p:tgtEl>
                                        <p:attrNameLst>
                                          <p:attrName>style.visibility</p:attrName>
                                        </p:attrNameLst>
                                      </p:cBhvr>
                                      <p:to>
                                        <p:strVal val="visible"/>
                                      </p:to>
                                    </p:set>
                                    <p:anim calcmode="lin" valueType="num">
                                      <p:cBhvr additive="base">
                                        <p:cTn id="25" dur="500" fill="hold"/>
                                        <p:tgtEl>
                                          <p:spTgt spid="414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47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959069-F68E-4E5D-B320-FE2EB78D9491}" type="slidenum">
              <a:rPr lang="ja-JP" altLang="en-US"/>
              <a:pPr/>
              <a:t>12</a:t>
            </a:fld>
            <a:endParaRPr lang="en-US" altLang="ja-JP"/>
          </a:p>
        </p:txBody>
      </p:sp>
      <p:sp>
        <p:nvSpPr>
          <p:cNvPr id="415747" name="Rectangle 3"/>
          <p:cNvSpPr>
            <a:spLocks noGrp="1" noChangeArrowheads="1"/>
          </p:cNvSpPr>
          <p:nvPr>
            <p:ph type="body" idx="1"/>
          </p:nvPr>
        </p:nvSpPr>
        <p:spPr>
          <a:xfrm>
            <a:off x="838200" y="1143000"/>
            <a:ext cx="7772400" cy="4876800"/>
          </a:xfrm>
          <a:noFill/>
          <a:ln/>
        </p:spPr>
        <p:txBody>
          <a:bodyPr/>
          <a:lstStyle/>
          <a:p>
            <a:pPr>
              <a:buFont typeface="Wingdings" pitchFamily="2" charset="2"/>
              <a:buNone/>
            </a:pPr>
            <a:r>
              <a:rPr lang="zh-CN" altLang="en-US" b="1" dirty="0">
                <a:solidFill>
                  <a:schemeClr val="tx2"/>
                </a:solidFill>
              </a:rPr>
              <a:t>引入</a:t>
            </a:r>
            <a:r>
              <a:rPr lang="zh-CN" altLang="en-US" b="1" dirty="0" smtClean="0">
                <a:solidFill>
                  <a:schemeClr val="tx2"/>
                </a:solidFill>
              </a:rPr>
              <a:t>中间状态</a:t>
            </a:r>
            <a:r>
              <a:rPr lang="zh-CN" altLang="en-US" b="1" dirty="0">
                <a:solidFill>
                  <a:schemeClr val="tx2"/>
                </a:solidFill>
              </a:rPr>
              <a:t>并定义下述符号：</a:t>
            </a:r>
          </a:p>
          <a:p>
            <a:pPr>
              <a:buFont typeface="Wingdings" pitchFamily="2" charset="2"/>
              <a:buNone/>
            </a:pPr>
            <a:endParaRPr lang="zh-CN" altLang="en-US" b="1" dirty="0">
              <a:solidFill>
                <a:schemeClr val="tx2"/>
              </a:solidFill>
            </a:endParaRPr>
          </a:p>
          <a:p>
            <a:pPr>
              <a:lnSpc>
                <a:spcPct val="145000"/>
              </a:lnSpc>
              <a:buFont typeface="Wingdings" pitchFamily="2" charset="2"/>
              <a:buNone/>
            </a:pPr>
            <a:r>
              <a:rPr lang="zh-CN" altLang="en-US" sz="2600" b="1" dirty="0">
                <a:solidFill>
                  <a:schemeClr val="tx2"/>
                </a:solidFill>
              </a:rPr>
              <a:t>            </a:t>
            </a:r>
            <a:r>
              <a:rPr lang="en-US" altLang="zh-CN" sz="2600" b="1" dirty="0"/>
              <a:t>S</a:t>
            </a:r>
            <a:r>
              <a:rPr lang="en-US" altLang="zh-CN" sz="2600" b="1" baseline="-25000" dirty="0"/>
              <a:t>i</a:t>
            </a:r>
            <a:r>
              <a:rPr lang="en-US" altLang="zh-CN" sz="2600" b="1" dirty="0"/>
              <a:t>——  </a:t>
            </a:r>
            <a:r>
              <a:rPr lang="en-US" altLang="zh-CN" sz="2600" b="1" dirty="0" err="1"/>
              <a:t>i</a:t>
            </a:r>
            <a:r>
              <a:rPr lang="zh-CN" altLang="en-US" sz="2600" b="1" dirty="0"/>
              <a:t>大臣看到的非白点数；</a:t>
            </a:r>
          </a:p>
          <a:p>
            <a:pPr>
              <a:lnSpc>
                <a:spcPct val="145000"/>
              </a:lnSpc>
              <a:buFont typeface="Wingdings" pitchFamily="2" charset="2"/>
              <a:buNone/>
            </a:pPr>
            <a:r>
              <a:rPr lang="zh-CN" altLang="en-US" sz="2600" b="1" dirty="0"/>
              <a:t>            </a:t>
            </a:r>
            <a:r>
              <a:rPr lang="en-US" altLang="zh-CN" sz="2600" b="1" dirty="0"/>
              <a:t>W</a:t>
            </a:r>
            <a:r>
              <a:rPr lang="en-US" altLang="zh-CN" sz="2600" b="1" baseline="-25000" dirty="0"/>
              <a:t>i</a:t>
            </a:r>
            <a:r>
              <a:rPr lang="en-US" altLang="zh-CN" sz="2600" b="1" dirty="0"/>
              <a:t>—— </a:t>
            </a:r>
            <a:r>
              <a:rPr lang="en-US" altLang="zh-CN" sz="2600" b="1" dirty="0" err="1"/>
              <a:t>i</a:t>
            </a:r>
            <a:r>
              <a:rPr lang="zh-CN" altLang="en-US" sz="2600" b="1" dirty="0"/>
              <a:t>大臣猜出自己点的颜色否。如果他宣布已知道自己点的颜色，为</a:t>
            </a:r>
            <a:r>
              <a:rPr lang="en-US" altLang="zh-CN" sz="2600" b="1" dirty="0"/>
              <a:t>1</a:t>
            </a:r>
            <a:r>
              <a:rPr lang="zh-CN" altLang="en-US" sz="2600" b="1" dirty="0"/>
              <a:t>，否则为</a:t>
            </a:r>
            <a:r>
              <a:rPr lang="en-US" altLang="zh-CN" sz="2600" b="1" dirty="0"/>
              <a:t>0</a:t>
            </a:r>
            <a:r>
              <a:rPr lang="zh-CN" altLang="en-US" sz="2600" b="1" dirty="0"/>
              <a:t>；</a:t>
            </a:r>
          </a:p>
          <a:p>
            <a:pPr>
              <a:lnSpc>
                <a:spcPct val="145000"/>
              </a:lnSpc>
              <a:buFont typeface="Wingdings" pitchFamily="2" charset="2"/>
              <a:buNone/>
            </a:pPr>
            <a:r>
              <a:rPr lang="zh-CN" altLang="en-US" sz="2600" b="1" dirty="0"/>
              <a:t>             </a:t>
            </a:r>
            <a:r>
              <a:rPr lang="en-US" altLang="zh-CN" sz="2600" b="1" dirty="0"/>
              <a:t>n——X</a:t>
            </a:r>
            <a:r>
              <a:rPr lang="en-US" altLang="zh-CN" sz="2600" b="1" baseline="-25000" dirty="0"/>
              <a:t>0</a:t>
            </a:r>
            <a:r>
              <a:rPr lang="zh-CN" altLang="en-US" sz="2600" b="1" dirty="0"/>
              <a:t>中白点的个数。</a:t>
            </a:r>
          </a:p>
          <a:p>
            <a:pPr>
              <a:buFont typeface="Wingdings" pitchFamily="2" charset="2"/>
              <a:buNone/>
            </a:pPr>
            <a:r>
              <a:rPr lang="zh-CN" altLang="en-US" sz="2600" b="1" dirty="0"/>
              <a:t>            </a:t>
            </a:r>
          </a:p>
        </p:txBody>
      </p:sp>
      <p:sp>
        <p:nvSpPr>
          <p:cNvPr id="415751" name="Rectangle 7"/>
          <p:cNvSpPr>
            <a:spLocks noGrp="1" noChangeArrowheads="1"/>
          </p:cNvSpPr>
          <p:nvPr>
            <p:ph type="title"/>
          </p:nvPr>
        </p:nvSpPr>
        <p:spPr>
          <a:ln/>
        </p:spPr>
        <p:txBody>
          <a:bodyPr/>
          <a:lstStyle/>
          <a:p>
            <a:r>
              <a:rPr lang="en-US" altLang="zh-CN"/>
              <a:t>6.1.1 </a:t>
            </a:r>
            <a:r>
              <a:rPr lang="zh-CN" altLang="en-US"/>
              <a:t>产生式规则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A5A3A398-A4AE-47A2-9492-DB039D25AEC3}" type="slidenum">
              <a:rPr lang="ja-JP" altLang="en-US"/>
              <a:pPr/>
              <a:t>13</a:t>
            </a:fld>
            <a:endParaRPr lang="en-US" altLang="ja-JP"/>
          </a:p>
        </p:txBody>
      </p:sp>
      <p:sp>
        <p:nvSpPr>
          <p:cNvPr id="416771" name="Rectangle 3"/>
          <p:cNvSpPr>
            <a:spLocks noGrp="1" noChangeArrowheads="1"/>
          </p:cNvSpPr>
          <p:nvPr>
            <p:ph type="body" idx="1"/>
          </p:nvPr>
        </p:nvSpPr>
        <p:spPr>
          <a:xfrm>
            <a:off x="304800" y="381000"/>
            <a:ext cx="8686800" cy="6324600"/>
          </a:xfrm>
          <a:noFill/>
          <a:ln/>
        </p:spPr>
        <p:txBody>
          <a:bodyPr/>
          <a:lstStyle/>
          <a:p>
            <a:pPr>
              <a:lnSpc>
                <a:spcPct val="120000"/>
              </a:lnSpc>
              <a:buFont typeface="Wingdings" pitchFamily="2" charset="2"/>
              <a:buNone/>
            </a:pPr>
            <a:r>
              <a:rPr lang="en-US" altLang="zh-CN" sz="2000" b="1" dirty="0">
                <a:latin typeface="宋体" pitchFamily="2" charset="-122"/>
              </a:rPr>
              <a:t>(1) (n&gt;=1) &lt;=&gt;X</a:t>
            </a:r>
            <a:r>
              <a:rPr lang="en-US" altLang="zh-CN" sz="2000" b="1" baseline="-25000" dirty="0">
                <a:latin typeface="宋体" pitchFamily="2" charset="-122"/>
              </a:rPr>
              <a:t>0</a:t>
            </a:r>
            <a:r>
              <a:rPr lang="en-US" altLang="zh-CN" sz="2000" b="1" dirty="0">
                <a:latin typeface="宋体" pitchFamily="2" charset="-122"/>
              </a:rPr>
              <a:t> </a:t>
            </a:r>
            <a:r>
              <a:rPr lang="zh-CN" altLang="en-US" sz="2000" b="1" dirty="0">
                <a:latin typeface="宋体" pitchFamily="2" charset="-122"/>
              </a:rPr>
              <a:t>＝ </a:t>
            </a:r>
            <a:r>
              <a:rPr lang="en-US" altLang="zh-CN" sz="2000" b="1" dirty="0">
                <a:latin typeface="宋体" pitchFamily="2" charset="-122"/>
              </a:rPr>
              <a:t>{ (0,0,1),(0,1,0),(0,1,1),(1,0,0),(1,0,1),(1,1,0),(1,1,1)}</a:t>
            </a:r>
            <a:r>
              <a:rPr lang="zh-CN" altLang="en-US" sz="2000" b="1" dirty="0">
                <a:latin typeface="宋体" pitchFamily="2" charset="-122"/>
              </a:rPr>
              <a:t>；</a:t>
            </a:r>
          </a:p>
          <a:p>
            <a:pPr>
              <a:lnSpc>
                <a:spcPct val="120000"/>
              </a:lnSpc>
              <a:buFont typeface="Wingdings" pitchFamily="2" charset="2"/>
              <a:buNone/>
            </a:pPr>
            <a:r>
              <a:rPr lang="en-US" altLang="zh-CN" sz="2000" b="1" dirty="0">
                <a:solidFill>
                  <a:srgbClr val="FF0000"/>
                </a:solidFill>
                <a:latin typeface="宋体" pitchFamily="2" charset="-122"/>
              </a:rPr>
              <a:t>(2) (n&gt;=1) </a:t>
            </a:r>
            <a:r>
              <a:rPr lang="en-US" altLang="zh-CN" sz="2000" b="1" dirty="0">
                <a:solidFill>
                  <a:srgbClr val="FF0000"/>
                </a:solidFill>
                <a:latin typeface="宋体" pitchFamily="2" charset="-122"/>
                <a:sym typeface="Symbol" pitchFamily="18" charset="2"/>
              </a:rPr>
              <a:t>(S</a:t>
            </a:r>
            <a:r>
              <a:rPr lang="en-US" altLang="zh-CN" sz="2000" b="1" baseline="-25000" dirty="0">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=2) </a:t>
            </a:r>
            <a:r>
              <a:rPr lang="en-US" altLang="zh-CN" sz="2000" b="1" dirty="0">
                <a:solidFill>
                  <a:srgbClr val="FF0000"/>
                </a:solidFill>
                <a:latin typeface="宋体" pitchFamily="2" charset="-122"/>
              </a:rPr>
              <a:t>=&gt;(W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a:t>
            </a:r>
            <a:r>
              <a:rPr lang="en-US" altLang="zh-CN" sz="2000" b="1" dirty="0" err="1">
                <a:solidFill>
                  <a:srgbClr val="FF0000"/>
                </a:solidFill>
                <a:latin typeface="宋体" pitchFamily="2" charset="-122"/>
              </a:rPr>
              <a:t>i</a:t>
            </a:r>
            <a:r>
              <a:rPr lang="en-US" altLang="zh-CN" sz="2000" b="1" dirty="0">
                <a:solidFill>
                  <a:srgbClr val="FF0000"/>
                </a:solidFill>
                <a:latin typeface="宋体" pitchFamily="2" charset="-122"/>
              </a:rPr>
              <a:t>=1,2,3,</a:t>
            </a:r>
            <a:r>
              <a:rPr lang="zh-CN" altLang="en-US" sz="2000" b="1" dirty="0">
                <a:solidFill>
                  <a:srgbClr val="FF0000"/>
                </a:solidFill>
                <a:latin typeface="宋体" pitchFamily="2" charset="-122"/>
              </a:rPr>
              <a:t>下同</a:t>
            </a:r>
            <a:r>
              <a:rPr lang="en-US" altLang="zh-CN" sz="2000" b="1" dirty="0">
                <a:solidFill>
                  <a:srgbClr val="FF0000"/>
                </a:solidFill>
                <a:latin typeface="宋体" pitchFamily="2" charset="-122"/>
              </a:rPr>
              <a:t>)</a:t>
            </a:r>
            <a:r>
              <a:rPr lang="zh-CN" altLang="en-US" sz="2000" b="1" dirty="0">
                <a:solidFill>
                  <a:srgbClr val="FF0000"/>
                </a:solidFill>
                <a:latin typeface="宋体" pitchFamily="2" charset="-122"/>
              </a:rPr>
              <a:t>；</a:t>
            </a:r>
          </a:p>
          <a:p>
            <a:pPr>
              <a:lnSpc>
                <a:spcPct val="120000"/>
              </a:lnSpc>
              <a:buFont typeface="Wingdings" pitchFamily="2" charset="2"/>
              <a:buNone/>
            </a:pPr>
            <a:r>
              <a:rPr lang="en-US" altLang="zh-CN" sz="2000" b="1" dirty="0">
                <a:solidFill>
                  <a:srgbClr val="FF0000"/>
                </a:solidFill>
                <a:latin typeface="宋体" pitchFamily="2" charset="-122"/>
              </a:rPr>
              <a:t>(3)( </a:t>
            </a:r>
            <a:r>
              <a:rPr lang="en-US" altLang="zh-CN" sz="2000" b="1" dirty="0">
                <a:solidFill>
                  <a:srgbClr val="FF0000"/>
                </a:solidFill>
                <a:latin typeface="宋体" pitchFamily="2" charset="-122"/>
                <a:sym typeface="Symbol" pitchFamily="18" charset="2"/>
              </a:rPr>
              <a:t></a:t>
            </a:r>
            <a:r>
              <a:rPr lang="en-US" altLang="zh-CN" sz="2000" b="1" dirty="0" err="1">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 ) </a:t>
            </a:r>
            <a:r>
              <a:rPr lang="en-US" altLang="zh-CN" sz="2000" b="1" dirty="0">
                <a:solidFill>
                  <a:srgbClr val="FF0000"/>
                </a:solidFill>
                <a:latin typeface="宋体" pitchFamily="2" charset="-122"/>
              </a:rPr>
              <a: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 </a:t>
            </a:r>
            <a:r>
              <a:rPr lang="en-US" altLang="zh-CN" sz="2000" b="1" dirty="0">
                <a:solidFill>
                  <a:srgbClr val="FF0000"/>
                </a:solidFill>
                <a:latin typeface="宋体" pitchFamily="2" charset="-122"/>
                <a:sym typeface="Symbol" pitchFamily="18" charset="2"/>
              </a:rPr>
              <a:t> </a:t>
            </a:r>
            <a:r>
              <a:rPr lang="en-US" altLang="zh-CN" sz="2000" b="1" dirty="0">
                <a:solidFill>
                  <a:srgbClr val="FF0000"/>
                </a:solidFill>
                <a:latin typeface="宋体" pitchFamily="2" charset="-122"/>
              </a:rPr>
              <a:t>(n&gt;=1) =&gt; (n=1) </a:t>
            </a:r>
            <a:r>
              <a:rPr lang="zh-CN" altLang="en-US" sz="2000" b="1" dirty="0">
                <a:solidFill>
                  <a:srgbClr val="FF0000"/>
                </a:solidFill>
                <a:latin typeface="宋体" pitchFamily="2" charset="-122"/>
              </a:rPr>
              <a:t>；</a:t>
            </a:r>
          </a:p>
          <a:p>
            <a:pPr>
              <a:lnSpc>
                <a:spcPct val="120000"/>
              </a:lnSpc>
              <a:buFont typeface="Wingdings" pitchFamily="2" charset="2"/>
              <a:buNone/>
            </a:pPr>
            <a:r>
              <a:rPr lang="en-US" altLang="zh-CN" sz="2000" b="1" dirty="0">
                <a:solidFill>
                  <a:srgbClr val="FF0000"/>
                </a:solidFill>
                <a:latin typeface="宋体" pitchFamily="2" charset="-122"/>
              </a:rPr>
              <a:t>(4) (n=1) =&gt; (</a:t>
            </a:r>
            <a:r>
              <a:rPr lang="en-US" altLang="zh-CN" sz="2000" b="1" dirty="0">
                <a:solidFill>
                  <a:srgbClr val="FF0000"/>
                </a:solidFill>
                <a:latin typeface="宋体" pitchFamily="2" charset="-122"/>
                <a:sym typeface="Symbol" pitchFamily="18" charset="2"/>
              </a:rPr>
              <a:t> </a:t>
            </a:r>
            <a:r>
              <a:rPr lang="en-US" altLang="zh-CN" sz="2000" b="1" dirty="0" err="1">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 ) </a:t>
            </a:r>
            <a:r>
              <a:rPr lang="en-US" altLang="zh-CN" sz="2000" b="1" dirty="0">
                <a:solidFill>
                  <a:srgbClr val="FF0000"/>
                </a:solidFill>
                <a:latin typeface="宋体" pitchFamily="2" charset="-122"/>
              </a:rPr>
              <a: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 </a:t>
            </a:r>
            <a:r>
              <a:rPr lang="zh-CN" altLang="en-US" sz="2000" b="1" dirty="0">
                <a:solidFill>
                  <a:srgbClr val="FF0000"/>
                </a:solidFill>
                <a:latin typeface="宋体" pitchFamily="2" charset="-122"/>
              </a:rPr>
              <a:t>；</a:t>
            </a:r>
          </a:p>
          <a:p>
            <a:pPr>
              <a:lnSpc>
                <a:spcPct val="120000"/>
              </a:lnSpc>
              <a:buFont typeface="Wingdings" pitchFamily="2" charset="2"/>
              <a:buNone/>
            </a:pPr>
            <a:r>
              <a:rPr lang="en-US" altLang="zh-CN" sz="2000" b="1" dirty="0">
                <a:latin typeface="宋体" pitchFamily="2" charset="-122"/>
              </a:rPr>
              <a:t>(5) (</a:t>
            </a:r>
            <a:r>
              <a:rPr lang="en-US" altLang="zh-CN" sz="2000" b="1" dirty="0">
                <a:latin typeface="宋体" pitchFamily="2" charset="-122"/>
                <a:sym typeface="Symbol" pitchFamily="18" charset="2"/>
              </a:rPr>
              <a:t> </a:t>
            </a:r>
            <a:r>
              <a:rPr lang="en-US" altLang="zh-CN" sz="2000" b="1" dirty="0" err="1">
                <a:latin typeface="宋体" pitchFamily="2" charset="-122"/>
                <a:sym typeface="Symbol" pitchFamily="18" charset="2"/>
              </a:rPr>
              <a:t>i</a:t>
            </a:r>
            <a:r>
              <a:rPr lang="en-US" altLang="zh-CN" sz="2000" b="1" dirty="0">
                <a:latin typeface="宋体" pitchFamily="2" charset="-122"/>
                <a:sym typeface="Symbol" pitchFamily="18" charset="2"/>
              </a:rPr>
              <a:t> ) </a:t>
            </a:r>
            <a:r>
              <a:rPr lang="en-US" altLang="zh-CN" sz="2000" b="1" dirty="0">
                <a:latin typeface="宋体" pitchFamily="2" charset="-122"/>
              </a:rPr>
              <a:t>(W</a:t>
            </a:r>
            <a:r>
              <a:rPr lang="en-US" altLang="zh-CN" sz="2000" b="1" baseline="-25000" dirty="0">
                <a:latin typeface="宋体" pitchFamily="2" charset="-122"/>
              </a:rPr>
              <a:t>i</a:t>
            </a:r>
            <a:r>
              <a:rPr lang="en-US" altLang="zh-CN" sz="2000" b="1" dirty="0">
                <a:latin typeface="宋体" pitchFamily="2" charset="-122"/>
              </a:rPr>
              <a:t>=0) </a:t>
            </a:r>
            <a:r>
              <a:rPr lang="en-US" altLang="zh-CN" sz="2000" b="1" dirty="0">
                <a:latin typeface="宋体" pitchFamily="2" charset="-122"/>
                <a:sym typeface="Symbol" pitchFamily="18" charset="2"/>
              </a:rPr>
              <a:t></a:t>
            </a:r>
            <a:r>
              <a:rPr lang="en-US" altLang="zh-CN" sz="2000" b="1" dirty="0">
                <a:latin typeface="宋体" pitchFamily="2" charset="-122"/>
              </a:rPr>
              <a:t> (n&gt;=1) =&gt; (n&gt;=2) ;</a:t>
            </a:r>
          </a:p>
          <a:p>
            <a:pPr>
              <a:lnSpc>
                <a:spcPct val="120000"/>
              </a:lnSpc>
              <a:buFont typeface="Wingdings" pitchFamily="2" charset="2"/>
              <a:buNone/>
            </a:pPr>
            <a:r>
              <a:rPr lang="en-US" altLang="zh-CN" sz="2000" b="1" dirty="0">
                <a:latin typeface="宋体" pitchFamily="2" charset="-122"/>
              </a:rPr>
              <a:t>(6) (n&gt;=2) &lt;=&gt;X</a:t>
            </a:r>
            <a:r>
              <a:rPr lang="en-US" altLang="zh-CN" sz="2000" b="1" baseline="-25000" dirty="0">
                <a:latin typeface="宋体" pitchFamily="2" charset="-122"/>
              </a:rPr>
              <a:t>0</a:t>
            </a:r>
            <a:r>
              <a:rPr lang="en-US" altLang="zh-CN" sz="2000" b="1" dirty="0">
                <a:latin typeface="宋体" pitchFamily="2" charset="-122"/>
              </a:rPr>
              <a:t> </a:t>
            </a:r>
            <a:r>
              <a:rPr lang="zh-CN" altLang="en-US" sz="2000" b="1" dirty="0">
                <a:latin typeface="宋体" pitchFamily="2" charset="-122"/>
              </a:rPr>
              <a:t>＝ </a:t>
            </a:r>
            <a:r>
              <a:rPr lang="en-US" altLang="zh-CN" sz="2000" b="1" dirty="0">
                <a:latin typeface="宋体" pitchFamily="2" charset="-122"/>
              </a:rPr>
              <a:t>{ (0,1,1),(1,0,1),(1,1,0),(1,1,1)}</a:t>
            </a:r>
            <a:r>
              <a:rPr lang="zh-CN" altLang="en-US" sz="2000" b="1" dirty="0">
                <a:latin typeface="宋体" pitchFamily="2" charset="-122"/>
              </a:rPr>
              <a:t>；</a:t>
            </a:r>
          </a:p>
          <a:p>
            <a:pPr>
              <a:lnSpc>
                <a:spcPct val="120000"/>
              </a:lnSpc>
              <a:buFont typeface="Wingdings" pitchFamily="2" charset="2"/>
              <a:buNone/>
            </a:pPr>
            <a:r>
              <a:rPr lang="en-US" altLang="zh-CN" sz="2000" b="1" dirty="0">
                <a:solidFill>
                  <a:srgbClr val="FF0000"/>
                </a:solidFill>
                <a:latin typeface="宋体" pitchFamily="2" charset="-122"/>
              </a:rPr>
              <a:t>(7) (n&gt;=2) </a:t>
            </a:r>
            <a:r>
              <a:rPr lang="en-US" altLang="zh-CN" sz="2000" b="1" dirty="0">
                <a:solidFill>
                  <a:srgbClr val="FF0000"/>
                </a:solidFill>
                <a:latin typeface="宋体" pitchFamily="2" charset="-122"/>
                <a:sym typeface="Symbol" pitchFamily="18" charset="2"/>
              </a:rPr>
              <a:t></a:t>
            </a:r>
            <a:r>
              <a:rPr lang="en-US" altLang="zh-CN" sz="2000" b="1" dirty="0">
                <a:solidFill>
                  <a:srgbClr val="FF0000"/>
                </a:solidFill>
                <a:latin typeface="宋体" pitchFamily="2" charset="-122"/>
              </a:rPr>
              <a:t> </a:t>
            </a:r>
            <a:r>
              <a:rPr lang="en-US" altLang="zh-CN" sz="2000" b="1" dirty="0">
                <a:solidFill>
                  <a:srgbClr val="FF0000"/>
                </a:solidFill>
                <a:latin typeface="宋体" pitchFamily="2" charset="-122"/>
                <a:sym typeface="Symbol" pitchFamily="18" charset="2"/>
              </a:rPr>
              <a:t>(S</a:t>
            </a:r>
            <a:r>
              <a:rPr lang="en-US" altLang="zh-CN" sz="2000" b="1" baseline="-25000" dirty="0">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=1) </a:t>
            </a:r>
            <a:r>
              <a:rPr lang="en-US" altLang="zh-CN" sz="2000" b="1" dirty="0">
                <a:solidFill>
                  <a:srgbClr val="FF0000"/>
                </a:solidFill>
                <a:latin typeface="宋体" pitchFamily="2" charset="-122"/>
              </a:rPr>
              <a:t>=&gt;(W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a:t>
            </a:r>
          </a:p>
          <a:p>
            <a:pPr>
              <a:lnSpc>
                <a:spcPct val="120000"/>
              </a:lnSpc>
              <a:buFont typeface="Wingdings" pitchFamily="2" charset="2"/>
              <a:buNone/>
            </a:pPr>
            <a:r>
              <a:rPr lang="en-US" altLang="zh-CN" sz="2000" b="1" dirty="0">
                <a:solidFill>
                  <a:srgbClr val="FF0000"/>
                </a:solidFill>
                <a:latin typeface="宋体" pitchFamily="2" charset="-122"/>
              </a:rPr>
              <a:t>(8) ( </a:t>
            </a:r>
            <a:r>
              <a:rPr lang="en-US" altLang="zh-CN" sz="2000" b="1" dirty="0">
                <a:solidFill>
                  <a:srgbClr val="FF0000"/>
                </a:solidFill>
                <a:latin typeface="宋体" pitchFamily="2" charset="-122"/>
                <a:sym typeface="Symbol" pitchFamily="18" charset="2"/>
              </a:rPr>
              <a:t></a:t>
            </a:r>
            <a:r>
              <a:rPr lang="en-US" altLang="zh-CN" sz="2000" b="1" dirty="0" err="1">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 ) </a:t>
            </a:r>
            <a:r>
              <a:rPr lang="en-US" altLang="zh-CN" sz="2000" b="1" dirty="0">
                <a:solidFill>
                  <a:srgbClr val="FF0000"/>
                </a:solidFill>
                <a:latin typeface="宋体" pitchFamily="2" charset="-122"/>
              </a:rPr>
              <a: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 </a:t>
            </a:r>
            <a:r>
              <a:rPr lang="en-US" altLang="zh-CN" sz="2000" b="1" dirty="0">
                <a:solidFill>
                  <a:srgbClr val="FF0000"/>
                </a:solidFill>
                <a:latin typeface="宋体" pitchFamily="2" charset="-122"/>
                <a:sym typeface="Symbol" pitchFamily="18" charset="2"/>
              </a:rPr>
              <a:t> </a:t>
            </a:r>
            <a:r>
              <a:rPr lang="en-US" altLang="zh-CN" sz="2000" b="1" dirty="0">
                <a:solidFill>
                  <a:srgbClr val="FF0000"/>
                </a:solidFill>
                <a:latin typeface="宋体" pitchFamily="2" charset="-122"/>
              </a:rPr>
              <a:t>(n&gt;=2) =&gt; (n=2) ;</a:t>
            </a:r>
          </a:p>
          <a:p>
            <a:pPr>
              <a:lnSpc>
                <a:spcPct val="120000"/>
              </a:lnSpc>
              <a:buFont typeface="Wingdings" pitchFamily="2" charset="2"/>
              <a:buNone/>
            </a:pPr>
            <a:r>
              <a:rPr lang="en-US" altLang="zh-CN" sz="2000" b="1" dirty="0">
                <a:solidFill>
                  <a:srgbClr val="FF0000"/>
                </a:solidFill>
                <a:latin typeface="宋体" pitchFamily="2" charset="-122"/>
              </a:rPr>
              <a:t>(9) (n=2) =&gt; (</a:t>
            </a:r>
            <a:r>
              <a:rPr lang="en-US" altLang="zh-CN" sz="2000" b="1" dirty="0">
                <a:solidFill>
                  <a:srgbClr val="FF0000"/>
                </a:solidFill>
                <a:latin typeface="宋体" pitchFamily="2" charset="-122"/>
                <a:sym typeface="Symbol" pitchFamily="18" charset="2"/>
              </a:rPr>
              <a:t> </a:t>
            </a:r>
            <a:r>
              <a:rPr lang="en-US" altLang="zh-CN" sz="2000" b="1" dirty="0" err="1">
                <a:solidFill>
                  <a:srgbClr val="FF0000"/>
                </a:solidFill>
                <a:latin typeface="宋体" pitchFamily="2" charset="-122"/>
                <a:sym typeface="Symbol" pitchFamily="18" charset="2"/>
              </a:rPr>
              <a:t>i</a:t>
            </a:r>
            <a:r>
              <a:rPr lang="en-US" altLang="zh-CN" sz="2000" b="1" dirty="0">
                <a:solidFill>
                  <a:srgbClr val="FF0000"/>
                </a:solidFill>
                <a:latin typeface="宋体" pitchFamily="2" charset="-122"/>
                <a:sym typeface="Symbol" pitchFamily="18" charset="2"/>
              </a:rPr>
              <a:t> ) </a:t>
            </a:r>
            <a:r>
              <a:rPr lang="en-US" altLang="zh-CN" sz="2000" b="1" dirty="0">
                <a:solidFill>
                  <a:srgbClr val="FF0000"/>
                </a:solidFill>
                <a:latin typeface="宋体" pitchFamily="2" charset="-122"/>
              </a:rPr>
              <a:t>(W</a:t>
            </a:r>
            <a:r>
              <a:rPr lang="en-US" altLang="zh-CN" sz="2000" b="1" baseline="-25000" dirty="0">
                <a:solidFill>
                  <a:srgbClr val="FF0000"/>
                </a:solidFill>
                <a:latin typeface="宋体" pitchFamily="2" charset="-122"/>
              </a:rPr>
              <a:t>i</a:t>
            </a:r>
            <a:r>
              <a:rPr lang="en-US" altLang="zh-CN" sz="2000" b="1" dirty="0">
                <a:solidFill>
                  <a:srgbClr val="FF0000"/>
                </a:solidFill>
                <a:latin typeface="宋体" pitchFamily="2" charset="-122"/>
              </a:rPr>
              <a:t>=1);</a:t>
            </a:r>
          </a:p>
          <a:p>
            <a:pPr>
              <a:lnSpc>
                <a:spcPct val="120000"/>
              </a:lnSpc>
              <a:buFont typeface="Wingdings" pitchFamily="2" charset="2"/>
              <a:buNone/>
            </a:pPr>
            <a:r>
              <a:rPr lang="en-US" altLang="zh-CN" sz="2000" b="1" dirty="0">
                <a:latin typeface="宋体" pitchFamily="2" charset="-122"/>
              </a:rPr>
              <a:t>(10) (</a:t>
            </a:r>
            <a:r>
              <a:rPr lang="en-US" altLang="zh-CN" sz="2000" b="1" dirty="0">
                <a:latin typeface="宋体" pitchFamily="2" charset="-122"/>
                <a:sym typeface="Symbol" pitchFamily="18" charset="2"/>
              </a:rPr>
              <a:t> </a:t>
            </a:r>
            <a:r>
              <a:rPr lang="en-US" altLang="zh-CN" sz="2000" b="1" dirty="0" err="1">
                <a:latin typeface="宋体" pitchFamily="2" charset="-122"/>
                <a:sym typeface="Symbol" pitchFamily="18" charset="2"/>
              </a:rPr>
              <a:t>i</a:t>
            </a:r>
            <a:r>
              <a:rPr lang="en-US" altLang="zh-CN" sz="2000" b="1" dirty="0">
                <a:latin typeface="宋体" pitchFamily="2" charset="-122"/>
                <a:sym typeface="Symbol" pitchFamily="18" charset="2"/>
              </a:rPr>
              <a:t> ) </a:t>
            </a:r>
            <a:r>
              <a:rPr lang="en-US" altLang="zh-CN" sz="2000" b="1" dirty="0">
                <a:latin typeface="宋体" pitchFamily="2" charset="-122"/>
              </a:rPr>
              <a:t>(W</a:t>
            </a:r>
            <a:r>
              <a:rPr lang="en-US" altLang="zh-CN" sz="2000" b="1" baseline="-25000" dirty="0">
                <a:latin typeface="宋体" pitchFamily="2" charset="-122"/>
              </a:rPr>
              <a:t>i</a:t>
            </a:r>
            <a:r>
              <a:rPr lang="en-US" altLang="zh-CN" sz="2000" b="1" dirty="0">
                <a:latin typeface="宋体" pitchFamily="2" charset="-122"/>
              </a:rPr>
              <a:t>=0) </a:t>
            </a:r>
            <a:r>
              <a:rPr lang="en-US" altLang="zh-CN" sz="2000" b="1" dirty="0">
                <a:latin typeface="宋体" pitchFamily="2" charset="-122"/>
                <a:sym typeface="Symbol" pitchFamily="18" charset="2"/>
              </a:rPr>
              <a:t></a:t>
            </a:r>
            <a:r>
              <a:rPr lang="en-US" altLang="zh-CN" sz="2000" b="1" dirty="0">
                <a:latin typeface="宋体" pitchFamily="2" charset="-122"/>
              </a:rPr>
              <a:t> (n&gt;=2) =&gt; (n=3);</a:t>
            </a:r>
          </a:p>
          <a:p>
            <a:pPr>
              <a:lnSpc>
                <a:spcPct val="120000"/>
              </a:lnSpc>
              <a:buFont typeface="Wingdings" pitchFamily="2" charset="2"/>
              <a:buNone/>
            </a:pPr>
            <a:r>
              <a:rPr lang="en-US" altLang="zh-CN" sz="2000" b="1" dirty="0">
                <a:latin typeface="宋体" pitchFamily="2" charset="-122"/>
              </a:rPr>
              <a:t>(11) (n=3) &lt;=&gt; X</a:t>
            </a:r>
            <a:r>
              <a:rPr lang="en-US" altLang="zh-CN" sz="2000" b="1" baseline="-25000" dirty="0">
                <a:latin typeface="宋体" pitchFamily="2" charset="-122"/>
              </a:rPr>
              <a:t>0</a:t>
            </a:r>
            <a:r>
              <a:rPr lang="en-US" altLang="zh-CN" sz="2000" b="1" dirty="0">
                <a:latin typeface="宋体" pitchFamily="2" charset="-122"/>
              </a:rPr>
              <a:t> </a:t>
            </a:r>
            <a:r>
              <a:rPr lang="zh-CN" altLang="en-US" sz="2000" b="1" dirty="0">
                <a:latin typeface="宋体" pitchFamily="2" charset="-122"/>
              </a:rPr>
              <a:t>＝ </a:t>
            </a:r>
            <a:r>
              <a:rPr lang="en-US" altLang="zh-CN" sz="2000" b="1" dirty="0">
                <a:latin typeface="宋体" pitchFamily="2" charset="-122"/>
              </a:rPr>
              <a:t>{ (1,1,1)}</a:t>
            </a:r>
            <a:r>
              <a:rPr lang="zh-CN" altLang="en-US" sz="2000" b="1" dirty="0">
                <a:latin typeface="宋体" pitchFamily="2" charset="-122"/>
              </a:rPr>
              <a:t>；</a:t>
            </a:r>
          </a:p>
          <a:p>
            <a:pPr>
              <a:lnSpc>
                <a:spcPct val="120000"/>
              </a:lnSpc>
              <a:buFont typeface="Wingdings" pitchFamily="2" charset="2"/>
              <a:buNone/>
            </a:pPr>
            <a:r>
              <a:rPr lang="en-US" altLang="zh-CN" sz="2000" b="1" dirty="0">
                <a:latin typeface="宋体" pitchFamily="2" charset="-122"/>
              </a:rPr>
              <a:t>(12) (n=3) =&gt; (</a:t>
            </a:r>
            <a:r>
              <a:rPr lang="en-US" altLang="zh-CN" sz="2000" b="1" dirty="0">
                <a:latin typeface="宋体" pitchFamily="2" charset="-122"/>
                <a:sym typeface="Symbol" pitchFamily="18" charset="2"/>
              </a:rPr>
              <a:t> </a:t>
            </a:r>
            <a:r>
              <a:rPr lang="en-US" altLang="zh-CN" sz="2000" b="1" dirty="0" err="1">
                <a:latin typeface="宋体" pitchFamily="2" charset="-122"/>
                <a:sym typeface="Symbol" pitchFamily="18" charset="2"/>
              </a:rPr>
              <a:t>i</a:t>
            </a:r>
            <a:r>
              <a:rPr lang="en-US" altLang="zh-CN" sz="2000" b="1" dirty="0">
                <a:latin typeface="宋体" pitchFamily="2" charset="-122"/>
                <a:sym typeface="Symbol" pitchFamily="18" charset="2"/>
              </a:rPr>
              <a:t> ) </a:t>
            </a:r>
            <a:r>
              <a:rPr lang="en-US" altLang="zh-CN" sz="2000" b="1" dirty="0">
                <a:latin typeface="宋体" pitchFamily="2" charset="-122"/>
              </a:rPr>
              <a:t>(W</a:t>
            </a:r>
            <a:r>
              <a:rPr lang="en-US" altLang="zh-CN" sz="2000" b="1" baseline="-25000" dirty="0">
                <a:latin typeface="宋体" pitchFamily="2" charset="-122"/>
              </a:rPr>
              <a:t>i</a:t>
            </a:r>
            <a:r>
              <a:rPr lang="en-US" altLang="zh-CN" sz="2000" b="1" dirty="0">
                <a:latin typeface="宋体" pitchFamily="2"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6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6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6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6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6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6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67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67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67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167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16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5B16DE-2971-4AED-89CD-D27C2A4705E4}" type="slidenum">
              <a:rPr lang="ja-JP" altLang="en-US"/>
              <a:pPr/>
              <a:t>14</a:t>
            </a:fld>
            <a:endParaRPr lang="en-US" altLang="ja-JP"/>
          </a:p>
        </p:txBody>
      </p:sp>
      <p:sp>
        <p:nvSpPr>
          <p:cNvPr id="418818" name="Rectangle 2"/>
          <p:cNvSpPr>
            <a:spLocks noGrp="1" noChangeArrowheads="1"/>
          </p:cNvSpPr>
          <p:nvPr>
            <p:ph type="title"/>
          </p:nvPr>
        </p:nvSpPr>
        <p:spPr/>
        <p:txBody>
          <a:bodyPr/>
          <a:lstStyle/>
          <a:p>
            <a:r>
              <a:rPr lang="en-US" altLang="zh-CN" sz="3600"/>
              <a:t>6.1.2</a:t>
            </a:r>
            <a:r>
              <a:rPr lang="en-US" altLang="zh-CN" sz="3600">
                <a:latin typeface="宋体" pitchFamily="2" charset="-122"/>
              </a:rPr>
              <a:t> </a:t>
            </a:r>
            <a:r>
              <a:rPr lang="zh-CN" altLang="en-US" sz="3600"/>
              <a:t>基于产生式规则的推理模式</a:t>
            </a:r>
          </a:p>
        </p:txBody>
      </p:sp>
      <p:sp>
        <p:nvSpPr>
          <p:cNvPr id="418819" name="Rectangle 3"/>
          <p:cNvSpPr>
            <a:spLocks noGrp="1" noChangeArrowheads="1"/>
          </p:cNvSpPr>
          <p:nvPr>
            <p:ph type="body" idx="1"/>
          </p:nvPr>
        </p:nvSpPr>
        <p:spPr/>
        <p:txBody>
          <a:bodyPr/>
          <a:lstStyle/>
          <a:p>
            <a:pPr>
              <a:buFont typeface="Wingdings" pitchFamily="2" charset="2"/>
              <a:buNone/>
            </a:pPr>
            <a:r>
              <a:rPr lang="en-US" altLang="zh-CN"/>
              <a:t>                      A </a:t>
            </a:r>
            <a:r>
              <a:rPr lang="en-US" altLang="zh-CN">
                <a:latin typeface="宋体" pitchFamily="2" charset="-122"/>
                <a:sym typeface="Symbol" pitchFamily="18" charset="2"/>
              </a:rPr>
              <a:t>B</a:t>
            </a:r>
          </a:p>
          <a:p>
            <a:pPr>
              <a:buFont typeface="Wingdings" pitchFamily="2" charset="2"/>
              <a:buNone/>
            </a:pPr>
            <a:r>
              <a:rPr lang="en-US" altLang="zh-CN">
                <a:latin typeface="宋体" pitchFamily="2" charset="-122"/>
                <a:sym typeface="Symbol" pitchFamily="18" charset="2"/>
              </a:rPr>
              <a:t>           </a:t>
            </a:r>
            <a:r>
              <a:rPr lang="en-US" altLang="zh-CN">
                <a:sym typeface="Symbol" pitchFamily="18" charset="2"/>
              </a:rPr>
              <a:t>  A</a:t>
            </a:r>
          </a:p>
          <a:p>
            <a:pPr>
              <a:buFont typeface="Wingdings" pitchFamily="2" charset="2"/>
              <a:buNone/>
            </a:pPr>
            <a:r>
              <a:rPr lang="en-US" altLang="zh-CN">
                <a:sym typeface="Symbol" pitchFamily="18" charset="2"/>
              </a:rPr>
              <a:t>                      B</a:t>
            </a:r>
          </a:p>
          <a:p>
            <a:pPr>
              <a:buFont typeface="Wingdings" pitchFamily="2" charset="2"/>
              <a:buNone/>
            </a:pPr>
            <a:r>
              <a:rPr lang="en-US" altLang="zh-CN">
                <a:sym typeface="Symbol" pitchFamily="18" charset="2"/>
              </a:rPr>
              <a:t>            </a:t>
            </a:r>
          </a:p>
          <a:p>
            <a:pPr>
              <a:lnSpc>
                <a:spcPct val="125000"/>
              </a:lnSpc>
              <a:buFont typeface="Wingdings" pitchFamily="2" charset="2"/>
              <a:buNone/>
            </a:pPr>
            <a:r>
              <a:rPr lang="en-US" altLang="zh-CN">
                <a:sym typeface="Symbol" pitchFamily="18" charset="2"/>
              </a:rPr>
              <a:t>            </a:t>
            </a:r>
            <a:r>
              <a:rPr lang="zh-CN" altLang="en-US" sz="2800">
                <a:sym typeface="Symbol" pitchFamily="18" charset="2"/>
              </a:rPr>
              <a:t>把有前提的操作和逻辑推理统称为推理，产生式系统中的推理是更广义的推理。</a:t>
            </a:r>
          </a:p>
        </p:txBody>
      </p:sp>
      <p:sp>
        <p:nvSpPr>
          <p:cNvPr id="418820" name="Line 4"/>
          <p:cNvSpPr>
            <a:spLocks noChangeShapeType="1"/>
          </p:cNvSpPr>
          <p:nvPr/>
        </p:nvSpPr>
        <p:spPr bwMode="auto">
          <a:xfrm>
            <a:off x="2438400" y="2133600"/>
            <a:ext cx="20875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E26D60C-9F6D-4BAB-B968-3BD20155AE7E}" type="slidenum">
              <a:rPr lang="ja-JP" altLang="en-US"/>
              <a:pPr/>
              <a:t>15</a:t>
            </a:fld>
            <a:endParaRPr lang="en-US" altLang="ja-JP"/>
          </a:p>
        </p:txBody>
      </p:sp>
      <p:sp>
        <p:nvSpPr>
          <p:cNvPr id="419842" name="Rectangle 2"/>
          <p:cNvSpPr>
            <a:spLocks noGrp="1" noChangeArrowheads="1"/>
          </p:cNvSpPr>
          <p:nvPr>
            <p:ph type="title"/>
          </p:nvPr>
        </p:nvSpPr>
        <p:spPr/>
        <p:txBody>
          <a:bodyPr/>
          <a:lstStyle/>
          <a:p>
            <a:r>
              <a:rPr lang="en-US" altLang="zh-CN" sz="3600">
                <a:latin typeface="宋体" pitchFamily="2" charset="-122"/>
              </a:rPr>
              <a:t>6.2 </a:t>
            </a:r>
            <a:r>
              <a:rPr lang="zh-CN" altLang="en-US" sz="3600"/>
              <a:t>产生式系统基本原理</a:t>
            </a:r>
          </a:p>
        </p:txBody>
      </p:sp>
      <p:sp>
        <p:nvSpPr>
          <p:cNvPr id="419843" name="Rectangle 3"/>
          <p:cNvSpPr>
            <a:spLocks noGrp="1" noChangeArrowheads="1"/>
          </p:cNvSpPr>
          <p:nvPr>
            <p:ph type="body" idx="1"/>
          </p:nvPr>
        </p:nvSpPr>
        <p:spPr/>
        <p:txBody>
          <a:bodyPr/>
          <a:lstStyle/>
          <a:p>
            <a:pPr>
              <a:buSzPct val="60000"/>
              <a:buFont typeface="Wingdings" pitchFamily="2" charset="2"/>
              <a:buBlip>
                <a:blip r:embed="rId2"/>
              </a:buBlip>
            </a:pPr>
            <a:r>
              <a:rPr lang="en-US" altLang="zh-CN">
                <a:latin typeface="宋体" pitchFamily="2" charset="-122"/>
              </a:rPr>
              <a:t>6.2.1 </a:t>
            </a:r>
            <a:r>
              <a:rPr lang="zh-CN" altLang="en-US">
                <a:latin typeface="宋体" pitchFamily="2" charset="-122"/>
              </a:rPr>
              <a:t>系统结构</a:t>
            </a:r>
            <a:endParaRPr lang="zh-CN" altLang="en-US"/>
          </a:p>
          <a:p>
            <a:pPr>
              <a:buSzPct val="60000"/>
              <a:buFont typeface="Wingdings" pitchFamily="2" charset="2"/>
              <a:buBlip>
                <a:blip r:embed="rId2"/>
              </a:buBlip>
            </a:pPr>
            <a:r>
              <a:rPr lang="en-US" altLang="zh-CN">
                <a:latin typeface="宋体" pitchFamily="2" charset="-122"/>
              </a:rPr>
              <a:t>6.2.2 </a:t>
            </a:r>
            <a:r>
              <a:rPr lang="zh-CN" altLang="en-US"/>
              <a:t>运行过程</a:t>
            </a:r>
          </a:p>
          <a:p>
            <a:pPr>
              <a:buSzPct val="60000"/>
              <a:buFont typeface="Wingdings" pitchFamily="2" charset="2"/>
              <a:buBlip>
                <a:blip r:embed="rId2"/>
              </a:buBlip>
            </a:pPr>
            <a:r>
              <a:rPr lang="en-US" altLang="zh-CN">
                <a:latin typeface="宋体" pitchFamily="2" charset="-122"/>
              </a:rPr>
              <a:t>6.2.3 </a:t>
            </a:r>
            <a:r>
              <a:rPr lang="zh-CN" altLang="en-US"/>
              <a:t>控制策略常用算法</a:t>
            </a:r>
          </a:p>
          <a:p>
            <a:pPr>
              <a:buSzPct val="60000"/>
              <a:buFont typeface="Wingdings" pitchFamily="2" charset="2"/>
              <a:buBlip>
                <a:blip r:embed="rId2"/>
              </a:buBlip>
            </a:pPr>
            <a:r>
              <a:rPr lang="en-US" altLang="zh-CN">
                <a:latin typeface="宋体" pitchFamily="2" charset="-122"/>
              </a:rPr>
              <a:t>6.2.4 </a:t>
            </a:r>
            <a:r>
              <a:rPr lang="zh-CN" altLang="en-US">
                <a:latin typeface="宋体" pitchFamily="2" charset="-122"/>
              </a:rPr>
              <a:t>程序实现*</a:t>
            </a:r>
          </a:p>
          <a:p>
            <a:pPr>
              <a:buSzPct val="60000"/>
              <a:buFont typeface="Wingdings" pitchFamily="2" charset="2"/>
              <a:buBlip>
                <a:blip r:embed="rId2"/>
              </a:buBlip>
            </a:pPr>
            <a:r>
              <a:rPr lang="en-US" altLang="zh-CN">
                <a:latin typeface="宋体" pitchFamily="2" charset="-122"/>
              </a:rPr>
              <a:t>6.2.5 </a:t>
            </a:r>
            <a:r>
              <a:rPr lang="zh-CN" altLang="en-US">
                <a:latin typeface="宋体" pitchFamily="2" charset="-122"/>
              </a:rPr>
              <a:t>产生式系统与问题求解</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90503BF6-37CA-4EA5-BBD0-06721137E184}" type="slidenum">
              <a:rPr lang="ja-JP" altLang="en-US"/>
              <a:pPr/>
              <a:t>16</a:t>
            </a:fld>
            <a:endParaRPr lang="en-US" altLang="ja-JP"/>
          </a:p>
        </p:txBody>
      </p:sp>
      <p:sp>
        <p:nvSpPr>
          <p:cNvPr id="452611" name="Rectangle 3"/>
          <p:cNvSpPr>
            <a:spLocks noGrp="1" noChangeArrowheads="1"/>
          </p:cNvSpPr>
          <p:nvPr>
            <p:ph type="body" idx="1"/>
          </p:nvPr>
        </p:nvSpPr>
        <p:spPr>
          <a:xfrm>
            <a:off x="250825" y="908050"/>
            <a:ext cx="8642350" cy="752475"/>
          </a:xfrm>
        </p:spPr>
        <p:txBody>
          <a:bodyPr/>
          <a:lstStyle/>
          <a:p>
            <a:r>
              <a:rPr lang="zh-CN" altLang="en-US" sz="2800" b="1"/>
              <a:t>产生式系统结构</a:t>
            </a:r>
          </a:p>
        </p:txBody>
      </p:sp>
      <p:sp>
        <p:nvSpPr>
          <p:cNvPr id="452612" name="Rectangle 4"/>
          <p:cNvSpPr>
            <a:spLocks noChangeArrowheads="1"/>
          </p:cNvSpPr>
          <p:nvPr/>
        </p:nvSpPr>
        <p:spPr bwMode="auto">
          <a:xfrm>
            <a:off x="1447800" y="2743200"/>
            <a:ext cx="2514600" cy="76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800" b="0">
                <a:latin typeface="Arial Narrow" pitchFamily="34" charset="0"/>
                <a:ea typeface="华文新魏" pitchFamily="2" charset="-122"/>
              </a:rPr>
              <a:t>产生式规则库</a:t>
            </a:r>
          </a:p>
        </p:txBody>
      </p:sp>
      <p:sp>
        <p:nvSpPr>
          <p:cNvPr id="452613" name="Rectangle 5"/>
          <p:cNvSpPr>
            <a:spLocks noChangeArrowheads="1"/>
          </p:cNvSpPr>
          <p:nvPr/>
        </p:nvSpPr>
        <p:spPr bwMode="auto">
          <a:xfrm>
            <a:off x="4800600" y="2743200"/>
            <a:ext cx="2209800" cy="762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800" b="0">
                <a:latin typeface="Arial Narrow" pitchFamily="34" charset="0"/>
                <a:ea typeface="华文新魏" pitchFamily="2" charset="-122"/>
              </a:rPr>
              <a:t>推理机</a:t>
            </a:r>
          </a:p>
        </p:txBody>
      </p:sp>
      <p:sp>
        <p:nvSpPr>
          <p:cNvPr id="452614" name="Rectangle 6"/>
          <p:cNvSpPr>
            <a:spLocks noChangeArrowheads="1"/>
          </p:cNvSpPr>
          <p:nvPr/>
        </p:nvSpPr>
        <p:spPr bwMode="auto">
          <a:xfrm>
            <a:off x="4800600" y="4191000"/>
            <a:ext cx="2209800" cy="838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800" b="0">
                <a:latin typeface="Arial Narrow" pitchFamily="34" charset="0"/>
                <a:ea typeface="华文新魏" pitchFamily="2" charset="-122"/>
              </a:rPr>
              <a:t>全局数据库</a:t>
            </a:r>
          </a:p>
        </p:txBody>
      </p:sp>
      <p:sp>
        <p:nvSpPr>
          <p:cNvPr id="452615" name="Line 7"/>
          <p:cNvSpPr>
            <a:spLocks noChangeShapeType="1"/>
          </p:cNvSpPr>
          <p:nvPr/>
        </p:nvSpPr>
        <p:spPr bwMode="auto">
          <a:xfrm>
            <a:off x="3962400" y="3124200"/>
            <a:ext cx="8382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16" name="Line 8"/>
          <p:cNvSpPr>
            <a:spLocks noChangeShapeType="1"/>
          </p:cNvSpPr>
          <p:nvPr/>
        </p:nvSpPr>
        <p:spPr bwMode="auto">
          <a:xfrm>
            <a:off x="5867400" y="3505200"/>
            <a:ext cx="0" cy="685800"/>
          </a:xfrm>
          <a:prstGeom prst="line">
            <a:avLst/>
          </a:prstGeom>
          <a:noFill/>
          <a:ln w="1905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19" name="Rectangle 11"/>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C17F41-F2AF-43F8-986D-761782115D71}" type="slidenum">
              <a:rPr lang="ja-JP" altLang="en-US"/>
              <a:pPr/>
              <a:t>17</a:t>
            </a:fld>
            <a:endParaRPr lang="en-US" altLang="ja-JP"/>
          </a:p>
        </p:txBody>
      </p:sp>
      <p:sp>
        <p:nvSpPr>
          <p:cNvPr id="421891" name="Rectangle 3"/>
          <p:cNvSpPr>
            <a:spLocks noGrp="1" noChangeArrowheads="1"/>
          </p:cNvSpPr>
          <p:nvPr>
            <p:ph type="body" idx="1"/>
          </p:nvPr>
        </p:nvSpPr>
        <p:spPr>
          <a:xfrm>
            <a:off x="250825" y="923925"/>
            <a:ext cx="8512175" cy="5400675"/>
          </a:xfrm>
          <a:noFill/>
          <a:ln/>
        </p:spPr>
        <p:txBody>
          <a:bodyPr/>
          <a:lstStyle/>
          <a:p>
            <a:pPr>
              <a:lnSpc>
                <a:spcPct val="90000"/>
              </a:lnSpc>
            </a:pPr>
            <a:r>
              <a:rPr lang="zh-CN" altLang="en-US"/>
              <a:t>组成</a:t>
            </a:r>
          </a:p>
          <a:p>
            <a:pPr lvl="1">
              <a:lnSpc>
                <a:spcPct val="125000"/>
              </a:lnSpc>
            </a:pPr>
            <a:r>
              <a:rPr lang="zh-CN" altLang="en-US" b="1">
                <a:solidFill>
                  <a:schemeClr val="tx2"/>
                </a:solidFill>
              </a:rPr>
              <a:t>全局数据库</a:t>
            </a:r>
            <a:r>
              <a:rPr lang="en-US" altLang="zh-CN"/>
              <a:t>——</a:t>
            </a:r>
            <a:r>
              <a:rPr lang="zh-CN" altLang="en-US"/>
              <a:t>人工智能系统的数据结构中心。是一个动态数据结构，用来存放初始事实数据、中间结果和最后结果。对应叙述性知识。</a:t>
            </a:r>
          </a:p>
          <a:p>
            <a:pPr lvl="1">
              <a:lnSpc>
                <a:spcPct val="125000"/>
              </a:lnSpc>
            </a:pPr>
            <a:r>
              <a:rPr lang="zh-CN" altLang="en-US" b="1">
                <a:solidFill>
                  <a:schemeClr val="tx2"/>
                </a:solidFill>
              </a:rPr>
              <a:t>产生式规则库</a:t>
            </a:r>
            <a:r>
              <a:rPr lang="en-US" altLang="zh-CN"/>
              <a:t>——</a:t>
            </a:r>
            <a:r>
              <a:rPr lang="zh-CN" altLang="en-US"/>
              <a:t>作用在全局数据库上的一些规则的集合。每条规则都有一定的条件，若全局数据库中内容满足这些条件可调用这条规则。对应过程性知识。</a:t>
            </a:r>
          </a:p>
          <a:p>
            <a:pPr lvl="1">
              <a:lnSpc>
                <a:spcPct val="125000"/>
              </a:lnSpc>
            </a:pPr>
            <a:r>
              <a:rPr lang="zh-CN" altLang="en-US" b="1">
                <a:solidFill>
                  <a:schemeClr val="tx2"/>
                </a:solidFill>
              </a:rPr>
              <a:t>推理机</a:t>
            </a:r>
            <a:r>
              <a:rPr lang="en-US" altLang="zh-CN"/>
              <a:t>——</a:t>
            </a:r>
            <a:r>
              <a:rPr lang="zh-CN" altLang="en-US"/>
              <a:t>负责产生式规则的前提条件测试或匹配，规则的调度和选取，规则体的解释和执行。对应控制性知识。</a:t>
            </a:r>
          </a:p>
        </p:txBody>
      </p:sp>
      <p:sp>
        <p:nvSpPr>
          <p:cNvPr id="421895" name="Rectangle 7"/>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1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1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1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1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29EE74C-83D9-4918-BF4E-627C823670DF}" type="slidenum">
              <a:rPr lang="ja-JP" altLang="en-US"/>
              <a:pPr/>
              <a:t>18</a:t>
            </a:fld>
            <a:endParaRPr lang="en-US" altLang="ja-JP"/>
          </a:p>
        </p:txBody>
      </p:sp>
      <p:sp>
        <p:nvSpPr>
          <p:cNvPr id="422915" name="Rectangle 3"/>
          <p:cNvSpPr>
            <a:spLocks noGrp="1" noChangeArrowheads="1"/>
          </p:cNvSpPr>
          <p:nvPr>
            <p:ph type="body" idx="1"/>
          </p:nvPr>
        </p:nvSpPr>
        <p:spPr>
          <a:xfrm>
            <a:off x="609600" y="533400"/>
            <a:ext cx="7772400" cy="4648200"/>
          </a:xfrm>
          <a:noFill/>
          <a:ln/>
        </p:spPr>
        <p:txBody>
          <a:bodyPr/>
          <a:lstStyle/>
          <a:p>
            <a:pPr>
              <a:buFont typeface="Wingdings" pitchFamily="2" charset="2"/>
              <a:buNone/>
            </a:pPr>
            <a:endParaRPr lang="en-US" altLang="zh-CN"/>
          </a:p>
          <a:p>
            <a:r>
              <a:rPr lang="zh-CN" altLang="en-US" sz="2800" b="1"/>
              <a:t>在产生式系统中，从前提到结论的产生式规则通常也是一棵与或树。</a:t>
            </a:r>
          </a:p>
          <a:p>
            <a:pPr lvl="1">
              <a:lnSpc>
                <a:spcPct val="130000"/>
              </a:lnSpc>
            </a:pPr>
            <a:r>
              <a:rPr lang="zh-CN" altLang="en-US" b="1"/>
              <a:t>合取，与节点：一个产生式的前提包含了几个事实，那么它的结论对应这些事实的合取。</a:t>
            </a:r>
          </a:p>
          <a:p>
            <a:pPr lvl="1">
              <a:lnSpc>
                <a:spcPct val="130000"/>
              </a:lnSpc>
            </a:pPr>
            <a:r>
              <a:rPr lang="zh-CN" altLang="en-US" b="1"/>
              <a:t>析取，或节点：一个结论可以由多个产生式得到，则这个结论对应这些产生式的析取。</a:t>
            </a:r>
          </a:p>
          <a:p>
            <a:pPr lvl="1">
              <a:lnSpc>
                <a:spcPct val="130000"/>
              </a:lnSpc>
            </a:pPr>
            <a:r>
              <a:rPr lang="zh-CN" altLang="en-US" b="1"/>
              <a:t>每个产生式系统都隐含着许多这样的与或树。</a:t>
            </a:r>
          </a:p>
        </p:txBody>
      </p:sp>
      <p:sp>
        <p:nvSpPr>
          <p:cNvPr id="422919" name="Rectangle 7"/>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0"/>
          </p:nvPr>
        </p:nvSpPr>
        <p:spPr/>
        <p:txBody>
          <a:bodyPr/>
          <a:lstStyle/>
          <a:p>
            <a:fld id="{AEC2F220-55BC-4705-B379-5EAA377F48D2}" type="slidenum">
              <a:rPr lang="ja-JP" altLang="en-US"/>
              <a:pPr/>
              <a:t>19</a:t>
            </a:fld>
            <a:endParaRPr lang="en-US" altLang="ja-JP"/>
          </a:p>
        </p:txBody>
      </p:sp>
      <p:grpSp>
        <p:nvGrpSpPr>
          <p:cNvPr id="423939" name="Group 3"/>
          <p:cNvGrpSpPr>
            <a:grpSpLocks/>
          </p:cNvGrpSpPr>
          <p:nvPr/>
        </p:nvGrpSpPr>
        <p:grpSpPr bwMode="auto">
          <a:xfrm>
            <a:off x="1524000" y="2209800"/>
            <a:ext cx="5334000" cy="3352800"/>
            <a:chOff x="960" y="1248"/>
            <a:chExt cx="3360" cy="2448"/>
          </a:xfrm>
        </p:grpSpPr>
        <p:sp>
          <p:nvSpPr>
            <p:cNvPr id="423940" name="Oval 4"/>
            <p:cNvSpPr>
              <a:spLocks noChangeArrowheads="1"/>
            </p:cNvSpPr>
            <p:nvPr/>
          </p:nvSpPr>
          <p:spPr bwMode="auto">
            <a:xfrm>
              <a:off x="2640" y="129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1" name="Oval 5"/>
            <p:cNvSpPr>
              <a:spLocks noChangeArrowheads="1"/>
            </p:cNvSpPr>
            <p:nvPr/>
          </p:nvSpPr>
          <p:spPr bwMode="auto">
            <a:xfrm>
              <a:off x="3648" y="220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2" name="Oval 6"/>
            <p:cNvSpPr>
              <a:spLocks noChangeArrowheads="1"/>
            </p:cNvSpPr>
            <p:nvPr/>
          </p:nvSpPr>
          <p:spPr bwMode="auto">
            <a:xfrm>
              <a:off x="2832" y="220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3" name="Oval 7"/>
            <p:cNvSpPr>
              <a:spLocks noChangeArrowheads="1"/>
            </p:cNvSpPr>
            <p:nvPr/>
          </p:nvSpPr>
          <p:spPr bwMode="auto">
            <a:xfrm>
              <a:off x="1632" y="220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4" name="Oval 8"/>
            <p:cNvSpPr>
              <a:spLocks noChangeArrowheads="1"/>
            </p:cNvSpPr>
            <p:nvPr/>
          </p:nvSpPr>
          <p:spPr bwMode="auto">
            <a:xfrm>
              <a:off x="3984"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5" name="Oval 9"/>
            <p:cNvSpPr>
              <a:spLocks noChangeArrowheads="1"/>
            </p:cNvSpPr>
            <p:nvPr/>
          </p:nvSpPr>
          <p:spPr bwMode="auto">
            <a:xfrm>
              <a:off x="3408"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6" name="Oval 10"/>
            <p:cNvSpPr>
              <a:spLocks noChangeArrowheads="1"/>
            </p:cNvSpPr>
            <p:nvPr/>
          </p:nvSpPr>
          <p:spPr bwMode="auto">
            <a:xfrm>
              <a:off x="2832"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7" name="Oval 11"/>
            <p:cNvSpPr>
              <a:spLocks noChangeArrowheads="1"/>
            </p:cNvSpPr>
            <p:nvPr/>
          </p:nvSpPr>
          <p:spPr bwMode="auto">
            <a:xfrm>
              <a:off x="2256"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8" name="Oval 12"/>
            <p:cNvSpPr>
              <a:spLocks noChangeArrowheads="1"/>
            </p:cNvSpPr>
            <p:nvPr/>
          </p:nvSpPr>
          <p:spPr bwMode="auto">
            <a:xfrm>
              <a:off x="1632"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49" name="Oval 13"/>
            <p:cNvSpPr>
              <a:spLocks noChangeArrowheads="1"/>
            </p:cNvSpPr>
            <p:nvPr/>
          </p:nvSpPr>
          <p:spPr bwMode="auto">
            <a:xfrm>
              <a:off x="1008" y="321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Blip>
                  <a:blip r:embed="rId2"/>
                </a:buBlip>
              </a:pPr>
              <a:endParaRPr kumimoji="1" lang="zh-CN" altLang="zh-CN" sz="3200" b="0">
                <a:solidFill>
                  <a:schemeClr val="folHlink"/>
                </a:solidFill>
                <a:latin typeface="Arial Narrow" pitchFamily="34" charset="0"/>
                <a:ea typeface="华文新魏" pitchFamily="2" charset="-122"/>
              </a:endParaRPr>
            </a:p>
          </p:txBody>
        </p:sp>
        <p:sp>
          <p:nvSpPr>
            <p:cNvPr id="423950" name="Line 14"/>
            <p:cNvSpPr>
              <a:spLocks noChangeShapeType="1"/>
            </p:cNvSpPr>
            <p:nvPr/>
          </p:nvSpPr>
          <p:spPr bwMode="auto">
            <a:xfrm flipV="1">
              <a:off x="2928" y="2352"/>
              <a:ext cx="0" cy="8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1" name="Line 15"/>
            <p:cNvSpPr>
              <a:spLocks noChangeShapeType="1"/>
            </p:cNvSpPr>
            <p:nvPr/>
          </p:nvSpPr>
          <p:spPr bwMode="auto">
            <a:xfrm flipV="1">
              <a:off x="3504" y="2352"/>
              <a:ext cx="240" cy="8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2" name="Line 16"/>
            <p:cNvSpPr>
              <a:spLocks noChangeShapeType="1"/>
            </p:cNvSpPr>
            <p:nvPr/>
          </p:nvSpPr>
          <p:spPr bwMode="auto">
            <a:xfrm flipH="1" flipV="1">
              <a:off x="3744" y="2352"/>
              <a:ext cx="336" cy="8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3" name="Line 17"/>
            <p:cNvSpPr>
              <a:spLocks noChangeShapeType="1"/>
            </p:cNvSpPr>
            <p:nvPr/>
          </p:nvSpPr>
          <p:spPr bwMode="auto">
            <a:xfrm flipH="1">
              <a:off x="1728" y="1440"/>
              <a:ext cx="960" cy="76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4" name="Line 18"/>
            <p:cNvSpPr>
              <a:spLocks noChangeShapeType="1"/>
            </p:cNvSpPr>
            <p:nvPr/>
          </p:nvSpPr>
          <p:spPr bwMode="auto">
            <a:xfrm>
              <a:off x="2736" y="1488"/>
              <a:ext cx="192" cy="72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5" name="Line 19"/>
            <p:cNvSpPr>
              <a:spLocks noChangeShapeType="1"/>
            </p:cNvSpPr>
            <p:nvPr/>
          </p:nvSpPr>
          <p:spPr bwMode="auto">
            <a:xfrm>
              <a:off x="2688" y="1440"/>
              <a:ext cx="1008" cy="76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6" name="Line 20"/>
            <p:cNvSpPr>
              <a:spLocks noChangeShapeType="1"/>
            </p:cNvSpPr>
            <p:nvPr/>
          </p:nvSpPr>
          <p:spPr bwMode="auto">
            <a:xfrm flipH="1">
              <a:off x="1104" y="2352"/>
              <a:ext cx="576"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7" name="Line 21"/>
            <p:cNvSpPr>
              <a:spLocks noChangeShapeType="1"/>
            </p:cNvSpPr>
            <p:nvPr/>
          </p:nvSpPr>
          <p:spPr bwMode="auto">
            <a:xfrm>
              <a:off x="1680" y="2352"/>
              <a:ext cx="0"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8" name="Line 22"/>
            <p:cNvSpPr>
              <a:spLocks noChangeShapeType="1"/>
            </p:cNvSpPr>
            <p:nvPr/>
          </p:nvSpPr>
          <p:spPr bwMode="auto">
            <a:xfrm>
              <a:off x="1680" y="2352"/>
              <a:ext cx="672"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59" name="Rectangle 23"/>
            <p:cNvSpPr>
              <a:spLocks noChangeArrowheads="1"/>
            </p:cNvSpPr>
            <p:nvPr/>
          </p:nvSpPr>
          <p:spPr bwMode="auto">
            <a:xfrm>
              <a:off x="960"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F1</a:t>
              </a:r>
            </a:p>
          </p:txBody>
        </p:sp>
        <p:sp>
          <p:nvSpPr>
            <p:cNvPr id="423960" name="Rectangle 24"/>
            <p:cNvSpPr>
              <a:spLocks noChangeArrowheads="1"/>
            </p:cNvSpPr>
            <p:nvPr/>
          </p:nvSpPr>
          <p:spPr bwMode="auto">
            <a:xfrm>
              <a:off x="2496" y="177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P1</a:t>
              </a:r>
            </a:p>
          </p:txBody>
        </p:sp>
        <p:sp>
          <p:nvSpPr>
            <p:cNvPr id="423961" name="Rectangle 25"/>
            <p:cNvSpPr>
              <a:spLocks noChangeArrowheads="1"/>
            </p:cNvSpPr>
            <p:nvPr/>
          </p:nvSpPr>
          <p:spPr bwMode="auto">
            <a:xfrm>
              <a:off x="2256"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F3</a:t>
              </a:r>
            </a:p>
          </p:txBody>
        </p:sp>
        <p:sp>
          <p:nvSpPr>
            <p:cNvPr id="423962" name="Rectangle 26"/>
            <p:cNvSpPr>
              <a:spLocks noChangeArrowheads="1"/>
            </p:cNvSpPr>
            <p:nvPr/>
          </p:nvSpPr>
          <p:spPr bwMode="auto">
            <a:xfrm>
              <a:off x="2784"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F4</a:t>
              </a:r>
            </a:p>
          </p:txBody>
        </p:sp>
        <p:sp>
          <p:nvSpPr>
            <p:cNvPr id="423963" name="Rectangle 27"/>
            <p:cNvSpPr>
              <a:spLocks noChangeArrowheads="1"/>
            </p:cNvSpPr>
            <p:nvPr/>
          </p:nvSpPr>
          <p:spPr bwMode="auto">
            <a:xfrm>
              <a:off x="3408"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F5</a:t>
              </a:r>
            </a:p>
          </p:txBody>
        </p:sp>
        <p:sp>
          <p:nvSpPr>
            <p:cNvPr id="423964" name="Rectangle 28"/>
            <p:cNvSpPr>
              <a:spLocks noChangeArrowheads="1"/>
            </p:cNvSpPr>
            <p:nvPr/>
          </p:nvSpPr>
          <p:spPr bwMode="auto">
            <a:xfrm>
              <a:off x="3984"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F6</a:t>
              </a:r>
            </a:p>
          </p:txBody>
        </p:sp>
        <p:sp>
          <p:nvSpPr>
            <p:cNvPr id="423965" name="Rectangle 29"/>
            <p:cNvSpPr>
              <a:spLocks noChangeArrowheads="1"/>
            </p:cNvSpPr>
            <p:nvPr/>
          </p:nvSpPr>
          <p:spPr bwMode="auto">
            <a:xfrm>
              <a:off x="1296" y="2160"/>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B</a:t>
              </a:r>
            </a:p>
          </p:txBody>
        </p:sp>
        <p:sp>
          <p:nvSpPr>
            <p:cNvPr id="423966" name="Rectangle 30"/>
            <p:cNvSpPr>
              <a:spLocks noChangeArrowheads="1"/>
            </p:cNvSpPr>
            <p:nvPr/>
          </p:nvSpPr>
          <p:spPr bwMode="auto">
            <a:xfrm>
              <a:off x="2496" y="2208"/>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C</a:t>
              </a:r>
            </a:p>
          </p:txBody>
        </p:sp>
        <p:sp>
          <p:nvSpPr>
            <p:cNvPr id="423967" name="Rectangle 31"/>
            <p:cNvSpPr>
              <a:spLocks noChangeArrowheads="1"/>
            </p:cNvSpPr>
            <p:nvPr/>
          </p:nvSpPr>
          <p:spPr bwMode="auto">
            <a:xfrm>
              <a:off x="3408" y="2160"/>
              <a:ext cx="144"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D</a:t>
              </a:r>
            </a:p>
          </p:txBody>
        </p:sp>
        <p:sp>
          <p:nvSpPr>
            <p:cNvPr id="423968" name="Rectangle 32"/>
            <p:cNvSpPr>
              <a:spLocks noChangeArrowheads="1"/>
            </p:cNvSpPr>
            <p:nvPr/>
          </p:nvSpPr>
          <p:spPr bwMode="auto">
            <a:xfrm>
              <a:off x="2352" y="1248"/>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A</a:t>
              </a:r>
            </a:p>
          </p:txBody>
        </p:sp>
        <p:sp>
          <p:nvSpPr>
            <p:cNvPr id="423969" name="Arc 33"/>
            <p:cNvSpPr>
              <a:spLocks/>
            </p:cNvSpPr>
            <p:nvPr/>
          </p:nvSpPr>
          <p:spPr bwMode="auto">
            <a:xfrm rot="13500000" flipH="1">
              <a:off x="2592" y="1488"/>
              <a:ext cx="24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70" name="Arc 34"/>
            <p:cNvSpPr>
              <a:spLocks/>
            </p:cNvSpPr>
            <p:nvPr/>
          </p:nvSpPr>
          <p:spPr bwMode="auto">
            <a:xfrm rot="13500000" flipH="1">
              <a:off x="1584" y="2448"/>
              <a:ext cx="24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71" name="Rectangle 35"/>
            <p:cNvSpPr>
              <a:spLocks noChangeArrowheads="1"/>
            </p:cNvSpPr>
            <p:nvPr/>
          </p:nvSpPr>
          <p:spPr bwMode="auto">
            <a:xfrm>
              <a:off x="1776" y="2832"/>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P2</a:t>
              </a:r>
            </a:p>
          </p:txBody>
        </p:sp>
        <p:sp>
          <p:nvSpPr>
            <p:cNvPr id="423972" name="Rectangle 36"/>
            <p:cNvSpPr>
              <a:spLocks noChangeArrowheads="1"/>
            </p:cNvSpPr>
            <p:nvPr/>
          </p:nvSpPr>
          <p:spPr bwMode="auto">
            <a:xfrm>
              <a:off x="2976" y="2832"/>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P3</a:t>
              </a:r>
            </a:p>
          </p:txBody>
        </p:sp>
        <p:sp>
          <p:nvSpPr>
            <p:cNvPr id="423973" name="Rectangle 37"/>
            <p:cNvSpPr>
              <a:spLocks noChangeArrowheads="1"/>
            </p:cNvSpPr>
            <p:nvPr/>
          </p:nvSpPr>
          <p:spPr bwMode="auto">
            <a:xfrm>
              <a:off x="3600" y="2832"/>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P4</a:t>
              </a:r>
            </a:p>
          </p:txBody>
        </p:sp>
        <p:sp>
          <p:nvSpPr>
            <p:cNvPr id="423974" name="Rectangle 38"/>
            <p:cNvSpPr>
              <a:spLocks noChangeArrowheads="1"/>
            </p:cNvSpPr>
            <p:nvPr/>
          </p:nvSpPr>
          <p:spPr bwMode="auto">
            <a:xfrm>
              <a:off x="4080" y="2832"/>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P5</a:t>
              </a:r>
            </a:p>
          </p:txBody>
        </p:sp>
        <p:sp>
          <p:nvSpPr>
            <p:cNvPr id="423975" name="Rectangle 39"/>
            <p:cNvSpPr>
              <a:spLocks noChangeArrowheads="1"/>
            </p:cNvSpPr>
            <p:nvPr/>
          </p:nvSpPr>
          <p:spPr bwMode="auto">
            <a:xfrm>
              <a:off x="1680" y="3456"/>
              <a:ext cx="240"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400" b="0">
                  <a:latin typeface="Arial Narrow" pitchFamily="34" charset="0"/>
                  <a:ea typeface="华文新魏" pitchFamily="2" charset="-122"/>
                </a:rPr>
                <a:t>F2</a:t>
              </a:r>
            </a:p>
          </p:txBody>
        </p:sp>
      </p:grpSp>
      <p:sp>
        <p:nvSpPr>
          <p:cNvPr id="423976" name="AutoShape 40"/>
          <p:cNvSpPr>
            <a:spLocks/>
          </p:cNvSpPr>
          <p:nvPr/>
        </p:nvSpPr>
        <p:spPr bwMode="auto">
          <a:xfrm rot="16200000">
            <a:off x="4000500" y="3314700"/>
            <a:ext cx="152400" cy="4800600"/>
          </a:xfrm>
          <a:prstGeom prst="leftBrace">
            <a:avLst>
              <a:gd name="adj1" fmla="val 2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977" name="Rectangle 41"/>
          <p:cNvSpPr>
            <a:spLocks noChangeArrowheads="1"/>
          </p:cNvSpPr>
          <p:nvPr/>
        </p:nvSpPr>
        <p:spPr bwMode="auto">
          <a:xfrm>
            <a:off x="3581400" y="5867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400">
                <a:solidFill>
                  <a:schemeClr val="folHlink"/>
                </a:solidFill>
                <a:latin typeface="Arial Narrow" pitchFamily="34" charset="0"/>
                <a:ea typeface="华文新魏" pitchFamily="2" charset="-122"/>
              </a:rPr>
              <a:t>事实</a:t>
            </a:r>
          </a:p>
        </p:txBody>
      </p:sp>
      <p:sp>
        <p:nvSpPr>
          <p:cNvPr id="423978" name="Rectangle 42"/>
          <p:cNvSpPr>
            <a:spLocks noChangeArrowheads="1"/>
          </p:cNvSpPr>
          <p:nvPr/>
        </p:nvSpPr>
        <p:spPr bwMode="auto">
          <a:xfrm>
            <a:off x="990600" y="1676400"/>
            <a:ext cx="167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400">
                <a:solidFill>
                  <a:schemeClr val="folHlink"/>
                </a:solidFill>
                <a:latin typeface="Arial Narrow" pitchFamily="34" charset="0"/>
                <a:ea typeface="华文新魏" pitchFamily="2" charset="-122"/>
              </a:rPr>
              <a:t>中介事实</a:t>
            </a:r>
          </a:p>
          <a:p>
            <a:pPr algn="ctr">
              <a:lnSpc>
                <a:spcPct val="100000"/>
              </a:lnSpc>
              <a:spcBef>
                <a:spcPct val="20000"/>
              </a:spcBef>
              <a:buClr>
                <a:schemeClr val="folHlink"/>
              </a:buClr>
              <a:buSzPct val="60000"/>
              <a:buFont typeface="Wingdings" pitchFamily="2" charset="2"/>
              <a:buNone/>
            </a:pPr>
            <a:r>
              <a:rPr kumimoji="1" lang="en-US" altLang="zh-CN" sz="2400">
                <a:solidFill>
                  <a:schemeClr val="folHlink"/>
                </a:solidFill>
                <a:latin typeface="Arial Narrow" pitchFamily="34" charset="0"/>
                <a:ea typeface="华文新魏" pitchFamily="2" charset="-122"/>
              </a:rPr>
              <a:t>B</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C</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D</a:t>
            </a:r>
          </a:p>
        </p:txBody>
      </p:sp>
      <p:sp>
        <p:nvSpPr>
          <p:cNvPr id="423979" name="Rectangle 43"/>
          <p:cNvSpPr>
            <a:spLocks noChangeArrowheads="1"/>
          </p:cNvSpPr>
          <p:nvPr/>
        </p:nvSpPr>
        <p:spPr bwMode="auto">
          <a:xfrm>
            <a:off x="5791200" y="1676400"/>
            <a:ext cx="2667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400">
                <a:solidFill>
                  <a:schemeClr val="folHlink"/>
                </a:solidFill>
                <a:latin typeface="Arial Narrow" pitchFamily="34" charset="0"/>
                <a:ea typeface="华文新魏" pitchFamily="2" charset="-122"/>
              </a:rPr>
              <a:t>产生式规则</a:t>
            </a:r>
          </a:p>
          <a:p>
            <a:pPr algn="ctr">
              <a:lnSpc>
                <a:spcPct val="100000"/>
              </a:lnSpc>
              <a:spcBef>
                <a:spcPct val="20000"/>
              </a:spcBef>
              <a:buClr>
                <a:schemeClr val="folHlink"/>
              </a:buClr>
              <a:buSzPct val="60000"/>
              <a:buFont typeface="Wingdings" pitchFamily="2" charset="2"/>
              <a:buNone/>
            </a:pPr>
            <a:r>
              <a:rPr kumimoji="1" lang="en-US" altLang="zh-CN" sz="2400">
                <a:solidFill>
                  <a:schemeClr val="folHlink"/>
                </a:solidFill>
                <a:latin typeface="Arial Narrow" pitchFamily="34" charset="0"/>
                <a:ea typeface="华文新魏" pitchFamily="2" charset="-122"/>
              </a:rPr>
              <a:t>P1</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P2</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P3</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P4</a:t>
            </a:r>
            <a:r>
              <a:rPr kumimoji="1" lang="zh-CN" altLang="en-US" sz="2400">
                <a:solidFill>
                  <a:schemeClr val="folHlink"/>
                </a:solidFill>
                <a:latin typeface="Arial Narrow" pitchFamily="34" charset="0"/>
                <a:ea typeface="华文新魏" pitchFamily="2" charset="-122"/>
              </a:rPr>
              <a:t>、</a:t>
            </a:r>
            <a:r>
              <a:rPr kumimoji="1" lang="en-US" altLang="zh-CN" sz="2400">
                <a:solidFill>
                  <a:schemeClr val="folHlink"/>
                </a:solidFill>
                <a:latin typeface="Arial Narrow" pitchFamily="34" charset="0"/>
                <a:ea typeface="华文新魏" pitchFamily="2" charset="-122"/>
              </a:rPr>
              <a:t>P5</a:t>
            </a:r>
          </a:p>
        </p:txBody>
      </p:sp>
      <p:sp>
        <p:nvSpPr>
          <p:cNvPr id="423980" name="Rectangle 44"/>
          <p:cNvSpPr>
            <a:spLocks noChangeArrowheads="1"/>
          </p:cNvSpPr>
          <p:nvPr/>
        </p:nvSpPr>
        <p:spPr bwMode="auto">
          <a:xfrm>
            <a:off x="3810000" y="1600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400">
                <a:solidFill>
                  <a:schemeClr val="folHlink"/>
                </a:solidFill>
                <a:latin typeface="Arial Narrow" pitchFamily="34" charset="0"/>
                <a:ea typeface="华文新魏" pitchFamily="2" charset="-122"/>
              </a:rPr>
              <a:t>结论</a:t>
            </a:r>
          </a:p>
        </p:txBody>
      </p:sp>
      <p:sp>
        <p:nvSpPr>
          <p:cNvPr id="423982" name="Rectangle 46"/>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3DA9BC9-23D3-4B05-994F-11D47E9FEA4F}" type="slidenum">
              <a:rPr lang="ja-JP" altLang="en-US"/>
              <a:pPr/>
              <a:t>2</a:t>
            </a:fld>
            <a:endParaRPr lang="en-US" altLang="ja-JP"/>
          </a:p>
        </p:txBody>
      </p:sp>
      <p:sp>
        <p:nvSpPr>
          <p:cNvPr id="407554" name="Rectangle 2"/>
          <p:cNvSpPr>
            <a:spLocks noGrp="1" noChangeArrowheads="1"/>
          </p:cNvSpPr>
          <p:nvPr>
            <p:ph type="title"/>
          </p:nvPr>
        </p:nvSpPr>
        <p:spPr/>
        <p:txBody>
          <a:bodyPr/>
          <a:lstStyle/>
          <a:p>
            <a:r>
              <a:rPr lang="zh-CN" altLang="en-US" sz="3600"/>
              <a:t>第</a:t>
            </a:r>
            <a:r>
              <a:rPr lang="en-US" altLang="zh-CN" sz="3600"/>
              <a:t>6</a:t>
            </a:r>
            <a:r>
              <a:rPr lang="zh-CN" altLang="en-US" sz="3600"/>
              <a:t>章 </a:t>
            </a:r>
            <a:r>
              <a:rPr lang="zh-CN" altLang="en-US" sz="3600" b="0"/>
              <a:t>基于产生式规则的机器推理</a:t>
            </a:r>
          </a:p>
        </p:txBody>
      </p:sp>
      <p:sp>
        <p:nvSpPr>
          <p:cNvPr id="407555" name="Rectangle 3"/>
          <p:cNvSpPr>
            <a:spLocks noGrp="1" noChangeArrowheads="1"/>
          </p:cNvSpPr>
          <p:nvPr>
            <p:ph type="body" idx="1"/>
          </p:nvPr>
        </p:nvSpPr>
        <p:spPr>
          <a:xfrm>
            <a:off x="457200" y="1143000"/>
            <a:ext cx="7772400" cy="4114800"/>
          </a:xfrm>
          <a:ln/>
          <a:extLst>
            <a:ext uri="{91240B29-F687-4F45-9708-019B960494DF}">
              <a14:hiddenLine xmlns:a14="http://schemas.microsoft.com/office/drawing/2010/main" w="9525">
                <a:solidFill>
                  <a:srgbClr val="969696"/>
                </a:solidFill>
                <a:miter lim="800000"/>
                <a:headEnd/>
                <a:tailEnd/>
              </a14:hiddenLine>
            </a:ext>
          </a:extLst>
        </p:spPr>
        <p:txBody>
          <a:bodyPr/>
          <a:lstStyle/>
          <a:p>
            <a:pPr>
              <a:buFont typeface="Wingdings" pitchFamily="2" charset="2"/>
              <a:buChar char="p"/>
            </a:pPr>
            <a:r>
              <a:rPr lang="en-US" altLang="zh-CN">
                <a:latin typeface="宋体" pitchFamily="2" charset="-122"/>
              </a:rPr>
              <a:t>6.1 </a:t>
            </a:r>
            <a:r>
              <a:rPr lang="zh-CN" altLang="en-US">
                <a:latin typeface="宋体" pitchFamily="2" charset="-122"/>
              </a:rPr>
              <a:t>产生式规则</a:t>
            </a:r>
          </a:p>
          <a:p>
            <a:pPr>
              <a:buFont typeface="Wingdings" pitchFamily="2" charset="2"/>
              <a:buChar char="p"/>
            </a:pPr>
            <a:r>
              <a:rPr lang="en-US" altLang="zh-CN">
                <a:latin typeface="宋体" pitchFamily="2" charset="-122"/>
              </a:rPr>
              <a:t>6.2 </a:t>
            </a:r>
            <a:r>
              <a:rPr lang="zh-CN" altLang="en-US">
                <a:latin typeface="宋体" pitchFamily="2" charset="-122"/>
              </a:rPr>
              <a:t>产生式系统</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0"/>
          </p:nvPr>
        </p:nvSpPr>
        <p:spPr/>
        <p:txBody>
          <a:bodyPr/>
          <a:lstStyle/>
          <a:p>
            <a:fld id="{2E22951A-DF32-43D3-A06D-7975F08D9955}" type="slidenum">
              <a:rPr lang="ja-JP" altLang="en-US"/>
              <a:pPr/>
              <a:t>20</a:t>
            </a:fld>
            <a:endParaRPr lang="en-US" altLang="ja-JP"/>
          </a:p>
        </p:txBody>
      </p:sp>
      <p:sp>
        <p:nvSpPr>
          <p:cNvPr id="424963" name="Rectangle 3"/>
          <p:cNvSpPr>
            <a:spLocks noGrp="1" noChangeArrowheads="1"/>
          </p:cNvSpPr>
          <p:nvPr>
            <p:ph type="body" idx="1"/>
          </p:nvPr>
        </p:nvSpPr>
        <p:spPr>
          <a:xfrm>
            <a:off x="250825" y="990600"/>
            <a:ext cx="8642350" cy="1752600"/>
          </a:xfrm>
          <a:noFill/>
          <a:ln/>
        </p:spPr>
        <p:txBody>
          <a:bodyPr/>
          <a:lstStyle/>
          <a:p>
            <a:pPr>
              <a:lnSpc>
                <a:spcPct val="125000"/>
              </a:lnSpc>
              <a:buFont typeface="Wingdings" pitchFamily="2" charset="2"/>
              <a:buNone/>
            </a:pPr>
            <a:r>
              <a:rPr lang="zh-CN" altLang="en-US" sz="2600" b="1"/>
              <a:t>例 旅行推销员问题。求从</a:t>
            </a:r>
            <a:r>
              <a:rPr lang="en-US" altLang="zh-CN" sz="2600" b="1"/>
              <a:t>A</a:t>
            </a:r>
            <a:r>
              <a:rPr lang="zh-CN" altLang="en-US" sz="2600" b="1"/>
              <a:t>城出发，经过其他城市一次且仅一次，最后回到</a:t>
            </a:r>
            <a:r>
              <a:rPr lang="en-US" altLang="zh-CN" sz="2600" b="1"/>
              <a:t>A</a:t>
            </a:r>
            <a:r>
              <a:rPr lang="zh-CN" altLang="en-US" sz="2600" b="1"/>
              <a:t>城的最小费用路线。城市之间的交通费用标在相应的联线上。建立产生式系统。</a:t>
            </a:r>
          </a:p>
        </p:txBody>
      </p:sp>
      <p:grpSp>
        <p:nvGrpSpPr>
          <p:cNvPr id="424964" name="Group 4"/>
          <p:cNvGrpSpPr>
            <a:grpSpLocks/>
          </p:cNvGrpSpPr>
          <p:nvPr/>
        </p:nvGrpSpPr>
        <p:grpSpPr bwMode="auto">
          <a:xfrm>
            <a:off x="2209800" y="3505200"/>
            <a:ext cx="4191000" cy="2590800"/>
            <a:chOff x="864" y="2064"/>
            <a:chExt cx="2640" cy="1632"/>
          </a:xfrm>
        </p:grpSpPr>
        <p:grpSp>
          <p:nvGrpSpPr>
            <p:cNvPr id="424965" name="Group 5"/>
            <p:cNvGrpSpPr>
              <a:grpSpLocks/>
            </p:cNvGrpSpPr>
            <p:nvPr/>
          </p:nvGrpSpPr>
          <p:grpSpPr bwMode="auto">
            <a:xfrm>
              <a:off x="1104" y="2256"/>
              <a:ext cx="336" cy="336"/>
              <a:chOff x="1104" y="2256"/>
              <a:chExt cx="336" cy="336"/>
            </a:xfrm>
          </p:grpSpPr>
          <p:sp>
            <p:nvSpPr>
              <p:cNvPr id="424966" name="Oval 6"/>
              <p:cNvSpPr>
                <a:spLocks noChangeArrowheads="1"/>
              </p:cNvSpPr>
              <p:nvPr/>
            </p:nvSpPr>
            <p:spPr bwMode="auto">
              <a:xfrm>
                <a:off x="1104" y="22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67" name="Rectangle 7"/>
              <p:cNvSpPr>
                <a:spLocks noChangeArrowheads="1"/>
              </p:cNvSpPr>
              <p:nvPr/>
            </p:nvSpPr>
            <p:spPr bwMode="auto">
              <a:xfrm>
                <a:off x="1104" y="22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3200" b="0">
                    <a:latin typeface="Arial Narrow" pitchFamily="34" charset="0"/>
                    <a:ea typeface="华文新魏" pitchFamily="2" charset="-122"/>
                  </a:rPr>
                  <a:t>B</a:t>
                </a:r>
              </a:p>
            </p:txBody>
          </p:sp>
        </p:grpSp>
        <p:grpSp>
          <p:nvGrpSpPr>
            <p:cNvPr id="424968" name="Group 8"/>
            <p:cNvGrpSpPr>
              <a:grpSpLocks/>
            </p:cNvGrpSpPr>
            <p:nvPr/>
          </p:nvGrpSpPr>
          <p:grpSpPr bwMode="auto">
            <a:xfrm>
              <a:off x="1968" y="3072"/>
              <a:ext cx="336" cy="336"/>
              <a:chOff x="1104" y="2256"/>
              <a:chExt cx="336" cy="336"/>
            </a:xfrm>
          </p:grpSpPr>
          <p:sp>
            <p:nvSpPr>
              <p:cNvPr id="424969" name="Oval 9"/>
              <p:cNvSpPr>
                <a:spLocks noChangeArrowheads="1"/>
              </p:cNvSpPr>
              <p:nvPr/>
            </p:nvSpPr>
            <p:spPr bwMode="auto">
              <a:xfrm>
                <a:off x="1104" y="22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70" name="Rectangle 10"/>
              <p:cNvSpPr>
                <a:spLocks noChangeArrowheads="1"/>
              </p:cNvSpPr>
              <p:nvPr/>
            </p:nvSpPr>
            <p:spPr bwMode="auto">
              <a:xfrm>
                <a:off x="1104" y="22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3200" b="0">
                    <a:latin typeface="Arial Narrow" pitchFamily="34" charset="0"/>
                    <a:ea typeface="华文新魏" pitchFamily="2" charset="-122"/>
                  </a:rPr>
                  <a:t>C</a:t>
                </a:r>
              </a:p>
            </p:txBody>
          </p:sp>
        </p:grpSp>
        <p:grpSp>
          <p:nvGrpSpPr>
            <p:cNvPr id="424971" name="Group 11"/>
            <p:cNvGrpSpPr>
              <a:grpSpLocks/>
            </p:cNvGrpSpPr>
            <p:nvPr/>
          </p:nvGrpSpPr>
          <p:grpSpPr bwMode="auto">
            <a:xfrm>
              <a:off x="864" y="3312"/>
              <a:ext cx="336" cy="336"/>
              <a:chOff x="1104" y="2256"/>
              <a:chExt cx="336" cy="336"/>
            </a:xfrm>
          </p:grpSpPr>
          <p:sp>
            <p:nvSpPr>
              <p:cNvPr id="424972" name="Oval 12"/>
              <p:cNvSpPr>
                <a:spLocks noChangeArrowheads="1"/>
              </p:cNvSpPr>
              <p:nvPr/>
            </p:nvSpPr>
            <p:spPr bwMode="auto">
              <a:xfrm>
                <a:off x="1104" y="22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73" name="Rectangle 13"/>
              <p:cNvSpPr>
                <a:spLocks noChangeArrowheads="1"/>
              </p:cNvSpPr>
              <p:nvPr/>
            </p:nvSpPr>
            <p:spPr bwMode="auto">
              <a:xfrm>
                <a:off x="1104" y="22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3200" b="0">
                    <a:latin typeface="Arial Narrow" pitchFamily="34" charset="0"/>
                    <a:ea typeface="华文新魏" pitchFamily="2" charset="-122"/>
                  </a:rPr>
                  <a:t>A</a:t>
                </a:r>
              </a:p>
            </p:txBody>
          </p:sp>
        </p:grpSp>
        <p:grpSp>
          <p:nvGrpSpPr>
            <p:cNvPr id="424974" name="Group 14"/>
            <p:cNvGrpSpPr>
              <a:grpSpLocks/>
            </p:cNvGrpSpPr>
            <p:nvPr/>
          </p:nvGrpSpPr>
          <p:grpSpPr bwMode="auto">
            <a:xfrm>
              <a:off x="3168" y="3216"/>
              <a:ext cx="336" cy="336"/>
              <a:chOff x="1104" y="2256"/>
              <a:chExt cx="336" cy="336"/>
            </a:xfrm>
          </p:grpSpPr>
          <p:sp>
            <p:nvSpPr>
              <p:cNvPr id="424975" name="Oval 15"/>
              <p:cNvSpPr>
                <a:spLocks noChangeArrowheads="1"/>
              </p:cNvSpPr>
              <p:nvPr/>
            </p:nvSpPr>
            <p:spPr bwMode="auto">
              <a:xfrm>
                <a:off x="1104" y="22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76" name="Rectangle 16"/>
              <p:cNvSpPr>
                <a:spLocks noChangeArrowheads="1"/>
              </p:cNvSpPr>
              <p:nvPr/>
            </p:nvSpPr>
            <p:spPr bwMode="auto">
              <a:xfrm>
                <a:off x="1104" y="22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3200" b="0">
                    <a:latin typeface="Arial Narrow" pitchFamily="34" charset="0"/>
                    <a:ea typeface="华文新魏" pitchFamily="2" charset="-122"/>
                  </a:rPr>
                  <a:t>D</a:t>
                </a:r>
              </a:p>
            </p:txBody>
          </p:sp>
        </p:grpSp>
        <p:grpSp>
          <p:nvGrpSpPr>
            <p:cNvPr id="424977" name="Group 17"/>
            <p:cNvGrpSpPr>
              <a:grpSpLocks/>
            </p:cNvGrpSpPr>
            <p:nvPr/>
          </p:nvGrpSpPr>
          <p:grpSpPr bwMode="auto">
            <a:xfrm>
              <a:off x="2880" y="2064"/>
              <a:ext cx="336" cy="336"/>
              <a:chOff x="1104" y="2256"/>
              <a:chExt cx="336" cy="336"/>
            </a:xfrm>
          </p:grpSpPr>
          <p:sp>
            <p:nvSpPr>
              <p:cNvPr id="424978" name="Oval 18"/>
              <p:cNvSpPr>
                <a:spLocks noChangeArrowheads="1"/>
              </p:cNvSpPr>
              <p:nvPr/>
            </p:nvSpPr>
            <p:spPr bwMode="auto">
              <a:xfrm>
                <a:off x="1104" y="225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79" name="Rectangle 19"/>
              <p:cNvSpPr>
                <a:spLocks noChangeArrowheads="1"/>
              </p:cNvSpPr>
              <p:nvPr/>
            </p:nvSpPr>
            <p:spPr bwMode="auto">
              <a:xfrm>
                <a:off x="1104" y="22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3200" b="0">
                    <a:latin typeface="Arial Narrow" pitchFamily="34" charset="0"/>
                    <a:ea typeface="华文新魏" pitchFamily="2" charset="-122"/>
                  </a:rPr>
                  <a:t>E</a:t>
                </a:r>
              </a:p>
            </p:txBody>
          </p:sp>
        </p:grpSp>
        <p:sp>
          <p:nvSpPr>
            <p:cNvPr id="424980" name="Line 20"/>
            <p:cNvSpPr>
              <a:spLocks noChangeShapeType="1"/>
            </p:cNvSpPr>
            <p:nvPr/>
          </p:nvSpPr>
          <p:spPr bwMode="auto">
            <a:xfrm flipV="1">
              <a:off x="1440" y="2208"/>
              <a:ext cx="14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1" name="Line 21"/>
            <p:cNvSpPr>
              <a:spLocks noChangeShapeType="1"/>
            </p:cNvSpPr>
            <p:nvPr/>
          </p:nvSpPr>
          <p:spPr bwMode="auto">
            <a:xfrm>
              <a:off x="1440" y="2496"/>
              <a:ext cx="1776" cy="7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2" name="Line 22"/>
            <p:cNvSpPr>
              <a:spLocks noChangeShapeType="1"/>
            </p:cNvSpPr>
            <p:nvPr/>
          </p:nvSpPr>
          <p:spPr bwMode="auto">
            <a:xfrm flipH="1">
              <a:off x="1152" y="2304"/>
              <a:ext cx="1728" cy="10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3" name="Line 23"/>
            <p:cNvSpPr>
              <a:spLocks noChangeShapeType="1"/>
            </p:cNvSpPr>
            <p:nvPr/>
          </p:nvSpPr>
          <p:spPr bwMode="auto">
            <a:xfrm flipH="1">
              <a:off x="1056" y="2592"/>
              <a:ext cx="192" cy="7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4" name="Line 24"/>
            <p:cNvSpPr>
              <a:spLocks noChangeShapeType="1"/>
            </p:cNvSpPr>
            <p:nvPr/>
          </p:nvSpPr>
          <p:spPr bwMode="auto">
            <a:xfrm>
              <a:off x="1200" y="3504"/>
              <a:ext cx="20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5" name="Line 25"/>
            <p:cNvSpPr>
              <a:spLocks noChangeShapeType="1"/>
            </p:cNvSpPr>
            <p:nvPr/>
          </p:nvSpPr>
          <p:spPr bwMode="auto">
            <a:xfrm flipV="1">
              <a:off x="1200" y="3264"/>
              <a:ext cx="76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6" name="Line 26"/>
            <p:cNvSpPr>
              <a:spLocks noChangeShapeType="1"/>
            </p:cNvSpPr>
            <p:nvPr/>
          </p:nvSpPr>
          <p:spPr bwMode="auto">
            <a:xfrm>
              <a:off x="2304" y="3216"/>
              <a:ext cx="86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7" name="Line 27"/>
            <p:cNvSpPr>
              <a:spLocks noChangeShapeType="1"/>
            </p:cNvSpPr>
            <p:nvPr/>
          </p:nvSpPr>
          <p:spPr bwMode="auto">
            <a:xfrm>
              <a:off x="3072" y="2400"/>
              <a:ext cx="240" cy="8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8" name="Line 28"/>
            <p:cNvSpPr>
              <a:spLocks noChangeShapeType="1"/>
            </p:cNvSpPr>
            <p:nvPr/>
          </p:nvSpPr>
          <p:spPr bwMode="auto">
            <a:xfrm flipH="1">
              <a:off x="2256" y="2400"/>
              <a:ext cx="720" cy="6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89" name="Line 29"/>
            <p:cNvSpPr>
              <a:spLocks noChangeShapeType="1"/>
            </p:cNvSpPr>
            <p:nvPr/>
          </p:nvSpPr>
          <p:spPr bwMode="auto">
            <a:xfrm>
              <a:off x="1392" y="2544"/>
              <a:ext cx="672"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4990" name="Rectangle 30"/>
            <p:cNvSpPr>
              <a:spLocks noChangeArrowheads="1"/>
            </p:cNvSpPr>
            <p:nvPr/>
          </p:nvSpPr>
          <p:spPr bwMode="auto">
            <a:xfrm>
              <a:off x="1440" y="2688"/>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7</a:t>
              </a:r>
            </a:p>
          </p:txBody>
        </p:sp>
        <p:sp>
          <p:nvSpPr>
            <p:cNvPr id="424991" name="Rectangle 31"/>
            <p:cNvSpPr>
              <a:spLocks noChangeArrowheads="1"/>
            </p:cNvSpPr>
            <p:nvPr/>
          </p:nvSpPr>
          <p:spPr bwMode="auto">
            <a:xfrm>
              <a:off x="2208" y="2400"/>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13</a:t>
              </a:r>
            </a:p>
          </p:txBody>
        </p:sp>
        <p:sp>
          <p:nvSpPr>
            <p:cNvPr id="424992" name="Rectangle 32"/>
            <p:cNvSpPr>
              <a:spLocks noChangeArrowheads="1"/>
            </p:cNvSpPr>
            <p:nvPr/>
          </p:nvSpPr>
          <p:spPr bwMode="auto">
            <a:xfrm>
              <a:off x="1728" y="2448"/>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10</a:t>
              </a:r>
            </a:p>
          </p:txBody>
        </p:sp>
        <p:sp>
          <p:nvSpPr>
            <p:cNvPr id="424993" name="Rectangle 33"/>
            <p:cNvSpPr>
              <a:spLocks noChangeArrowheads="1"/>
            </p:cNvSpPr>
            <p:nvPr/>
          </p:nvSpPr>
          <p:spPr bwMode="auto">
            <a:xfrm>
              <a:off x="2736" y="2640"/>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9</a:t>
              </a:r>
            </a:p>
          </p:txBody>
        </p:sp>
        <p:sp>
          <p:nvSpPr>
            <p:cNvPr id="424994" name="Rectangle 34"/>
            <p:cNvSpPr>
              <a:spLocks noChangeArrowheads="1"/>
            </p:cNvSpPr>
            <p:nvPr/>
          </p:nvSpPr>
          <p:spPr bwMode="auto">
            <a:xfrm>
              <a:off x="1680" y="3120"/>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6</a:t>
              </a:r>
            </a:p>
          </p:txBody>
        </p:sp>
        <p:sp>
          <p:nvSpPr>
            <p:cNvPr id="424995" name="Rectangle 35"/>
            <p:cNvSpPr>
              <a:spLocks noChangeArrowheads="1"/>
            </p:cNvSpPr>
            <p:nvPr/>
          </p:nvSpPr>
          <p:spPr bwMode="auto">
            <a:xfrm>
              <a:off x="2496" y="3072"/>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5</a:t>
              </a:r>
            </a:p>
          </p:txBody>
        </p:sp>
        <p:sp>
          <p:nvSpPr>
            <p:cNvPr id="424996" name="Rectangle 36"/>
            <p:cNvSpPr>
              <a:spLocks noChangeArrowheads="1"/>
            </p:cNvSpPr>
            <p:nvPr/>
          </p:nvSpPr>
          <p:spPr bwMode="auto">
            <a:xfrm>
              <a:off x="3216" y="2688"/>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6</a:t>
              </a:r>
            </a:p>
          </p:txBody>
        </p:sp>
        <p:sp>
          <p:nvSpPr>
            <p:cNvPr id="424997" name="Rectangle 37"/>
            <p:cNvSpPr>
              <a:spLocks noChangeArrowheads="1"/>
            </p:cNvSpPr>
            <p:nvPr/>
          </p:nvSpPr>
          <p:spPr bwMode="auto">
            <a:xfrm>
              <a:off x="960" y="2784"/>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7</a:t>
              </a:r>
            </a:p>
          </p:txBody>
        </p:sp>
        <p:sp>
          <p:nvSpPr>
            <p:cNvPr id="424998" name="Rectangle 38"/>
            <p:cNvSpPr>
              <a:spLocks noChangeArrowheads="1"/>
            </p:cNvSpPr>
            <p:nvPr/>
          </p:nvSpPr>
          <p:spPr bwMode="auto">
            <a:xfrm>
              <a:off x="2016" y="3504"/>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10</a:t>
              </a:r>
            </a:p>
          </p:txBody>
        </p:sp>
        <p:sp>
          <p:nvSpPr>
            <p:cNvPr id="424999" name="Rectangle 39"/>
            <p:cNvSpPr>
              <a:spLocks noChangeArrowheads="1"/>
            </p:cNvSpPr>
            <p:nvPr/>
          </p:nvSpPr>
          <p:spPr bwMode="auto">
            <a:xfrm>
              <a:off x="1920" y="2160"/>
              <a:ext cx="192" cy="19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a:latin typeface="Arial Narrow" pitchFamily="34" charset="0"/>
                  <a:ea typeface="华文新魏" pitchFamily="2" charset="-122"/>
                </a:rPr>
                <a:t>10</a:t>
              </a:r>
            </a:p>
          </p:txBody>
        </p:sp>
      </p:grpSp>
      <p:sp>
        <p:nvSpPr>
          <p:cNvPr id="425003" name="Rectangle 43"/>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033C2BE-A37D-4C47-97EB-B5B26C060241}" type="slidenum">
              <a:rPr lang="ja-JP" altLang="en-US"/>
              <a:pPr/>
              <a:t>21</a:t>
            </a:fld>
            <a:endParaRPr lang="en-US" altLang="ja-JP"/>
          </a:p>
        </p:txBody>
      </p:sp>
      <p:sp>
        <p:nvSpPr>
          <p:cNvPr id="425987" name="Rectangle 3"/>
          <p:cNvSpPr>
            <a:spLocks noGrp="1" noChangeArrowheads="1"/>
          </p:cNvSpPr>
          <p:nvPr>
            <p:ph type="body" idx="1"/>
          </p:nvPr>
        </p:nvSpPr>
        <p:spPr/>
        <p:txBody>
          <a:bodyPr/>
          <a:lstStyle/>
          <a:p>
            <a:pPr>
              <a:lnSpc>
                <a:spcPct val="140000"/>
              </a:lnSpc>
              <a:spcBef>
                <a:spcPct val="30000"/>
              </a:spcBef>
              <a:buFont typeface="Wingdings" pitchFamily="2" charset="2"/>
              <a:buNone/>
            </a:pPr>
            <a:r>
              <a:rPr lang="zh-CN" altLang="en-US" sz="2600" b="1"/>
              <a:t>（</a:t>
            </a:r>
            <a:r>
              <a:rPr lang="en-US" altLang="zh-CN" sz="2600" b="1"/>
              <a:t>1</a:t>
            </a:r>
            <a:r>
              <a:rPr lang="zh-CN" altLang="en-US" sz="2600" b="1"/>
              <a:t>）</a:t>
            </a:r>
            <a:r>
              <a:rPr lang="zh-CN" altLang="en-US" sz="2400" b="1">
                <a:solidFill>
                  <a:schemeClr val="folHlink"/>
                </a:solidFill>
              </a:rPr>
              <a:t>全局数据库</a:t>
            </a:r>
            <a:r>
              <a:rPr lang="en-US" altLang="zh-CN" sz="2400" b="1">
                <a:solidFill>
                  <a:schemeClr val="folHlink"/>
                </a:solidFill>
              </a:rPr>
              <a:t>——</a:t>
            </a:r>
            <a:r>
              <a:rPr lang="zh-CN" altLang="en-US" sz="2400" b="1">
                <a:solidFill>
                  <a:schemeClr val="folHlink"/>
                </a:solidFill>
              </a:rPr>
              <a:t>（已访问过的城镇名称序列）。</a:t>
            </a:r>
            <a:r>
              <a:rPr lang="zh-CN" altLang="en-US" sz="2400" b="1"/>
              <a:t>约束条件是除城镇</a:t>
            </a:r>
            <a:r>
              <a:rPr lang="en-US" altLang="zh-CN" sz="2400" b="1"/>
              <a:t>A</a:t>
            </a:r>
            <a:r>
              <a:rPr lang="zh-CN" altLang="en-US" sz="2400" b="1"/>
              <a:t>之外其他名称不得在序列中重复出现；只有所有的名称都在序列中出现后，城镇</a:t>
            </a:r>
            <a:r>
              <a:rPr lang="en-US" altLang="zh-CN" sz="2400" b="1"/>
              <a:t>A</a:t>
            </a:r>
            <a:r>
              <a:rPr lang="zh-CN" altLang="en-US" sz="2400" b="1"/>
              <a:t>才能重复出现。</a:t>
            </a:r>
          </a:p>
          <a:p>
            <a:pPr>
              <a:lnSpc>
                <a:spcPct val="140000"/>
              </a:lnSpc>
              <a:spcBef>
                <a:spcPct val="30000"/>
              </a:spcBef>
              <a:buFont typeface="Wingdings" pitchFamily="2" charset="2"/>
              <a:buNone/>
            </a:pPr>
            <a:r>
              <a:rPr lang="zh-CN" altLang="en-US" sz="2600" b="1"/>
              <a:t>（</a:t>
            </a:r>
            <a:r>
              <a:rPr lang="en-US" altLang="zh-CN" sz="2600" b="1"/>
              <a:t>2</a:t>
            </a:r>
            <a:r>
              <a:rPr lang="zh-CN" altLang="en-US" sz="2600" b="1"/>
              <a:t>）</a:t>
            </a:r>
            <a:r>
              <a:rPr lang="zh-CN" altLang="en-US" sz="2400" b="1">
                <a:solidFill>
                  <a:schemeClr val="folHlink"/>
                </a:solidFill>
              </a:rPr>
              <a:t>规则集</a:t>
            </a:r>
            <a:r>
              <a:rPr lang="en-US" altLang="zh-CN" sz="2400" b="1"/>
              <a:t>——</a:t>
            </a:r>
            <a:r>
              <a:rPr lang="zh-CN" altLang="en-US" sz="2400" b="1"/>
              <a:t>如下表所示</a:t>
            </a:r>
            <a:r>
              <a:rPr lang="zh-CN" altLang="en-US" sz="2400" b="1">
                <a:solidFill>
                  <a:schemeClr val="tx2"/>
                </a:solidFill>
              </a:rPr>
              <a:t>。</a:t>
            </a:r>
          </a:p>
          <a:p>
            <a:pPr>
              <a:lnSpc>
                <a:spcPct val="140000"/>
              </a:lnSpc>
              <a:spcBef>
                <a:spcPct val="30000"/>
              </a:spcBef>
              <a:buFont typeface="Wingdings" pitchFamily="2" charset="2"/>
              <a:buNone/>
            </a:pPr>
            <a:r>
              <a:rPr lang="zh-CN" altLang="en-US" sz="2400" b="1"/>
              <a:t>（</a:t>
            </a:r>
            <a:r>
              <a:rPr lang="en-US" altLang="zh-CN" sz="2400" b="1"/>
              <a:t>3</a:t>
            </a:r>
            <a:r>
              <a:rPr lang="zh-CN" altLang="en-US" sz="2400" b="1"/>
              <a:t>） </a:t>
            </a:r>
            <a:r>
              <a:rPr lang="zh-CN" altLang="en-US" sz="2400" b="1">
                <a:solidFill>
                  <a:schemeClr val="folHlink"/>
                </a:solidFill>
              </a:rPr>
              <a:t>推理</a:t>
            </a:r>
            <a:r>
              <a:rPr lang="zh-CN" altLang="en-US" sz="2400" b="1">
                <a:solidFill>
                  <a:schemeClr val="tx2"/>
                </a:solidFill>
              </a:rPr>
              <a:t>： </a:t>
            </a:r>
            <a:r>
              <a:rPr lang="zh-CN" altLang="en-US" sz="2400" b="1"/>
              <a:t>（</a:t>
            </a:r>
            <a:r>
              <a:rPr lang="en-US" altLang="zh-CN" sz="2400" b="1"/>
              <a:t>A</a:t>
            </a:r>
            <a:r>
              <a:rPr lang="zh-CN" altLang="en-US" sz="2400" b="1"/>
              <a:t>）   （</a:t>
            </a:r>
            <a:r>
              <a:rPr lang="en-US" altLang="zh-CN" sz="2400" b="1"/>
              <a:t>AB</a:t>
            </a:r>
            <a:r>
              <a:rPr lang="zh-CN" altLang="en-US" sz="2400" b="1"/>
              <a:t>） （</a:t>
            </a:r>
            <a:r>
              <a:rPr lang="en-US" altLang="zh-CN" sz="2400" b="1"/>
              <a:t>ABE</a:t>
            </a:r>
            <a:r>
              <a:rPr lang="zh-CN" altLang="en-US" sz="2400" b="1"/>
              <a:t>）</a:t>
            </a:r>
          </a:p>
          <a:p>
            <a:pPr>
              <a:lnSpc>
                <a:spcPct val="140000"/>
              </a:lnSpc>
              <a:spcBef>
                <a:spcPct val="30000"/>
              </a:spcBef>
              <a:buFont typeface="Wingdings" pitchFamily="2" charset="2"/>
              <a:buNone/>
            </a:pPr>
            <a:r>
              <a:rPr lang="zh-CN" altLang="en-US" sz="2400" b="1">
                <a:solidFill>
                  <a:schemeClr val="tx2"/>
                </a:solidFill>
              </a:rPr>
              <a:t> </a:t>
            </a:r>
            <a:r>
              <a:rPr lang="zh-CN" altLang="en-US" sz="2400" b="1"/>
              <a:t>（</a:t>
            </a:r>
            <a:r>
              <a:rPr lang="en-US" altLang="zh-CN" sz="2400" b="1"/>
              <a:t>4</a:t>
            </a:r>
            <a:r>
              <a:rPr lang="zh-CN" altLang="en-US" sz="2400" b="1"/>
              <a:t>）</a:t>
            </a:r>
            <a:r>
              <a:rPr lang="zh-CN" altLang="en-US" sz="2400" b="1">
                <a:solidFill>
                  <a:schemeClr val="folHlink"/>
                </a:solidFill>
              </a:rPr>
              <a:t>终止条件</a:t>
            </a:r>
            <a:r>
              <a:rPr lang="en-US" altLang="zh-CN" sz="2400" b="1"/>
              <a:t>——</a:t>
            </a:r>
            <a:r>
              <a:rPr lang="zh-CN" altLang="en-US" sz="2400" b="1"/>
              <a:t>序列始于</a:t>
            </a:r>
            <a:r>
              <a:rPr lang="en-US" altLang="zh-CN" sz="2400" b="1"/>
              <a:t>A</a:t>
            </a:r>
            <a:r>
              <a:rPr lang="zh-CN" altLang="en-US" sz="2400" b="1"/>
              <a:t>，终止于</a:t>
            </a:r>
            <a:r>
              <a:rPr lang="en-US" altLang="zh-CN" sz="2400" b="1"/>
              <a:t>A</a:t>
            </a:r>
            <a:r>
              <a:rPr lang="zh-CN" altLang="en-US" sz="2400" b="1"/>
              <a:t>，其中包含其他所有城镇一次，且费用最少。</a:t>
            </a:r>
          </a:p>
          <a:p>
            <a:pPr>
              <a:lnSpc>
                <a:spcPct val="140000"/>
              </a:lnSpc>
              <a:spcBef>
                <a:spcPct val="30000"/>
              </a:spcBef>
              <a:buFont typeface="Wingdings" pitchFamily="2" charset="2"/>
              <a:buNone/>
            </a:pPr>
            <a:r>
              <a:rPr lang="zh-CN" altLang="en-US" sz="2400" b="1"/>
              <a:t>（</a:t>
            </a:r>
            <a:r>
              <a:rPr lang="en-US" altLang="zh-CN" sz="2400" b="1"/>
              <a:t>5</a:t>
            </a:r>
            <a:r>
              <a:rPr lang="zh-CN" altLang="en-US" sz="2400" b="1"/>
              <a:t>）</a:t>
            </a:r>
            <a:r>
              <a:rPr lang="zh-CN" altLang="en-US" sz="2400" b="1">
                <a:solidFill>
                  <a:schemeClr val="tx2"/>
                </a:solidFill>
              </a:rPr>
              <a:t>各种</a:t>
            </a:r>
            <a:r>
              <a:rPr lang="zh-CN" altLang="en-US" sz="2400" b="1">
                <a:solidFill>
                  <a:schemeClr val="folHlink"/>
                </a:solidFill>
              </a:rPr>
              <a:t>搜索策略</a:t>
            </a:r>
            <a:r>
              <a:rPr lang="zh-CN" altLang="en-US" sz="2400" b="1"/>
              <a:t>选择规则，如广度优先搜索，最好优先搜索等。</a:t>
            </a:r>
          </a:p>
        </p:txBody>
      </p:sp>
      <p:sp>
        <p:nvSpPr>
          <p:cNvPr id="425988" name="Rectangle 4"/>
          <p:cNvSpPr>
            <a:spLocks noChangeArrowheads="1"/>
          </p:cNvSpPr>
          <p:nvPr/>
        </p:nvSpPr>
        <p:spPr bwMode="auto">
          <a:xfrm>
            <a:off x="3175" y="49577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pPr>
            <a:r>
              <a:rPr kumimoji="1" lang="en-US" altLang="zh-CN" sz="1000" b="0">
                <a:latin typeface="Times New Roman" pitchFamily="18" charset="0"/>
                <a:cs typeface="Times New Roman" pitchFamily="18" charset="0"/>
              </a:rPr>
              <a:t> </a:t>
            </a:r>
          </a:p>
          <a:p>
            <a:pPr eaLnBrk="0" hangingPunct="0">
              <a:lnSpc>
                <a:spcPct val="100000"/>
              </a:lnSpc>
            </a:pPr>
            <a:endParaRPr kumimoji="1" lang="en-US" altLang="zh-CN" sz="2400" b="0">
              <a:latin typeface="Times New Roman" pitchFamily="18" charset="0"/>
            </a:endParaRPr>
          </a:p>
        </p:txBody>
      </p:sp>
      <p:sp>
        <p:nvSpPr>
          <p:cNvPr id="425989" name="Rectangle 5"/>
          <p:cNvSpPr>
            <a:spLocks noChangeArrowheads="1"/>
          </p:cNvSpPr>
          <p:nvPr/>
        </p:nvSpPr>
        <p:spPr bwMode="auto">
          <a:xfrm>
            <a:off x="3175" y="49577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pPr>
            <a:r>
              <a:rPr kumimoji="1" lang="en-US" altLang="zh-CN" sz="1000" b="0">
                <a:latin typeface="Times New Roman" pitchFamily="18" charset="0"/>
                <a:cs typeface="Times New Roman" pitchFamily="18" charset="0"/>
              </a:rPr>
              <a:t> </a:t>
            </a:r>
          </a:p>
          <a:p>
            <a:pPr eaLnBrk="0" hangingPunct="0">
              <a:lnSpc>
                <a:spcPct val="100000"/>
              </a:lnSpc>
            </a:pPr>
            <a:endParaRPr kumimoji="1" lang="en-US" altLang="zh-CN" sz="2400" b="0">
              <a:latin typeface="Times New Roman" pitchFamily="18" charset="0"/>
            </a:endParaRPr>
          </a:p>
        </p:txBody>
      </p:sp>
      <p:sp>
        <p:nvSpPr>
          <p:cNvPr id="425990" name="Line 6"/>
          <p:cNvSpPr>
            <a:spLocks noChangeShapeType="1"/>
          </p:cNvSpPr>
          <p:nvPr/>
        </p:nvSpPr>
        <p:spPr bwMode="auto">
          <a:xfrm>
            <a:off x="2895600" y="3733800"/>
            <a:ext cx="304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1" name="Line 7"/>
          <p:cNvSpPr>
            <a:spLocks noChangeShapeType="1"/>
          </p:cNvSpPr>
          <p:nvPr/>
        </p:nvSpPr>
        <p:spPr bwMode="auto">
          <a:xfrm>
            <a:off x="4267200" y="3733800"/>
            <a:ext cx="304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92" name="Rectangle 8"/>
          <p:cNvSpPr>
            <a:spLocks noChangeArrowheads="1"/>
          </p:cNvSpPr>
          <p:nvPr/>
        </p:nvSpPr>
        <p:spPr bwMode="auto">
          <a:xfrm>
            <a:off x="2819400" y="33528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a:latin typeface="Arial Narrow" pitchFamily="34" charset="0"/>
                <a:ea typeface="华文新魏" pitchFamily="2" charset="-122"/>
              </a:rPr>
              <a:t>R</a:t>
            </a:r>
            <a:r>
              <a:rPr kumimoji="1" lang="en-US" altLang="zh-CN" baseline="-25000">
                <a:latin typeface="Arial Narrow" pitchFamily="34" charset="0"/>
                <a:ea typeface="华文新魏" pitchFamily="2" charset="-122"/>
              </a:rPr>
              <a:t>2</a:t>
            </a:r>
          </a:p>
        </p:txBody>
      </p:sp>
      <p:sp>
        <p:nvSpPr>
          <p:cNvPr id="425993" name="Rectangle 9"/>
          <p:cNvSpPr>
            <a:spLocks noChangeArrowheads="1"/>
          </p:cNvSpPr>
          <p:nvPr/>
        </p:nvSpPr>
        <p:spPr bwMode="auto">
          <a:xfrm>
            <a:off x="4191000" y="33528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a:latin typeface="Arial Narrow" pitchFamily="34" charset="0"/>
                <a:ea typeface="华文新魏" pitchFamily="2" charset="-122"/>
              </a:rPr>
              <a:t>R</a:t>
            </a:r>
            <a:r>
              <a:rPr kumimoji="1" lang="en-US" altLang="zh-CN" baseline="-25000">
                <a:latin typeface="Arial Narrow" pitchFamily="34" charset="0"/>
                <a:ea typeface="华文新魏" pitchFamily="2" charset="-122"/>
              </a:rPr>
              <a:t>5</a:t>
            </a:r>
          </a:p>
        </p:txBody>
      </p:sp>
      <p:sp>
        <p:nvSpPr>
          <p:cNvPr id="425997" name="Rectangle 13"/>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fld id="{B5381CF2-0A75-4A7F-ADCF-1FF991A93A21}" type="slidenum">
              <a:rPr lang="ja-JP" altLang="en-US"/>
              <a:pPr/>
              <a:t>22</a:t>
            </a:fld>
            <a:endParaRPr lang="en-US" altLang="ja-JP"/>
          </a:p>
        </p:txBody>
      </p:sp>
      <p:sp>
        <p:nvSpPr>
          <p:cNvPr id="427011" name="Rectangle 3"/>
          <p:cNvSpPr>
            <a:spLocks noGrp="1" noChangeArrowheads="1"/>
          </p:cNvSpPr>
          <p:nvPr>
            <p:ph type="body" idx="1"/>
          </p:nvPr>
        </p:nvSpPr>
        <p:spPr>
          <a:xfrm>
            <a:off x="533400" y="990600"/>
            <a:ext cx="8642350" cy="5400675"/>
          </a:xfrm>
          <a:noFill/>
          <a:ln/>
        </p:spPr>
        <p:txBody>
          <a:bodyPr/>
          <a:lstStyle/>
          <a:p>
            <a:pPr>
              <a:buFont typeface="Wingdings" pitchFamily="2" charset="2"/>
              <a:buNone/>
            </a:pPr>
            <a:r>
              <a:rPr lang="zh-CN" altLang="en-US" sz="2600">
                <a:solidFill>
                  <a:schemeClr val="tx2"/>
                </a:solidFill>
              </a:rPr>
              <a:t>规则集</a:t>
            </a:r>
          </a:p>
        </p:txBody>
      </p:sp>
      <p:sp>
        <p:nvSpPr>
          <p:cNvPr id="427012" name="Rectangle 4"/>
          <p:cNvSpPr>
            <a:spLocks noChangeArrowheads="1"/>
          </p:cNvSpPr>
          <p:nvPr/>
        </p:nvSpPr>
        <p:spPr bwMode="auto">
          <a:xfrm>
            <a:off x="0" y="49577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pPr>
            <a:r>
              <a:rPr kumimoji="1" lang="en-US" altLang="zh-CN" sz="1000" b="0">
                <a:latin typeface="Times New Roman" pitchFamily="18" charset="0"/>
                <a:cs typeface="Times New Roman" pitchFamily="18" charset="0"/>
              </a:rPr>
              <a:t> </a:t>
            </a:r>
          </a:p>
          <a:p>
            <a:pPr eaLnBrk="0" hangingPunct="0">
              <a:lnSpc>
                <a:spcPct val="100000"/>
              </a:lnSpc>
            </a:pPr>
            <a:endParaRPr kumimoji="1" lang="en-US" altLang="zh-CN" sz="2400" b="0">
              <a:latin typeface="Times New Roman" pitchFamily="18" charset="0"/>
            </a:endParaRPr>
          </a:p>
        </p:txBody>
      </p:sp>
      <p:sp>
        <p:nvSpPr>
          <p:cNvPr id="427013" name="Rectangle 5"/>
          <p:cNvSpPr>
            <a:spLocks noChangeArrowheads="1"/>
          </p:cNvSpPr>
          <p:nvPr/>
        </p:nvSpPr>
        <p:spPr bwMode="auto">
          <a:xfrm>
            <a:off x="0" y="495776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pPr>
            <a:r>
              <a:rPr kumimoji="1" lang="en-US" altLang="zh-CN" sz="1000" b="0">
                <a:latin typeface="Times New Roman" pitchFamily="18" charset="0"/>
                <a:cs typeface="Times New Roman" pitchFamily="18" charset="0"/>
              </a:rPr>
              <a:t> </a:t>
            </a:r>
          </a:p>
          <a:p>
            <a:pPr eaLnBrk="0" hangingPunct="0">
              <a:lnSpc>
                <a:spcPct val="100000"/>
              </a:lnSpc>
            </a:pPr>
            <a:endParaRPr kumimoji="1" lang="en-US" altLang="zh-CN" sz="2400" b="0">
              <a:latin typeface="Times New Roman" pitchFamily="18" charset="0"/>
            </a:endParaRPr>
          </a:p>
        </p:txBody>
      </p:sp>
      <p:graphicFrame>
        <p:nvGraphicFramePr>
          <p:cNvPr id="427050" name="Group 42"/>
          <p:cNvGraphicFramePr>
            <a:graphicFrameLocks noGrp="1"/>
          </p:cNvGraphicFramePr>
          <p:nvPr/>
        </p:nvGraphicFramePr>
        <p:xfrm>
          <a:off x="1219200" y="2209800"/>
          <a:ext cx="7086600" cy="2962656"/>
        </p:xfrm>
        <a:graphic>
          <a:graphicData uri="http://schemas.openxmlformats.org/drawingml/2006/table">
            <a:tbl>
              <a:tblPr/>
              <a:tblGrid>
                <a:gridCol w="1368425"/>
                <a:gridCol w="2174875"/>
                <a:gridCol w="3543300"/>
              </a:tblGrid>
              <a:tr h="48577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规则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动作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条件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a:t>
                      </a:r>
                      <a:r>
                        <a:rPr kumimoji="0" lang="en-US" altLang="zh-CN" sz="2200" b="0" i="0" u="none" strike="noStrike" cap="none" normalizeH="0" baseline="-2500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下一步到</a:t>
                      </a:r>
                      <a:r>
                        <a:rPr kumimoji="0" lang="en-US" altLang="zh-CN" sz="22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系列中包含所有城镇时可用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a:t>
                      </a:r>
                      <a:r>
                        <a:rPr kumimoji="0" lang="en-US" altLang="zh-CN" sz="2200" b="0" i="0" u="none" strike="noStrike" cap="none" normalizeH="0" baseline="-2500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下一步到</a:t>
                      </a:r>
                      <a:r>
                        <a:rPr kumimoji="0" lang="en-US" altLang="zh-CN" sz="22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每条规则只能使用一次，即序列中已有某城镇时，不能在使用相应规则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a:t>
                      </a:r>
                      <a:r>
                        <a:rPr kumimoji="0" lang="en-US" altLang="zh-CN" sz="2200" b="0" i="0" u="none" strike="noStrike" cap="none" normalizeH="0" baseline="-2500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下一步到</a:t>
                      </a:r>
                      <a:r>
                        <a:rPr kumimoji="0" lang="en-US" altLang="zh-CN" sz="22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8100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a:t>
                      </a:r>
                      <a:r>
                        <a:rPr kumimoji="0" lang="en-US" altLang="zh-CN" sz="2200" b="0" i="0" u="none" strike="noStrike" cap="none" normalizeH="0" baseline="-2500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下一步到</a:t>
                      </a:r>
                      <a:r>
                        <a:rPr kumimoji="0" lang="en-US" altLang="zh-CN" sz="22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3180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R</a:t>
                      </a:r>
                      <a:r>
                        <a:rPr kumimoji="0" lang="en-US" altLang="zh-CN" sz="2200" b="0" i="0" u="none" strike="noStrike" cap="none" normalizeH="0" baseline="-2500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宋体" pitchFamily="2" charset="-122"/>
                        </a:rPr>
                        <a:t>下一步到</a:t>
                      </a:r>
                      <a:r>
                        <a:rPr kumimoji="0" lang="en-US" altLang="zh-CN" sz="22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427052" name="Rectangle 44"/>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E1CD6AD-336B-42F0-A69B-A4ECFECE0231}" type="slidenum">
              <a:rPr lang="ja-JP" altLang="en-US"/>
              <a:pPr/>
              <a:t>23</a:t>
            </a:fld>
            <a:endParaRPr lang="en-US" altLang="ja-JP"/>
          </a:p>
        </p:txBody>
      </p:sp>
      <p:sp>
        <p:nvSpPr>
          <p:cNvPr id="428035" name="Rectangle 3"/>
          <p:cNvSpPr>
            <a:spLocks noGrp="1" noChangeArrowheads="1"/>
          </p:cNvSpPr>
          <p:nvPr>
            <p:ph type="body" idx="1"/>
          </p:nvPr>
        </p:nvSpPr>
        <p:spPr>
          <a:noFill/>
          <a:ln/>
        </p:spPr>
        <p:txBody>
          <a:bodyPr/>
          <a:lstStyle/>
          <a:p>
            <a:r>
              <a:rPr lang="zh-CN" altLang="en-US" sz="2800" b="1"/>
              <a:t>与一般分级组织的计算机软件相比具有特点</a:t>
            </a:r>
            <a:r>
              <a:rPr lang="zh-CN" altLang="en-US" b="1"/>
              <a:t>：</a:t>
            </a:r>
          </a:p>
          <a:p>
            <a:pPr lvl="1">
              <a:lnSpc>
                <a:spcPct val="145000"/>
              </a:lnSpc>
            </a:pPr>
            <a:r>
              <a:rPr lang="zh-CN" altLang="en-US" b="1"/>
              <a:t>全局数据库的内容可以为所有规则所访问，没有任何部分是专为某一规则建立的，这种特性便于模仿智能行为中的强数据驱动。</a:t>
            </a:r>
          </a:p>
          <a:p>
            <a:pPr lvl="1">
              <a:lnSpc>
                <a:spcPct val="145000"/>
              </a:lnSpc>
            </a:pPr>
            <a:r>
              <a:rPr lang="zh-CN" altLang="en-US" b="1"/>
              <a:t>规则本身不调用其他规则。规则之间的联系必须通过全局数据库联系。</a:t>
            </a:r>
          </a:p>
          <a:p>
            <a:pPr lvl="1">
              <a:lnSpc>
                <a:spcPct val="145000"/>
              </a:lnSpc>
            </a:pPr>
            <a:r>
              <a:rPr lang="zh-CN" altLang="en-US" b="1"/>
              <a:t>全局数据库、规则和推理机之间相对独立，这种积木式结构便于整个系统增加和修改知识。</a:t>
            </a:r>
          </a:p>
        </p:txBody>
      </p:sp>
      <p:sp>
        <p:nvSpPr>
          <p:cNvPr id="428040" name="Rectangle 8"/>
          <p:cNvSpPr>
            <a:spLocks noGrp="1" noChangeArrowheads="1"/>
          </p:cNvSpPr>
          <p:nvPr>
            <p:ph type="title"/>
          </p:nvPr>
        </p:nvSpPr>
        <p:spPr>
          <a:ln/>
        </p:spPr>
        <p:txBody>
          <a:bodyPr/>
          <a:lstStyle/>
          <a:p>
            <a:r>
              <a:rPr lang="en-US" altLang="zh-CN"/>
              <a:t>6.2.1 </a:t>
            </a:r>
            <a:r>
              <a:rPr lang="zh-CN" altLang="en-US"/>
              <a:t>系统结构</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0A52CB0C-24A7-4695-9EEF-B6EE26D2C1BF}" type="slidenum">
              <a:rPr lang="ja-JP" altLang="en-US"/>
              <a:pPr/>
              <a:t>24</a:t>
            </a:fld>
            <a:endParaRPr lang="en-US" altLang="ja-JP"/>
          </a:p>
        </p:txBody>
      </p:sp>
      <p:sp>
        <p:nvSpPr>
          <p:cNvPr id="429059" name="Rectangle 3"/>
          <p:cNvSpPr>
            <a:spLocks noGrp="1" noChangeArrowheads="1"/>
          </p:cNvSpPr>
          <p:nvPr>
            <p:ph type="body" idx="1"/>
          </p:nvPr>
        </p:nvSpPr>
        <p:spPr>
          <a:xfrm>
            <a:off x="838200" y="990600"/>
            <a:ext cx="7772400" cy="533400"/>
          </a:xfrm>
        </p:spPr>
        <p:txBody>
          <a:bodyPr/>
          <a:lstStyle/>
          <a:p>
            <a:r>
              <a:rPr lang="zh-CN" altLang="en-US"/>
              <a:t>推理机一次运行过程</a:t>
            </a:r>
          </a:p>
        </p:txBody>
      </p:sp>
      <p:grpSp>
        <p:nvGrpSpPr>
          <p:cNvPr id="429060" name="Group 4"/>
          <p:cNvGrpSpPr>
            <a:grpSpLocks/>
          </p:cNvGrpSpPr>
          <p:nvPr/>
        </p:nvGrpSpPr>
        <p:grpSpPr bwMode="auto">
          <a:xfrm>
            <a:off x="1676400" y="1981200"/>
            <a:ext cx="5029200" cy="3581400"/>
            <a:chOff x="1056" y="1584"/>
            <a:chExt cx="3168" cy="1920"/>
          </a:xfrm>
        </p:grpSpPr>
        <p:sp>
          <p:nvSpPr>
            <p:cNvPr id="429061" name="Rectangle 5"/>
            <p:cNvSpPr>
              <a:spLocks noChangeArrowheads="1"/>
            </p:cNvSpPr>
            <p:nvPr/>
          </p:nvSpPr>
          <p:spPr bwMode="auto">
            <a:xfrm>
              <a:off x="1344" y="1824"/>
              <a:ext cx="283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000" b="0">
                  <a:latin typeface="Arial Narrow" pitchFamily="34" charset="0"/>
                  <a:ea typeface="华文新魏" pitchFamily="2" charset="-122"/>
                </a:rPr>
                <a:t>从规则库中取出一条规则，将其前提同</a:t>
              </a:r>
            </a:p>
            <a:p>
              <a:pPr algn="ctr">
                <a:lnSpc>
                  <a:spcPct val="100000"/>
                </a:lnSpc>
                <a:spcBef>
                  <a:spcPct val="20000"/>
                </a:spcBef>
                <a:buClr>
                  <a:schemeClr val="folHlink"/>
                </a:buClr>
                <a:buSzPct val="60000"/>
                <a:buFont typeface="Wingdings" pitchFamily="2" charset="2"/>
                <a:buNone/>
              </a:pPr>
              <a:r>
                <a:rPr kumimoji="1" lang="zh-CN" altLang="en-US" sz="2000" b="0">
                  <a:latin typeface="Arial Narrow" pitchFamily="34" charset="0"/>
                  <a:ea typeface="华文新魏" pitchFamily="2" charset="-122"/>
                </a:rPr>
                <a:t>当前动态数据库中的事实进行模式匹配</a:t>
              </a:r>
            </a:p>
          </p:txBody>
        </p:sp>
        <p:sp>
          <p:nvSpPr>
            <p:cNvPr id="429062" name="AutoShape 6"/>
            <p:cNvSpPr>
              <a:spLocks noChangeArrowheads="1"/>
            </p:cNvSpPr>
            <p:nvPr/>
          </p:nvSpPr>
          <p:spPr bwMode="auto">
            <a:xfrm>
              <a:off x="2064" y="2496"/>
              <a:ext cx="1392" cy="384"/>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zh-CN" altLang="en-US" sz="2000" b="0">
                  <a:latin typeface="Arial Narrow" pitchFamily="34" charset="0"/>
                  <a:ea typeface="华文新魏" pitchFamily="2" charset="-122"/>
                </a:rPr>
                <a:t>匹配成功否？</a:t>
              </a:r>
            </a:p>
          </p:txBody>
        </p:sp>
        <p:sp>
          <p:nvSpPr>
            <p:cNvPr id="429063" name="Rectangle 7"/>
            <p:cNvSpPr>
              <a:spLocks noChangeArrowheads="1"/>
            </p:cNvSpPr>
            <p:nvPr/>
          </p:nvSpPr>
          <p:spPr bwMode="auto">
            <a:xfrm>
              <a:off x="1392" y="3072"/>
              <a:ext cx="283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20000"/>
                </a:spcBef>
                <a:buClr>
                  <a:schemeClr val="folHlink"/>
                </a:buClr>
                <a:buSzPct val="60000"/>
                <a:buFont typeface="Wingdings" pitchFamily="2" charset="2"/>
                <a:buNone/>
              </a:pPr>
              <a:r>
                <a:rPr kumimoji="1" lang="zh-CN" altLang="en-US" sz="2000" b="0">
                  <a:latin typeface="Arial Narrow" pitchFamily="34" charset="0"/>
                  <a:ea typeface="华文新魏" pitchFamily="2" charset="-122"/>
                </a:rPr>
                <a:t>把该规则的结论放入当前动态数据库；</a:t>
              </a:r>
            </a:p>
            <a:p>
              <a:pPr>
                <a:lnSpc>
                  <a:spcPct val="100000"/>
                </a:lnSpc>
                <a:spcBef>
                  <a:spcPct val="20000"/>
                </a:spcBef>
                <a:buClr>
                  <a:schemeClr val="folHlink"/>
                </a:buClr>
                <a:buSzPct val="60000"/>
                <a:buFont typeface="Wingdings" pitchFamily="2" charset="2"/>
                <a:buNone/>
              </a:pPr>
              <a:r>
                <a:rPr kumimoji="1" lang="zh-CN" altLang="en-US" sz="2000" b="0">
                  <a:latin typeface="Arial Narrow" pitchFamily="34" charset="0"/>
                  <a:ea typeface="华文新魏" pitchFamily="2" charset="-122"/>
                </a:rPr>
                <a:t>或执行规则所规定的动作</a:t>
              </a:r>
            </a:p>
          </p:txBody>
        </p:sp>
        <p:sp>
          <p:nvSpPr>
            <p:cNvPr id="429064" name="Line 8"/>
            <p:cNvSpPr>
              <a:spLocks noChangeShapeType="1"/>
            </p:cNvSpPr>
            <p:nvPr/>
          </p:nvSpPr>
          <p:spPr bwMode="auto">
            <a:xfrm>
              <a:off x="2784" y="2256"/>
              <a:ext cx="0" cy="24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5" name="Line 9"/>
            <p:cNvSpPr>
              <a:spLocks noChangeShapeType="1"/>
            </p:cNvSpPr>
            <p:nvPr/>
          </p:nvSpPr>
          <p:spPr bwMode="auto">
            <a:xfrm>
              <a:off x="2784" y="2880"/>
              <a:ext cx="0" cy="192"/>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6" name="Line 10"/>
            <p:cNvSpPr>
              <a:spLocks noChangeShapeType="1"/>
            </p:cNvSpPr>
            <p:nvPr/>
          </p:nvSpPr>
          <p:spPr bwMode="auto">
            <a:xfrm>
              <a:off x="2784" y="1584"/>
              <a:ext cx="0" cy="24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7" name="Line 11"/>
            <p:cNvSpPr>
              <a:spLocks noChangeShapeType="1"/>
            </p:cNvSpPr>
            <p:nvPr/>
          </p:nvSpPr>
          <p:spPr bwMode="auto">
            <a:xfrm flipH="1">
              <a:off x="1056" y="2688"/>
              <a:ext cx="10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8" name="Line 12"/>
            <p:cNvSpPr>
              <a:spLocks noChangeShapeType="1"/>
            </p:cNvSpPr>
            <p:nvPr/>
          </p:nvSpPr>
          <p:spPr bwMode="auto">
            <a:xfrm flipV="1">
              <a:off x="1056" y="1680"/>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9" name="Line 13"/>
            <p:cNvSpPr>
              <a:spLocks noChangeShapeType="1"/>
            </p:cNvSpPr>
            <p:nvPr/>
          </p:nvSpPr>
          <p:spPr bwMode="auto">
            <a:xfrm>
              <a:off x="1056" y="1680"/>
              <a:ext cx="1728"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0" name="Rectangle 14"/>
            <p:cNvSpPr>
              <a:spLocks noChangeArrowheads="1"/>
            </p:cNvSpPr>
            <p:nvPr/>
          </p:nvSpPr>
          <p:spPr bwMode="auto">
            <a:xfrm>
              <a:off x="2448" y="2880"/>
              <a:ext cx="240" cy="1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b="0">
                  <a:latin typeface="华文新魏" pitchFamily="2" charset="-122"/>
                  <a:ea typeface="华文新魏" pitchFamily="2" charset="-122"/>
                </a:rPr>
                <a:t>Y</a:t>
              </a:r>
            </a:p>
          </p:txBody>
        </p:sp>
        <p:sp>
          <p:nvSpPr>
            <p:cNvPr id="429071" name="Rectangle 15"/>
            <p:cNvSpPr>
              <a:spLocks noChangeArrowheads="1"/>
            </p:cNvSpPr>
            <p:nvPr/>
          </p:nvSpPr>
          <p:spPr bwMode="auto">
            <a:xfrm>
              <a:off x="1824" y="2496"/>
              <a:ext cx="240" cy="1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20000"/>
                </a:spcBef>
                <a:buClr>
                  <a:schemeClr val="folHlink"/>
                </a:buClr>
                <a:buSzPct val="60000"/>
                <a:buFont typeface="Wingdings" pitchFamily="2" charset="2"/>
                <a:buNone/>
              </a:pPr>
              <a:r>
                <a:rPr kumimoji="1" lang="en-US" altLang="zh-CN" sz="2000" b="0">
                  <a:latin typeface="华文新魏" pitchFamily="2" charset="-122"/>
                  <a:ea typeface="华文新魏" pitchFamily="2" charset="-122"/>
                </a:rPr>
                <a:t>N</a:t>
              </a:r>
            </a:p>
          </p:txBody>
        </p:sp>
      </p:grpSp>
      <p:sp>
        <p:nvSpPr>
          <p:cNvPr id="429072" name="Rectangle 16"/>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indent="176213">
              <a:lnSpc>
                <a:spcPct val="100000"/>
              </a:lnSpc>
            </a:pPr>
            <a:r>
              <a:rPr lang="en-US" altLang="zh-CN" sz="3600">
                <a:solidFill>
                  <a:schemeClr val="bg1"/>
                </a:solidFill>
                <a:latin typeface="Times New Roman" pitchFamily="18" charset="0"/>
              </a:rPr>
              <a:t>6.2.2</a:t>
            </a:r>
            <a:r>
              <a:rPr lang="en-US" altLang="zh-CN" sz="3600">
                <a:solidFill>
                  <a:schemeClr val="bg1"/>
                </a:solidFill>
                <a:latin typeface="宋体" pitchFamily="2" charset="-122"/>
              </a:rPr>
              <a:t> </a:t>
            </a:r>
            <a:r>
              <a:rPr lang="zh-CN" altLang="en-US" sz="3600">
                <a:solidFill>
                  <a:schemeClr val="bg1"/>
                </a:solidFill>
                <a:latin typeface="宋体" pitchFamily="2" charset="-122"/>
              </a:rPr>
              <a:t>产生式系统的</a:t>
            </a:r>
            <a:r>
              <a:rPr lang="zh-CN" altLang="en-US" sz="3600">
                <a:solidFill>
                  <a:schemeClr val="bg1"/>
                </a:solidFill>
                <a:latin typeface="Times New Roman" pitchFamily="18" charset="0"/>
              </a:rPr>
              <a:t>运行过程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E26D724-D2DC-482A-9693-23107FE4B856}" type="slidenum">
              <a:rPr lang="ja-JP" altLang="en-US"/>
              <a:pPr/>
              <a:t>25</a:t>
            </a:fld>
            <a:endParaRPr lang="en-US" altLang="ja-JP"/>
          </a:p>
        </p:txBody>
      </p:sp>
      <p:sp>
        <p:nvSpPr>
          <p:cNvPr id="430083" name="Rectangle 3"/>
          <p:cNvSpPr>
            <a:spLocks noGrp="1" noChangeArrowheads="1"/>
          </p:cNvSpPr>
          <p:nvPr>
            <p:ph type="body" idx="1"/>
          </p:nvPr>
        </p:nvSpPr>
        <p:spPr>
          <a:xfrm>
            <a:off x="457200" y="838200"/>
            <a:ext cx="8229600" cy="4800600"/>
          </a:xfrm>
          <a:noFill/>
          <a:ln/>
        </p:spPr>
        <p:txBody>
          <a:bodyPr/>
          <a:lstStyle/>
          <a:p>
            <a:pPr>
              <a:lnSpc>
                <a:spcPct val="130000"/>
              </a:lnSpc>
            </a:pPr>
            <a:r>
              <a:rPr lang="zh-CN" altLang="en-US" b="1"/>
              <a:t>产生式系统运行过程</a:t>
            </a:r>
          </a:p>
          <a:p>
            <a:pPr lvl="1">
              <a:lnSpc>
                <a:spcPct val="130000"/>
              </a:lnSpc>
            </a:pPr>
            <a:r>
              <a:rPr lang="zh-CN" altLang="en-US" b="1"/>
              <a:t>实际的产生式系统，目标条件往往要经过多步推理才能满足或者证明问题无解。产生式系统的运行过程就是推理机不断的运用规则库中的规则，作用于动态数据库，不断进行推理并不断检测目标条件是否被满足的过程。</a:t>
            </a:r>
          </a:p>
          <a:p>
            <a:pPr lvl="1">
              <a:lnSpc>
                <a:spcPct val="130000"/>
              </a:lnSpc>
            </a:pPr>
            <a:r>
              <a:rPr lang="zh-CN" altLang="en-US" b="1"/>
              <a:t>产生式系统运行过程是从初始事实出发，寻求到达目标条件的通路的过程。所以也是一个搜索的过程。</a:t>
            </a:r>
          </a:p>
        </p:txBody>
      </p:sp>
      <p:sp>
        <p:nvSpPr>
          <p:cNvPr id="430087" name="Rectangle 7"/>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indent="176213">
              <a:lnSpc>
                <a:spcPct val="100000"/>
              </a:lnSpc>
            </a:pPr>
            <a:r>
              <a:rPr lang="en-US" altLang="zh-CN" sz="3600">
                <a:solidFill>
                  <a:schemeClr val="bg1"/>
                </a:solidFill>
                <a:latin typeface="Times New Roman" pitchFamily="18" charset="0"/>
              </a:rPr>
              <a:t>6.2.2</a:t>
            </a:r>
            <a:r>
              <a:rPr lang="en-US" altLang="zh-CN" sz="3600">
                <a:solidFill>
                  <a:schemeClr val="bg1"/>
                </a:solidFill>
                <a:latin typeface="宋体" pitchFamily="2" charset="-122"/>
              </a:rPr>
              <a:t> </a:t>
            </a:r>
            <a:r>
              <a:rPr lang="zh-CN" altLang="en-US" sz="3600">
                <a:solidFill>
                  <a:schemeClr val="bg1"/>
                </a:solidFill>
                <a:latin typeface="宋体" pitchFamily="2" charset="-122"/>
              </a:rPr>
              <a:t>产生式系统的</a:t>
            </a:r>
            <a:r>
              <a:rPr lang="zh-CN" altLang="en-US" sz="3600">
                <a:solidFill>
                  <a:schemeClr val="bg1"/>
                </a:solidFill>
                <a:latin typeface="Times New Roman" pitchFamily="18" charset="0"/>
              </a:rPr>
              <a:t>运行过程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18BFA24-DCF3-48A4-BC6E-E5EE1DCD794E}" type="slidenum">
              <a:rPr lang="ja-JP" altLang="en-US"/>
              <a:pPr/>
              <a:t>26</a:t>
            </a:fld>
            <a:endParaRPr lang="en-US" altLang="ja-JP"/>
          </a:p>
        </p:txBody>
      </p:sp>
      <p:sp>
        <p:nvSpPr>
          <p:cNvPr id="431107" name="Rectangle 3"/>
          <p:cNvSpPr>
            <a:spLocks noGrp="1" noChangeArrowheads="1"/>
          </p:cNvSpPr>
          <p:nvPr>
            <p:ph type="body" idx="1"/>
          </p:nvPr>
        </p:nvSpPr>
        <p:spPr>
          <a:xfrm>
            <a:off x="381000" y="1066800"/>
            <a:ext cx="8458200" cy="4343400"/>
          </a:xfrm>
          <a:noFill/>
          <a:ln/>
        </p:spPr>
        <p:txBody>
          <a:bodyPr/>
          <a:lstStyle/>
          <a:p>
            <a:r>
              <a:rPr lang="zh-CN" altLang="en-US" b="1"/>
              <a:t>推理方式</a:t>
            </a:r>
          </a:p>
          <a:p>
            <a:pPr lvl="1">
              <a:lnSpc>
                <a:spcPct val="140000"/>
              </a:lnSpc>
            </a:pPr>
            <a:r>
              <a:rPr lang="zh-CN" altLang="en-US" b="1"/>
              <a:t>正向推理 </a:t>
            </a:r>
            <a:r>
              <a:rPr lang="en-US" altLang="zh-CN" b="1"/>
              <a:t>——</a:t>
            </a:r>
            <a:r>
              <a:rPr lang="zh-CN" altLang="en-US" b="1"/>
              <a:t>从初始事实数据出发，正向使用规则进行推理，朝目标方向前进。又称为前向推理、正向链、数据驱动的推理。</a:t>
            </a:r>
          </a:p>
          <a:p>
            <a:pPr lvl="1">
              <a:lnSpc>
                <a:spcPct val="140000"/>
              </a:lnSpc>
            </a:pPr>
            <a:r>
              <a:rPr lang="zh-CN" altLang="en-US" b="1"/>
              <a:t>反向推理  </a:t>
            </a:r>
            <a:r>
              <a:rPr lang="en-US" altLang="zh-CN" b="1"/>
              <a:t>——</a:t>
            </a:r>
            <a:r>
              <a:rPr lang="zh-CN" altLang="en-US" b="1"/>
              <a:t>从目标出发，反向使用规则进行推理，朝初始事实或数据方向前进。又称反向推理、反向链、目标驱动的推理。</a:t>
            </a:r>
          </a:p>
        </p:txBody>
      </p:sp>
      <p:sp>
        <p:nvSpPr>
          <p:cNvPr id="431108" name="Rectangle 4"/>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2D09F7D-13A7-475B-B3FC-D418126587A1}" type="slidenum">
              <a:rPr lang="ja-JP" altLang="en-US"/>
              <a:pPr/>
              <a:t>27</a:t>
            </a:fld>
            <a:endParaRPr lang="en-US" altLang="ja-JP"/>
          </a:p>
        </p:txBody>
      </p:sp>
      <p:sp>
        <p:nvSpPr>
          <p:cNvPr id="432131" name="Rectangle 3"/>
          <p:cNvSpPr>
            <a:spLocks noGrp="1" noChangeArrowheads="1"/>
          </p:cNvSpPr>
          <p:nvPr>
            <p:ph type="body" idx="1"/>
          </p:nvPr>
        </p:nvSpPr>
        <p:spPr/>
        <p:txBody>
          <a:bodyPr/>
          <a:lstStyle/>
          <a:p>
            <a:r>
              <a:rPr lang="zh-CN" altLang="en-US"/>
              <a:t>正向推理算法一</a:t>
            </a:r>
          </a:p>
          <a:p>
            <a:pPr>
              <a:lnSpc>
                <a:spcPct val="140000"/>
              </a:lnSpc>
              <a:buFont typeface="Wingdings" pitchFamily="2" charset="2"/>
              <a:buNone/>
            </a:pPr>
            <a:r>
              <a:rPr lang="zh-CN" altLang="en-US" sz="2200" b="1"/>
              <a:t>步</a:t>
            </a:r>
            <a:r>
              <a:rPr lang="en-US" altLang="zh-CN" sz="2200" b="1"/>
              <a:t>1  </a:t>
            </a:r>
            <a:r>
              <a:rPr lang="zh-CN" altLang="en-US" sz="2200" b="1"/>
              <a:t>将初始事实</a:t>
            </a:r>
            <a:r>
              <a:rPr lang="en-US" altLang="zh-CN" sz="2200" b="1"/>
              <a:t>/</a:t>
            </a:r>
            <a:r>
              <a:rPr lang="zh-CN" altLang="en-US" sz="2200" b="1"/>
              <a:t>数据置入动态数据库；</a:t>
            </a:r>
          </a:p>
          <a:p>
            <a:pPr>
              <a:lnSpc>
                <a:spcPct val="140000"/>
              </a:lnSpc>
              <a:buFont typeface="Wingdings" pitchFamily="2" charset="2"/>
              <a:buNone/>
            </a:pPr>
            <a:r>
              <a:rPr lang="zh-CN" altLang="en-US" sz="2200" b="1"/>
              <a:t>步</a:t>
            </a:r>
            <a:r>
              <a:rPr lang="en-US" altLang="zh-CN" sz="2200" b="1"/>
              <a:t>2  </a:t>
            </a:r>
            <a:r>
              <a:rPr lang="zh-CN" altLang="en-US" sz="2200" b="1"/>
              <a:t>用动态数据库中的事实匹配目标条件，若目标条件满足，推理成 功，结束。</a:t>
            </a:r>
          </a:p>
          <a:p>
            <a:pPr>
              <a:lnSpc>
                <a:spcPct val="140000"/>
              </a:lnSpc>
              <a:buFont typeface="Wingdings" pitchFamily="2" charset="2"/>
              <a:buNone/>
            </a:pPr>
            <a:r>
              <a:rPr lang="zh-CN" altLang="en-US" sz="2200" b="1"/>
              <a:t>步</a:t>
            </a:r>
            <a:r>
              <a:rPr lang="en-US" altLang="zh-CN" sz="2200" b="1"/>
              <a:t>3  </a:t>
            </a:r>
            <a:r>
              <a:rPr lang="zh-CN" altLang="en-US" sz="2200" b="1"/>
              <a:t>用规则库中各规则的前提匹配动态数据库中的事实，将匹配成功的规则组成待用规则集。</a:t>
            </a:r>
          </a:p>
          <a:p>
            <a:pPr>
              <a:lnSpc>
                <a:spcPct val="140000"/>
              </a:lnSpc>
              <a:buFont typeface="Wingdings" pitchFamily="2" charset="2"/>
              <a:buNone/>
            </a:pPr>
            <a:r>
              <a:rPr lang="zh-CN" altLang="en-US" sz="2200" b="1"/>
              <a:t>步</a:t>
            </a:r>
            <a:r>
              <a:rPr lang="en-US" altLang="zh-CN" sz="2200" b="1"/>
              <a:t>4  </a:t>
            </a:r>
            <a:r>
              <a:rPr lang="zh-CN" altLang="en-US" sz="2200" b="1"/>
              <a:t>若待用规则集为空，则运行失败，退出。</a:t>
            </a:r>
          </a:p>
          <a:p>
            <a:pPr>
              <a:lnSpc>
                <a:spcPct val="140000"/>
              </a:lnSpc>
              <a:buFont typeface="Wingdings" pitchFamily="2" charset="2"/>
              <a:buNone/>
            </a:pPr>
            <a:r>
              <a:rPr lang="zh-CN" altLang="en-US" sz="2200" b="1"/>
              <a:t>步</a:t>
            </a:r>
            <a:r>
              <a:rPr lang="en-US" altLang="zh-CN" sz="2200" b="1"/>
              <a:t>5  </a:t>
            </a:r>
            <a:r>
              <a:rPr lang="zh-CN" altLang="en-US" sz="2200" b="1"/>
              <a:t>将待用规则集中各规则的结论加入动态数据库，或者执行其动作，转步</a:t>
            </a:r>
            <a:r>
              <a:rPr lang="en-US" altLang="zh-CN" sz="2200" b="1"/>
              <a:t>2</a:t>
            </a:r>
            <a:r>
              <a:rPr lang="zh-CN" altLang="en-US" sz="2200" b="1"/>
              <a:t>。</a:t>
            </a:r>
          </a:p>
        </p:txBody>
      </p:sp>
      <p:sp>
        <p:nvSpPr>
          <p:cNvPr id="432135" name="Rectangle 7"/>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13B4BB4-0E39-4D83-A3BB-456E626EE6E7}" type="slidenum">
              <a:rPr lang="ja-JP" altLang="en-US"/>
              <a:pPr/>
              <a:t>28</a:t>
            </a:fld>
            <a:endParaRPr lang="en-US" altLang="ja-JP"/>
          </a:p>
        </p:txBody>
      </p:sp>
      <p:sp>
        <p:nvSpPr>
          <p:cNvPr id="433155" name="Rectangle 3"/>
          <p:cNvSpPr>
            <a:spLocks noGrp="1" noChangeArrowheads="1"/>
          </p:cNvSpPr>
          <p:nvPr>
            <p:ph type="body" idx="1"/>
          </p:nvPr>
        </p:nvSpPr>
        <p:spPr/>
        <p:txBody>
          <a:bodyPr/>
          <a:lstStyle/>
          <a:p>
            <a:pPr>
              <a:lnSpc>
                <a:spcPct val="140000"/>
              </a:lnSpc>
            </a:pPr>
            <a:r>
              <a:rPr lang="zh-CN" altLang="en-US" sz="2600" b="1"/>
              <a:t>若把</a:t>
            </a:r>
            <a:r>
              <a:rPr lang="zh-CN" altLang="en-US" sz="2600" b="1">
                <a:solidFill>
                  <a:schemeClr val="folHlink"/>
                </a:solidFill>
              </a:rPr>
              <a:t>动态数据库</a:t>
            </a:r>
            <a:r>
              <a:rPr lang="zh-CN" altLang="en-US" sz="2600" b="1"/>
              <a:t>的</a:t>
            </a:r>
            <a:r>
              <a:rPr lang="zh-CN" altLang="en-US" sz="2600" b="1">
                <a:solidFill>
                  <a:schemeClr val="folHlink"/>
                </a:solidFill>
              </a:rPr>
              <a:t>每一个状态</a:t>
            </a:r>
            <a:r>
              <a:rPr lang="zh-CN" altLang="en-US" sz="2600" b="1"/>
              <a:t>作为一个</a:t>
            </a:r>
            <a:r>
              <a:rPr lang="zh-CN" altLang="en-US" sz="2600" b="1">
                <a:solidFill>
                  <a:schemeClr val="folHlink"/>
                </a:solidFill>
              </a:rPr>
              <a:t>节点</a:t>
            </a:r>
            <a:r>
              <a:rPr lang="zh-CN" altLang="en-US" sz="2600" b="1"/>
              <a:t>的话，则上述推理过程就是一个从初始状态到目标状态的</a:t>
            </a:r>
            <a:r>
              <a:rPr lang="zh-CN" altLang="en-US" sz="2600" b="1">
                <a:solidFill>
                  <a:schemeClr val="folHlink"/>
                </a:solidFill>
              </a:rPr>
              <a:t>状态图搜索</a:t>
            </a:r>
            <a:r>
              <a:rPr lang="zh-CN" altLang="en-US" sz="2600" b="1"/>
              <a:t>过程。</a:t>
            </a:r>
          </a:p>
          <a:p>
            <a:pPr>
              <a:lnSpc>
                <a:spcPct val="140000"/>
              </a:lnSpc>
            </a:pPr>
            <a:r>
              <a:rPr lang="zh-CN" altLang="en-US" sz="2600" b="1"/>
              <a:t>如果把动态数据库中的</a:t>
            </a:r>
            <a:r>
              <a:rPr lang="zh-CN" altLang="en-US" sz="2600" b="1">
                <a:solidFill>
                  <a:schemeClr val="folHlink"/>
                </a:solidFill>
              </a:rPr>
              <a:t>每一个事实</a:t>
            </a:r>
            <a:r>
              <a:rPr lang="en-US" altLang="zh-CN" sz="2600" b="1">
                <a:solidFill>
                  <a:schemeClr val="folHlink"/>
                </a:solidFill>
              </a:rPr>
              <a:t>/</a:t>
            </a:r>
            <a:r>
              <a:rPr lang="zh-CN" altLang="en-US" sz="2600" b="1">
                <a:solidFill>
                  <a:schemeClr val="folHlink"/>
                </a:solidFill>
              </a:rPr>
              <a:t>数据</a:t>
            </a:r>
            <a:r>
              <a:rPr lang="zh-CN" altLang="en-US" sz="2600" b="1"/>
              <a:t>作为一个</a:t>
            </a:r>
            <a:r>
              <a:rPr lang="zh-CN" altLang="en-US" sz="2600" b="1">
                <a:solidFill>
                  <a:schemeClr val="folHlink"/>
                </a:solidFill>
              </a:rPr>
              <a:t>节点</a:t>
            </a:r>
            <a:r>
              <a:rPr lang="zh-CN" altLang="en-US" sz="2600" b="1"/>
              <a:t>的话，则上述推理过程就是一个自底向上的</a:t>
            </a:r>
            <a:r>
              <a:rPr lang="zh-CN" altLang="en-US" sz="2600" b="1">
                <a:solidFill>
                  <a:schemeClr val="folHlink"/>
                </a:solidFill>
              </a:rPr>
              <a:t>与或树搜索</a:t>
            </a:r>
            <a:r>
              <a:rPr lang="zh-CN" altLang="en-US" sz="2600" b="1"/>
              <a:t>过程。</a:t>
            </a:r>
          </a:p>
        </p:txBody>
      </p:sp>
      <p:sp>
        <p:nvSpPr>
          <p:cNvPr id="433157" name="Rectangle 5"/>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1B8BE35-0EE7-477D-A431-87CD634BE451}" type="slidenum">
              <a:rPr lang="ja-JP" altLang="en-US"/>
              <a:pPr/>
              <a:t>29</a:t>
            </a:fld>
            <a:endParaRPr lang="en-US" altLang="ja-JP"/>
          </a:p>
        </p:txBody>
      </p:sp>
      <p:sp>
        <p:nvSpPr>
          <p:cNvPr id="434179" name="Rectangle 3"/>
          <p:cNvSpPr>
            <a:spLocks noGrp="1" noChangeArrowheads="1"/>
          </p:cNvSpPr>
          <p:nvPr>
            <p:ph type="body" idx="1"/>
          </p:nvPr>
        </p:nvSpPr>
        <p:spPr>
          <a:xfrm>
            <a:off x="479425" y="990600"/>
            <a:ext cx="8283575" cy="5400675"/>
          </a:xfrm>
          <a:noFill/>
          <a:ln/>
        </p:spPr>
        <p:txBody>
          <a:bodyPr/>
          <a:lstStyle/>
          <a:p>
            <a:r>
              <a:rPr lang="zh-CN" altLang="en-US" sz="2600"/>
              <a:t>反向推理算法</a:t>
            </a:r>
          </a:p>
          <a:p>
            <a:pPr>
              <a:lnSpc>
                <a:spcPct val="130000"/>
              </a:lnSpc>
              <a:buFont typeface="Wingdings" pitchFamily="2" charset="2"/>
              <a:buNone/>
            </a:pPr>
            <a:r>
              <a:rPr lang="zh-CN" altLang="en-US" sz="2100"/>
              <a:t>步</a:t>
            </a:r>
            <a:r>
              <a:rPr lang="en-US" altLang="zh-CN" sz="2100"/>
              <a:t>1  </a:t>
            </a:r>
            <a:r>
              <a:rPr lang="zh-CN" altLang="en-US" sz="2200" b="1"/>
              <a:t>将初始事实</a:t>
            </a:r>
            <a:r>
              <a:rPr lang="en-US" altLang="zh-CN" sz="2200" b="1"/>
              <a:t>/</a:t>
            </a:r>
            <a:r>
              <a:rPr lang="zh-CN" altLang="en-US" sz="2200" b="1"/>
              <a:t>数据置入动态数据库，</a:t>
            </a:r>
            <a:r>
              <a:rPr lang="zh-CN" altLang="en-US" sz="2200" b="1">
                <a:solidFill>
                  <a:schemeClr val="folHlink"/>
                </a:solidFill>
              </a:rPr>
              <a:t>将目标条件置入目标链；</a:t>
            </a:r>
          </a:p>
          <a:p>
            <a:pPr>
              <a:lnSpc>
                <a:spcPct val="130000"/>
              </a:lnSpc>
              <a:buFont typeface="Wingdings" pitchFamily="2" charset="2"/>
              <a:buNone/>
            </a:pPr>
            <a:r>
              <a:rPr lang="zh-CN" altLang="en-US" sz="2200" b="1"/>
              <a:t>步</a:t>
            </a:r>
            <a:r>
              <a:rPr lang="en-US" altLang="zh-CN" sz="2200" b="1"/>
              <a:t>2  </a:t>
            </a:r>
            <a:r>
              <a:rPr lang="zh-CN" altLang="en-US" sz="2200" b="1"/>
              <a:t>若目标链为空，则推理成功，结束。</a:t>
            </a:r>
          </a:p>
          <a:p>
            <a:pPr>
              <a:lnSpc>
                <a:spcPct val="130000"/>
              </a:lnSpc>
              <a:buFont typeface="Wingdings" pitchFamily="2" charset="2"/>
              <a:buNone/>
            </a:pPr>
            <a:r>
              <a:rPr lang="zh-CN" altLang="en-US" sz="2200" b="1"/>
              <a:t>步</a:t>
            </a:r>
            <a:r>
              <a:rPr lang="en-US" altLang="zh-CN" sz="2200" b="1"/>
              <a:t>3  </a:t>
            </a:r>
            <a:r>
              <a:rPr lang="zh-CN" altLang="en-US" sz="2200" b="1"/>
              <a:t>取出目标链中第一个目标，用动态数据库中的事实同其匹配，若匹配成功，转步</a:t>
            </a:r>
            <a:r>
              <a:rPr lang="en-US" altLang="zh-CN" sz="2200" b="1"/>
              <a:t>2</a:t>
            </a:r>
            <a:r>
              <a:rPr lang="zh-CN" altLang="en-US" sz="2200" b="1"/>
              <a:t>。</a:t>
            </a:r>
          </a:p>
          <a:p>
            <a:pPr>
              <a:lnSpc>
                <a:spcPct val="130000"/>
              </a:lnSpc>
              <a:buFont typeface="Wingdings" pitchFamily="2" charset="2"/>
              <a:buNone/>
            </a:pPr>
            <a:r>
              <a:rPr lang="zh-CN" altLang="en-US" sz="2200" b="1"/>
              <a:t>步</a:t>
            </a:r>
            <a:r>
              <a:rPr lang="en-US" altLang="zh-CN" sz="2200" b="1"/>
              <a:t>4  </a:t>
            </a:r>
            <a:r>
              <a:rPr lang="zh-CN" altLang="en-US" sz="2200" b="1"/>
              <a:t>用规则集中的各规则的结论同该目标匹配，若匹配成功，则将第一个匹配成功且未用过的规则的前提作为新的目标，并取代原来的父目标加入目标链，转步</a:t>
            </a:r>
            <a:r>
              <a:rPr lang="en-US" altLang="zh-CN" sz="2200" b="1"/>
              <a:t>3</a:t>
            </a:r>
            <a:r>
              <a:rPr lang="zh-CN" altLang="en-US" sz="2200" b="1"/>
              <a:t>。</a:t>
            </a:r>
          </a:p>
          <a:p>
            <a:pPr>
              <a:lnSpc>
                <a:spcPct val="130000"/>
              </a:lnSpc>
              <a:buFont typeface="Wingdings" pitchFamily="2" charset="2"/>
              <a:buNone/>
            </a:pPr>
            <a:r>
              <a:rPr lang="zh-CN" altLang="en-US" sz="2200" b="1"/>
              <a:t>步</a:t>
            </a:r>
            <a:r>
              <a:rPr lang="en-US" altLang="zh-CN" sz="2200" b="1"/>
              <a:t>5  </a:t>
            </a:r>
            <a:r>
              <a:rPr lang="zh-CN" altLang="en-US" sz="2200" b="1"/>
              <a:t>若该目标是初始目标，则推理失败，退出。</a:t>
            </a:r>
          </a:p>
          <a:p>
            <a:pPr>
              <a:lnSpc>
                <a:spcPct val="130000"/>
              </a:lnSpc>
              <a:buFont typeface="Wingdings" pitchFamily="2" charset="2"/>
              <a:buNone/>
            </a:pPr>
            <a:r>
              <a:rPr lang="zh-CN" altLang="en-US" sz="2200" b="1"/>
              <a:t>步</a:t>
            </a:r>
            <a:r>
              <a:rPr lang="en-US" altLang="zh-CN" sz="2200" b="1"/>
              <a:t>6  </a:t>
            </a:r>
            <a:r>
              <a:rPr lang="zh-CN" altLang="en-US" sz="2200" b="1"/>
              <a:t>将该目标的父目标移回目标链，取代该目标及其兄弟目标，转步</a:t>
            </a:r>
            <a:r>
              <a:rPr lang="en-US" altLang="zh-CN" sz="2200" b="1"/>
              <a:t>3</a:t>
            </a:r>
            <a:r>
              <a:rPr lang="zh-CN" altLang="en-US" sz="2200" b="1"/>
              <a:t>。</a:t>
            </a:r>
          </a:p>
        </p:txBody>
      </p:sp>
      <p:sp>
        <p:nvSpPr>
          <p:cNvPr id="434181"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AD1981E-56D2-4E5C-AD6E-0E60799371FF}" type="slidenum">
              <a:rPr lang="ja-JP" altLang="en-US"/>
              <a:pPr/>
              <a:t>3</a:t>
            </a:fld>
            <a:endParaRPr lang="en-US" altLang="ja-JP"/>
          </a:p>
        </p:txBody>
      </p:sp>
      <p:sp>
        <p:nvSpPr>
          <p:cNvPr id="450562" name="Rectangle 2"/>
          <p:cNvSpPr>
            <a:spLocks noGrp="1" noChangeArrowheads="1"/>
          </p:cNvSpPr>
          <p:nvPr>
            <p:ph type="title"/>
          </p:nvPr>
        </p:nvSpPr>
        <p:spPr/>
        <p:txBody>
          <a:bodyPr/>
          <a:lstStyle/>
          <a:p>
            <a:r>
              <a:rPr lang="zh-CN" altLang="en-US" sz="3600"/>
              <a:t>第</a:t>
            </a:r>
            <a:r>
              <a:rPr lang="en-US" altLang="zh-CN" sz="3600"/>
              <a:t>6</a:t>
            </a:r>
            <a:r>
              <a:rPr lang="zh-CN" altLang="en-US" sz="3600"/>
              <a:t>章 </a:t>
            </a:r>
            <a:r>
              <a:rPr lang="zh-CN" altLang="en-US" sz="3600" b="0"/>
              <a:t>基于产生式规则的机器推理</a:t>
            </a:r>
          </a:p>
        </p:txBody>
      </p:sp>
      <p:sp>
        <p:nvSpPr>
          <p:cNvPr id="450563" name="Rectangle 3"/>
          <p:cNvSpPr>
            <a:spLocks noGrp="1" noChangeArrowheads="1"/>
          </p:cNvSpPr>
          <p:nvPr>
            <p:ph type="body" idx="1"/>
          </p:nvPr>
        </p:nvSpPr>
        <p:spPr>
          <a:xfrm>
            <a:off x="457200" y="1143000"/>
            <a:ext cx="7772400" cy="4114800"/>
          </a:xfrm>
          <a:ln/>
          <a:extLst>
            <a:ext uri="{91240B29-F687-4F45-9708-019B960494DF}">
              <a14:hiddenLine xmlns:a14="http://schemas.microsoft.com/office/drawing/2010/main" w="9525">
                <a:solidFill>
                  <a:srgbClr val="969696"/>
                </a:solidFill>
                <a:miter lim="800000"/>
                <a:headEnd/>
                <a:tailEnd/>
              </a14:hiddenLine>
            </a:ext>
          </a:extLst>
        </p:spPr>
        <p:txBody>
          <a:bodyPr/>
          <a:lstStyle/>
          <a:p>
            <a:pPr>
              <a:buClr>
                <a:srgbClr val="0000FF"/>
              </a:buClr>
              <a:buSzPct val="150000"/>
              <a:buFont typeface="Wingdings" pitchFamily="2" charset="2"/>
              <a:buChar char="ü"/>
            </a:pPr>
            <a:r>
              <a:rPr lang="en-US" altLang="zh-CN" b="1">
                <a:solidFill>
                  <a:srgbClr val="0000FF"/>
                </a:solidFill>
                <a:latin typeface="宋体" pitchFamily="2" charset="-122"/>
              </a:rPr>
              <a:t>6.1 </a:t>
            </a:r>
            <a:r>
              <a:rPr lang="zh-CN" altLang="en-US" b="1">
                <a:solidFill>
                  <a:srgbClr val="0000FF"/>
                </a:solidFill>
                <a:latin typeface="宋体" pitchFamily="2" charset="-122"/>
              </a:rPr>
              <a:t>产生式规则</a:t>
            </a:r>
          </a:p>
          <a:p>
            <a:pPr>
              <a:buFont typeface="Wingdings" pitchFamily="2" charset="2"/>
              <a:buChar char="p"/>
            </a:pPr>
            <a:r>
              <a:rPr lang="en-US" altLang="zh-CN">
                <a:latin typeface="宋体" pitchFamily="2" charset="-122"/>
              </a:rPr>
              <a:t>6.2 </a:t>
            </a:r>
            <a:r>
              <a:rPr lang="zh-CN" altLang="en-US">
                <a:latin typeface="宋体" pitchFamily="2" charset="-122"/>
              </a:rPr>
              <a:t>产生式系统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3BD41F9D-9963-4FA7-96CB-8BF3F338B2E6}" type="slidenum">
              <a:rPr lang="ja-JP" altLang="en-US"/>
              <a:pPr/>
              <a:t>30</a:t>
            </a:fld>
            <a:endParaRPr lang="en-US" altLang="ja-JP"/>
          </a:p>
        </p:txBody>
      </p:sp>
      <p:sp>
        <p:nvSpPr>
          <p:cNvPr id="453635" name="Rectangle 3"/>
          <p:cNvSpPr>
            <a:spLocks noChangeArrowheads="1"/>
          </p:cNvSpPr>
          <p:nvPr/>
        </p:nvSpPr>
        <p:spPr bwMode="auto">
          <a:xfrm>
            <a:off x="236538" y="80010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Blip>
                <a:blip r:embed="rId2"/>
              </a:buBlip>
            </a:pPr>
            <a:r>
              <a:rPr lang="zh-CN" altLang="en-US" sz="2600">
                <a:latin typeface="Times New Roman" pitchFamily="18" charset="0"/>
              </a:rPr>
              <a:t>例如：动物识别系统</a:t>
            </a:r>
            <a:r>
              <a:rPr lang="en-US" altLang="zh-CN" sz="2600">
                <a:latin typeface="Times New Roman" pitchFamily="18" charset="0"/>
                <a:ea typeface="黑体" pitchFamily="2" charset="-122"/>
              </a:rPr>
              <a:t>——</a:t>
            </a:r>
            <a:r>
              <a:rPr lang="zh-CN" altLang="en-US" sz="2600">
                <a:latin typeface="Times New Roman" pitchFamily="18" charset="0"/>
              </a:rPr>
              <a:t>识别</a:t>
            </a:r>
            <a:r>
              <a:rPr lang="zh-CN" altLang="en-US" sz="2600">
                <a:solidFill>
                  <a:schemeClr val="accent2"/>
                </a:solidFill>
                <a:latin typeface="Times New Roman" pitchFamily="18" charset="0"/>
              </a:rPr>
              <a:t>虎、金钱豹、斑马、长颈鹿、鸵鸟、企鹅、信天翁</a:t>
            </a:r>
            <a:r>
              <a:rPr lang="zh-CN" altLang="en-US" sz="2600">
                <a:latin typeface="Times New Roman" pitchFamily="18" charset="0"/>
              </a:rPr>
              <a:t>等七种动物的产生式系统。</a:t>
            </a:r>
          </a:p>
          <a:p>
            <a:pPr marL="469900" indent="-469900">
              <a:spcBef>
                <a:spcPct val="20000"/>
              </a:spcBef>
              <a:buClr>
                <a:schemeClr val="accent2"/>
              </a:buClr>
              <a:buFont typeface="Wingdings" pitchFamily="2" charset="2"/>
              <a:buBlip>
                <a:blip r:embed="rId2"/>
              </a:buBlip>
            </a:pPr>
            <a:endParaRPr lang="en-US" altLang="zh-CN" sz="2600" b="0">
              <a:latin typeface="Times New Roman" pitchFamily="18" charset="0"/>
            </a:endParaRPr>
          </a:p>
        </p:txBody>
      </p:sp>
      <p:grpSp>
        <p:nvGrpSpPr>
          <p:cNvPr id="453636" name="Group 4"/>
          <p:cNvGrpSpPr>
            <a:grpSpLocks/>
          </p:cNvGrpSpPr>
          <p:nvPr/>
        </p:nvGrpSpPr>
        <p:grpSpPr bwMode="auto">
          <a:xfrm>
            <a:off x="222250" y="1935163"/>
            <a:ext cx="8612188" cy="4619625"/>
            <a:chOff x="189" y="1273"/>
            <a:chExt cx="5425" cy="2910"/>
          </a:xfrm>
        </p:grpSpPr>
        <p:pic>
          <p:nvPicPr>
            <p:cNvPr id="453637" name="Picture 5" descr="animal-4"/>
            <p:cNvPicPr>
              <a:picLocks noChangeAspect="1" noChangeArrowheads="1"/>
            </p:cNvPicPr>
            <p:nvPr/>
          </p:nvPicPr>
          <p:blipFill>
            <a:blip r:embed="rId3">
              <a:extLst>
                <a:ext uri="{28A0092B-C50C-407E-A947-70E740481C1C}">
                  <a14:useLocalDpi xmlns:a14="http://schemas.microsoft.com/office/drawing/2010/main" val="0"/>
                </a:ext>
              </a:extLst>
            </a:blip>
            <a:srcRect t="19098" b="11111"/>
            <a:stretch>
              <a:fillRect/>
            </a:stretch>
          </p:blipFill>
          <p:spPr bwMode="auto">
            <a:xfrm>
              <a:off x="4051" y="1294"/>
              <a:ext cx="1563" cy="996"/>
            </a:xfrm>
            <a:prstGeom prst="rect">
              <a:avLst/>
            </a:prstGeom>
            <a:noFill/>
            <a:extLst>
              <a:ext uri="{909E8E84-426E-40DD-AFC4-6F175D3DCCD1}">
                <a14:hiddenFill xmlns:a14="http://schemas.microsoft.com/office/drawing/2010/main">
                  <a:solidFill>
                    <a:srgbClr val="FFFFFF"/>
                  </a:solidFill>
                </a14:hiddenFill>
              </a:ext>
            </a:extLst>
          </p:spPr>
        </p:pic>
        <p:pic>
          <p:nvPicPr>
            <p:cNvPr id="453638" name="Picture 6" descr="u=3462107839,4191927326&amp;g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 y="2867"/>
              <a:ext cx="1268" cy="891"/>
            </a:xfrm>
            <a:prstGeom prst="rect">
              <a:avLst/>
            </a:prstGeom>
            <a:noFill/>
            <a:extLst>
              <a:ext uri="{909E8E84-426E-40DD-AFC4-6F175D3DCCD1}">
                <a14:hiddenFill xmlns:a14="http://schemas.microsoft.com/office/drawing/2010/main">
                  <a:solidFill>
                    <a:srgbClr val="FFFFFF"/>
                  </a:solidFill>
                </a14:hiddenFill>
              </a:ext>
            </a:extLst>
          </p:spPr>
        </p:pic>
        <p:pic>
          <p:nvPicPr>
            <p:cNvPr id="453639" name="Picture 7" descr="u=4288045908,359805928&amp;gp=1"/>
            <p:cNvPicPr>
              <a:picLocks noChangeAspect="1" noChangeArrowheads="1"/>
            </p:cNvPicPr>
            <p:nvPr/>
          </p:nvPicPr>
          <p:blipFill>
            <a:blip r:embed="rId5">
              <a:extLst>
                <a:ext uri="{28A0092B-C50C-407E-A947-70E740481C1C}">
                  <a14:useLocalDpi xmlns:a14="http://schemas.microsoft.com/office/drawing/2010/main" val="0"/>
                </a:ext>
              </a:extLst>
            </a:blip>
            <a:srcRect r="4817"/>
            <a:stretch>
              <a:fillRect/>
            </a:stretch>
          </p:blipFill>
          <p:spPr bwMode="auto">
            <a:xfrm>
              <a:off x="1837" y="2586"/>
              <a:ext cx="917" cy="1404"/>
            </a:xfrm>
            <a:prstGeom prst="rect">
              <a:avLst/>
            </a:prstGeom>
            <a:noFill/>
            <a:extLst>
              <a:ext uri="{909E8E84-426E-40DD-AFC4-6F175D3DCCD1}">
                <a14:hiddenFill xmlns:a14="http://schemas.microsoft.com/office/drawing/2010/main">
                  <a:solidFill>
                    <a:srgbClr val="FFFFFF"/>
                  </a:solidFill>
                </a14:hiddenFill>
              </a:ext>
            </a:extLst>
          </p:spPr>
        </p:pic>
        <p:pic>
          <p:nvPicPr>
            <p:cNvPr id="453640" name="Picture 8" descr="wjqb"/>
            <p:cNvPicPr>
              <a:picLocks noChangeAspect="1" noChangeArrowheads="1"/>
            </p:cNvPicPr>
            <p:nvPr/>
          </p:nvPicPr>
          <p:blipFill>
            <a:blip r:embed="rId6">
              <a:extLst>
                <a:ext uri="{28A0092B-C50C-407E-A947-70E740481C1C}">
                  <a14:useLocalDpi xmlns:a14="http://schemas.microsoft.com/office/drawing/2010/main" val="0"/>
                </a:ext>
              </a:extLst>
            </a:blip>
            <a:srcRect l="21556" t="7434" b="14951"/>
            <a:stretch>
              <a:fillRect/>
            </a:stretch>
          </p:blipFill>
          <p:spPr bwMode="auto">
            <a:xfrm>
              <a:off x="2148" y="1309"/>
              <a:ext cx="1765" cy="950"/>
            </a:xfrm>
            <a:prstGeom prst="rect">
              <a:avLst/>
            </a:prstGeom>
            <a:noFill/>
            <a:extLst>
              <a:ext uri="{909E8E84-426E-40DD-AFC4-6F175D3DCCD1}">
                <a14:hiddenFill xmlns:a14="http://schemas.microsoft.com/office/drawing/2010/main">
                  <a:solidFill>
                    <a:srgbClr val="FFFFFF"/>
                  </a:solidFill>
                </a14:hiddenFill>
              </a:ext>
            </a:extLst>
          </p:spPr>
        </p:pic>
        <p:pic>
          <p:nvPicPr>
            <p:cNvPr id="453641" name="Picture 9" descr="15_26_5967"/>
            <p:cNvPicPr>
              <a:picLocks noChangeAspect="1" noChangeArrowheads="1"/>
            </p:cNvPicPr>
            <p:nvPr/>
          </p:nvPicPr>
          <p:blipFill>
            <a:blip r:embed="rId7">
              <a:extLst>
                <a:ext uri="{28A0092B-C50C-407E-A947-70E740481C1C}">
                  <a14:useLocalDpi xmlns:a14="http://schemas.microsoft.com/office/drawing/2010/main" val="0"/>
                </a:ext>
              </a:extLst>
            </a:blip>
            <a:srcRect l="28880" t="11406" b="20319"/>
            <a:stretch>
              <a:fillRect/>
            </a:stretch>
          </p:blipFill>
          <p:spPr bwMode="auto">
            <a:xfrm>
              <a:off x="212" y="1273"/>
              <a:ext cx="1801" cy="997"/>
            </a:xfrm>
            <a:prstGeom prst="rect">
              <a:avLst/>
            </a:prstGeom>
            <a:noFill/>
            <a:extLst>
              <a:ext uri="{909E8E84-426E-40DD-AFC4-6F175D3DCCD1}">
                <a14:hiddenFill xmlns:a14="http://schemas.microsoft.com/office/drawing/2010/main">
                  <a:solidFill>
                    <a:srgbClr val="FFFFFF"/>
                  </a:solidFill>
                </a14:hiddenFill>
              </a:ext>
            </a:extLst>
          </p:spPr>
        </p:pic>
        <p:pic>
          <p:nvPicPr>
            <p:cNvPr id="453642" name="Picture 10" descr="u=4070326354,3913713856&amp;gp=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1" y="2593"/>
              <a:ext cx="1001" cy="663"/>
            </a:xfrm>
            <a:prstGeom prst="rect">
              <a:avLst/>
            </a:prstGeom>
            <a:noFill/>
            <a:extLst>
              <a:ext uri="{909E8E84-426E-40DD-AFC4-6F175D3DCCD1}">
                <a14:hiddenFill xmlns:a14="http://schemas.microsoft.com/office/drawing/2010/main">
                  <a:solidFill>
                    <a:srgbClr val="FFFFFF"/>
                  </a:solidFill>
                </a14:hiddenFill>
              </a:ext>
            </a:extLst>
          </p:spPr>
        </p:pic>
        <p:pic>
          <p:nvPicPr>
            <p:cNvPr id="453643" name="Picture 11" descr="changjinglu2"/>
            <p:cNvPicPr>
              <a:picLocks noChangeAspect="1" noChangeArrowheads="1"/>
            </p:cNvPicPr>
            <p:nvPr/>
          </p:nvPicPr>
          <p:blipFill>
            <a:blip r:embed="rId9">
              <a:extLst>
                <a:ext uri="{28A0092B-C50C-407E-A947-70E740481C1C}">
                  <a14:useLocalDpi xmlns:a14="http://schemas.microsoft.com/office/drawing/2010/main" val="0"/>
                </a:ext>
              </a:extLst>
            </a:blip>
            <a:srcRect t="2428" b="5933"/>
            <a:stretch>
              <a:fillRect/>
            </a:stretch>
          </p:blipFill>
          <p:spPr bwMode="auto">
            <a:xfrm>
              <a:off x="189" y="2374"/>
              <a:ext cx="1297" cy="1809"/>
            </a:xfrm>
            <a:prstGeom prst="rect">
              <a:avLst/>
            </a:prstGeom>
            <a:noFill/>
            <a:extLst>
              <a:ext uri="{909E8E84-426E-40DD-AFC4-6F175D3DCCD1}">
                <a14:hiddenFill xmlns:a14="http://schemas.microsoft.com/office/drawing/2010/main">
                  <a:solidFill>
                    <a:srgbClr val="FFFFFF"/>
                  </a:solidFill>
                </a14:hiddenFill>
              </a:ext>
            </a:extLst>
          </p:spPr>
        </p:pic>
      </p:grpSp>
      <p:sp>
        <p:nvSpPr>
          <p:cNvPr id="453644" name="Rectangle 12"/>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indent="176213">
              <a:lnSpc>
                <a:spcPct val="100000"/>
              </a:lnSpc>
            </a:pPr>
            <a:r>
              <a:rPr lang="en-US" altLang="zh-CN" sz="3400">
                <a:solidFill>
                  <a:schemeClr val="bg1"/>
                </a:solidFill>
                <a:latin typeface="Times New Roman" pitchFamily="18" charset="0"/>
              </a:rPr>
              <a:t>6.2.3 </a:t>
            </a:r>
            <a:r>
              <a:rPr lang="zh-CN" altLang="en-US" sz="3400">
                <a:solidFill>
                  <a:schemeClr val="bg1"/>
                </a:solidFill>
                <a:latin typeface="Times New Roman" pitchFamily="18" charset="0"/>
              </a:rPr>
              <a:t>控制策略与常用算法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blinds(horizontal)">
                                      <p:cBhvr>
                                        <p:cTn id="12" dur="500"/>
                                        <p:tgtEl>
                                          <p:spTgt spid="4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AF3FDBE-181F-4FB4-831F-9E0679BB151D}" type="slidenum">
              <a:rPr lang="ja-JP" altLang="en-US"/>
              <a:pPr/>
              <a:t>31</a:t>
            </a:fld>
            <a:endParaRPr lang="en-US" altLang="ja-JP"/>
          </a:p>
        </p:txBody>
      </p:sp>
      <p:sp>
        <p:nvSpPr>
          <p:cNvPr id="454659" name="Rectangle 3"/>
          <p:cNvSpPr>
            <a:spLocks noGrp="1" noChangeArrowheads="1"/>
          </p:cNvSpPr>
          <p:nvPr>
            <p:ph type="body" idx="1"/>
          </p:nvPr>
        </p:nvSpPr>
        <p:spPr>
          <a:noFill/>
          <a:ln/>
        </p:spPr>
        <p:txBody>
          <a:bodyPr/>
          <a:lstStyle/>
          <a:p>
            <a:r>
              <a:rPr lang="zh-CN" altLang="en-US" sz="2800" b="1">
                <a:latin typeface="Times New Roman" pitchFamily="18" charset="0"/>
              </a:rPr>
              <a:t>规则库：</a:t>
            </a:r>
          </a:p>
        </p:txBody>
      </p:sp>
      <p:sp>
        <p:nvSpPr>
          <p:cNvPr id="454660" name="Text Box 4"/>
          <p:cNvSpPr txBox="1">
            <a:spLocks noChangeArrowheads="1"/>
          </p:cNvSpPr>
          <p:nvPr/>
        </p:nvSpPr>
        <p:spPr bwMode="auto">
          <a:xfrm>
            <a:off x="501650" y="1589088"/>
            <a:ext cx="8140700" cy="48196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latin typeface="Times New Roman" pitchFamily="18" charset="0"/>
                <a:cs typeface="Times New Roman" pitchFamily="18" charset="0"/>
              </a:rPr>
              <a:t>1</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该动物有毛发</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该动物是哺乳动物</a:t>
            </a:r>
            <a:endParaRPr lang="zh-CN" altLang="en-US" sz="2200">
              <a:latin typeface="Times New Roman" pitchFamily="18" charset="0"/>
              <a:cs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latin typeface="Times New Roman" pitchFamily="18" charset="0"/>
                <a:cs typeface="Times New Roman" pitchFamily="18" charset="0"/>
              </a:rPr>
              <a:t>2</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该动物有奶</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该动物是哺乳动物</a:t>
            </a:r>
            <a:endParaRPr lang="zh-CN" altLang="en-US" sz="2200">
              <a:latin typeface="Times New Roman" pitchFamily="18" charset="0"/>
              <a:cs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00FF"/>
                </a:solidFill>
                <a:latin typeface="Times New Roman" pitchFamily="18" charset="0"/>
                <a:cs typeface="Times New Roman" pitchFamily="18" charset="0"/>
              </a:rPr>
              <a:t>3</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该动物有羽毛</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a:t>
            </a:r>
            <a:r>
              <a:rPr lang="zh-CN" altLang="en-US" sz="2200">
                <a:solidFill>
                  <a:srgbClr val="0000FF"/>
                </a:solidFill>
                <a:latin typeface="宋体" pitchFamily="2" charset="-122"/>
              </a:rPr>
              <a:t>鸟</a:t>
            </a:r>
            <a:endParaRPr lang="zh-CN" altLang="en-US" sz="2200">
              <a:solidFill>
                <a:srgbClr val="0000FF"/>
              </a:solidFill>
              <a:latin typeface="Times New Roman" pitchFamily="18" charset="0"/>
              <a:cs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00FF"/>
                </a:solidFill>
                <a:latin typeface="Times New Roman" pitchFamily="18" charset="0"/>
                <a:cs typeface="Times New Roman" pitchFamily="18" charset="0"/>
              </a:rPr>
              <a:t>4</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该动物会飞</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AND  </a:t>
            </a:r>
            <a:r>
              <a:rPr lang="zh-CN" altLang="en-US" sz="2200">
                <a:latin typeface="宋体" pitchFamily="2" charset="-122"/>
              </a:rPr>
              <a:t>会下蛋</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a:t>
            </a:r>
            <a:r>
              <a:rPr lang="zh-CN" altLang="en-US" sz="2200">
                <a:solidFill>
                  <a:srgbClr val="0000FF"/>
                </a:solidFill>
                <a:latin typeface="宋体" pitchFamily="2" charset="-122"/>
              </a:rPr>
              <a:t>鸟</a:t>
            </a:r>
            <a:endParaRPr lang="zh-CN" altLang="en-US" sz="2200">
              <a:solidFill>
                <a:srgbClr val="0000FF"/>
              </a:solidFill>
              <a:latin typeface="Times New Roman" pitchFamily="18" charset="0"/>
              <a:cs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chemeClr val="accent2"/>
                </a:solidFill>
                <a:latin typeface="Times New Roman" pitchFamily="18" charset="0"/>
                <a:cs typeface="Times New Roman" pitchFamily="18" charset="0"/>
              </a:rPr>
              <a:t>5</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该动物吃肉</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a:t>
            </a:r>
            <a:r>
              <a:rPr lang="zh-CN" altLang="en-US" sz="2200">
                <a:solidFill>
                  <a:schemeClr val="accent2"/>
                </a:solidFill>
                <a:latin typeface="宋体" pitchFamily="2" charset="-122"/>
              </a:rPr>
              <a:t>食肉动物</a:t>
            </a:r>
            <a:endParaRPr lang="zh-CN" altLang="en-US" sz="2200">
              <a:solidFill>
                <a:schemeClr val="accent2"/>
              </a:solidFill>
              <a:latin typeface="Times New Roman" pitchFamily="18" charset="0"/>
              <a:cs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chemeClr val="accent2"/>
                </a:solidFill>
                <a:latin typeface="Times New Roman" pitchFamily="18" charset="0"/>
                <a:cs typeface="Times New Roman" pitchFamily="18" charset="0"/>
              </a:rPr>
              <a:t>6</a:t>
            </a:r>
            <a:r>
              <a:rPr lang="zh-CN" altLang="en-US" sz="2200">
                <a:latin typeface="宋体" pitchFamily="2" charset="-122"/>
              </a:rPr>
              <a:t>：</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IF   </a:t>
            </a:r>
            <a:r>
              <a:rPr lang="zh-CN" altLang="en-US" sz="2200">
                <a:latin typeface="宋体" pitchFamily="2" charset="-122"/>
              </a:rPr>
              <a:t>该动物有犬齿</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AND  </a:t>
            </a:r>
            <a:r>
              <a:rPr lang="zh-CN" altLang="en-US" sz="2200">
                <a:latin typeface="宋体" pitchFamily="2" charset="-122"/>
              </a:rPr>
              <a:t>有爪</a:t>
            </a: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AND  </a:t>
            </a:r>
            <a:r>
              <a:rPr lang="zh-CN" altLang="en-US" sz="2200">
                <a:latin typeface="宋体" pitchFamily="2" charset="-122"/>
              </a:rPr>
              <a:t>眼盯前方</a:t>
            </a:r>
            <a:endParaRPr lang="zh-CN" altLang="en-US" sz="2200">
              <a:latin typeface="Times New Roman" pitchFamily="18" charset="0"/>
              <a:cs typeface="Times New Roman" pitchFamily="18" charset="0"/>
            </a:endParaRPr>
          </a:p>
          <a:p>
            <a:pPr algn="just">
              <a:lnSpc>
                <a:spcPct val="110000"/>
              </a:lnSpc>
              <a:spcBef>
                <a:spcPct val="20000"/>
              </a:spcBef>
            </a:pPr>
            <a:r>
              <a:rPr lang="zh-CN" altLang="en-US" sz="2200">
                <a:latin typeface="Times New Roman" pitchFamily="18" charset="0"/>
                <a:cs typeface="Times New Roman" pitchFamily="18" charset="0"/>
              </a:rPr>
              <a:t>                                    </a:t>
            </a:r>
            <a:r>
              <a:rPr lang="en-US" altLang="zh-CN" sz="2200">
                <a:latin typeface="Times New Roman" pitchFamily="18" charset="0"/>
                <a:cs typeface="Times New Roman" pitchFamily="18" charset="0"/>
              </a:rPr>
              <a:t>THEN  </a:t>
            </a:r>
            <a:r>
              <a:rPr lang="zh-CN" altLang="en-US" sz="2200">
                <a:latin typeface="宋体" pitchFamily="2" charset="-122"/>
              </a:rPr>
              <a:t>该动物是</a:t>
            </a:r>
            <a:r>
              <a:rPr lang="zh-CN" altLang="en-US" sz="2200">
                <a:solidFill>
                  <a:schemeClr val="accent2"/>
                </a:solidFill>
                <a:latin typeface="宋体" pitchFamily="2" charset="-122"/>
              </a:rPr>
              <a:t>食肉动物</a:t>
            </a: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6666"/>
                </a:solidFill>
                <a:latin typeface="Times New Roman" pitchFamily="18" charset="0"/>
              </a:rPr>
              <a:t>7</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该动物是哺乳动物  </a:t>
            </a:r>
            <a:r>
              <a:rPr lang="en-US" altLang="zh-CN" sz="2200">
                <a:latin typeface="Times New Roman" pitchFamily="18" charset="0"/>
              </a:rPr>
              <a:t>AND  </a:t>
            </a:r>
            <a:r>
              <a:rPr lang="zh-CN" altLang="en-US" sz="2200">
                <a:latin typeface="Times New Roman" pitchFamily="18" charset="0"/>
              </a:rPr>
              <a:t>有蹄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6666"/>
                </a:solidFill>
                <a:latin typeface="Times New Roman" pitchFamily="18" charset="0"/>
              </a:rPr>
              <a:t>有蹄类动物</a:t>
            </a: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6666"/>
                </a:solidFill>
                <a:latin typeface="Times New Roman" pitchFamily="18" charset="0"/>
              </a:rPr>
              <a:t> 8</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该动物是哺乳动物  </a:t>
            </a:r>
            <a:r>
              <a:rPr lang="en-US" altLang="zh-CN" sz="2200">
                <a:latin typeface="Times New Roman" pitchFamily="18" charset="0"/>
              </a:rPr>
              <a:t>AND  </a:t>
            </a:r>
            <a:r>
              <a:rPr lang="zh-CN" altLang="en-US" sz="2200">
                <a:latin typeface="Times New Roman" pitchFamily="18" charset="0"/>
              </a:rPr>
              <a:t>是反刍动物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6666"/>
                </a:solidFill>
                <a:latin typeface="Times New Roman" pitchFamily="18" charset="0"/>
              </a:rPr>
              <a:t>有蹄类动物</a:t>
            </a:r>
            <a:endParaRPr lang="zh-CN" altLang="en-US" sz="2200">
              <a:solidFill>
                <a:srgbClr val="006666"/>
              </a:solidFill>
            </a:endParaRPr>
          </a:p>
        </p:txBody>
      </p:sp>
      <p:sp>
        <p:nvSpPr>
          <p:cNvPr id="454662" name="Rectangle 6"/>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3484B20-665F-41F8-8AD3-F41F87C69020}" type="slidenum">
              <a:rPr lang="ja-JP" altLang="en-US"/>
              <a:pPr/>
              <a:t>32</a:t>
            </a:fld>
            <a:endParaRPr lang="en-US" altLang="ja-JP"/>
          </a:p>
        </p:txBody>
      </p:sp>
      <p:sp>
        <p:nvSpPr>
          <p:cNvPr id="455683" name="Text Box 3"/>
          <p:cNvSpPr txBox="1">
            <a:spLocks noChangeArrowheads="1"/>
          </p:cNvSpPr>
          <p:nvPr/>
        </p:nvSpPr>
        <p:spPr bwMode="auto">
          <a:xfrm>
            <a:off x="349250" y="923925"/>
            <a:ext cx="8547100" cy="568960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chemeClr val="accent2"/>
                </a:solidFill>
                <a:latin typeface="Times New Roman" pitchFamily="18" charset="0"/>
              </a:rPr>
              <a:t>9</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该动物是哺乳动物   </a:t>
            </a:r>
            <a:r>
              <a:rPr lang="en-US" altLang="zh-CN" sz="2200">
                <a:latin typeface="Times New Roman" pitchFamily="18" charset="0"/>
              </a:rPr>
              <a:t>AND  </a:t>
            </a:r>
            <a:r>
              <a:rPr lang="zh-CN" altLang="en-US" sz="2200">
                <a:latin typeface="Times New Roman" pitchFamily="18" charset="0"/>
              </a:rPr>
              <a:t>是食肉动物 </a:t>
            </a:r>
            <a:r>
              <a:rPr lang="en-US" altLang="zh-CN" sz="2200">
                <a:latin typeface="Times New Roman" pitchFamily="18" charset="0"/>
              </a:rPr>
              <a:t>AND  </a:t>
            </a:r>
            <a:r>
              <a:rPr lang="zh-CN" altLang="en-US" sz="2200">
                <a:latin typeface="Times New Roman" pitchFamily="18" charset="0"/>
              </a:rPr>
              <a:t>是黄褐色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AND  </a:t>
            </a:r>
            <a:r>
              <a:rPr lang="zh-CN" altLang="en-US" sz="2200">
                <a:latin typeface="Times New Roman" pitchFamily="18" charset="0"/>
              </a:rPr>
              <a:t>身上有暗斑点           </a:t>
            </a:r>
            <a:r>
              <a:rPr lang="en-US" altLang="zh-CN" sz="2200">
                <a:latin typeface="Times New Roman" pitchFamily="18" charset="0"/>
              </a:rPr>
              <a:t>THEN  </a:t>
            </a:r>
            <a:r>
              <a:rPr lang="zh-CN" altLang="en-US" sz="2200">
                <a:latin typeface="Times New Roman" pitchFamily="18" charset="0"/>
              </a:rPr>
              <a:t>该动物是</a:t>
            </a:r>
            <a:r>
              <a:rPr lang="zh-CN" altLang="en-US" sz="2200">
                <a:solidFill>
                  <a:schemeClr val="accent2"/>
                </a:solidFill>
                <a:latin typeface="Times New Roman" pitchFamily="18" charset="0"/>
              </a:rPr>
              <a:t>金钱豹</a:t>
            </a:r>
            <a:r>
              <a:rPr lang="zh-CN" altLang="en-US" sz="2200">
                <a:latin typeface="Times New Roman" pitchFamily="18" charset="0"/>
              </a:rPr>
              <a:t>                                     </a:t>
            </a:r>
            <a:endParaRPr lang="zh-CN" altLang="en-US" sz="2200">
              <a:solidFill>
                <a:schemeClr val="accent2"/>
              </a:solidFill>
              <a:latin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chemeClr val="accent2"/>
                </a:solidFill>
                <a:latin typeface="Times New Roman" pitchFamily="18" charset="0"/>
              </a:rPr>
              <a:t>10</a:t>
            </a:r>
            <a:r>
              <a:rPr lang="zh-CN" altLang="en-US" sz="2200">
                <a:latin typeface="Times New Roman" pitchFamily="18" charset="0"/>
              </a:rPr>
              <a:t>：</a:t>
            </a:r>
            <a:r>
              <a:rPr lang="en-US" altLang="zh-CN" sz="2200">
                <a:latin typeface="Times New Roman" pitchFamily="18" charset="0"/>
              </a:rPr>
              <a:t>IF  </a:t>
            </a:r>
            <a:r>
              <a:rPr lang="zh-CN" altLang="en-US" sz="2200">
                <a:latin typeface="Times New Roman" pitchFamily="18" charset="0"/>
              </a:rPr>
              <a:t>该动物是哺乳动物   </a:t>
            </a:r>
            <a:r>
              <a:rPr lang="en-US" altLang="zh-CN" sz="2200">
                <a:latin typeface="Times New Roman" pitchFamily="18" charset="0"/>
              </a:rPr>
              <a:t>AND  </a:t>
            </a:r>
            <a:r>
              <a:rPr lang="zh-CN" altLang="en-US" sz="2200">
                <a:latin typeface="Times New Roman" pitchFamily="18" charset="0"/>
              </a:rPr>
              <a:t>是食肉动物  </a:t>
            </a:r>
            <a:r>
              <a:rPr lang="en-US" altLang="zh-CN" sz="2200">
                <a:latin typeface="Times New Roman" pitchFamily="18" charset="0"/>
              </a:rPr>
              <a:t>AND  </a:t>
            </a:r>
            <a:r>
              <a:rPr lang="zh-CN" altLang="en-US" sz="2200">
                <a:latin typeface="Times New Roman" pitchFamily="18" charset="0"/>
              </a:rPr>
              <a:t>是黄褐色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AND  </a:t>
            </a:r>
            <a:r>
              <a:rPr lang="zh-CN" altLang="en-US" sz="2200">
                <a:latin typeface="Times New Roman" pitchFamily="18" charset="0"/>
              </a:rPr>
              <a:t>身上有黑色条纹     </a:t>
            </a:r>
            <a:r>
              <a:rPr lang="en-US" altLang="zh-CN" sz="2200">
                <a:latin typeface="Times New Roman" pitchFamily="18" charset="0"/>
              </a:rPr>
              <a:t>THEN  </a:t>
            </a:r>
            <a:r>
              <a:rPr lang="zh-CN" altLang="en-US" sz="2200">
                <a:latin typeface="Times New Roman" pitchFamily="18" charset="0"/>
              </a:rPr>
              <a:t>该动物是</a:t>
            </a:r>
            <a:r>
              <a:rPr lang="zh-CN" altLang="en-US" sz="2200">
                <a:solidFill>
                  <a:schemeClr val="accent2"/>
                </a:solidFill>
                <a:latin typeface="Times New Roman" pitchFamily="18" charset="0"/>
              </a:rPr>
              <a:t>虎</a:t>
            </a:r>
            <a:r>
              <a:rPr lang="zh-CN" altLang="en-US" sz="2200">
                <a:latin typeface="Times New Roman" pitchFamily="18" charset="0"/>
              </a:rPr>
              <a:t>                                     </a:t>
            </a:r>
            <a:endParaRPr lang="zh-CN" altLang="en-US" sz="2200">
              <a:solidFill>
                <a:schemeClr val="accent2"/>
              </a:solidFill>
              <a:latin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6666"/>
                </a:solidFill>
                <a:latin typeface="Times New Roman" pitchFamily="18" charset="0"/>
              </a:rPr>
              <a:t>11</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该动物是有蹄类动物   </a:t>
            </a:r>
            <a:r>
              <a:rPr lang="en-US" altLang="zh-CN" sz="2200">
                <a:latin typeface="Times New Roman" pitchFamily="18" charset="0"/>
              </a:rPr>
              <a:t>AND  </a:t>
            </a:r>
            <a:r>
              <a:rPr lang="zh-CN" altLang="en-US" sz="2200">
                <a:latin typeface="Times New Roman" pitchFamily="18" charset="0"/>
              </a:rPr>
              <a:t>有长脖子  </a:t>
            </a:r>
            <a:r>
              <a:rPr lang="en-US" altLang="zh-CN" sz="2200">
                <a:latin typeface="Times New Roman" pitchFamily="18" charset="0"/>
              </a:rPr>
              <a:t>AND  </a:t>
            </a:r>
            <a:r>
              <a:rPr lang="zh-CN" altLang="en-US" sz="2200">
                <a:latin typeface="Times New Roman" pitchFamily="18" charset="0"/>
              </a:rPr>
              <a:t>有长腿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AND  </a:t>
            </a:r>
            <a:r>
              <a:rPr lang="zh-CN" altLang="en-US" sz="2200">
                <a:latin typeface="Times New Roman" pitchFamily="18" charset="0"/>
              </a:rPr>
              <a:t>身上有暗斑点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6666"/>
                </a:solidFill>
                <a:latin typeface="Times New Roman" pitchFamily="18" charset="0"/>
              </a:rPr>
              <a:t>长颈鹿</a:t>
            </a:r>
            <a:r>
              <a:rPr lang="zh-CN" altLang="en-US" sz="2200">
                <a:latin typeface="Times New Roman" pitchFamily="18" charset="0"/>
              </a:rPr>
              <a:t>                                     </a:t>
            </a:r>
            <a:endParaRPr lang="zh-CN" altLang="en-US" sz="2200">
              <a:solidFill>
                <a:srgbClr val="006666"/>
              </a:solidFill>
              <a:latin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6666"/>
                </a:solidFill>
                <a:latin typeface="Times New Roman" pitchFamily="18" charset="0"/>
              </a:rPr>
              <a:t> 12</a:t>
            </a:r>
            <a:r>
              <a:rPr lang="zh-CN" altLang="en-US" sz="2200">
                <a:latin typeface="Times New Roman" pitchFamily="18" charset="0"/>
              </a:rPr>
              <a:t>：</a:t>
            </a:r>
            <a:r>
              <a:rPr lang="en-US" altLang="zh-CN" sz="2200">
                <a:latin typeface="Times New Roman" pitchFamily="18" charset="0"/>
              </a:rPr>
              <a:t>IF  </a:t>
            </a:r>
            <a:r>
              <a:rPr lang="zh-CN" altLang="en-US" sz="2200">
                <a:latin typeface="Times New Roman" pitchFamily="18" charset="0"/>
              </a:rPr>
              <a:t>该动物有蹄类动物  </a:t>
            </a:r>
            <a:r>
              <a:rPr lang="en-US" altLang="zh-CN" sz="2200">
                <a:latin typeface="Times New Roman" pitchFamily="18" charset="0"/>
              </a:rPr>
              <a:t>AND  </a:t>
            </a:r>
            <a:r>
              <a:rPr lang="zh-CN" altLang="en-US" sz="2200">
                <a:latin typeface="Times New Roman" pitchFamily="18" charset="0"/>
              </a:rPr>
              <a:t>身上有黑色条纹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6666"/>
                </a:solidFill>
                <a:latin typeface="Times New Roman" pitchFamily="18" charset="0"/>
              </a:rPr>
              <a:t>斑马</a:t>
            </a: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00FF"/>
                </a:solidFill>
                <a:latin typeface="Times New Roman" pitchFamily="18" charset="0"/>
              </a:rPr>
              <a:t>13</a:t>
            </a:r>
            <a:r>
              <a:rPr lang="zh-CN" altLang="en-US" sz="2200">
                <a:latin typeface="Times New Roman" pitchFamily="18" charset="0"/>
              </a:rPr>
              <a:t>：</a:t>
            </a:r>
            <a:r>
              <a:rPr lang="en-US" altLang="zh-CN" sz="2200">
                <a:latin typeface="Times New Roman" pitchFamily="18" charset="0"/>
              </a:rPr>
              <a:t>IF  </a:t>
            </a:r>
            <a:r>
              <a:rPr lang="zh-CN" altLang="en-US" sz="2200">
                <a:latin typeface="Times New Roman" pitchFamily="18" charset="0"/>
              </a:rPr>
              <a:t>该动物是鸟   </a:t>
            </a:r>
            <a:r>
              <a:rPr lang="en-US" altLang="zh-CN" sz="2200">
                <a:latin typeface="Times New Roman" pitchFamily="18" charset="0"/>
              </a:rPr>
              <a:t>AND  </a:t>
            </a:r>
            <a:r>
              <a:rPr lang="zh-CN" altLang="en-US" sz="2200">
                <a:latin typeface="Times New Roman" pitchFamily="18" charset="0"/>
              </a:rPr>
              <a:t>有长脖子  </a:t>
            </a:r>
            <a:r>
              <a:rPr lang="en-US" altLang="zh-CN" sz="2200">
                <a:latin typeface="Times New Roman" pitchFamily="18" charset="0"/>
              </a:rPr>
              <a:t>AND  </a:t>
            </a:r>
            <a:r>
              <a:rPr lang="zh-CN" altLang="en-US" sz="2200">
                <a:latin typeface="Times New Roman" pitchFamily="18" charset="0"/>
              </a:rPr>
              <a:t>有长腿 </a:t>
            </a:r>
            <a:r>
              <a:rPr lang="en-US" altLang="zh-CN" sz="2200">
                <a:latin typeface="Times New Roman" pitchFamily="18" charset="0"/>
              </a:rPr>
              <a:t>AND  </a:t>
            </a:r>
            <a:r>
              <a:rPr lang="zh-CN" altLang="en-US" sz="2200">
                <a:latin typeface="Times New Roman" pitchFamily="18" charset="0"/>
              </a:rPr>
              <a:t>不会飞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AND  </a:t>
            </a:r>
            <a:r>
              <a:rPr lang="zh-CN" altLang="en-US" sz="2200">
                <a:latin typeface="Times New Roman" pitchFamily="18" charset="0"/>
              </a:rPr>
              <a:t>有黑白二色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00FF"/>
                </a:solidFill>
                <a:latin typeface="Times New Roman" pitchFamily="18" charset="0"/>
              </a:rPr>
              <a:t>鸵鸟</a:t>
            </a:r>
            <a:endParaRPr lang="zh-CN" altLang="en-US" sz="2200">
              <a:latin typeface="Times New Roman" pitchFamily="18" charset="0"/>
            </a:endParaRP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00FF"/>
                </a:solidFill>
                <a:latin typeface="Times New Roman" pitchFamily="18" charset="0"/>
              </a:rPr>
              <a:t>14</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该动物是鸟  </a:t>
            </a:r>
            <a:r>
              <a:rPr lang="en-US" altLang="zh-CN" sz="2200">
                <a:latin typeface="Times New Roman" pitchFamily="18" charset="0"/>
              </a:rPr>
              <a:t>AND </a:t>
            </a:r>
            <a:r>
              <a:rPr lang="zh-CN" altLang="en-US" sz="2200">
                <a:latin typeface="Times New Roman" pitchFamily="18" charset="0"/>
              </a:rPr>
              <a:t>会游泳 </a:t>
            </a:r>
            <a:r>
              <a:rPr lang="en-US" altLang="zh-CN" sz="2200">
                <a:latin typeface="Times New Roman" pitchFamily="18" charset="0"/>
              </a:rPr>
              <a:t>AND </a:t>
            </a:r>
            <a:r>
              <a:rPr lang="zh-CN" altLang="en-US" sz="2200">
                <a:latin typeface="Times New Roman" pitchFamily="18" charset="0"/>
              </a:rPr>
              <a:t>不会飞 </a:t>
            </a:r>
          </a:p>
          <a:p>
            <a:pPr algn="just">
              <a:lnSpc>
                <a:spcPct val="110000"/>
              </a:lnSpc>
              <a:spcBef>
                <a:spcPct val="20000"/>
              </a:spcBef>
            </a:pPr>
            <a:r>
              <a:rPr lang="zh-CN" altLang="en-US" sz="2200">
                <a:latin typeface="Times New Roman" pitchFamily="18" charset="0"/>
              </a:rPr>
              <a:t>                 </a:t>
            </a:r>
            <a:r>
              <a:rPr lang="en-US" altLang="zh-CN" sz="2200">
                <a:latin typeface="Times New Roman" pitchFamily="18" charset="0"/>
              </a:rPr>
              <a:t>AND  </a:t>
            </a:r>
            <a:r>
              <a:rPr lang="zh-CN" altLang="en-US" sz="2200">
                <a:latin typeface="Times New Roman" pitchFamily="18" charset="0"/>
              </a:rPr>
              <a:t>有黑白二色             </a:t>
            </a:r>
            <a:r>
              <a:rPr lang="en-US" altLang="zh-CN" sz="2200">
                <a:latin typeface="Times New Roman" pitchFamily="18" charset="0"/>
              </a:rPr>
              <a:t>THEN  </a:t>
            </a:r>
            <a:r>
              <a:rPr lang="zh-CN" altLang="en-US" sz="2200">
                <a:latin typeface="Times New Roman" pitchFamily="18" charset="0"/>
              </a:rPr>
              <a:t>该动物是</a:t>
            </a:r>
            <a:r>
              <a:rPr lang="zh-CN" altLang="en-US" sz="2200">
                <a:solidFill>
                  <a:srgbClr val="0000FF"/>
                </a:solidFill>
                <a:latin typeface="Times New Roman" pitchFamily="18" charset="0"/>
              </a:rPr>
              <a:t>企鹅</a:t>
            </a:r>
            <a:r>
              <a:rPr lang="zh-CN" altLang="en-US" sz="2200">
                <a:latin typeface="Times New Roman" pitchFamily="18" charset="0"/>
              </a:rPr>
              <a:t>                         </a:t>
            </a:r>
          </a:p>
          <a:p>
            <a:pPr algn="just">
              <a:lnSpc>
                <a:spcPct val="110000"/>
              </a:lnSpc>
              <a:spcBef>
                <a:spcPct val="20000"/>
              </a:spcBef>
            </a:pPr>
            <a:r>
              <a:rPr lang="en-US" altLang="zh-CN" sz="2200" i="1">
                <a:latin typeface="Times New Roman" pitchFamily="18" charset="0"/>
                <a:cs typeface="Times New Roman" pitchFamily="18" charset="0"/>
              </a:rPr>
              <a:t>r</a:t>
            </a:r>
            <a:r>
              <a:rPr lang="en-US" altLang="zh-CN" sz="2200" baseline="-30000">
                <a:solidFill>
                  <a:srgbClr val="0000FF"/>
                </a:solidFill>
                <a:latin typeface="Times New Roman" pitchFamily="18" charset="0"/>
              </a:rPr>
              <a:t>15</a:t>
            </a:r>
            <a:r>
              <a:rPr lang="zh-CN" altLang="en-US" sz="2200">
                <a:latin typeface="Times New Roman" pitchFamily="18" charset="0"/>
              </a:rPr>
              <a:t>： </a:t>
            </a:r>
            <a:r>
              <a:rPr lang="en-US" altLang="zh-CN" sz="2200">
                <a:latin typeface="Times New Roman" pitchFamily="18" charset="0"/>
              </a:rPr>
              <a:t>IF  </a:t>
            </a:r>
            <a:r>
              <a:rPr lang="zh-CN" altLang="en-US" sz="2200">
                <a:latin typeface="Times New Roman" pitchFamily="18" charset="0"/>
              </a:rPr>
              <a:t>该动物是鸟   </a:t>
            </a:r>
            <a:r>
              <a:rPr lang="en-US" altLang="zh-CN" sz="2200">
                <a:latin typeface="Times New Roman" pitchFamily="18" charset="0"/>
              </a:rPr>
              <a:t>AND  </a:t>
            </a:r>
            <a:r>
              <a:rPr lang="zh-CN" altLang="en-US" sz="2200">
                <a:latin typeface="Times New Roman" pitchFamily="18" charset="0"/>
              </a:rPr>
              <a:t>善飞     </a:t>
            </a:r>
            <a:r>
              <a:rPr lang="en-US" altLang="zh-CN" sz="2200">
                <a:latin typeface="Times New Roman" pitchFamily="18" charset="0"/>
              </a:rPr>
              <a:t>THEN  </a:t>
            </a:r>
            <a:r>
              <a:rPr lang="zh-CN" altLang="en-US" sz="2200">
                <a:latin typeface="宋体" pitchFamily="2" charset="-122"/>
              </a:rPr>
              <a:t>该动物是</a:t>
            </a:r>
            <a:r>
              <a:rPr lang="zh-CN" altLang="en-US" sz="2200">
                <a:solidFill>
                  <a:srgbClr val="0000FF"/>
                </a:solidFill>
                <a:latin typeface="宋体" pitchFamily="2" charset="-122"/>
              </a:rPr>
              <a:t>信天翁</a:t>
            </a:r>
          </a:p>
        </p:txBody>
      </p:sp>
      <p:sp>
        <p:nvSpPr>
          <p:cNvPr id="455685"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9D3AF60-3FAD-49BA-BF7E-5D999EF69EA7}" type="slidenum">
              <a:rPr lang="ja-JP" altLang="en-US"/>
              <a:pPr/>
              <a:t>33</a:t>
            </a:fld>
            <a:endParaRPr lang="en-US" altLang="ja-JP"/>
          </a:p>
        </p:txBody>
      </p:sp>
      <p:sp>
        <p:nvSpPr>
          <p:cNvPr id="456707" name="Rectangle 3"/>
          <p:cNvSpPr>
            <a:spLocks noGrp="1" noChangeArrowheads="1"/>
          </p:cNvSpPr>
          <p:nvPr>
            <p:ph type="body" idx="1"/>
          </p:nvPr>
        </p:nvSpPr>
        <p:spPr>
          <a:xfrm>
            <a:off x="250825" y="1022350"/>
            <a:ext cx="8642350" cy="5835650"/>
          </a:xfrm>
        </p:spPr>
        <p:txBody>
          <a:bodyPr/>
          <a:lstStyle/>
          <a:p>
            <a:pPr marL="190500" indent="-190500">
              <a:lnSpc>
                <a:spcPct val="130000"/>
              </a:lnSpc>
            </a:pPr>
            <a:r>
              <a:rPr lang="en-US" altLang="zh-CN" sz="2600"/>
              <a:t> </a:t>
            </a:r>
            <a:r>
              <a:rPr lang="zh-CN" altLang="en-US" sz="2600"/>
              <a:t>设已知初始事实存放在</a:t>
            </a:r>
            <a:r>
              <a:rPr lang="zh-CN" altLang="en-US" sz="2600" b="1">
                <a:solidFill>
                  <a:schemeClr val="folHlink"/>
                </a:solidFill>
              </a:rPr>
              <a:t>综合数据库</a:t>
            </a:r>
            <a:r>
              <a:rPr lang="zh-CN" altLang="en-US" sz="2600"/>
              <a:t>中：</a:t>
            </a:r>
          </a:p>
          <a:p>
            <a:pPr marL="190500" indent="-190500">
              <a:lnSpc>
                <a:spcPct val="130000"/>
              </a:lnSpc>
              <a:buFont typeface="Wingdings" pitchFamily="2" charset="2"/>
              <a:buNone/>
            </a:pPr>
            <a:r>
              <a:rPr lang="zh-CN" altLang="en-US" sz="2600" b="1"/>
              <a:t>     </a:t>
            </a:r>
            <a:r>
              <a:rPr lang="zh-CN" altLang="en-US" sz="2600" b="1">
                <a:solidFill>
                  <a:schemeClr val="accent2"/>
                </a:solidFill>
              </a:rPr>
              <a:t>该动物身上有：暗斑点，长脖子，长腿，奶，蹄</a:t>
            </a:r>
          </a:p>
          <a:p>
            <a:pPr marL="190500" indent="-190500">
              <a:lnSpc>
                <a:spcPct val="130000"/>
              </a:lnSpc>
            </a:pPr>
            <a:r>
              <a:rPr lang="zh-CN" altLang="en-US" sz="2600" b="1">
                <a:latin typeface="宋体" pitchFamily="2" charset="-122"/>
              </a:rPr>
              <a:t> 推理机构的工作过程</a:t>
            </a:r>
            <a:r>
              <a:rPr lang="zh-CN" altLang="en-US" sz="2600" b="1"/>
              <a:t> ：</a:t>
            </a:r>
          </a:p>
          <a:p>
            <a:pPr marL="190500" indent="-190500">
              <a:lnSpc>
                <a:spcPct val="130000"/>
              </a:lnSpc>
              <a:buFont typeface="Wingdings" pitchFamily="2" charset="2"/>
              <a:buNone/>
            </a:pPr>
            <a:r>
              <a:rPr lang="zh-CN" altLang="en-US" sz="2600">
                <a:latin typeface="Times New Roman" pitchFamily="18" charset="0"/>
              </a:rPr>
              <a:t>（</a:t>
            </a:r>
            <a:r>
              <a:rPr lang="en-US" altLang="zh-CN" sz="2600">
                <a:latin typeface="Times New Roman" pitchFamily="18" charset="0"/>
                <a:cs typeface="Times New Roman" pitchFamily="18" charset="0"/>
              </a:rPr>
              <a:t>1</a:t>
            </a:r>
            <a:r>
              <a:rPr lang="zh-CN" altLang="en-US" sz="2600">
                <a:latin typeface="宋体" pitchFamily="2" charset="-122"/>
              </a:rPr>
              <a:t>）从规则库中取出</a:t>
            </a:r>
            <a:r>
              <a:rPr lang="en-US" altLang="zh-CN" sz="2600" i="1">
                <a:latin typeface="Times New Roman" pitchFamily="18" charset="0"/>
                <a:cs typeface="Times New Roman" pitchFamily="18" charset="0"/>
              </a:rPr>
              <a:t>r</a:t>
            </a:r>
            <a:r>
              <a:rPr lang="en-US" altLang="zh-CN" sz="2600" baseline="-30000">
                <a:latin typeface="Times New Roman" pitchFamily="18" charset="0"/>
                <a:cs typeface="Times New Roman" pitchFamily="18" charset="0"/>
              </a:rPr>
              <a:t>1</a:t>
            </a:r>
            <a:r>
              <a:rPr lang="zh-CN" altLang="en-US" sz="2600">
                <a:latin typeface="宋体" pitchFamily="2" charset="-122"/>
              </a:rPr>
              <a:t>，检查其前提是否可与综合数据库中的已知事实匹配。匹配失败则</a:t>
            </a:r>
            <a:r>
              <a:rPr lang="en-US" altLang="zh-CN" sz="2600" i="1">
                <a:latin typeface="Times New Roman" pitchFamily="18" charset="0"/>
                <a:cs typeface="Times New Roman" pitchFamily="18" charset="0"/>
              </a:rPr>
              <a:t>r</a:t>
            </a:r>
            <a:r>
              <a:rPr lang="en-US" altLang="zh-CN" sz="2600" baseline="-30000">
                <a:latin typeface="宋体" pitchFamily="2" charset="-122"/>
              </a:rPr>
              <a:t>1</a:t>
            </a:r>
            <a:r>
              <a:rPr lang="zh-CN" altLang="en-US" sz="2600">
                <a:latin typeface="宋体" pitchFamily="2" charset="-122"/>
              </a:rPr>
              <a:t>不能被用于推理。然后取</a:t>
            </a:r>
            <a:r>
              <a:rPr lang="en-US" altLang="zh-CN" sz="2600" i="1">
                <a:latin typeface="Times New Roman" pitchFamily="18" charset="0"/>
                <a:cs typeface="Times New Roman" pitchFamily="18" charset="0"/>
              </a:rPr>
              <a:t>r</a:t>
            </a:r>
            <a:r>
              <a:rPr lang="en-US" altLang="zh-CN" sz="2600" baseline="-30000">
                <a:latin typeface="宋体" pitchFamily="2" charset="-122"/>
              </a:rPr>
              <a:t>2</a:t>
            </a:r>
            <a:r>
              <a:rPr lang="zh-CN" altLang="en-US" sz="2600">
                <a:latin typeface="宋体" pitchFamily="2" charset="-122"/>
              </a:rPr>
              <a:t>进行同样的工作。匹配成功则</a:t>
            </a:r>
            <a:r>
              <a:rPr lang="en-US" altLang="zh-CN" sz="2600" i="1">
                <a:latin typeface="Times New Roman" pitchFamily="18" charset="0"/>
                <a:cs typeface="Times New Roman" pitchFamily="18" charset="0"/>
              </a:rPr>
              <a:t>r</a:t>
            </a:r>
            <a:r>
              <a:rPr lang="en-US" altLang="zh-CN" sz="2600" baseline="-30000">
                <a:latin typeface="宋体" pitchFamily="2" charset="-122"/>
              </a:rPr>
              <a:t>2</a:t>
            </a:r>
            <a:r>
              <a:rPr lang="zh-CN" altLang="en-US" sz="2600">
                <a:latin typeface="宋体" pitchFamily="2" charset="-122"/>
              </a:rPr>
              <a:t>被执行。</a:t>
            </a:r>
          </a:p>
          <a:p>
            <a:pPr marL="190500" indent="-190500">
              <a:lnSpc>
                <a:spcPct val="130000"/>
              </a:lnSpc>
              <a:buClr>
                <a:srgbClr val="0000FF"/>
              </a:buClr>
              <a:buFont typeface="Wingdings" pitchFamily="2" charset="2"/>
              <a:buChar char="§"/>
            </a:pPr>
            <a:r>
              <a:rPr lang="zh-CN" altLang="en-US" sz="2600" b="1">
                <a:solidFill>
                  <a:schemeClr val="folHlink"/>
                </a:solidFill>
                <a:latin typeface="宋体" pitchFamily="2" charset="-122"/>
              </a:rPr>
              <a:t> 综合数据库</a:t>
            </a:r>
            <a:r>
              <a:rPr lang="zh-CN" altLang="en-US" sz="2600" b="1">
                <a:latin typeface="宋体" pitchFamily="2" charset="-122"/>
              </a:rPr>
              <a:t> ：</a:t>
            </a:r>
          </a:p>
          <a:p>
            <a:pPr marL="190500" indent="-190500">
              <a:lnSpc>
                <a:spcPct val="130000"/>
              </a:lnSpc>
              <a:buFont typeface="Wingdings" pitchFamily="2" charset="2"/>
              <a:buNone/>
            </a:pPr>
            <a:r>
              <a:rPr lang="zh-CN" altLang="en-US" sz="2600" b="1">
                <a:latin typeface="宋体" pitchFamily="2" charset="-122"/>
              </a:rPr>
              <a:t> </a:t>
            </a:r>
            <a:r>
              <a:rPr lang="zh-CN" altLang="en-US" sz="2600" b="1">
                <a:solidFill>
                  <a:schemeClr val="accent2"/>
                </a:solidFill>
                <a:latin typeface="宋体" pitchFamily="2" charset="-122"/>
              </a:rPr>
              <a:t>该动物身上有：暗斑点，长脖子，长腿，奶，蹄，哺乳动物</a:t>
            </a:r>
            <a:r>
              <a:rPr lang="zh-CN" altLang="en-US" sz="2600" b="1">
                <a:latin typeface="宋体" pitchFamily="2" charset="-122"/>
              </a:rPr>
              <a:t>  </a:t>
            </a:r>
            <a:r>
              <a:rPr lang="zh-CN" altLang="en-US" sz="2600" b="1"/>
              <a:t> </a:t>
            </a:r>
          </a:p>
        </p:txBody>
      </p:sp>
      <p:sp>
        <p:nvSpPr>
          <p:cNvPr id="456709"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492E264-274E-477E-B007-39CF0668BD5C}" type="slidenum">
              <a:rPr lang="ja-JP" altLang="en-US"/>
              <a:pPr/>
              <a:t>34</a:t>
            </a:fld>
            <a:endParaRPr lang="en-US" altLang="ja-JP"/>
          </a:p>
        </p:txBody>
      </p:sp>
      <p:sp>
        <p:nvSpPr>
          <p:cNvPr id="457731" name="Rectangle 3"/>
          <p:cNvSpPr>
            <a:spLocks noGrp="1" noChangeArrowheads="1"/>
          </p:cNvSpPr>
          <p:nvPr>
            <p:ph type="body" idx="1"/>
          </p:nvPr>
        </p:nvSpPr>
        <p:spPr>
          <a:xfrm>
            <a:off x="250825" y="1733550"/>
            <a:ext cx="8642350" cy="4210050"/>
          </a:xfrm>
        </p:spPr>
        <p:txBody>
          <a:bodyPr/>
          <a:lstStyle/>
          <a:p>
            <a:pPr marL="190500" indent="-190500">
              <a:lnSpc>
                <a:spcPct val="125000"/>
              </a:lnSpc>
              <a:buFont typeface="Wingdings" pitchFamily="2" charset="2"/>
              <a:buNone/>
            </a:pPr>
            <a:r>
              <a:rPr lang="zh-CN" altLang="en-US" sz="2600">
                <a:latin typeface="Times New Roman" pitchFamily="18" charset="0"/>
              </a:rPr>
              <a:t>（</a:t>
            </a:r>
            <a:r>
              <a:rPr lang="en-US" altLang="zh-CN" sz="2600">
                <a:latin typeface="Times New Roman" pitchFamily="18" charset="0"/>
              </a:rPr>
              <a:t>2</a:t>
            </a:r>
            <a:r>
              <a:rPr lang="zh-CN" altLang="en-US" sz="2600">
                <a:latin typeface="Times New Roman" pitchFamily="18" charset="0"/>
              </a:rPr>
              <a:t>）分别用</a:t>
            </a:r>
            <a:r>
              <a:rPr lang="en-US" altLang="zh-CN" sz="2600" i="1">
                <a:latin typeface="Times New Roman" pitchFamily="18" charset="0"/>
              </a:rPr>
              <a:t>r</a:t>
            </a:r>
            <a:r>
              <a:rPr lang="en-US" altLang="zh-CN" sz="2600" baseline="-30000">
                <a:latin typeface="Times New Roman" pitchFamily="18" charset="0"/>
              </a:rPr>
              <a:t>3</a:t>
            </a:r>
            <a:r>
              <a:rPr lang="zh-CN" altLang="en-US" sz="2600">
                <a:latin typeface="Times New Roman" pitchFamily="18" charset="0"/>
              </a:rPr>
              <a:t>，</a:t>
            </a:r>
            <a:r>
              <a:rPr lang="en-US" altLang="zh-CN" sz="2600" i="1">
                <a:latin typeface="Times New Roman" pitchFamily="18" charset="0"/>
              </a:rPr>
              <a:t>r</a:t>
            </a:r>
            <a:r>
              <a:rPr lang="en-US" altLang="zh-CN" sz="2600" baseline="-30000">
                <a:latin typeface="Times New Roman" pitchFamily="18" charset="0"/>
              </a:rPr>
              <a:t>4</a:t>
            </a:r>
            <a:r>
              <a:rPr lang="zh-CN" altLang="en-US" sz="2600">
                <a:latin typeface="Times New Roman" pitchFamily="18" charset="0"/>
              </a:rPr>
              <a:t>，</a:t>
            </a:r>
            <a:r>
              <a:rPr lang="en-US" altLang="zh-CN" sz="2600" i="1">
                <a:latin typeface="Times New Roman" pitchFamily="18" charset="0"/>
              </a:rPr>
              <a:t>r</a:t>
            </a:r>
            <a:r>
              <a:rPr lang="en-US" altLang="zh-CN" sz="2600" baseline="-30000">
                <a:latin typeface="Times New Roman" pitchFamily="18" charset="0"/>
              </a:rPr>
              <a:t>5</a:t>
            </a:r>
            <a:r>
              <a:rPr lang="zh-CN" altLang="en-US" sz="2600">
                <a:latin typeface="Times New Roman" pitchFamily="18" charset="0"/>
              </a:rPr>
              <a:t>，</a:t>
            </a:r>
            <a:r>
              <a:rPr lang="en-US" altLang="zh-CN" sz="2600" i="1">
                <a:latin typeface="Times New Roman" pitchFamily="18" charset="0"/>
              </a:rPr>
              <a:t>r</a:t>
            </a:r>
            <a:r>
              <a:rPr lang="en-US" altLang="zh-CN" sz="2600" baseline="-30000">
                <a:latin typeface="Times New Roman" pitchFamily="18" charset="0"/>
              </a:rPr>
              <a:t>6</a:t>
            </a:r>
            <a:r>
              <a:rPr lang="zh-CN" altLang="en-US" sz="2600">
                <a:latin typeface="Times New Roman" pitchFamily="18" charset="0"/>
              </a:rPr>
              <a:t>综合数据库中的已知事实进行匹配，均不成功。 </a:t>
            </a:r>
            <a:r>
              <a:rPr lang="en-US" altLang="zh-CN" sz="2600" i="1">
                <a:latin typeface="Times New Roman" pitchFamily="18" charset="0"/>
              </a:rPr>
              <a:t>r</a:t>
            </a:r>
            <a:r>
              <a:rPr lang="en-US" altLang="zh-CN" sz="2600" baseline="-30000">
                <a:latin typeface="Times New Roman" pitchFamily="18" charset="0"/>
              </a:rPr>
              <a:t>7</a:t>
            </a:r>
            <a:r>
              <a:rPr lang="zh-CN" altLang="en-US" sz="2600">
                <a:latin typeface="Times New Roman" pitchFamily="18" charset="0"/>
              </a:rPr>
              <a:t>匹配成功，执行</a:t>
            </a:r>
            <a:r>
              <a:rPr lang="en-US" altLang="zh-CN" sz="2600" i="1">
                <a:latin typeface="Times New Roman" pitchFamily="18" charset="0"/>
              </a:rPr>
              <a:t>r</a:t>
            </a:r>
            <a:r>
              <a:rPr lang="en-US" altLang="zh-CN" sz="2600" baseline="-30000">
                <a:latin typeface="Times New Roman" pitchFamily="18" charset="0"/>
              </a:rPr>
              <a:t>7</a:t>
            </a:r>
            <a:r>
              <a:rPr lang="en-US" altLang="zh-CN" sz="2600">
                <a:latin typeface="Times New Roman" pitchFamily="18" charset="0"/>
              </a:rPr>
              <a:t> </a:t>
            </a:r>
            <a:r>
              <a:rPr lang="zh-CN" altLang="en-US" sz="2600">
                <a:latin typeface="Times New Roman" pitchFamily="18" charset="0"/>
              </a:rPr>
              <a:t>。</a:t>
            </a:r>
          </a:p>
          <a:p>
            <a:pPr marL="190500" indent="-190500">
              <a:lnSpc>
                <a:spcPct val="125000"/>
              </a:lnSpc>
              <a:buClr>
                <a:srgbClr val="0000FF"/>
              </a:buClr>
              <a:buFont typeface="Wingdings" pitchFamily="2" charset="2"/>
              <a:buChar char="§"/>
            </a:pPr>
            <a:r>
              <a:rPr lang="zh-CN" altLang="en-US" sz="2600" b="1">
                <a:latin typeface="Times New Roman" pitchFamily="18" charset="0"/>
              </a:rPr>
              <a:t> </a:t>
            </a:r>
            <a:r>
              <a:rPr lang="zh-CN" altLang="en-US" sz="2600" b="1">
                <a:solidFill>
                  <a:schemeClr val="folHlink"/>
                </a:solidFill>
                <a:latin typeface="Times New Roman" pitchFamily="18" charset="0"/>
              </a:rPr>
              <a:t>综合数据库：</a:t>
            </a:r>
          </a:p>
          <a:p>
            <a:pPr marL="190500" indent="-190500">
              <a:lnSpc>
                <a:spcPct val="125000"/>
              </a:lnSpc>
              <a:buFont typeface="Wingdings" pitchFamily="2" charset="2"/>
              <a:buNone/>
            </a:pPr>
            <a:r>
              <a:rPr lang="zh-CN" altLang="en-US" sz="2600" b="1">
                <a:solidFill>
                  <a:schemeClr val="folHlink"/>
                </a:solidFill>
                <a:latin typeface="Times New Roman" pitchFamily="18" charset="0"/>
              </a:rPr>
              <a:t> </a:t>
            </a:r>
            <a:r>
              <a:rPr lang="zh-CN" altLang="en-US" sz="2600" b="1">
                <a:solidFill>
                  <a:schemeClr val="accent2"/>
                </a:solidFill>
                <a:latin typeface="Times New Roman" pitchFamily="18" charset="0"/>
              </a:rPr>
              <a:t>该动物身上有：暗斑点，长脖子，长腿，奶，蹄，哺乳动物，有蹄类动物</a:t>
            </a:r>
            <a:endParaRPr lang="zh-CN" altLang="en-US" sz="2600" b="1">
              <a:solidFill>
                <a:schemeClr val="folHlink"/>
              </a:solidFill>
              <a:latin typeface="Times New Roman" pitchFamily="18" charset="0"/>
            </a:endParaRPr>
          </a:p>
          <a:p>
            <a:pPr marL="190500" indent="-190500">
              <a:lnSpc>
                <a:spcPct val="125000"/>
              </a:lnSpc>
              <a:buFont typeface="Wingdings" pitchFamily="2" charset="2"/>
              <a:buNone/>
            </a:pPr>
            <a:r>
              <a:rPr lang="zh-CN" altLang="en-US" sz="2600">
                <a:latin typeface="Times New Roman" pitchFamily="18" charset="0"/>
              </a:rPr>
              <a:t>（</a:t>
            </a:r>
            <a:r>
              <a:rPr lang="en-US" altLang="zh-CN" sz="2600">
                <a:latin typeface="Times New Roman" pitchFamily="18" charset="0"/>
              </a:rPr>
              <a:t>3</a:t>
            </a:r>
            <a:r>
              <a:rPr lang="zh-CN" altLang="en-US" sz="2600">
                <a:latin typeface="Times New Roman" pitchFamily="18" charset="0"/>
              </a:rPr>
              <a:t>）</a:t>
            </a:r>
            <a:r>
              <a:rPr lang="en-US" altLang="zh-CN" sz="2600" i="1">
                <a:latin typeface="Times New Roman" pitchFamily="18" charset="0"/>
              </a:rPr>
              <a:t>r</a:t>
            </a:r>
            <a:r>
              <a:rPr lang="en-US" altLang="zh-CN" sz="2600" baseline="-30000">
                <a:latin typeface="Times New Roman" pitchFamily="18" charset="0"/>
              </a:rPr>
              <a:t>11</a:t>
            </a:r>
            <a:r>
              <a:rPr lang="zh-CN" altLang="en-US" sz="2600">
                <a:latin typeface="Times New Roman" pitchFamily="18" charset="0"/>
              </a:rPr>
              <a:t>匹配成功，并推出 “该动物是长颈鹿” 。</a:t>
            </a:r>
            <a:r>
              <a:rPr lang="zh-CN" altLang="en-US" sz="2600" b="1">
                <a:solidFill>
                  <a:schemeClr val="folHlink"/>
                </a:solidFill>
                <a:latin typeface="Times New Roman" pitchFamily="18" charset="0"/>
              </a:rPr>
              <a:t> </a:t>
            </a:r>
            <a:r>
              <a:rPr lang="zh-CN" altLang="en-US" sz="2600" b="1">
                <a:latin typeface="Times New Roman" pitchFamily="18" charset="0"/>
              </a:rPr>
              <a:t>  </a:t>
            </a:r>
          </a:p>
        </p:txBody>
      </p:sp>
      <p:sp>
        <p:nvSpPr>
          <p:cNvPr id="457732" name="Rectangle 4"/>
          <p:cNvSpPr>
            <a:spLocks noChangeArrowheads="1"/>
          </p:cNvSpPr>
          <p:nvPr/>
        </p:nvSpPr>
        <p:spPr bwMode="auto">
          <a:xfrm>
            <a:off x="398463" y="1087438"/>
            <a:ext cx="4287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buFontTx/>
              <a:buBlip>
                <a:blip r:embed="rId2"/>
              </a:buBlip>
            </a:pPr>
            <a:r>
              <a:rPr lang="en-US" altLang="zh-CN" sz="2800">
                <a:latin typeface="宋体" pitchFamily="2" charset="-122"/>
              </a:rPr>
              <a:t> </a:t>
            </a:r>
            <a:r>
              <a:rPr lang="zh-CN" altLang="en-US" sz="2800">
                <a:latin typeface="宋体" pitchFamily="2" charset="-122"/>
              </a:rPr>
              <a:t>推理机构的工作过程</a:t>
            </a:r>
            <a:r>
              <a:rPr lang="zh-CN" altLang="en-US" sz="2800"/>
              <a:t> ：</a:t>
            </a:r>
          </a:p>
        </p:txBody>
      </p:sp>
      <p:sp>
        <p:nvSpPr>
          <p:cNvPr id="457734" name="Rectangle 6"/>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7C04FE85-1B5B-4BF9-AFF8-D03151A30A1D}" type="slidenum">
              <a:rPr lang="ja-JP" altLang="en-US"/>
              <a:pPr/>
              <a:t>35</a:t>
            </a:fld>
            <a:endParaRPr lang="en-US" altLang="ja-JP"/>
          </a:p>
        </p:txBody>
      </p:sp>
      <p:pic>
        <p:nvPicPr>
          <p:cNvPr id="458754" name="Picture 2" descr="changjingl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15988"/>
            <a:ext cx="2713037" cy="4238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58755" name="Object 3"/>
          <p:cNvGraphicFramePr>
            <a:graphicFrameLocks noChangeAspect="1"/>
          </p:cNvGraphicFramePr>
          <p:nvPr/>
        </p:nvGraphicFramePr>
        <p:xfrm>
          <a:off x="242888" y="1050925"/>
          <a:ext cx="8456612" cy="4894263"/>
        </p:xfrm>
        <a:graphic>
          <a:graphicData uri="http://schemas.openxmlformats.org/presentationml/2006/ole">
            <mc:AlternateContent xmlns:mc="http://schemas.openxmlformats.org/markup-compatibility/2006">
              <mc:Choice xmlns:v="urn:schemas-microsoft-com:vml" Requires="v">
                <p:oleObj spid="_x0000_s458763" name="SmartDraw" r:id="rId4" imgW="5492160" imgH="2953440" progId="SmartDraw.2">
                  <p:embed/>
                </p:oleObj>
              </mc:Choice>
              <mc:Fallback>
                <p:oleObj name="SmartDraw" r:id="rId4" imgW="5492160" imgH="2953440" progId="SmartDraw.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050925"/>
                        <a:ext cx="8456612"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57" name="Rectangle 5"/>
          <p:cNvSpPr>
            <a:spLocks noChangeArrowheads="1"/>
          </p:cNvSpPr>
          <p:nvPr/>
        </p:nvSpPr>
        <p:spPr bwMode="auto">
          <a:xfrm>
            <a:off x="5324475" y="4075113"/>
            <a:ext cx="1727200" cy="55245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8" name="Rectangle 6"/>
          <p:cNvSpPr>
            <a:spLocks noChangeArrowheads="1"/>
          </p:cNvSpPr>
          <p:nvPr/>
        </p:nvSpPr>
        <p:spPr bwMode="auto">
          <a:xfrm>
            <a:off x="5765800" y="2725738"/>
            <a:ext cx="1727200" cy="55245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9" name="Rectangle 7"/>
          <p:cNvSpPr>
            <a:spLocks noChangeArrowheads="1"/>
          </p:cNvSpPr>
          <p:nvPr/>
        </p:nvSpPr>
        <p:spPr bwMode="auto">
          <a:xfrm>
            <a:off x="3663950" y="1150938"/>
            <a:ext cx="1727200" cy="55245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60" name="Rectangle 8"/>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indent="176213">
              <a:lnSpc>
                <a:spcPct val="100000"/>
              </a:lnSpc>
            </a:pPr>
            <a:r>
              <a:rPr lang="en-US" altLang="zh-CN" sz="3400">
                <a:solidFill>
                  <a:schemeClr val="bg1"/>
                </a:solidFill>
                <a:latin typeface="Times New Roman" pitchFamily="18" charset="0"/>
              </a:rPr>
              <a:t>6.2.3 </a:t>
            </a:r>
            <a:r>
              <a:rPr lang="zh-CN" altLang="en-US" sz="3400">
                <a:solidFill>
                  <a:schemeClr val="bg1"/>
                </a:solidFill>
                <a:latin typeface="Times New Roman" pitchFamily="18" charset="0"/>
              </a:rPr>
              <a:t>控制策略与常用算法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7"/>
                                        </p:tgtEl>
                                        <p:attrNameLst>
                                          <p:attrName>style.visibility</p:attrName>
                                        </p:attrNameLst>
                                      </p:cBhvr>
                                      <p:to>
                                        <p:strVal val="visible"/>
                                      </p:to>
                                    </p:set>
                                  </p:childTnLst>
                                  <p:subTnLst>
                                    <p:set>
                                      <p:cBhvr override="childStyle">
                                        <p:cTn dur="1" fill="hold" display="0" masterRel="nextClick" afterEffect="1"/>
                                        <p:tgtEl>
                                          <p:spTgt spid="45875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8"/>
                                        </p:tgtEl>
                                        <p:attrNameLst>
                                          <p:attrName>style.visibility</p:attrName>
                                        </p:attrNameLst>
                                      </p:cBhvr>
                                      <p:to>
                                        <p:strVal val="visible"/>
                                      </p:to>
                                    </p:set>
                                  </p:childTnLst>
                                  <p:subTnLst>
                                    <p:set>
                                      <p:cBhvr override="childStyle">
                                        <p:cTn dur="1" fill="hold" display="0" masterRel="nextClick" afterEffect="1"/>
                                        <p:tgtEl>
                                          <p:spTgt spid="4587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8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animBg="1"/>
      <p:bldP spid="458758" grpId="0" animBg="1"/>
      <p:bldP spid="4587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BE7A603-9683-479F-80A6-126C8CA7E713}" type="slidenum">
              <a:rPr lang="ja-JP" altLang="en-US"/>
              <a:pPr/>
              <a:t>36</a:t>
            </a:fld>
            <a:endParaRPr lang="en-US" altLang="ja-JP"/>
          </a:p>
        </p:txBody>
      </p:sp>
      <p:sp>
        <p:nvSpPr>
          <p:cNvPr id="435203" name="Rectangle 3"/>
          <p:cNvSpPr>
            <a:spLocks noGrp="1" noChangeArrowheads="1"/>
          </p:cNvSpPr>
          <p:nvPr>
            <p:ph type="body" idx="1"/>
          </p:nvPr>
        </p:nvSpPr>
        <p:spPr>
          <a:noFill/>
          <a:ln/>
        </p:spPr>
        <p:txBody>
          <a:bodyPr/>
          <a:lstStyle/>
          <a:p>
            <a:pPr>
              <a:buFont typeface="Wingdings" pitchFamily="2" charset="2"/>
              <a:buNone/>
            </a:pPr>
            <a:r>
              <a:rPr lang="zh-CN" altLang="en-US" sz="2600"/>
              <a:t>例：动物识别系统的产生是系统描述及求解。</a:t>
            </a:r>
          </a:p>
          <a:p>
            <a:pPr>
              <a:lnSpc>
                <a:spcPct val="125000"/>
              </a:lnSpc>
              <a:buFont typeface="Wingdings" pitchFamily="2" charset="2"/>
              <a:buNone/>
            </a:pPr>
            <a:r>
              <a:rPr lang="zh-CN" altLang="en-US" sz="2600"/>
              <a:t>     </a:t>
            </a:r>
            <a:r>
              <a:rPr lang="zh-CN" altLang="en-US" sz="2600">
                <a:solidFill>
                  <a:schemeClr val="folHlink"/>
                </a:solidFill>
              </a:rPr>
              <a:t>规则</a:t>
            </a:r>
            <a:r>
              <a:rPr lang="zh-CN" altLang="en-US" sz="2600"/>
              <a:t>：</a:t>
            </a:r>
            <a:r>
              <a:rPr lang="en-US" altLang="zh-CN" sz="2100">
                <a:latin typeface="华文新魏" pitchFamily="2" charset="-122"/>
              </a:rPr>
              <a:t>r1</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该动物有毛发        </a:t>
            </a:r>
            <a:r>
              <a:rPr lang="en-US" altLang="zh-CN" sz="2100">
                <a:latin typeface="华文新魏" pitchFamily="2" charset="-122"/>
              </a:rPr>
              <a:t>THEN       </a:t>
            </a:r>
            <a:r>
              <a:rPr lang="zh-CN" altLang="en-US" sz="2100">
                <a:solidFill>
                  <a:srgbClr val="FF00FF"/>
                </a:solidFill>
                <a:latin typeface="华文新魏" pitchFamily="2" charset="-122"/>
              </a:rPr>
              <a:t>该动物是哺乳动物</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r2</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该动物有奶            </a:t>
            </a:r>
            <a:r>
              <a:rPr lang="en-US" altLang="zh-CN" sz="2100">
                <a:latin typeface="华文新魏" pitchFamily="2" charset="-122"/>
              </a:rPr>
              <a:t>THEN       </a:t>
            </a:r>
            <a:r>
              <a:rPr lang="zh-CN" altLang="en-US" sz="2100">
                <a:solidFill>
                  <a:srgbClr val="FF00FF"/>
                </a:solidFill>
                <a:latin typeface="华文新魏" pitchFamily="2" charset="-122"/>
              </a:rPr>
              <a:t>该动物是哺乳动物</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r3</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该动物有羽毛         </a:t>
            </a:r>
            <a:r>
              <a:rPr lang="en-US" altLang="zh-CN" sz="2100">
                <a:latin typeface="华文新魏" pitchFamily="2" charset="-122"/>
              </a:rPr>
              <a:t>THEN       </a:t>
            </a:r>
            <a:r>
              <a:rPr lang="zh-CN" altLang="en-US" sz="2100">
                <a:solidFill>
                  <a:srgbClr val="FF00FF"/>
                </a:solidFill>
                <a:latin typeface="华文新魏" pitchFamily="2" charset="-122"/>
              </a:rPr>
              <a:t>该动物是鸟</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r4</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该动物会飞   </a:t>
            </a:r>
            <a:r>
              <a:rPr lang="en-US" altLang="zh-CN" sz="2100">
                <a:latin typeface="华文新魏" pitchFamily="2" charset="-122"/>
              </a:rPr>
              <a:t>AND   </a:t>
            </a:r>
            <a:r>
              <a:rPr lang="zh-CN" altLang="en-US" sz="2100">
                <a:latin typeface="华文新魏" pitchFamily="2" charset="-122"/>
              </a:rPr>
              <a:t>会下蛋   </a:t>
            </a:r>
            <a:r>
              <a:rPr lang="en-US" altLang="zh-CN" sz="2100">
                <a:latin typeface="华文新魏" pitchFamily="2" charset="-122"/>
              </a:rPr>
              <a:t>THEN   </a:t>
            </a:r>
            <a:r>
              <a:rPr lang="zh-CN" altLang="en-US" sz="2100">
                <a:solidFill>
                  <a:srgbClr val="FF00FF"/>
                </a:solidFill>
                <a:latin typeface="华文新魏" pitchFamily="2" charset="-122"/>
              </a:rPr>
              <a:t>该动物是鸟</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r5</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该动物吃肉            </a:t>
            </a:r>
            <a:r>
              <a:rPr lang="en-US" altLang="zh-CN" sz="2100">
                <a:latin typeface="华文新魏" pitchFamily="2" charset="-122"/>
              </a:rPr>
              <a:t>THEN       </a:t>
            </a:r>
            <a:r>
              <a:rPr lang="zh-CN" altLang="en-US" sz="2100">
                <a:solidFill>
                  <a:srgbClr val="FF00FF"/>
                </a:solidFill>
                <a:latin typeface="华文新魏" pitchFamily="2" charset="-122"/>
              </a:rPr>
              <a:t>该动物是食肉动物</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r6</a:t>
            </a:r>
            <a:r>
              <a:rPr lang="zh-CN" altLang="en-US" sz="2100">
                <a:latin typeface="华文新魏" pitchFamily="2" charset="-122"/>
              </a:rPr>
              <a:t>： </a:t>
            </a:r>
            <a:r>
              <a:rPr lang="en-US" altLang="zh-CN" sz="2100">
                <a:latin typeface="华文新魏" pitchFamily="2" charset="-122"/>
              </a:rPr>
              <a:t>IF  </a:t>
            </a:r>
            <a:r>
              <a:rPr lang="zh-CN" altLang="en-US" sz="2100">
                <a:latin typeface="华文新魏" pitchFamily="2" charset="-122"/>
              </a:rPr>
              <a:t>该动物有犬齿      </a:t>
            </a:r>
            <a:r>
              <a:rPr lang="en-US" altLang="zh-CN" sz="2100">
                <a:latin typeface="华文新魏" pitchFamily="2" charset="-122"/>
              </a:rPr>
              <a:t>AND    </a:t>
            </a:r>
            <a:r>
              <a:rPr lang="zh-CN" altLang="en-US" sz="2100">
                <a:latin typeface="华文新魏" pitchFamily="2" charset="-122"/>
              </a:rPr>
              <a:t>有爪 </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AND     </a:t>
            </a:r>
            <a:r>
              <a:rPr lang="zh-CN" altLang="en-US" sz="2100">
                <a:latin typeface="华文新魏" pitchFamily="2" charset="-122"/>
              </a:rPr>
              <a:t>眼盯前方</a:t>
            </a:r>
          </a:p>
          <a:p>
            <a:pPr eaLnBrk="0" hangingPunct="0">
              <a:lnSpc>
                <a:spcPct val="125000"/>
              </a:lnSpc>
              <a:spcBef>
                <a:spcPct val="50000"/>
              </a:spcBef>
              <a:buClrTx/>
              <a:buFontTx/>
              <a:buNone/>
            </a:pPr>
            <a:r>
              <a:rPr lang="zh-CN" altLang="en-US" sz="2100">
                <a:latin typeface="华文新魏" pitchFamily="2" charset="-122"/>
              </a:rPr>
              <a:t>                                                               </a:t>
            </a:r>
            <a:r>
              <a:rPr lang="en-US" altLang="zh-CN" sz="2100">
                <a:latin typeface="华文新魏" pitchFamily="2" charset="-122"/>
              </a:rPr>
              <a:t>THEN    </a:t>
            </a:r>
            <a:r>
              <a:rPr lang="zh-CN" altLang="en-US" sz="2100">
                <a:solidFill>
                  <a:srgbClr val="FF00FF"/>
                </a:solidFill>
                <a:latin typeface="华文新魏" pitchFamily="2" charset="-122"/>
              </a:rPr>
              <a:t>该动物是食肉动物动物</a:t>
            </a:r>
          </a:p>
          <a:p>
            <a:pPr eaLnBrk="0" hangingPunct="0">
              <a:spcBef>
                <a:spcPct val="50000"/>
              </a:spcBef>
              <a:buClrTx/>
              <a:buFontTx/>
              <a:buNone/>
            </a:pPr>
            <a:endParaRPr lang="en-US" altLang="zh-CN" sz="2600">
              <a:latin typeface="华文新魏" pitchFamily="2" charset="-122"/>
            </a:endParaRPr>
          </a:p>
        </p:txBody>
      </p:sp>
      <p:sp>
        <p:nvSpPr>
          <p:cNvPr id="435205"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CA5AB6B-B43A-41AF-ADAD-E7F407A6232E}" type="slidenum">
              <a:rPr lang="ja-JP" altLang="en-US"/>
              <a:pPr/>
              <a:t>37</a:t>
            </a:fld>
            <a:endParaRPr lang="en-US" altLang="ja-JP"/>
          </a:p>
        </p:txBody>
      </p:sp>
      <p:sp>
        <p:nvSpPr>
          <p:cNvPr id="437251" name="Rectangle 3"/>
          <p:cNvSpPr>
            <a:spLocks noGrp="1" noChangeArrowheads="1"/>
          </p:cNvSpPr>
          <p:nvPr>
            <p:ph type="body" idx="1"/>
          </p:nvPr>
        </p:nvSpPr>
        <p:spPr>
          <a:xfrm>
            <a:off x="250825" y="1143000"/>
            <a:ext cx="8642350" cy="4648200"/>
          </a:xfrm>
          <a:noFill/>
          <a:ln/>
        </p:spPr>
        <p:txBody>
          <a:bodyPr/>
          <a:lstStyle/>
          <a:p>
            <a:pPr eaLnBrk="0" hangingPunct="0">
              <a:lnSpc>
                <a:spcPct val="120000"/>
              </a:lnSpc>
              <a:spcBef>
                <a:spcPct val="50000"/>
              </a:spcBef>
              <a:buClrTx/>
              <a:buFontTx/>
              <a:buNone/>
            </a:pPr>
            <a:r>
              <a:rPr lang="en-US" altLang="zh-CN" sz="2100" b="1">
                <a:latin typeface="华文新魏" pitchFamily="2" charset="-122"/>
              </a:rPr>
              <a:t>r7</a:t>
            </a:r>
            <a:r>
              <a:rPr lang="zh-CN" altLang="en-US" sz="2100" b="1">
                <a:latin typeface="华文新魏" pitchFamily="2" charset="-122"/>
              </a:rPr>
              <a:t>： </a:t>
            </a:r>
            <a:r>
              <a:rPr lang="en-US" altLang="zh-CN" sz="2100" b="1">
                <a:latin typeface="华文新魏" pitchFamily="2" charset="-122"/>
              </a:rPr>
              <a:t>IF  </a:t>
            </a:r>
            <a:r>
              <a:rPr lang="zh-CN" altLang="en-US" sz="2100" b="1">
                <a:solidFill>
                  <a:srgbClr val="FF00FF"/>
                </a:solidFill>
                <a:latin typeface="华文新魏" pitchFamily="2" charset="-122"/>
              </a:rPr>
              <a:t>该动物是哺乳动物</a:t>
            </a: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有蹄   </a:t>
            </a:r>
            <a:r>
              <a:rPr lang="en-US" altLang="zh-CN" sz="2100" b="1">
                <a:latin typeface="华文新魏" pitchFamily="2" charset="-122"/>
              </a:rPr>
              <a:t>THEN  </a:t>
            </a:r>
            <a:r>
              <a:rPr lang="zh-CN" altLang="en-US" sz="2100" b="1">
                <a:solidFill>
                  <a:srgbClr val="FF00FF"/>
                </a:solidFill>
                <a:latin typeface="华文新魏" pitchFamily="2" charset="-122"/>
              </a:rPr>
              <a:t>该动物是有蹄类动物</a:t>
            </a:r>
          </a:p>
          <a:p>
            <a:pPr eaLnBrk="0" hangingPunct="0">
              <a:lnSpc>
                <a:spcPct val="120000"/>
              </a:lnSpc>
              <a:spcBef>
                <a:spcPct val="50000"/>
              </a:spcBef>
              <a:buClrTx/>
              <a:buFontTx/>
              <a:buNone/>
            </a:pPr>
            <a:r>
              <a:rPr lang="en-US" altLang="zh-CN" sz="2100" b="1">
                <a:latin typeface="华文新魏" pitchFamily="2" charset="-122"/>
              </a:rPr>
              <a:t>r8</a:t>
            </a:r>
            <a:r>
              <a:rPr lang="zh-CN" altLang="en-US" sz="2100" b="1">
                <a:latin typeface="华文新魏" pitchFamily="2" charset="-122"/>
              </a:rPr>
              <a:t>： </a:t>
            </a:r>
            <a:r>
              <a:rPr lang="en-US" altLang="zh-CN" sz="2100" b="1">
                <a:latin typeface="华文新魏" pitchFamily="2" charset="-122"/>
              </a:rPr>
              <a:t>IF  </a:t>
            </a:r>
            <a:r>
              <a:rPr lang="zh-CN" altLang="en-US" sz="2100" b="1">
                <a:solidFill>
                  <a:srgbClr val="FF00FF"/>
                </a:solidFill>
                <a:latin typeface="华文新魏" pitchFamily="2" charset="-122"/>
              </a:rPr>
              <a:t>该动物是哺乳动物</a:t>
            </a: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是嚼反刍动物</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THEN       </a:t>
            </a:r>
            <a:r>
              <a:rPr lang="zh-CN" altLang="en-US" sz="2100" b="1">
                <a:solidFill>
                  <a:srgbClr val="FF00FF"/>
                </a:solidFill>
                <a:latin typeface="华文新魏" pitchFamily="2" charset="-122"/>
              </a:rPr>
              <a:t>该动物是有蹄动物</a:t>
            </a:r>
          </a:p>
          <a:p>
            <a:pPr eaLnBrk="0" hangingPunct="0">
              <a:lnSpc>
                <a:spcPct val="120000"/>
              </a:lnSpc>
              <a:spcBef>
                <a:spcPct val="50000"/>
              </a:spcBef>
              <a:buClrTx/>
              <a:buFontTx/>
              <a:buNone/>
            </a:pPr>
            <a:r>
              <a:rPr lang="en-US" altLang="zh-CN" sz="2100" b="1">
                <a:latin typeface="华文新魏" pitchFamily="2" charset="-122"/>
              </a:rPr>
              <a:t>r9</a:t>
            </a:r>
            <a:r>
              <a:rPr lang="zh-CN" altLang="en-US" sz="2100" b="1">
                <a:latin typeface="华文新魏" pitchFamily="2" charset="-122"/>
              </a:rPr>
              <a:t>： </a:t>
            </a:r>
            <a:r>
              <a:rPr lang="en-US" altLang="zh-CN" sz="2100" b="1">
                <a:latin typeface="华文新魏" pitchFamily="2" charset="-122"/>
              </a:rPr>
              <a:t>IF  </a:t>
            </a:r>
            <a:r>
              <a:rPr lang="zh-CN" altLang="en-US" sz="2100" b="1">
                <a:solidFill>
                  <a:srgbClr val="FF00FF"/>
                </a:solidFill>
                <a:latin typeface="华文新魏" pitchFamily="2" charset="-122"/>
              </a:rPr>
              <a:t>该动物是哺乳动物</a:t>
            </a:r>
            <a:r>
              <a:rPr lang="zh-CN" altLang="en-US" sz="2100" b="1">
                <a:latin typeface="华文新魏" pitchFamily="2" charset="-122"/>
              </a:rPr>
              <a:t>   </a:t>
            </a:r>
            <a:r>
              <a:rPr lang="en-US" altLang="zh-CN" sz="2100" b="1">
                <a:latin typeface="华文新魏" pitchFamily="2" charset="-122"/>
              </a:rPr>
              <a:t>AND    </a:t>
            </a:r>
            <a:r>
              <a:rPr lang="zh-CN" altLang="en-US" sz="2100" b="1">
                <a:solidFill>
                  <a:srgbClr val="FF00FF"/>
                </a:solidFill>
                <a:latin typeface="华文新魏" pitchFamily="2" charset="-122"/>
              </a:rPr>
              <a:t>是食肉动物</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是黄褐色</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身上有暗斑点</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THEN       </a:t>
            </a:r>
            <a:r>
              <a:rPr lang="zh-CN" altLang="en-US" sz="2100" b="1">
                <a:latin typeface="华文新魏" pitchFamily="2" charset="-122"/>
              </a:rPr>
              <a:t>该动物是金钱豹 </a:t>
            </a:r>
          </a:p>
          <a:p>
            <a:pPr eaLnBrk="0" hangingPunct="0">
              <a:lnSpc>
                <a:spcPct val="120000"/>
              </a:lnSpc>
              <a:spcBef>
                <a:spcPct val="50000"/>
              </a:spcBef>
              <a:buClrTx/>
              <a:buFontTx/>
              <a:buNone/>
            </a:pPr>
            <a:r>
              <a:rPr lang="en-US" altLang="zh-CN" sz="2100" b="1">
                <a:latin typeface="华文新魏" pitchFamily="2" charset="-122"/>
              </a:rPr>
              <a:t>r10</a:t>
            </a:r>
            <a:r>
              <a:rPr lang="zh-CN" altLang="en-US" sz="2100" b="1">
                <a:latin typeface="华文新魏" pitchFamily="2" charset="-122"/>
              </a:rPr>
              <a:t>： </a:t>
            </a:r>
            <a:r>
              <a:rPr lang="en-US" altLang="zh-CN" sz="2100" b="1">
                <a:latin typeface="华文新魏" pitchFamily="2" charset="-122"/>
              </a:rPr>
              <a:t>IF  </a:t>
            </a:r>
            <a:r>
              <a:rPr lang="zh-CN" altLang="en-US" sz="2100" b="1">
                <a:solidFill>
                  <a:srgbClr val="FF00FF"/>
                </a:solidFill>
                <a:latin typeface="华文新魏" pitchFamily="2" charset="-122"/>
              </a:rPr>
              <a:t>该动物是哺乳动物</a:t>
            </a:r>
            <a:r>
              <a:rPr lang="zh-CN" altLang="en-US" sz="2100" b="1">
                <a:latin typeface="华文新魏" pitchFamily="2" charset="-122"/>
              </a:rPr>
              <a:t>  </a:t>
            </a:r>
            <a:r>
              <a:rPr lang="en-US" altLang="zh-CN" sz="2100" b="1">
                <a:latin typeface="华文新魏" pitchFamily="2" charset="-122"/>
              </a:rPr>
              <a:t>AND  </a:t>
            </a:r>
            <a:r>
              <a:rPr lang="zh-CN" altLang="en-US" sz="2100" b="1">
                <a:solidFill>
                  <a:srgbClr val="FF00FF"/>
                </a:solidFill>
                <a:latin typeface="华文新魏" pitchFamily="2" charset="-122"/>
              </a:rPr>
              <a:t>是食肉动物</a:t>
            </a: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是黄褐色</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AND  </a:t>
            </a:r>
            <a:r>
              <a:rPr lang="zh-CN" altLang="en-US" sz="2100" b="1">
                <a:latin typeface="华文新魏" pitchFamily="2" charset="-122"/>
              </a:rPr>
              <a:t>身上有黑色条纹</a:t>
            </a:r>
          </a:p>
          <a:p>
            <a:pPr eaLnBrk="0" hangingPunct="0">
              <a:lnSpc>
                <a:spcPct val="120000"/>
              </a:lnSpc>
              <a:spcBef>
                <a:spcPct val="50000"/>
              </a:spcBef>
              <a:buClrTx/>
              <a:buFontTx/>
              <a:buNone/>
            </a:pPr>
            <a:r>
              <a:rPr lang="zh-CN" altLang="en-US" sz="2100" b="1">
                <a:latin typeface="华文新魏" pitchFamily="2" charset="-122"/>
              </a:rPr>
              <a:t>                                               </a:t>
            </a:r>
            <a:r>
              <a:rPr lang="en-US" altLang="zh-CN" sz="2100" b="1">
                <a:latin typeface="华文新魏" pitchFamily="2" charset="-122"/>
              </a:rPr>
              <a:t>THEN  </a:t>
            </a:r>
            <a:r>
              <a:rPr lang="zh-CN" altLang="en-US" sz="2100" b="1">
                <a:latin typeface="华文新魏" pitchFamily="2" charset="-122"/>
              </a:rPr>
              <a:t>该动物是虎       </a:t>
            </a:r>
          </a:p>
          <a:p>
            <a:pPr eaLnBrk="0" hangingPunct="0">
              <a:lnSpc>
                <a:spcPct val="120000"/>
              </a:lnSpc>
              <a:spcBef>
                <a:spcPct val="50000"/>
              </a:spcBef>
              <a:buClrTx/>
              <a:buFontTx/>
              <a:buNone/>
            </a:pPr>
            <a:endParaRPr lang="en-US" altLang="zh-CN" b="1">
              <a:latin typeface="华文新魏" pitchFamily="2" charset="-122"/>
            </a:endParaRPr>
          </a:p>
        </p:txBody>
      </p:sp>
      <p:sp>
        <p:nvSpPr>
          <p:cNvPr id="437253"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AC4118-9018-4486-9157-42CF88825BCE}" type="slidenum">
              <a:rPr lang="ja-JP" altLang="en-US"/>
              <a:pPr/>
              <a:t>38</a:t>
            </a:fld>
            <a:endParaRPr lang="en-US" altLang="ja-JP"/>
          </a:p>
        </p:txBody>
      </p:sp>
      <p:sp>
        <p:nvSpPr>
          <p:cNvPr id="438275" name="Rectangle 3"/>
          <p:cNvSpPr>
            <a:spLocks noGrp="1" noChangeArrowheads="1"/>
          </p:cNvSpPr>
          <p:nvPr>
            <p:ph type="body" idx="1"/>
          </p:nvPr>
        </p:nvSpPr>
        <p:spPr>
          <a:xfrm>
            <a:off x="304800" y="990600"/>
            <a:ext cx="8642350" cy="5400675"/>
          </a:xfrm>
        </p:spPr>
        <p:txBody>
          <a:bodyPr/>
          <a:lstStyle/>
          <a:p>
            <a:pPr eaLnBrk="0" hangingPunct="0">
              <a:spcBef>
                <a:spcPct val="50000"/>
              </a:spcBef>
              <a:buClrTx/>
              <a:buFontTx/>
              <a:buNone/>
            </a:pPr>
            <a:r>
              <a:rPr lang="en-US" altLang="zh-CN" sz="2200" b="1">
                <a:latin typeface="华文新魏" pitchFamily="2" charset="-122"/>
              </a:rPr>
              <a:t>r11</a:t>
            </a:r>
            <a:r>
              <a:rPr lang="zh-CN" altLang="en-US" sz="2200" b="1">
                <a:latin typeface="华文新魏" pitchFamily="2" charset="-122"/>
              </a:rPr>
              <a:t>： </a:t>
            </a:r>
            <a:r>
              <a:rPr lang="en-US" altLang="zh-CN" sz="2200" b="1">
                <a:latin typeface="华文新魏" pitchFamily="2" charset="-122"/>
              </a:rPr>
              <a:t>IF  </a:t>
            </a:r>
            <a:r>
              <a:rPr lang="zh-CN" altLang="en-US" sz="2200" b="1">
                <a:solidFill>
                  <a:srgbClr val="FF00FF"/>
                </a:solidFill>
                <a:latin typeface="华文新魏" pitchFamily="2" charset="-122"/>
              </a:rPr>
              <a:t>该动物是有蹄类动物</a:t>
            </a: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有长脖子     </a:t>
            </a:r>
            <a:r>
              <a:rPr lang="en-US" altLang="zh-CN" sz="2200" b="1">
                <a:latin typeface="华文新魏" pitchFamily="2" charset="-122"/>
              </a:rPr>
              <a:t>AND   </a:t>
            </a:r>
            <a:r>
              <a:rPr lang="zh-CN" altLang="en-US" sz="2200" b="1">
                <a:latin typeface="华文新魏" pitchFamily="2" charset="-122"/>
              </a:rPr>
              <a:t>有长腿</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身上有暗斑点</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THEN      </a:t>
            </a:r>
            <a:r>
              <a:rPr lang="zh-CN" altLang="en-US" sz="2200" b="1">
                <a:latin typeface="华文新魏" pitchFamily="2" charset="-122"/>
              </a:rPr>
              <a:t>该动物是长颈鹿 </a:t>
            </a:r>
          </a:p>
          <a:p>
            <a:pPr eaLnBrk="0" hangingPunct="0">
              <a:spcBef>
                <a:spcPct val="50000"/>
              </a:spcBef>
              <a:buClrTx/>
              <a:buFontTx/>
              <a:buNone/>
            </a:pPr>
            <a:r>
              <a:rPr lang="en-US" altLang="zh-CN" sz="2200" b="1">
                <a:latin typeface="华文新魏" pitchFamily="2" charset="-122"/>
              </a:rPr>
              <a:t>r12</a:t>
            </a:r>
            <a:r>
              <a:rPr lang="zh-CN" altLang="en-US" sz="2200" b="1">
                <a:latin typeface="华文新魏" pitchFamily="2" charset="-122"/>
              </a:rPr>
              <a:t>： </a:t>
            </a:r>
            <a:r>
              <a:rPr lang="en-US" altLang="zh-CN" sz="2200" b="1">
                <a:latin typeface="华文新魏" pitchFamily="2" charset="-122"/>
              </a:rPr>
              <a:t>IF  </a:t>
            </a:r>
            <a:r>
              <a:rPr lang="zh-CN" altLang="en-US" sz="2200" b="1">
                <a:solidFill>
                  <a:srgbClr val="FF00FF"/>
                </a:solidFill>
                <a:latin typeface="华文新魏" pitchFamily="2" charset="-122"/>
              </a:rPr>
              <a:t>该动物有蹄类动物</a:t>
            </a: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身上有黑色条纹</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THEN     </a:t>
            </a:r>
            <a:r>
              <a:rPr lang="zh-CN" altLang="en-US" sz="2200" b="1">
                <a:latin typeface="华文新魏" pitchFamily="2" charset="-122"/>
              </a:rPr>
              <a:t>该动物是斑马</a:t>
            </a:r>
          </a:p>
          <a:p>
            <a:pPr eaLnBrk="0" hangingPunct="0">
              <a:spcBef>
                <a:spcPct val="50000"/>
              </a:spcBef>
              <a:buClrTx/>
              <a:buFontTx/>
              <a:buNone/>
            </a:pPr>
            <a:r>
              <a:rPr lang="en-US" altLang="zh-CN" sz="2200" b="1">
                <a:latin typeface="华文新魏" pitchFamily="2" charset="-122"/>
              </a:rPr>
              <a:t>r13</a:t>
            </a:r>
            <a:r>
              <a:rPr lang="zh-CN" altLang="en-US" sz="2200" b="1">
                <a:latin typeface="华文新魏" pitchFamily="2" charset="-122"/>
              </a:rPr>
              <a:t>： </a:t>
            </a:r>
            <a:r>
              <a:rPr lang="en-US" altLang="zh-CN" sz="2200" b="1">
                <a:latin typeface="华文新魏" pitchFamily="2" charset="-122"/>
              </a:rPr>
              <a:t>IF  </a:t>
            </a:r>
            <a:r>
              <a:rPr lang="zh-CN" altLang="en-US" sz="2200" b="1">
                <a:solidFill>
                  <a:srgbClr val="FF00FF"/>
                </a:solidFill>
                <a:latin typeface="华文新魏" pitchFamily="2" charset="-122"/>
              </a:rPr>
              <a:t>该动物是鸟</a:t>
            </a: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有长脖子   </a:t>
            </a:r>
            <a:r>
              <a:rPr lang="en-US" altLang="zh-CN" sz="2200" b="1">
                <a:latin typeface="华文新魏" pitchFamily="2" charset="-122"/>
              </a:rPr>
              <a:t>AND   </a:t>
            </a:r>
            <a:r>
              <a:rPr lang="zh-CN" altLang="en-US" sz="2200" b="1">
                <a:latin typeface="华文新魏" pitchFamily="2" charset="-122"/>
              </a:rPr>
              <a:t>有长腿</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不会飞      </a:t>
            </a:r>
            <a:r>
              <a:rPr lang="en-US" altLang="zh-CN" sz="2200" b="1">
                <a:latin typeface="华文新魏" pitchFamily="2" charset="-122"/>
              </a:rPr>
              <a:t>AND    </a:t>
            </a:r>
            <a:r>
              <a:rPr lang="zh-CN" altLang="en-US" sz="2200" b="1">
                <a:latin typeface="华文新魏" pitchFamily="2" charset="-122"/>
              </a:rPr>
              <a:t>有黑白二色</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THEN      </a:t>
            </a:r>
            <a:r>
              <a:rPr lang="zh-CN" altLang="en-US" sz="2200" b="1">
                <a:latin typeface="华文新魏" pitchFamily="2" charset="-122"/>
              </a:rPr>
              <a:t>该动物是鸵鸟</a:t>
            </a:r>
          </a:p>
        </p:txBody>
      </p:sp>
      <p:sp>
        <p:nvSpPr>
          <p:cNvPr id="438277"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3D522CF-3DB7-4DB3-A25F-3ED917D82417}" type="slidenum">
              <a:rPr lang="ja-JP" altLang="en-US"/>
              <a:pPr/>
              <a:t>39</a:t>
            </a:fld>
            <a:endParaRPr lang="en-US" altLang="ja-JP"/>
          </a:p>
        </p:txBody>
      </p:sp>
      <p:sp>
        <p:nvSpPr>
          <p:cNvPr id="439299" name="Rectangle 3"/>
          <p:cNvSpPr>
            <a:spLocks noGrp="1" noChangeArrowheads="1"/>
          </p:cNvSpPr>
          <p:nvPr>
            <p:ph type="body" idx="1"/>
          </p:nvPr>
        </p:nvSpPr>
        <p:spPr/>
        <p:txBody>
          <a:bodyPr/>
          <a:lstStyle/>
          <a:p>
            <a:pPr eaLnBrk="0" hangingPunct="0">
              <a:spcBef>
                <a:spcPct val="50000"/>
              </a:spcBef>
              <a:buClrTx/>
              <a:buFontTx/>
              <a:buNone/>
            </a:pPr>
            <a:r>
              <a:rPr lang="en-US" altLang="zh-CN" sz="2200" b="1">
                <a:latin typeface="华文新魏" pitchFamily="2" charset="-122"/>
              </a:rPr>
              <a:t>r14</a:t>
            </a:r>
            <a:r>
              <a:rPr lang="zh-CN" altLang="en-US" sz="2200" b="1">
                <a:latin typeface="华文新魏" pitchFamily="2" charset="-122"/>
              </a:rPr>
              <a:t>： </a:t>
            </a:r>
            <a:r>
              <a:rPr lang="en-US" altLang="zh-CN" sz="2200" b="1">
                <a:latin typeface="华文新魏" pitchFamily="2" charset="-122"/>
              </a:rPr>
              <a:t>IF  </a:t>
            </a:r>
            <a:r>
              <a:rPr lang="zh-CN" altLang="en-US" sz="2200" b="1">
                <a:solidFill>
                  <a:srgbClr val="FF00FF"/>
                </a:solidFill>
                <a:latin typeface="华文新魏" pitchFamily="2" charset="-122"/>
              </a:rPr>
              <a:t>该动物是鸟</a:t>
            </a: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会游泳      </a:t>
            </a:r>
            <a:r>
              <a:rPr lang="en-US" altLang="zh-CN" sz="2200" b="1">
                <a:latin typeface="华文新魏" pitchFamily="2" charset="-122"/>
              </a:rPr>
              <a:t>AND    </a:t>
            </a:r>
            <a:r>
              <a:rPr lang="zh-CN" altLang="en-US" sz="2200" b="1">
                <a:latin typeface="华文新魏" pitchFamily="2" charset="-122"/>
              </a:rPr>
              <a:t>不会飞</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有黑白二色</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THEN       </a:t>
            </a:r>
            <a:r>
              <a:rPr lang="zh-CN" altLang="en-US" sz="2200" b="1">
                <a:latin typeface="华文新魏" pitchFamily="2" charset="-122"/>
              </a:rPr>
              <a:t>该动物是企鹅</a:t>
            </a:r>
          </a:p>
          <a:p>
            <a:pPr eaLnBrk="0" hangingPunct="0">
              <a:spcBef>
                <a:spcPct val="50000"/>
              </a:spcBef>
              <a:buClrTx/>
              <a:buFontTx/>
              <a:buNone/>
            </a:pPr>
            <a:r>
              <a:rPr lang="en-US" altLang="zh-CN" sz="2200" b="1">
                <a:latin typeface="华文新魏" pitchFamily="2" charset="-122"/>
              </a:rPr>
              <a:t>r15</a:t>
            </a:r>
            <a:r>
              <a:rPr lang="zh-CN" altLang="en-US" sz="2200" b="1">
                <a:latin typeface="华文新魏" pitchFamily="2" charset="-122"/>
              </a:rPr>
              <a:t>：</a:t>
            </a:r>
            <a:r>
              <a:rPr lang="en-US" altLang="zh-CN" sz="2200" b="1">
                <a:latin typeface="华文新魏" pitchFamily="2" charset="-122"/>
              </a:rPr>
              <a:t>IF   </a:t>
            </a:r>
            <a:r>
              <a:rPr lang="zh-CN" altLang="en-US" sz="2200" b="1">
                <a:solidFill>
                  <a:srgbClr val="FF00FF"/>
                </a:solidFill>
                <a:latin typeface="华文新魏" pitchFamily="2" charset="-122"/>
              </a:rPr>
              <a:t>该动物是鸟</a:t>
            </a:r>
            <a:r>
              <a:rPr lang="zh-CN" altLang="en-US" sz="2200" b="1">
                <a:latin typeface="华文新魏" pitchFamily="2" charset="-122"/>
              </a:rPr>
              <a:t>            </a:t>
            </a:r>
            <a:r>
              <a:rPr lang="en-US" altLang="zh-CN" sz="2200" b="1">
                <a:latin typeface="华文新魏" pitchFamily="2" charset="-122"/>
              </a:rPr>
              <a:t>AND      </a:t>
            </a:r>
            <a:r>
              <a:rPr lang="zh-CN" altLang="en-US" sz="2200" b="1">
                <a:latin typeface="华文新魏" pitchFamily="2" charset="-122"/>
              </a:rPr>
              <a:t>善飞</a:t>
            </a:r>
          </a:p>
          <a:p>
            <a:pPr eaLnBrk="0" hangingPunct="0">
              <a:spcBef>
                <a:spcPct val="50000"/>
              </a:spcBef>
              <a:buClrTx/>
              <a:buFontTx/>
              <a:buNone/>
            </a:pPr>
            <a:r>
              <a:rPr lang="zh-CN" altLang="en-US" sz="2200" b="1">
                <a:latin typeface="华文新魏" pitchFamily="2" charset="-122"/>
              </a:rPr>
              <a:t>                                             </a:t>
            </a:r>
            <a:r>
              <a:rPr lang="en-US" altLang="zh-CN" sz="2200" b="1">
                <a:latin typeface="华文新魏" pitchFamily="2" charset="-122"/>
              </a:rPr>
              <a:t>THEN        </a:t>
            </a:r>
            <a:r>
              <a:rPr lang="zh-CN" altLang="en-US" sz="2200" b="1">
                <a:latin typeface="华文新魏" pitchFamily="2" charset="-122"/>
              </a:rPr>
              <a:t>该动物是信天翁</a:t>
            </a:r>
          </a:p>
          <a:p>
            <a:endParaRPr lang="en-US" altLang="zh-CN" sz="2200" b="1">
              <a:latin typeface="华文新魏" pitchFamily="2" charset="-122"/>
            </a:endParaRPr>
          </a:p>
        </p:txBody>
      </p:sp>
      <p:sp>
        <p:nvSpPr>
          <p:cNvPr id="439301"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382ED7-F00F-41F2-B69C-FE0E0C02F47E}" type="slidenum">
              <a:rPr lang="ja-JP" altLang="en-US"/>
              <a:pPr/>
              <a:t>4</a:t>
            </a:fld>
            <a:endParaRPr lang="en-US" altLang="ja-JP"/>
          </a:p>
        </p:txBody>
      </p:sp>
      <p:sp>
        <p:nvSpPr>
          <p:cNvPr id="408578" name="Rectangle 2"/>
          <p:cNvSpPr>
            <a:spLocks noGrp="1" noChangeArrowheads="1"/>
          </p:cNvSpPr>
          <p:nvPr>
            <p:ph type="title"/>
          </p:nvPr>
        </p:nvSpPr>
        <p:spPr/>
        <p:txBody>
          <a:bodyPr/>
          <a:lstStyle/>
          <a:p>
            <a:r>
              <a:rPr lang="en-US" altLang="zh-CN" sz="3600">
                <a:latin typeface="宋体" pitchFamily="2" charset="-122"/>
              </a:rPr>
              <a:t>6.1 </a:t>
            </a:r>
            <a:r>
              <a:rPr lang="zh-CN" altLang="en-US" sz="3600">
                <a:latin typeface="宋体" pitchFamily="2" charset="-122"/>
              </a:rPr>
              <a:t>产生式规则</a:t>
            </a:r>
          </a:p>
        </p:txBody>
      </p:sp>
      <p:sp>
        <p:nvSpPr>
          <p:cNvPr id="408579" name="Rectangle 3"/>
          <p:cNvSpPr>
            <a:spLocks noGrp="1" noChangeArrowheads="1"/>
          </p:cNvSpPr>
          <p:nvPr>
            <p:ph type="body" idx="1"/>
          </p:nvPr>
        </p:nvSpPr>
        <p:spPr>
          <a:xfrm>
            <a:off x="250825" y="1076325"/>
            <a:ext cx="8642350" cy="5400675"/>
          </a:xfrm>
        </p:spPr>
        <p:txBody>
          <a:bodyPr/>
          <a:lstStyle/>
          <a:p>
            <a:pPr>
              <a:buSzPct val="60000"/>
              <a:buFont typeface="Wingdings" pitchFamily="2" charset="2"/>
              <a:buBlip>
                <a:blip r:embed="rId2"/>
              </a:buBlip>
            </a:pPr>
            <a:r>
              <a:rPr lang="en-US" altLang="zh-CN"/>
              <a:t>6.1.1 </a:t>
            </a:r>
            <a:r>
              <a:rPr lang="zh-CN" altLang="en-US"/>
              <a:t>产生式规则</a:t>
            </a:r>
          </a:p>
          <a:p>
            <a:pPr>
              <a:buSzPct val="60000"/>
              <a:buFont typeface="Wingdings" pitchFamily="2" charset="2"/>
              <a:buBlip>
                <a:blip r:embed="rId2"/>
              </a:buBlip>
            </a:pPr>
            <a:r>
              <a:rPr lang="en-US" altLang="zh-CN"/>
              <a:t>6.1.2 </a:t>
            </a:r>
            <a:r>
              <a:rPr lang="zh-CN" altLang="en-US"/>
              <a:t>基于产生式规则的推理模式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3"/>
          <p:cNvSpPr>
            <a:spLocks noGrp="1"/>
          </p:cNvSpPr>
          <p:nvPr>
            <p:ph type="sldNum" sz="quarter" idx="10"/>
          </p:nvPr>
        </p:nvSpPr>
        <p:spPr/>
        <p:txBody>
          <a:bodyPr/>
          <a:lstStyle/>
          <a:p>
            <a:fld id="{90928F01-AB9A-47FC-A206-5E44BF925F93}" type="slidenum">
              <a:rPr lang="ja-JP" altLang="en-US"/>
              <a:pPr/>
              <a:t>40</a:t>
            </a:fld>
            <a:endParaRPr lang="en-US" altLang="ja-JP"/>
          </a:p>
        </p:txBody>
      </p:sp>
      <p:sp>
        <p:nvSpPr>
          <p:cNvPr id="440323" name="AutoShape 3"/>
          <p:cNvSpPr>
            <a:spLocks noChangeAspect="1" noChangeArrowheads="1"/>
          </p:cNvSpPr>
          <p:nvPr/>
        </p:nvSpPr>
        <p:spPr bwMode="auto">
          <a:xfrm>
            <a:off x="609600" y="914400"/>
            <a:ext cx="8137525"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spcBef>
                <a:spcPct val="20000"/>
              </a:spcBef>
              <a:buClr>
                <a:schemeClr val="folHlink"/>
              </a:buClr>
              <a:buSzPct val="60000"/>
              <a:buFont typeface="Wingdings" pitchFamily="2" charset="2"/>
              <a:buNone/>
            </a:pPr>
            <a:endParaRPr kumimoji="1" lang="zh-CN" altLang="zh-CN" sz="3200">
              <a:latin typeface="Arial Narrow" pitchFamily="34" charset="0"/>
              <a:ea typeface="华文新魏" pitchFamily="2" charset="-122"/>
            </a:endParaRPr>
          </a:p>
        </p:txBody>
      </p:sp>
      <p:sp>
        <p:nvSpPr>
          <p:cNvPr id="440324" name="Text Box 4"/>
          <p:cNvSpPr txBox="1">
            <a:spLocks noChangeArrowheads="1"/>
          </p:cNvSpPr>
          <p:nvPr/>
        </p:nvSpPr>
        <p:spPr bwMode="auto">
          <a:xfrm>
            <a:off x="2752725" y="1090613"/>
            <a:ext cx="839788" cy="469900"/>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老虎</a:t>
            </a:r>
            <a:endParaRPr kumimoji="1" lang="zh-CN" altLang="en-US" sz="1400">
              <a:latin typeface="Arial Narrow" pitchFamily="34" charset="0"/>
              <a:ea typeface="华文新魏" pitchFamily="2" charset="-122"/>
            </a:endParaRPr>
          </a:p>
        </p:txBody>
      </p:sp>
      <p:grpSp>
        <p:nvGrpSpPr>
          <p:cNvPr id="440325" name="Group 5"/>
          <p:cNvGrpSpPr>
            <a:grpSpLocks/>
          </p:cNvGrpSpPr>
          <p:nvPr/>
        </p:nvGrpSpPr>
        <p:grpSpPr bwMode="auto">
          <a:xfrm>
            <a:off x="2682875" y="2400300"/>
            <a:ext cx="1006475" cy="547688"/>
            <a:chOff x="2675" y="9161"/>
            <a:chExt cx="939" cy="543"/>
          </a:xfrm>
        </p:grpSpPr>
        <p:sp>
          <p:nvSpPr>
            <p:cNvPr id="440326" name="Oval 6"/>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27" name="Text Box 7"/>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黄褐色</a:t>
              </a:r>
              <a:endParaRPr kumimoji="1" lang="zh-CN" altLang="en-US" sz="1400">
                <a:latin typeface="Arial Narrow" pitchFamily="34" charset="0"/>
                <a:ea typeface="华文新魏" pitchFamily="2" charset="-122"/>
              </a:endParaRPr>
            </a:p>
          </p:txBody>
        </p:sp>
      </p:grpSp>
      <p:grpSp>
        <p:nvGrpSpPr>
          <p:cNvPr id="440328" name="Group 8"/>
          <p:cNvGrpSpPr>
            <a:grpSpLocks/>
          </p:cNvGrpSpPr>
          <p:nvPr/>
        </p:nvGrpSpPr>
        <p:grpSpPr bwMode="auto">
          <a:xfrm>
            <a:off x="1211263" y="2371725"/>
            <a:ext cx="1344612" cy="593725"/>
            <a:chOff x="2675" y="9161"/>
            <a:chExt cx="939" cy="543"/>
          </a:xfrm>
        </p:grpSpPr>
        <p:sp>
          <p:nvSpPr>
            <p:cNvPr id="440329" name="Oval 9"/>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30" name="Text Box 10"/>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有黑色条纹</a:t>
              </a:r>
              <a:endParaRPr kumimoji="1" lang="zh-CN" altLang="en-US" sz="1400">
                <a:latin typeface="Arial Narrow" pitchFamily="34" charset="0"/>
                <a:ea typeface="华文新魏" pitchFamily="2" charset="-122"/>
              </a:endParaRPr>
            </a:p>
          </p:txBody>
        </p:sp>
      </p:grpSp>
      <p:sp>
        <p:nvSpPr>
          <p:cNvPr id="440331" name="Text Box 11"/>
          <p:cNvSpPr txBox="1">
            <a:spLocks noChangeArrowheads="1"/>
          </p:cNvSpPr>
          <p:nvPr/>
        </p:nvSpPr>
        <p:spPr bwMode="auto">
          <a:xfrm>
            <a:off x="3830638" y="2498725"/>
            <a:ext cx="1008062" cy="468313"/>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食肉动物</a:t>
            </a:r>
            <a:endParaRPr kumimoji="1" lang="zh-CN" altLang="en-US" sz="1400">
              <a:latin typeface="Arial Narrow" pitchFamily="34" charset="0"/>
              <a:ea typeface="华文新魏" pitchFamily="2" charset="-122"/>
            </a:endParaRPr>
          </a:p>
        </p:txBody>
      </p:sp>
      <p:sp>
        <p:nvSpPr>
          <p:cNvPr id="440332" name="Text Box 12"/>
          <p:cNvSpPr txBox="1">
            <a:spLocks noChangeArrowheads="1"/>
          </p:cNvSpPr>
          <p:nvPr/>
        </p:nvSpPr>
        <p:spPr bwMode="auto">
          <a:xfrm>
            <a:off x="3773488" y="3738563"/>
            <a:ext cx="1009650" cy="466725"/>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哺乳动物</a:t>
            </a:r>
            <a:endParaRPr kumimoji="1" lang="zh-CN" altLang="en-US" sz="1400">
              <a:latin typeface="Arial Narrow" pitchFamily="34" charset="0"/>
              <a:ea typeface="华文新魏" pitchFamily="2" charset="-122"/>
            </a:endParaRPr>
          </a:p>
        </p:txBody>
      </p:sp>
      <p:grpSp>
        <p:nvGrpSpPr>
          <p:cNvPr id="440333" name="Group 13"/>
          <p:cNvGrpSpPr>
            <a:grpSpLocks/>
          </p:cNvGrpSpPr>
          <p:nvPr/>
        </p:nvGrpSpPr>
        <p:grpSpPr bwMode="auto">
          <a:xfrm>
            <a:off x="4251325" y="4840288"/>
            <a:ext cx="868363" cy="587375"/>
            <a:chOff x="2675" y="9161"/>
            <a:chExt cx="939" cy="543"/>
          </a:xfrm>
        </p:grpSpPr>
        <p:sp>
          <p:nvSpPr>
            <p:cNvPr id="440334" name="Oval 14"/>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35" name="Text Box 15"/>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有毛发</a:t>
              </a:r>
              <a:endParaRPr kumimoji="1" lang="zh-CN" altLang="en-US" sz="1400">
                <a:latin typeface="Arial Narrow" pitchFamily="34" charset="0"/>
                <a:ea typeface="华文新魏" pitchFamily="2" charset="-122"/>
              </a:endParaRPr>
            </a:p>
          </p:txBody>
        </p:sp>
      </p:grpSp>
      <p:grpSp>
        <p:nvGrpSpPr>
          <p:cNvPr id="440336" name="Group 16"/>
          <p:cNvGrpSpPr>
            <a:grpSpLocks/>
          </p:cNvGrpSpPr>
          <p:nvPr/>
        </p:nvGrpSpPr>
        <p:grpSpPr bwMode="auto">
          <a:xfrm>
            <a:off x="3522663" y="4840288"/>
            <a:ext cx="673100" cy="579437"/>
            <a:chOff x="2675" y="9161"/>
            <a:chExt cx="939" cy="543"/>
          </a:xfrm>
        </p:grpSpPr>
        <p:sp>
          <p:nvSpPr>
            <p:cNvPr id="440337" name="Oval 17"/>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38" name="Text Box 18"/>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有奶</a:t>
              </a:r>
              <a:endParaRPr kumimoji="1" lang="zh-CN" altLang="en-US" sz="1400">
                <a:latin typeface="Arial Narrow" pitchFamily="34" charset="0"/>
                <a:ea typeface="华文新魏" pitchFamily="2" charset="-122"/>
              </a:endParaRPr>
            </a:p>
          </p:txBody>
        </p:sp>
      </p:grpSp>
      <p:grpSp>
        <p:nvGrpSpPr>
          <p:cNvPr id="440339" name="Group 19"/>
          <p:cNvGrpSpPr>
            <a:grpSpLocks/>
          </p:cNvGrpSpPr>
          <p:nvPr/>
        </p:nvGrpSpPr>
        <p:grpSpPr bwMode="auto">
          <a:xfrm>
            <a:off x="5202238" y="4875213"/>
            <a:ext cx="687387" cy="573087"/>
            <a:chOff x="2675" y="9161"/>
            <a:chExt cx="939" cy="543"/>
          </a:xfrm>
        </p:grpSpPr>
        <p:sp>
          <p:nvSpPr>
            <p:cNvPr id="440340" name="Oval 20"/>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41" name="Text Box 21"/>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吃肉</a:t>
              </a:r>
              <a:endParaRPr kumimoji="1" lang="zh-CN" altLang="en-US" sz="1400">
                <a:latin typeface="Arial Narrow" pitchFamily="34" charset="0"/>
                <a:ea typeface="华文新魏" pitchFamily="2" charset="-122"/>
              </a:endParaRPr>
            </a:p>
          </p:txBody>
        </p:sp>
      </p:grpSp>
      <p:sp>
        <p:nvSpPr>
          <p:cNvPr id="440342" name="Line 22"/>
          <p:cNvSpPr>
            <a:spLocks noChangeShapeType="1"/>
          </p:cNvSpPr>
          <p:nvPr/>
        </p:nvSpPr>
        <p:spPr bwMode="auto">
          <a:xfrm flipV="1">
            <a:off x="3943350" y="4198938"/>
            <a:ext cx="307975" cy="6318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43" name="Line 23"/>
          <p:cNvSpPr>
            <a:spLocks noChangeShapeType="1"/>
          </p:cNvSpPr>
          <p:nvPr/>
        </p:nvSpPr>
        <p:spPr bwMode="auto">
          <a:xfrm flipH="1" flipV="1">
            <a:off x="4279900" y="4205288"/>
            <a:ext cx="336550" cy="6254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44" name="Line 24"/>
          <p:cNvSpPr>
            <a:spLocks noChangeShapeType="1"/>
          </p:cNvSpPr>
          <p:nvPr/>
        </p:nvSpPr>
        <p:spPr bwMode="auto">
          <a:xfrm flipH="1" flipV="1">
            <a:off x="4446588" y="2955925"/>
            <a:ext cx="1176337" cy="187483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45" name="Line 25"/>
          <p:cNvSpPr>
            <a:spLocks noChangeShapeType="1"/>
          </p:cNvSpPr>
          <p:nvPr/>
        </p:nvSpPr>
        <p:spPr bwMode="auto">
          <a:xfrm flipV="1">
            <a:off x="4279900" y="2955925"/>
            <a:ext cx="0" cy="78263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40346" name="Group 26"/>
          <p:cNvGrpSpPr>
            <a:grpSpLocks/>
          </p:cNvGrpSpPr>
          <p:nvPr/>
        </p:nvGrpSpPr>
        <p:grpSpPr bwMode="auto">
          <a:xfrm>
            <a:off x="679450" y="4813300"/>
            <a:ext cx="671513" cy="573088"/>
            <a:chOff x="2675" y="9161"/>
            <a:chExt cx="939" cy="543"/>
          </a:xfrm>
        </p:grpSpPr>
        <p:sp>
          <p:nvSpPr>
            <p:cNvPr id="440347" name="Oval 27"/>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48" name="Text Box 28"/>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有爪</a:t>
              </a:r>
              <a:endParaRPr kumimoji="1" lang="zh-CN" altLang="en-US" sz="1400">
                <a:latin typeface="Arial Narrow" pitchFamily="34" charset="0"/>
                <a:ea typeface="华文新魏" pitchFamily="2" charset="-122"/>
              </a:endParaRPr>
            </a:p>
          </p:txBody>
        </p:sp>
      </p:grpSp>
      <p:grpSp>
        <p:nvGrpSpPr>
          <p:cNvPr id="440349" name="Group 29"/>
          <p:cNvGrpSpPr>
            <a:grpSpLocks/>
          </p:cNvGrpSpPr>
          <p:nvPr/>
        </p:nvGrpSpPr>
        <p:grpSpPr bwMode="auto">
          <a:xfrm>
            <a:off x="1408113" y="4806950"/>
            <a:ext cx="909637" cy="573088"/>
            <a:chOff x="2675" y="9161"/>
            <a:chExt cx="939" cy="543"/>
          </a:xfrm>
        </p:grpSpPr>
        <p:sp>
          <p:nvSpPr>
            <p:cNvPr id="440350" name="Oval 30"/>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51" name="Text Box 31"/>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有犬齿</a:t>
              </a:r>
              <a:endParaRPr kumimoji="1" lang="zh-CN" altLang="en-US" sz="1400">
                <a:latin typeface="Arial Narrow" pitchFamily="34" charset="0"/>
                <a:ea typeface="华文新魏" pitchFamily="2" charset="-122"/>
              </a:endParaRPr>
            </a:p>
          </p:txBody>
        </p:sp>
      </p:grpSp>
      <p:grpSp>
        <p:nvGrpSpPr>
          <p:cNvPr id="440352" name="Group 32"/>
          <p:cNvGrpSpPr>
            <a:grpSpLocks/>
          </p:cNvGrpSpPr>
          <p:nvPr/>
        </p:nvGrpSpPr>
        <p:grpSpPr bwMode="auto">
          <a:xfrm>
            <a:off x="2360613" y="4837113"/>
            <a:ext cx="1065212" cy="588962"/>
            <a:chOff x="2675" y="9161"/>
            <a:chExt cx="939" cy="543"/>
          </a:xfrm>
        </p:grpSpPr>
        <p:sp>
          <p:nvSpPr>
            <p:cNvPr id="440353" name="Oval 33"/>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54" name="Text Box 34"/>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目盯前方</a:t>
              </a:r>
              <a:endParaRPr kumimoji="1" lang="zh-CN" altLang="en-US" sz="1400">
                <a:latin typeface="Arial Narrow" pitchFamily="34" charset="0"/>
                <a:ea typeface="华文新魏" pitchFamily="2" charset="-122"/>
              </a:endParaRPr>
            </a:p>
          </p:txBody>
        </p:sp>
      </p:grpSp>
      <p:sp>
        <p:nvSpPr>
          <p:cNvPr id="440355" name="Line 35"/>
          <p:cNvSpPr>
            <a:spLocks noChangeShapeType="1"/>
          </p:cNvSpPr>
          <p:nvPr/>
        </p:nvSpPr>
        <p:spPr bwMode="auto">
          <a:xfrm flipV="1">
            <a:off x="2933700" y="2952750"/>
            <a:ext cx="1260475" cy="187801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56" name="Line 36"/>
          <p:cNvSpPr>
            <a:spLocks noChangeShapeType="1"/>
          </p:cNvSpPr>
          <p:nvPr/>
        </p:nvSpPr>
        <p:spPr bwMode="auto">
          <a:xfrm flipV="1">
            <a:off x="1939925" y="2982913"/>
            <a:ext cx="2184400" cy="18319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57" name="Line 37"/>
          <p:cNvSpPr>
            <a:spLocks noChangeShapeType="1"/>
          </p:cNvSpPr>
          <p:nvPr/>
        </p:nvSpPr>
        <p:spPr bwMode="auto">
          <a:xfrm flipV="1">
            <a:off x="1085850" y="2955925"/>
            <a:ext cx="3024188" cy="187483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58" name="Arc 38"/>
          <p:cNvSpPr>
            <a:spLocks/>
          </p:cNvSpPr>
          <p:nvPr/>
        </p:nvSpPr>
        <p:spPr bwMode="auto">
          <a:xfrm rot="834883" flipV="1">
            <a:off x="3582988" y="3152775"/>
            <a:ext cx="708025" cy="338138"/>
          </a:xfrm>
          <a:custGeom>
            <a:avLst/>
            <a:gdLst>
              <a:gd name="G0" fmla="+- 15722 0 0"/>
              <a:gd name="G1" fmla="+- 21600 0 0"/>
              <a:gd name="G2" fmla="+- 21600 0 0"/>
              <a:gd name="T0" fmla="*/ 0 w 35356"/>
              <a:gd name="T1" fmla="*/ 6789 h 21600"/>
              <a:gd name="T2" fmla="*/ 35356 w 35356"/>
              <a:gd name="T3" fmla="*/ 12596 h 21600"/>
              <a:gd name="T4" fmla="*/ 15722 w 35356"/>
              <a:gd name="T5" fmla="*/ 21600 h 21600"/>
            </a:gdLst>
            <a:ahLst/>
            <a:cxnLst>
              <a:cxn ang="0">
                <a:pos x="T0" y="T1"/>
              </a:cxn>
              <a:cxn ang="0">
                <a:pos x="T2" y="T3"/>
              </a:cxn>
              <a:cxn ang="0">
                <a:pos x="T4" y="T5"/>
              </a:cxn>
            </a:cxnLst>
            <a:rect l="0" t="0" r="r" b="b"/>
            <a:pathLst>
              <a:path w="35356" h="21600" fill="none" extrusionOk="0">
                <a:moveTo>
                  <a:pt x="-1" y="6788"/>
                </a:moveTo>
                <a:cubicBezTo>
                  <a:pt x="4081" y="2456"/>
                  <a:pt x="9769" y="-1"/>
                  <a:pt x="15722" y="0"/>
                </a:cubicBezTo>
                <a:cubicBezTo>
                  <a:pt x="24166" y="0"/>
                  <a:pt x="31835" y="4920"/>
                  <a:pt x="35355" y="12596"/>
                </a:cubicBezTo>
              </a:path>
              <a:path w="35356" h="21600" stroke="0" extrusionOk="0">
                <a:moveTo>
                  <a:pt x="-1" y="6788"/>
                </a:moveTo>
                <a:cubicBezTo>
                  <a:pt x="4081" y="2456"/>
                  <a:pt x="9769" y="-1"/>
                  <a:pt x="15722" y="0"/>
                </a:cubicBezTo>
                <a:cubicBezTo>
                  <a:pt x="24166" y="0"/>
                  <a:pt x="31835" y="4920"/>
                  <a:pt x="35355" y="12596"/>
                </a:cubicBezTo>
                <a:lnTo>
                  <a:pt x="15722"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59" name="Arc 39"/>
          <p:cNvSpPr>
            <a:spLocks/>
          </p:cNvSpPr>
          <p:nvPr/>
        </p:nvSpPr>
        <p:spPr bwMode="auto">
          <a:xfrm flipV="1">
            <a:off x="4279900" y="3113088"/>
            <a:ext cx="307975" cy="157162"/>
          </a:xfrm>
          <a:custGeom>
            <a:avLst/>
            <a:gdLst>
              <a:gd name="G0" fmla="+- 0 0 0"/>
              <a:gd name="G1" fmla="+- 21600 0 0"/>
              <a:gd name="G2" fmla="+- 21600 0 0"/>
              <a:gd name="T0" fmla="*/ 0 w 19918"/>
              <a:gd name="T1" fmla="*/ 0 h 21600"/>
              <a:gd name="T2" fmla="*/ 19918 w 19918"/>
              <a:gd name="T3" fmla="*/ 13243 h 21600"/>
              <a:gd name="T4" fmla="*/ 0 w 19918"/>
              <a:gd name="T5" fmla="*/ 21600 h 21600"/>
            </a:gdLst>
            <a:ahLst/>
            <a:cxnLst>
              <a:cxn ang="0">
                <a:pos x="T0" y="T1"/>
              </a:cxn>
              <a:cxn ang="0">
                <a:pos x="T2" y="T3"/>
              </a:cxn>
              <a:cxn ang="0">
                <a:pos x="T4" y="T5"/>
              </a:cxn>
            </a:cxnLst>
            <a:rect l="0" t="0" r="r" b="b"/>
            <a:pathLst>
              <a:path w="19918" h="21600" fill="none" extrusionOk="0">
                <a:moveTo>
                  <a:pt x="-1" y="0"/>
                </a:moveTo>
                <a:cubicBezTo>
                  <a:pt x="8700" y="0"/>
                  <a:pt x="16551" y="5220"/>
                  <a:pt x="19917" y="13243"/>
                </a:cubicBezTo>
              </a:path>
              <a:path w="19918" h="21600" stroke="0" extrusionOk="0">
                <a:moveTo>
                  <a:pt x="-1" y="0"/>
                </a:moveTo>
                <a:cubicBezTo>
                  <a:pt x="8700" y="0"/>
                  <a:pt x="16551" y="5220"/>
                  <a:pt x="19917" y="13243"/>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60" name="Text Box 40"/>
          <p:cNvSpPr txBox="1">
            <a:spLocks noChangeArrowheads="1"/>
          </p:cNvSpPr>
          <p:nvPr/>
        </p:nvSpPr>
        <p:spPr bwMode="auto">
          <a:xfrm>
            <a:off x="4881563" y="1093788"/>
            <a:ext cx="839787" cy="468312"/>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金钱豹</a:t>
            </a:r>
            <a:endParaRPr kumimoji="1" lang="zh-CN" altLang="en-US" sz="1400">
              <a:latin typeface="Arial Narrow" pitchFamily="34" charset="0"/>
              <a:ea typeface="华文新魏" pitchFamily="2" charset="-122"/>
            </a:endParaRPr>
          </a:p>
        </p:txBody>
      </p:sp>
      <p:grpSp>
        <p:nvGrpSpPr>
          <p:cNvPr id="440361" name="Group 41"/>
          <p:cNvGrpSpPr>
            <a:grpSpLocks/>
          </p:cNvGrpSpPr>
          <p:nvPr/>
        </p:nvGrpSpPr>
        <p:grpSpPr bwMode="auto">
          <a:xfrm>
            <a:off x="4992688" y="2470150"/>
            <a:ext cx="1330325" cy="547688"/>
            <a:chOff x="2675" y="9161"/>
            <a:chExt cx="939" cy="543"/>
          </a:xfrm>
        </p:grpSpPr>
        <p:sp>
          <p:nvSpPr>
            <p:cNvPr id="440362" name="Oval 42"/>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63" name="Text Box 43"/>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有黑色斑点</a:t>
              </a:r>
              <a:endParaRPr kumimoji="1" lang="zh-CN" altLang="en-US" sz="1400">
                <a:latin typeface="Arial Narrow" pitchFamily="34" charset="0"/>
                <a:ea typeface="华文新魏" pitchFamily="2" charset="-122"/>
              </a:endParaRPr>
            </a:p>
          </p:txBody>
        </p:sp>
      </p:grpSp>
      <p:sp>
        <p:nvSpPr>
          <p:cNvPr id="440364" name="Line 44"/>
          <p:cNvSpPr>
            <a:spLocks noChangeShapeType="1"/>
          </p:cNvSpPr>
          <p:nvPr/>
        </p:nvSpPr>
        <p:spPr bwMode="auto">
          <a:xfrm flipV="1">
            <a:off x="2024063" y="1562100"/>
            <a:ext cx="1008062" cy="7810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65" name="Line 45"/>
          <p:cNvSpPr>
            <a:spLocks noChangeShapeType="1"/>
          </p:cNvSpPr>
          <p:nvPr/>
        </p:nvSpPr>
        <p:spPr bwMode="auto">
          <a:xfrm flipV="1">
            <a:off x="3173413" y="1544638"/>
            <a:ext cx="0" cy="8318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66" name="Line 46"/>
          <p:cNvSpPr>
            <a:spLocks noChangeShapeType="1"/>
          </p:cNvSpPr>
          <p:nvPr/>
        </p:nvSpPr>
        <p:spPr bwMode="auto">
          <a:xfrm flipH="1" flipV="1">
            <a:off x="3368675" y="1562100"/>
            <a:ext cx="839788" cy="9366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67" name="Line 47"/>
          <p:cNvSpPr>
            <a:spLocks noChangeShapeType="1"/>
          </p:cNvSpPr>
          <p:nvPr/>
        </p:nvSpPr>
        <p:spPr bwMode="auto">
          <a:xfrm flipV="1">
            <a:off x="3354388" y="1562100"/>
            <a:ext cx="1863725" cy="8477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68" name="Line 48"/>
          <p:cNvSpPr>
            <a:spLocks noChangeShapeType="1"/>
          </p:cNvSpPr>
          <p:nvPr/>
        </p:nvSpPr>
        <p:spPr bwMode="auto">
          <a:xfrm flipV="1">
            <a:off x="4460875" y="1560513"/>
            <a:ext cx="769938" cy="94138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69" name="Line 49"/>
          <p:cNvSpPr>
            <a:spLocks noChangeShapeType="1"/>
          </p:cNvSpPr>
          <p:nvPr/>
        </p:nvSpPr>
        <p:spPr bwMode="auto">
          <a:xfrm flipH="1" flipV="1">
            <a:off x="5386388" y="1562100"/>
            <a:ext cx="166687" cy="82708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70" name="Text Box 50"/>
          <p:cNvSpPr txBox="1">
            <a:spLocks noChangeArrowheads="1"/>
          </p:cNvSpPr>
          <p:nvPr/>
        </p:nvSpPr>
        <p:spPr bwMode="auto">
          <a:xfrm>
            <a:off x="6899275" y="1093788"/>
            <a:ext cx="838200" cy="469900"/>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长颈鹿</a:t>
            </a:r>
            <a:endParaRPr kumimoji="1" lang="zh-CN" altLang="en-US" sz="1400">
              <a:latin typeface="Arial Narrow" pitchFamily="34" charset="0"/>
              <a:ea typeface="华文新魏" pitchFamily="2" charset="-122"/>
            </a:endParaRPr>
          </a:p>
        </p:txBody>
      </p:sp>
      <p:sp>
        <p:nvSpPr>
          <p:cNvPr id="440371" name="Line 51"/>
          <p:cNvSpPr>
            <a:spLocks noChangeShapeType="1"/>
          </p:cNvSpPr>
          <p:nvPr/>
        </p:nvSpPr>
        <p:spPr bwMode="auto">
          <a:xfrm flipV="1">
            <a:off x="4573588" y="2967038"/>
            <a:ext cx="2325687" cy="77311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72" name="Text Box 52"/>
          <p:cNvSpPr txBox="1">
            <a:spLocks noChangeArrowheads="1"/>
          </p:cNvSpPr>
          <p:nvPr/>
        </p:nvSpPr>
        <p:spPr bwMode="auto">
          <a:xfrm>
            <a:off x="6464300" y="2513013"/>
            <a:ext cx="968375" cy="469900"/>
          </a:xfrm>
          <a:prstGeom prst="rect">
            <a:avLst/>
          </a:prstGeom>
          <a:solidFill>
            <a:srgbClr val="FFFFFF"/>
          </a:solidFill>
          <a:ln w="9525">
            <a:solidFill>
              <a:srgbClr val="000000"/>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有蹄动物</a:t>
            </a:r>
            <a:endParaRPr kumimoji="1" lang="zh-CN" altLang="en-US" sz="1400">
              <a:latin typeface="Arial Narrow" pitchFamily="34" charset="0"/>
              <a:ea typeface="华文新魏" pitchFamily="2" charset="-122"/>
            </a:endParaRPr>
          </a:p>
        </p:txBody>
      </p:sp>
      <p:grpSp>
        <p:nvGrpSpPr>
          <p:cNvPr id="440373" name="Group 53"/>
          <p:cNvGrpSpPr>
            <a:grpSpLocks/>
          </p:cNvGrpSpPr>
          <p:nvPr/>
        </p:nvGrpSpPr>
        <p:grpSpPr bwMode="auto">
          <a:xfrm>
            <a:off x="6100763" y="3744913"/>
            <a:ext cx="839787" cy="554037"/>
            <a:chOff x="8936" y="8481"/>
            <a:chExt cx="783" cy="483"/>
          </a:xfrm>
        </p:grpSpPr>
        <p:sp>
          <p:nvSpPr>
            <p:cNvPr id="440374" name="Oval 54"/>
            <p:cNvSpPr>
              <a:spLocks noChangeArrowheads="1"/>
            </p:cNvSpPr>
            <p:nvPr/>
          </p:nvSpPr>
          <p:spPr bwMode="auto">
            <a:xfrm>
              <a:off x="8936" y="8481"/>
              <a:ext cx="783" cy="483"/>
            </a:xfrm>
            <a:prstGeom prst="ellipse">
              <a:avLst/>
            </a:prstGeom>
            <a:solidFill>
              <a:srgbClr val="FFFFFF"/>
            </a:solidFill>
            <a:ln w="9525">
              <a:solidFill>
                <a:srgbClr val="000000"/>
              </a:solidFill>
              <a:round/>
              <a:headEnd/>
              <a:tailEnd/>
            </a:ln>
          </p:spPr>
          <p:txBody>
            <a:bodyPr/>
            <a:lstStyle/>
            <a:p>
              <a:endParaRPr lang="zh-CN" altLang="en-US"/>
            </a:p>
          </p:txBody>
        </p:sp>
        <p:sp>
          <p:nvSpPr>
            <p:cNvPr id="440375" name="Text Box 55"/>
            <p:cNvSpPr txBox="1">
              <a:spLocks noChangeArrowheads="1"/>
            </p:cNvSpPr>
            <p:nvPr/>
          </p:nvSpPr>
          <p:spPr bwMode="auto">
            <a:xfrm>
              <a:off x="9093" y="8617"/>
              <a:ext cx="469" cy="272"/>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有蹄</a:t>
              </a:r>
              <a:endParaRPr kumimoji="1" lang="zh-CN" altLang="en-US" sz="1400">
                <a:latin typeface="Arial Narrow" pitchFamily="34" charset="0"/>
                <a:ea typeface="华文新魏" pitchFamily="2" charset="-122"/>
              </a:endParaRPr>
            </a:p>
          </p:txBody>
        </p:sp>
      </p:grpSp>
      <p:sp>
        <p:nvSpPr>
          <p:cNvPr id="440376" name="Line 56"/>
          <p:cNvSpPr>
            <a:spLocks noChangeShapeType="1"/>
          </p:cNvSpPr>
          <p:nvPr/>
        </p:nvSpPr>
        <p:spPr bwMode="auto">
          <a:xfrm flipV="1">
            <a:off x="6562725" y="2967038"/>
            <a:ext cx="503238" cy="7810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77" name="Line 57"/>
          <p:cNvSpPr>
            <a:spLocks noChangeShapeType="1"/>
          </p:cNvSpPr>
          <p:nvPr/>
        </p:nvSpPr>
        <p:spPr bwMode="auto">
          <a:xfrm flipV="1">
            <a:off x="3368675" y="1562100"/>
            <a:ext cx="3867150" cy="87788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78" name="Line 58"/>
          <p:cNvSpPr>
            <a:spLocks noChangeShapeType="1"/>
          </p:cNvSpPr>
          <p:nvPr/>
        </p:nvSpPr>
        <p:spPr bwMode="auto">
          <a:xfrm flipV="1">
            <a:off x="7065963" y="1562100"/>
            <a:ext cx="169862" cy="9366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40379" name="Group 59"/>
          <p:cNvGrpSpPr>
            <a:grpSpLocks/>
          </p:cNvGrpSpPr>
          <p:nvPr/>
        </p:nvGrpSpPr>
        <p:grpSpPr bwMode="auto">
          <a:xfrm>
            <a:off x="5961063" y="4883150"/>
            <a:ext cx="671512" cy="554038"/>
            <a:chOff x="8936" y="8481"/>
            <a:chExt cx="783" cy="483"/>
          </a:xfrm>
        </p:grpSpPr>
        <p:sp>
          <p:nvSpPr>
            <p:cNvPr id="440380" name="Oval 60"/>
            <p:cNvSpPr>
              <a:spLocks noChangeArrowheads="1"/>
            </p:cNvSpPr>
            <p:nvPr/>
          </p:nvSpPr>
          <p:spPr bwMode="auto">
            <a:xfrm>
              <a:off x="8936" y="8481"/>
              <a:ext cx="783" cy="483"/>
            </a:xfrm>
            <a:prstGeom prst="ellipse">
              <a:avLst/>
            </a:prstGeom>
            <a:solidFill>
              <a:srgbClr val="FFFFFF"/>
            </a:solidFill>
            <a:ln w="9525">
              <a:solidFill>
                <a:srgbClr val="000000"/>
              </a:solidFill>
              <a:round/>
              <a:headEnd/>
              <a:tailEnd/>
            </a:ln>
          </p:spPr>
          <p:txBody>
            <a:bodyPr/>
            <a:lstStyle/>
            <a:p>
              <a:endParaRPr lang="zh-CN" altLang="en-US"/>
            </a:p>
          </p:txBody>
        </p:sp>
        <p:sp>
          <p:nvSpPr>
            <p:cNvPr id="440381" name="Text Box 61"/>
            <p:cNvSpPr txBox="1">
              <a:spLocks noChangeArrowheads="1"/>
            </p:cNvSpPr>
            <p:nvPr/>
          </p:nvSpPr>
          <p:spPr bwMode="auto">
            <a:xfrm>
              <a:off x="9093" y="8617"/>
              <a:ext cx="469" cy="272"/>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长腿</a:t>
              </a:r>
              <a:endParaRPr kumimoji="1" lang="zh-CN" altLang="en-US" sz="1400">
                <a:latin typeface="Arial Narrow" pitchFamily="34" charset="0"/>
                <a:ea typeface="华文新魏" pitchFamily="2" charset="-122"/>
              </a:endParaRPr>
            </a:p>
          </p:txBody>
        </p:sp>
      </p:grpSp>
      <p:grpSp>
        <p:nvGrpSpPr>
          <p:cNvPr id="440382" name="Group 62"/>
          <p:cNvGrpSpPr>
            <a:grpSpLocks/>
          </p:cNvGrpSpPr>
          <p:nvPr/>
        </p:nvGrpSpPr>
        <p:grpSpPr bwMode="auto">
          <a:xfrm>
            <a:off x="6702425" y="4900613"/>
            <a:ext cx="911225" cy="554037"/>
            <a:chOff x="8936" y="8481"/>
            <a:chExt cx="783" cy="483"/>
          </a:xfrm>
        </p:grpSpPr>
        <p:sp>
          <p:nvSpPr>
            <p:cNvPr id="440383" name="Oval 63"/>
            <p:cNvSpPr>
              <a:spLocks noChangeArrowheads="1"/>
            </p:cNvSpPr>
            <p:nvPr/>
          </p:nvSpPr>
          <p:spPr bwMode="auto">
            <a:xfrm>
              <a:off x="8936" y="8481"/>
              <a:ext cx="783" cy="483"/>
            </a:xfrm>
            <a:prstGeom prst="ellipse">
              <a:avLst/>
            </a:prstGeom>
            <a:solidFill>
              <a:srgbClr val="FFFFFF"/>
            </a:solidFill>
            <a:ln w="9525">
              <a:solidFill>
                <a:srgbClr val="000000"/>
              </a:solidFill>
              <a:round/>
              <a:headEnd/>
              <a:tailEnd/>
            </a:ln>
          </p:spPr>
          <p:txBody>
            <a:bodyPr/>
            <a:lstStyle/>
            <a:p>
              <a:endParaRPr lang="zh-CN" altLang="en-US"/>
            </a:p>
          </p:txBody>
        </p:sp>
        <p:sp>
          <p:nvSpPr>
            <p:cNvPr id="440384" name="Text Box 64"/>
            <p:cNvSpPr txBox="1">
              <a:spLocks noChangeArrowheads="1"/>
            </p:cNvSpPr>
            <p:nvPr/>
          </p:nvSpPr>
          <p:spPr bwMode="auto">
            <a:xfrm>
              <a:off x="9093" y="8617"/>
              <a:ext cx="469" cy="272"/>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长脖子</a:t>
              </a:r>
              <a:endParaRPr kumimoji="1" lang="zh-CN" altLang="en-US" sz="1400">
                <a:latin typeface="Arial Narrow" pitchFamily="34" charset="0"/>
                <a:ea typeface="华文新魏" pitchFamily="2" charset="-122"/>
              </a:endParaRPr>
            </a:p>
          </p:txBody>
        </p:sp>
      </p:grpSp>
      <p:grpSp>
        <p:nvGrpSpPr>
          <p:cNvPr id="440385" name="Group 65"/>
          <p:cNvGrpSpPr>
            <a:grpSpLocks/>
          </p:cNvGrpSpPr>
          <p:nvPr/>
        </p:nvGrpSpPr>
        <p:grpSpPr bwMode="auto">
          <a:xfrm>
            <a:off x="7683500" y="4929188"/>
            <a:ext cx="1079500" cy="569912"/>
            <a:chOff x="2675" y="9161"/>
            <a:chExt cx="939" cy="543"/>
          </a:xfrm>
        </p:grpSpPr>
        <p:sp>
          <p:nvSpPr>
            <p:cNvPr id="440386" name="Oval 66"/>
            <p:cNvSpPr>
              <a:spLocks noChangeArrowheads="1"/>
            </p:cNvSpPr>
            <p:nvPr/>
          </p:nvSpPr>
          <p:spPr bwMode="auto">
            <a:xfrm>
              <a:off x="2675" y="9161"/>
              <a:ext cx="939" cy="543"/>
            </a:xfrm>
            <a:prstGeom prst="ellipse">
              <a:avLst/>
            </a:prstGeom>
            <a:solidFill>
              <a:srgbClr val="FFFFFF"/>
            </a:solidFill>
            <a:ln w="9525">
              <a:solidFill>
                <a:srgbClr val="000000"/>
              </a:solidFill>
              <a:round/>
              <a:headEnd/>
              <a:tailEnd/>
            </a:ln>
          </p:spPr>
          <p:txBody>
            <a:bodyPr/>
            <a:lstStyle/>
            <a:p>
              <a:endParaRPr lang="zh-CN" altLang="en-US"/>
            </a:p>
          </p:txBody>
        </p:sp>
        <p:sp>
          <p:nvSpPr>
            <p:cNvPr id="440387" name="Text Box 67"/>
            <p:cNvSpPr txBox="1">
              <a:spLocks noChangeArrowheads="1"/>
            </p:cNvSpPr>
            <p:nvPr/>
          </p:nvSpPr>
          <p:spPr bwMode="auto">
            <a:xfrm>
              <a:off x="2832" y="9297"/>
              <a:ext cx="626" cy="271"/>
            </a:xfrm>
            <a:prstGeom prst="rect">
              <a:avLst/>
            </a:prstGeom>
            <a:solidFill>
              <a:srgbClr val="FFFFFF"/>
            </a:solidFill>
            <a:ln w="9525">
              <a:solidFill>
                <a:srgbClr val="FFFFFF"/>
              </a:solidFill>
              <a:miter lim="800000"/>
              <a:headEnd/>
              <a:tailEnd/>
            </a:ln>
          </p:spPr>
          <p:txBody>
            <a:bodyPr lIns="0" tIns="0" rIns="0" bIns="0"/>
            <a:lstStyle/>
            <a:p>
              <a:pPr algn="just">
                <a:lnSpc>
                  <a:spcPct val="100000"/>
                </a:lnSpc>
                <a:spcBef>
                  <a:spcPct val="20000"/>
                </a:spcBef>
                <a:buClr>
                  <a:schemeClr val="folHlink"/>
                </a:buClr>
                <a:buSzPct val="60000"/>
                <a:buFont typeface="Wingdings" pitchFamily="2" charset="2"/>
                <a:buNone/>
              </a:pPr>
              <a:r>
                <a:rPr kumimoji="1" lang="zh-CN" altLang="en-US" sz="1400">
                  <a:latin typeface="Times New Roman" pitchFamily="18" charset="0"/>
                </a:rPr>
                <a:t>有暗斑点</a:t>
              </a:r>
              <a:endParaRPr kumimoji="1" lang="zh-CN" altLang="en-US" sz="1400">
                <a:latin typeface="Arial Narrow" pitchFamily="34" charset="0"/>
                <a:ea typeface="华文新魏" pitchFamily="2" charset="-122"/>
              </a:endParaRPr>
            </a:p>
          </p:txBody>
        </p:sp>
      </p:grpSp>
      <p:sp>
        <p:nvSpPr>
          <p:cNvPr id="440388" name="Line 68"/>
          <p:cNvSpPr>
            <a:spLocks noChangeShapeType="1"/>
          </p:cNvSpPr>
          <p:nvPr/>
        </p:nvSpPr>
        <p:spPr bwMode="auto">
          <a:xfrm flipH="1" flipV="1">
            <a:off x="7570788" y="1562100"/>
            <a:ext cx="603250" cy="33559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89" name="Line 69"/>
          <p:cNvSpPr>
            <a:spLocks noChangeShapeType="1"/>
          </p:cNvSpPr>
          <p:nvPr/>
        </p:nvSpPr>
        <p:spPr bwMode="auto">
          <a:xfrm flipV="1">
            <a:off x="6380163" y="3290888"/>
            <a:ext cx="1177925" cy="1601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0" name="Line 70"/>
          <p:cNvSpPr>
            <a:spLocks noChangeShapeType="1"/>
          </p:cNvSpPr>
          <p:nvPr/>
        </p:nvSpPr>
        <p:spPr bwMode="auto">
          <a:xfrm>
            <a:off x="7570788" y="3279775"/>
            <a:ext cx="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1" name="Line 71"/>
          <p:cNvSpPr>
            <a:spLocks noChangeShapeType="1"/>
          </p:cNvSpPr>
          <p:nvPr/>
        </p:nvSpPr>
        <p:spPr bwMode="auto">
          <a:xfrm flipH="1" flipV="1">
            <a:off x="7402513" y="1562100"/>
            <a:ext cx="168275" cy="171926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92" name="Line 72"/>
          <p:cNvSpPr>
            <a:spLocks noChangeShapeType="1"/>
          </p:cNvSpPr>
          <p:nvPr/>
        </p:nvSpPr>
        <p:spPr bwMode="auto">
          <a:xfrm flipV="1">
            <a:off x="7192963" y="3300413"/>
            <a:ext cx="546100" cy="1587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3" name="Line 73"/>
          <p:cNvSpPr>
            <a:spLocks noChangeShapeType="1"/>
          </p:cNvSpPr>
          <p:nvPr/>
        </p:nvSpPr>
        <p:spPr bwMode="auto">
          <a:xfrm flipH="1" flipV="1">
            <a:off x="7488238" y="1541463"/>
            <a:ext cx="250825" cy="175736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394" name="Arc 74"/>
          <p:cNvSpPr>
            <a:spLocks/>
          </p:cNvSpPr>
          <p:nvPr/>
        </p:nvSpPr>
        <p:spPr bwMode="auto">
          <a:xfrm rot="1292193" flipV="1">
            <a:off x="2770188" y="1581150"/>
            <a:ext cx="714375" cy="368300"/>
          </a:xfrm>
          <a:custGeom>
            <a:avLst/>
            <a:gdLst>
              <a:gd name="G0" fmla="+- 0 0 0"/>
              <a:gd name="G1" fmla="+- 21589 0 0"/>
              <a:gd name="G2" fmla="+- 21600 0 0"/>
              <a:gd name="T0" fmla="*/ 693 w 21600"/>
              <a:gd name="T1" fmla="*/ 0 h 21589"/>
              <a:gd name="T2" fmla="*/ 21600 w 21600"/>
              <a:gd name="T3" fmla="*/ 21589 h 21589"/>
              <a:gd name="T4" fmla="*/ 0 w 21600"/>
              <a:gd name="T5" fmla="*/ 21589 h 21589"/>
            </a:gdLst>
            <a:ahLst/>
            <a:cxnLst>
              <a:cxn ang="0">
                <a:pos x="T0" y="T1"/>
              </a:cxn>
              <a:cxn ang="0">
                <a:pos x="T2" y="T3"/>
              </a:cxn>
              <a:cxn ang="0">
                <a:pos x="T4" y="T5"/>
              </a:cxn>
            </a:cxnLst>
            <a:rect l="0" t="0" r="r" b="b"/>
            <a:pathLst>
              <a:path w="21600" h="21589" fill="none" extrusionOk="0">
                <a:moveTo>
                  <a:pt x="692" y="0"/>
                </a:moveTo>
                <a:cubicBezTo>
                  <a:pt x="12346" y="374"/>
                  <a:pt x="21600" y="9929"/>
                  <a:pt x="21600" y="21589"/>
                </a:cubicBezTo>
              </a:path>
              <a:path w="21600" h="21589" stroke="0" extrusionOk="0">
                <a:moveTo>
                  <a:pt x="692" y="0"/>
                </a:moveTo>
                <a:cubicBezTo>
                  <a:pt x="12346" y="374"/>
                  <a:pt x="21600" y="9929"/>
                  <a:pt x="21600" y="21589"/>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95" name="Arc 75"/>
          <p:cNvSpPr>
            <a:spLocks/>
          </p:cNvSpPr>
          <p:nvPr/>
        </p:nvSpPr>
        <p:spPr bwMode="auto">
          <a:xfrm rot="10800000">
            <a:off x="6731000" y="1681163"/>
            <a:ext cx="1009650" cy="341312"/>
          </a:xfrm>
          <a:custGeom>
            <a:avLst/>
            <a:gdLst>
              <a:gd name="G0" fmla="+- 0 0 0"/>
              <a:gd name="G1" fmla="+- 21537 0 0"/>
              <a:gd name="G2" fmla="+- 21600 0 0"/>
              <a:gd name="T0" fmla="*/ 1649 w 21600"/>
              <a:gd name="T1" fmla="*/ 0 h 21537"/>
              <a:gd name="T2" fmla="*/ 21600 w 21600"/>
              <a:gd name="T3" fmla="*/ 21537 h 21537"/>
              <a:gd name="T4" fmla="*/ 0 w 21600"/>
              <a:gd name="T5" fmla="*/ 21537 h 21537"/>
            </a:gdLst>
            <a:ahLst/>
            <a:cxnLst>
              <a:cxn ang="0">
                <a:pos x="T0" y="T1"/>
              </a:cxn>
              <a:cxn ang="0">
                <a:pos x="T2" y="T3"/>
              </a:cxn>
              <a:cxn ang="0">
                <a:pos x="T4" y="T5"/>
              </a:cxn>
            </a:cxnLst>
            <a:rect l="0" t="0" r="r" b="b"/>
            <a:pathLst>
              <a:path w="21600" h="21537" fill="none" extrusionOk="0">
                <a:moveTo>
                  <a:pt x="1648" y="0"/>
                </a:moveTo>
                <a:cubicBezTo>
                  <a:pt x="12905" y="861"/>
                  <a:pt x="21600" y="10247"/>
                  <a:pt x="21600" y="21537"/>
                </a:cubicBezTo>
              </a:path>
              <a:path w="21600" h="21537" stroke="0" extrusionOk="0">
                <a:moveTo>
                  <a:pt x="1648" y="0"/>
                </a:moveTo>
                <a:cubicBezTo>
                  <a:pt x="12905" y="861"/>
                  <a:pt x="21600" y="10247"/>
                  <a:pt x="21600" y="21537"/>
                </a:cubicBezTo>
                <a:lnTo>
                  <a:pt x="0" y="2153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96" name="Arc 76"/>
          <p:cNvSpPr>
            <a:spLocks/>
          </p:cNvSpPr>
          <p:nvPr/>
        </p:nvSpPr>
        <p:spPr bwMode="auto">
          <a:xfrm rot="9388351">
            <a:off x="4878388" y="1616075"/>
            <a:ext cx="530225" cy="3397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97" name="Text Box 77"/>
          <p:cNvSpPr txBox="1">
            <a:spLocks noChangeArrowheads="1"/>
          </p:cNvSpPr>
          <p:nvPr/>
        </p:nvSpPr>
        <p:spPr bwMode="auto">
          <a:xfrm>
            <a:off x="1676400" y="5932488"/>
            <a:ext cx="6129338" cy="468312"/>
          </a:xfrm>
          <a:prstGeom prst="rect">
            <a:avLst/>
          </a:prstGeom>
          <a:solidFill>
            <a:srgbClr val="FFFFFF"/>
          </a:solidFill>
          <a:ln w="9525">
            <a:solidFill>
              <a:srgbClr val="FFFFFF"/>
            </a:solidFill>
            <a:miter lim="800000"/>
            <a:headEnd/>
            <a:tailEnd/>
          </a:ln>
        </p:spPr>
        <p:txBody>
          <a:bodyPr/>
          <a:lstStyle/>
          <a:p>
            <a:pPr algn="just">
              <a:lnSpc>
                <a:spcPct val="100000"/>
              </a:lnSpc>
              <a:spcBef>
                <a:spcPct val="20000"/>
              </a:spcBef>
              <a:buClr>
                <a:schemeClr val="folHlink"/>
              </a:buClr>
              <a:buSzPct val="60000"/>
              <a:buFont typeface="Wingdings" pitchFamily="2" charset="2"/>
              <a:buNone/>
            </a:pPr>
            <a:r>
              <a:rPr kumimoji="1" lang="zh-CN" altLang="en-US" sz="2000">
                <a:latin typeface="Times New Roman" pitchFamily="18" charset="0"/>
              </a:rPr>
              <a:t>图</a:t>
            </a:r>
            <a:r>
              <a:rPr kumimoji="1" lang="en-US" altLang="zh-CN" sz="2000">
                <a:latin typeface="Times New Roman" pitchFamily="18" charset="0"/>
              </a:rPr>
              <a:t>6-4  </a:t>
            </a:r>
            <a:r>
              <a:rPr kumimoji="1" lang="zh-CN" altLang="en-US" sz="2000">
                <a:latin typeface="Times New Roman" pitchFamily="18" charset="0"/>
              </a:rPr>
              <a:t>动物分类产生式规则集所形成的部分推理网络</a:t>
            </a:r>
            <a:endParaRPr kumimoji="1" lang="zh-CN" altLang="en-US" sz="2000">
              <a:latin typeface="Arial Narrow" pitchFamily="34" charset="0"/>
              <a:ea typeface="华文新魏"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2FB2F4C-8266-44CF-A95B-D1F52FE1C4C2}" type="slidenum">
              <a:rPr lang="ja-JP" altLang="en-US"/>
              <a:pPr/>
              <a:t>41</a:t>
            </a:fld>
            <a:endParaRPr lang="en-US" altLang="ja-JP"/>
          </a:p>
        </p:txBody>
      </p:sp>
      <p:sp>
        <p:nvSpPr>
          <p:cNvPr id="441347" name="Rectangle 3"/>
          <p:cNvSpPr>
            <a:spLocks noGrp="1" noChangeArrowheads="1"/>
          </p:cNvSpPr>
          <p:nvPr>
            <p:ph type="body" idx="1"/>
          </p:nvPr>
        </p:nvSpPr>
        <p:spPr/>
        <p:txBody>
          <a:bodyPr/>
          <a:lstStyle/>
          <a:p>
            <a:pPr>
              <a:buFont typeface="Wingdings" pitchFamily="2" charset="2"/>
              <a:buNone/>
            </a:pPr>
            <a:r>
              <a:rPr lang="zh-CN" altLang="en-US" sz="2600">
                <a:solidFill>
                  <a:schemeClr val="folHlink"/>
                </a:solidFill>
              </a:rPr>
              <a:t>初始事实：</a:t>
            </a:r>
          </a:p>
          <a:p>
            <a:pPr>
              <a:buFont typeface="Wingdings" pitchFamily="2" charset="2"/>
              <a:buNone/>
            </a:pPr>
            <a:r>
              <a:rPr lang="zh-CN" altLang="en-US"/>
              <a:t> </a:t>
            </a:r>
            <a:r>
              <a:rPr lang="en-US" altLang="zh-CN" sz="2200">
                <a:latin typeface="华文新魏" pitchFamily="2" charset="-122"/>
              </a:rPr>
              <a:t>f1</a:t>
            </a:r>
            <a:r>
              <a:rPr lang="zh-CN" altLang="en-US" sz="2200">
                <a:latin typeface="华文新魏" pitchFamily="2" charset="-122"/>
              </a:rPr>
              <a:t>：某动物有毛发。</a:t>
            </a:r>
          </a:p>
          <a:p>
            <a:pPr>
              <a:buFont typeface="Wingdings" pitchFamily="2" charset="2"/>
              <a:buNone/>
            </a:pPr>
            <a:r>
              <a:rPr lang="zh-CN" altLang="en-US" sz="2200">
                <a:latin typeface="华文新魏" pitchFamily="2" charset="-122"/>
              </a:rPr>
              <a:t> </a:t>
            </a:r>
            <a:r>
              <a:rPr lang="en-US" altLang="zh-CN" sz="2200">
                <a:latin typeface="华文新魏" pitchFamily="2" charset="-122"/>
              </a:rPr>
              <a:t>f2</a:t>
            </a:r>
            <a:r>
              <a:rPr lang="zh-CN" altLang="en-US" sz="2200">
                <a:latin typeface="华文新魏" pitchFamily="2" charset="-122"/>
              </a:rPr>
              <a:t>：吃肉。</a:t>
            </a:r>
          </a:p>
          <a:p>
            <a:pPr>
              <a:buFont typeface="Wingdings" pitchFamily="2" charset="2"/>
              <a:buNone/>
            </a:pPr>
            <a:r>
              <a:rPr lang="zh-CN" altLang="en-US" sz="2200">
                <a:latin typeface="华文新魏" pitchFamily="2" charset="-122"/>
              </a:rPr>
              <a:t> </a:t>
            </a:r>
            <a:r>
              <a:rPr lang="en-US" altLang="zh-CN" sz="2200">
                <a:latin typeface="华文新魏" pitchFamily="2" charset="-122"/>
              </a:rPr>
              <a:t>f3</a:t>
            </a:r>
            <a:r>
              <a:rPr lang="zh-CN" altLang="en-US" sz="2200">
                <a:latin typeface="华文新魏" pitchFamily="2" charset="-122"/>
              </a:rPr>
              <a:t>：黄褐色。</a:t>
            </a:r>
          </a:p>
          <a:p>
            <a:pPr>
              <a:buFont typeface="Wingdings" pitchFamily="2" charset="2"/>
              <a:buNone/>
            </a:pPr>
            <a:r>
              <a:rPr lang="zh-CN" altLang="en-US" sz="2200">
                <a:latin typeface="华文新魏" pitchFamily="2" charset="-122"/>
              </a:rPr>
              <a:t> </a:t>
            </a:r>
            <a:r>
              <a:rPr lang="en-US" altLang="zh-CN" sz="2200">
                <a:latin typeface="华文新魏" pitchFamily="2" charset="-122"/>
              </a:rPr>
              <a:t>f4</a:t>
            </a:r>
            <a:r>
              <a:rPr lang="zh-CN" altLang="en-US" sz="2200">
                <a:latin typeface="华文新魏" pitchFamily="2" charset="-122"/>
              </a:rPr>
              <a:t>：有黑色条纹</a:t>
            </a:r>
          </a:p>
          <a:p>
            <a:pPr>
              <a:buFont typeface="Wingdings" pitchFamily="2" charset="2"/>
              <a:buNone/>
            </a:pPr>
            <a:r>
              <a:rPr lang="zh-CN" altLang="en-US" sz="2600">
                <a:solidFill>
                  <a:schemeClr val="folHlink"/>
                </a:solidFill>
                <a:latin typeface="华文新魏" pitchFamily="2" charset="-122"/>
              </a:rPr>
              <a:t>目标条件为：该动物为什么？</a:t>
            </a:r>
          </a:p>
        </p:txBody>
      </p:sp>
      <p:sp>
        <p:nvSpPr>
          <p:cNvPr id="441349" name="Rectangle 5"/>
          <p:cNvSpPr>
            <a:spLocks noGrp="1" noChangeArrowheads="1"/>
          </p:cNvSpPr>
          <p:nvPr>
            <p:ph type="title"/>
          </p:nvPr>
        </p:nvSpPr>
        <p:spPr>
          <a:ln/>
        </p:spPr>
        <p:txBody>
          <a:bodyPr/>
          <a:lstStyle/>
          <a:p>
            <a:r>
              <a:rPr lang="en-US" altLang="zh-CN"/>
              <a:t>6.2.3 </a:t>
            </a:r>
            <a:r>
              <a:rPr lang="zh-CN" altLang="en-US"/>
              <a:t>控制策略与常用算法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9BA00EEA-807A-4A22-8611-5480441FCE8D}" type="slidenum">
              <a:rPr lang="ja-JP" altLang="en-US"/>
              <a:pPr/>
              <a:t>42</a:t>
            </a:fld>
            <a:endParaRPr lang="en-US" altLang="ja-JP"/>
          </a:p>
        </p:txBody>
      </p:sp>
      <p:sp>
        <p:nvSpPr>
          <p:cNvPr id="442373" name="Rectangle 5"/>
          <p:cNvSpPr>
            <a:spLocks noGrp="1" noChangeArrowheads="1"/>
          </p:cNvSpPr>
          <p:nvPr>
            <p:ph type="title"/>
          </p:nvPr>
        </p:nvSpPr>
        <p:spPr>
          <a:ln/>
        </p:spPr>
        <p:txBody>
          <a:bodyPr/>
          <a:lstStyle/>
          <a:p>
            <a:r>
              <a:rPr lang="en-US" altLang="zh-CN"/>
              <a:t>6.2.3 </a:t>
            </a:r>
            <a:r>
              <a:rPr lang="zh-CN" altLang="en-US"/>
              <a:t>控制策略与常用算法</a:t>
            </a:r>
          </a:p>
        </p:txBody>
      </p:sp>
      <p:sp>
        <p:nvSpPr>
          <p:cNvPr id="442374" name="AutoShape 6"/>
          <p:cNvSpPr>
            <a:spLocks noChangeAspect="1" noChangeArrowheads="1" noTextEdit="1"/>
          </p:cNvSpPr>
          <p:nvPr/>
        </p:nvSpPr>
        <p:spPr bwMode="auto">
          <a:xfrm>
            <a:off x="1371600" y="1600200"/>
            <a:ext cx="6019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376" name="Freeform 8"/>
          <p:cNvSpPr>
            <a:spLocks/>
          </p:cNvSpPr>
          <p:nvPr/>
        </p:nvSpPr>
        <p:spPr bwMode="auto">
          <a:xfrm>
            <a:off x="1414463" y="3216275"/>
            <a:ext cx="1284287" cy="461963"/>
          </a:xfrm>
          <a:custGeom>
            <a:avLst/>
            <a:gdLst>
              <a:gd name="T0" fmla="*/ 648 w 809"/>
              <a:gd name="T1" fmla="*/ 291 h 291"/>
              <a:gd name="T2" fmla="*/ 663 w 809"/>
              <a:gd name="T3" fmla="*/ 290 h 291"/>
              <a:gd name="T4" fmla="*/ 680 w 809"/>
              <a:gd name="T5" fmla="*/ 288 h 291"/>
              <a:gd name="T6" fmla="*/ 695 w 809"/>
              <a:gd name="T7" fmla="*/ 284 h 291"/>
              <a:gd name="T8" fmla="*/ 710 w 809"/>
              <a:gd name="T9" fmla="*/ 280 h 291"/>
              <a:gd name="T10" fmla="*/ 724 w 809"/>
              <a:gd name="T11" fmla="*/ 274 h 291"/>
              <a:gd name="T12" fmla="*/ 750 w 809"/>
              <a:gd name="T13" fmla="*/ 258 h 291"/>
              <a:gd name="T14" fmla="*/ 772 w 809"/>
              <a:gd name="T15" fmla="*/ 238 h 291"/>
              <a:gd name="T16" fmla="*/ 790 w 809"/>
              <a:gd name="T17" fmla="*/ 215 h 291"/>
              <a:gd name="T18" fmla="*/ 796 w 809"/>
              <a:gd name="T19" fmla="*/ 202 h 291"/>
              <a:gd name="T20" fmla="*/ 802 w 809"/>
              <a:gd name="T21" fmla="*/ 189 h 291"/>
              <a:gd name="T22" fmla="*/ 805 w 809"/>
              <a:gd name="T23" fmla="*/ 175 h 291"/>
              <a:gd name="T24" fmla="*/ 808 w 809"/>
              <a:gd name="T25" fmla="*/ 160 h 291"/>
              <a:gd name="T26" fmla="*/ 809 w 809"/>
              <a:gd name="T27" fmla="*/ 146 h 291"/>
              <a:gd name="T28" fmla="*/ 808 w 809"/>
              <a:gd name="T29" fmla="*/ 131 h 291"/>
              <a:gd name="T30" fmla="*/ 805 w 809"/>
              <a:gd name="T31" fmla="*/ 116 h 291"/>
              <a:gd name="T32" fmla="*/ 802 w 809"/>
              <a:gd name="T33" fmla="*/ 102 h 291"/>
              <a:gd name="T34" fmla="*/ 796 w 809"/>
              <a:gd name="T35" fmla="*/ 89 h 291"/>
              <a:gd name="T36" fmla="*/ 790 w 809"/>
              <a:gd name="T37" fmla="*/ 76 h 291"/>
              <a:gd name="T38" fmla="*/ 772 w 809"/>
              <a:gd name="T39" fmla="*/ 53 h 291"/>
              <a:gd name="T40" fmla="*/ 750 w 809"/>
              <a:gd name="T41" fmla="*/ 33 h 291"/>
              <a:gd name="T42" fmla="*/ 724 w 809"/>
              <a:gd name="T43" fmla="*/ 18 h 291"/>
              <a:gd name="T44" fmla="*/ 710 w 809"/>
              <a:gd name="T45" fmla="*/ 11 h 291"/>
              <a:gd name="T46" fmla="*/ 695 w 809"/>
              <a:gd name="T47" fmla="*/ 6 h 291"/>
              <a:gd name="T48" fmla="*/ 680 w 809"/>
              <a:gd name="T49" fmla="*/ 3 h 291"/>
              <a:gd name="T50" fmla="*/ 663 w 809"/>
              <a:gd name="T51" fmla="*/ 0 h 291"/>
              <a:gd name="T52" fmla="*/ 648 w 809"/>
              <a:gd name="T53" fmla="*/ 0 h 291"/>
              <a:gd name="T54" fmla="*/ 648 w 809"/>
              <a:gd name="T55" fmla="*/ 0 h 291"/>
              <a:gd name="T56" fmla="*/ 153 w 809"/>
              <a:gd name="T57" fmla="*/ 0 h 291"/>
              <a:gd name="T58" fmla="*/ 137 w 809"/>
              <a:gd name="T59" fmla="*/ 2 h 291"/>
              <a:gd name="T60" fmla="*/ 121 w 809"/>
              <a:gd name="T61" fmla="*/ 5 h 291"/>
              <a:gd name="T62" fmla="*/ 106 w 809"/>
              <a:gd name="T63" fmla="*/ 9 h 291"/>
              <a:gd name="T64" fmla="*/ 91 w 809"/>
              <a:gd name="T65" fmla="*/ 14 h 291"/>
              <a:gd name="T66" fmla="*/ 71 w 809"/>
              <a:gd name="T67" fmla="*/ 25 h 291"/>
              <a:gd name="T68" fmla="*/ 47 w 809"/>
              <a:gd name="T69" fmla="*/ 42 h 291"/>
              <a:gd name="T70" fmla="*/ 27 w 809"/>
              <a:gd name="T71" fmla="*/ 64 h 291"/>
              <a:gd name="T72" fmla="*/ 16 w 809"/>
              <a:gd name="T73" fmla="*/ 82 h 291"/>
              <a:gd name="T74" fmla="*/ 9 w 809"/>
              <a:gd name="T75" fmla="*/ 96 h 291"/>
              <a:gd name="T76" fmla="*/ 5 w 809"/>
              <a:gd name="T77" fmla="*/ 109 h 291"/>
              <a:gd name="T78" fmla="*/ 1 w 809"/>
              <a:gd name="T79" fmla="*/ 124 h 291"/>
              <a:gd name="T80" fmla="*/ 0 w 809"/>
              <a:gd name="T81" fmla="*/ 138 h 291"/>
              <a:gd name="T82" fmla="*/ 0 w 809"/>
              <a:gd name="T83" fmla="*/ 153 h 291"/>
              <a:gd name="T84" fmla="*/ 1 w 809"/>
              <a:gd name="T85" fmla="*/ 168 h 291"/>
              <a:gd name="T86" fmla="*/ 5 w 809"/>
              <a:gd name="T87" fmla="*/ 182 h 291"/>
              <a:gd name="T88" fmla="*/ 9 w 809"/>
              <a:gd name="T89" fmla="*/ 196 h 291"/>
              <a:gd name="T90" fmla="*/ 16 w 809"/>
              <a:gd name="T91" fmla="*/ 209 h 291"/>
              <a:gd name="T92" fmla="*/ 27 w 809"/>
              <a:gd name="T93" fmla="*/ 226 h 291"/>
              <a:gd name="T94" fmla="*/ 47 w 809"/>
              <a:gd name="T95" fmla="*/ 248 h 291"/>
              <a:gd name="T96" fmla="*/ 71 w 809"/>
              <a:gd name="T97" fmla="*/ 266 h 291"/>
              <a:gd name="T98" fmla="*/ 91 w 809"/>
              <a:gd name="T99" fmla="*/ 276 h 291"/>
              <a:gd name="T100" fmla="*/ 106 w 809"/>
              <a:gd name="T101" fmla="*/ 282 h 291"/>
              <a:gd name="T102" fmla="*/ 121 w 809"/>
              <a:gd name="T103" fmla="*/ 287 h 291"/>
              <a:gd name="T104" fmla="*/ 137 w 809"/>
              <a:gd name="T105" fmla="*/ 289 h 291"/>
              <a:gd name="T106" fmla="*/ 153 w 809"/>
              <a:gd name="T107" fmla="*/ 290 h 291"/>
              <a:gd name="T108" fmla="*/ 162 w 809"/>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291">
                <a:moveTo>
                  <a:pt x="162" y="291"/>
                </a:moveTo>
                <a:lnTo>
                  <a:pt x="648" y="291"/>
                </a:lnTo>
                <a:lnTo>
                  <a:pt x="655" y="290"/>
                </a:lnTo>
                <a:lnTo>
                  <a:pt x="663" y="290"/>
                </a:lnTo>
                <a:lnTo>
                  <a:pt x="672" y="289"/>
                </a:lnTo>
                <a:lnTo>
                  <a:pt x="680" y="288"/>
                </a:lnTo>
                <a:lnTo>
                  <a:pt x="688" y="287"/>
                </a:lnTo>
                <a:lnTo>
                  <a:pt x="695" y="284"/>
                </a:lnTo>
                <a:lnTo>
                  <a:pt x="703" y="282"/>
                </a:lnTo>
                <a:lnTo>
                  <a:pt x="710" y="280"/>
                </a:lnTo>
                <a:lnTo>
                  <a:pt x="717" y="276"/>
                </a:lnTo>
                <a:lnTo>
                  <a:pt x="724" y="274"/>
                </a:lnTo>
                <a:lnTo>
                  <a:pt x="737" y="266"/>
                </a:lnTo>
                <a:lnTo>
                  <a:pt x="750" y="258"/>
                </a:lnTo>
                <a:lnTo>
                  <a:pt x="761" y="248"/>
                </a:lnTo>
                <a:lnTo>
                  <a:pt x="772" y="238"/>
                </a:lnTo>
                <a:lnTo>
                  <a:pt x="781" y="226"/>
                </a:lnTo>
                <a:lnTo>
                  <a:pt x="790" y="215"/>
                </a:lnTo>
                <a:lnTo>
                  <a:pt x="793" y="209"/>
                </a:lnTo>
                <a:lnTo>
                  <a:pt x="796" y="202"/>
                </a:lnTo>
                <a:lnTo>
                  <a:pt x="799" y="196"/>
                </a:lnTo>
                <a:lnTo>
                  <a:pt x="802" y="189"/>
                </a:lnTo>
                <a:lnTo>
                  <a:pt x="804" y="182"/>
                </a:lnTo>
                <a:lnTo>
                  <a:pt x="805" y="175"/>
                </a:lnTo>
                <a:lnTo>
                  <a:pt x="807" y="168"/>
                </a:lnTo>
                <a:lnTo>
                  <a:pt x="808" y="160"/>
                </a:lnTo>
                <a:lnTo>
                  <a:pt x="808" y="153"/>
                </a:lnTo>
                <a:lnTo>
                  <a:pt x="809" y="146"/>
                </a:lnTo>
                <a:lnTo>
                  <a:pt x="808" y="138"/>
                </a:lnTo>
                <a:lnTo>
                  <a:pt x="808" y="131"/>
                </a:lnTo>
                <a:lnTo>
                  <a:pt x="807" y="124"/>
                </a:lnTo>
                <a:lnTo>
                  <a:pt x="805" y="116"/>
                </a:lnTo>
                <a:lnTo>
                  <a:pt x="804" y="109"/>
                </a:lnTo>
                <a:lnTo>
                  <a:pt x="802" y="102"/>
                </a:lnTo>
                <a:lnTo>
                  <a:pt x="799" y="96"/>
                </a:lnTo>
                <a:lnTo>
                  <a:pt x="796" y="89"/>
                </a:lnTo>
                <a:lnTo>
                  <a:pt x="793" y="82"/>
                </a:lnTo>
                <a:lnTo>
                  <a:pt x="790" y="76"/>
                </a:lnTo>
                <a:lnTo>
                  <a:pt x="781" y="64"/>
                </a:lnTo>
                <a:lnTo>
                  <a:pt x="772" y="53"/>
                </a:lnTo>
                <a:lnTo>
                  <a:pt x="761" y="42"/>
                </a:lnTo>
                <a:lnTo>
                  <a:pt x="750" y="33"/>
                </a:lnTo>
                <a:lnTo>
                  <a:pt x="737" y="25"/>
                </a:lnTo>
                <a:lnTo>
                  <a:pt x="724" y="18"/>
                </a:lnTo>
                <a:lnTo>
                  <a:pt x="717" y="14"/>
                </a:lnTo>
                <a:lnTo>
                  <a:pt x="710" y="11"/>
                </a:lnTo>
                <a:lnTo>
                  <a:pt x="703" y="9"/>
                </a:lnTo>
                <a:lnTo>
                  <a:pt x="695" y="6"/>
                </a:lnTo>
                <a:lnTo>
                  <a:pt x="688" y="5"/>
                </a:lnTo>
                <a:lnTo>
                  <a:pt x="680" y="3"/>
                </a:lnTo>
                <a:lnTo>
                  <a:pt x="672" y="2"/>
                </a:lnTo>
                <a:lnTo>
                  <a:pt x="663" y="0"/>
                </a:lnTo>
                <a:lnTo>
                  <a:pt x="655" y="0"/>
                </a:lnTo>
                <a:lnTo>
                  <a:pt x="648" y="0"/>
                </a:lnTo>
                <a:lnTo>
                  <a:pt x="648" y="0"/>
                </a:lnTo>
                <a:lnTo>
                  <a:pt x="648" y="0"/>
                </a:lnTo>
                <a:lnTo>
                  <a:pt x="162" y="0"/>
                </a:lnTo>
                <a:lnTo>
                  <a:pt x="153" y="0"/>
                </a:lnTo>
                <a:lnTo>
                  <a:pt x="145" y="0"/>
                </a:lnTo>
                <a:lnTo>
                  <a:pt x="137" y="2"/>
                </a:lnTo>
                <a:lnTo>
                  <a:pt x="128" y="3"/>
                </a:lnTo>
                <a:lnTo>
                  <a:pt x="121" y="5"/>
                </a:lnTo>
                <a:lnTo>
                  <a:pt x="113" y="6"/>
                </a:lnTo>
                <a:lnTo>
                  <a:pt x="106" y="9"/>
                </a:lnTo>
                <a:lnTo>
                  <a:pt x="99" y="11"/>
                </a:lnTo>
                <a:lnTo>
                  <a:pt x="91" y="14"/>
                </a:lnTo>
                <a:lnTo>
                  <a:pt x="84" y="18"/>
                </a:lnTo>
                <a:lnTo>
                  <a:pt x="71" y="25"/>
                </a:lnTo>
                <a:lnTo>
                  <a:pt x="58" y="33"/>
                </a:lnTo>
                <a:lnTo>
                  <a:pt x="47" y="42"/>
                </a:lnTo>
                <a:lnTo>
                  <a:pt x="36" y="53"/>
                </a:lnTo>
                <a:lnTo>
                  <a:pt x="27" y="64"/>
                </a:lnTo>
                <a:lnTo>
                  <a:pt x="20" y="76"/>
                </a:lnTo>
                <a:lnTo>
                  <a:pt x="16" y="82"/>
                </a:lnTo>
                <a:lnTo>
                  <a:pt x="12" y="89"/>
                </a:lnTo>
                <a:lnTo>
                  <a:pt x="9" y="96"/>
                </a:lnTo>
                <a:lnTo>
                  <a:pt x="7" y="102"/>
                </a:lnTo>
                <a:lnTo>
                  <a:pt x="5" y="109"/>
                </a:lnTo>
                <a:lnTo>
                  <a:pt x="3" y="116"/>
                </a:lnTo>
                <a:lnTo>
                  <a:pt x="1" y="124"/>
                </a:lnTo>
                <a:lnTo>
                  <a:pt x="0" y="131"/>
                </a:lnTo>
                <a:lnTo>
                  <a:pt x="0" y="138"/>
                </a:lnTo>
                <a:lnTo>
                  <a:pt x="0" y="146"/>
                </a:lnTo>
                <a:lnTo>
                  <a:pt x="0" y="153"/>
                </a:lnTo>
                <a:lnTo>
                  <a:pt x="0" y="160"/>
                </a:lnTo>
                <a:lnTo>
                  <a:pt x="1" y="168"/>
                </a:lnTo>
                <a:lnTo>
                  <a:pt x="3" y="175"/>
                </a:lnTo>
                <a:lnTo>
                  <a:pt x="5" y="182"/>
                </a:lnTo>
                <a:lnTo>
                  <a:pt x="7" y="189"/>
                </a:lnTo>
                <a:lnTo>
                  <a:pt x="9" y="196"/>
                </a:lnTo>
                <a:lnTo>
                  <a:pt x="12" y="202"/>
                </a:lnTo>
                <a:lnTo>
                  <a:pt x="16" y="209"/>
                </a:lnTo>
                <a:lnTo>
                  <a:pt x="20" y="215"/>
                </a:lnTo>
                <a:lnTo>
                  <a:pt x="27" y="226"/>
                </a:lnTo>
                <a:lnTo>
                  <a:pt x="36" y="238"/>
                </a:lnTo>
                <a:lnTo>
                  <a:pt x="47" y="248"/>
                </a:lnTo>
                <a:lnTo>
                  <a:pt x="58" y="258"/>
                </a:lnTo>
                <a:lnTo>
                  <a:pt x="71" y="266"/>
                </a:lnTo>
                <a:lnTo>
                  <a:pt x="84" y="274"/>
                </a:lnTo>
                <a:lnTo>
                  <a:pt x="91" y="276"/>
                </a:lnTo>
                <a:lnTo>
                  <a:pt x="99" y="280"/>
                </a:lnTo>
                <a:lnTo>
                  <a:pt x="106" y="282"/>
                </a:lnTo>
                <a:lnTo>
                  <a:pt x="113" y="284"/>
                </a:lnTo>
                <a:lnTo>
                  <a:pt x="121" y="287"/>
                </a:lnTo>
                <a:lnTo>
                  <a:pt x="128" y="288"/>
                </a:lnTo>
                <a:lnTo>
                  <a:pt x="137" y="289"/>
                </a:lnTo>
                <a:lnTo>
                  <a:pt x="145" y="290"/>
                </a:lnTo>
                <a:lnTo>
                  <a:pt x="153" y="290"/>
                </a:lnTo>
                <a:lnTo>
                  <a:pt x="162" y="291"/>
                </a:lnTo>
                <a:lnTo>
                  <a:pt x="162" y="291"/>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377" name="Freeform 9"/>
          <p:cNvSpPr>
            <a:spLocks/>
          </p:cNvSpPr>
          <p:nvPr/>
        </p:nvSpPr>
        <p:spPr bwMode="auto">
          <a:xfrm>
            <a:off x="1414463" y="3216275"/>
            <a:ext cx="1284287" cy="461963"/>
          </a:xfrm>
          <a:custGeom>
            <a:avLst/>
            <a:gdLst>
              <a:gd name="T0" fmla="*/ 648 w 809"/>
              <a:gd name="T1" fmla="*/ 291 h 291"/>
              <a:gd name="T2" fmla="*/ 663 w 809"/>
              <a:gd name="T3" fmla="*/ 290 h 291"/>
              <a:gd name="T4" fmla="*/ 680 w 809"/>
              <a:gd name="T5" fmla="*/ 288 h 291"/>
              <a:gd name="T6" fmla="*/ 695 w 809"/>
              <a:gd name="T7" fmla="*/ 284 h 291"/>
              <a:gd name="T8" fmla="*/ 710 w 809"/>
              <a:gd name="T9" fmla="*/ 280 h 291"/>
              <a:gd name="T10" fmla="*/ 724 w 809"/>
              <a:gd name="T11" fmla="*/ 274 h 291"/>
              <a:gd name="T12" fmla="*/ 750 w 809"/>
              <a:gd name="T13" fmla="*/ 258 h 291"/>
              <a:gd name="T14" fmla="*/ 772 w 809"/>
              <a:gd name="T15" fmla="*/ 238 h 291"/>
              <a:gd name="T16" fmla="*/ 790 w 809"/>
              <a:gd name="T17" fmla="*/ 215 h 291"/>
              <a:gd name="T18" fmla="*/ 796 w 809"/>
              <a:gd name="T19" fmla="*/ 202 h 291"/>
              <a:gd name="T20" fmla="*/ 802 w 809"/>
              <a:gd name="T21" fmla="*/ 189 h 291"/>
              <a:gd name="T22" fmla="*/ 805 w 809"/>
              <a:gd name="T23" fmla="*/ 175 h 291"/>
              <a:gd name="T24" fmla="*/ 808 w 809"/>
              <a:gd name="T25" fmla="*/ 160 h 291"/>
              <a:gd name="T26" fmla="*/ 809 w 809"/>
              <a:gd name="T27" fmla="*/ 146 h 291"/>
              <a:gd name="T28" fmla="*/ 808 w 809"/>
              <a:gd name="T29" fmla="*/ 131 h 291"/>
              <a:gd name="T30" fmla="*/ 805 w 809"/>
              <a:gd name="T31" fmla="*/ 116 h 291"/>
              <a:gd name="T32" fmla="*/ 802 w 809"/>
              <a:gd name="T33" fmla="*/ 102 h 291"/>
              <a:gd name="T34" fmla="*/ 796 w 809"/>
              <a:gd name="T35" fmla="*/ 89 h 291"/>
              <a:gd name="T36" fmla="*/ 790 w 809"/>
              <a:gd name="T37" fmla="*/ 76 h 291"/>
              <a:gd name="T38" fmla="*/ 772 w 809"/>
              <a:gd name="T39" fmla="*/ 53 h 291"/>
              <a:gd name="T40" fmla="*/ 750 w 809"/>
              <a:gd name="T41" fmla="*/ 33 h 291"/>
              <a:gd name="T42" fmla="*/ 724 w 809"/>
              <a:gd name="T43" fmla="*/ 18 h 291"/>
              <a:gd name="T44" fmla="*/ 710 w 809"/>
              <a:gd name="T45" fmla="*/ 11 h 291"/>
              <a:gd name="T46" fmla="*/ 695 w 809"/>
              <a:gd name="T47" fmla="*/ 6 h 291"/>
              <a:gd name="T48" fmla="*/ 680 w 809"/>
              <a:gd name="T49" fmla="*/ 3 h 291"/>
              <a:gd name="T50" fmla="*/ 663 w 809"/>
              <a:gd name="T51" fmla="*/ 0 h 291"/>
              <a:gd name="T52" fmla="*/ 648 w 809"/>
              <a:gd name="T53" fmla="*/ 0 h 291"/>
              <a:gd name="T54" fmla="*/ 648 w 809"/>
              <a:gd name="T55" fmla="*/ 0 h 291"/>
              <a:gd name="T56" fmla="*/ 153 w 809"/>
              <a:gd name="T57" fmla="*/ 0 h 291"/>
              <a:gd name="T58" fmla="*/ 137 w 809"/>
              <a:gd name="T59" fmla="*/ 2 h 291"/>
              <a:gd name="T60" fmla="*/ 121 w 809"/>
              <a:gd name="T61" fmla="*/ 5 h 291"/>
              <a:gd name="T62" fmla="*/ 106 w 809"/>
              <a:gd name="T63" fmla="*/ 9 h 291"/>
              <a:gd name="T64" fmla="*/ 91 w 809"/>
              <a:gd name="T65" fmla="*/ 14 h 291"/>
              <a:gd name="T66" fmla="*/ 71 w 809"/>
              <a:gd name="T67" fmla="*/ 25 h 291"/>
              <a:gd name="T68" fmla="*/ 47 w 809"/>
              <a:gd name="T69" fmla="*/ 42 h 291"/>
              <a:gd name="T70" fmla="*/ 27 w 809"/>
              <a:gd name="T71" fmla="*/ 64 h 291"/>
              <a:gd name="T72" fmla="*/ 16 w 809"/>
              <a:gd name="T73" fmla="*/ 82 h 291"/>
              <a:gd name="T74" fmla="*/ 9 w 809"/>
              <a:gd name="T75" fmla="*/ 96 h 291"/>
              <a:gd name="T76" fmla="*/ 5 w 809"/>
              <a:gd name="T77" fmla="*/ 109 h 291"/>
              <a:gd name="T78" fmla="*/ 1 w 809"/>
              <a:gd name="T79" fmla="*/ 124 h 291"/>
              <a:gd name="T80" fmla="*/ 0 w 809"/>
              <a:gd name="T81" fmla="*/ 138 h 291"/>
              <a:gd name="T82" fmla="*/ 0 w 809"/>
              <a:gd name="T83" fmla="*/ 153 h 291"/>
              <a:gd name="T84" fmla="*/ 1 w 809"/>
              <a:gd name="T85" fmla="*/ 168 h 291"/>
              <a:gd name="T86" fmla="*/ 5 w 809"/>
              <a:gd name="T87" fmla="*/ 182 h 291"/>
              <a:gd name="T88" fmla="*/ 9 w 809"/>
              <a:gd name="T89" fmla="*/ 196 h 291"/>
              <a:gd name="T90" fmla="*/ 16 w 809"/>
              <a:gd name="T91" fmla="*/ 209 h 291"/>
              <a:gd name="T92" fmla="*/ 27 w 809"/>
              <a:gd name="T93" fmla="*/ 226 h 291"/>
              <a:gd name="T94" fmla="*/ 47 w 809"/>
              <a:gd name="T95" fmla="*/ 248 h 291"/>
              <a:gd name="T96" fmla="*/ 71 w 809"/>
              <a:gd name="T97" fmla="*/ 266 h 291"/>
              <a:gd name="T98" fmla="*/ 91 w 809"/>
              <a:gd name="T99" fmla="*/ 276 h 291"/>
              <a:gd name="T100" fmla="*/ 106 w 809"/>
              <a:gd name="T101" fmla="*/ 282 h 291"/>
              <a:gd name="T102" fmla="*/ 121 w 809"/>
              <a:gd name="T103" fmla="*/ 287 h 291"/>
              <a:gd name="T104" fmla="*/ 137 w 809"/>
              <a:gd name="T105" fmla="*/ 289 h 291"/>
              <a:gd name="T106" fmla="*/ 153 w 809"/>
              <a:gd name="T107" fmla="*/ 290 h 291"/>
              <a:gd name="T108" fmla="*/ 162 w 809"/>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291">
                <a:moveTo>
                  <a:pt x="162" y="291"/>
                </a:moveTo>
                <a:lnTo>
                  <a:pt x="648" y="291"/>
                </a:lnTo>
                <a:lnTo>
                  <a:pt x="655" y="290"/>
                </a:lnTo>
                <a:lnTo>
                  <a:pt x="663" y="290"/>
                </a:lnTo>
                <a:lnTo>
                  <a:pt x="672" y="289"/>
                </a:lnTo>
                <a:lnTo>
                  <a:pt x="680" y="288"/>
                </a:lnTo>
                <a:lnTo>
                  <a:pt x="688" y="287"/>
                </a:lnTo>
                <a:lnTo>
                  <a:pt x="695" y="284"/>
                </a:lnTo>
                <a:lnTo>
                  <a:pt x="703" y="282"/>
                </a:lnTo>
                <a:lnTo>
                  <a:pt x="710" y="280"/>
                </a:lnTo>
                <a:lnTo>
                  <a:pt x="717" y="276"/>
                </a:lnTo>
                <a:lnTo>
                  <a:pt x="724" y="274"/>
                </a:lnTo>
                <a:lnTo>
                  <a:pt x="737" y="266"/>
                </a:lnTo>
                <a:lnTo>
                  <a:pt x="750" y="258"/>
                </a:lnTo>
                <a:lnTo>
                  <a:pt x="761" y="248"/>
                </a:lnTo>
                <a:lnTo>
                  <a:pt x="772" y="238"/>
                </a:lnTo>
                <a:lnTo>
                  <a:pt x="781" y="226"/>
                </a:lnTo>
                <a:lnTo>
                  <a:pt x="790" y="215"/>
                </a:lnTo>
                <a:lnTo>
                  <a:pt x="793" y="209"/>
                </a:lnTo>
                <a:lnTo>
                  <a:pt x="796" y="202"/>
                </a:lnTo>
                <a:lnTo>
                  <a:pt x="799" y="196"/>
                </a:lnTo>
                <a:lnTo>
                  <a:pt x="802" y="189"/>
                </a:lnTo>
                <a:lnTo>
                  <a:pt x="804" y="182"/>
                </a:lnTo>
                <a:lnTo>
                  <a:pt x="805" y="175"/>
                </a:lnTo>
                <a:lnTo>
                  <a:pt x="807" y="168"/>
                </a:lnTo>
                <a:lnTo>
                  <a:pt x="808" y="160"/>
                </a:lnTo>
                <a:lnTo>
                  <a:pt x="808" y="153"/>
                </a:lnTo>
                <a:lnTo>
                  <a:pt x="809" y="146"/>
                </a:lnTo>
                <a:lnTo>
                  <a:pt x="808" y="138"/>
                </a:lnTo>
                <a:lnTo>
                  <a:pt x="808" y="131"/>
                </a:lnTo>
                <a:lnTo>
                  <a:pt x="807" y="124"/>
                </a:lnTo>
                <a:lnTo>
                  <a:pt x="805" y="116"/>
                </a:lnTo>
                <a:lnTo>
                  <a:pt x="804" y="109"/>
                </a:lnTo>
                <a:lnTo>
                  <a:pt x="802" y="102"/>
                </a:lnTo>
                <a:lnTo>
                  <a:pt x="799" y="96"/>
                </a:lnTo>
                <a:lnTo>
                  <a:pt x="796" y="89"/>
                </a:lnTo>
                <a:lnTo>
                  <a:pt x="793" y="82"/>
                </a:lnTo>
                <a:lnTo>
                  <a:pt x="790" y="76"/>
                </a:lnTo>
                <a:lnTo>
                  <a:pt x="781" y="64"/>
                </a:lnTo>
                <a:lnTo>
                  <a:pt x="772" y="53"/>
                </a:lnTo>
                <a:lnTo>
                  <a:pt x="761" y="42"/>
                </a:lnTo>
                <a:lnTo>
                  <a:pt x="750" y="33"/>
                </a:lnTo>
                <a:lnTo>
                  <a:pt x="737" y="25"/>
                </a:lnTo>
                <a:lnTo>
                  <a:pt x="724" y="18"/>
                </a:lnTo>
                <a:lnTo>
                  <a:pt x="717" y="14"/>
                </a:lnTo>
                <a:lnTo>
                  <a:pt x="710" y="11"/>
                </a:lnTo>
                <a:lnTo>
                  <a:pt x="703" y="9"/>
                </a:lnTo>
                <a:lnTo>
                  <a:pt x="695" y="6"/>
                </a:lnTo>
                <a:lnTo>
                  <a:pt x="688" y="5"/>
                </a:lnTo>
                <a:lnTo>
                  <a:pt x="680" y="3"/>
                </a:lnTo>
                <a:lnTo>
                  <a:pt x="672" y="2"/>
                </a:lnTo>
                <a:lnTo>
                  <a:pt x="663" y="0"/>
                </a:lnTo>
                <a:lnTo>
                  <a:pt x="655" y="0"/>
                </a:lnTo>
                <a:lnTo>
                  <a:pt x="648" y="0"/>
                </a:lnTo>
                <a:lnTo>
                  <a:pt x="648" y="0"/>
                </a:lnTo>
                <a:lnTo>
                  <a:pt x="648" y="0"/>
                </a:lnTo>
                <a:lnTo>
                  <a:pt x="162" y="0"/>
                </a:lnTo>
                <a:lnTo>
                  <a:pt x="153" y="0"/>
                </a:lnTo>
                <a:lnTo>
                  <a:pt x="145" y="0"/>
                </a:lnTo>
                <a:lnTo>
                  <a:pt x="137" y="2"/>
                </a:lnTo>
                <a:lnTo>
                  <a:pt x="128" y="3"/>
                </a:lnTo>
                <a:lnTo>
                  <a:pt x="121" y="5"/>
                </a:lnTo>
                <a:lnTo>
                  <a:pt x="113" y="6"/>
                </a:lnTo>
                <a:lnTo>
                  <a:pt x="106" y="9"/>
                </a:lnTo>
                <a:lnTo>
                  <a:pt x="99" y="11"/>
                </a:lnTo>
                <a:lnTo>
                  <a:pt x="91" y="14"/>
                </a:lnTo>
                <a:lnTo>
                  <a:pt x="84" y="18"/>
                </a:lnTo>
                <a:lnTo>
                  <a:pt x="71" y="25"/>
                </a:lnTo>
                <a:lnTo>
                  <a:pt x="58" y="33"/>
                </a:lnTo>
                <a:lnTo>
                  <a:pt x="47" y="42"/>
                </a:lnTo>
                <a:lnTo>
                  <a:pt x="36" y="53"/>
                </a:lnTo>
                <a:lnTo>
                  <a:pt x="27" y="64"/>
                </a:lnTo>
                <a:lnTo>
                  <a:pt x="20" y="76"/>
                </a:lnTo>
                <a:lnTo>
                  <a:pt x="16" y="82"/>
                </a:lnTo>
                <a:lnTo>
                  <a:pt x="12" y="89"/>
                </a:lnTo>
                <a:lnTo>
                  <a:pt x="9" y="96"/>
                </a:lnTo>
                <a:lnTo>
                  <a:pt x="7" y="102"/>
                </a:lnTo>
                <a:lnTo>
                  <a:pt x="5" y="109"/>
                </a:lnTo>
                <a:lnTo>
                  <a:pt x="3" y="116"/>
                </a:lnTo>
                <a:lnTo>
                  <a:pt x="1" y="124"/>
                </a:lnTo>
                <a:lnTo>
                  <a:pt x="0" y="131"/>
                </a:lnTo>
                <a:lnTo>
                  <a:pt x="0" y="138"/>
                </a:lnTo>
                <a:lnTo>
                  <a:pt x="0" y="146"/>
                </a:lnTo>
                <a:lnTo>
                  <a:pt x="0" y="153"/>
                </a:lnTo>
                <a:lnTo>
                  <a:pt x="0" y="160"/>
                </a:lnTo>
                <a:lnTo>
                  <a:pt x="1" y="168"/>
                </a:lnTo>
                <a:lnTo>
                  <a:pt x="3" y="175"/>
                </a:lnTo>
                <a:lnTo>
                  <a:pt x="5" y="182"/>
                </a:lnTo>
                <a:lnTo>
                  <a:pt x="7" y="189"/>
                </a:lnTo>
                <a:lnTo>
                  <a:pt x="9" y="196"/>
                </a:lnTo>
                <a:lnTo>
                  <a:pt x="12" y="202"/>
                </a:lnTo>
                <a:lnTo>
                  <a:pt x="16" y="209"/>
                </a:lnTo>
                <a:lnTo>
                  <a:pt x="20" y="215"/>
                </a:lnTo>
                <a:lnTo>
                  <a:pt x="27" y="226"/>
                </a:lnTo>
                <a:lnTo>
                  <a:pt x="36" y="238"/>
                </a:lnTo>
                <a:lnTo>
                  <a:pt x="47" y="248"/>
                </a:lnTo>
                <a:lnTo>
                  <a:pt x="58" y="258"/>
                </a:lnTo>
                <a:lnTo>
                  <a:pt x="71" y="266"/>
                </a:lnTo>
                <a:lnTo>
                  <a:pt x="84" y="274"/>
                </a:lnTo>
                <a:lnTo>
                  <a:pt x="91" y="276"/>
                </a:lnTo>
                <a:lnTo>
                  <a:pt x="99" y="280"/>
                </a:lnTo>
                <a:lnTo>
                  <a:pt x="106" y="282"/>
                </a:lnTo>
                <a:lnTo>
                  <a:pt x="113" y="284"/>
                </a:lnTo>
                <a:lnTo>
                  <a:pt x="121" y="287"/>
                </a:lnTo>
                <a:lnTo>
                  <a:pt x="128" y="288"/>
                </a:lnTo>
                <a:lnTo>
                  <a:pt x="137" y="289"/>
                </a:lnTo>
                <a:lnTo>
                  <a:pt x="145" y="290"/>
                </a:lnTo>
                <a:lnTo>
                  <a:pt x="153" y="290"/>
                </a:lnTo>
                <a:lnTo>
                  <a:pt x="162" y="291"/>
                </a:lnTo>
                <a:lnTo>
                  <a:pt x="162" y="29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78" name="Rectangle 10"/>
          <p:cNvSpPr>
            <a:spLocks noChangeArrowheads="1"/>
          </p:cNvSpPr>
          <p:nvPr/>
        </p:nvSpPr>
        <p:spPr bwMode="auto">
          <a:xfrm>
            <a:off x="1676400" y="3276600"/>
            <a:ext cx="685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哺乳类</a:t>
            </a:r>
            <a:endParaRPr lang="zh-CN" altLang="en-US"/>
          </a:p>
        </p:txBody>
      </p:sp>
      <p:sp>
        <p:nvSpPr>
          <p:cNvPr id="442379" name="Freeform 11"/>
          <p:cNvSpPr>
            <a:spLocks/>
          </p:cNvSpPr>
          <p:nvPr/>
        </p:nvSpPr>
        <p:spPr bwMode="auto">
          <a:xfrm>
            <a:off x="2955925" y="2293938"/>
            <a:ext cx="1284288" cy="461962"/>
          </a:xfrm>
          <a:custGeom>
            <a:avLst/>
            <a:gdLst>
              <a:gd name="T0" fmla="*/ 647 w 809"/>
              <a:gd name="T1" fmla="*/ 291 h 291"/>
              <a:gd name="T2" fmla="*/ 663 w 809"/>
              <a:gd name="T3" fmla="*/ 289 h 291"/>
              <a:gd name="T4" fmla="*/ 680 w 809"/>
              <a:gd name="T5" fmla="*/ 287 h 291"/>
              <a:gd name="T6" fmla="*/ 695 w 809"/>
              <a:gd name="T7" fmla="*/ 284 h 291"/>
              <a:gd name="T8" fmla="*/ 710 w 809"/>
              <a:gd name="T9" fmla="*/ 279 h 291"/>
              <a:gd name="T10" fmla="*/ 724 w 809"/>
              <a:gd name="T11" fmla="*/ 273 h 291"/>
              <a:gd name="T12" fmla="*/ 750 w 809"/>
              <a:gd name="T13" fmla="*/ 257 h 291"/>
              <a:gd name="T14" fmla="*/ 772 w 809"/>
              <a:gd name="T15" fmla="*/ 237 h 291"/>
              <a:gd name="T16" fmla="*/ 790 w 809"/>
              <a:gd name="T17" fmla="*/ 214 h 291"/>
              <a:gd name="T18" fmla="*/ 796 w 809"/>
              <a:gd name="T19" fmla="*/ 201 h 291"/>
              <a:gd name="T20" fmla="*/ 802 w 809"/>
              <a:gd name="T21" fmla="*/ 188 h 291"/>
              <a:gd name="T22" fmla="*/ 805 w 809"/>
              <a:gd name="T23" fmla="*/ 174 h 291"/>
              <a:gd name="T24" fmla="*/ 808 w 809"/>
              <a:gd name="T25" fmla="*/ 159 h 291"/>
              <a:gd name="T26" fmla="*/ 809 w 809"/>
              <a:gd name="T27" fmla="*/ 145 h 291"/>
              <a:gd name="T28" fmla="*/ 808 w 809"/>
              <a:gd name="T29" fmla="*/ 130 h 291"/>
              <a:gd name="T30" fmla="*/ 805 w 809"/>
              <a:gd name="T31" fmla="*/ 115 h 291"/>
              <a:gd name="T32" fmla="*/ 802 w 809"/>
              <a:gd name="T33" fmla="*/ 101 h 291"/>
              <a:gd name="T34" fmla="*/ 796 w 809"/>
              <a:gd name="T35" fmla="*/ 88 h 291"/>
              <a:gd name="T36" fmla="*/ 790 w 809"/>
              <a:gd name="T37" fmla="*/ 75 h 291"/>
              <a:gd name="T38" fmla="*/ 772 w 809"/>
              <a:gd name="T39" fmla="*/ 52 h 291"/>
              <a:gd name="T40" fmla="*/ 750 w 809"/>
              <a:gd name="T41" fmla="*/ 32 h 291"/>
              <a:gd name="T42" fmla="*/ 724 w 809"/>
              <a:gd name="T43" fmla="*/ 17 h 291"/>
              <a:gd name="T44" fmla="*/ 710 w 809"/>
              <a:gd name="T45" fmla="*/ 10 h 291"/>
              <a:gd name="T46" fmla="*/ 695 w 809"/>
              <a:gd name="T47" fmla="*/ 6 h 291"/>
              <a:gd name="T48" fmla="*/ 680 w 809"/>
              <a:gd name="T49" fmla="*/ 2 h 291"/>
              <a:gd name="T50" fmla="*/ 663 w 809"/>
              <a:gd name="T51" fmla="*/ 0 h 291"/>
              <a:gd name="T52" fmla="*/ 647 w 809"/>
              <a:gd name="T53" fmla="*/ 0 h 291"/>
              <a:gd name="T54" fmla="*/ 647 w 809"/>
              <a:gd name="T55" fmla="*/ 0 h 291"/>
              <a:gd name="T56" fmla="*/ 153 w 809"/>
              <a:gd name="T57" fmla="*/ 0 h 291"/>
              <a:gd name="T58" fmla="*/ 137 w 809"/>
              <a:gd name="T59" fmla="*/ 1 h 291"/>
              <a:gd name="T60" fmla="*/ 121 w 809"/>
              <a:gd name="T61" fmla="*/ 4 h 291"/>
              <a:gd name="T62" fmla="*/ 106 w 809"/>
              <a:gd name="T63" fmla="*/ 8 h 291"/>
              <a:gd name="T64" fmla="*/ 91 w 809"/>
              <a:gd name="T65" fmla="*/ 14 h 291"/>
              <a:gd name="T66" fmla="*/ 71 w 809"/>
              <a:gd name="T67" fmla="*/ 24 h 291"/>
              <a:gd name="T68" fmla="*/ 47 w 809"/>
              <a:gd name="T69" fmla="*/ 42 h 291"/>
              <a:gd name="T70" fmla="*/ 27 w 809"/>
              <a:gd name="T71" fmla="*/ 64 h 291"/>
              <a:gd name="T72" fmla="*/ 16 w 809"/>
              <a:gd name="T73" fmla="*/ 81 h 291"/>
              <a:gd name="T74" fmla="*/ 9 w 809"/>
              <a:gd name="T75" fmla="*/ 95 h 291"/>
              <a:gd name="T76" fmla="*/ 5 w 809"/>
              <a:gd name="T77" fmla="*/ 108 h 291"/>
              <a:gd name="T78" fmla="*/ 1 w 809"/>
              <a:gd name="T79" fmla="*/ 123 h 291"/>
              <a:gd name="T80" fmla="*/ 0 w 809"/>
              <a:gd name="T81" fmla="*/ 137 h 291"/>
              <a:gd name="T82" fmla="*/ 0 w 809"/>
              <a:gd name="T83" fmla="*/ 152 h 291"/>
              <a:gd name="T84" fmla="*/ 1 w 809"/>
              <a:gd name="T85" fmla="*/ 167 h 291"/>
              <a:gd name="T86" fmla="*/ 5 w 809"/>
              <a:gd name="T87" fmla="*/ 181 h 291"/>
              <a:gd name="T88" fmla="*/ 9 w 809"/>
              <a:gd name="T89" fmla="*/ 195 h 291"/>
              <a:gd name="T90" fmla="*/ 16 w 809"/>
              <a:gd name="T91" fmla="*/ 208 h 291"/>
              <a:gd name="T92" fmla="*/ 27 w 809"/>
              <a:gd name="T93" fmla="*/ 225 h 291"/>
              <a:gd name="T94" fmla="*/ 47 w 809"/>
              <a:gd name="T95" fmla="*/ 248 h 291"/>
              <a:gd name="T96" fmla="*/ 71 w 809"/>
              <a:gd name="T97" fmla="*/ 265 h 291"/>
              <a:gd name="T98" fmla="*/ 91 w 809"/>
              <a:gd name="T99" fmla="*/ 275 h 291"/>
              <a:gd name="T100" fmla="*/ 106 w 809"/>
              <a:gd name="T101" fmla="*/ 281 h 291"/>
              <a:gd name="T102" fmla="*/ 121 w 809"/>
              <a:gd name="T103" fmla="*/ 286 h 291"/>
              <a:gd name="T104" fmla="*/ 137 w 809"/>
              <a:gd name="T105" fmla="*/ 288 h 291"/>
              <a:gd name="T106" fmla="*/ 153 w 809"/>
              <a:gd name="T107" fmla="*/ 289 h 291"/>
              <a:gd name="T108" fmla="*/ 162 w 809"/>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291">
                <a:moveTo>
                  <a:pt x="162" y="291"/>
                </a:moveTo>
                <a:lnTo>
                  <a:pt x="647" y="291"/>
                </a:lnTo>
                <a:lnTo>
                  <a:pt x="655" y="289"/>
                </a:lnTo>
                <a:lnTo>
                  <a:pt x="663" y="289"/>
                </a:lnTo>
                <a:lnTo>
                  <a:pt x="672" y="288"/>
                </a:lnTo>
                <a:lnTo>
                  <a:pt x="680" y="287"/>
                </a:lnTo>
                <a:lnTo>
                  <a:pt x="688" y="286"/>
                </a:lnTo>
                <a:lnTo>
                  <a:pt x="695" y="284"/>
                </a:lnTo>
                <a:lnTo>
                  <a:pt x="703" y="281"/>
                </a:lnTo>
                <a:lnTo>
                  <a:pt x="710" y="279"/>
                </a:lnTo>
                <a:lnTo>
                  <a:pt x="717" y="275"/>
                </a:lnTo>
                <a:lnTo>
                  <a:pt x="724" y="273"/>
                </a:lnTo>
                <a:lnTo>
                  <a:pt x="737" y="265"/>
                </a:lnTo>
                <a:lnTo>
                  <a:pt x="750" y="257"/>
                </a:lnTo>
                <a:lnTo>
                  <a:pt x="761" y="248"/>
                </a:lnTo>
                <a:lnTo>
                  <a:pt x="772" y="237"/>
                </a:lnTo>
                <a:lnTo>
                  <a:pt x="781" y="225"/>
                </a:lnTo>
                <a:lnTo>
                  <a:pt x="790" y="214"/>
                </a:lnTo>
                <a:lnTo>
                  <a:pt x="792" y="208"/>
                </a:lnTo>
                <a:lnTo>
                  <a:pt x="796" y="201"/>
                </a:lnTo>
                <a:lnTo>
                  <a:pt x="799" y="195"/>
                </a:lnTo>
                <a:lnTo>
                  <a:pt x="802" y="188"/>
                </a:lnTo>
                <a:lnTo>
                  <a:pt x="804" y="181"/>
                </a:lnTo>
                <a:lnTo>
                  <a:pt x="805" y="174"/>
                </a:lnTo>
                <a:lnTo>
                  <a:pt x="807" y="167"/>
                </a:lnTo>
                <a:lnTo>
                  <a:pt x="808" y="159"/>
                </a:lnTo>
                <a:lnTo>
                  <a:pt x="808" y="152"/>
                </a:lnTo>
                <a:lnTo>
                  <a:pt x="809" y="145"/>
                </a:lnTo>
                <a:lnTo>
                  <a:pt x="808" y="137"/>
                </a:lnTo>
                <a:lnTo>
                  <a:pt x="808" y="130"/>
                </a:lnTo>
                <a:lnTo>
                  <a:pt x="807" y="123"/>
                </a:lnTo>
                <a:lnTo>
                  <a:pt x="805" y="115"/>
                </a:lnTo>
                <a:lnTo>
                  <a:pt x="804" y="108"/>
                </a:lnTo>
                <a:lnTo>
                  <a:pt x="802" y="101"/>
                </a:lnTo>
                <a:lnTo>
                  <a:pt x="799" y="95"/>
                </a:lnTo>
                <a:lnTo>
                  <a:pt x="796" y="88"/>
                </a:lnTo>
                <a:lnTo>
                  <a:pt x="792" y="81"/>
                </a:lnTo>
                <a:lnTo>
                  <a:pt x="790" y="75"/>
                </a:lnTo>
                <a:lnTo>
                  <a:pt x="781" y="64"/>
                </a:lnTo>
                <a:lnTo>
                  <a:pt x="772" y="52"/>
                </a:lnTo>
                <a:lnTo>
                  <a:pt x="761" y="42"/>
                </a:lnTo>
                <a:lnTo>
                  <a:pt x="750" y="32"/>
                </a:lnTo>
                <a:lnTo>
                  <a:pt x="737" y="24"/>
                </a:lnTo>
                <a:lnTo>
                  <a:pt x="724" y="17"/>
                </a:lnTo>
                <a:lnTo>
                  <a:pt x="717" y="14"/>
                </a:lnTo>
                <a:lnTo>
                  <a:pt x="710" y="10"/>
                </a:lnTo>
                <a:lnTo>
                  <a:pt x="703" y="8"/>
                </a:lnTo>
                <a:lnTo>
                  <a:pt x="695" y="6"/>
                </a:lnTo>
                <a:lnTo>
                  <a:pt x="688" y="4"/>
                </a:lnTo>
                <a:lnTo>
                  <a:pt x="680" y="2"/>
                </a:lnTo>
                <a:lnTo>
                  <a:pt x="672" y="1"/>
                </a:lnTo>
                <a:lnTo>
                  <a:pt x="663" y="0"/>
                </a:lnTo>
                <a:lnTo>
                  <a:pt x="655" y="0"/>
                </a:lnTo>
                <a:lnTo>
                  <a:pt x="647" y="0"/>
                </a:lnTo>
                <a:lnTo>
                  <a:pt x="647" y="0"/>
                </a:lnTo>
                <a:lnTo>
                  <a:pt x="647" y="0"/>
                </a:lnTo>
                <a:lnTo>
                  <a:pt x="162" y="0"/>
                </a:lnTo>
                <a:lnTo>
                  <a:pt x="153" y="0"/>
                </a:lnTo>
                <a:lnTo>
                  <a:pt x="145" y="0"/>
                </a:lnTo>
                <a:lnTo>
                  <a:pt x="137" y="1"/>
                </a:lnTo>
                <a:lnTo>
                  <a:pt x="128" y="2"/>
                </a:lnTo>
                <a:lnTo>
                  <a:pt x="121" y="4"/>
                </a:lnTo>
                <a:lnTo>
                  <a:pt x="113" y="6"/>
                </a:lnTo>
                <a:lnTo>
                  <a:pt x="106" y="8"/>
                </a:lnTo>
                <a:lnTo>
                  <a:pt x="99" y="10"/>
                </a:lnTo>
                <a:lnTo>
                  <a:pt x="91" y="14"/>
                </a:lnTo>
                <a:lnTo>
                  <a:pt x="84" y="17"/>
                </a:lnTo>
                <a:lnTo>
                  <a:pt x="71" y="24"/>
                </a:lnTo>
                <a:lnTo>
                  <a:pt x="58" y="32"/>
                </a:lnTo>
                <a:lnTo>
                  <a:pt x="47" y="42"/>
                </a:lnTo>
                <a:lnTo>
                  <a:pt x="36" y="52"/>
                </a:lnTo>
                <a:lnTo>
                  <a:pt x="27" y="64"/>
                </a:lnTo>
                <a:lnTo>
                  <a:pt x="20" y="75"/>
                </a:lnTo>
                <a:lnTo>
                  <a:pt x="16" y="81"/>
                </a:lnTo>
                <a:lnTo>
                  <a:pt x="12" y="88"/>
                </a:lnTo>
                <a:lnTo>
                  <a:pt x="9" y="95"/>
                </a:lnTo>
                <a:lnTo>
                  <a:pt x="7" y="101"/>
                </a:lnTo>
                <a:lnTo>
                  <a:pt x="5" y="108"/>
                </a:lnTo>
                <a:lnTo>
                  <a:pt x="3" y="115"/>
                </a:lnTo>
                <a:lnTo>
                  <a:pt x="1" y="123"/>
                </a:lnTo>
                <a:lnTo>
                  <a:pt x="0" y="130"/>
                </a:lnTo>
                <a:lnTo>
                  <a:pt x="0" y="137"/>
                </a:lnTo>
                <a:lnTo>
                  <a:pt x="0" y="145"/>
                </a:lnTo>
                <a:lnTo>
                  <a:pt x="0" y="152"/>
                </a:lnTo>
                <a:lnTo>
                  <a:pt x="0" y="159"/>
                </a:lnTo>
                <a:lnTo>
                  <a:pt x="1" y="167"/>
                </a:lnTo>
                <a:lnTo>
                  <a:pt x="3" y="174"/>
                </a:lnTo>
                <a:lnTo>
                  <a:pt x="5" y="181"/>
                </a:lnTo>
                <a:lnTo>
                  <a:pt x="7" y="188"/>
                </a:lnTo>
                <a:lnTo>
                  <a:pt x="9" y="195"/>
                </a:lnTo>
                <a:lnTo>
                  <a:pt x="12" y="201"/>
                </a:lnTo>
                <a:lnTo>
                  <a:pt x="16" y="208"/>
                </a:lnTo>
                <a:lnTo>
                  <a:pt x="20" y="214"/>
                </a:lnTo>
                <a:lnTo>
                  <a:pt x="27" y="225"/>
                </a:lnTo>
                <a:lnTo>
                  <a:pt x="36" y="237"/>
                </a:lnTo>
                <a:lnTo>
                  <a:pt x="47" y="248"/>
                </a:lnTo>
                <a:lnTo>
                  <a:pt x="58" y="257"/>
                </a:lnTo>
                <a:lnTo>
                  <a:pt x="71" y="265"/>
                </a:lnTo>
                <a:lnTo>
                  <a:pt x="84" y="273"/>
                </a:lnTo>
                <a:lnTo>
                  <a:pt x="91" y="275"/>
                </a:lnTo>
                <a:lnTo>
                  <a:pt x="99" y="279"/>
                </a:lnTo>
                <a:lnTo>
                  <a:pt x="106" y="281"/>
                </a:lnTo>
                <a:lnTo>
                  <a:pt x="113" y="284"/>
                </a:lnTo>
                <a:lnTo>
                  <a:pt x="121" y="286"/>
                </a:lnTo>
                <a:lnTo>
                  <a:pt x="128" y="287"/>
                </a:lnTo>
                <a:lnTo>
                  <a:pt x="137" y="288"/>
                </a:lnTo>
                <a:lnTo>
                  <a:pt x="145" y="289"/>
                </a:lnTo>
                <a:lnTo>
                  <a:pt x="153" y="289"/>
                </a:lnTo>
                <a:lnTo>
                  <a:pt x="162" y="291"/>
                </a:lnTo>
                <a:lnTo>
                  <a:pt x="162" y="291"/>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380" name="Freeform 12"/>
          <p:cNvSpPr>
            <a:spLocks/>
          </p:cNvSpPr>
          <p:nvPr/>
        </p:nvSpPr>
        <p:spPr bwMode="auto">
          <a:xfrm>
            <a:off x="2955925" y="2293938"/>
            <a:ext cx="1284288" cy="461962"/>
          </a:xfrm>
          <a:custGeom>
            <a:avLst/>
            <a:gdLst>
              <a:gd name="T0" fmla="*/ 647 w 809"/>
              <a:gd name="T1" fmla="*/ 291 h 291"/>
              <a:gd name="T2" fmla="*/ 663 w 809"/>
              <a:gd name="T3" fmla="*/ 289 h 291"/>
              <a:gd name="T4" fmla="*/ 680 w 809"/>
              <a:gd name="T5" fmla="*/ 287 h 291"/>
              <a:gd name="T6" fmla="*/ 695 w 809"/>
              <a:gd name="T7" fmla="*/ 284 h 291"/>
              <a:gd name="T8" fmla="*/ 710 w 809"/>
              <a:gd name="T9" fmla="*/ 279 h 291"/>
              <a:gd name="T10" fmla="*/ 724 w 809"/>
              <a:gd name="T11" fmla="*/ 273 h 291"/>
              <a:gd name="T12" fmla="*/ 750 w 809"/>
              <a:gd name="T13" fmla="*/ 257 h 291"/>
              <a:gd name="T14" fmla="*/ 772 w 809"/>
              <a:gd name="T15" fmla="*/ 237 h 291"/>
              <a:gd name="T16" fmla="*/ 790 w 809"/>
              <a:gd name="T17" fmla="*/ 214 h 291"/>
              <a:gd name="T18" fmla="*/ 796 w 809"/>
              <a:gd name="T19" fmla="*/ 201 h 291"/>
              <a:gd name="T20" fmla="*/ 802 w 809"/>
              <a:gd name="T21" fmla="*/ 188 h 291"/>
              <a:gd name="T22" fmla="*/ 805 w 809"/>
              <a:gd name="T23" fmla="*/ 174 h 291"/>
              <a:gd name="T24" fmla="*/ 808 w 809"/>
              <a:gd name="T25" fmla="*/ 159 h 291"/>
              <a:gd name="T26" fmla="*/ 809 w 809"/>
              <a:gd name="T27" fmla="*/ 145 h 291"/>
              <a:gd name="T28" fmla="*/ 808 w 809"/>
              <a:gd name="T29" fmla="*/ 130 h 291"/>
              <a:gd name="T30" fmla="*/ 805 w 809"/>
              <a:gd name="T31" fmla="*/ 115 h 291"/>
              <a:gd name="T32" fmla="*/ 802 w 809"/>
              <a:gd name="T33" fmla="*/ 101 h 291"/>
              <a:gd name="T34" fmla="*/ 796 w 809"/>
              <a:gd name="T35" fmla="*/ 88 h 291"/>
              <a:gd name="T36" fmla="*/ 790 w 809"/>
              <a:gd name="T37" fmla="*/ 75 h 291"/>
              <a:gd name="T38" fmla="*/ 772 w 809"/>
              <a:gd name="T39" fmla="*/ 52 h 291"/>
              <a:gd name="T40" fmla="*/ 750 w 809"/>
              <a:gd name="T41" fmla="*/ 32 h 291"/>
              <a:gd name="T42" fmla="*/ 724 w 809"/>
              <a:gd name="T43" fmla="*/ 17 h 291"/>
              <a:gd name="T44" fmla="*/ 710 w 809"/>
              <a:gd name="T45" fmla="*/ 10 h 291"/>
              <a:gd name="T46" fmla="*/ 695 w 809"/>
              <a:gd name="T47" fmla="*/ 6 h 291"/>
              <a:gd name="T48" fmla="*/ 680 w 809"/>
              <a:gd name="T49" fmla="*/ 2 h 291"/>
              <a:gd name="T50" fmla="*/ 663 w 809"/>
              <a:gd name="T51" fmla="*/ 0 h 291"/>
              <a:gd name="T52" fmla="*/ 647 w 809"/>
              <a:gd name="T53" fmla="*/ 0 h 291"/>
              <a:gd name="T54" fmla="*/ 647 w 809"/>
              <a:gd name="T55" fmla="*/ 0 h 291"/>
              <a:gd name="T56" fmla="*/ 153 w 809"/>
              <a:gd name="T57" fmla="*/ 0 h 291"/>
              <a:gd name="T58" fmla="*/ 137 w 809"/>
              <a:gd name="T59" fmla="*/ 1 h 291"/>
              <a:gd name="T60" fmla="*/ 121 w 809"/>
              <a:gd name="T61" fmla="*/ 4 h 291"/>
              <a:gd name="T62" fmla="*/ 106 w 809"/>
              <a:gd name="T63" fmla="*/ 8 h 291"/>
              <a:gd name="T64" fmla="*/ 91 w 809"/>
              <a:gd name="T65" fmla="*/ 14 h 291"/>
              <a:gd name="T66" fmla="*/ 71 w 809"/>
              <a:gd name="T67" fmla="*/ 24 h 291"/>
              <a:gd name="T68" fmla="*/ 47 w 809"/>
              <a:gd name="T69" fmla="*/ 42 h 291"/>
              <a:gd name="T70" fmla="*/ 27 w 809"/>
              <a:gd name="T71" fmla="*/ 64 h 291"/>
              <a:gd name="T72" fmla="*/ 16 w 809"/>
              <a:gd name="T73" fmla="*/ 81 h 291"/>
              <a:gd name="T74" fmla="*/ 9 w 809"/>
              <a:gd name="T75" fmla="*/ 95 h 291"/>
              <a:gd name="T76" fmla="*/ 5 w 809"/>
              <a:gd name="T77" fmla="*/ 108 h 291"/>
              <a:gd name="T78" fmla="*/ 1 w 809"/>
              <a:gd name="T79" fmla="*/ 123 h 291"/>
              <a:gd name="T80" fmla="*/ 0 w 809"/>
              <a:gd name="T81" fmla="*/ 137 h 291"/>
              <a:gd name="T82" fmla="*/ 0 w 809"/>
              <a:gd name="T83" fmla="*/ 152 h 291"/>
              <a:gd name="T84" fmla="*/ 1 w 809"/>
              <a:gd name="T85" fmla="*/ 167 h 291"/>
              <a:gd name="T86" fmla="*/ 5 w 809"/>
              <a:gd name="T87" fmla="*/ 181 h 291"/>
              <a:gd name="T88" fmla="*/ 9 w 809"/>
              <a:gd name="T89" fmla="*/ 195 h 291"/>
              <a:gd name="T90" fmla="*/ 16 w 809"/>
              <a:gd name="T91" fmla="*/ 208 h 291"/>
              <a:gd name="T92" fmla="*/ 27 w 809"/>
              <a:gd name="T93" fmla="*/ 225 h 291"/>
              <a:gd name="T94" fmla="*/ 47 w 809"/>
              <a:gd name="T95" fmla="*/ 248 h 291"/>
              <a:gd name="T96" fmla="*/ 71 w 809"/>
              <a:gd name="T97" fmla="*/ 265 h 291"/>
              <a:gd name="T98" fmla="*/ 91 w 809"/>
              <a:gd name="T99" fmla="*/ 275 h 291"/>
              <a:gd name="T100" fmla="*/ 106 w 809"/>
              <a:gd name="T101" fmla="*/ 281 h 291"/>
              <a:gd name="T102" fmla="*/ 121 w 809"/>
              <a:gd name="T103" fmla="*/ 286 h 291"/>
              <a:gd name="T104" fmla="*/ 137 w 809"/>
              <a:gd name="T105" fmla="*/ 288 h 291"/>
              <a:gd name="T106" fmla="*/ 153 w 809"/>
              <a:gd name="T107" fmla="*/ 289 h 291"/>
              <a:gd name="T108" fmla="*/ 162 w 809"/>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291">
                <a:moveTo>
                  <a:pt x="162" y="291"/>
                </a:moveTo>
                <a:lnTo>
                  <a:pt x="647" y="291"/>
                </a:lnTo>
                <a:lnTo>
                  <a:pt x="655" y="289"/>
                </a:lnTo>
                <a:lnTo>
                  <a:pt x="663" y="289"/>
                </a:lnTo>
                <a:lnTo>
                  <a:pt x="672" y="288"/>
                </a:lnTo>
                <a:lnTo>
                  <a:pt x="680" y="287"/>
                </a:lnTo>
                <a:lnTo>
                  <a:pt x="688" y="286"/>
                </a:lnTo>
                <a:lnTo>
                  <a:pt x="695" y="284"/>
                </a:lnTo>
                <a:lnTo>
                  <a:pt x="703" y="281"/>
                </a:lnTo>
                <a:lnTo>
                  <a:pt x="710" y="279"/>
                </a:lnTo>
                <a:lnTo>
                  <a:pt x="717" y="275"/>
                </a:lnTo>
                <a:lnTo>
                  <a:pt x="724" y="273"/>
                </a:lnTo>
                <a:lnTo>
                  <a:pt x="737" y="265"/>
                </a:lnTo>
                <a:lnTo>
                  <a:pt x="750" y="257"/>
                </a:lnTo>
                <a:lnTo>
                  <a:pt x="761" y="248"/>
                </a:lnTo>
                <a:lnTo>
                  <a:pt x="772" y="237"/>
                </a:lnTo>
                <a:lnTo>
                  <a:pt x="781" y="225"/>
                </a:lnTo>
                <a:lnTo>
                  <a:pt x="790" y="214"/>
                </a:lnTo>
                <a:lnTo>
                  <a:pt x="792" y="208"/>
                </a:lnTo>
                <a:lnTo>
                  <a:pt x="796" y="201"/>
                </a:lnTo>
                <a:lnTo>
                  <a:pt x="799" y="195"/>
                </a:lnTo>
                <a:lnTo>
                  <a:pt x="802" y="188"/>
                </a:lnTo>
                <a:lnTo>
                  <a:pt x="804" y="181"/>
                </a:lnTo>
                <a:lnTo>
                  <a:pt x="805" y="174"/>
                </a:lnTo>
                <a:lnTo>
                  <a:pt x="807" y="167"/>
                </a:lnTo>
                <a:lnTo>
                  <a:pt x="808" y="159"/>
                </a:lnTo>
                <a:lnTo>
                  <a:pt x="808" y="152"/>
                </a:lnTo>
                <a:lnTo>
                  <a:pt x="809" y="145"/>
                </a:lnTo>
                <a:lnTo>
                  <a:pt x="808" y="137"/>
                </a:lnTo>
                <a:lnTo>
                  <a:pt x="808" y="130"/>
                </a:lnTo>
                <a:lnTo>
                  <a:pt x="807" y="123"/>
                </a:lnTo>
                <a:lnTo>
                  <a:pt x="805" y="115"/>
                </a:lnTo>
                <a:lnTo>
                  <a:pt x="804" y="108"/>
                </a:lnTo>
                <a:lnTo>
                  <a:pt x="802" y="101"/>
                </a:lnTo>
                <a:lnTo>
                  <a:pt x="799" y="95"/>
                </a:lnTo>
                <a:lnTo>
                  <a:pt x="796" y="88"/>
                </a:lnTo>
                <a:lnTo>
                  <a:pt x="792" y="81"/>
                </a:lnTo>
                <a:lnTo>
                  <a:pt x="790" y="75"/>
                </a:lnTo>
                <a:lnTo>
                  <a:pt x="781" y="64"/>
                </a:lnTo>
                <a:lnTo>
                  <a:pt x="772" y="52"/>
                </a:lnTo>
                <a:lnTo>
                  <a:pt x="761" y="42"/>
                </a:lnTo>
                <a:lnTo>
                  <a:pt x="750" y="32"/>
                </a:lnTo>
                <a:lnTo>
                  <a:pt x="737" y="24"/>
                </a:lnTo>
                <a:lnTo>
                  <a:pt x="724" y="17"/>
                </a:lnTo>
                <a:lnTo>
                  <a:pt x="717" y="14"/>
                </a:lnTo>
                <a:lnTo>
                  <a:pt x="710" y="10"/>
                </a:lnTo>
                <a:lnTo>
                  <a:pt x="703" y="8"/>
                </a:lnTo>
                <a:lnTo>
                  <a:pt x="695" y="6"/>
                </a:lnTo>
                <a:lnTo>
                  <a:pt x="688" y="4"/>
                </a:lnTo>
                <a:lnTo>
                  <a:pt x="680" y="2"/>
                </a:lnTo>
                <a:lnTo>
                  <a:pt x="672" y="1"/>
                </a:lnTo>
                <a:lnTo>
                  <a:pt x="663" y="0"/>
                </a:lnTo>
                <a:lnTo>
                  <a:pt x="655" y="0"/>
                </a:lnTo>
                <a:lnTo>
                  <a:pt x="647" y="0"/>
                </a:lnTo>
                <a:lnTo>
                  <a:pt x="647" y="0"/>
                </a:lnTo>
                <a:lnTo>
                  <a:pt x="647" y="0"/>
                </a:lnTo>
                <a:lnTo>
                  <a:pt x="162" y="0"/>
                </a:lnTo>
                <a:lnTo>
                  <a:pt x="153" y="0"/>
                </a:lnTo>
                <a:lnTo>
                  <a:pt x="145" y="0"/>
                </a:lnTo>
                <a:lnTo>
                  <a:pt x="137" y="1"/>
                </a:lnTo>
                <a:lnTo>
                  <a:pt x="128" y="2"/>
                </a:lnTo>
                <a:lnTo>
                  <a:pt x="121" y="4"/>
                </a:lnTo>
                <a:lnTo>
                  <a:pt x="113" y="6"/>
                </a:lnTo>
                <a:lnTo>
                  <a:pt x="106" y="8"/>
                </a:lnTo>
                <a:lnTo>
                  <a:pt x="99" y="10"/>
                </a:lnTo>
                <a:lnTo>
                  <a:pt x="91" y="14"/>
                </a:lnTo>
                <a:lnTo>
                  <a:pt x="84" y="17"/>
                </a:lnTo>
                <a:lnTo>
                  <a:pt x="71" y="24"/>
                </a:lnTo>
                <a:lnTo>
                  <a:pt x="58" y="32"/>
                </a:lnTo>
                <a:lnTo>
                  <a:pt x="47" y="42"/>
                </a:lnTo>
                <a:lnTo>
                  <a:pt x="36" y="52"/>
                </a:lnTo>
                <a:lnTo>
                  <a:pt x="27" y="64"/>
                </a:lnTo>
                <a:lnTo>
                  <a:pt x="20" y="75"/>
                </a:lnTo>
                <a:lnTo>
                  <a:pt x="16" y="81"/>
                </a:lnTo>
                <a:lnTo>
                  <a:pt x="12" y="88"/>
                </a:lnTo>
                <a:lnTo>
                  <a:pt x="9" y="95"/>
                </a:lnTo>
                <a:lnTo>
                  <a:pt x="7" y="101"/>
                </a:lnTo>
                <a:lnTo>
                  <a:pt x="5" y="108"/>
                </a:lnTo>
                <a:lnTo>
                  <a:pt x="3" y="115"/>
                </a:lnTo>
                <a:lnTo>
                  <a:pt x="1" y="123"/>
                </a:lnTo>
                <a:lnTo>
                  <a:pt x="0" y="130"/>
                </a:lnTo>
                <a:lnTo>
                  <a:pt x="0" y="137"/>
                </a:lnTo>
                <a:lnTo>
                  <a:pt x="0" y="145"/>
                </a:lnTo>
                <a:lnTo>
                  <a:pt x="0" y="152"/>
                </a:lnTo>
                <a:lnTo>
                  <a:pt x="0" y="159"/>
                </a:lnTo>
                <a:lnTo>
                  <a:pt x="1" y="167"/>
                </a:lnTo>
                <a:lnTo>
                  <a:pt x="3" y="174"/>
                </a:lnTo>
                <a:lnTo>
                  <a:pt x="5" y="181"/>
                </a:lnTo>
                <a:lnTo>
                  <a:pt x="7" y="188"/>
                </a:lnTo>
                <a:lnTo>
                  <a:pt x="9" y="195"/>
                </a:lnTo>
                <a:lnTo>
                  <a:pt x="12" y="201"/>
                </a:lnTo>
                <a:lnTo>
                  <a:pt x="16" y="208"/>
                </a:lnTo>
                <a:lnTo>
                  <a:pt x="20" y="214"/>
                </a:lnTo>
                <a:lnTo>
                  <a:pt x="27" y="225"/>
                </a:lnTo>
                <a:lnTo>
                  <a:pt x="36" y="237"/>
                </a:lnTo>
                <a:lnTo>
                  <a:pt x="47" y="248"/>
                </a:lnTo>
                <a:lnTo>
                  <a:pt x="58" y="257"/>
                </a:lnTo>
                <a:lnTo>
                  <a:pt x="71" y="265"/>
                </a:lnTo>
                <a:lnTo>
                  <a:pt x="84" y="273"/>
                </a:lnTo>
                <a:lnTo>
                  <a:pt x="91" y="275"/>
                </a:lnTo>
                <a:lnTo>
                  <a:pt x="99" y="279"/>
                </a:lnTo>
                <a:lnTo>
                  <a:pt x="106" y="281"/>
                </a:lnTo>
                <a:lnTo>
                  <a:pt x="113" y="284"/>
                </a:lnTo>
                <a:lnTo>
                  <a:pt x="121" y="286"/>
                </a:lnTo>
                <a:lnTo>
                  <a:pt x="128" y="287"/>
                </a:lnTo>
                <a:lnTo>
                  <a:pt x="137" y="288"/>
                </a:lnTo>
                <a:lnTo>
                  <a:pt x="145" y="289"/>
                </a:lnTo>
                <a:lnTo>
                  <a:pt x="153" y="289"/>
                </a:lnTo>
                <a:lnTo>
                  <a:pt x="162" y="291"/>
                </a:lnTo>
                <a:lnTo>
                  <a:pt x="162" y="29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81" name="Rectangle 13"/>
          <p:cNvSpPr>
            <a:spLocks noChangeArrowheads="1"/>
          </p:cNvSpPr>
          <p:nvPr/>
        </p:nvSpPr>
        <p:spPr bwMode="auto">
          <a:xfrm>
            <a:off x="3089275" y="2362200"/>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食肉动物</a:t>
            </a:r>
            <a:endParaRPr lang="zh-CN" altLang="en-US"/>
          </a:p>
        </p:txBody>
      </p:sp>
      <p:sp>
        <p:nvSpPr>
          <p:cNvPr id="442382" name="Rectangle 14"/>
          <p:cNvSpPr>
            <a:spLocks noChangeArrowheads="1"/>
          </p:cNvSpPr>
          <p:nvPr/>
        </p:nvSpPr>
        <p:spPr bwMode="auto">
          <a:xfrm>
            <a:off x="1606550" y="4486275"/>
            <a:ext cx="900113" cy="3476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383" name="Rectangle 15"/>
          <p:cNvSpPr>
            <a:spLocks noChangeArrowheads="1"/>
          </p:cNvSpPr>
          <p:nvPr/>
        </p:nvSpPr>
        <p:spPr bwMode="auto">
          <a:xfrm>
            <a:off x="1606550" y="4486275"/>
            <a:ext cx="900113" cy="3476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84" name="Rectangle 16"/>
          <p:cNvSpPr>
            <a:spLocks noChangeArrowheads="1"/>
          </p:cNvSpPr>
          <p:nvPr/>
        </p:nvSpPr>
        <p:spPr bwMode="auto">
          <a:xfrm>
            <a:off x="1676400" y="4470400"/>
            <a:ext cx="685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有毛发</a:t>
            </a:r>
            <a:endParaRPr lang="zh-CN" altLang="en-US"/>
          </a:p>
        </p:txBody>
      </p:sp>
      <p:sp>
        <p:nvSpPr>
          <p:cNvPr id="442385" name="Rectangle 17"/>
          <p:cNvSpPr>
            <a:spLocks noChangeArrowheads="1"/>
          </p:cNvSpPr>
          <p:nvPr/>
        </p:nvSpPr>
        <p:spPr bwMode="auto">
          <a:xfrm>
            <a:off x="3213100" y="4486275"/>
            <a:ext cx="769938" cy="3476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386" name="Rectangle 18"/>
          <p:cNvSpPr>
            <a:spLocks noChangeArrowheads="1"/>
          </p:cNvSpPr>
          <p:nvPr/>
        </p:nvSpPr>
        <p:spPr bwMode="auto">
          <a:xfrm>
            <a:off x="3213100" y="4486275"/>
            <a:ext cx="769938" cy="3476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87" name="Rectangle 19"/>
          <p:cNvSpPr>
            <a:spLocks noChangeArrowheads="1"/>
          </p:cNvSpPr>
          <p:nvPr/>
        </p:nvSpPr>
        <p:spPr bwMode="auto">
          <a:xfrm>
            <a:off x="3344863" y="4470400"/>
            <a:ext cx="45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食肉</a:t>
            </a:r>
            <a:endParaRPr lang="zh-CN" altLang="en-US"/>
          </a:p>
        </p:txBody>
      </p:sp>
      <p:sp>
        <p:nvSpPr>
          <p:cNvPr id="442388" name="Rectangle 20"/>
          <p:cNvSpPr>
            <a:spLocks noChangeArrowheads="1"/>
          </p:cNvSpPr>
          <p:nvPr/>
        </p:nvSpPr>
        <p:spPr bwMode="auto">
          <a:xfrm>
            <a:off x="4779963" y="4486275"/>
            <a:ext cx="1027112" cy="3476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389" name="Rectangle 21"/>
          <p:cNvSpPr>
            <a:spLocks noChangeArrowheads="1"/>
          </p:cNvSpPr>
          <p:nvPr/>
        </p:nvSpPr>
        <p:spPr bwMode="auto">
          <a:xfrm>
            <a:off x="4779963" y="4486275"/>
            <a:ext cx="1027112" cy="3476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90" name="Rectangle 22"/>
          <p:cNvSpPr>
            <a:spLocks noChangeArrowheads="1"/>
          </p:cNvSpPr>
          <p:nvPr/>
        </p:nvSpPr>
        <p:spPr bwMode="auto">
          <a:xfrm>
            <a:off x="4913313" y="4470400"/>
            <a:ext cx="685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黄褐色</a:t>
            </a:r>
            <a:endParaRPr lang="zh-CN" altLang="en-US"/>
          </a:p>
        </p:txBody>
      </p:sp>
      <p:sp>
        <p:nvSpPr>
          <p:cNvPr id="442391" name="Rectangle 23"/>
          <p:cNvSpPr>
            <a:spLocks noChangeArrowheads="1"/>
          </p:cNvSpPr>
          <p:nvPr/>
        </p:nvSpPr>
        <p:spPr bwMode="auto">
          <a:xfrm>
            <a:off x="5910263" y="4486275"/>
            <a:ext cx="1438275" cy="3476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392" name="Rectangle 24"/>
          <p:cNvSpPr>
            <a:spLocks noChangeArrowheads="1"/>
          </p:cNvSpPr>
          <p:nvPr/>
        </p:nvSpPr>
        <p:spPr bwMode="auto">
          <a:xfrm>
            <a:off x="5910263" y="4486275"/>
            <a:ext cx="1438275" cy="3476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93" name="Rectangle 25"/>
          <p:cNvSpPr>
            <a:spLocks noChangeArrowheads="1"/>
          </p:cNvSpPr>
          <p:nvPr/>
        </p:nvSpPr>
        <p:spPr bwMode="auto">
          <a:xfrm>
            <a:off x="6019800" y="4470400"/>
            <a:ext cx="1143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有黑色条纹</a:t>
            </a:r>
            <a:endParaRPr lang="zh-CN" altLang="en-US"/>
          </a:p>
        </p:txBody>
      </p:sp>
      <p:sp>
        <p:nvSpPr>
          <p:cNvPr id="442394" name="Freeform 26"/>
          <p:cNvSpPr>
            <a:spLocks/>
          </p:cNvSpPr>
          <p:nvPr/>
        </p:nvSpPr>
        <p:spPr bwMode="auto">
          <a:xfrm>
            <a:off x="4624388" y="1600200"/>
            <a:ext cx="1285875" cy="461963"/>
          </a:xfrm>
          <a:custGeom>
            <a:avLst/>
            <a:gdLst>
              <a:gd name="T0" fmla="*/ 648 w 810"/>
              <a:gd name="T1" fmla="*/ 291 h 291"/>
              <a:gd name="T2" fmla="*/ 665 w 810"/>
              <a:gd name="T3" fmla="*/ 290 h 291"/>
              <a:gd name="T4" fmla="*/ 680 w 810"/>
              <a:gd name="T5" fmla="*/ 288 h 291"/>
              <a:gd name="T6" fmla="*/ 696 w 810"/>
              <a:gd name="T7" fmla="*/ 284 h 291"/>
              <a:gd name="T8" fmla="*/ 711 w 810"/>
              <a:gd name="T9" fmla="*/ 280 h 291"/>
              <a:gd name="T10" fmla="*/ 725 w 810"/>
              <a:gd name="T11" fmla="*/ 274 h 291"/>
              <a:gd name="T12" fmla="*/ 751 w 810"/>
              <a:gd name="T13" fmla="*/ 258 h 291"/>
              <a:gd name="T14" fmla="*/ 773 w 810"/>
              <a:gd name="T15" fmla="*/ 238 h 291"/>
              <a:gd name="T16" fmla="*/ 790 w 810"/>
              <a:gd name="T17" fmla="*/ 215 h 291"/>
              <a:gd name="T18" fmla="*/ 797 w 810"/>
              <a:gd name="T19" fmla="*/ 202 h 291"/>
              <a:gd name="T20" fmla="*/ 803 w 810"/>
              <a:gd name="T21" fmla="*/ 189 h 291"/>
              <a:gd name="T22" fmla="*/ 807 w 810"/>
              <a:gd name="T23" fmla="*/ 175 h 291"/>
              <a:gd name="T24" fmla="*/ 810 w 810"/>
              <a:gd name="T25" fmla="*/ 160 h 291"/>
              <a:gd name="T26" fmla="*/ 810 w 810"/>
              <a:gd name="T27" fmla="*/ 146 h 291"/>
              <a:gd name="T28" fmla="*/ 810 w 810"/>
              <a:gd name="T29" fmla="*/ 131 h 291"/>
              <a:gd name="T30" fmla="*/ 807 w 810"/>
              <a:gd name="T31" fmla="*/ 116 h 291"/>
              <a:gd name="T32" fmla="*/ 803 w 810"/>
              <a:gd name="T33" fmla="*/ 102 h 291"/>
              <a:gd name="T34" fmla="*/ 797 w 810"/>
              <a:gd name="T35" fmla="*/ 89 h 291"/>
              <a:gd name="T36" fmla="*/ 790 w 810"/>
              <a:gd name="T37" fmla="*/ 76 h 291"/>
              <a:gd name="T38" fmla="*/ 773 w 810"/>
              <a:gd name="T39" fmla="*/ 53 h 291"/>
              <a:gd name="T40" fmla="*/ 751 w 810"/>
              <a:gd name="T41" fmla="*/ 33 h 291"/>
              <a:gd name="T42" fmla="*/ 725 w 810"/>
              <a:gd name="T43" fmla="*/ 18 h 291"/>
              <a:gd name="T44" fmla="*/ 711 w 810"/>
              <a:gd name="T45" fmla="*/ 11 h 291"/>
              <a:gd name="T46" fmla="*/ 696 w 810"/>
              <a:gd name="T47" fmla="*/ 6 h 291"/>
              <a:gd name="T48" fmla="*/ 680 w 810"/>
              <a:gd name="T49" fmla="*/ 3 h 291"/>
              <a:gd name="T50" fmla="*/ 665 w 810"/>
              <a:gd name="T51" fmla="*/ 0 h 291"/>
              <a:gd name="T52" fmla="*/ 648 w 810"/>
              <a:gd name="T53" fmla="*/ 0 h 291"/>
              <a:gd name="T54" fmla="*/ 648 w 810"/>
              <a:gd name="T55" fmla="*/ 0 h 291"/>
              <a:gd name="T56" fmla="*/ 154 w 810"/>
              <a:gd name="T57" fmla="*/ 0 h 291"/>
              <a:gd name="T58" fmla="*/ 138 w 810"/>
              <a:gd name="T59" fmla="*/ 2 h 291"/>
              <a:gd name="T60" fmla="*/ 122 w 810"/>
              <a:gd name="T61" fmla="*/ 5 h 291"/>
              <a:gd name="T62" fmla="*/ 107 w 810"/>
              <a:gd name="T63" fmla="*/ 9 h 291"/>
              <a:gd name="T64" fmla="*/ 92 w 810"/>
              <a:gd name="T65" fmla="*/ 14 h 291"/>
              <a:gd name="T66" fmla="*/ 72 w 810"/>
              <a:gd name="T67" fmla="*/ 25 h 291"/>
              <a:gd name="T68" fmla="*/ 48 w 810"/>
              <a:gd name="T69" fmla="*/ 42 h 291"/>
              <a:gd name="T70" fmla="*/ 28 w 810"/>
              <a:gd name="T71" fmla="*/ 64 h 291"/>
              <a:gd name="T72" fmla="*/ 16 w 810"/>
              <a:gd name="T73" fmla="*/ 82 h 291"/>
              <a:gd name="T74" fmla="*/ 11 w 810"/>
              <a:gd name="T75" fmla="*/ 96 h 291"/>
              <a:gd name="T76" fmla="*/ 6 w 810"/>
              <a:gd name="T77" fmla="*/ 109 h 291"/>
              <a:gd name="T78" fmla="*/ 3 w 810"/>
              <a:gd name="T79" fmla="*/ 124 h 291"/>
              <a:gd name="T80" fmla="*/ 0 w 810"/>
              <a:gd name="T81" fmla="*/ 138 h 291"/>
              <a:gd name="T82" fmla="*/ 0 w 810"/>
              <a:gd name="T83" fmla="*/ 153 h 291"/>
              <a:gd name="T84" fmla="*/ 3 w 810"/>
              <a:gd name="T85" fmla="*/ 168 h 291"/>
              <a:gd name="T86" fmla="*/ 6 w 810"/>
              <a:gd name="T87" fmla="*/ 182 h 291"/>
              <a:gd name="T88" fmla="*/ 11 w 810"/>
              <a:gd name="T89" fmla="*/ 196 h 291"/>
              <a:gd name="T90" fmla="*/ 16 w 810"/>
              <a:gd name="T91" fmla="*/ 209 h 291"/>
              <a:gd name="T92" fmla="*/ 28 w 810"/>
              <a:gd name="T93" fmla="*/ 227 h 291"/>
              <a:gd name="T94" fmla="*/ 48 w 810"/>
              <a:gd name="T95" fmla="*/ 248 h 291"/>
              <a:gd name="T96" fmla="*/ 72 w 810"/>
              <a:gd name="T97" fmla="*/ 266 h 291"/>
              <a:gd name="T98" fmla="*/ 92 w 810"/>
              <a:gd name="T99" fmla="*/ 276 h 291"/>
              <a:gd name="T100" fmla="*/ 107 w 810"/>
              <a:gd name="T101" fmla="*/ 282 h 291"/>
              <a:gd name="T102" fmla="*/ 122 w 810"/>
              <a:gd name="T103" fmla="*/ 287 h 291"/>
              <a:gd name="T104" fmla="*/ 138 w 810"/>
              <a:gd name="T105" fmla="*/ 289 h 291"/>
              <a:gd name="T106" fmla="*/ 154 w 810"/>
              <a:gd name="T107" fmla="*/ 290 h 291"/>
              <a:gd name="T108" fmla="*/ 162 w 810"/>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0" h="291">
                <a:moveTo>
                  <a:pt x="162" y="291"/>
                </a:moveTo>
                <a:lnTo>
                  <a:pt x="648" y="291"/>
                </a:lnTo>
                <a:lnTo>
                  <a:pt x="657" y="290"/>
                </a:lnTo>
                <a:lnTo>
                  <a:pt x="665" y="290"/>
                </a:lnTo>
                <a:lnTo>
                  <a:pt x="672" y="289"/>
                </a:lnTo>
                <a:lnTo>
                  <a:pt x="680" y="288"/>
                </a:lnTo>
                <a:lnTo>
                  <a:pt x="688" y="287"/>
                </a:lnTo>
                <a:lnTo>
                  <a:pt x="696" y="284"/>
                </a:lnTo>
                <a:lnTo>
                  <a:pt x="703" y="282"/>
                </a:lnTo>
                <a:lnTo>
                  <a:pt x="711" y="280"/>
                </a:lnTo>
                <a:lnTo>
                  <a:pt x="718" y="276"/>
                </a:lnTo>
                <a:lnTo>
                  <a:pt x="725" y="274"/>
                </a:lnTo>
                <a:lnTo>
                  <a:pt x="738" y="266"/>
                </a:lnTo>
                <a:lnTo>
                  <a:pt x="751" y="258"/>
                </a:lnTo>
                <a:lnTo>
                  <a:pt x="763" y="248"/>
                </a:lnTo>
                <a:lnTo>
                  <a:pt x="773" y="238"/>
                </a:lnTo>
                <a:lnTo>
                  <a:pt x="782" y="227"/>
                </a:lnTo>
                <a:lnTo>
                  <a:pt x="790" y="215"/>
                </a:lnTo>
                <a:lnTo>
                  <a:pt x="794" y="209"/>
                </a:lnTo>
                <a:lnTo>
                  <a:pt x="797" y="202"/>
                </a:lnTo>
                <a:lnTo>
                  <a:pt x="801" y="196"/>
                </a:lnTo>
                <a:lnTo>
                  <a:pt x="803" y="189"/>
                </a:lnTo>
                <a:lnTo>
                  <a:pt x="804" y="182"/>
                </a:lnTo>
                <a:lnTo>
                  <a:pt x="807" y="175"/>
                </a:lnTo>
                <a:lnTo>
                  <a:pt x="808" y="168"/>
                </a:lnTo>
                <a:lnTo>
                  <a:pt x="810" y="160"/>
                </a:lnTo>
                <a:lnTo>
                  <a:pt x="810" y="153"/>
                </a:lnTo>
                <a:lnTo>
                  <a:pt x="810" y="146"/>
                </a:lnTo>
                <a:lnTo>
                  <a:pt x="810" y="138"/>
                </a:lnTo>
                <a:lnTo>
                  <a:pt x="810" y="131"/>
                </a:lnTo>
                <a:lnTo>
                  <a:pt x="808" y="124"/>
                </a:lnTo>
                <a:lnTo>
                  <a:pt x="807" y="116"/>
                </a:lnTo>
                <a:lnTo>
                  <a:pt x="804" y="109"/>
                </a:lnTo>
                <a:lnTo>
                  <a:pt x="803" y="102"/>
                </a:lnTo>
                <a:lnTo>
                  <a:pt x="801" y="96"/>
                </a:lnTo>
                <a:lnTo>
                  <a:pt x="797" y="89"/>
                </a:lnTo>
                <a:lnTo>
                  <a:pt x="794" y="82"/>
                </a:lnTo>
                <a:lnTo>
                  <a:pt x="790" y="76"/>
                </a:lnTo>
                <a:lnTo>
                  <a:pt x="782" y="64"/>
                </a:lnTo>
                <a:lnTo>
                  <a:pt x="773" y="53"/>
                </a:lnTo>
                <a:lnTo>
                  <a:pt x="763" y="42"/>
                </a:lnTo>
                <a:lnTo>
                  <a:pt x="751" y="33"/>
                </a:lnTo>
                <a:lnTo>
                  <a:pt x="738" y="25"/>
                </a:lnTo>
                <a:lnTo>
                  <a:pt x="725" y="18"/>
                </a:lnTo>
                <a:lnTo>
                  <a:pt x="718" y="14"/>
                </a:lnTo>
                <a:lnTo>
                  <a:pt x="711" y="11"/>
                </a:lnTo>
                <a:lnTo>
                  <a:pt x="703" y="9"/>
                </a:lnTo>
                <a:lnTo>
                  <a:pt x="696" y="6"/>
                </a:lnTo>
                <a:lnTo>
                  <a:pt x="688" y="5"/>
                </a:lnTo>
                <a:lnTo>
                  <a:pt x="680" y="3"/>
                </a:lnTo>
                <a:lnTo>
                  <a:pt x="672" y="2"/>
                </a:lnTo>
                <a:lnTo>
                  <a:pt x="665" y="0"/>
                </a:lnTo>
                <a:lnTo>
                  <a:pt x="657" y="0"/>
                </a:lnTo>
                <a:lnTo>
                  <a:pt x="648" y="0"/>
                </a:lnTo>
                <a:lnTo>
                  <a:pt x="648" y="0"/>
                </a:lnTo>
                <a:lnTo>
                  <a:pt x="648" y="0"/>
                </a:lnTo>
                <a:lnTo>
                  <a:pt x="162" y="0"/>
                </a:lnTo>
                <a:lnTo>
                  <a:pt x="154" y="0"/>
                </a:lnTo>
                <a:lnTo>
                  <a:pt x="145" y="0"/>
                </a:lnTo>
                <a:lnTo>
                  <a:pt x="138" y="2"/>
                </a:lnTo>
                <a:lnTo>
                  <a:pt x="130" y="3"/>
                </a:lnTo>
                <a:lnTo>
                  <a:pt x="122" y="5"/>
                </a:lnTo>
                <a:lnTo>
                  <a:pt x="114" y="6"/>
                </a:lnTo>
                <a:lnTo>
                  <a:pt x="107" y="9"/>
                </a:lnTo>
                <a:lnTo>
                  <a:pt x="99" y="11"/>
                </a:lnTo>
                <a:lnTo>
                  <a:pt x="92" y="14"/>
                </a:lnTo>
                <a:lnTo>
                  <a:pt x="86" y="18"/>
                </a:lnTo>
                <a:lnTo>
                  <a:pt x="72" y="25"/>
                </a:lnTo>
                <a:lnTo>
                  <a:pt x="60" y="33"/>
                </a:lnTo>
                <a:lnTo>
                  <a:pt x="48" y="42"/>
                </a:lnTo>
                <a:lnTo>
                  <a:pt x="38" y="53"/>
                </a:lnTo>
                <a:lnTo>
                  <a:pt x="28" y="64"/>
                </a:lnTo>
                <a:lnTo>
                  <a:pt x="20" y="76"/>
                </a:lnTo>
                <a:lnTo>
                  <a:pt x="16" y="82"/>
                </a:lnTo>
                <a:lnTo>
                  <a:pt x="13" y="89"/>
                </a:lnTo>
                <a:lnTo>
                  <a:pt x="11" y="96"/>
                </a:lnTo>
                <a:lnTo>
                  <a:pt x="8" y="102"/>
                </a:lnTo>
                <a:lnTo>
                  <a:pt x="6" y="109"/>
                </a:lnTo>
                <a:lnTo>
                  <a:pt x="4" y="116"/>
                </a:lnTo>
                <a:lnTo>
                  <a:pt x="3" y="124"/>
                </a:lnTo>
                <a:lnTo>
                  <a:pt x="2" y="131"/>
                </a:lnTo>
                <a:lnTo>
                  <a:pt x="0" y="138"/>
                </a:lnTo>
                <a:lnTo>
                  <a:pt x="0" y="146"/>
                </a:lnTo>
                <a:lnTo>
                  <a:pt x="0" y="153"/>
                </a:lnTo>
                <a:lnTo>
                  <a:pt x="2" y="160"/>
                </a:lnTo>
                <a:lnTo>
                  <a:pt x="3" y="168"/>
                </a:lnTo>
                <a:lnTo>
                  <a:pt x="4" y="175"/>
                </a:lnTo>
                <a:lnTo>
                  <a:pt x="6" y="182"/>
                </a:lnTo>
                <a:lnTo>
                  <a:pt x="8" y="189"/>
                </a:lnTo>
                <a:lnTo>
                  <a:pt x="11" y="196"/>
                </a:lnTo>
                <a:lnTo>
                  <a:pt x="13" y="202"/>
                </a:lnTo>
                <a:lnTo>
                  <a:pt x="16" y="209"/>
                </a:lnTo>
                <a:lnTo>
                  <a:pt x="20" y="215"/>
                </a:lnTo>
                <a:lnTo>
                  <a:pt x="28" y="227"/>
                </a:lnTo>
                <a:lnTo>
                  <a:pt x="38" y="238"/>
                </a:lnTo>
                <a:lnTo>
                  <a:pt x="48" y="248"/>
                </a:lnTo>
                <a:lnTo>
                  <a:pt x="60" y="258"/>
                </a:lnTo>
                <a:lnTo>
                  <a:pt x="72" y="266"/>
                </a:lnTo>
                <a:lnTo>
                  <a:pt x="86" y="274"/>
                </a:lnTo>
                <a:lnTo>
                  <a:pt x="92" y="276"/>
                </a:lnTo>
                <a:lnTo>
                  <a:pt x="99" y="280"/>
                </a:lnTo>
                <a:lnTo>
                  <a:pt x="107" y="282"/>
                </a:lnTo>
                <a:lnTo>
                  <a:pt x="114" y="284"/>
                </a:lnTo>
                <a:lnTo>
                  <a:pt x="122" y="287"/>
                </a:lnTo>
                <a:lnTo>
                  <a:pt x="130" y="288"/>
                </a:lnTo>
                <a:lnTo>
                  <a:pt x="138" y="289"/>
                </a:lnTo>
                <a:lnTo>
                  <a:pt x="145" y="290"/>
                </a:lnTo>
                <a:lnTo>
                  <a:pt x="154" y="290"/>
                </a:lnTo>
                <a:lnTo>
                  <a:pt x="162" y="291"/>
                </a:lnTo>
                <a:lnTo>
                  <a:pt x="162" y="291"/>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395" name="Freeform 27"/>
          <p:cNvSpPr>
            <a:spLocks/>
          </p:cNvSpPr>
          <p:nvPr/>
        </p:nvSpPr>
        <p:spPr bwMode="auto">
          <a:xfrm>
            <a:off x="4624388" y="1600200"/>
            <a:ext cx="1285875" cy="461963"/>
          </a:xfrm>
          <a:custGeom>
            <a:avLst/>
            <a:gdLst>
              <a:gd name="T0" fmla="*/ 648 w 810"/>
              <a:gd name="T1" fmla="*/ 291 h 291"/>
              <a:gd name="T2" fmla="*/ 665 w 810"/>
              <a:gd name="T3" fmla="*/ 290 h 291"/>
              <a:gd name="T4" fmla="*/ 680 w 810"/>
              <a:gd name="T5" fmla="*/ 288 h 291"/>
              <a:gd name="T6" fmla="*/ 696 w 810"/>
              <a:gd name="T7" fmla="*/ 284 h 291"/>
              <a:gd name="T8" fmla="*/ 711 w 810"/>
              <a:gd name="T9" fmla="*/ 280 h 291"/>
              <a:gd name="T10" fmla="*/ 725 w 810"/>
              <a:gd name="T11" fmla="*/ 274 h 291"/>
              <a:gd name="T12" fmla="*/ 751 w 810"/>
              <a:gd name="T13" fmla="*/ 258 h 291"/>
              <a:gd name="T14" fmla="*/ 773 w 810"/>
              <a:gd name="T15" fmla="*/ 238 h 291"/>
              <a:gd name="T16" fmla="*/ 790 w 810"/>
              <a:gd name="T17" fmla="*/ 215 h 291"/>
              <a:gd name="T18" fmla="*/ 797 w 810"/>
              <a:gd name="T19" fmla="*/ 202 h 291"/>
              <a:gd name="T20" fmla="*/ 803 w 810"/>
              <a:gd name="T21" fmla="*/ 189 h 291"/>
              <a:gd name="T22" fmla="*/ 807 w 810"/>
              <a:gd name="T23" fmla="*/ 175 h 291"/>
              <a:gd name="T24" fmla="*/ 810 w 810"/>
              <a:gd name="T25" fmla="*/ 160 h 291"/>
              <a:gd name="T26" fmla="*/ 810 w 810"/>
              <a:gd name="T27" fmla="*/ 146 h 291"/>
              <a:gd name="T28" fmla="*/ 810 w 810"/>
              <a:gd name="T29" fmla="*/ 131 h 291"/>
              <a:gd name="T30" fmla="*/ 807 w 810"/>
              <a:gd name="T31" fmla="*/ 116 h 291"/>
              <a:gd name="T32" fmla="*/ 803 w 810"/>
              <a:gd name="T33" fmla="*/ 102 h 291"/>
              <a:gd name="T34" fmla="*/ 797 w 810"/>
              <a:gd name="T35" fmla="*/ 89 h 291"/>
              <a:gd name="T36" fmla="*/ 790 w 810"/>
              <a:gd name="T37" fmla="*/ 76 h 291"/>
              <a:gd name="T38" fmla="*/ 773 w 810"/>
              <a:gd name="T39" fmla="*/ 53 h 291"/>
              <a:gd name="T40" fmla="*/ 751 w 810"/>
              <a:gd name="T41" fmla="*/ 33 h 291"/>
              <a:gd name="T42" fmla="*/ 725 w 810"/>
              <a:gd name="T43" fmla="*/ 18 h 291"/>
              <a:gd name="T44" fmla="*/ 711 w 810"/>
              <a:gd name="T45" fmla="*/ 11 h 291"/>
              <a:gd name="T46" fmla="*/ 696 w 810"/>
              <a:gd name="T47" fmla="*/ 6 h 291"/>
              <a:gd name="T48" fmla="*/ 680 w 810"/>
              <a:gd name="T49" fmla="*/ 3 h 291"/>
              <a:gd name="T50" fmla="*/ 665 w 810"/>
              <a:gd name="T51" fmla="*/ 0 h 291"/>
              <a:gd name="T52" fmla="*/ 648 w 810"/>
              <a:gd name="T53" fmla="*/ 0 h 291"/>
              <a:gd name="T54" fmla="*/ 648 w 810"/>
              <a:gd name="T55" fmla="*/ 0 h 291"/>
              <a:gd name="T56" fmla="*/ 154 w 810"/>
              <a:gd name="T57" fmla="*/ 0 h 291"/>
              <a:gd name="T58" fmla="*/ 138 w 810"/>
              <a:gd name="T59" fmla="*/ 2 h 291"/>
              <a:gd name="T60" fmla="*/ 122 w 810"/>
              <a:gd name="T61" fmla="*/ 5 h 291"/>
              <a:gd name="T62" fmla="*/ 107 w 810"/>
              <a:gd name="T63" fmla="*/ 9 h 291"/>
              <a:gd name="T64" fmla="*/ 92 w 810"/>
              <a:gd name="T65" fmla="*/ 14 h 291"/>
              <a:gd name="T66" fmla="*/ 72 w 810"/>
              <a:gd name="T67" fmla="*/ 25 h 291"/>
              <a:gd name="T68" fmla="*/ 48 w 810"/>
              <a:gd name="T69" fmla="*/ 42 h 291"/>
              <a:gd name="T70" fmla="*/ 28 w 810"/>
              <a:gd name="T71" fmla="*/ 64 h 291"/>
              <a:gd name="T72" fmla="*/ 16 w 810"/>
              <a:gd name="T73" fmla="*/ 82 h 291"/>
              <a:gd name="T74" fmla="*/ 11 w 810"/>
              <a:gd name="T75" fmla="*/ 96 h 291"/>
              <a:gd name="T76" fmla="*/ 6 w 810"/>
              <a:gd name="T77" fmla="*/ 109 h 291"/>
              <a:gd name="T78" fmla="*/ 3 w 810"/>
              <a:gd name="T79" fmla="*/ 124 h 291"/>
              <a:gd name="T80" fmla="*/ 0 w 810"/>
              <a:gd name="T81" fmla="*/ 138 h 291"/>
              <a:gd name="T82" fmla="*/ 0 w 810"/>
              <a:gd name="T83" fmla="*/ 153 h 291"/>
              <a:gd name="T84" fmla="*/ 3 w 810"/>
              <a:gd name="T85" fmla="*/ 168 h 291"/>
              <a:gd name="T86" fmla="*/ 6 w 810"/>
              <a:gd name="T87" fmla="*/ 182 h 291"/>
              <a:gd name="T88" fmla="*/ 11 w 810"/>
              <a:gd name="T89" fmla="*/ 196 h 291"/>
              <a:gd name="T90" fmla="*/ 16 w 810"/>
              <a:gd name="T91" fmla="*/ 209 h 291"/>
              <a:gd name="T92" fmla="*/ 28 w 810"/>
              <a:gd name="T93" fmla="*/ 227 h 291"/>
              <a:gd name="T94" fmla="*/ 48 w 810"/>
              <a:gd name="T95" fmla="*/ 248 h 291"/>
              <a:gd name="T96" fmla="*/ 72 w 810"/>
              <a:gd name="T97" fmla="*/ 266 h 291"/>
              <a:gd name="T98" fmla="*/ 92 w 810"/>
              <a:gd name="T99" fmla="*/ 276 h 291"/>
              <a:gd name="T100" fmla="*/ 107 w 810"/>
              <a:gd name="T101" fmla="*/ 282 h 291"/>
              <a:gd name="T102" fmla="*/ 122 w 810"/>
              <a:gd name="T103" fmla="*/ 287 h 291"/>
              <a:gd name="T104" fmla="*/ 138 w 810"/>
              <a:gd name="T105" fmla="*/ 289 h 291"/>
              <a:gd name="T106" fmla="*/ 154 w 810"/>
              <a:gd name="T107" fmla="*/ 290 h 291"/>
              <a:gd name="T108" fmla="*/ 162 w 810"/>
              <a:gd name="T10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0" h="291">
                <a:moveTo>
                  <a:pt x="162" y="291"/>
                </a:moveTo>
                <a:lnTo>
                  <a:pt x="648" y="291"/>
                </a:lnTo>
                <a:lnTo>
                  <a:pt x="657" y="290"/>
                </a:lnTo>
                <a:lnTo>
                  <a:pt x="665" y="290"/>
                </a:lnTo>
                <a:lnTo>
                  <a:pt x="672" y="289"/>
                </a:lnTo>
                <a:lnTo>
                  <a:pt x="680" y="288"/>
                </a:lnTo>
                <a:lnTo>
                  <a:pt x="688" y="287"/>
                </a:lnTo>
                <a:lnTo>
                  <a:pt x="696" y="284"/>
                </a:lnTo>
                <a:lnTo>
                  <a:pt x="703" y="282"/>
                </a:lnTo>
                <a:lnTo>
                  <a:pt x="711" y="280"/>
                </a:lnTo>
                <a:lnTo>
                  <a:pt x="718" y="276"/>
                </a:lnTo>
                <a:lnTo>
                  <a:pt x="725" y="274"/>
                </a:lnTo>
                <a:lnTo>
                  <a:pt x="738" y="266"/>
                </a:lnTo>
                <a:lnTo>
                  <a:pt x="751" y="258"/>
                </a:lnTo>
                <a:lnTo>
                  <a:pt x="763" y="248"/>
                </a:lnTo>
                <a:lnTo>
                  <a:pt x="773" y="238"/>
                </a:lnTo>
                <a:lnTo>
                  <a:pt x="782" y="227"/>
                </a:lnTo>
                <a:lnTo>
                  <a:pt x="790" y="215"/>
                </a:lnTo>
                <a:lnTo>
                  <a:pt x="794" y="209"/>
                </a:lnTo>
                <a:lnTo>
                  <a:pt x="797" y="202"/>
                </a:lnTo>
                <a:lnTo>
                  <a:pt x="801" y="196"/>
                </a:lnTo>
                <a:lnTo>
                  <a:pt x="803" y="189"/>
                </a:lnTo>
                <a:lnTo>
                  <a:pt x="804" y="182"/>
                </a:lnTo>
                <a:lnTo>
                  <a:pt x="807" y="175"/>
                </a:lnTo>
                <a:lnTo>
                  <a:pt x="808" y="168"/>
                </a:lnTo>
                <a:lnTo>
                  <a:pt x="810" y="160"/>
                </a:lnTo>
                <a:lnTo>
                  <a:pt x="810" y="153"/>
                </a:lnTo>
                <a:lnTo>
                  <a:pt x="810" y="146"/>
                </a:lnTo>
                <a:lnTo>
                  <a:pt x="810" y="138"/>
                </a:lnTo>
                <a:lnTo>
                  <a:pt x="810" y="131"/>
                </a:lnTo>
                <a:lnTo>
                  <a:pt x="808" y="124"/>
                </a:lnTo>
                <a:lnTo>
                  <a:pt x="807" y="116"/>
                </a:lnTo>
                <a:lnTo>
                  <a:pt x="804" y="109"/>
                </a:lnTo>
                <a:lnTo>
                  <a:pt x="803" y="102"/>
                </a:lnTo>
                <a:lnTo>
                  <a:pt x="801" y="96"/>
                </a:lnTo>
                <a:lnTo>
                  <a:pt x="797" y="89"/>
                </a:lnTo>
                <a:lnTo>
                  <a:pt x="794" y="82"/>
                </a:lnTo>
                <a:lnTo>
                  <a:pt x="790" y="76"/>
                </a:lnTo>
                <a:lnTo>
                  <a:pt x="782" y="64"/>
                </a:lnTo>
                <a:lnTo>
                  <a:pt x="773" y="53"/>
                </a:lnTo>
                <a:lnTo>
                  <a:pt x="763" y="42"/>
                </a:lnTo>
                <a:lnTo>
                  <a:pt x="751" y="33"/>
                </a:lnTo>
                <a:lnTo>
                  <a:pt x="738" y="25"/>
                </a:lnTo>
                <a:lnTo>
                  <a:pt x="725" y="18"/>
                </a:lnTo>
                <a:lnTo>
                  <a:pt x="718" y="14"/>
                </a:lnTo>
                <a:lnTo>
                  <a:pt x="711" y="11"/>
                </a:lnTo>
                <a:lnTo>
                  <a:pt x="703" y="9"/>
                </a:lnTo>
                <a:lnTo>
                  <a:pt x="696" y="6"/>
                </a:lnTo>
                <a:lnTo>
                  <a:pt x="688" y="5"/>
                </a:lnTo>
                <a:lnTo>
                  <a:pt x="680" y="3"/>
                </a:lnTo>
                <a:lnTo>
                  <a:pt x="672" y="2"/>
                </a:lnTo>
                <a:lnTo>
                  <a:pt x="665" y="0"/>
                </a:lnTo>
                <a:lnTo>
                  <a:pt x="657" y="0"/>
                </a:lnTo>
                <a:lnTo>
                  <a:pt x="648" y="0"/>
                </a:lnTo>
                <a:lnTo>
                  <a:pt x="648" y="0"/>
                </a:lnTo>
                <a:lnTo>
                  <a:pt x="648" y="0"/>
                </a:lnTo>
                <a:lnTo>
                  <a:pt x="162" y="0"/>
                </a:lnTo>
                <a:lnTo>
                  <a:pt x="154" y="0"/>
                </a:lnTo>
                <a:lnTo>
                  <a:pt x="145" y="0"/>
                </a:lnTo>
                <a:lnTo>
                  <a:pt x="138" y="2"/>
                </a:lnTo>
                <a:lnTo>
                  <a:pt x="130" y="3"/>
                </a:lnTo>
                <a:lnTo>
                  <a:pt x="122" y="5"/>
                </a:lnTo>
                <a:lnTo>
                  <a:pt x="114" y="6"/>
                </a:lnTo>
                <a:lnTo>
                  <a:pt x="107" y="9"/>
                </a:lnTo>
                <a:lnTo>
                  <a:pt x="99" y="11"/>
                </a:lnTo>
                <a:lnTo>
                  <a:pt x="92" y="14"/>
                </a:lnTo>
                <a:lnTo>
                  <a:pt x="86" y="18"/>
                </a:lnTo>
                <a:lnTo>
                  <a:pt x="72" y="25"/>
                </a:lnTo>
                <a:lnTo>
                  <a:pt x="60" y="33"/>
                </a:lnTo>
                <a:lnTo>
                  <a:pt x="48" y="42"/>
                </a:lnTo>
                <a:lnTo>
                  <a:pt x="38" y="53"/>
                </a:lnTo>
                <a:lnTo>
                  <a:pt x="28" y="64"/>
                </a:lnTo>
                <a:lnTo>
                  <a:pt x="20" y="76"/>
                </a:lnTo>
                <a:lnTo>
                  <a:pt x="16" y="82"/>
                </a:lnTo>
                <a:lnTo>
                  <a:pt x="13" y="89"/>
                </a:lnTo>
                <a:lnTo>
                  <a:pt x="11" y="96"/>
                </a:lnTo>
                <a:lnTo>
                  <a:pt x="8" y="102"/>
                </a:lnTo>
                <a:lnTo>
                  <a:pt x="6" y="109"/>
                </a:lnTo>
                <a:lnTo>
                  <a:pt x="4" y="116"/>
                </a:lnTo>
                <a:lnTo>
                  <a:pt x="3" y="124"/>
                </a:lnTo>
                <a:lnTo>
                  <a:pt x="2" y="131"/>
                </a:lnTo>
                <a:lnTo>
                  <a:pt x="0" y="138"/>
                </a:lnTo>
                <a:lnTo>
                  <a:pt x="0" y="146"/>
                </a:lnTo>
                <a:lnTo>
                  <a:pt x="0" y="153"/>
                </a:lnTo>
                <a:lnTo>
                  <a:pt x="2" y="160"/>
                </a:lnTo>
                <a:lnTo>
                  <a:pt x="3" y="168"/>
                </a:lnTo>
                <a:lnTo>
                  <a:pt x="4" y="175"/>
                </a:lnTo>
                <a:lnTo>
                  <a:pt x="6" y="182"/>
                </a:lnTo>
                <a:lnTo>
                  <a:pt x="8" y="189"/>
                </a:lnTo>
                <a:lnTo>
                  <a:pt x="11" y="196"/>
                </a:lnTo>
                <a:lnTo>
                  <a:pt x="13" y="202"/>
                </a:lnTo>
                <a:lnTo>
                  <a:pt x="16" y="209"/>
                </a:lnTo>
                <a:lnTo>
                  <a:pt x="20" y="215"/>
                </a:lnTo>
                <a:lnTo>
                  <a:pt x="28" y="227"/>
                </a:lnTo>
                <a:lnTo>
                  <a:pt x="38" y="238"/>
                </a:lnTo>
                <a:lnTo>
                  <a:pt x="48" y="248"/>
                </a:lnTo>
                <a:lnTo>
                  <a:pt x="60" y="258"/>
                </a:lnTo>
                <a:lnTo>
                  <a:pt x="72" y="266"/>
                </a:lnTo>
                <a:lnTo>
                  <a:pt x="86" y="274"/>
                </a:lnTo>
                <a:lnTo>
                  <a:pt x="92" y="276"/>
                </a:lnTo>
                <a:lnTo>
                  <a:pt x="99" y="280"/>
                </a:lnTo>
                <a:lnTo>
                  <a:pt x="107" y="282"/>
                </a:lnTo>
                <a:lnTo>
                  <a:pt x="114" y="284"/>
                </a:lnTo>
                <a:lnTo>
                  <a:pt x="122" y="287"/>
                </a:lnTo>
                <a:lnTo>
                  <a:pt x="130" y="288"/>
                </a:lnTo>
                <a:lnTo>
                  <a:pt x="138" y="289"/>
                </a:lnTo>
                <a:lnTo>
                  <a:pt x="145" y="290"/>
                </a:lnTo>
                <a:lnTo>
                  <a:pt x="154" y="290"/>
                </a:lnTo>
                <a:lnTo>
                  <a:pt x="162" y="291"/>
                </a:lnTo>
                <a:lnTo>
                  <a:pt x="162" y="29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396" name="Rectangle 28"/>
          <p:cNvSpPr>
            <a:spLocks noChangeArrowheads="1"/>
          </p:cNvSpPr>
          <p:nvPr/>
        </p:nvSpPr>
        <p:spPr bwMode="auto">
          <a:xfrm>
            <a:off x="5013325" y="1600200"/>
            <a:ext cx="45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b="0">
                <a:solidFill>
                  <a:srgbClr val="000000"/>
                </a:solidFill>
                <a:latin typeface="宋体" pitchFamily="2" charset="-122"/>
              </a:rPr>
              <a:t>老虎</a:t>
            </a:r>
            <a:endParaRPr lang="zh-CN" altLang="en-US"/>
          </a:p>
        </p:txBody>
      </p:sp>
      <p:sp>
        <p:nvSpPr>
          <p:cNvPr id="442397" name="Line 29"/>
          <p:cNvSpPr>
            <a:spLocks noChangeShapeType="1"/>
          </p:cNvSpPr>
          <p:nvPr/>
        </p:nvSpPr>
        <p:spPr bwMode="auto">
          <a:xfrm flipV="1">
            <a:off x="2055813" y="3727450"/>
            <a:ext cx="1587" cy="75882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398" name="Freeform 30"/>
          <p:cNvSpPr>
            <a:spLocks/>
          </p:cNvSpPr>
          <p:nvPr/>
        </p:nvSpPr>
        <p:spPr bwMode="auto">
          <a:xfrm>
            <a:off x="1987550" y="3678238"/>
            <a:ext cx="136525" cy="60325"/>
          </a:xfrm>
          <a:custGeom>
            <a:avLst/>
            <a:gdLst>
              <a:gd name="T0" fmla="*/ 0 w 86"/>
              <a:gd name="T1" fmla="*/ 38 h 38"/>
              <a:gd name="T2" fmla="*/ 43 w 86"/>
              <a:gd name="T3" fmla="*/ 0 h 38"/>
              <a:gd name="T4" fmla="*/ 86 w 86"/>
              <a:gd name="T5" fmla="*/ 38 h 38"/>
              <a:gd name="T6" fmla="*/ 0 w 86"/>
              <a:gd name="T7" fmla="*/ 38 h 38"/>
            </a:gdLst>
            <a:ahLst/>
            <a:cxnLst>
              <a:cxn ang="0">
                <a:pos x="T0" y="T1"/>
              </a:cxn>
              <a:cxn ang="0">
                <a:pos x="T2" y="T3"/>
              </a:cxn>
              <a:cxn ang="0">
                <a:pos x="T4" y="T5"/>
              </a:cxn>
              <a:cxn ang="0">
                <a:pos x="T6" y="T7"/>
              </a:cxn>
            </a:cxnLst>
            <a:rect l="0" t="0" r="r" b="b"/>
            <a:pathLst>
              <a:path w="86" h="38">
                <a:moveTo>
                  <a:pt x="0" y="38"/>
                </a:moveTo>
                <a:lnTo>
                  <a:pt x="43" y="0"/>
                </a:lnTo>
                <a:lnTo>
                  <a:pt x="86"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399" name="Line 31"/>
          <p:cNvSpPr>
            <a:spLocks noChangeShapeType="1"/>
          </p:cNvSpPr>
          <p:nvPr/>
        </p:nvSpPr>
        <p:spPr bwMode="auto">
          <a:xfrm flipV="1">
            <a:off x="3597275" y="2803525"/>
            <a:ext cx="1588" cy="16827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400" name="Freeform 32"/>
          <p:cNvSpPr>
            <a:spLocks/>
          </p:cNvSpPr>
          <p:nvPr/>
        </p:nvSpPr>
        <p:spPr bwMode="auto">
          <a:xfrm>
            <a:off x="3529013" y="2755900"/>
            <a:ext cx="136525" cy="58738"/>
          </a:xfrm>
          <a:custGeom>
            <a:avLst/>
            <a:gdLst>
              <a:gd name="T0" fmla="*/ 0 w 86"/>
              <a:gd name="T1" fmla="*/ 37 h 37"/>
              <a:gd name="T2" fmla="*/ 43 w 86"/>
              <a:gd name="T3" fmla="*/ 0 h 37"/>
              <a:gd name="T4" fmla="*/ 86 w 86"/>
              <a:gd name="T5" fmla="*/ 37 h 37"/>
              <a:gd name="T6" fmla="*/ 0 w 86"/>
              <a:gd name="T7" fmla="*/ 37 h 37"/>
            </a:gdLst>
            <a:ahLst/>
            <a:cxnLst>
              <a:cxn ang="0">
                <a:pos x="T0" y="T1"/>
              </a:cxn>
              <a:cxn ang="0">
                <a:pos x="T2" y="T3"/>
              </a:cxn>
              <a:cxn ang="0">
                <a:pos x="T4" y="T5"/>
              </a:cxn>
              <a:cxn ang="0">
                <a:pos x="T6" y="T7"/>
              </a:cxn>
            </a:cxnLst>
            <a:rect l="0" t="0" r="r" b="b"/>
            <a:pathLst>
              <a:path w="86" h="37">
                <a:moveTo>
                  <a:pt x="0" y="37"/>
                </a:moveTo>
                <a:lnTo>
                  <a:pt x="43" y="0"/>
                </a:lnTo>
                <a:lnTo>
                  <a:pt x="86"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401" name="Line 33"/>
          <p:cNvSpPr>
            <a:spLocks noChangeShapeType="1"/>
          </p:cNvSpPr>
          <p:nvPr/>
        </p:nvSpPr>
        <p:spPr bwMode="auto">
          <a:xfrm flipV="1">
            <a:off x="2055813" y="2770188"/>
            <a:ext cx="1490662" cy="4460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402" name="Freeform 34"/>
          <p:cNvSpPr>
            <a:spLocks/>
          </p:cNvSpPr>
          <p:nvPr/>
        </p:nvSpPr>
        <p:spPr bwMode="auto">
          <a:xfrm>
            <a:off x="3513138" y="2716213"/>
            <a:ext cx="84137" cy="114300"/>
          </a:xfrm>
          <a:custGeom>
            <a:avLst/>
            <a:gdLst>
              <a:gd name="T0" fmla="*/ 0 w 53"/>
              <a:gd name="T1" fmla="*/ 0 h 72"/>
              <a:gd name="T2" fmla="*/ 53 w 53"/>
              <a:gd name="T3" fmla="*/ 25 h 72"/>
              <a:gd name="T4" fmla="*/ 26 w 53"/>
              <a:gd name="T5" fmla="*/ 72 h 72"/>
              <a:gd name="T6" fmla="*/ 0 w 53"/>
              <a:gd name="T7" fmla="*/ 0 h 72"/>
            </a:gdLst>
            <a:ahLst/>
            <a:cxnLst>
              <a:cxn ang="0">
                <a:pos x="T0" y="T1"/>
              </a:cxn>
              <a:cxn ang="0">
                <a:pos x="T2" y="T3"/>
              </a:cxn>
              <a:cxn ang="0">
                <a:pos x="T4" y="T5"/>
              </a:cxn>
              <a:cxn ang="0">
                <a:pos x="T6" y="T7"/>
              </a:cxn>
            </a:cxnLst>
            <a:rect l="0" t="0" r="r" b="b"/>
            <a:pathLst>
              <a:path w="53" h="72">
                <a:moveTo>
                  <a:pt x="0" y="0"/>
                </a:moveTo>
                <a:lnTo>
                  <a:pt x="53" y="25"/>
                </a:lnTo>
                <a:lnTo>
                  <a:pt x="26"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403" name="Line 35"/>
          <p:cNvSpPr>
            <a:spLocks noChangeShapeType="1"/>
          </p:cNvSpPr>
          <p:nvPr/>
        </p:nvSpPr>
        <p:spPr bwMode="auto">
          <a:xfrm>
            <a:off x="5291138" y="2105025"/>
            <a:ext cx="1338262" cy="23812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404" name="Freeform 36"/>
          <p:cNvSpPr>
            <a:spLocks/>
          </p:cNvSpPr>
          <p:nvPr/>
        </p:nvSpPr>
        <p:spPr bwMode="auto">
          <a:xfrm>
            <a:off x="5237163" y="2062163"/>
            <a:ext cx="122237" cy="82550"/>
          </a:xfrm>
          <a:custGeom>
            <a:avLst/>
            <a:gdLst>
              <a:gd name="T0" fmla="*/ 0 w 77"/>
              <a:gd name="T1" fmla="*/ 52 h 52"/>
              <a:gd name="T2" fmla="*/ 20 w 77"/>
              <a:gd name="T3" fmla="*/ 0 h 52"/>
              <a:gd name="T4" fmla="*/ 77 w 77"/>
              <a:gd name="T5" fmla="*/ 17 h 52"/>
              <a:gd name="T6" fmla="*/ 0 w 77"/>
              <a:gd name="T7" fmla="*/ 52 h 52"/>
            </a:gdLst>
            <a:ahLst/>
            <a:cxnLst>
              <a:cxn ang="0">
                <a:pos x="T0" y="T1"/>
              </a:cxn>
              <a:cxn ang="0">
                <a:pos x="T2" y="T3"/>
              </a:cxn>
              <a:cxn ang="0">
                <a:pos x="T4" y="T5"/>
              </a:cxn>
              <a:cxn ang="0">
                <a:pos x="T6" y="T7"/>
              </a:cxn>
            </a:cxnLst>
            <a:rect l="0" t="0" r="r" b="b"/>
            <a:pathLst>
              <a:path w="77" h="52">
                <a:moveTo>
                  <a:pt x="0" y="52"/>
                </a:moveTo>
                <a:lnTo>
                  <a:pt x="20" y="0"/>
                </a:lnTo>
                <a:lnTo>
                  <a:pt x="77" y="17"/>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405" name="Freeform 37"/>
          <p:cNvSpPr>
            <a:spLocks/>
          </p:cNvSpPr>
          <p:nvPr/>
        </p:nvSpPr>
        <p:spPr bwMode="auto">
          <a:xfrm>
            <a:off x="3292475" y="2846388"/>
            <a:ext cx="304800" cy="139700"/>
          </a:xfrm>
          <a:custGeom>
            <a:avLst/>
            <a:gdLst>
              <a:gd name="T0" fmla="*/ 0 w 192"/>
              <a:gd name="T1" fmla="*/ 0 h 88"/>
              <a:gd name="T2" fmla="*/ 0 w 192"/>
              <a:gd name="T3" fmla="*/ 4 h 88"/>
              <a:gd name="T4" fmla="*/ 2 w 192"/>
              <a:gd name="T5" fmla="*/ 9 h 88"/>
              <a:gd name="T6" fmla="*/ 3 w 192"/>
              <a:gd name="T7" fmla="*/ 12 h 88"/>
              <a:gd name="T8" fmla="*/ 4 w 192"/>
              <a:gd name="T9" fmla="*/ 17 h 88"/>
              <a:gd name="T10" fmla="*/ 7 w 192"/>
              <a:gd name="T11" fmla="*/ 22 h 88"/>
              <a:gd name="T12" fmla="*/ 10 w 192"/>
              <a:gd name="T13" fmla="*/ 25 h 88"/>
              <a:gd name="T14" fmla="*/ 12 w 192"/>
              <a:gd name="T15" fmla="*/ 30 h 88"/>
              <a:gd name="T16" fmla="*/ 16 w 192"/>
              <a:gd name="T17" fmla="*/ 33 h 88"/>
              <a:gd name="T18" fmla="*/ 20 w 192"/>
              <a:gd name="T19" fmla="*/ 38 h 88"/>
              <a:gd name="T20" fmla="*/ 24 w 192"/>
              <a:gd name="T21" fmla="*/ 42 h 88"/>
              <a:gd name="T22" fmla="*/ 28 w 192"/>
              <a:gd name="T23" fmla="*/ 45 h 88"/>
              <a:gd name="T24" fmla="*/ 33 w 192"/>
              <a:gd name="T25" fmla="*/ 48 h 88"/>
              <a:gd name="T26" fmla="*/ 38 w 192"/>
              <a:gd name="T27" fmla="*/ 52 h 88"/>
              <a:gd name="T28" fmla="*/ 45 w 192"/>
              <a:gd name="T29" fmla="*/ 55 h 88"/>
              <a:gd name="T30" fmla="*/ 50 w 192"/>
              <a:gd name="T31" fmla="*/ 59 h 88"/>
              <a:gd name="T32" fmla="*/ 56 w 192"/>
              <a:gd name="T33" fmla="*/ 61 h 88"/>
              <a:gd name="T34" fmla="*/ 70 w 192"/>
              <a:gd name="T35" fmla="*/ 67 h 88"/>
              <a:gd name="T36" fmla="*/ 85 w 192"/>
              <a:gd name="T37" fmla="*/ 73 h 88"/>
              <a:gd name="T38" fmla="*/ 100 w 192"/>
              <a:gd name="T39" fmla="*/ 76 h 88"/>
              <a:gd name="T40" fmla="*/ 117 w 192"/>
              <a:gd name="T41" fmla="*/ 81 h 88"/>
              <a:gd name="T42" fmla="*/ 135 w 192"/>
              <a:gd name="T43" fmla="*/ 83 h 88"/>
              <a:gd name="T44" fmla="*/ 153 w 192"/>
              <a:gd name="T45" fmla="*/ 86 h 88"/>
              <a:gd name="T46" fmla="*/ 173 w 192"/>
              <a:gd name="T47" fmla="*/ 87 h 88"/>
              <a:gd name="T48" fmla="*/ 192 w 192"/>
              <a:gd name="T4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88">
                <a:moveTo>
                  <a:pt x="0" y="0"/>
                </a:moveTo>
                <a:lnTo>
                  <a:pt x="0" y="4"/>
                </a:lnTo>
                <a:lnTo>
                  <a:pt x="2" y="9"/>
                </a:lnTo>
                <a:lnTo>
                  <a:pt x="3" y="12"/>
                </a:lnTo>
                <a:lnTo>
                  <a:pt x="4" y="17"/>
                </a:lnTo>
                <a:lnTo>
                  <a:pt x="7" y="22"/>
                </a:lnTo>
                <a:lnTo>
                  <a:pt x="10" y="25"/>
                </a:lnTo>
                <a:lnTo>
                  <a:pt x="12" y="30"/>
                </a:lnTo>
                <a:lnTo>
                  <a:pt x="16" y="33"/>
                </a:lnTo>
                <a:lnTo>
                  <a:pt x="20" y="38"/>
                </a:lnTo>
                <a:lnTo>
                  <a:pt x="24" y="42"/>
                </a:lnTo>
                <a:lnTo>
                  <a:pt x="28" y="45"/>
                </a:lnTo>
                <a:lnTo>
                  <a:pt x="33" y="48"/>
                </a:lnTo>
                <a:lnTo>
                  <a:pt x="38" y="52"/>
                </a:lnTo>
                <a:lnTo>
                  <a:pt x="45" y="55"/>
                </a:lnTo>
                <a:lnTo>
                  <a:pt x="50" y="59"/>
                </a:lnTo>
                <a:lnTo>
                  <a:pt x="56" y="61"/>
                </a:lnTo>
                <a:lnTo>
                  <a:pt x="70" y="67"/>
                </a:lnTo>
                <a:lnTo>
                  <a:pt x="85" y="73"/>
                </a:lnTo>
                <a:lnTo>
                  <a:pt x="100" y="76"/>
                </a:lnTo>
                <a:lnTo>
                  <a:pt x="117" y="81"/>
                </a:lnTo>
                <a:lnTo>
                  <a:pt x="135" y="83"/>
                </a:lnTo>
                <a:lnTo>
                  <a:pt x="153" y="86"/>
                </a:lnTo>
                <a:lnTo>
                  <a:pt x="173" y="87"/>
                </a:lnTo>
                <a:lnTo>
                  <a:pt x="192" y="8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406" name="Freeform 38"/>
          <p:cNvSpPr>
            <a:spLocks/>
          </p:cNvSpPr>
          <p:nvPr/>
        </p:nvSpPr>
        <p:spPr bwMode="auto">
          <a:xfrm>
            <a:off x="4970463" y="2103438"/>
            <a:ext cx="461962" cy="252412"/>
          </a:xfrm>
          <a:custGeom>
            <a:avLst/>
            <a:gdLst>
              <a:gd name="T0" fmla="*/ 0 w 291"/>
              <a:gd name="T1" fmla="*/ 0 h 159"/>
              <a:gd name="T2" fmla="*/ 0 w 291"/>
              <a:gd name="T3" fmla="*/ 8 h 159"/>
              <a:gd name="T4" fmla="*/ 1 w 291"/>
              <a:gd name="T5" fmla="*/ 16 h 159"/>
              <a:gd name="T6" fmla="*/ 3 w 291"/>
              <a:gd name="T7" fmla="*/ 24 h 159"/>
              <a:gd name="T8" fmla="*/ 5 w 291"/>
              <a:gd name="T9" fmla="*/ 32 h 159"/>
              <a:gd name="T10" fmla="*/ 9 w 291"/>
              <a:gd name="T11" fmla="*/ 39 h 159"/>
              <a:gd name="T12" fmla="*/ 13 w 291"/>
              <a:gd name="T13" fmla="*/ 48 h 159"/>
              <a:gd name="T14" fmla="*/ 18 w 291"/>
              <a:gd name="T15" fmla="*/ 55 h 159"/>
              <a:gd name="T16" fmla="*/ 23 w 291"/>
              <a:gd name="T17" fmla="*/ 62 h 159"/>
              <a:gd name="T18" fmla="*/ 28 w 291"/>
              <a:gd name="T19" fmla="*/ 69 h 159"/>
              <a:gd name="T20" fmla="*/ 35 w 291"/>
              <a:gd name="T21" fmla="*/ 76 h 159"/>
              <a:gd name="T22" fmla="*/ 43 w 291"/>
              <a:gd name="T23" fmla="*/ 83 h 159"/>
              <a:gd name="T24" fmla="*/ 49 w 291"/>
              <a:gd name="T25" fmla="*/ 89 h 159"/>
              <a:gd name="T26" fmla="*/ 58 w 291"/>
              <a:gd name="T27" fmla="*/ 95 h 159"/>
              <a:gd name="T28" fmla="*/ 66 w 291"/>
              <a:gd name="T29" fmla="*/ 101 h 159"/>
              <a:gd name="T30" fmla="*/ 75 w 291"/>
              <a:gd name="T31" fmla="*/ 107 h 159"/>
              <a:gd name="T32" fmla="*/ 85 w 291"/>
              <a:gd name="T33" fmla="*/ 113 h 159"/>
              <a:gd name="T34" fmla="*/ 96 w 291"/>
              <a:gd name="T35" fmla="*/ 119 h 159"/>
              <a:gd name="T36" fmla="*/ 106 w 291"/>
              <a:gd name="T37" fmla="*/ 123 h 159"/>
              <a:gd name="T38" fmla="*/ 116 w 291"/>
              <a:gd name="T39" fmla="*/ 128 h 159"/>
              <a:gd name="T40" fmla="*/ 128 w 291"/>
              <a:gd name="T41" fmla="*/ 133 h 159"/>
              <a:gd name="T42" fmla="*/ 140 w 291"/>
              <a:gd name="T43" fmla="*/ 136 h 159"/>
              <a:gd name="T44" fmla="*/ 153 w 291"/>
              <a:gd name="T45" fmla="*/ 141 h 159"/>
              <a:gd name="T46" fmla="*/ 164 w 291"/>
              <a:gd name="T47" fmla="*/ 144 h 159"/>
              <a:gd name="T48" fmla="*/ 177 w 291"/>
              <a:gd name="T49" fmla="*/ 147 h 159"/>
              <a:gd name="T50" fmla="*/ 192 w 291"/>
              <a:gd name="T51" fmla="*/ 150 h 159"/>
              <a:gd name="T52" fmla="*/ 204 w 291"/>
              <a:gd name="T53" fmla="*/ 152 h 159"/>
              <a:gd name="T54" fmla="*/ 219 w 291"/>
              <a:gd name="T55" fmla="*/ 155 h 159"/>
              <a:gd name="T56" fmla="*/ 233 w 291"/>
              <a:gd name="T57" fmla="*/ 156 h 159"/>
              <a:gd name="T58" fmla="*/ 247 w 291"/>
              <a:gd name="T59" fmla="*/ 158 h 159"/>
              <a:gd name="T60" fmla="*/ 261 w 291"/>
              <a:gd name="T61" fmla="*/ 159 h 159"/>
              <a:gd name="T62" fmla="*/ 277 w 291"/>
              <a:gd name="T63" fmla="*/ 159 h 159"/>
              <a:gd name="T64" fmla="*/ 291 w 291"/>
              <a:gd name="T6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159">
                <a:moveTo>
                  <a:pt x="0" y="0"/>
                </a:moveTo>
                <a:lnTo>
                  <a:pt x="0" y="8"/>
                </a:lnTo>
                <a:lnTo>
                  <a:pt x="1" y="16"/>
                </a:lnTo>
                <a:lnTo>
                  <a:pt x="3" y="24"/>
                </a:lnTo>
                <a:lnTo>
                  <a:pt x="5" y="32"/>
                </a:lnTo>
                <a:lnTo>
                  <a:pt x="9" y="39"/>
                </a:lnTo>
                <a:lnTo>
                  <a:pt x="13" y="48"/>
                </a:lnTo>
                <a:lnTo>
                  <a:pt x="18" y="55"/>
                </a:lnTo>
                <a:lnTo>
                  <a:pt x="23" y="62"/>
                </a:lnTo>
                <a:lnTo>
                  <a:pt x="28" y="69"/>
                </a:lnTo>
                <a:lnTo>
                  <a:pt x="35" y="76"/>
                </a:lnTo>
                <a:lnTo>
                  <a:pt x="43" y="83"/>
                </a:lnTo>
                <a:lnTo>
                  <a:pt x="49" y="89"/>
                </a:lnTo>
                <a:lnTo>
                  <a:pt x="58" y="95"/>
                </a:lnTo>
                <a:lnTo>
                  <a:pt x="66" y="101"/>
                </a:lnTo>
                <a:lnTo>
                  <a:pt x="75" y="107"/>
                </a:lnTo>
                <a:lnTo>
                  <a:pt x="85" y="113"/>
                </a:lnTo>
                <a:lnTo>
                  <a:pt x="96" y="119"/>
                </a:lnTo>
                <a:lnTo>
                  <a:pt x="106" y="123"/>
                </a:lnTo>
                <a:lnTo>
                  <a:pt x="116" y="128"/>
                </a:lnTo>
                <a:lnTo>
                  <a:pt x="128" y="133"/>
                </a:lnTo>
                <a:lnTo>
                  <a:pt x="140" y="136"/>
                </a:lnTo>
                <a:lnTo>
                  <a:pt x="153" y="141"/>
                </a:lnTo>
                <a:lnTo>
                  <a:pt x="164" y="144"/>
                </a:lnTo>
                <a:lnTo>
                  <a:pt x="177" y="147"/>
                </a:lnTo>
                <a:lnTo>
                  <a:pt x="192" y="150"/>
                </a:lnTo>
                <a:lnTo>
                  <a:pt x="204" y="152"/>
                </a:lnTo>
                <a:lnTo>
                  <a:pt x="219" y="155"/>
                </a:lnTo>
                <a:lnTo>
                  <a:pt x="233" y="156"/>
                </a:lnTo>
                <a:lnTo>
                  <a:pt x="247" y="158"/>
                </a:lnTo>
                <a:lnTo>
                  <a:pt x="261" y="159"/>
                </a:lnTo>
                <a:lnTo>
                  <a:pt x="277" y="159"/>
                </a:lnTo>
                <a:lnTo>
                  <a:pt x="291" y="15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407" name="Line 39"/>
          <p:cNvSpPr>
            <a:spLocks noChangeShapeType="1"/>
          </p:cNvSpPr>
          <p:nvPr/>
        </p:nvSpPr>
        <p:spPr bwMode="auto">
          <a:xfrm flipV="1">
            <a:off x="3597275" y="2070100"/>
            <a:ext cx="1617663" cy="2238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408" name="Freeform 40"/>
          <p:cNvSpPr>
            <a:spLocks/>
          </p:cNvSpPr>
          <p:nvPr/>
        </p:nvSpPr>
        <p:spPr bwMode="auto">
          <a:xfrm>
            <a:off x="5189538" y="2011363"/>
            <a:ext cx="79375" cy="119062"/>
          </a:xfrm>
          <a:custGeom>
            <a:avLst/>
            <a:gdLst>
              <a:gd name="T0" fmla="*/ 0 w 50"/>
              <a:gd name="T1" fmla="*/ 0 h 75"/>
              <a:gd name="T2" fmla="*/ 50 w 50"/>
              <a:gd name="T3" fmla="*/ 32 h 75"/>
              <a:gd name="T4" fmla="*/ 13 w 50"/>
              <a:gd name="T5" fmla="*/ 75 h 75"/>
              <a:gd name="T6" fmla="*/ 0 w 50"/>
              <a:gd name="T7" fmla="*/ 0 h 75"/>
            </a:gdLst>
            <a:ahLst/>
            <a:cxnLst>
              <a:cxn ang="0">
                <a:pos x="T0" y="T1"/>
              </a:cxn>
              <a:cxn ang="0">
                <a:pos x="T2" y="T3"/>
              </a:cxn>
              <a:cxn ang="0">
                <a:pos x="T4" y="T5"/>
              </a:cxn>
              <a:cxn ang="0">
                <a:pos x="T6" y="T7"/>
              </a:cxn>
            </a:cxnLst>
            <a:rect l="0" t="0" r="r" b="b"/>
            <a:pathLst>
              <a:path w="50" h="75">
                <a:moveTo>
                  <a:pt x="0" y="0"/>
                </a:moveTo>
                <a:lnTo>
                  <a:pt x="50" y="32"/>
                </a:lnTo>
                <a:lnTo>
                  <a:pt x="13" y="7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409" name="Line 41"/>
          <p:cNvSpPr>
            <a:spLocks noChangeShapeType="1"/>
          </p:cNvSpPr>
          <p:nvPr/>
        </p:nvSpPr>
        <p:spPr bwMode="auto">
          <a:xfrm flipH="1" flipV="1">
            <a:off x="5268913" y="2111375"/>
            <a:ext cx="23812" cy="237490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410" name="Freeform 42"/>
          <p:cNvSpPr>
            <a:spLocks/>
          </p:cNvSpPr>
          <p:nvPr/>
        </p:nvSpPr>
        <p:spPr bwMode="auto">
          <a:xfrm>
            <a:off x="5200650" y="2062163"/>
            <a:ext cx="134938" cy="61912"/>
          </a:xfrm>
          <a:custGeom>
            <a:avLst/>
            <a:gdLst>
              <a:gd name="T0" fmla="*/ 0 w 85"/>
              <a:gd name="T1" fmla="*/ 39 h 39"/>
              <a:gd name="T2" fmla="*/ 43 w 85"/>
              <a:gd name="T3" fmla="*/ 0 h 39"/>
              <a:gd name="T4" fmla="*/ 85 w 85"/>
              <a:gd name="T5" fmla="*/ 38 h 39"/>
              <a:gd name="T6" fmla="*/ 0 w 85"/>
              <a:gd name="T7" fmla="*/ 39 h 39"/>
            </a:gdLst>
            <a:ahLst/>
            <a:cxnLst>
              <a:cxn ang="0">
                <a:pos x="T0" y="T1"/>
              </a:cxn>
              <a:cxn ang="0">
                <a:pos x="T2" y="T3"/>
              </a:cxn>
              <a:cxn ang="0">
                <a:pos x="T4" y="T5"/>
              </a:cxn>
              <a:cxn ang="0">
                <a:pos x="T6" y="T7"/>
              </a:cxn>
            </a:cxnLst>
            <a:rect l="0" t="0" r="r" b="b"/>
            <a:pathLst>
              <a:path w="85" h="39">
                <a:moveTo>
                  <a:pt x="0" y="39"/>
                </a:moveTo>
                <a:lnTo>
                  <a:pt x="43" y="0"/>
                </a:lnTo>
                <a:lnTo>
                  <a:pt x="85" y="38"/>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413" name="Rectangle 45"/>
          <p:cNvSpPr>
            <a:spLocks noChangeArrowheads="1"/>
          </p:cNvSpPr>
          <p:nvPr/>
        </p:nvSpPr>
        <p:spPr bwMode="auto">
          <a:xfrm>
            <a:off x="3505200" y="5486400"/>
            <a:ext cx="2144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宋体" pitchFamily="2" charset="-122"/>
              </a:rPr>
              <a:t>正向推理推理树</a:t>
            </a:r>
            <a:endParaRPr lang="zh-CN" altLang="en-US" sz="2400"/>
          </a:p>
        </p:txBody>
      </p:sp>
      <p:sp>
        <p:nvSpPr>
          <p:cNvPr id="442414" name="Rectangle 46"/>
          <p:cNvSpPr>
            <a:spLocks noChangeArrowheads="1"/>
          </p:cNvSpPr>
          <p:nvPr/>
        </p:nvSpPr>
        <p:spPr bwMode="auto">
          <a:xfrm>
            <a:off x="2162175" y="3927475"/>
            <a:ext cx="514350"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415" name="Rectangle 47"/>
          <p:cNvSpPr>
            <a:spLocks noChangeArrowheads="1"/>
          </p:cNvSpPr>
          <p:nvPr/>
        </p:nvSpPr>
        <p:spPr bwMode="auto">
          <a:xfrm>
            <a:off x="2162175" y="3927475"/>
            <a:ext cx="514350" cy="347663"/>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416" name="Rectangle 48"/>
          <p:cNvSpPr>
            <a:spLocks noChangeArrowheads="1"/>
          </p:cNvSpPr>
          <p:nvPr/>
        </p:nvSpPr>
        <p:spPr bwMode="auto">
          <a:xfrm>
            <a:off x="2284413" y="3935413"/>
            <a:ext cx="1460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0">
                <a:solidFill>
                  <a:srgbClr val="000000"/>
                </a:solidFill>
                <a:latin typeface="宋体" pitchFamily="2" charset="-122"/>
              </a:rPr>
              <a:t>r</a:t>
            </a:r>
            <a:endParaRPr lang="en-US" altLang="zh-CN"/>
          </a:p>
        </p:txBody>
      </p:sp>
      <p:sp>
        <p:nvSpPr>
          <p:cNvPr id="442417" name="Rectangle 49"/>
          <p:cNvSpPr>
            <a:spLocks noChangeArrowheads="1"/>
          </p:cNvSpPr>
          <p:nvPr/>
        </p:nvSpPr>
        <p:spPr bwMode="auto">
          <a:xfrm>
            <a:off x="2446338" y="4019550"/>
            <a:ext cx="95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宋体" pitchFamily="2" charset="-122"/>
              </a:rPr>
              <a:t>2</a:t>
            </a:r>
            <a:endParaRPr lang="en-US" altLang="zh-CN"/>
          </a:p>
        </p:txBody>
      </p:sp>
      <p:sp>
        <p:nvSpPr>
          <p:cNvPr id="442418" name="Rectangle 50"/>
          <p:cNvSpPr>
            <a:spLocks noChangeArrowheads="1"/>
          </p:cNvSpPr>
          <p:nvPr/>
        </p:nvSpPr>
        <p:spPr bwMode="auto">
          <a:xfrm>
            <a:off x="3703638" y="3005138"/>
            <a:ext cx="514350"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419" name="Rectangle 51"/>
          <p:cNvSpPr>
            <a:spLocks noChangeArrowheads="1"/>
          </p:cNvSpPr>
          <p:nvPr/>
        </p:nvSpPr>
        <p:spPr bwMode="auto">
          <a:xfrm>
            <a:off x="3703638" y="3005138"/>
            <a:ext cx="514350" cy="346075"/>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420" name="Rectangle 52"/>
          <p:cNvSpPr>
            <a:spLocks noChangeArrowheads="1"/>
          </p:cNvSpPr>
          <p:nvPr/>
        </p:nvSpPr>
        <p:spPr bwMode="auto">
          <a:xfrm>
            <a:off x="3825875" y="3013075"/>
            <a:ext cx="1460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0">
                <a:solidFill>
                  <a:srgbClr val="000000"/>
                </a:solidFill>
                <a:latin typeface="宋体" pitchFamily="2" charset="-122"/>
              </a:rPr>
              <a:t>r</a:t>
            </a:r>
            <a:endParaRPr lang="en-US" altLang="zh-CN"/>
          </a:p>
        </p:txBody>
      </p:sp>
      <p:sp>
        <p:nvSpPr>
          <p:cNvPr id="442421" name="Rectangle 53"/>
          <p:cNvSpPr>
            <a:spLocks noChangeArrowheads="1"/>
          </p:cNvSpPr>
          <p:nvPr/>
        </p:nvSpPr>
        <p:spPr bwMode="auto">
          <a:xfrm>
            <a:off x="3987800" y="3097213"/>
            <a:ext cx="95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宋体" pitchFamily="2" charset="-122"/>
              </a:rPr>
              <a:t>6</a:t>
            </a:r>
            <a:endParaRPr lang="en-US" altLang="zh-CN"/>
          </a:p>
        </p:txBody>
      </p:sp>
      <p:sp>
        <p:nvSpPr>
          <p:cNvPr id="442422" name="Rectangle 54"/>
          <p:cNvSpPr>
            <a:spLocks noChangeArrowheads="1"/>
          </p:cNvSpPr>
          <p:nvPr/>
        </p:nvSpPr>
        <p:spPr bwMode="auto">
          <a:xfrm>
            <a:off x="5759450" y="2254250"/>
            <a:ext cx="514350"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2423" name="Rectangle 55"/>
          <p:cNvSpPr>
            <a:spLocks noChangeArrowheads="1"/>
          </p:cNvSpPr>
          <p:nvPr/>
        </p:nvSpPr>
        <p:spPr bwMode="auto">
          <a:xfrm>
            <a:off x="5759450" y="2254250"/>
            <a:ext cx="514350" cy="346075"/>
          </a:xfrm>
          <a:prstGeom prst="rect">
            <a:avLst/>
          </a:prstGeom>
          <a:noFill/>
          <a:ln w="222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2424" name="Rectangle 56"/>
          <p:cNvSpPr>
            <a:spLocks noChangeArrowheads="1"/>
          </p:cNvSpPr>
          <p:nvPr/>
        </p:nvSpPr>
        <p:spPr bwMode="auto">
          <a:xfrm>
            <a:off x="5824538" y="2262188"/>
            <a:ext cx="1460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0">
                <a:solidFill>
                  <a:srgbClr val="000000"/>
                </a:solidFill>
                <a:latin typeface="宋体" pitchFamily="2" charset="-122"/>
              </a:rPr>
              <a:t>r</a:t>
            </a:r>
            <a:endParaRPr lang="en-US" altLang="zh-CN"/>
          </a:p>
        </p:txBody>
      </p:sp>
      <p:sp>
        <p:nvSpPr>
          <p:cNvPr id="442425" name="Rectangle 57"/>
          <p:cNvSpPr>
            <a:spLocks noChangeArrowheads="1"/>
          </p:cNvSpPr>
          <p:nvPr/>
        </p:nvSpPr>
        <p:spPr bwMode="auto">
          <a:xfrm>
            <a:off x="5989638" y="2346325"/>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宋体" pitchFamily="2" charset="-122"/>
              </a:rPr>
              <a:t>10</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0"/>
          </p:nvPr>
        </p:nvSpPr>
        <p:spPr/>
        <p:txBody>
          <a:bodyPr/>
          <a:lstStyle/>
          <a:p>
            <a:fld id="{1BC8BB8C-EAB3-4F6C-BFC5-550A567A6ACD}" type="slidenum">
              <a:rPr lang="ja-JP" altLang="en-US"/>
              <a:pPr/>
              <a:t>43</a:t>
            </a:fld>
            <a:endParaRPr lang="en-US" altLang="ja-JP"/>
          </a:p>
        </p:txBody>
      </p:sp>
      <p:sp>
        <p:nvSpPr>
          <p:cNvPr id="443396" name="AutoShape 4"/>
          <p:cNvSpPr>
            <a:spLocks noChangeAspect="1" noChangeArrowheads="1" noTextEdit="1"/>
          </p:cNvSpPr>
          <p:nvPr/>
        </p:nvSpPr>
        <p:spPr bwMode="auto">
          <a:xfrm>
            <a:off x="1143000" y="1922463"/>
            <a:ext cx="7467600" cy="41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398" name="Freeform 6"/>
          <p:cNvSpPr>
            <a:spLocks/>
          </p:cNvSpPr>
          <p:nvPr/>
        </p:nvSpPr>
        <p:spPr bwMode="auto">
          <a:xfrm>
            <a:off x="3917950" y="3616325"/>
            <a:ext cx="1109663" cy="498475"/>
          </a:xfrm>
          <a:custGeom>
            <a:avLst/>
            <a:gdLst>
              <a:gd name="T0" fmla="*/ 559 w 699"/>
              <a:gd name="T1" fmla="*/ 314 h 314"/>
              <a:gd name="T2" fmla="*/ 574 w 699"/>
              <a:gd name="T3" fmla="*/ 314 h 314"/>
              <a:gd name="T4" fmla="*/ 587 w 699"/>
              <a:gd name="T5" fmla="*/ 311 h 314"/>
              <a:gd name="T6" fmla="*/ 600 w 699"/>
              <a:gd name="T7" fmla="*/ 308 h 314"/>
              <a:gd name="T8" fmla="*/ 613 w 699"/>
              <a:gd name="T9" fmla="*/ 301 h 314"/>
              <a:gd name="T10" fmla="*/ 625 w 699"/>
              <a:gd name="T11" fmla="*/ 295 h 314"/>
              <a:gd name="T12" fmla="*/ 647 w 699"/>
              <a:gd name="T13" fmla="*/ 279 h 314"/>
              <a:gd name="T14" fmla="*/ 666 w 699"/>
              <a:gd name="T15" fmla="*/ 257 h 314"/>
              <a:gd name="T16" fmla="*/ 682 w 699"/>
              <a:gd name="T17" fmla="*/ 232 h 314"/>
              <a:gd name="T18" fmla="*/ 688 w 699"/>
              <a:gd name="T19" fmla="*/ 219 h 314"/>
              <a:gd name="T20" fmla="*/ 692 w 699"/>
              <a:gd name="T21" fmla="*/ 203 h 314"/>
              <a:gd name="T22" fmla="*/ 695 w 699"/>
              <a:gd name="T23" fmla="*/ 188 h 314"/>
              <a:gd name="T24" fmla="*/ 698 w 699"/>
              <a:gd name="T25" fmla="*/ 173 h 314"/>
              <a:gd name="T26" fmla="*/ 699 w 699"/>
              <a:gd name="T27" fmla="*/ 157 h 314"/>
              <a:gd name="T28" fmla="*/ 698 w 699"/>
              <a:gd name="T29" fmla="*/ 141 h 314"/>
              <a:gd name="T30" fmla="*/ 695 w 699"/>
              <a:gd name="T31" fmla="*/ 126 h 314"/>
              <a:gd name="T32" fmla="*/ 692 w 699"/>
              <a:gd name="T33" fmla="*/ 111 h 314"/>
              <a:gd name="T34" fmla="*/ 688 w 699"/>
              <a:gd name="T35" fmla="*/ 97 h 314"/>
              <a:gd name="T36" fmla="*/ 682 w 699"/>
              <a:gd name="T37" fmla="*/ 83 h 314"/>
              <a:gd name="T38" fmla="*/ 666 w 699"/>
              <a:gd name="T39" fmla="*/ 58 h 314"/>
              <a:gd name="T40" fmla="*/ 647 w 699"/>
              <a:gd name="T41" fmla="*/ 37 h 314"/>
              <a:gd name="T42" fmla="*/ 625 w 699"/>
              <a:gd name="T43" fmla="*/ 19 h 314"/>
              <a:gd name="T44" fmla="*/ 613 w 699"/>
              <a:gd name="T45" fmla="*/ 13 h 314"/>
              <a:gd name="T46" fmla="*/ 600 w 699"/>
              <a:gd name="T47" fmla="*/ 8 h 314"/>
              <a:gd name="T48" fmla="*/ 587 w 699"/>
              <a:gd name="T49" fmla="*/ 4 h 314"/>
              <a:gd name="T50" fmla="*/ 574 w 699"/>
              <a:gd name="T51" fmla="*/ 1 h 314"/>
              <a:gd name="T52" fmla="*/ 559 w 699"/>
              <a:gd name="T53" fmla="*/ 0 h 314"/>
              <a:gd name="T54" fmla="*/ 140 w 699"/>
              <a:gd name="T55" fmla="*/ 0 h 314"/>
              <a:gd name="T56" fmla="*/ 125 w 699"/>
              <a:gd name="T57" fmla="*/ 1 h 314"/>
              <a:gd name="T58" fmla="*/ 112 w 699"/>
              <a:gd name="T59" fmla="*/ 4 h 314"/>
              <a:gd name="T60" fmla="*/ 98 w 699"/>
              <a:gd name="T61" fmla="*/ 8 h 314"/>
              <a:gd name="T62" fmla="*/ 85 w 699"/>
              <a:gd name="T63" fmla="*/ 13 h 314"/>
              <a:gd name="T64" fmla="*/ 73 w 699"/>
              <a:gd name="T65" fmla="*/ 19 h 314"/>
              <a:gd name="T66" fmla="*/ 50 w 699"/>
              <a:gd name="T67" fmla="*/ 37 h 314"/>
              <a:gd name="T68" fmla="*/ 31 w 699"/>
              <a:gd name="T69" fmla="*/ 58 h 314"/>
              <a:gd name="T70" fmla="*/ 17 w 699"/>
              <a:gd name="T71" fmla="*/ 83 h 314"/>
              <a:gd name="T72" fmla="*/ 11 w 699"/>
              <a:gd name="T73" fmla="*/ 97 h 314"/>
              <a:gd name="T74" fmla="*/ 5 w 699"/>
              <a:gd name="T75" fmla="*/ 111 h 314"/>
              <a:gd name="T76" fmla="*/ 2 w 699"/>
              <a:gd name="T77" fmla="*/ 126 h 314"/>
              <a:gd name="T78" fmla="*/ 0 w 699"/>
              <a:gd name="T79" fmla="*/ 141 h 314"/>
              <a:gd name="T80" fmla="*/ 0 w 699"/>
              <a:gd name="T81" fmla="*/ 157 h 314"/>
              <a:gd name="T82" fmla="*/ 0 w 699"/>
              <a:gd name="T83" fmla="*/ 173 h 314"/>
              <a:gd name="T84" fmla="*/ 2 w 699"/>
              <a:gd name="T85" fmla="*/ 188 h 314"/>
              <a:gd name="T86" fmla="*/ 5 w 699"/>
              <a:gd name="T87" fmla="*/ 203 h 314"/>
              <a:gd name="T88" fmla="*/ 11 w 699"/>
              <a:gd name="T89" fmla="*/ 219 h 314"/>
              <a:gd name="T90" fmla="*/ 17 w 699"/>
              <a:gd name="T91" fmla="*/ 232 h 314"/>
              <a:gd name="T92" fmla="*/ 31 w 699"/>
              <a:gd name="T93" fmla="*/ 257 h 314"/>
              <a:gd name="T94" fmla="*/ 50 w 699"/>
              <a:gd name="T95" fmla="*/ 279 h 314"/>
              <a:gd name="T96" fmla="*/ 73 w 699"/>
              <a:gd name="T97" fmla="*/ 295 h 314"/>
              <a:gd name="T98" fmla="*/ 85 w 699"/>
              <a:gd name="T99" fmla="*/ 301 h 314"/>
              <a:gd name="T100" fmla="*/ 98 w 699"/>
              <a:gd name="T101" fmla="*/ 308 h 314"/>
              <a:gd name="T102" fmla="*/ 112 w 699"/>
              <a:gd name="T103" fmla="*/ 311 h 314"/>
              <a:gd name="T104" fmla="*/ 125 w 699"/>
              <a:gd name="T105" fmla="*/ 314 h 314"/>
              <a:gd name="T106" fmla="*/ 140 w 699"/>
              <a:gd name="T10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9" h="314">
                <a:moveTo>
                  <a:pt x="140" y="314"/>
                </a:moveTo>
                <a:lnTo>
                  <a:pt x="559" y="314"/>
                </a:lnTo>
                <a:lnTo>
                  <a:pt x="566" y="314"/>
                </a:lnTo>
                <a:lnTo>
                  <a:pt x="574" y="314"/>
                </a:lnTo>
                <a:lnTo>
                  <a:pt x="580" y="313"/>
                </a:lnTo>
                <a:lnTo>
                  <a:pt x="587" y="311"/>
                </a:lnTo>
                <a:lnTo>
                  <a:pt x="594" y="309"/>
                </a:lnTo>
                <a:lnTo>
                  <a:pt x="600" y="308"/>
                </a:lnTo>
                <a:lnTo>
                  <a:pt x="607" y="305"/>
                </a:lnTo>
                <a:lnTo>
                  <a:pt x="613" y="301"/>
                </a:lnTo>
                <a:lnTo>
                  <a:pt x="619" y="299"/>
                </a:lnTo>
                <a:lnTo>
                  <a:pt x="625" y="295"/>
                </a:lnTo>
                <a:lnTo>
                  <a:pt x="637" y="288"/>
                </a:lnTo>
                <a:lnTo>
                  <a:pt x="647" y="279"/>
                </a:lnTo>
                <a:lnTo>
                  <a:pt x="657" y="269"/>
                </a:lnTo>
                <a:lnTo>
                  <a:pt x="666" y="257"/>
                </a:lnTo>
                <a:lnTo>
                  <a:pt x="674" y="245"/>
                </a:lnTo>
                <a:lnTo>
                  <a:pt x="682" y="232"/>
                </a:lnTo>
                <a:lnTo>
                  <a:pt x="684" y="225"/>
                </a:lnTo>
                <a:lnTo>
                  <a:pt x="688" y="219"/>
                </a:lnTo>
                <a:lnTo>
                  <a:pt x="690" y="211"/>
                </a:lnTo>
                <a:lnTo>
                  <a:pt x="692" y="203"/>
                </a:lnTo>
                <a:lnTo>
                  <a:pt x="694" y="196"/>
                </a:lnTo>
                <a:lnTo>
                  <a:pt x="695" y="188"/>
                </a:lnTo>
                <a:lnTo>
                  <a:pt x="697" y="181"/>
                </a:lnTo>
                <a:lnTo>
                  <a:pt x="698" y="173"/>
                </a:lnTo>
                <a:lnTo>
                  <a:pt x="699" y="166"/>
                </a:lnTo>
                <a:lnTo>
                  <a:pt x="699" y="157"/>
                </a:lnTo>
                <a:lnTo>
                  <a:pt x="699" y="150"/>
                </a:lnTo>
                <a:lnTo>
                  <a:pt x="698" y="141"/>
                </a:lnTo>
                <a:lnTo>
                  <a:pt x="697" y="133"/>
                </a:lnTo>
                <a:lnTo>
                  <a:pt x="695" y="126"/>
                </a:lnTo>
                <a:lnTo>
                  <a:pt x="694" y="118"/>
                </a:lnTo>
                <a:lnTo>
                  <a:pt x="692" y="111"/>
                </a:lnTo>
                <a:lnTo>
                  <a:pt x="690" y="103"/>
                </a:lnTo>
                <a:lnTo>
                  <a:pt x="688" y="97"/>
                </a:lnTo>
                <a:lnTo>
                  <a:pt x="684" y="89"/>
                </a:lnTo>
                <a:lnTo>
                  <a:pt x="682" y="83"/>
                </a:lnTo>
                <a:lnTo>
                  <a:pt x="674" y="69"/>
                </a:lnTo>
                <a:lnTo>
                  <a:pt x="666" y="58"/>
                </a:lnTo>
                <a:lnTo>
                  <a:pt x="657" y="47"/>
                </a:lnTo>
                <a:lnTo>
                  <a:pt x="647" y="37"/>
                </a:lnTo>
                <a:lnTo>
                  <a:pt x="637" y="28"/>
                </a:lnTo>
                <a:lnTo>
                  <a:pt x="625" y="19"/>
                </a:lnTo>
                <a:lnTo>
                  <a:pt x="619" y="16"/>
                </a:lnTo>
                <a:lnTo>
                  <a:pt x="613" y="13"/>
                </a:lnTo>
                <a:lnTo>
                  <a:pt x="607" y="10"/>
                </a:lnTo>
                <a:lnTo>
                  <a:pt x="600" y="8"/>
                </a:lnTo>
                <a:lnTo>
                  <a:pt x="594" y="5"/>
                </a:lnTo>
                <a:lnTo>
                  <a:pt x="587" y="4"/>
                </a:lnTo>
                <a:lnTo>
                  <a:pt x="580" y="3"/>
                </a:lnTo>
                <a:lnTo>
                  <a:pt x="574" y="1"/>
                </a:lnTo>
                <a:lnTo>
                  <a:pt x="566" y="0"/>
                </a:lnTo>
                <a:lnTo>
                  <a:pt x="559" y="0"/>
                </a:lnTo>
                <a:lnTo>
                  <a:pt x="559" y="0"/>
                </a:lnTo>
                <a:lnTo>
                  <a:pt x="140" y="0"/>
                </a:lnTo>
                <a:lnTo>
                  <a:pt x="132" y="0"/>
                </a:lnTo>
                <a:lnTo>
                  <a:pt x="125" y="1"/>
                </a:lnTo>
                <a:lnTo>
                  <a:pt x="118" y="3"/>
                </a:lnTo>
                <a:lnTo>
                  <a:pt x="112" y="4"/>
                </a:lnTo>
                <a:lnTo>
                  <a:pt x="105" y="5"/>
                </a:lnTo>
                <a:lnTo>
                  <a:pt x="98" y="8"/>
                </a:lnTo>
                <a:lnTo>
                  <a:pt x="92" y="10"/>
                </a:lnTo>
                <a:lnTo>
                  <a:pt x="85" y="13"/>
                </a:lnTo>
                <a:lnTo>
                  <a:pt x="79" y="16"/>
                </a:lnTo>
                <a:lnTo>
                  <a:pt x="73" y="19"/>
                </a:lnTo>
                <a:lnTo>
                  <a:pt x="61" y="28"/>
                </a:lnTo>
                <a:lnTo>
                  <a:pt x="50" y="37"/>
                </a:lnTo>
                <a:lnTo>
                  <a:pt x="40" y="47"/>
                </a:lnTo>
                <a:lnTo>
                  <a:pt x="31" y="58"/>
                </a:lnTo>
                <a:lnTo>
                  <a:pt x="23" y="69"/>
                </a:lnTo>
                <a:lnTo>
                  <a:pt x="17" y="83"/>
                </a:lnTo>
                <a:lnTo>
                  <a:pt x="13" y="89"/>
                </a:lnTo>
                <a:lnTo>
                  <a:pt x="11" y="97"/>
                </a:lnTo>
                <a:lnTo>
                  <a:pt x="8" y="103"/>
                </a:lnTo>
                <a:lnTo>
                  <a:pt x="5" y="111"/>
                </a:lnTo>
                <a:lnTo>
                  <a:pt x="4" y="118"/>
                </a:lnTo>
                <a:lnTo>
                  <a:pt x="2" y="126"/>
                </a:lnTo>
                <a:lnTo>
                  <a:pt x="1" y="133"/>
                </a:lnTo>
                <a:lnTo>
                  <a:pt x="0" y="141"/>
                </a:lnTo>
                <a:lnTo>
                  <a:pt x="0" y="150"/>
                </a:lnTo>
                <a:lnTo>
                  <a:pt x="0" y="157"/>
                </a:lnTo>
                <a:lnTo>
                  <a:pt x="0" y="166"/>
                </a:lnTo>
                <a:lnTo>
                  <a:pt x="0" y="173"/>
                </a:lnTo>
                <a:lnTo>
                  <a:pt x="1" y="181"/>
                </a:lnTo>
                <a:lnTo>
                  <a:pt x="2" y="188"/>
                </a:lnTo>
                <a:lnTo>
                  <a:pt x="4" y="196"/>
                </a:lnTo>
                <a:lnTo>
                  <a:pt x="5" y="203"/>
                </a:lnTo>
                <a:lnTo>
                  <a:pt x="8" y="211"/>
                </a:lnTo>
                <a:lnTo>
                  <a:pt x="11" y="219"/>
                </a:lnTo>
                <a:lnTo>
                  <a:pt x="13" y="225"/>
                </a:lnTo>
                <a:lnTo>
                  <a:pt x="17" y="232"/>
                </a:lnTo>
                <a:lnTo>
                  <a:pt x="23" y="245"/>
                </a:lnTo>
                <a:lnTo>
                  <a:pt x="31" y="257"/>
                </a:lnTo>
                <a:lnTo>
                  <a:pt x="40" y="269"/>
                </a:lnTo>
                <a:lnTo>
                  <a:pt x="50" y="279"/>
                </a:lnTo>
                <a:lnTo>
                  <a:pt x="61" y="288"/>
                </a:lnTo>
                <a:lnTo>
                  <a:pt x="73" y="295"/>
                </a:lnTo>
                <a:lnTo>
                  <a:pt x="79" y="299"/>
                </a:lnTo>
                <a:lnTo>
                  <a:pt x="85" y="301"/>
                </a:lnTo>
                <a:lnTo>
                  <a:pt x="92" y="305"/>
                </a:lnTo>
                <a:lnTo>
                  <a:pt x="98" y="308"/>
                </a:lnTo>
                <a:lnTo>
                  <a:pt x="105" y="309"/>
                </a:lnTo>
                <a:lnTo>
                  <a:pt x="112" y="311"/>
                </a:lnTo>
                <a:lnTo>
                  <a:pt x="118" y="313"/>
                </a:lnTo>
                <a:lnTo>
                  <a:pt x="125" y="314"/>
                </a:lnTo>
                <a:lnTo>
                  <a:pt x="132" y="314"/>
                </a:lnTo>
                <a:lnTo>
                  <a:pt x="140" y="314"/>
                </a:lnTo>
                <a:lnTo>
                  <a:pt x="140" y="314"/>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399" name="Freeform 7"/>
          <p:cNvSpPr>
            <a:spLocks/>
          </p:cNvSpPr>
          <p:nvPr/>
        </p:nvSpPr>
        <p:spPr bwMode="auto">
          <a:xfrm>
            <a:off x="3917950" y="3616325"/>
            <a:ext cx="1109663" cy="498475"/>
          </a:xfrm>
          <a:custGeom>
            <a:avLst/>
            <a:gdLst>
              <a:gd name="T0" fmla="*/ 559 w 699"/>
              <a:gd name="T1" fmla="*/ 314 h 314"/>
              <a:gd name="T2" fmla="*/ 574 w 699"/>
              <a:gd name="T3" fmla="*/ 314 h 314"/>
              <a:gd name="T4" fmla="*/ 587 w 699"/>
              <a:gd name="T5" fmla="*/ 311 h 314"/>
              <a:gd name="T6" fmla="*/ 600 w 699"/>
              <a:gd name="T7" fmla="*/ 308 h 314"/>
              <a:gd name="T8" fmla="*/ 613 w 699"/>
              <a:gd name="T9" fmla="*/ 301 h 314"/>
              <a:gd name="T10" fmla="*/ 625 w 699"/>
              <a:gd name="T11" fmla="*/ 295 h 314"/>
              <a:gd name="T12" fmla="*/ 647 w 699"/>
              <a:gd name="T13" fmla="*/ 279 h 314"/>
              <a:gd name="T14" fmla="*/ 666 w 699"/>
              <a:gd name="T15" fmla="*/ 257 h 314"/>
              <a:gd name="T16" fmla="*/ 682 w 699"/>
              <a:gd name="T17" fmla="*/ 232 h 314"/>
              <a:gd name="T18" fmla="*/ 688 w 699"/>
              <a:gd name="T19" fmla="*/ 219 h 314"/>
              <a:gd name="T20" fmla="*/ 692 w 699"/>
              <a:gd name="T21" fmla="*/ 203 h 314"/>
              <a:gd name="T22" fmla="*/ 695 w 699"/>
              <a:gd name="T23" fmla="*/ 188 h 314"/>
              <a:gd name="T24" fmla="*/ 698 w 699"/>
              <a:gd name="T25" fmla="*/ 173 h 314"/>
              <a:gd name="T26" fmla="*/ 699 w 699"/>
              <a:gd name="T27" fmla="*/ 157 h 314"/>
              <a:gd name="T28" fmla="*/ 698 w 699"/>
              <a:gd name="T29" fmla="*/ 141 h 314"/>
              <a:gd name="T30" fmla="*/ 695 w 699"/>
              <a:gd name="T31" fmla="*/ 126 h 314"/>
              <a:gd name="T32" fmla="*/ 692 w 699"/>
              <a:gd name="T33" fmla="*/ 111 h 314"/>
              <a:gd name="T34" fmla="*/ 688 w 699"/>
              <a:gd name="T35" fmla="*/ 97 h 314"/>
              <a:gd name="T36" fmla="*/ 682 w 699"/>
              <a:gd name="T37" fmla="*/ 83 h 314"/>
              <a:gd name="T38" fmla="*/ 666 w 699"/>
              <a:gd name="T39" fmla="*/ 58 h 314"/>
              <a:gd name="T40" fmla="*/ 647 w 699"/>
              <a:gd name="T41" fmla="*/ 37 h 314"/>
              <a:gd name="T42" fmla="*/ 625 w 699"/>
              <a:gd name="T43" fmla="*/ 19 h 314"/>
              <a:gd name="T44" fmla="*/ 613 w 699"/>
              <a:gd name="T45" fmla="*/ 13 h 314"/>
              <a:gd name="T46" fmla="*/ 600 w 699"/>
              <a:gd name="T47" fmla="*/ 8 h 314"/>
              <a:gd name="T48" fmla="*/ 587 w 699"/>
              <a:gd name="T49" fmla="*/ 4 h 314"/>
              <a:gd name="T50" fmla="*/ 574 w 699"/>
              <a:gd name="T51" fmla="*/ 1 h 314"/>
              <a:gd name="T52" fmla="*/ 559 w 699"/>
              <a:gd name="T53" fmla="*/ 0 h 314"/>
              <a:gd name="T54" fmla="*/ 140 w 699"/>
              <a:gd name="T55" fmla="*/ 0 h 314"/>
              <a:gd name="T56" fmla="*/ 125 w 699"/>
              <a:gd name="T57" fmla="*/ 1 h 314"/>
              <a:gd name="T58" fmla="*/ 112 w 699"/>
              <a:gd name="T59" fmla="*/ 4 h 314"/>
              <a:gd name="T60" fmla="*/ 98 w 699"/>
              <a:gd name="T61" fmla="*/ 8 h 314"/>
              <a:gd name="T62" fmla="*/ 85 w 699"/>
              <a:gd name="T63" fmla="*/ 13 h 314"/>
              <a:gd name="T64" fmla="*/ 73 w 699"/>
              <a:gd name="T65" fmla="*/ 19 h 314"/>
              <a:gd name="T66" fmla="*/ 50 w 699"/>
              <a:gd name="T67" fmla="*/ 37 h 314"/>
              <a:gd name="T68" fmla="*/ 31 w 699"/>
              <a:gd name="T69" fmla="*/ 58 h 314"/>
              <a:gd name="T70" fmla="*/ 17 w 699"/>
              <a:gd name="T71" fmla="*/ 83 h 314"/>
              <a:gd name="T72" fmla="*/ 11 w 699"/>
              <a:gd name="T73" fmla="*/ 97 h 314"/>
              <a:gd name="T74" fmla="*/ 5 w 699"/>
              <a:gd name="T75" fmla="*/ 111 h 314"/>
              <a:gd name="T76" fmla="*/ 2 w 699"/>
              <a:gd name="T77" fmla="*/ 126 h 314"/>
              <a:gd name="T78" fmla="*/ 0 w 699"/>
              <a:gd name="T79" fmla="*/ 141 h 314"/>
              <a:gd name="T80" fmla="*/ 0 w 699"/>
              <a:gd name="T81" fmla="*/ 157 h 314"/>
              <a:gd name="T82" fmla="*/ 0 w 699"/>
              <a:gd name="T83" fmla="*/ 173 h 314"/>
              <a:gd name="T84" fmla="*/ 2 w 699"/>
              <a:gd name="T85" fmla="*/ 188 h 314"/>
              <a:gd name="T86" fmla="*/ 5 w 699"/>
              <a:gd name="T87" fmla="*/ 203 h 314"/>
              <a:gd name="T88" fmla="*/ 11 w 699"/>
              <a:gd name="T89" fmla="*/ 219 h 314"/>
              <a:gd name="T90" fmla="*/ 17 w 699"/>
              <a:gd name="T91" fmla="*/ 232 h 314"/>
              <a:gd name="T92" fmla="*/ 31 w 699"/>
              <a:gd name="T93" fmla="*/ 257 h 314"/>
              <a:gd name="T94" fmla="*/ 50 w 699"/>
              <a:gd name="T95" fmla="*/ 279 h 314"/>
              <a:gd name="T96" fmla="*/ 73 w 699"/>
              <a:gd name="T97" fmla="*/ 295 h 314"/>
              <a:gd name="T98" fmla="*/ 85 w 699"/>
              <a:gd name="T99" fmla="*/ 301 h 314"/>
              <a:gd name="T100" fmla="*/ 98 w 699"/>
              <a:gd name="T101" fmla="*/ 308 h 314"/>
              <a:gd name="T102" fmla="*/ 112 w 699"/>
              <a:gd name="T103" fmla="*/ 311 h 314"/>
              <a:gd name="T104" fmla="*/ 125 w 699"/>
              <a:gd name="T105" fmla="*/ 314 h 314"/>
              <a:gd name="T106" fmla="*/ 140 w 699"/>
              <a:gd name="T10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9" h="314">
                <a:moveTo>
                  <a:pt x="140" y="314"/>
                </a:moveTo>
                <a:lnTo>
                  <a:pt x="559" y="314"/>
                </a:lnTo>
                <a:lnTo>
                  <a:pt x="566" y="314"/>
                </a:lnTo>
                <a:lnTo>
                  <a:pt x="574" y="314"/>
                </a:lnTo>
                <a:lnTo>
                  <a:pt x="580" y="313"/>
                </a:lnTo>
                <a:lnTo>
                  <a:pt x="587" y="311"/>
                </a:lnTo>
                <a:lnTo>
                  <a:pt x="594" y="309"/>
                </a:lnTo>
                <a:lnTo>
                  <a:pt x="600" y="308"/>
                </a:lnTo>
                <a:lnTo>
                  <a:pt x="607" y="305"/>
                </a:lnTo>
                <a:lnTo>
                  <a:pt x="613" y="301"/>
                </a:lnTo>
                <a:lnTo>
                  <a:pt x="619" y="299"/>
                </a:lnTo>
                <a:lnTo>
                  <a:pt x="625" y="295"/>
                </a:lnTo>
                <a:lnTo>
                  <a:pt x="637" y="288"/>
                </a:lnTo>
                <a:lnTo>
                  <a:pt x="647" y="279"/>
                </a:lnTo>
                <a:lnTo>
                  <a:pt x="657" y="269"/>
                </a:lnTo>
                <a:lnTo>
                  <a:pt x="666" y="257"/>
                </a:lnTo>
                <a:lnTo>
                  <a:pt x="674" y="245"/>
                </a:lnTo>
                <a:lnTo>
                  <a:pt x="682" y="232"/>
                </a:lnTo>
                <a:lnTo>
                  <a:pt x="684" y="225"/>
                </a:lnTo>
                <a:lnTo>
                  <a:pt x="688" y="219"/>
                </a:lnTo>
                <a:lnTo>
                  <a:pt x="690" y="211"/>
                </a:lnTo>
                <a:lnTo>
                  <a:pt x="692" y="203"/>
                </a:lnTo>
                <a:lnTo>
                  <a:pt x="694" y="196"/>
                </a:lnTo>
                <a:lnTo>
                  <a:pt x="695" y="188"/>
                </a:lnTo>
                <a:lnTo>
                  <a:pt x="697" y="181"/>
                </a:lnTo>
                <a:lnTo>
                  <a:pt x="698" y="173"/>
                </a:lnTo>
                <a:lnTo>
                  <a:pt x="699" y="166"/>
                </a:lnTo>
                <a:lnTo>
                  <a:pt x="699" y="157"/>
                </a:lnTo>
                <a:lnTo>
                  <a:pt x="699" y="150"/>
                </a:lnTo>
                <a:lnTo>
                  <a:pt x="698" y="141"/>
                </a:lnTo>
                <a:lnTo>
                  <a:pt x="697" y="133"/>
                </a:lnTo>
                <a:lnTo>
                  <a:pt x="695" y="126"/>
                </a:lnTo>
                <a:lnTo>
                  <a:pt x="694" y="118"/>
                </a:lnTo>
                <a:lnTo>
                  <a:pt x="692" y="111"/>
                </a:lnTo>
                <a:lnTo>
                  <a:pt x="690" y="103"/>
                </a:lnTo>
                <a:lnTo>
                  <a:pt x="688" y="97"/>
                </a:lnTo>
                <a:lnTo>
                  <a:pt x="684" y="89"/>
                </a:lnTo>
                <a:lnTo>
                  <a:pt x="682" y="83"/>
                </a:lnTo>
                <a:lnTo>
                  <a:pt x="674" y="69"/>
                </a:lnTo>
                <a:lnTo>
                  <a:pt x="666" y="58"/>
                </a:lnTo>
                <a:lnTo>
                  <a:pt x="657" y="47"/>
                </a:lnTo>
                <a:lnTo>
                  <a:pt x="647" y="37"/>
                </a:lnTo>
                <a:lnTo>
                  <a:pt x="637" y="28"/>
                </a:lnTo>
                <a:lnTo>
                  <a:pt x="625" y="19"/>
                </a:lnTo>
                <a:lnTo>
                  <a:pt x="619" y="16"/>
                </a:lnTo>
                <a:lnTo>
                  <a:pt x="613" y="13"/>
                </a:lnTo>
                <a:lnTo>
                  <a:pt x="607" y="10"/>
                </a:lnTo>
                <a:lnTo>
                  <a:pt x="600" y="8"/>
                </a:lnTo>
                <a:lnTo>
                  <a:pt x="594" y="5"/>
                </a:lnTo>
                <a:lnTo>
                  <a:pt x="587" y="4"/>
                </a:lnTo>
                <a:lnTo>
                  <a:pt x="580" y="3"/>
                </a:lnTo>
                <a:lnTo>
                  <a:pt x="574" y="1"/>
                </a:lnTo>
                <a:lnTo>
                  <a:pt x="566" y="0"/>
                </a:lnTo>
                <a:lnTo>
                  <a:pt x="559" y="0"/>
                </a:lnTo>
                <a:lnTo>
                  <a:pt x="559" y="0"/>
                </a:lnTo>
                <a:lnTo>
                  <a:pt x="140" y="0"/>
                </a:lnTo>
                <a:lnTo>
                  <a:pt x="132" y="0"/>
                </a:lnTo>
                <a:lnTo>
                  <a:pt x="125" y="1"/>
                </a:lnTo>
                <a:lnTo>
                  <a:pt x="118" y="3"/>
                </a:lnTo>
                <a:lnTo>
                  <a:pt x="112" y="4"/>
                </a:lnTo>
                <a:lnTo>
                  <a:pt x="105" y="5"/>
                </a:lnTo>
                <a:lnTo>
                  <a:pt x="98" y="8"/>
                </a:lnTo>
                <a:lnTo>
                  <a:pt x="92" y="10"/>
                </a:lnTo>
                <a:lnTo>
                  <a:pt x="85" y="13"/>
                </a:lnTo>
                <a:lnTo>
                  <a:pt x="79" y="16"/>
                </a:lnTo>
                <a:lnTo>
                  <a:pt x="73" y="19"/>
                </a:lnTo>
                <a:lnTo>
                  <a:pt x="61" y="28"/>
                </a:lnTo>
                <a:lnTo>
                  <a:pt x="50" y="37"/>
                </a:lnTo>
                <a:lnTo>
                  <a:pt x="40" y="47"/>
                </a:lnTo>
                <a:lnTo>
                  <a:pt x="31" y="58"/>
                </a:lnTo>
                <a:lnTo>
                  <a:pt x="23" y="69"/>
                </a:lnTo>
                <a:lnTo>
                  <a:pt x="17" y="83"/>
                </a:lnTo>
                <a:lnTo>
                  <a:pt x="13" y="89"/>
                </a:lnTo>
                <a:lnTo>
                  <a:pt x="11" y="97"/>
                </a:lnTo>
                <a:lnTo>
                  <a:pt x="8" y="103"/>
                </a:lnTo>
                <a:lnTo>
                  <a:pt x="5" y="111"/>
                </a:lnTo>
                <a:lnTo>
                  <a:pt x="4" y="118"/>
                </a:lnTo>
                <a:lnTo>
                  <a:pt x="2" y="126"/>
                </a:lnTo>
                <a:lnTo>
                  <a:pt x="1" y="133"/>
                </a:lnTo>
                <a:lnTo>
                  <a:pt x="0" y="141"/>
                </a:lnTo>
                <a:lnTo>
                  <a:pt x="0" y="150"/>
                </a:lnTo>
                <a:lnTo>
                  <a:pt x="0" y="157"/>
                </a:lnTo>
                <a:lnTo>
                  <a:pt x="0" y="166"/>
                </a:lnTo>
                <a:lnTo>
                  <a:pt x="0" y="173"/>
                </a:lnTo>
                <a:lnTo>
                  <a:pt x="1" y="181"/>
                </a:lnTo>
                <a:lnTo>
                  <a:pt x="2" y="188"/>
                </a:lnTo>
                <a:lnTo>
                  <a:pt x="4" y="196"/>
                </a:lnTo>
                <a:lnTo>
                  <a:pt x="5" y="203"/>
                </a:lnTo>
                <a:lnTo>
                  <a:pt x="8" y="211"/>
                </a:lnTo>
                <a:lnTo>
                  <a:pt x="11" y="219"/>
                </a:lnTo>
                <a:lnTo>
                  <a:pt x="13" y="225"/>
                </a:lnTo>
                <a:lnTo>
                  <a:pt x="17" y="232"/>
                </a:lnTo>
                <a:lnTo>
                  <a:pt x="23" y="245"/>
                </a:lnTo>
                <a:lnTo>
                  <a:pt x="31" y="257"/>
                </a:lnTo>
                <a:lnTo>
                  <a:pt x="40" y="269"/>
                </a:lnTo>
                <a:lnTo>
                  <a:pt x="50" y="279"/>
                </a:lnTo>
                <a:lnTo>
                  <a:pt x="61" y="288"/>
                </a:lnTo>
                <a:lnTo>
                  <a:pt x="73" y="295"/>
                </a:lnTo>
                <a:lnTo>
                  <a:pt x="79" y="299"/>
                </a:lnTo>
                <a:lnTo>
                  <a:pt x="85" y="301"/>
                </a:lnTo>
                <a:lnTo>
                  <a:pt x="92" y="305"/>
                </a:lnTo>
                <a:lnTo>
                  <a:pt x="98" y="308"/>
                </a:lnTo>
                <a:lnTo>
                  <a:pt x="105" y="309"/>
                </a:lnTo>
                <a:lnTo>
                  <a:pt x="112" y="311"/>
                </a:lnTo>
                <a:lnTo>
                  <a:pt x="118" y="313"/>
                </a:lnTo>
                <a:lnTo>
                  <a:pt x="125" y="314"/>
                </a:lnTo>
                <a:lnTo>
                  <a:pt x="132" y="314"/>
                </a:lnTo>
                <a:lnTo>
                  <a:pt x="140" y="314"/>
                </a:lnTo>
                <a:lnTo>
                  <a:pt x="140" y="31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00" name="Rectangle 8"/>
          <p:cNvSpPr>
            <a:spLocks noChangeArrowheads="1"/>
          </p:cNvSpPr>
          <p:nvPr/>
        </p:nvSpPr>
        <p:spPr bwMode="auto">
          <a:xfrm>
            <a:off x="4143375" y="3727450"/>
            <a:ext cx="723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哺乳类</a:t>
            </a:r>
            <a:endParaRPr lang="zh-CN" altLang="en-US"/>
          </a:p>
        </p:txBody>
      </p:sp>
      <p:sp>
        <p:nvSpPr>
          <p:cNvPr id="443401" name="Freeform 9"/>
          <p:cNvSpPr>
            <a:spLocks/>
          </p:cNvSpPr>
          <p:nvPr/>
        </p:nvSpPr>
        <p:spPr bwMode="auto">
          <a:xfrm>
            <a:off x="3917950" y="2370138"/>
            <a:ext cx="1109663" cy="498475"/>
          </a:xfrm>
          <a:custGeom>
            <a:avLst/>
            <a:gdLst>
              <a:gd name="T0" fmla="*/ 559 w 699"/>
              <a:gd name="T1" fmla="*/ 314 h 314"/>
              <a:gd name="T2" fmla="*/ 574 w 699"/>
              <a:gd name="T3" fmla="*/ 314 h 314"/>
              <a:gd name="T4" fmla="*/ 587 w 699"/>
              <a:gd name="T5" fmla="*/ 312 h 314"/>
              <a:gd name="T6" fmla="*/ 600 w 699"/>
              <a:gd name="T7" fmla="*/ 308 h 314"/>
              <a:gd name="T8" fmla="*/ 613 w 699"/>
              <a:gd name="T9" fmla="*/ 302 h 314"/>
              <a:gd name="T10" fmla="*/ 625 w 699"/>
              <a:gd name="T11" fmla="*/ 295 h 314"/>
              <a:gd name="T12" fmla="*/ 647 w 699"/>
              <a:gd name="T13" fmla="*/ 279 h 314"/>
              <a:gd name="T14" fmla="*/ 666 w 699"/>
              <a:gd name="T15" fmla="*/ 258 h 314"/>
              <a:gd name="T16" fmla="*/ 682 w 699"/>
              <a:gd name="T17" fmla="*/ 233 h 314"/>
              <a:gd name="T18" fmla="*/ 688 w 699"/>
              <a:gd name="T19" fmla="*/ 219 h 314"/>
              <a:gd name="T20" fmla="*/ 692 w 699"/>
              <a:gd name="T21" fmla="*/ 204 h 314"/>
              <a:gd name="T22" fmla="*/ 695 w 699"/>
              <a:gd name="T23" fmla="*/ 189 h 314"/>
              <a:gd name="T24" fmla="*/ 698 w 699"/>
              <a:gd name="T25" fmla="*/ 174 h 314"/>
              <a:gd name="T26" fmla="*/ 699 w 699"/>
              <a:gd name="T27" fmla="*/ 157 h 314"/>
              <a:gd name="T28" fmla="*/ 698 w 699"/>
              <a:gd name="T29" fmla="*/ 141 h 314"/>
              <a:gd name="T30" fmla="*/ 695 w 699"/>
              <a:gd name="T31" fmla="*/ 126 h 314"/>
              <a:gd name="T32" fmla="*/ 692 w 699"/>
              <a:gd name="T33" fmla="*/ 111 h 314"/>
              <a:gd name="T34" fmla="*/ 688 w 699"/>
              <a:gd name="T35" fmla="*/ 97 h 314"/>
              <a:gd name="T36" fmla="*/ 682 w 699"/>
              <a:gd name="T37" fmla="*/ 83 h 314"/>
              <a:gd name="T38" fmla="*/ 666 w 699"/>
              <a:gd name="T39" fmla="*/ 58 h 314"/>
              <a:gd name="T40" fmla="*/ 647 w 699"/>
              <a:gd name="T41" fmla="*/ 37 h 314"/>
              <a:gd name="T42" fmla="*/ 625 w 699"/>
              <a:gd name="T43" fmla="*/ 19 h 314"/>
              <a:gd name="T44" fmla="*/ 613 w 699"/>
              <a:gd name="T45" fmla="*/ 13 h 314"/>
              <a:gd name="T46" fmla="*/ 600 w 699"/>
              <a:gd name="T47" fmla="*/ 8 h 314"/>
              <a:gd name="T48" fmla="*/ 587 w 699"/>
              <a:gd name="T49" fmla="*/ 4 h 314"/>
              <a:gd name="T50" fmla="*/ 574 w 699"/>
              <a:gd name="T51" fmla="*/ 2 h 314"/>
              <a:gd name="T52" fmla="*/ 559 w 699"/>
              <a:gd name="T53" fmla="*/ 0 h 314"/>
              <a:gd name="T54" fmla="*/ 559 w 699"/>
              <a:gd name="T55" fmla="*/ 0 h 314"/>
              <a:gd name="T56" fmla="*/ 132 w 699"/>
              <a:gd name="T57" fmla="*/ 0 h 314"/>
              <a:gd name="T58" fmla="*/ 118 w 699"/>
              <a:gd name="T59" fmla="*/ 3 h 314"/>
              <a:gd name="T60" fmla="*/ 105 w 699"/>
              <a:gd name="T61" fmla="*/ 5 h 314"/>
              <a:gd name="T62" fmla="*/ 92 w 699"/>
              <a:gd name="T63" fmla="*/ 10 h 314"/>
              <a:gd name="T64" fmla="*/ 79 w 699"/>
              <a:gd name="T65" fmla="*/ 17 h 314"/>
              <a:gd name="T66" fmla="*/ 61 w 699"/>
              <a:gd name="T67" fmla="*/ 28 h 314"/>
              <a:gd name="T68" fmla="*/ 40 w 699"/>
              <a:gd name="T69" fmla="*/ 47 h 314"/>
              <a:gd name="T70" fmla="*/ 23 w 699"/>
              <a:gd name="T71" fmla="*/ 69 h 314"/>
              <a:gd name="T72" fmla="*/ 13 w 699"/>
              <a:gd name="T73" fmla="*/ 90 h 314"/>
              <a:gd name="T74" fmla="*/ 8 w 699"/>
              <a:gd name="T75" fmla="*/ 103 h 314"/>
              <a:gd name="T76" fmla="*/ 4 w 699"/>
              <a:gd name="T77" fmla="*/ 118 h 314"/>
              <a:gd name="T78" fmla="*/ 1 w 699"/>
              <a:gd name="T79" fmla="*/ 133 h 314"/>
              <a:gd name="T80" fmla="*/ 0 w 699"/>
              <a:gd name="T81" fmla="*/ 150 h 314"/>
              <a:gd name="T82" fmla="*/ 0 w 699"/>
              <a:gd name="T83" fmla="*/ 166 h 314"/>
              <a:gd name="T84" fmla="*/ 1 w 699"/>
              <a:gd name="T85" fmla="*/ 181 h 314"/>
              <a:gd name="T86" fmla="*/ 4 w 699"/>
              <a:gd name="T87" fmla="*/ 196 h 314"/>
              <a:gd name="T88" fmla="*/ 8 w 699"/>
              <a:gd name="T89" fmla="*/ 211 h 314"/>
              <a:gd name="T90" fmla="*/ 13 w 699"/>
              <a:gd name="T91" fmla="*/ 225 h 314"/>
              <a:gd name="T92" fmla="*/ 23 w 699"/>
              <a:gd name="T93" fmla="*/ 245 h 314"/>
              <a:gd name="T94" fmla="*/ 40 w 699"/>
              <a:gd name="T95" fmla="*/ 269 h 314"/>
              <a:gd name="T96" fmla="*/ 61 w 699"/>
              <a:gd name="T97" fmla="*/ 288 h 314"/>
              <a:gd name="T98" fmla="*/ 79 w 699"/>
              <a:gd name="T99" fmla="*/ 299 h 314"/>
              <a:gd name="T100" fmla="*/ 92 w 699"/>
              <a:gd name="T101" fmla="*/ 306 h 314"/>
              <a:gd name="T102" fmla="*/ 105 w 699"/>
              <a:gd name="T103" fmla="*/ 309 h 314"/>
              <a:gd name="T104" fmla="*/ 118 w 699"/>
              <a:gd name="T105" fmla="*/ 313 h 314"/>
              <a:gd name="T106" fmla="*/ 132 w 699"/>
              <a:gd name="T107" fmla="*/ 314 h 314"/>
              <a:gd name="T108" fmla="*/ 140 w 699"/>
              <a:gd name="T10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314">
                <a:moveTo>
                  <a:pt x="140" y="314"/>
                </a:moveTo>
                <a:lnTo>
                  <a:pt x="559" y="314"/>
                </a:lnTo>
                <a:lnTo>
                  <a:pt x="566" y="314"/>
                </a:lnTo>
                <a:lnTo>
                  <a:pt x="574" y="314"/>
                </a:lnTo>
                <a:lnTo>
                  <a:pt x="580" y="313"/>
                </a:lnTo>
                <a:lnTo>
                  <a:pt x="587" y="312"/>
                </a:lnTo>
                <a:lnTo>
                  <a:pt x="594" y="309"/>
                </a:lnTo>
                <a:lnTo>
                  <a:pt x="600" y="308"/>
                </a:lnTo>
                <a:lnTo>
                  <a:pt x="607" y="306"/>
                </a:lnTo>
                <a:lnTo>
                  <a:pt x="613" y="302"/>
                </a:lnTo>
                <a:lnTo>
                  <a:pt x="619" y="299"/>
                </a:lnTo>
                <a:lnTo>
                  <a:pt x="625" y="295"/>
                </a:lnTo>
                <a:lnTo>
                  <a:pt x="637" y="288"/>
                </a:lnTo>
                <a:lnTo>
                  <a:pt x="647" y="279"/>
                </a:lnTo>
                <a:lnTo>
                  <a:pt x="657" y="269"/>
                </a:lnTo>
                <a:lnTo>
                  <a:pt x="666" y="258"/>
                </a:lnTo>
                <a:lnTo>
                  <a:pt x="674" y="245"/>
                </a:lnTo>
                <a:lnTo>
                  <a:pt x="682" y="233"/>
                </a:lnTo>
                <a:lnTo>
                  <a:pt x="684" y="225"/>
                </a:lnTo>
                <a:lnTo>
                  <a:pt x="688" y="219"/>
                </a:lnTo>
                <a:lnTo>
                  <a:pt x="690" y="211"/>
                </a:lnTo>
                <a:lnTo>
                  <a:pt x="692" y="204"/>
                </a:lnTo>
                <a:lnTo>
                  <a:pt x="694" y="196"/>
                </a:lnTo>
                <a:lnTo>
                  <a:pt x="695" y="189"/>
                </a:lnTo>
                <a:lnTo>
                  <a:pt x="697" y="181"/>
                </a:lnTo>
                <a:lnTo>
                  <a:pt x="698" y="174"/>
                </a:lnTo>
                <a:lnTo>
                  <a:pt x="699" y="166"/>
                </a:lnTo>
                <a:lnTo>
                  <a:pt x="699" y="157"/>
                </a:lnTo>
                <a:lnTo>
                  <a:pt x="699" y="150"/>
                </a:lnTo>
                <a:lnTo>
                  <a:pt x="698" y="141"/>
                </a:lnTo>
                <a:lnTo>
                  <a:pt x="697" y="133"/>
                </a:lnTo>
                <a:lnTo>
                  <a:pt x="695" y="126"/>
                </a:lnTo>
                <a:lnTo>
                  <a:pt x="694" y="118"/>
                </a:lnTo>
                <a:lnTo>
                  <a:pt x="692" y="111"/>
                </a:lnTo>
                <a:lnTo>
                  <a:pt x="690" y="103"/>
                </a:lnTo>
                <a:lnTo>
                  <a:pt x="688" y="97"/>
                </a:lnTo>
                <a:lnTo>
                  <a:pt x="684" y="90"/>
                </a:lnTo>
                <a:lnTo>
                  <a:pt x="682" y="83"/>
                </a:lnTo>
                <a:lnTo>
                  <a:pt x="674" y="69"/>
                </a:lnTo>
                <a:lnTo>
                  <a:pt x="666" y="58"/>
                </a:lnTo>
                <a:lnTo>
                  <a:pt x="657" y="47"/>
                </a:lnTo>
                <a:lnTo>
                  <a:pt x="647" y="37"/>
                </a:lnTo>
                <a:lnTo>
                  <a:pt x="637" y="28"/>
                </a:lnTo>
                <a:lnTo>
                  <a:pt x="625" y="19"/>
                </a:lnTo>
                <a:lnTo>
                  <a:pt x="619" y="17"/>
                </a:lnTo>
                <a:lnTo>
                  <a:pt x="613" y="13"/>
                </a:lnTo>
                <a:lnTo>
                  <a:pt x="607" y="10"/>
                </a:lnTo>
                <a:lnTo>
                  <a:pt x="600" y="8"/>
                </a:lnTo>
                <a:lnTo>
                  <a:pt x="594" y="5"/>
                </a:lnTo>
                <a:lnTo>
                  <a:pt x="587" y="4"/>
                </a:lnTo>
                <a:lnTo>
                  <a:pt x="580" y="3"/>
                </a:lnTo>
                <a:lnTo>
                  <a:pt x="574" y="2"/>
                </a:lnTo>
                <a:lnTo>
                  <a:pt x="566" y="0"/>
                </a:lnTo>
                <a:lnTo>
                  <a:pt x="559" y="0"/>
                </a:lnTo>
                <a:lnTo>
                  <a:pt x="559" y="0"/>
                </a:lnTo>
                <a:lnTo>
                  <a:pt x="559" y="0"/>
                </a:lnTo>
                <a:lnTo>
                  <a:pt x="140" y="0"/>
                </a:lnTo>
                <a:lnTo>
                  <a:pt x="132" y="0"/>
                </a:lnTo>
                <a:lnTo>
                  <a:pt x="125" y="2"/>
                </a:lnTo>
                <a:lnTo>
                  <a:pt x="118" y="3"/>
                </a:lnTo>
                <a:lnTo>
                  <a:pt x="112" y="4"/>
                </a:lnTo>
                <a:lnTo>
                  <a:pt x="105" y="5"/>
                </a:lnTo>
                <a:lnTo>
                  <a:pt x="98" y="8"/>
                </a:lnTo>
                <a:lnTo>
                  <a:pt x="92" y="10"/>
                </a:lnTo>
                <a:lnTo>
                  <a:pt x="85" y="13"/>
                </a:lnTo>
                <a:lnTo>
                  <a:pt x="79" y="17"/>
                </a:lnTo>
                <a:lnTo>
                  <a:pt x="73" y="19"/>
                </a:lnTo>
                <a:lnTo>
                  <a:pt x="61" y="28"/>
                </a:lnTo>
                <a:lnTo>
                  <a:pt x="50" y="37"/>
                </a:lnTo>
                <a:lnTo>
                  <a:pt x="40" y="47"/>
                </a:lnTo>
                <a:lnTo>
                  <a:pt x="31" y="58"/>
                </a:lnTo>
                <a:lnTo>
                  <a:pt x="23" y="69"/>
                </a:lnTo>
                <a:lnTo>
                  <a:pt x="17" y="83"/>
                </a:lnTo>
                <a:lnTo>
                  <a:pt x="13" y="90"/>
                </a:lnTo>
                <a:lnTo>
                  <a:pt x="11" y="97"/>
                </a:lnTo>
                <a:lnTo>
                  <a:pt x="8" y="103"/>
                </a:lnTo>
                <a:lnTo>
                  <a:pt x="5" y="111"/>
                </a:lnTo>
                <a:lnTo>
                  <a:pt x="4" y="118"/>
                </a:lnTo>
                <a:lnTo>
                  <a:pt x="2" y="126"/>
                </a:lnTo>
                <a:lnTo>
                  <a:pt x="1" y="133"/>
                </a:lnTo>
                <a:lnTo>
                  <a:pt x="0" y="141"/>
                </a:lnTo>
                <a:lnTo>
                  <a:pt x="0" y="150"/>
                </a:lnTo>
                <a:lnTo>
                  <a:pt x="0" y="157"/>
                </a:lnTo>
                <a:lnTo>
                  <a:pt x="0" y="166"/>
                </a:lnTo>
                <a:lnTo>
                  <a:pt x="0" y="174"/>
                </a:lnTo>
                <a:lnTo>
                  <a:pt x="1" y="181"/>
                </a:lnTo>
                <a:lnTo>
                  <a:pt x="2" y="189"/>
                </a:lnTo>
                <a:lnTo>
                  <a:pt x="4" y="196"/>
                </a:lnTo>
                <a:lnTo>
                  <a:pt x="5" y="204"/>
                </a:lnTo>
                <a:lnTo>
                  <a:pt x="8" y="211"/>
                </a:lnTo>
                <a:lnTo>
                  <a:pt x="11" y="219"/>
                </a:lnTo>
                <a:lnTo>
                  <a:pt x="13" y="225"/>
                </a:lnTo>
                <a:lnTo>
                  <a:pt x="17" y="233"/>
                </a:lnTo>
                <a:lnTo>
                  <a:pt x="23" y="245"/>
                </a:lnTo>
                <a:lnTo>
                  <a:pt x="31" y="258"/>
                </a:lnTo>
                <a:lnTo>
                  <a:pt x="40" y="269"/>
                </a:lnTo>
                <a:lnTo>
                  <a:pt x="50" y="279"/>
                </a:lnTo>
                <a:lnTo>
                  <a:pt x="61" y="288"/>
                </a:lnTo>
                <a:lnTo>
                  <a:pt x="73" y="295"/>
                </a:lnTo>
                <a:lnTo>
                  <a:pt x="79" y="299"/>
                </a:lnTo>
                <a:lnTo>
                  <a:pt x="85" y="302"/>
                </a:lnTo>
                <a:lnTo>
                  <a:pt x="92" y="306"/>
                </a:lnTo>
                <a:lnTo>
                  <a:pt x="98" y="308"/>
                </a:lnTo>
                <a:lnTo>
                  <a:pt x="105" y="309"/>
                </a:lnTo>
                <a:lnTo>
                  <a:pt x="112" y="312"/>
                </a:lnTo>
                <a:lnTo>
                  <a:pt x="118" y="313"/>
                </a:lnTo>
                <a:lnTo>
                  <a:pt x="125" y="314"/>
                </a:lnTo>
                <a:lnTo>
                  <a:pt x="132" y="314"/>
                </a:lnTo>
                <a:lnTo>
                  <a:pt x="140" y="314"/>
                </a:lnTo>
                <a:lnTo>
                  <a:pt x="140" y="314"/>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02" name="Freeform 10"/>
          <p:cNvSpPr>
            <a:spLocks/>
          </p:cNvSpPr>
          <p:nvPr/>
        </p:nvSpPr>
        <p:spPr bwMode="auto">
          <a:xfrm>
            <a:off x="3917950" y="2370138"/>
            <a:ext cx="1109663" cy="498475"/>
          </a:xfrm>
          <a:custGeom>
            <a:avLst/>
            <a:gdLst>
              <a:gd name="T0" fmla="*/ 559 w 699"/>
              <a:gd name="T1" fmla="*/ 314 h 314"/>
              <a:gd name="T2" fmla="*/ 574 w 699"/>
              <a:gd name="T3" fmla="*/ 314 h 314"/>
              <a:gd name="T4" fmla="*/ 587 w 699"/>
              <a:gd name="T5" fmla="*/ 312 h 314"/>
              <a:gd name="T6" fmla="*/ 600 w 699"/>
              <a:gd name="T7" fmla="*/ 308 h 314"/>
              <a:gd name="T8" fmla="*/ 613 w 699"/>
              <a:gd name="T9" fmla="*/ 302 h 314"/>
              <a:gd name="T10" fmla="*/ 625 w 699"/>
              <a:gd name="T11" fmla="*/ 295 h 314"/>
              <a:gd name="T12" fmla="*/ 647 w 699"/>
              <a:gd name="T13" fmla="*/ 279 h 314"/>
              <a:gd name="T14" fmla="*/ 666 w 699"/>
              <a:gd name="T15" fmla="*/ 258 h 314"/>
              <a:gd name="T16" fmla="*/ 682 w 699"/>
              <a:gd name="T17" fmla="*/ 233 h 314"/>
              <a:gd name="T18" fmla="*/ 688 w 699"/>
              <a:gd name="T19" fmla="*/ 219 h 314"/>
              <a:gd name="T20" fmla="*/ 692 w 699"/>
              <a:gd name="T21" fmla="*/ 204 h 314"/>
              <a:gd name="T22" fmla="*/ 695 w 699"/>
              <a:gd name="T23" fmla="*/ 189 h 314"/>
              <a:gd name="T24" fmla="*/ 698 w 699"/>
              <a:gd name="T25" fmla="*/ 174 h 314"/>
              <a:gd name="T26" fmla="*/ 699 w 699"/>
              <a:gd name="T27" fmla="*/ 157 h 314"/>
              <a:gd name="T28" fmla="*/ 698 w 699"/>
              <a:gd name="T29" fmla="*/ 141 h 314"/>
              <a:gd name="T30" fmla="*/ 695 w 699"/>
              <a:gd name="T31" fmla="*/ 126 h 314"/>
              <a:gd name="T32" fmla="*/ 692 w 699"/>
              <a:gd name="T33" fmla="*/ 111 h 314"/>
              <a:gd name="T34" fmla="*/ 688 w 699"/>
              <a:gd name="T35" fmla="*/ 97 h 314"/>
              <a:gd name="T36" fmla="*/ 682 w 699"/>
              <a:gd name="T37" fmla="*/ 83 h 314"/>
              <a:gd name="T38" fmla="*/ 666 w 699"/>
              <a:gd name="T39" fmla="*/ 58 h 314"/>
              <a:gd name="T40" fmla="*/ 647 w 699"/>
              <a:gd name="T41" fmla="*/ 37 h 314"/>
              <a:gd name="T42" fmla="*/ 625 w 699"/>
              <a:gd name="T43" fmla="*/ 19 h 314"/>
              <a:gd name="T44" fmla="*/ 613 w 699"/>
              <a:gd name="T45" fmla="*/ 13 h 314"/>
              <a:gd name="T46" fmla="*/ 600 w 699"/>
              <a:gd name="T47" fmla="*/ 8 h 314"/>
              <a:gd name="T48" fmla="*/ 587 w 699"/>
              <a:gd name="T49" fmla="*/ 4 h 314"/>
              <a:gd name="T50" fmla="*/ 574 w 699"/>
              <a:gd name="T51" fmla="*/ 2 h 314"/>
              <a:gd name="T52" fmla="*/ 559 w 699"/>
              <a:gd name="T53" fmla="*/ 0 h 314"/>
              <a:gd name="T54" fmla="*/ 559 w 699"/>
              <a:gd name="T55" fmla="*/ 0 h 314"/>
              <a:gd name="T56" fmla="*/ 132 w 699"/>
              <a:gd name="T57" fmla="*/ 0 h 314"/>
              <a:gd name="T58" fmla="*/ 118 w 699"/>
              <a:gd name="T59" fmla="*/ 3 h 314"/>
              <a:gd name="T60" fmla="*/ 105 w 699"/>
              <a:gd name="T61" fmla="*/ 5 h 314"/>
              <a:gd name="T62" fmla="*/ 92 w 699"/>
              <a:gd name="T63" fmla="*/ 10 h 314"/>
              <a:gd name="T64" fmla="*/ 79 w 699"/>
              <a:gd name="T65" fmla="*/ 17 h 314"/>
              <a:gd name="T66" fmla="*/ 61 w 699"/>
              <a:gd name="T67" fmla="*/ 28 h 314"/>
              <a:gd name="T68" fmla="*/ 40 w 699"/>
              <a:gd name="T69" fmla="*/ 47 h 314"/>
              <a:gd name="T70" fmla="*/ 23 w 699"/>
              <a:gd name="T71" fmla="*/ 69 h 314"/>
              <a:gd name="T72" fmla="*/ 13 w 699"/>
              <a:gd name="T73" fmla="*/ 90 h 314"/>
              <a:gd name="T74" fmla="*/ 8 w 699"/>
              <a:gd name="T75" fmla="*/ 103 h 314"/>
              <a:gd name="T76" fmla="*/ 4 w 699"/>
              <a:gd name="T77" fmla="*/ 118 h 314"/>
              <a:gd name="T78" fmla="*/ 1 w 699"/>
              <a:gd name="T79" fmla="*/ 133 h 314"/>
              <a:gd name="T80" fmla="*/ 0 w 699"/>
              <a:gd name="T81" fmla="*/ 150 h 314"/>
              <a:gd name="T82" fmla="*/ 0 w 699"/>
              <a:gd name="T83" fmla="*/ 166 h 314"/>
              <a:gd name="T84" fmla="*/ 1 w 699"/>
              <a:gd name="T85" fmla="*/ 181 h 314"/>
              <a:gd name="T86" fmla="*/ 4 w 699"/>
              <a:gd name="T87" fmla="*/ 196 h 314"/>
              <a:gd name="T88" fmla="*/ 8 w 699"/>
              <a:gd name="T89" fmla="*/ 211 h 314"/>
              <a:gd name="T90" fmla="*/ 13 w 699"/>
              <a:gd name="T91" fmla="*/ 225 h 314"/>
              <a:gd name="T92" fmla="*/ 23 w 699"/>
              <a:gd name="T93" fmla="*/ 245 h 314"/>
              <a:gd name="T94" fmla="*/ 40 w 699"/>
              <a:gd name="T95" fmla="*/ 269 h 314"/>
              <a:gd name="T96" fmla="*/ 61 w 699"/>
              <a:gd name="T97" fmla="*/ 288 h 314"/>
              <a:gd name="T98" fmla="*/ 79 w 699"/>
              <a:gd name="T99" fmla="*/ 299 h 314"/>
              <a:gd name="T100" fmla="*/ 92 w 699"/>
              <a:gd name="T101" fmla="*/ 306 h 314"/>
              <a:gd name="T102" fmla="*/ 105 w 699"/>
              <a:gd name="T103" fmla="*/ 309 h 314"/>
              <a:gd name="T104" fmla="*/ 118 w 699"/>
              <a:gd name="T105" fmla="*/ 313 h 314"/>
              <a:gd name="T106" fmla="*/ 132 w 699"/>
              <a:gd name="T107" fmla="*/ 314 h 314"/>
              <a:gd name="T108" fmla="*/ 140 w 699"/>
              <a:gd name="T10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314">
                <a:moveTo>
                  <a:pt x="140" y="314"/>
                </a:moveTo>
                <a:lnTo>
                  <a:pt x="559" y="314"/>
                </a:lnTo>
                <a:lnTo>
                  <a:pt x="566" y="314"/>
                </a:lnTo>
                <a:lnTo>
                  <a:pt x="574" y="314"/>
                </a:lnTo>
                <a:lnTo>
                  <a:pt x="580" y="313"/>
                </a:lnTo>
                <a:lnTo>
                  <a:pt x="587" y="312"/>
                </a:lnTo>
                <a:lnTo>
                  <a:pt x="594" y="309"/>
                </a:lnTo>
                <a:lnTo>
                  <a:pt x="600" y="308"/>
                </a:lnTo>
                <a:lnTo>
                  <a:pt x="607" y="306"/>
                </a:lnTo>
                <a:lnTo>
                  <a:pt x="613" y="302"/>
                </a:lnTo>
                <a:lnTo>
                  <a:pt x="619" y="299"/>
                </a:lnTo>
                <a:lnTo>
                  <a:pt x="625" y="295"/>
                </a:lnTo>
                <a:lnTo>
                  <a:pt x="637" y="288"/>
                </a:lnTo>
                <a:lnTo>
                  <a:pt x="647" y="279"/>
                </a:lnTo>
                <a:lnTo>
                  <a:pt x="657" y="269"/>
                </a:lnTo>
                <a:lnTo>
                  <a:pt x="666" y="258"/>
                </a:lnTo>
                <a:lnTo>
                  <a:pt x="674" y="245"/>
                </a:lnTo>
                <a:lnTo>
                  <a:pt x="682" y="233"/>
                </a:lnTo>
                <a:lnTo>
                  <a:pt x="684" y="225"/>
                </a:lnTo>
                <a:lnTo>
                  <a:pt x="688" y="219"/>
                </a:lnTo>
                <a:lnTo>
                  <a:pt x="690" y="211"/>
                </a:lnTo>
                <a:lnTo>
                  <a:pt x="692" y="204"/>
                </a:lnTo>
                <a:lnTo>
                  <a:pt x="694" y="196"/>
                </a:lnTo>
                <a:lnTo>
                  <a:pt x="695" y="189"/>
                </a:lnTo>
                <a:lnTo>
                  <a:pt x="697" y="181"/>
                </a:lnTo>
                <a:lnTo>
                  <a:pt x="698" y="174"/>
                </a:lnTo>
                <a:lnTo>
                  <a:pt x="699" y="166"/>
                </a:lnTo>
                <a:lnTo>
                  <a:pt x="699" y="157"/>
                </a:lnTo>
                <a:lnTo>
                  <a:pt x="699" y="150"/>
                </a:lnTo>
                <a:lnTo>
                  <a:pt x="698" y="141"/>
                </a:lnTo>
                <a:lnTo>
                  <a:pt x="697" y="133"/>
                </a:lnTo>
                <a:lnTo>
                  <a:pt x="695" y="126"/>
                </a:lnTo>
                <a:lnTo>
                  <a:pt x="694" y="118"/>
                </a:lnTo>
                <a:lnTo>
                  <a:pt x="692" y="111"/>
                </a:lnTo>
                <a:lnTo>
                  <a:pt x="690" y="103"/>
                </a:lnTo>
                <a:lnTo>
                  <a:pt x="688" y="97"/>
                </a:lnTo>
                <a:lnTo>
                  <a:pt x="684" y="90"/>
                </a:lnTo>
                <a:lnTo>
                  <a:pt x="682" y="83"/>
                </a:lnTo>
                <a:lnTo>
                  <a:pt x="674" y="69"/>
                </a:lnTo>
                <a:lnTo>
                  <a:pt x="666" y="58"/>
                </a:lnTo>
                <a:lnTo>
                  <a:pt x="657" y="47"/>
                </a:lnTo>
                <a:lnTo>
                  <a:pt x="647" y="37"/>
                </a:lnTo>
                <a:lnTo>
                  <a:pt x="637" y="28"/>
                </a:lnTo>
                <a:lnTo>
                  <a:pt x="625" y="19"/>
                </a:lnTo>
                <a:lnTo>
                  <a:pt x="619" y="17"/>
                </a:lnTo>
                <a:lnTo>
                  <a:pt x="613" y="13"/>
                </a:lnTo>
                <a:lnTo>
                  <a:pt x="607" y="10"/>
                </a:lnTo>
                <a:lnTo>
                  <a:pt x="600" y="8"/>
                </a:lnTo>
                <a:lnTo>
                  <a:pt x="594" y="5"/>
                </a:lnTo>
                <a:lnTo>
                  <a:pt x="587" y="4"/>
                </a:lnTo>
                <a:lnTo>
                  <a:pt x="580" y="3"/>
                </a:lnTo>
                <a:lnTo>
                  <a:pt x="574" y="2"/>
                </a:lnTo>
                <a:lnTo>
                  <a:pt x="566" y="0"/>
                </a:lnTo>
                <a:lnTo>
                  <a:pt x="559" y="0"/>
                </a:lnTo>
                <a:lnTo>
                  <a:pt x="559" y="0"/>
                </a:lnTo>
                <a:lnTo>
                  <a:pt x="559" y="0"/>
                </a:lnTo>
                <a:lnTo>
                  <a:pt x="140" y="0"/>
                </a:lnTo>
                <a:lnTo>
                  <a:pt x="132" y="0"/>
                </a:lnTo>
                <a:lnTo>
                  <a:pt x="125" y="2"/>
                </a:lnTo>
                <a:lnTo>
                  <a:pt x="118" y="3"/>
                </a:lnTo>
                <a:lnTo>
                  <a:pt x="112" y="4"/>
                </a:lnTo>
                <a:lnTo>
                  <a:pt x="105" y="5"/>
                </a:lnTo>
                <a:lnTo>
                  <a:pt x="98" y="8"/>
                </a:lnTo>
                <a:lnTo>
                  <a:pt x="92" y="10"/>
                </a:lnTo>
                <a:lnTo>
                  <a:pt x="85" y="13"/>
                </a:lnTo>
                <a:lnTo>
                  <a:pt x="79" y="17"/>
                </a:lnTo>
                <a:lnTo>
                  <a:pt x="73" y="19"/>
                </a:lnTo>
                <a:lnTo>
                  <a:pt x="61" y="28"/>
                </a:lnTo>
                <a:lnTo>
                  <a:pt x="50" y="37"/>
                </a:lnTo>
                <a:lnTo>
                  <a:pt x="40" y="47"/>
                </a:lnTo>
                <a:lnTo>
                  <a:pt x="31" y="58"/>
                </a:lnTo>
                <a:lnTo>
                  <a:pt x="23" y="69"/>
                </a:lnTo>
                <a:lnTo>
                  <a:pt x="17" y="83"/>
                </a:lnTo>
                <a:lnTo>
                  <a:pt x="13" y="90"/>
                </a:lnTo>
                <a:lnTo>
                  <a:pt x="11" y="97"/>
                </a:lnTo>
                <a:lnTo>
                  <a:pt x="8" y="103"/>
                </a:lnTo>
                <a:lnTo>
                  <a:pt x="5" y="111"/>
                </a:lnTo>
                <a:lnTo>
                  <a:pt x="4" y="118"/>
                </a:lnTo>
                <a:lnTo>
                  <a:pt x="2" y="126"/>
                </a:lnTo>
                <a:lnTo>
                  <a:pt x="1" y="133"/>
                </a:lnTo>
                <a:lnTo>
                  <a:pt x="0" y="141"/>
                </a:lnTo>
                <a:lnTo>
                  <a:pt x="0" y="150"/>
                </a:lnTo>
                <a:lnTo>
                  <a:pt x="0" y="157"/>
                </a:lnTo>
                <a:lnTo>
                  <a:pt x="0" y="166"/>
                </a:lnTo>
                <a:lnTo>
                  <a:pt x="0" y="174"/>
                </a:lnTo>
                <a:lnTo>
                  <a:pt x="1" y="181"/>
                </a:lnTo>
                <a:lnTo>
                  <a:pt x="2" y="189"/>
                </a:lnTo>
                <a:lnTo>
                  <a:pt x="4" y="196"/>
                </a:lnTo>
                <a:lnTo>
                  <a:pt x="5" y="204"/>
                </a:lnTo>
                <a:lnTo>
                  <a:pt x="8" y="211"/>
                </a:lnTo>
                <a:lnTo>
                  <a:pt x="11" y="219"/>
                </a:lnTo>
                <a:lnTo>
                  <a:pt x="13" y="225"/>
                </a:lnTo>
                <a:lnTo>
                  <a:pt x="17" y="233"/>
                </a:lnTo>
                <a:lnTo>
                  <a:pt x="23" y="245"/>
                </a:lnTo>
                <a:lnTo>
                  <a:pt x="31" y="258"/>
                </a:lnTo>
                <a:lnTo>
                  <a:pt x="40" y="269"/>
                </a:lnTo>
                <a:lnTo>
                  <a:pt x="50" y="279"/>
                </a:lnTo>
                <a:lnTo>
                  <a:pt x="61" y="288"/>
                </a:lnTo>
                <a:lnTo>
                  <a:pt x="73" y="295"/>
                </a:lnTo>
                <a:lnTo>
                  <a:pt x="79" y="299"/>
                </a:lnTo>
                <a:lnTo>
                  <a:pt x="85" y="302"/>
                </a:lnTo>
                <a:lnTo>
                  <a:pt x="92" y="306"/>
                </a:lnTo>
                <a:lnTo>
                  <a:pt x="98" y="308"/>
                </a:lnTo>
                <a:lnTo>
                  <a:pt x="105" y="309"/>
                </a:lnTo>
                <a:lnTo>
                  <a:pt x="112" y="312"/>
                </a:lnTo>
                <a:lnTo>
                  <a:pt x="118" y="313"/>
                </a:lnTo>
                <a:lnTo>
                  <a:pt x="125" y="314"/>
                </a:lnTo>
                <a:lnTo>
                  <a:pt x="132" y="314"/>
                </a:lnTo>
                <a:lnTo>
                  <a:pt x="140" y="314"/>
                </a:lnTo>
                <a:lnTo>
                  <a:pt x="140" y="31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03" name="Rectangle 11"/>
          <p:cNvSpPr>
            <a:spLocks noChangeArrowheads="1"/>
          </p:cNvSpPr>
          <p:nvPr/>
        </p:nvSpPr>
        <p:spPr bwMode="auto">
          <a:xfrm>
            <a:off x="4033838" y="2482850"/>
            <a:ext cx="965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食肉动物</a:t>
            </a:r>
            <a:endParaRPr lang="zh-CN" altLang="en-US"/>
          </a:p>
        </p:txBody>
      </p:sp>
      <p:sp>
        <p:nvSpPr>
          <p:cNvPr id="443404" name="Rectangle 12"/>
          <p:cNvSpPr>
            <a:spLocks noChangeArrowheads="1"/>
          </p:cNvSpPr>
          <p:nvPr/>
        </p:nvSpPr>
        <p:spPr bwMode="auto">
          <a:xfrm>
            <a:off x="3805238" y="4638675"/>
            <a:ext cx="777875"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05" name="Rectangle 13"/>
          <p:cNvSpPr>
            <a:spLocks noChangeArrowheads="1"/>
          </p:cNvSpPr>
          <p:nvPr/>
        </p:nvSpPr>
        <p:spPr bwMode="auto">
          <a:xfrm>
            <a:off x="3805238" y="4638675"/>
            <a:ext cx="777875"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06" name="Rectangle 14"/>
          <p:cNvSpPr>
            <a:spLocks noChangeArrowheads="1"/>
          </p:cNvSpPr>
          <p:nvPr/>
        </p:nvSpPr>
        <p:spPr bwMode="auto">
          <a:xfrm>
            <a:off x="3865563" y="4689475"/>
            <a:ext cx="723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有毛发</a:t>
            </a:r>
            <a:endParaRPr lang="zh-CN" altLang="en-US"/>
          </a:p>
        </p:txBody>
      </p:sp>
      <p:sp>
        <p:nvSpPr>
          <p:cNvPr id="443407" name="Rectangle 15"/>
          <p:cNvSpPr>
            <a:spLocks noChangeArrowheads="1"/>
          </p:cNvSpPr>
          <p:nvPr/>
        </p:nvSpPr>
        <p:spPr bwMode="auto">
          <a:xfrm>
            <a:off x="4694238" y="4638675"/>
            <a:ext cx="665162"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08" name="Rectangle 16"/>
          <p:cNvSpPr>
            <a:spLocks noChangeArrowheads="1"/>
          </p:cNvSpPr>
          <p:nvPr/>
        </p:nvSpPr>
        <p:spPr bwMode="auto">
          <a:xfrm>
            <a:off x="4694238" y="4638675"/>
            <a:ext cx="665162"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09" name="Rectangle 17"/>
          <p:cNvSpPr>
            <a:spLocks noChangeArrowheads="1"/>
          </p:cNvSpPr>
          <p:nvPr/>
        </p:nvSpPr>
        <p:spPr bwMode="auto">
          <a:xfrm>
            <a:off x="4806950" y="4689475"/>
            <a:ext cx="482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有奶</a:t>
            </a:r>
            <a:endParaRPr lang="zh-CN" altLang="en-US"/>
          </a:p>
        </p:txBody>
      </p:sp>
      <p:sp>
        <p:nvSpPr>
          <p:cNvPr id="443410" name="Rectangle 18"/>
          <p:cNvSpPr>
            <a:spLocks noChangeArrowheads="1"/>
          </p:cNvSpPr>
          <p:nvPr/>
        </p:nvSpPr>
        <p:spPr bwMode="auto">
          <a:xfrm>
            <a:off x="6246813" y="4638675"/>
            <a:ext cx="887412"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11" name="Rectangle 19"/>
          <p:cNvSpPr>
            <a:spLocks noChangeArrowheads="1"/>
          </p:cNvSpPr>
          <p:nvPr/>
        </p:nvSpPr>
        <p:spPr bwMode="auto">
          <a:xfrm>
            <a:off x="6246813" y="4638675"/>
            <a:ext cx="887412"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12" name="Rectangle 20"/>
          <p:cNvSpPr>
            <a:spLocks noChangeArrowheads="1"/>
          </p:cNvSpPr>
          <p:nvPr/>
        </p:nvSpPr>
        <p:spPr bwMode="auto">
          <a:xfrm>
            <a:off x="6362700" y="4689475"/>
            <a:ext cx="723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黄褐色</a:t>
            </a:r>
            <a:endParaRPr lang="zh-CN" altLang="en-US"/>
          </a:p>
        </p:txBody>
      </p:sp>
      <p:sp>
        <p:nvSpPr>
          <p:cNvPr id="443413" name="Rectangle 21"/>
          <p:cNvSpPr>
            <a:spLocks noChangeArrowheads="1"/>
          </p:cNvSpPr>
          <p:nvPr/>
        </p:nvSpPr>
        <p:spPr bwMode="auto">
          <a:xfrm>
            <a:off x="7312025" y="4638675"/>
            <a:ext cx="1243013"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14" name="Rectangle 22"/>
          <p:cNvSpPr>
            <a:spLocks noChangeArrowheads="1"/>
          </p:cNvSpPr>
          <p:nvPr/>
        </p:nvSpPr>
        <p:spPr bwMode="auto">
          <a:xfrm>
            <a:off x="7312025" y="4638675"/>
            <a:ext cx="1243013"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15" name="Rectangle 23"/>
          <p:cNvSpPr>
            <a:spLocks noChangeArrowheads="1"/>
          </p:cNvSpPr>
          <p:nvPr/>
        </p:nvSpPr>
        <p:spPr bwMode="auto">
          <a:xfrm>
            <a:off x="7386638" y="4689475"/>
            <a:ext cx="1206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有黑色条纹</a:t>
            </a:r>
            <a:endParaRPr lang="zh-CN" altLang="en-US"/>
          </a:p>
        </p:txBody>
      </p:sp>
      <p:sp>
        <p:nvSpPr>
          <p:cNvPr id="443416" name="Freeform 24"/>
          <p:cNvSpPr>
            <a:spLocks/>
          </p:cNvSpPr>
          <p:nvPr/>
        </p:nvSpPr>
        <p:spPr bwMode="auto">
          <a:xfrm>
            <a:off x="5359400" y="1524000"/>
            <a:ext cx="1109663" cy="498475"/>
          </a:xfrm>
          <a:custGeom>
            <a:avLst/>
            <a:gdLst>
              <a:gd name="T0" fmla="*/ 559 w 699"/>
              <a:gd name="T1" fmla="*/ 314 h 314"/>
              <a:gd name="T2" fmla="*/ 574 w 699"/>
              <a:gd name="T3" fmla="*/ 314 h 314"/>
              <a:gd name="T4" fmla="*/ 587 w 699"/>
              <a:gd name="T5" fmla="*/ 311 h 314"/>
              <a:gd name="T6" fmla="*/ 601 w 699"/>
              <a:gd name="T7" fmla="*/ 307 h 314"/>
              <a:gd name="T8" fmla="*/ 614 w 699"/>
              <a:gd name="T9" fmla="*/ 301 h 314"/>
              <a:gd name="T10" fmla="*/ 626 w 699"/>
              <a:gd name="T11" fmla="*/ 295 h 314"/>
              <a:gd name="T12" fmla="*/ 649 w 699"/>
              <a:gd name="T13" fmla="*/ 279 h 314"/>
              <a:gd name="T14" fmla="*/ 668 w 699"/>
              <a:gd name="T15" fmla="*/ 257 h 314"/>
              <a:gd name="T16" fmla="*/ 682 w 699"/>
              <a:gd name="T17" fmla="*/ 232 h 314"/>
              <a:gd name="T18" fmla="*/ 688 w 699"/>
              <a:gd name="T19" fmla="*/ 218 h 314"/>
              <a:gd name="T20" fmla="*/ 693 w 699"/>
              <a:gd name="T21" fmla="*/ 203 h 314"/>
              <a:gd name="T22" fmla="*/ 697 w 699"/>
              <a:gd name="T23" fmla="*/ 188 h 314"/>
              <a:gd name="T24" fmla="*/ 699 w 699"/>
              <a:gd name="T25" fmla="*/ 173 h 314"/>
              <a:gd name="T26" fmla="*/ 699 w 699"/>
              <a:gd name="T27" fmla="*/ 157 h 314"/>
              <a:gd name="T28" fmla="*/ 699 w 699"/>
              <a:gd name="T29" fmla="*/ 140 h 314"/>
              <a:gd name="T30" fmla="*/ 697 w 699"/>
              <a:gd name="T31" fmla="*/ 125 h 314"/>
              <a:gd name="T32" fmla="*/ 693 w 699"/>
              <a:gd name="T33" fmla="*/ 110 h 314"/>
              <a:gd name="T34" fmla="*/ 688 w 699"/>
              <a:gd name="T35" fmla="*/ 97 h 314"/>
              <a:gd name="T36" fmla="*/ 682 w 699"/>
              <a:gd name="T37" fmla="*/ 83 h 314"/>
              <a:gd name="T38" fmla="*/ 668 w 699"/>
              <a:gd name="T39" fmla="*/ 58 h 314"/>
              <a:gd name="T40" fmla="*/ 649 w 699"/>
              <a:gd name="T41" fmla="*/ 36 h 314"/>
              <a:gd name="T42" fmla="*/ 626 w 699"/>
              <a:gd name="T43" fmla="*/ 19 h 314"/>
              <a:gd name="T44" fmla="*/ 614 w 699"/>
              <a:gd name="T45" fmla="*/ 12 h 314"/>
              <a:gd name="T46" fmla="*/ 601 w 699"/>
              <a:gd name="T47" fmla="*/ 7 h 314"/>
              <a:gd name="T48" fmla="*/ 587 w 699"/>
              <a:gd name="T49" fmla="*/ 4 h 314"/>
              <a:gd name="T50" fmla="*/ 574 w 699"/>
              <a:gd name="T51" fmla="*/ 1 h 314"/>
              <a:gd name="T52" fmla="*/ 559 w 699"/>
              <a:gd name="T53" fmla="*/ 0 h 314"/>
              <a:gd name="T54" fmla="*/ 559 w 699"/>
              <a:gd name="T55" fmla="*/ 0 h 314"/>
              <a:gd name="T56" fmla="*/ 133 w 699"/>
              <a:gd name="T57" fmla="*/ 0 h 314"/>
              <a:gd name="T58" fmla="*/ 119 w 699"/>
              <a:gd name="T59" fmla="*/ 2 h 314"/>
              <a:gd name="T60" fmla="*/ 105 w 699"/>
              <a:gd name="T61" fmla="*/ 5 h 314"/>
              <a:gd name="T62" fmla="*/ 92 w 699"/>
              <a:gd name="T63" fmla="*/ 10 h 314"/>
              <a:gd name="T64" fmla="*/ 79 w 699"/>
              <a:gd name="T65" fmla="*/ 16 h 314"/>
              <a:gd name="T66" fmla="*/ 61 w 699"/>
              <a:gd name="T67" fmla="*/ 27 h 314"/>
              <a:gd name="T68" fmla="*/ 41 w 699"/>
              <a:gd name="T69" fmla="*/ 46 h 314"/>
              <a:gd name="T70" fmla="*/ 25 w 699"/>
              <a:gd name="T71" fmla="*/ 69 h 314"/>
              <a:gd name="T72" fmla="*/ 15 w 699"/>
              <a:gd name="T73" fmla="*/ 89 h 314"/>
              <a:gd name="T74" fmla="*/ 9 w 699"/>
              <a:gd name="T75" fmla="*/ 103 h 314"/>
              <a:gd name="T76" fmla="*/ 4 w 699"/>
              <a:gd name="T77" fmla="*/ 118 h 314"/>
              <a:gd name="T78" fmla="*/ 2 w 699"/>
              <a:gd name="T79" fmla="*/ 133 h 314"/>
              <a:gd name="T80" fmla="*/ 0 w 699"/>
              <a:gd name="T81" fmla="*/ 149 h 314"/>
              <a:gd name="T82" fmla="*/ 0 w 699"/>
              <a:gd name="T83" fmla="*/ 166 h 314"/>
              <a:gd name="T84" fmla="*/ 2 w 699"/>
              <a:gd name="T85" fmla="*/ 181 h 314"/>
              <a:gd name="T86" fmla="*/ 4 w 699"/>
              <a:gd name="T87" fmla="*/ 196 h 314"/>
              <a:gd name="T88" fmla="*/ 9 w 699"/>
              <a:gd name="T89" fmla="*/ 211 h 314"/>
              <a:gd name="T90" fmla="*/ 15 w 699"/>
              <a:gd name="T91" fmla="*/ 225 h 314"/>
              <a:gd name="T92" fmla="*/ 25 w 699"/>
              <a:gd name="T93" fmla="*/ 245 h 314"/>
              <a:gd name="T94" fmla="*/ 41 w 699"/>
              <a:gd name="T95" fmla="*/ 269 h 314"/>
              <a:gd name="T96" fmla="*/ 61 w 699"/>
              <a:gd name="T97" fmla="*/ 287 h 314"/>
              <a:gd name="T98" fmla="*/ 79 w 699"/>
              <a:gd name="T99" fmla="*/ 299 h 314"/>
              <a:gd name="T100" fmla="*/ 92 w 699"/>
              <a:gd name="T101" fmla="*/ 305 h 314"/>
              <a:gd name="T102" fmla="*/ 105 w 699"/>
              <a:gd name="T103" fmla="*/ 309 h 314"/>
              <a:gd name="T104" fmla="*/ 119 w 699"/>
              <a:gd name="T105" fmla="*/ 312 h 314"/>
              <a:gd name="T106" fmla="*/ 133 w 699"/>
              <a:gd name="T107" fmla="*/ 314 h 314"/>
              <a:gd name="T108" fmla="*/ 140 w 699"/>
              <a:gd name="T10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314">
                <a:moveTo>
                  <a:pt x="140" y="314"/>
                </a:moveTo>
                <a:lnTo>
                  <a:pt x="559" y="314"/>
                </a:lnTo>
                <a:lnTo>
                  <a:pt x="567" y="314"/>
                </a:lnTo>
                <a:lnTo>
                  <a:pt x="574" y="314"/>
                </a:lnTo>
                <a:lnTo>
                  <a:pt x="580" y="312"/>
                </a:lnTo>
                <a:lnTo>
                  <a:pt x="587" y="311"/>
                </a:lnTo>
                <a:lnTo>
                  <a:pt x="594" y="309"/>
                </a:lnTo>
                <a:lnTo>
                  <a:pt x="601" y="307"/>
                </a:lnTo>
                <a:lnTo>
                  <a:pt x="607" y="305"/>
                </a:lnTo>
                <a:lnTo>
                  <a:pt x="614" y="301"/>
                </a:lnTo>
                <a:lnTo>
                  <a:pt x="620" y="299"/>
                </a:lnTo>
                <a:lnTo>
                  <a:pt x="626" y="295"/>
                </a:lnTo>
                <a:lnTo>
                  <a:pt x="637" y="287"/>
                </a:lnTo>
                <a:lnTo>
                  <a:pt x="649" y="279"/>
                </a:lnTo>
                <a:lnTo>
                  <a:pt x="659" y="269"/>
                </a:lnTo>
                <a:lnTo>
                  <a:pt x="668" y="257"/>
                </a:lnTo>
                <a:lnTo>
                  <a:pt x="675" y="245"/>
                </a:lnTo>
                <a:lnTo>
                  <a:pt x="682" y="232"/>
                </a:lnTo>
                <a:lnTo>
                  <a:pt x="686" y="225"/>
                </a:lnTo>
                <a:lnTo>
                  <a:pt x="688" y="218"/>
                </a:lnTo>
                <a:lnTo>
                  <a:pt x="691" y="211"/>
                </a:lnTo>
                <a:lnTo>
                  <a:pt x="693" y="203"/>
                </a:lnTo>
                <a:lnTo>
                  <a:pt x="695" y="196"/>
                </a:lnTo>
                <a:lnTo>
                  <a:pt x="697" y="188"/>
                </a:lnTo>
                <a:lnTo>
                  <a:pt x="698" y="181"/>
                </a:lnTo>
                <a:lnTo>
                  <a:pt x="699" y="173"/>
                </a:lnTo>
                <a:lnTo>
                  <a:pt x="699" y="166"/>
                </a:lnTo>
                <a:lnTo>
                  <a:pt x="699" y="157"/>
                </a:lnTo>
                <a:lnTo>
                  <a:pt x="699" y="149"/>
                </a:lnTo>
                <a:lnTo>
                  <a:pt x="699" y="140"/>
                </a:lnTo>
                <a:lnTo>
                  <a:pt x="698" y="133"/>
                </a:lnTo>
                <a:lnTo>
                  <a:pt x="697" y="125"/>
                </a:lnTo>
                <a:lnTo>
                  <a:pt x="695" y="118"/>
                </a:lnTo>
                <a:lnTo>
                  <a:pt x="693" y="110"/>
                </a:lnTo>
                <a:lnTo>
                  <a:pt x="691" y="103"/>
                </a:lnTo>
                <a:lnTo>
                  <a:pt x="688" y="97"/>
                </a:lnTo>
                <a:lnTo>
                  <a:pt x="686" y="89"/>
                </a:lnTo>
                <a:lnTo>
                  <a:pt x="682" y="83"/>
                </a:lnTo>
                <a:lnTo>
                  <a:pt x="675" y="69"/>
                </a:lnTo>
                <a:lnTo>
                  <a:pt x="668" y="58"/>
                </a:lnTo>
                <a:lnTo>
                  <a:pt x="659" y="46"/>
                </a:lnTo>
                <a:lnTo>
                  <a:pt x="649" y="36"/>
                </a:lnTo>
                <a:lnTo>
                  <a:pt x="637" y="27"/>
                </a:lnTo>
                <a:lnTo>
                  <a:pt x="626" y="19"/>
                </a:lnTo>
                <a:lnTo>
                  <a:pt x="620" y="16"/>
                </a:lnTo>
                <a:lnTo>
                  <a:pt x="614" y="12"/>
                </a:lnTo>
                <a:lnTo>
                  <a:pt x="607" y="10"/>
                </a:lnTo>
                <a:lnTo>
                  <a:pt x="601" y="7"/>
                </a:lnTo>
                <a:lnTo>
                  <a:pt x="594" y="5"/>
                </a:lnTo>
                <a:lnTo>
                  <a:pt x="587" y="4"/>
                </a:lnTo>
                <a:lnTo>
                  <a:pt x="580" y="2"/>
                </a:lnTo>
                <a:lnTo>
                  <a:pt x="574" y="1"/>
                </a:lnTo>
                <a:lnTo>
                  <a:pt x="567" y="0"/>
                </a:lnTo>
                <a:lnTo>
                  <a:pt x="559" y="0"/>
                </a:lnTo>
                <a:lnTo>
                  <a:pt x="559" y="0"/>
                </a:lnTo>
                <a:lnTo>
                  <a:pt x="559" y="0"/>
                </a:lnTo>
                <a:lnTo>
                  <a:pt x="140" y="0"/>
                </a:lnTo>
                <a:lnTo>
                  <a:pt x="133" y="0"/>
                </a:lnTo>
                <a:lnTo>
                  <a:pt x="125" y="1"/>
                </a:lnTo>
                <a:lnTo>
                  <a:pt x="119" y="2"/>
                </a:lnTo>
                <a:lnTo>
                  <a:pt x="112" y="4"/>
                </a:lnTo>
                <a:lnTo>
                  <a:pt x="105" y="5"/>
                </a:lnTo>
                <a:lnTo>
                  <a:pt x="98" y="7"/>
                </a:lnTo>
                <a:lnTo>
                  <a:pt x="92" y="10"/>
                </a:lnTo>
                <a:lnTo>
                  <a:pt x="86" y="12"/>
                </a:lnTo>
                <a:lnTo>
                  <a:pt x="79" y="16"/>
                </a:lnTo>
                <a:lnTo>
                  <a:pt x="74" y="19"/>
                </a:lnTo>
                <a:lnTo>
                  <a:pt x="61" y="27"/>
                </a:lnTo>
                <a:lnTo>
                  <a:pt x="51" y="36"/>
                </a:lnTo>
                <a:lnTo>
                  <a:pt x="41" y="46"/>
                </a:lnTo>
                <a:lnTo>
                  <a:pt x="32" y="58"/>
                </a:lnTo>
                <a:lnTo>
                  <a:pt x="25" y="69"/>
                </a:lnTo>
                <a:lnTo>
                  <a:pt x="17" y="83"/>
                </a:lnTo>
                <a:lnTo>
                  <a:pt x="15" y="89"/>
                </a:lnTo>
                <a:lnTo>
                  <a:pt x="11" y="97"/>
                </a:lnTo>
                <a:lnTo>
                  <a:pt x="9" y="103"/>
                </a:lnTo>
                <a:lnTo>
                  <a:pt x="7" y="110"/>
                </a:lnTo>
                <a:lnTo>
                  <a:pt x="4" y="118"/>
                </a:lnTo>
                <a:lnTo>
                  <a:pt x="3" y="125"/>
                </a:lnTo>
                <a:lnTo>
                  <a:pt x="2" y="133"/>
                </a:lnTo>
                <a:lnTo>
                  <a:pt x="1" y="140"/>
                </a:lnTo>
                <a:lnTo>
                  <a:pt x="0" y="149"/>
                </a:lnTo>
                <a:lnTo>
                  <a:pt x="0" y="157"/>
                </a:lnTo>
                <a:lnTo>
                  <a:pt x="0" y="166"/>
                </a:lnTo>
                <a:lnTo>
                  <a:pt x="1" y="173"/>
                </a:lnTo>
                <a:lnTo>
                  <a:pt x="2" y="181"/>
                </a:lnTo>
                <a:lnTo>
                  <a:pt x="3" y="188"/>
                </a:lnTo>
                <a:lnTo>
                  <a:pt x="4" y="196"/>
                </a:lnTo>
                <a:lnTo>
                  <a:pt x="7" y="203"/>
                </a:lnTo>
                <a:lnTo>
                  <a:pt x="9" y="211"/>
                </a:lnTo>
                <a:lnTo>
                  <a:pt x="11" y="218"/>
                </a:lnTo>
                <a:lnTo>
                  <a:pt x="15" y="225"/>
                </a:lnTo>
                <a:lnTo>
                  <a:pt x="17" y="232"/>
                </a:lnTo>
                <a:lnTo>
                  <a:pt x="25" y="245"/>
                </a:lnTo>
                <a:lnTo>
                  <a:pt x="32" y="257"/>
                </a:lnTo>
                <a:lnTo>
                  <a:pt x="41" y="269"/>
                </a:lnTo>
                <a:lnTo>
                  <a:pt x="51" y="279"/>
                </a:lnTo>
                <a:lnTo>
                  <a:pt x="61" y="287"/>
                </a:lnTo>
                <a:lnTo>
                  <a:pt x="74" y="295"/>
                </a:lnTo>
                <a:lnTo>
                  <a:pt x="79" y="299"/>
                </a:lnTo>
                <a:lnTo>
                  <a:pt x="86" y="301"/>
                </a:lnTo>
                <a:lnTo>
                  <a:pt x="92" y="305"/>
                </a:lnTo>
                <a:lnTo>
                  <a:pt x="98" y="307"/>
                </a:lnTo>
                <a:lnTo>
                  <a:pt x="105" y="309"/>
                </a:lnTo>
                <a:lnTo>
                  <a:pt x="112" y="311"/>
                </a:lnTo>
                <a:lnTo>
                  <a:pt x="119" y="312"/>
                </a:lnTo>
                <a:lnTo>
                  <a:pt x="125" y="314"/>
                </a:lnTo>
                <a:lnTo>
                  <a:pt x="133" y="314"/>
                </a:lnTo>
                <a:lnTo>
                  <a:pt x="140" y="314"/>
                </a:lnTo>
                <a:lnTo>
                  <a:pt x="140" y="314"/>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17" name="Freeform 25"/>
          <p:cNvSpPr>
            <a:spLocks/>
          </p:cNvSpPr>
          <p:nvPr/>
        </p:nvSpPr>
        <p:spPr bwMode="auto">
          <a:xfrm>
            <a:off x="5359400" y="1524000"/>
            <a:ext cx="1109663" cy="498475"/>
          </a:xfrm>
          <a:custGeom>
            <a:avLst/>
            <a:gdLst>
              <a:gd name="T0" fmla="*/ 559 w 699"/>
              <a:gd name="T1" fmla="*/ 314 h 314"/>
              <a:gd name="T2" fmla="*/ 574 w 699"/>
              <a:gd name="T3" fmla="*/ 314 h 314"/>
              <a:gd name="T4" fmla="*/ 587 w 699"/>
              <a:gd name="T5" fmla="*/ 311 h 314"/>
              <a:gd name="T6" fmla="*/ 601 w 699"/>
              <a:gd name="T7" fmla="*/ 307 h 314"/>
              <a:gd name="T8" fmla="*/ 614 w 699"/>
              <a:gd name="T9" fmla="*/ 301 h 314"/>
              <a:gd name="T10" fmla="*/ 626 w 699"/>
              <a:gd name="T11" fmla="*/ 295 h 314"/>
              <a:gd name="T12" fmla="*/ 649 w 699"/>
              <a:gd name="T13" fmla="*/ 279 h 314"/>
              <a:gd name="T14" fmla="*/ 668 w 699"/>
              <a:gd name="T15" fmla="*/ 257 h 314"/>
              <a:gd name="T16" fmla="*/ 682 w 699"/>
              <a:gd name="T17" fmla="*/ 232 h 314"/>
              <a:gd name="T18" fmla="*/ 688 w 699"/>
              <a:gd name="T19" fmla="*/ 218 h 314"/>
              <a:gd name="T20" fmla="*/ 693 w 699"/>
              <a:gd name="T21" fmla="*/ 203 h 314"/>
              <a:gd name="T22" fmla="*/ 697 w 699"/>
              <a:gd name="T23" fmla="*/ 188 h 314"/>
              <a:gd name="T24" fmla="*/ 699 w 699"/>
              <a:gd name="T25" fmla="*/ 173 h 314"/>
              <a:gd name="T26" fmla="*/ 699 w 699"/>
              <a:gd name="T27" fmla="*/ 157 h 314"/>
              <a:gd name="T28" fmla="*/ 699 w 699"/>
              <a:gd name="T29" fmla="*/ 140 h 314"/>
              <a:gd name="T30" fmla="*/ 697 w 699"/>
              <a:gd name="T31" fmla="*/ 125 h 314"/>
              <a:gd name="T32" fmla="*/ 693 w 699"/>
              <a:gd name="T33" fmla="*/ 110 h 314"/>
              <a:gd name="T34" fmla="*/ 688 w 699"/>
              <a:gd name="T35" fmla="*/ 97 h 314"/>
              <a:gd name="T36" fmla="*/ 682 w 699"/>
              <a:gd name="T37" fmla="*/ 83 h 314"/>
              <a:gd name="T38" fmla="*/ 668 w 699"/>
              <a:gd name="T39" fmla="*/ 58 h 314"/>
              <a:gd name="T40" fmla="*/ 649 w 699"/>
              <a:gd name="T41" fmla="*/ 36 h 314"/>
              <a:gd name="T42" fmla="*/ 626 w 699"/>
              <a:gd name="T43" fmla="*/ 19 h 314"/>
              <a:gd name="T44" fmla="*/ 614 w 699"/>
              <a:gd name="T45" fmla="*/ 12 h 314"/>
              <a:gd name="T46" fmla="*/ 601 w 699"/>
              <a:gd name="T47" fmla="*/ 7 h 314"/>
              <a:gd name="T48" fmla="*/ 587 w 699"/>
              <a:gd name="T49" fmla="*/ 4 h 314"/>
              <a:gd name="T50" fmla="*/ 574 w 699"/>
              <a:gd name="T51" fmla="*/ 1 h 314"/>
              <a:gd name="T52" fmla="*/ 559 w 699"/>
              <a:gd name="T53" fmla="*/ 0 h 314"/>
              <a:gd name="T54" fmla="*/ 559 w 699"/>
              <a:gd name="T55" fmla="*/ 0 h 314"/>
              <a:gd name="T56" fmla="*/ 133 w 699"/>
              <a:gd name="T57" fmla="*/ 0 h 314"/>
              <a:gd name="T58" fmla="*/ 119 w 699"/>
              <a:gd name="T59" fmla="*/ 2 h 314"/>
              <a:gd name="T60" fmla="*/ 105 w 699"/>
              <a:gd name="T61" fmla="*/ 5 h 314"/>
              <a:gd name="T62" fmla="*/ 92 w 699"/>
              <a:gd name="T63" fmla="*/ 10 h 314"/>
              <a:gd name="T64" fmla="*/ 79 w 699"/>
              <a:gd name="T65" fmla="*/ 16 h 314"/>
              <a:gd name="T66" fmla="*/ 61 w 699"/>
              <a:gd name="T67" fmla="*/ 27 h 314"/>
              <a:gd name="T68" fmla="*/ 41 w 699"/>
              <a:gd name="T69" fmla="*/ 46 h 314"/>
              <a:gd name="T70" fmla="*/ 25 w 699"/>
              <a:gd name="T71" fmla="*/ 69 h 314"/>
              <a:gd name="T72" fmla="*/ 15 w 699"/>
              <a:gd name="T73" fmla="*/ 89 h 314"/>
              <a:gd name="T74" fmla="*/ 9 w 699"/>
              <a:gd name="T75" fmla="*/ 103 h 314"/>
              <a:gd name="T76" fmla="*/ 4 w 699"/>
              <a:gd name="T77" fmla="*/ 118 h 314"/>
              <a:gd name="T78" fmla="*/ 2 w 699"/>
              <a:gd name="T79" fmla="*/ 133 h 314"/>
              <a:gd name="T80" fmla="*/ 0 w 699"/>
              <a:gd name="T81" fmla="*/ 149 h 314"/>
              <a:gd name="T82" fmla="*/ 0 w 699"/>
              <a:gd name="T83" fmla="*/ 166 h 314"/>
              <a:gd name="T84" fmla="*/ 2 w 699"/>
              <a:gd name="T85" fmla="*/ 181 h 314"/>
              <a:gd name="T86" fmla="*/ 4 w 699"/>
              <a:gd name="T87" fmla="*/ 196 h 314"/>
              <a:gd name="T88" fmla="*/ 9 w 699"/>
              <a:gd name="T89" fmla="*/ 211 h 314"/>
              <a:gd name="T90" fmla="*/ 15 w 699"/>
              <a:gd name="T91" fmla="*/ 225 h 314"/>
              <a:gd name="T92" fmla="*/ 25 w 699"/>
              <a:gd name="T93" fmla="*/ 245 h 314"/>
              <a:gd name="T94" fmla="*/ 41 w 699"/>
              <a:gd name="T95" fmla="*/ 269 h 314"/>
              <a:gd name="T96" fmla="*/ 61 w 699"/>
              <a:gd name="T97" fmla="*/ 287 h 314"/>
              <a:gd name="T98" fmla="*/ 79 w 699"/>
              <a:gd name="T99" fmla="*/ 299 h 314"/>
              <a:gd name="T100" fmla="*/ 92 w 699"/>
              <a:gd name="T101" fmla="*/ 305 h 314"/>
              <a:gd name="T102" fmla="*/ 105 w 699"/>
              <a:gd name="T103" fmla="*/ 309 h 314"/>
              <a:gd name="T104" fmla="*/ 119 w 699"/>
              <a:gd name="T105" fmla="*/ 312 h 314"/>
              <a:gd name="T106" fmla="*/ 133 w 699"/>
              <a:gd name="T107" fmla="*/ 314 h 314"/>
              <a:gd name="T108" fmla="*/ 140 w 699"/>
              <a:gd name="T10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314">
                <a:moveTo>
                  <a:pt x="140" y="314"/>
                </a:moveTo>
                <a:lnTo>
                  <a:pt x="559" y="314"/>
                </a:lnTo>
                <a:lnTo>
                  <a:pt x="567" y="314"/>
                </a:lnTo>
                <a:lnTo>
                  <a:pt x="574" y="314"/>
                </a:lnTo>
                <a:lnTo>
                  <a:pt x="580" y="312"/>
                </a:lnTo>
                <a:lnTo>
                  <a:pt x="587" y="311"/>
                </a:lnTo>
                <a:lnTo>
                  <a:pt x="594" y="309"/>
                </a:lnTo>
                <a:lnTo>
                  <a:pt x="601" y="307"/>
                </a:lnTo>
                <a:lnTo>
                  <a:pt x="607" y="305"/>
                </a:lnTo>
                <a:lnTo>
                  <a:pt x="614" y="301"/>
                </a:lnTo>
                <a:lnTo>
                  <a:pt x="620" y="299"/>
                </a:lnTo>
                <a:lnTo>
                  <a:pt x="626" y="295"/>
                </a:lnTo>
                <a:lnTo>
                  <a:pt x="637" y="287"/>
                </a:lnTo>
                <a:lnTo>
                  <a:pt x="649" y="279"/>
                </a:lnTo>
                <a:lnTo>
                  <a:pt x="659" y="269"/>
                </a:lnTo>
                <a:lnTo>
                  <a:pt x="668" y="257"/>
                </a:lnTo>
                <a:lnTo>
                  <a:pt x="675" y="245"/>
                </a:lnTo>
                <a:lnTo>
                  <a:pt x="682" y="232"/>
                </a:lnTo>
                <a:lnTo>
                  <a:pt x="686" y="225"/>
                </a:lnTo>
                <a:lnTo>
                  <a:pt x="688" y="218"/>
                </a:lnTo>
                <a:lnTo>
                  <a:pt x="691" y="211"/>
                </a:lnTo>
                <a:lnTo>
                  <a:pt x="693" y="203"/>
                </a:lnTo>
                <a:lnTo>
                  <a:pt x="695" y="196"/>
                </a:lnTo>
                <a:lnTo>
                  <a:pt x="697" y="188"/>
                </a:lnTo>
                <a:lnTo>
                  <a:pt x="698" y="181"/>
                </a:lnTo>
                <a:lnTo>
                  <a:pt x="699" y="173"/>
                </a:lnTo>
                <a:lnTo>
                  <a:pt x="699" y="166"/>
                </a:lnTo>
                <a:lnTo>
                  <a:pt x="699" y="157"/>
                </a:lnTo>
                <a:lnTo>
                  <a:pt x="699" y="149"/>
                </a:lnTo>
                <a:lnTo>
                  <a:pt x="699" y="140"/>
                </a:lnTo>
                <a:lnTo>
                  <a:pt x="698" y="133"/>
                </a:lnTo>
                <a:lnTo>
                  <a:pt x="697" y="125"/>
                </a:lnTo>
                <a:lnTo>
                  <a:pt x="695" y="118"/>
                </a:lnTo>
                <a:lnTo>
                  <a:pt x="693" y="110"/>
                </a:lnTo>
                <a:lnTo>
                  <a:pt x="691" y="103"/>
                </a:lnTo>
                <a:lnTo>
                  <a:pt x="688" y="97"/>
                </a:lnTo>
                <a:lnTo>
                  <a:pt x="686" y="89"/>
                </a:lnTo>
                <a:lnTo>
                  <a:pt x="682" y="83"/>
                </a:lnTo>
                <a:lnTo>
                  <a:pt x="675" y="69"/>
                </a:lnTo>
                <a:lnTo>
                  <a:pt x="668" y="58"/>
                </a:lnTo>
                <a:lnTo>
                  <a:pt x="659" y="46"/>
                </a:lnTo>
                <a:lnTo>
                  <a:pt x="649" y="36"/>
                </a:lnTo>
                <a:lnTo>
                  <a:pt x="637" y="27"/>
                </a:lnTo>
                <a:lnTo>
                  <a:pt x="626" y="19"/>
                </a:lnTo>
                <a:lnTo>
                  <a:pt x="620" y="16"/>
                </a:lnTo>
                <a:lnTo>
                  <a:pt x="614" y="12"/>
                </a:lnTo>
                <a:lnTo>
                  <a:pt x="607" y="10"/>
                </a:lnTo>
                <a:lnTo>
                  <a:pt x="601" y="7"/>
                </a:lnTo>
                <a:lnTo>
                  <a:pt x="594" y="5"/>
                </a:lnTo>
                <a:lnTo>
                  <a:pt x="587" y="4"/>
                </a:lnTo>
                <a:lnTo>
                  <a:pt x="580" y="2"/>
                </a:lnTo>
                <a:lnTo>
                  <a:pt x="574" y="1"/>
                </a:lnTo>
                <a:lnTo>
                  <a:pt x="567" y="0"/>
                </a:lnTo>
                <a:lnTo>
                  <a:pt x="559" y="0"/>
                </a:lnTo>
                <a:lnTo>
                  <a:pt x="559" y="0"/>
                </a:lnTo>
                <a:lnTo>
                  <a:pt x="559" y="0"/>
                </a:lnTo>
                <a:lnTo>
                  <a:pt x="140" y="0"/>
                </a:lnTo>
                <a:lnTo>
                  <a:pt x="133" y="0"/>
                </a:lnTo>
                <a:lnTo>
                  <a:pt x="125" y="1"/>
                </a:lnTo>
                <a:lnTo>
                  <a:pt x="119" y="2"/>
                </a:lnTo>
                <a:lnTo>
                  <a:pt x="112" y="4"/>
                </a:lnTo>
                <a:lnTo>
                  <a:pt x="105" y="5"/>
                </a:lnTo>
                <a:lnTo>
                  <a:pt x="98" y="7"/>
                </a:lnTo>
                <a:lnTo>
                  <a:pt x="92" y="10"/>
                </a:lnTo>
                <a:lnTo>
                  <a:pt x="86" y="12"/>
                </a:lnTo>
                <a:lnTo>
                  <a:pt x="79" y="16"/>
                </a:lnTo>
                <a:lnTo>
                  <a:pt x="74" y="19"/>
                </a:lnTo>
                <a:lnTo>
                  <a:pt x="61" y="27"/>
                </a:lnTo>
                <a:lnTo>
                  <a:pt x="51" y="36"/>
                </a:lnTo>
                <a:lnTo>
                  <a:pt x="41" y="46"/>
                </a:lnTo>
                <a:lnTo>
                  <a:pt x="32" y="58"/>
                </a:lnTo>
                <a:lnTo>
                  <a:pt x="25" y="69"/>
                </a:lnTo>
                <a:lnTo>
                  <a:pt x="17" y="83"/>
                </a:lnTo>
                <a:lnTo>
                  <a:pt x="15" y="89"/>
                </a:lnTo>
                <a:lnTo>
                  <a:pt x="11" y="97"/>
                </a:lnTo>
                <a:lnTo>
                  <a:pt x="9" y="103"/>
                </a:lnTo>
                <a:lnTo>
                  <a:pt x="7" y="110"/>
                </a:lnTo>
                <a:lnTo>
                  <a:pt x="4" y="118"/>
                </a:lnTo>
                <a:lnTo>
                  <a:pt x="3" y="125"/>
                </a:lnTo>
                <a:lnTo>
                  <a:pt x="2" y="133"/>
                </a:lnTo>
                <a:lnTo>
                  <a:pt x="1" y="140"/>
                </a:lnTo>
                <a:lnTo>
                  <a:pt x="0" y="149"/>
                </a:lnTo>
                <a:lnTo>
                  <a:pt x="0" y="157"/>
                </a:lnTo>
                <a:lnTo>
                  <a:pt x="0" y="166"/>
                </a:lnTo>
                <a:lnTo>
                  <a:pt x="1" y="173"/>
                </a:lnTo>
                <a:lnTo>
                  <a:pt x="2" y="181"/>
                </a:lnTo>
                <a:lnTo>
                  <a:pt x="3" y="188"/>
                </a:lnTo>
                <a:lnTo>
                  <a:pt x="4" y="196"/>
                </a:lnTo>
                <a:lnTo>
                  <a:pt x="7" y="203"/>
                </a:lnTo>
                <a:lnTo>
                  <a:pt x="9" y="211"/>
                </a:lnTo>
                <a:lnTo>
                  <a:pt x="11" y="218"/>
                </a:lnTo>
                <a:lnTo>
                  <a:pt x="15" y="225"/>
                </a:lnTo>
                <a:lnTo>
                  <a:pt x="17" y="232"/>
                </a:lnTo>
                <a:lnTo>
                  <a:pt x="25" y="245"/>
                </a:lnTo>
                <a:lnTo>
                  <a:pt x="32" y="257"/>
                </a:lnTo>
                <a:lnTo>
                  <a:pt x="41" y="269"/>
                </a:lnTo>
                <a:lnTo>
                  <a:pt x="51" y="279"/>
                </a:lnTo>
                <a:lnTo>
                  <a:pt x="61" y="287"/>
                </a:lnTo>
                <a:lnTo>
                  <a:pt x="74" y="295"/>
                </a:lnTo>
                <a:lnTo>
                  <a:pt x="79" y="299"/>
                </a:lnTo>
                <a:lnTo>
                  <a:pt x="86" y="301"/>
                </a:lnTo>
                <a:lnTo>
                  <a:pt x="92" y="305"/>
                </a:lnTo>
                <a:lnTo>
                  <a:pt x="98" y="307"/>
                </a:lnTo>
                <a:lnTo>
                  <a:pt x="105" y="309"/>
                </a:lnTo>
                <a:lnTo>
                  <a:pt x="112" y="311"/>
                </a:lnTo>
                <a:lnTo>
                  <a:pt x="119" y="312"/>
                </a:lnTo>
                <a:lnTo>
                  <a:pt x="125" y="314"/>
                </a:lnTo>
                <a:lnTo>
                  <a:pt x="133" y="314"/>
                </a:lnTo>
                <a:lnTo>
                  <a:pt x="140" y="314"/>
                </a:lnTo>
                <a:lnTo>
                  <a:pt x="140" y="31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18" name="Rectangle 26"/>
          <p:cNvSpPr>
            <a:spLocks noChangeArrowheads="1"/>
          </p:cNvSpPr>
          <p:nvPr/>
        </p:nvSpPr>
        <p:spPr bwMode="auto">
          <a:xfrm>
            <a:off x="5694363" y="1635125"/>
            <a:ext cx="482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老虎</a:t>
            </a:r>
            <a:endParaRPr lang="zh-CN" altLang="en-US"/>
          </a:p>
        </p:txBody>
      </p:sp>
      <p:sp>
        <p:nvSpPr>
          <p:cNvPr id="443419" name="Freeform 27"/>
          <p:cNvSpPr>
            <a:spLocks noEditPoints="1"/>
          </p:cNvSpPr>
          <p:nvPr/>
        </p:nvSpPr>
        <p:spPr bwMode="auto">
          <a:xfrm>
            <a:off x="4456113" y="2916238"/>
            <a:ext cx="33337" cy="654050"/>
          </a:xfrm>
          <a:custGeom>
            <a:avLst/>
            <a:gdLst>
              <a:gd name="T0" fmla="*/ 0 w 21"/>
              <a:gd name="T1" fmla="*/ 233 h 412"/>
              <a:gd name="T2" fmla="*/ 0 w 21"/>
              <a:gd name="T3" fmla="*/ 228 h 412"/>
              <a:gd name="T4" fmla="*/ 3 w 21"/>
              <a:gd name="T5" fmla="*/ 224 h 412"/>
              <a:gd name="T6" fmla="*/ 6 w 21"/>
              <a:gd name="T7" fmla="*/ 221 h 412"/>
              <a:gd name="T8" fmla="*/ 10 w 21"/>
              <a:gd name="T9" fmla="*/ 220 h 412"/>
              <a:gd name="T10" fmla="*/ 14 w 21"/>
              <a:gd name="T11" fmla="*/ 221 h 412"/>
              <a:gd name="T12" fmla="*/ 18 w 21"/>
              <a:gd name="T13" fmla="*/ 224 h 412"/>
              <a:gd name="T14" fmla="*/ 20 w 21"/>
              <a:gd name="T15" fmla="*/ 228 h 412"/>
              <a:gd name="T16" fmla="*/ 21 w 21"/>
              <a:gd name="T17" fmla="*/ 233 h 412"/>
              <a:gd name="T18" fmla="*/ 21 w 21"/>
              <a:gd name="T19" fmla="*/ 402 h 412"/>
              <a:gd name="T20" fmla="*/ 19 w 21"/>
              <a:gd name="T21" fmla="*/ 407 h 412"/>
              <a:gd name="T22" fmla="*/ 16 w 21"/>
              <a:gd name="T23" fmla="*/ 410 h 412"/>
              <a:gd name="T24" fmla="*/ 12 w 21"/>
              <a:gd name="T25" fmla="*/ 412 h 412"/>
              <a:gd name="T26" fmla="*/ 8 w 21"/>
              <a:gd name="T27" fmla="*/ 412 h 412"/>
              <a:gd name="T28" fmla="*/ 4 w 21"/>
              <a:gd name="T29" fmla="*/ 410 h 412"/>
              <a:gd name="T30" fmla="*/ 1 w 21"/>
              <a:gd name="T31" fmla="*/ 407 h 412"/>
              <a:gd name="T32" fmla="*/ 0 w 21"/>
              <a:gd name="T33" fmla="*/ 402 h 412"/>
              <a:gd name="T34" fmla="*/ 0 w 21"/>
              <a:gd name="T35" fmla="*/ 400 h 412"/>
              <a:gd name="T36" fmla="*/ 0 w 21"/>
              <a:gd name="T37" fmla="*/ 12 h 412"/>
              <a:gd name="T38" fmla="*/ 0 w 21"/>
              <a:gd name="T39" fmla="*/ 8 h 412"/>
              <a:gd name="T40" fmla="*/ 3 w 21"/>
              <a:gd name="T41" fmla="*/ 4 h 412"/>
              <a:gd name="T42" fmla="*/ 6 w 21"/>
              <a:gd name="T43" fmla="*/ 2 h 412"/>
              <a:gd name="T44" fmla="*/ 10 w 21"/>
              <a:gd name="T45" fmla="*/ 0 h 412"/>
              <a:gd name="T46" fmla="*/ 14 w 21"/>
              <a:gd name="T47" fmla="*/ 2 h 412"/>
              <a:gd name="T48" fmla="*/ 18 w 21"/>
              <a:gd name="T49" fmla="*/ 4 h 412"/>
              <a:gd name="T50" fmla="*/ 20 w 21"/>
              <a:gd name="T51" fmla="*/ 8 h 412"/>
              <a:gd name="T52" fmla="*/ 21 w 21"/>
              <a:gd name="T53" fmla="*/ 12 h 412"/>
              <a:gd name="T54" fmla="*/ 21 w 21"/>
              <a:gd name="T55" fmla="*/ 116 h 412"/>
              <a:gd name="T56" fmla="*/ 19 w 21"/>
              <a:gd name="T57" fmla="*/ 120 h 412"/>
              <a:gd name="T58" fmla="*/ 16 w 21"/>
              <a:gd name="T59" fmla="*/ 123 h 412"/>
              <a:gd name="T60" fmla="*/ 12 w 21"/>
              <a:gd name="T61" fmla="*/ 125 h 412"/>
              <a:gd name="T62" fmla="*/ 8 w 21"/>
              <a:gd name="T63" fmla="*/ 125 h 412"/>
              <a:gd name="T64" fmla="*/ 4 w 21"/>
              <a:gd name="T65" fmla="*/ 123 h 412"/>
              <a:gd name="T66" fmla="*/ 1 w 21"/>
              <a:gd name="T67" fmla="*/ 120 h 412"/>
              <a:gd name="T68" fmla="*/ 0 w 21"/>
              <a:gd name="T69" fmla="*/ 116 h 412"/>
              <a:gd name="T70" fmla="*/ 0 w 21"/>
              <a:gd name="T71" fmla="*/ 11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412">
                <a:moveTo>
                  <a:pt x="0" y="400"/>
                </a:moveTo>
                <a:lnTo>
                  <a:pt x="0" y="233"/>
                </a:lnTo>
                <a:lnTo>
                  <a:pt x="0" y="230"/>
                </a:lnTo>
                <a:lnTo>
                  <a:pt x="0" y="228"/>
                </a:lnTo>
                <a:lnTo>
                  <a:pt x="1" y="226"/>
                </a:lnTo>
                <a:lnTo>
                  <a:pt x="3" y="224"/>
                </a:lnTo>
                <a:lnTo>
                  <a:pt x="4" y="223"/>
                </a:lnTo>
                <a:lnTo>
                  <a:pt x="6" y="221"/>
                </a:lnTo>
                <a:lnTo>
                  <a:pt x="8" y="221"/>
                </a:lnTo>
                <a:lnTo>
                  <a:pt x="10" y="220"/>
                </a:lnTo>
                <a:lnTo>
                  <a:pt x="12" y="221"/>
                </a:lnTo>
                <a:lnTo>
                  <a:pt x="14" y="221"/>
                </a:lnTo>
                <a:lnTo>
                  <a:pt x="16" y="223"/>
                </a:lnTo>
                <a:lnTo>
                  <a:pt x="18" y="224"/>
                </a:lnTo>
                <a:lnTo>
                  <a:pt x="19" y="226"/>
                </a:lnTo>
                <a:lnTo>
                  <a:pt x="20" y="228"/>
                </a:lnTo>
                <a:lnTo>
                  <a:pt x="21" y="230"/>
                </a:lnTo>
                <a:lnTo>
                  <a:pt x="21" y="233"/>
                </a:lnTo>
                <a:lnTo>
                  <a:pt x="21" y="400"/>
                </a:lnTo>
                <a:lnTo>
                  <a:pt x="21" y="402"/>
                </a:lnTo>
                <a:lnTo>
                  <a:pt x="20" y="405"/>
                </a:lnTo>
                <a:lnTo>
                  <a:pt x="19" y="407"/>
                </a:lnTo>
                <a:lnTo>
                  <a:pt x="18" y="408"/>
                </a:lnTo>
                <a:lnTo>
                  <a:pt x="16" y="410"/>
                </a:lnTo>
                <a:lnTo>
                  <a:pt x="14" y="411"/>
                </a:lnTo>
                <a:lnTo>
                  <a:pt x="12" y="412"/>
                </a:lnTo>
                <a:lnTo>
                  <a:pt x="10" y="412"/>
                </a:lnTo>
                <a:lnTo>
                  <a:pt x="8" y="412"/>
                </a:lnTo>
                <a:lnTo>
                  <a:pt x="6" y="411"/>
                </a:lnTo>
                <a:lnTo>
                  <a:pt x="4" y="410"/>
                </a:lnTo>
                <a:lnTo>
                  <a:pt x="3" y="408"/>
                </a:lnTo>
                <a:lnTo>
                  <a:pt x="1" y="407"/>
                </a:lnTo>
                <a:lnTo>
                  <a:pt x="0" y="405"/>
                </a:lnTo>
                <a:lnTo>
                  <a:pt x="0" y="402"/>
                </a:lnTo>
                <a:lnTo>
                  <a:pt x="0" y="400"/>
                </a:lnTo>
                <a:lnTo>
                  <a:pt x="0" y="400"/>
                </a:lnTo>
                <a:close/>
                <a:moveTo>
                  <a:pt x="0" y="113"/>
                </a:moveTo>
                <a:lnTo>
                  <a:pt x="0" y="12"/>
                </a:lnTo>
                <a:lnTo>
                  <a:pt x="0" y="9"/>
                </a:lnTo>
                <a:lnTo>
                  <a:pt x="0" y="8"/>
                </a:lnTo>
                <a:lnTo>
                  <a:pt x="1" y="5"/>
                </a:lnTo>
                <a:lnTo>
                  <a:pt x="3" y="4"/>
                </a:lnTo>
                <a:lnTo>
                  <a:pt x="4" y="2"/>
                </a:lnTo>
                <a:lnTo>
                  <a:pt x="6" y="2"/>
                </a:lnTo>
                <a:lnTo>
                  <a:pt x="8" y="0"/>
                </a:lnTo>
                <a:lnTo>
                  <a:pt x="10" y="0"/>
                </a:lnTo>
                <a:lnTo>
                  <a:pt x="12" y="0"/>
                </a:lnTo>
                <a:lnTo>
                  <a:pt x="14" y="2"/>
                </a:lnTo>
                <a:lnTo>
                  <a:pt x="16" y="2"/>
                </a:lnTo>
                <a:lnTo>
                  <a:pt x="18" y="4"/>
                </a:lnTo>
                <a:lnTo>
                  <a:pt x="19" y="5"/>
                </a:lnTo>
                <a:lnTo>
                  <a:pt x="20" y="8"/>
                </a:lnTo>
                <a:lnTo>
                  <a:pt x="21" y="9"/>
                </a:lnTo>
                <a:lnTo>
                  <a:pt x="21" y="12"/>
                </a:lnTo>
                <a:lnTo>
                  <a:pt x="21" y="113"/>
                </a:lnTo>
                <a:lnTo>
                  <a:pt x="21" y="116"/>
                </a:lnTo>
                <a:lnTo>
                  <a:pt x="20" y="117"/>
                </a:lnTo>
                <a:lnTo>
                  <a:pt x="19" y="120"/>
                </a:lnTo>
                <a:lnTo>
                  <a:pt x="18" y="121"/>
                </a:lnTo>
                <a:lnTo>
                  <a:pt x="16" y="123"/>
                </a:lnTo>
                <a:lnTo>
                  <a:pt x="14" y="123"/>
                </a:lnTo>
                <a:lnTo>
                  <a:pt x="12" y="125"/>
                </a:lnTo>
                <a:lnTo>
                  <a:pt x="10" y="125"/>
                </a:lnTo>
                <a:lnTo>
                  <a:pt x="8" y="125"/>
                </a:lnTo>
                <a:lnTo>
                  <a:pt x="6" y="123"/>
                </a:lnTo>
                <a:lnTo>
                  <a:pt x="4" y="123"/>
                </a:lnTo>
                <a:lnTo>
                  <a:pt x="3" y="121"/>
                </a:lnTo>
                <a:lnTo>
                  <a:pt x="1" y="120"/>
                </a:lnTo>
                <a:lnTo>
                  <a:pt x="0" y="117"/>
                </a:lnTo>
                <a:lnTo>
                  <a:pt x="0" y="116"/>
                </a:lnTo>
                <a:lnTo>
                  <a:pt x="0" y="113"/>
                </a:lnTo>
                <a:lnTo>
                  <a:pt x="0" y="113"/>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20" name="Freeform 28"/>
          <p:cNvSpPr>
            <a:spLocks/>
          </p:cNvSpPr>
          <p:nvPr/>
        </p:nvSpPr>
        <p:spPr bwMode="auto">
          <a:xfrm>
            <a:off x="4398963" y="3535363"/>
            <a:ext cx="147637" cy="80962"/>
          </a:xfrm>
          <a:custGeom>
            <a:avLst/>
            <a:gdLst>
              <a:gd name="T0" fmla="*/ 93 w 93"/>
              <a:gd name="T1" fmla="*/ 0 h 51"/>
              <a:gd name="T2" fmla="*/ 46 w 93"/>
              <a:gd name="T3" fmla="*/ 51 h 51"/>
              <a:gd name="T4" fmla="*/ 0 w 93"/>
              <a:gd name="T5" fmla="*/ 0 h 51"/>
              <a:gd name="T6" fmla="*/ 93 w 93"/>
              <a:gd name="T7" fmla="*/ 0 h 51"/>
            </a:gdLst>
            <a:ahLst/>
            <a:cxnLst>
              <a:cxn ang="0">
                <a:pos x="T0" y="T1"/>
              </a:cxn>
              <a:cxn ang="0">
                <a:pos x="T2" y="T3"/>
              </a:cxn>
              <a:cxn ang="0">
                <a:pos x="T4" y="T5"/>
              </a:cxn>
              <a:cxn ang="0">
                <a:pos x="T6" y="T7"/>
              </a:cxn>
            </a:cxnLst>
            <a:rect l="0" t="0" r="r" b="b"/>
            <a:pathLst>
              <a:path w="93" h="51">
                <a:moveTo>
                  <a:pt x="93" y="0"/>
                </a:moveTo>
                <a:lnTo>
                  <a:pt x="46" y="51"/>
                </a:lnTo>
                <a:lnTo>
                  <a:pt x="0" y="0"/>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21" name="Freeform 29"/>
          <p:cNvSpPr>
            <a:spLocks/>
          </p:cNvSpPr>
          <p:nvPr/>
        </p:nvSpPr>
        <p:spPr bwMode="auto">
          <a:xfrm>
            <a:off x="4398963" y="2868613"/>
            <a:ext cx="147637" cy="84137"/>
          </a:xfrm>
          <a:custGeom>
            <a:avLst/>
            <a:gdLst>
              <a:gd name="T0" fmla="*/ 0 w 93"/>
              <a:gd name="T1" fmla="*/ 53 h 53"/>
              <a:gd name="T2" fmla="*/ 46 w 93"/>
              <a:gd name="T3" fmla="*/ 0 h 53"/>
              <a:gd name="T4" fmla="*/ 93 w 93"/>
              <a:gd name="T5" fmla="*/ 53 h 53"/>
              <a:gd name="T6" fmla="*/ 0 w 93"/>
              <a:gd name="T7" fmla="*/ 53 h 53"/>
            </a:gdLst>
            <a:ahLst/>
            <a:cxnLst>
              <a:cxn ang="0">
                <a:pos x="T0" y="T1"/>
              </a:cxn>
              <a:cxn ang="0">
                <a:pos x="T2" y="T3"/>
              </a:cxn>
              <a:cxn ang="0">
                <a:pos x="T4" y="T5"/>
              </a:cxn>
              <a:cxn ang="0">
                <a:pos x="T6" y="T7"/>
              </a:cxn>
            </a:cxnLst>
            <a:rect l="0" t="0" r="r" b="b"/>
            <a:pathLst>
              <a:path w="93" h="53">
                <a:moveTo>
                  <a:pt x="0" y="53"/>
                </a:moveTo>
                <a:lnTo>
                  <a:pt x="46" y="0"/>
                </a:lnTo>
                <a:lnTo>
                  <a:pt x="93"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22" name="Freeform 30"/>
          <p:cNvSpPr>
            <a:spLocks noEditPoints="1"/>
          </p:cNvSpPr>
          <p:nvPr/>
        </p:nvSpPr>
        <p:spPr bwMode="auto">
          <a:xfrm>
            <a:off x="5905500" y="2011363"/>
            <a:ext cx="2006600" cy="2597150"/>
          </a:xfrm>
          <a:custGeom>
            <a:avLst/>
            <a:gdLst>
              <a:gd name="T0" fmla="*/ 65 w 1264"/>
              <a:gd name="T1" fmla="*/ 81 h 1636"/>
              <a:gd name="T2" fmla="*/ 55 w 1264"/>
              <a:gd name="T3" fmla="*/ 82 h 1636"/>
              <a:gd name="T4" fmla="*/ 2 w 1264"/>
              <a:gd name="T5" fmla="*/ 2 h 1636"/>
              <a:gd name="T6" fmla="*/ 11 w 1264"/>
              <a:gd name="T7" fmla="*/ 3 h 1636"/>
              <a:gd name="T8" fmla="*/ 158 w 1264"/>
              <a:gd name="T9" fmla="*/ 201 h 1636"/>
              <a:gd name="T10" fmla="*/ 149 w 1264"/>
              <a:gd name="T11" fmla="*/ 203 h 1636"/>
              <a:gd name="T12" fmla="*/ 96 w 1264"/>
              <a:gd name="T13" fmla="*/ 122 h 1636"/>
              <a:gd name="T14" fmla="*/ 103 w 1264"/>
              <a:gd name="T15" fmla="*/ 123 h 1636"/>
              <a:gd name="T16" fmla="*/ 251 w 1264"/>
              <a:gd name="T17" fmla="*/ 322 h 1636"/>
              <a:gd name="T18" fmla="*/ 242 w 1264"/>
              <a:gd name="T19" fmla="*/ 323 h 1636"/>
              <a:gd name="T20" fmla="*/ 188 w 1264"/>
              <a:gd name="T21" fmla="*/ 243 h 1636"/>
              <a:gd name="T22" fmla="*/ 196 w 1264"/>
              <a:gd name="T23" fmla="*/ 244 h 1636"/>
              <a:gd name="T24" fmla="*/ 345 w 1264"/>
              <a:gd name="T25" fmla="*/ 442 h 1636"/>
              <a:gd name="T26" fmla="*/ 335 w 1264"/>
              <a:gd name="T27" fmla="*/ 444 h 1636"/>
              <a:gd name="T28" fmla="*/ 281 w 1264"/>
              <a:gd name="T29" fmla="*/ 363 h 1636"/>
              <a:gd name="T30" fmla="*/ 289 w 1264"/>
              <a:gd name="T31" fmla="*/ 365 h 1636"/>
              <a:gd name="T32" fmla="*/ 438 w 1264"/>
              <a:gd name="T33" fmla="*/ 562 h 1636"/>
              <a:gd name="T34" fmla="*/ 428 w 1264"/>
              <a:gd name="T35" fmla="*/ 564 h 1636"/>
              <a:gd name="T36" fmla="*/ 374 w 1264"/>
              <a:gd name="T37" fmla="*/ 484 h 1636"/>
              <a:gd name="T38" fmla="*/ 383 w 1264"/>
              <a:gd name="T39" fmla="*/ 485 h 1636"/>
              <a:gd name="T40" fmla="*/ 531 w 1264"/>
              <a:gd name="T41" fmla="*/ 682 h 1636"/>
              <a:gd name="T42" fmla="*/ 521 w 1264"/>
              <a:gd name="T43" fmla="*/ 685 h 1636"/>
              <a:gd name="T44" fmla="*/ 467 w 1264"/>
              <a:gd name="T45" fmla="*/ 604 h 1636"/>
              <a:gd name="T46" fmla="*/ 476 w 1264"/>
              <a:gd name="T47" fmla="*/ 606 h 1636"/>
              <a:gd name="T48" fmla="*/ 623 w 1264"/>
              <a:gd name="T49" fmla="*/ 803 h 1636"/>
              <a:gd name="T50" fmla="*/ 613 w 1264"/>
              <a:gd name="T51" fmla="*/ 805 h 1636"/>
              <a:gd name="T52" fmla="*/ 560 w 1264"/>
              <a:gd name="T53" fmla="*/ 725 h 1636"/>
              <a:gd name="T54" fmla="*/ 569 w 1264"/>
              <a:gd name="T55" fmla="*/ 726 h 1636"/>
              <a:gd name="T56" fmla="*/ 716 w 1264"/>
              <a:gd name="T57" fmla="*/ 923 h 1636"/>
              <a:gd name="T58" fmla="*/ 707 w 1264"/>
              <a:gd name="T59" fmla="*/ 926 h 1636"/>
              <a:gd name="T60" fmla="*/ 654 w 1264"/>
              <a:gd name="T61" fmla="*/ 845 h 1636"/>
              <a:gd name="T62" fmla="*/ 661 w 1264"/>
              <a:gd name="T63" fmla="*/ 847 h 1636"/>
              <a:gd name="T64" fmla="*/ 809 w 1264"/>
              <a:gd name="T65" fmla="*/ 1044 h 1636"/>
              <a:gd name="T66" fmla="*/ 800 w 1264"/>
              <a:gd name="T67" fmla="*/ 1046 h 1636"/>
              <a:gd name="T68" fmla="*/ 746 w 1264"/>
              <a:gd name="T69" fmla="*/ 966 h 1636"/>
              <a:gd name="T70" fmla="*/ 754 w 1264"/>
              <a:gd name="T71" fmla="*/ 967 h 1636"/>
              <a:gd name="T72" fmla="*/ 903 w 1264"/>
              <a:gd name="T73" fmla="*/ 1164 h 1636"/>
              <a:gd name="T74" fmla="*/ 893 w 1264"/>
              <a:gd name="T75" fmla="*/ 1167 h 1636"/>
              <a:gd name="T76" fmla="*/ 839 w 1264"/>
              <a:gd name="T77" fmla="*/ 1086 h 1636"/>
              <a:gd name="T78" fmla="*/ 847 w 1264"/>
              <a:gd name="T79" fmla="*/ 1088 h 1636"/>
              <a:gd name="T80" fmla="*/ 996 w 1264"/>
              <a:gd name="T81" fmla="*/ 1285 h 1636"/>
              <a:gd name="T82" fmla="*/ 986 w 1264"/>
              <a:gd name="T83" fmla="*/ 1287 h 1636"/>
              <a:gd name="T84" fmla="*/ 932 w 1264"/>
              <a:gd name="T85" fmla="*/ 1207 h 1636"/>
              <a:gd name="T86" fmla="*/ 941 w 1264"/>
              <a:gd name="T87" fmla="*/ 1208 h 1636"/>
              <a:gd name="T88" fmla="*/ 1089 w 1264"/>
              <a:gd name="T89" fmla="*/ 1405 h 1636"/>
              <a:gd name="T90" fmla="*/ 1079 w 1264"/>
              <a:gd name="T91" fmla="*/ 1407 h 1636"/>
              <a:gd name="T92" fmla="*/ 1025 w 1264"/>
              <a:gd name="T93" fmla="*/ 1327 h 1636"/>
              <a:gd name="T94" fmla="*/ 1034 w 1264"/>
              <a:gd name="T95" fmla="*/ 1329 h 1636"/>
              <a:gd name="T96" fmla="*/ 1181 w 1264"/>
              <a:gd name="T97" fmla="*/ 1526 h 1636"/>
              <a:gd name="T98" fmla="*/ 1171 w 1264"/>
              <a:gd name="T99" fmla="*/ 1527 h 1636"/>
              <a:gd name="T100" fmla="*/ 1118 w 1264"/>
              <a:gd name="T101" fmla="*/ 1448 h 1636"/>
              <a:gd name="T102" fmla="*/ 1127 w 1264"/>
              <a:gd name="T103" fmla="*/ 1449 h 1636"/>
              <a:gd name="T104" fmla="*/ 1264 w 1264"/>
              <a:gd name="T105" fmla="*/ 1633 h 1636"/>
              <a:gd name="T106" fmla="*/ 1254 w 1264"/>
              <a:gd name="T107" fmla="*/ 1634 h 1636"/>
              <a:gd name="T108" fmla="*/ 1212 w 1264"/>
              <a:gd name="T109" fmla="*/ 1569 h 1636"/>
              <a:gd name="T110" fmla="*/ 1220 w 1264"/>
              <a:gd name="T111" fmla="*/ 1570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4" h="1636">
                <a:moveTo>
                  <a:pt x="11" y="3"/>
                </a:moveTo>
                <a:lnTo>
                  <a:pt x="64" y="73"/>
                </a:lnTo>
                <a:lnTo>
                  <a:pt x="65" y="76"/>
                </a:lnTo>
                <a:lnTo>
                  <a:pt x="66" y="78"/>
                </a:lnTo>
                <a:lnTo>
                  <a:pt x="65" y="81"/>
                </a:lnTo>
                <a:lnTo>
                  <a:pt x="64" y="82"/>
                </a:lnTo>
                <a:lnTo>
                  <a:pt x="62" y="83"/>
                </a:lnTo>
                <a:lnTo>
                  <a:pt x="60" y="85"/>
                </a:lnTo>
                <a:lnTo>
                  <a:pt x="57" y="83"/>
                </a:lnTo>
                <a:lnTo>
                  <a:pt x="55" y="82"/>
                </a:lnTo>
                <a:lnTo>
                  <a:pt x="2" y="12"/>
                </a:lnTo>
                <a:lnTo>
                  <a:pt x="0" y="9"/>
                </a:lnTo>
                <a:lnTo>
                  <a:pt x="0" y="7"/>
                </a:lnTo>
                <a:lnTo>
                  <a:pt x="0" y="4"/>
                </a:lnTo>
                <a:lnTo>
                  <a:pt x="2" y="2"/>
                </a:lnTo>
                <a:lnTo>
                  <a:pt x="4" y="0"/>
                </a:lnTo>
                <a:lnTo>
                  <a:pt x="6" y="0"/>
                </a:lnTo>
                <a:lnTo>
                  <a:pt x="8" y="2"/>
                </a:lnTo>
                <a:lnTo>
                  <a:pt x="11" y="3"/>
                </a:lnTo>
                <a:lnTo>
                  <a:pt x="11" y="3"/>
                </a:lnTo>
                <a:close/>
                <a:moveTo>
                  <a:pt x="103" y="123"/>
                </a:moveTo>
                <a:lnTo>
                  <a:pt x="158" y="194"/>
                </a:lnTo>
                <a:lnTo>
                  <a:pt x="159" y="196"/>
                </a:lnTo>
                <a:lnTo>
                  <a:pt x="159" y="199"/>
                </a:lnTo>
                <a:lnTo>
                  <a:pt x="158" y="201"/>
                </a:lnTo>
                <a:lnTo>
                  <a:pt x="157" y="203"/>
                </a:lnTo>
                <a:lnTo>
                  <a:pt x="155" y="204"/>
                </a:lnTo>
                <a:lnTo>
                  <a:pt x="153" y="205"/>
                </a:lnTo>
                <a:lnTo>
                  <a:pt x="150" y="204"/>
                </a:lnTo>
                <a:lnTo>
                  <a:pt x="149" y="203"/>
                </a:lnTo>
                <a:lnTo>
                  <a:pt x="94" y="132"/>
                </a:lnTo>
                <a:lnTo>
                  <a:pt x="93" y="130"/>
                </a:lnTo>
                <a:lnTo>
                  <a:pt x="93" y="127"/>
                </a:lnTo>
                <a:lnTo>
                  <a:pt x="93" y="125"/>
                </a:lnTo>
                <a:lnTo>
                  <a:pt x="96" y="122"/>
                </a:lnTo>
                <a:lnTo>
                  <a:pt x="97" y="121"/>
                </a:lnTo>
                <a:lnTo>
                  <a:pt x="99" y="121"/>
                </a:lnTo>
                <a:lnTo>
                  <a:pt x="101" y="122"/>
                </a:lnTo>
                <a:lnTo>
                  <a:pt x="103" y="123"/>
                </a:lnTo>
                <a:lnTo>
                  <a:pt x="103" y="123"/>
                </a:lnTo>
                <a:close/>
                <a:moveTo>
                  <a:pt x="196" y="244"/>
                </a:moveTo>
                <a:lnTo>
                  <a:pt x="251" y="314"/>
                </a:lnTo>
                <a:lnTo>
                  <a:pt x="252" y="317"/>
                </a:lnTo>
                <a:lnTo>
                  <a:pt x="252" y="319"/>
                </a:lnTo>
                <a:lnTo>
                  <a:pt x="251" y="322"/>
                </a:lnTo>
                <a:lnTo>
                  <a:pt x="250" y="323"/>
                </a:lnTo>
                <a:lnTo>
                  <a:pt x="248" y="324"/>
                </a:lnTo>
                <a:lnTo>
                  <a:pt x="245" y="326"/>
                </a:lnTo>
                <a:lnTo>
                  <a:pt x="243" y="324"/>
                </a:lnTo>
                <a:lnTo>
                  <a:pt x="242" y="323"/>
                </a:lnTo>
                <a:lnTo>
                  <a:pt x="187" y="253"/>
                </a:lnTo>
                <a:lnTo>
                  <a:pt x="186" y="250"/>
                </a:lnTo>
                <a:lnTo>
                  <a:pt x="186" y="248"/>
                </a:lnTo>
                <a:lnTo>
                  <a:pt x="186" y="245"/>
                </a:lnTo>
                <a:lnTo>
                  <a:pt x="188" y="243"/>
                </a:lnTo>
                <a:lnTo>
                  <a:pt x="191" y="241"/>
                </a:lnTo>
                <a:lnTo>
                  <a:pt x="193" y="241"/>
                </a:lnTo>
                <a:lnTo>
                  <a:pt x="194" y="241"/>
                </a:lnTo>
                <a:lnTo>
                  <a:pt x="196" y="244"/>
                </a:lnTo>
                <a:lnTo>
                  <a:pt x="196" y="244"/>
                </a:lnTo>
                <a:close/>
                <a:moveTo>
                  <a:pt x="289" y="365"/>
                </a:moveTo>
                <a:lnTo>
                  <a:pt x="344" y="435"/>
                </a:lnTo>
                <a:lnTo>
                  <a:pt x="345" y="437"/>
                </a:lnTo>
                <a:lnTo>
                  <a:pt x="345" y="440"/>
                </a:lnTo>
                <a:lnTo>
                  <a:pt x="345" y="442"/>
                </a:lnTo>
                <a:lnTo>
                  <a:pt x="343" y="444"/>
                </a:lnTo>
                <a:lnTo>
                  <a:pt x="340" y="445"/>
                </a:lnTo>
                <a:lnTo>
                  <a:pt x="338" y="445"/>
                </a:lnTo>
                <a:lnTo>
                  <a:pt x="337" y="445"/>
                </a:lnTo>
                <a:lnTo>
                  <a:pt x="335" y="444"/>
                </a:lnTo>
                <a:lnTo>
                  <a:pt x="280" y="373"/>
                </a:lnTo>
                <a:lnTo>
                  <a:pt x="279" y="371"/>
                </a:lnTo>
                <a:lnTo>
                  <a:pt x="279" y="368"/>
                </a:lnTo>
                <a:lnTo>
                  <a:pt x="280" y="366"/>
                </a:lnTo>
                <a:lnTo>
                  <a:pt x="281" y="363"/>
                </a:lnTo>
                <a:lnTo>
                  <a:pt x="283" y="362"/>
                </a:lnTo>
                <a:lnTo>
                  <a:pt x="286" y="362"/>
                </a:lnTo>
                <a:lnTo>
                  <a:pt x="288" y="362"/>
                </a:lnTo>
                <a:lnTo>
                  <a:pt x="289" y="365"/>
                </a:lnTo>
                <a:lnTo>
                  <a:pt x="289" y="365"/>
                </a:lnTo>
                <a:close/>
                <a:moveTo>
                  <a:pt x="383" y="485"/>
                </a:moveTo>
                <a:lnTo>
                  <a:pt x="437" y="555"/>
                </a:lnTo>
                <a:lnTo>
                  <a:pt x="438" y="558"/>
                </a:lnTo>
                <a:lnTo>
                  <a:pt x="438" y="560"/>
                </a:lnTo>
                <a:lnTo>
                  <a:pt x="438" y="562"/>
                </a:lnTo>
                <a:lnTo>
                  <a:pt x="437" y="564"/>
                </a:lnTo>
                <a:lnTo>
                  <a:pt x="434" y="565"/>
                </a:lnTo>
                <a:lnTo>
                  <a:pt x="432" y="565"/>
                </a:lnTo>
                <a:lnTo>
                  <a:pt x="430" y="565"/>
                </a:lnTo>
                <a:lnTo>
                  <a:pt x="428" y="564"/>
                </a:lnTo>
                <a:lnTo>
                  <a:pt x="374" y="494"/>
                </a:lnTo>
                <a:lnTo>
                  <a:pt x="372" y="491"/>
                </a:lnTo>
                <a:lnTo>
                  <a:pt x="372" y="489"/>
                </a:lnTo>
                <a:lnTo>
                  <a:pt x="373" y="486"/>
                </a:lnTo>
                <a:lnTo>
                  <a:pt x="374" y="484"/>
                </a:lnTo>
                <a:lnTo>
                  <a:pt x="376" y="483"/>
                </a:lnTo>
                <a:lnTo>
                  <a:pt x="378" y="483"/>
                </a:lnTo>
                <a:lnTo>
                  <a:pt x="381" y="483"/>
                </a:lnTo>
                <a:lnTo>
                  <a:pt x="383" y="485"/>
                </a:lnTo>
                <a:lnTo>
                  <a:pt x="383" y="485"/>
                </a:lnTo>
                <a:close/>
                <a:moveTo>
                  <a:pt x="476" y="606"/>
                </a:moveTo>
                <a:lnTo>
                  <a:pt x="529" y="676"/>
                </a:lnTo>
                <a:lnTo>
                  <a:pt x="531" y="678"/>
                </a:lnTo>
                <a:lnTo>
                  <a:pt x="531" y="681"/>
                </a:lnTo>
                <a:lnTo>
                  <a:pt x="531" y="682"/>
                </a:lnTo>
                <a:lnTo>
                  <a:pt x="529" y="685"/>
                </a:lnTo>
                <a:lnTo>
                  <a:pt x="527" y="686"/>
                </a:lnTo>
                <a:lnTo>
                  <a:pt x="525" y="686"/>
                </a:lnTo>
                <a:lnTo>
                  <a:pt x="523" y="686"/>
                </a:lnTo>
                <a:lnTo>
                  <a:pt x="521" y="685"/>
                </a:lnTo>
                <a:lnTo>
                  <a:pt x="467" y="614"/>
                </a:lnTo>
                <a:lnTo>
                  <a:pt x="466" y="612"/>
                </a:lnTo>
                <a:lnTo>
                  <a:pt x="465" y="609"/>
                </a:lnTo>
                <a:lnTo>
                  <a:pt x="466" y="607"/>
                </a:lnTo>
                <a:lnTo>
                  <a:pt x="467" y="604"/>
                </a:lnTo>
                <a:lnTo>
                  <a:pt x="469" y="603"/>
                </a:lnTo>
                <a:lnTo>
                  <a:pt x="471" y="603"/>
                </a:lnTo>
                <a:lnTo>
                  <a:pt x="474" y="603"/>
                </a:lnTo>
                <a:lnTo>
                  <a:pt x="476" y="606"/>
                </a:lnTo>
                <a:lnTo>
                  <a:pt x="476" y="606"/>
                </a:lnTo>
                <a:close/>
                <a:moveTo>
                  <a:pt x="569" y="726"/>
                </a:moveTo>
                <a:lnTo>
                  <a:pt x="622" y="796"/>
                </a:lnTo>
                <a:lnTo>
                  <a:pt x="623" y="798"/>
                </a:lnTo>
                <a:lnTo>
                  <a:pt x="625" y="800"/>
                </a:lnTo>
                <a:lnTo>
                  <a:pt x="623" y="803"/>
                </a:lnTo>
                <a:lnTo>
                  <a:pt x="622" y="805"/>
                </a:lnTo>
                <a:lnTo>
                  <a:pt x="620" y="806"/>
                </a:lnTo>
                <a:lnTo>
                  <a:pt x="618" y="806"/>
                </a:lnTo>
                <a:lnTo>
                  <a:pt x="616" y="806"/>
                </a:lnTo>
                <a:lnTo>
                  <a:pt x="613" y="805"/>
                </a:lnTo>
                <a:lnTo>
                  <a:pt x="560" y="735"/>
                </a:lnTo>
                <a:lnTo>
                  <a:pt x="559" y="732"/>
                </a:lnTo>
                <a:lnTo>
                  <a:pt x="559" y="730"/>
                </a:lnTo>
                <a:lnTo>
                  <a:pt x="559" y="727"/>
                </a:lnTo>
                <a:lnTo>
                  <a:pt x="560" y="725"/>
                </a:lnTo>
                <a:lnTo>
                  <a:pt x="562" y="724"/>
                </a:lnTo>
                <a:lnTo>
                  <a:pt x="564" y="724"/>
                </a:lnTo>
                <a:lnTo>
                  <a:pt x="566" y="724"/>
                </a:lnTo>
                <a:lnTo>
                  <a:pt x="569" y="726"/>
                </a:lnTo>
                <a:lnTo>
                  <a:pt x="569" y="726"/>
                </a:lnTo>
                <a:close/>
                <a:moveTo>
                  <a:pt x="661" y="847"/>
                </a:moveTo>
                <a:lnTo>
                  <a:pt x="716" y="917"/>
                </a:lnTo>
                <a:lnTo>
                  <a:pt x="717" y="918"/>
                </a:lnTo>
                <a:lnTo>
                  <a:pt x="717" y="921"/>
                </a:lnTo>
                <a:lnTo>
                  <a:pt x="716" y="923"/>
                </a:lnTo>
                <a:lnTo>
                  <a:pt x="715" y="926"/>
                </a:lnTo>
                <a:lnTo>
                  <a:pt x="713" y="927"/>
                </a:lnTo>
                <a:lnTo>
                  <a:pt x="711" y="927"/>
                </a:lnTo>
                <a:lnTo>
                  <a:pt x="708" y="927"/>
                </a:lnTo>
                <a:lnTo>
                  <a:pt x="707" y="926"/>
                </a:lnTo>
                <a:lnTo>
                  <a:pt x="652" y="855"/>
                </a:lnTo>
                <a:lnTo>
                  <a:pt x="651" y="853"/>
                </a:lnTo>
                <a:lnTo>
                  <a:pt x="651" y="850"/>
                </a:lnTo>
                <a:lnTo>
                  <a:pt x="651" y="848"/>
                </a:lnTo>
                <a:lnTo>
                  <a:pt x="654" y="845"/>
                </a:lnTo>
                <a:lnTo>
                  <a:pt x="655" y="844"/>
                </a:lnTo>
                <a:lnTo>
                  <a:pt x="657" y="844"/>
                </a:lnTo>
                <a:lnTo>
                  <a:pt x="659" y="844"/>
                </a:lnTo>
                <a:lnTo>
                  <a:pt x="661" y="847"/>
                </a:lnTo>
                <a:lnTo>
                  <a:pt x="661" y="847"/>
                </a:lnTo>
                <a:close/>
                <a:moveTo>
                  <a:pt x="754" y="967"/>
                </a:moveTo>
                <a:lnTo>
                  <a:pt x="809" y="1037"/>
                </a:lnTo>
                <a:lnTo>
                  <a:pt x="810" y="1039"/>
                </a:lnTo>
                <a:lnTo>
                  <a:pt x="810" y="1041"/>
                </a:lnTo>
                <a:lnTo>
                  <a:pt x="809" y="1044"/>
                </a:lnTo>
                <a:lnTo>
                  <a:pt x="808" y="1046"/>
                </a:lnTo>
                <a:lnTo>
                  <a:pt x="806" y="1048"/>
                </a:lnTo>
                <a:lnTo>
                  <a:pt x="803" y="1048"/>
                </a:lnTo>
                <a:lnTo>
                  <a:pt x="801" y="1048"/>
                </a:lnTo>
                <a:lnTo>
                  <a:pt x="800" y="1046"/>
                </a:lnTo>
                <a:lnTo>
                  <a:pt x="745" y="976"/>
                </a:lnTo>
                <a:lnTo>
                  <a:pt x="744" y="973"/>
                </a:lnTo>
                <a:lnTo>
                  <a:pt x="744" y="971"/>
                </a:lnTo>
                <a:lnTo>
                  <a:pt x="744" y="968"/>
                </a:lnTo>
                <a:lnTo>
                  <a:pt x="746" y="966"/>
                </a:lnTo>
                <a:lnTo>
                  <a:pt x="749" y="965"/>
                </a:lnTo>
                <a:lnTo>
                  <a:pt x="751" y="965"/>
                </a:lnTo>
                <a:lnTo>
                  <a:pt x="753" y="965"/>
                </a:lnTo>
                <a:lnTo>
                  <a:pt x="754" y="967"/>
                </a:lnTo>
                <a:lnTo>
                  <a:pt x="754" y="967"/>
                </a:lnTo>
                <a:close/>
                <a:moveTo>
                  <a:pt x="847" y="1088"/>
                </a:moveTo>
                <a:lnTo>
                  <a:pt x="902" y="1158"/>
                </a:lnTo>
                <a:lnTo>
                  <a:pt x="903" y="1159"/>
                </a:lnTo>
                <a:lnTo>
                  <a:pt x="903" y="1162"/>
                </a:lnTo>
                <a:lnTo>
                  <a:pt x="903" y="1164"/>
                </a:lnTo>
                <a:lnTo>
                  <a:pt x="901" y="1167"/>
                </a:lnTo>
                <a:lnTo>
                  <a:pt x="900" y="1168"/>
                </a:lnTo>
                <a:lnTo>
                  <a:pt x="897" y="1168"/>
                </a:lnTo>
                <a:lnTo>
                  <a:pt x="895" y="1168"/>
                </a:lnTo>
                <a:lnTo>
                  <a:pt x="893" y="1167"/>
                </a:lnTo>
                <a:lnTo>
                  <a:pt x="838" y="1096"/>
                </a:lnTo>
                <a:lnTo>
                  <a:pt x="837" y="1094"/>
                </a:lnTo>
                <a:lnTo>
                  <a:pt x="837" y="1091"/>
                </a:lnTo>
                <a:lnTo>
                  <a:pt x="838" y="1089"/>
                </a:lnTo>
                <a:lnTo>
                  <a:pt x="839" y="1086"/>
                </a:lnTo>
                <a:lnTo>
                  <a:pt x="841" y="1085"/>
                </a:lnTo>
                <a:lnTo>
                  <a:pt x="844" y="1085"/>
                </a:lnTo>
                <a:lnTo>
                  <a:pt x="846" y="1085"/>
                </a:lnTo>
                <a:lnTo>
                  <a:pt x="847" y="1088"/>
                </a:lnTo>
                <a:lnTo>
                  <a:pt x="847" y="1088"/>
                </a:lnTo>
                <a:close/>
                <a:moveTo>
                  <a:pt x="941" y="1208"/>
                </a:moveTo>
                <a:lnTo>
                  <a:pt x="995" y="1279"/>
                </a:lnTo>
                <a:lnTo>
                  <a:pt x="996" y="1280"/>
                </a:lnTo>
                <a:lnTo>
                  <a:pt x="996" y="1282"/>
                </a:lnTo>
                <a:lnTo>
                  <a:pt x="996" y="1285"/>
                </a:lnTo>
                <a:lnTo>
                  <a:pt x="995" y="1287"/>
                </a:lnTo>
                <a:lnTo>
                  <a:pt x="992" y="1289"/>
                </a:lnTo>
                <a:lnTo>
                  <a:pt x="990" y="1289"/>
                </a:lnTo>
                <a:lnTo>
                  <a:pt x="988" y="1289"/>
                </a:lnTo>
                <a:lnTo>
                  <a:pt x="986" y="1287"/>
                </a:lnTo>
                <a:lnTo>
                  <a:pt x="932" y="1217"/>
                </a:lnTo>
                <a:lnTo>
                  <a:pt x="931" y="1214"/>
                </a:lnTo>
                <a:lnTo>
                  <a:pt x="930" y="1212"/>
                </a:lnTo>
                <a:lnTo>
                  <a:pt x="931" y="1209"/>
                </a:lnTo>
                <a:lnTo>
                  <a:pt x="932" y="1207"/>
                </a:lnTo>
                <a:lnTo>
                  <a:pt x="934" y="1206"/>
                </a:lnTo>
                <a:lnTo>
                  <a:pt x="937" y="1206"/>
                </a:lnTo>
                <a:lnTo>
                  <a:pt x="939" y="1206"/>
                </a:lnTo>
                <a:lnTo>
                  <a:pt x="941" y="1208"/>
                </a:lnTo>
                <a:lnTo>
                  <a:pt x="941" y="1208"/>
                </a:lnTo>
                <a:close/>
                <a:moveTo>
                  <a:pt x="1034" y="1329"/>
                </a:moveTo>
                <a:lnTo>
                  <a:pt x="1088" y="1399"/>
                </a:lnTo>
                <a:lnTo>
                  <a:pt x="1089" y="1400"/>
                </a:lnTo>
                <a:lnTo>
                  <a:pt x="1090" y="1403"/>
                </a:lnTo>
                <a:lnTo>
                  <a:pt x="1089" y="1405"/>
                </a:lnTo>
                <a:lnTo>
                  <a:pt x="1088" y="1408"/>
                </a:lnTo>
                <a:lnTo>
                  <a:pt x="1085" y="1409"/>
                </a:lnTo>
                <a:lnTo>
                  <a:pt x="1083" y="1409"/>
                </a:lnTo>
                <a:lnTo>
                  <a:pt x="1081" y="1409"/>
                </a:lnTo>
                <a:lnTo>
                  <a:pt x="1079" y="1407"/>
                </a:lnTo>
                <a:lnTo>
                  <a:pt x="1025" y="1336"/>
                </a:lnTo>
                <a:lnTo>
                  <a:pt x="1024" y="1335"/>
                </a:lnTo>
                <a:lnTo>
                  <a:pt x="1023" y="1333"/>
                </a:lnTo>
                <a:lnTo>
                  <a:pt x="1024" y="1330"/>
                </a:lnTo>
                <a:lnTo>
                  <a:pt x="1025" y="1327"/>
                </a:lnTo>
                <a:lnTo>
                  <a:pt x="1027" y="1326"/>
                </a:lnTo>
                <a:lnTo>
                  <a:pt x="1029" y="1326"/>
                </a:lnTo>
                <a:lnTo>
                  <a:pt x="1032" y="1326"/>
                </a:lnTo>
                <a:lnTo>
                  <a:pt x="1034" y="1329"/>
                </a:lnTo>
                <a:lnTo>
                  <a:pt x="1034" y="1329"/>
                </a:lnTo>
                <a:close/>
                <a:moveTo>
                  <a:pt x="1127" y="1449"/>
                </a:moveTo>
                <a:lnTo>
                  <a:pt x="1180" y="1520"/>
                </a:lnTo>
                <a:lnTo>
                  <a:pt x="1181" y="1521"/>
                </a:lnTo>
                <a:lnTo>
                  <a:pt x="1183" y="1523"/>
                </a:lnTo>
                <a:lnTo>
                  <a:pt x="1181" y="1526"/>
                </a:lnTo>
                <a:lnTo>
                  <a:pt x="1180" y="1528"/>
                </a:lnTo>
                <a:lnTo>
                  <a:pt x="1178" y="1530"/>
                </a:lnTo>
                <a:lnTo>
                  <a:pt x="1176" y="1530"/>
                </a:lnTo>
                <a:lnTo>
                  <a:pt x="1174" y="1530"/>
                </a:lnTo>
                <a:lnTo>
                  <a:pt x="1171" y="1527"/>
                </a:lnTo>
                <a:lnTo>
                  <a:pt x="1118" y="1457"/>
                </a:lnTo>
                <a:lnTo>
                  <a:pt x="1117" y="1456"/>
                </a:lnTo>
                <a:lnTo>
                  <a:pt x="1117" y="1453"/>
                </a:lnTo>
                <a:lnTo>
                  <a:pt x="1117" y="1451"/>
                </a:lnTo>
                <a:lnTo>
                  <a:pt x="1118" y="1448"/>
                </a:lnTo>
                <a:lnTo>
                  <a:pt x="1120" y="1447"/>
                </a:lnTo>
                <a:lnTo>
                  <a:pt x="1122" y="1447"/>
                </a:lnTo>
                <a:lnTo>
                  <a:pt x="1124" y="1447"/>
                </a:lnTo>
                <a:lnTo>
                  <a:pt x="1127" y="1449"/>
                </a:lnTo>
                <a:lnTo>
                  <a:pt x="1127" y="1449"/>
                </a:lnTo>
                <a:close/>
                <a:moveTo>
                  <a:pt x="1220" y="1570"/>
                </a:moveTo>
                <a:lnTo>
                  <a:pt x="1263" y="1626"/>
                </a:lnTo>
                <a:lnTo>
                  <a:pt x="1264" y="1628"/>
                </a:lnTo>
                <a:lnTo>
                  <a:pt x="1264" y="1630"/>
                </a:lnTo>
                <a:lnTo>
                  <a:pt x="1264" y="1633"/>
                </a:lnTo>
                <a:lnTo>
                  <a:pt x="1263" y="1635"/>
                </a:lnTo>
                <a:lnTo>
                  <a:pt x="1261" y="1636"/>
                </a:lnTo>
                <a:lnTo>
                  <a:pt x="1259" y="1636"/>
                </a:lnTo>
                <a:lnTo>
                  <a:pt x="1256" y="1636"/>
                </a:lnTo>
                <a:lnTo>
                  <a:pt x="1254" y="1634"/>
                </a:lnTo>
                <a:lnTo>
                  <a:pt x="1211" y="1577"/>
                </a:lnTo>
                <a:lnTo>
                  <a:pt x="1209" y="1576"/>
                </a:lnTo>
                <a:lnTo>
                  <a:pt x="1209" y="1574"/>
                </a:lnTo>
                <a:lnTo>
                  <a:pt x="1209" y="1571"/>
                </a:lnTo>
                <a:lnTo>
                  <a:pt x="1212" y="1569"/>
                </a:lnTo>
                <a:lnTo>
                  <a:pt x="1213" y="1567"/>
                </a:lnTo>
                <a:lnTo>
                  <a:pt x="1215" y="1567"/>
                </a:lnTo>
                <a:lnTo>
                  <a:pt x="1217" y="1567"/>
                </a:lnTo>
                <a:lnTo>
                  <a:pt x="1220" y="1570"/>
                </a:lnTo>
                <a:lnTo>
                  <a:pt x="1220" y="157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23" name="Freeform 31"/>
          <p:cNvSpPr>
            <a:spLocks/>
          </p:cNvSpPr>
          <p:nvPr/>
        </p:nvSpPr>
        <p:spPr bwMode="auto">
          <a:xfrm>
            <a:off x="7851775" y="4546600"/>
            <a:ext cx="88900" cy="92075"/>
          </a:xfrm>
          <a:custGeom>
            <a:avLst/>
            <a:gdLst>
              <a:gd name="T0" fmla="*/ 56 w 56"/>
              <a:gd name="T1" fmla="*/ 0 h 58"/>
              <a:gd name="T2" fmla="*/ 52 w 56"/>
              <a:gd name="T3" fmla="*/ 58 h 58"/>
              <a:gd name="T4" fmla="*/ 0 w 56"/>
              <a:gd name="T5" fmla="*/ 54 h 58"/>
              <a:gd name="T6" fmla="*/ 56 w 56"/>
              <a:gd name="T7" fmla="*/ 0 h 58"/>
            </a:gdLst>
            <a:ahLst/>
            <a:cxnLst>
              <a:cxn ang="0">
                <a:pos x="T0" y="T1"/>
              </a:cxn>
              <a:cxn ang="0">
                <a:pos x="T2" y="T3"/>
              </a:cxn>
              <a:cxn ang="0">
                <a:pos x="T4" y="T5"/>
              </a:cxn>
              <a:cxn ang="0">
                <a:pos x="T6" y="T7"/>
              </a:cxn>
            </a:cxnLst>
            <a:rect l="0" t="0" r="r" b="b"/>
            <a:pathLst>
              <a:path w="56" h="58">
                <a:moveTo>
                  <a:pt x="56" y="0"/>
                </a:moveTo>
                <a:lnTo>
                  <a:pt x="52" y="58"/>
                </a:lnTo>
                <a:lnTo>
                  <a:pt x="0" y="5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24" name="Freeform 32"/>
          <p:cNvSpPr>
            <a:spLocks/>
          </p:cNvSpPr>
          <p:nvPr/>
        </p:nvSpPr>
        <p:spPr bwMode="auto">
          <a:xfrm>
            <a:off x="5678488" y="2079625"/>
            <a:ext cx="403225" cy="179388"/>
          </a:xfrm>
          <a:custGeom>
            <a:avLst/>
            <a:gdLst>
              <a:gd name="T0" fmla="*/ 0 w 254"/>
              <a:gd name="T1" fmla="*/ 0 h 113"/>
              <a:gd name="T2" fmla="*/ 1 w 254"/>
              <a:gd name="T3" fmla="*/ 9 h 113"/>
              <a:gd name="T4" fmla="*/ 4 w 254"/>
              <a:gd name="T5" fmla="*/ 16 h 113"/>
              <a:gd name="T6" fmla="*/ 6 w 254"/>
              <a:gd name="T7" fmla="*/ 25 h 113"/>
              <a:gd name="T8" fmla="*/ 9 w 254"/>
              <a:gd name="T9" fmla="*/ 33 h 113"/>
              <a:gd name="T10" fmla="*/ 14 w 254"/>
              <a:gd name="T11" fmla="*/ 39 h 113"/>
              <a:gd name="T12" fmla="*/ 18 w 254"/>
              <a:gd name="T13" fmla="*/ 47 h 113"/>
              <a:gd name="T14" fmla="*/ 23 w 254"/>
              <a:gd name="T15" fmla="*/ 53 h 113"/>
              <a:gd name="T16" fmla="*/ 28 w 254"/>
              <a:gd name="T17" fmla="*/ 59 h 113"/>
              <a:gd name="T18" fmla="*/ 34 w 254"/>
              <a:gd name="T19" fmla="*/ 65 h 113"/>
              <a:gd name="T20" fmla="*/ 39 w 254"/>
              <a:gd name="T21" fmla="*/ 72 h 113"/>
              <a:gd name="T22" fmla="*/ 46 w 254"/>
              <a:gd name="T23" fmla="*/ 77 h 113"/>
              <a:gd name="T24" fmla="*/ 53 w 254"/>
              <a:gd name="T25" fmla="*/ 82 h 113"/>
              <a:gd name="T26" fmla="*/ 61 w 254"/>
              <a:gd name="T27" fmla="*/ 87 h 113"/>
              <a:gd name="T28" fmla="*/ 69 w 254"/>
              <a:gd name="T29" fmla="*/ 91 h 113"/>
              <a:gd name="T30" fmla="*/ 76 w 254"/>
              <a:gd name="T31" fmla="*/ 94 h 113"/>
              <a:gd name="T32" fmla="*/ 85 w 254"/>
              <a:gd name="T33" fmla="*/ 98 h 113"/>
              <a:gd name="T34" fmla="*/ 94 w 254"/>
              <a:gd name="T35" fmla="*/ 102 h 113"/>
              <a:gd name="T36" fmla="*/ 103 w 254"/>
              <a:gd name="T37" fmla="*/ 104 h 113"/>
              <a:gd name="T38" fmla="*/ 112 w 254"/>
              <a:gd name="T39" fmla="*/ 107 h 113"/>
              <a:gd name="T40" fmla="*/ 122 w 254"/>
              <a:gd name="T41" fmla="*/ 109 h 113"/>
              <a:gd name="T42" fmla="*/ 132 w 254"/>
              <a:gd name="T43" fmla="*/ 111 h 113"/>
              <a:gd name="T44" fmla="*/ 142 w 254"/>
              <a:gd name="T45" fmla="*/ 112 h 113"/>
              <a:gd name="T46" fmla="*/ 152 w 254"/>
              <a:gd name="T47" fmla="*/ 113 h 113"/>
              <a:gd name="T48" fmla="*/ 164 w 254"/>
              <a:gd name="T49" fmla="*/ 113 h 113"/>
              <a:gd name="T50" fmla="*/ 174 w 254"/>
              <a:gd name="T51" fmla="*/ 113 h 113"/>
              <a:gd name="T52" fmla="*/ 185 w 254"/>
              <a:gd name="T53" fmla="*/ 113 h 113"/>
              <a:gd name="T54" fmla="*/ 196 w 254"/>
              <a:gd name="T55" fmla="*/ 112 h 113"/>
              <a:gd name="T56" fmla="*/ 207 w 254"/>
              <a:gd name="T57" fmla="*/ 111 h 113"/>
              <a:gd name="T58" fmla="*/ 220 w 254"/>
              <a:gd name="T59" fmla="*/ 108 h 113"/>
              <a:gd name="T60" fmla="*/ 231 w 254"/>
              <a:gd name="T61" fmla="*/ 107 h 113"/>
              <a:gd name="T62" fmla="*/ 242 w 254"/>
              <a:gd name="T63" fmla="*/ 104 h 113"/>
              <a:gd name="T64" fmla="*/ 254 w 254"/>
              <a:gd name="T65" fmla="*/ 101 h 113"/>
              <a:gd name="T66" fmla="*/ 254 w 254"/>
              <a:gd name="T67" fmla="*/ 10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4" h="113">
                <a:moveTo>
                  <a:pt x="0" y="0"/>
                </a:moveTo>
                <a:lnTo>
                  <a:pt x="1" y="9"/>
                </a:lnTo>
                <a:lnTo>
                  <a:pt x="4" y="16"/>
                </a:lnTo>
                <a:lnTo>
                  <a:pt x="6" y="25"/>
                </a:lnTo>
                <a:lnTo>
                  <a:pt x="9" y="33"/>
                </a:lnTo>
                <a:lnTo>
                  <a:pt x="14" y="39"/>
                </a:lnTo>
                <a:lnTo>
                  <a:pt x="18" y="47"/>
                </a:lnTo>
                <a:lnTo>
                  <a:pt x="23" y="53"/>
                </a:lnTo>
                <a:lnTo>
                  <a:pt x="28" y="59"/>
                </a:lnTo>
                <a:lnTo>
                  <a:pt x="34" y="65"/>
                </a:lnTo>
                <a:lnTo>
                  <a:pt x="39" y="72"/>
                </a:lnTo>
                <a:lnTo>
                  <a:pt x="46" y="77"/>
                </a:lnTo>
                <a:lnTo>
                  <a:pt x="53" y="82"/>
                </a:lnTo>
                <a:lnTo>
                  <a:pt x="61" y="87"/>
                </a:lnTo>
                <a:lnTo>
                  <a:pt x="69" y="91"/>
                </a:lnTo>
                <a:lnTo>
                  <a:pt x="76" y="94"/>
                </a:lnTo>
                <a:lnTo>
                  <a:pt x="85" y="98"/>
                </a:lnTo>
                <a:lnTo>
                  <a:pt x="94" y="102"/>
                </a:lnTo>
                <a:lnTo>
                  <a:pt x="103" y="104"/>
                </a:lnTo>
                <a:lnTo>
                  <a:pt x="112" y="107"/>
                </a:lnTo>
                <a:lnTo>
                  <a:pt x="122" y="109"/>
                </a:lnTo>
                <a:lnTo>
                  <a:pt x="132" y="111"/>
                </a:lnTo>
                <a:lnTo>
                  <a:pt x="142" y="112"/>
                </a:lnTo>
                <a:lnTo>
                  <a:pt x="152" y="113"/>
                </a:lnTo>
                <a:lnTo>
                  <a:pt x="164" y="113"/>
                </a:lnTo>
                <a:lnTo>
                  <a:pt x="174" y="113"/>
                </a:lnTo>
                <a:lnTo>
                  <a:pt x="185" y="113"/>
                </a:lnTo>
                <a:lnTo>
                  <a:pt x="196" y="112"/>
                </a:lnTo>
                <a:lnTo>
                  <a:pt x="207" y="111"/>
                </a:lnTo>
                <a:lnTo>
                  <a:pt x="220" y="108"/>
                </a:lnTo>
                <a:lnTo>
                  <a:pt x="231" y="107"/>
                </a:lnTo>
                <a:lnTo>
                  <a:pt x="242" y="104"/>
                </a:lnTo>
                <a:lnTo>
                  <a:pt x="254" y="101"/>
                </a:lnTo>
                <a:lnTo>
                  <a:pt x="254" y="10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25" name="Freeform 33"/>
          <p:cNvSpPr>
            <a:spLocks noEditPoints="1"/>
          </p:cNvSpPr>
          <p:nvPr/>
        </p:nvSpPr>
        <p:spPr bwMode="auto">
          <a:xfrm>
            <a:off x="4508500" y="2011363"/>
            <a:ext cx="1416050" cy="358775"/>
          </a:xfrm>
          <a:custGeom>
            <a:avLst/>
            <a:gdLst>
              <a:gd name="T0" fmla="*/ 88 w 892"/>
              <a:gd name="T1" fmla="*/ 194 h 226"/>
              <a:gd name="T2" fmla="*/ 93 w 892"/>
              <a:gd name="T3" fmla="*/ 199 h 226"/>
              <a:gd name="T4" fmla="*/ 90 w 892"/>
              <a:gd name="T5" fmla="*/ 206 h 226"/>
              <a:gd name="T6" fmla="*/ 5 w 892"/>
              <a:gd name="T7" fmla="*/ 226 h 226"/>
              <a:gd name="T8" fmla="*/ 0 w 892"/>
              <a:gd name="T9" fmla="*/ 221 h 226"/>
              <a:gd name="T10" fmla="*/ 3 w 892"/>
              <a:gd name="T11" fmla="*/ 214 h 226"/>
              <a:gd name="T12" fmla="*/ 143 w 892"/>
              <a:gd name="T13" fmla="*/ 180 h 226"/>
              <a:gd name="T14" fmla="*/ 228 w 892"/>
              <a:gd name="T15" fmla="*/ 161 h 226"/>
              <a:gd name="T16" fmla="*/ 232 w 892"/>
              <a:gd name="T17" fmla="*/ 167 h 226"/>
              <a:gd name="T18" fmla="*/ 227 w 892"/>
              <a:gd name="T19" fmla="*/ 174 h 226"/>
              <a:gd name="T20" fmla="*/ 141 w 892"/>
              <a:gd name="T21" fmla="*/ 191 h 226"/>
              <a:gd name="T22" fmla="*/ 139 w 892"/>
              <a:gd name="T23" fmla="*/ 185 h 226"/>
              <a:gd name="T24" fmla="*/ 143 w 892"/>
              <a:gd name="T25" fmla="*/ 180 h 226"/>
              <a:gd name="T26" fmla="*/ 364 w 892"/>
              <a:gd name="T27" fmla="*/ 127 h 226"/>
              <a:gd name="T28" fmla="*/ 369 w 892"/>
              <a:gd name="T29" fmla="*/ 130 h 226"/>
              <a:gd name="T30" fmla="*/ 369 w 892"/>
              <a:gd name="T31" fmla="*/ 137 h 226"/>
              <a:gd name="T32" fmla="*/ 284 w 892"/>
              <a:gd name="T33" fmla="*/ 159 h 226"/>
              <a:gd name="T34" fmla="*/ 279 w 892"/>
              <a:gd name="T35" fmla="*/ 156 h 226"/>
              <a:gd name="T36" fmla="*/ 279 w 892"/>
              <a:gd name="T37" fmla="*/ 149 h 226"/>
              <a:gd name="T38" fmla="*/ 282 w 892"/>
              <a:gd name="T39" fmla="*/ 146 h 226"/>
              <a:gd name="T40" fmla="*/ 505 w 892"/>
              <a:gd name="T41" fmla="*/ 93 h 226"/>
              <a:gd name="T42" fmla="*/ 509 w 892"/>
              <a:gd name="T43" fmla="*/ 98 h 226"/>
              <a:gd name="T44" fmla="*/ 507 w 892"/>
              <a:gd name="T45" fmla="*/ 105 h 226"/>
              <a:gd name="T46" fmla="*/ 421 w 892"/>
              <a:gd name="T47" fmla="*/ 126 h 226"/>
              <a:gd name="T48" fmla="*/ 416 w 892"/>
              <a:gd name="T49" fmla="*/ 121 h 226"/>
              <a:gd name="T50" fmla="*/ 419 w 892"/>
              <a:gd name="T51" fmla="*/ 113 h 226"/>
              <a:gd name="T52" fmla="*/ 559 w 892"/>
              <a:gd name="T53" fmla="*/ 80 h 226"/>
              <a:gd name="T54" fmla="*/ 646 w 892"/>
              <a:gd name="T55" fmla="*/ 61 h 226"/>
              <a:gd name="T56" fmla="*/ 648 w 892"/>
              <a:gd name="T57" fmla="*/ 67 h 226"/>
              <a:gd name="T58" fmla="*/ 643 w 892"/>
              <a:gd name="T59" fmla="*/ 72 h 226"/>
              <a:gd name="T60" fmla="*/ 558 w 892"/>
              <a:gd name="T61" fmla="*/ 91 h 226"/>
              <a:gd name="T62" fmla="*/ 555 w 892"/>
              <a:gd name="T63" fmla="*/ 85 h 226"/>
              <a:gd name="T64" fmla="*/ 559 w 892"/>
              <a:gd name="T65" fmla="*/ 80 h 226"/>
              <a:gd name="T66" fmla="*/ 780 w 892"/>
              <a:gd name="T67" fmla="*/ 26 h 226"/>
              <a:gd name="T68" fmla="*/ 785 w 892"/>
              <a:gd name="T69" fmla="*/ 28 h 226"/>
              <a:gd name="T70" fmla="*/ 787 w 892"/>
              <a:gd name="T71" fmla="*/ 36 h 226"/>
              <a:gd name="T72" fmla="*/ 702 w 892"/>
              <a:gd name="T73" fmla="*/ 58 h 226"/>
              <a:gd name="T74" fmla="*/ 695 w 892"/>
              <a:gd name="T75" fmla="*/ 56 h 226"/>
              <a:gd name="T76" fmla="*/ 695 w 892"/>
              <a:gd name="T77" fmla="*/ 48 h 226"/>
              <a:gd name="T78" fmla="*/ 699 w 892"/>
              <a:gd name="T79" fmla="*/ 46 h 226"/>
              <a:gd name="T80" fmla="*/ 887 w 892"/>
              <a:gd name="T81" fmla="*/ 0 h 226"/>
              <a:gd name="T82" fmla="*/ 892 w 892"/>
              <a:gd name="T83" fmla="*/ 5 h 226"/>
              <a:gd name="T84" fmla="*/ 889 w 892"/>
              <a:gd name="T85" fmla="*/ 13 h 226"/>
              <a:gd name="T86" fmla="*/ 838 w 892"/>
              <a:gd name="T87" fmla="*/ 26 h 226"/>
              <a:gd name="T88" fmla="*/ 833 w 892"/>
              <a:gd name="T89" fmla="*/ 19 h 226"/>
              <a:gd name="T90" fmla="*/ 836 w 892"/>
              <a:gd name="T91" fmla="*/ 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92" h="226">
                <a:moveTo>
                  <a:pt x="5" y="214"/>
                </a:moveTo>
                <a:lnTo>
                  <a:pt x="85" y="194"/>
                </a:lnTo>
                <a:lnTo>
                  <a:pt x="88" y="194"/>
                </a:lnTo>
                <a:lnTo>
                  <a:pt x="90" y="195"/>
                </a:lnTo>
                <a:lnTo>
                  <a:pt x="92" y="196"/>
                </a:lnTo>
                <a:lnTo>
                  <a:pt x="93" y="199"/>
                </a:lnTo>
                <a:lnTo>
                  <a:pt x="93" y="201"/>
                </a:lnTo>
                <a:lnTo>
                  <a:pt x="92" y="204"/>
                </a:lnTo>
                <a:lnTo>
                  <a:pt x="90" y="206"/>
                </a:lnTo>
                <a:lnTo>
                  <a:pt x="89" y="206"/>
                </a:lnTo>
                <a:lnTo>
                  <a:pt x="7" y="226"/>
                </a:lnTo>
                <a:lnTo>
                  <a:pt x="5" y="226"/>
                </a:lnTo>
                <a:lnTo>
                  <a:pt x="3" y="225"/>
                </a:lnTo>
                <a:lnTo>
                  <a:pt x="1" y="224"/>
                </a:lnTo>
                <a:lnTo>
                  <a:pt x="0" y="221"/>
                </a:lnTo>
                <a:lnTo>
                  <a:pt x="0" y="219"/>
                </a:lnTo>
                <a:lnTo>
                  <a:pt x="1" y="216"/>
                </a:lnTo>
                <a:lnTo>
                  <a:pt x="3" y="214"/>
                </a:lnTo>
                <a:lnTo>
                  <a:pt x="5" y="214"/>
                </a:lnTo>
                <a:lnTo>
                  <a:pt x="5" y="214"/>
                </a:lnTo>
                <a:close/>
                <a:moveTo>
                  <a:pt x="143" y="180"/>
                </a:moveTo>
                <a:lnTo>
                  <a:pt x="224" y="160"/>
                </a:lnTo>
                <a:lnTo>
                  <a:pt x="227" y="160"/>
                </a:lnTo>
                <a:lnTo>
                  <a:pt x="228" y="161"/>
                </a:lnTo>
                <a:lnTo>
                  <a:pt x="231" y="162"/>
                </a:lnTo>
                <a:lnTo>
                  <a:pt x="232" y="165"/>
                </a:lnTo>
                <a:lnTo>
                  <a:pt x="232" y="167"/>
                </a:lnTo>
                <a:lnTo>
                  <a:pt x="231" y="170"/>
                </a:lnTo>
                <a:lnTo>
                  <a:pt x="230" y="172"/>
                </a:lnTo>
                <a:lnTo>
                  <a:pt x="227" y="174"/>
                </a:lnTo>
                <a:lnTo>
                  <a:pt x="146" y="193"/>
                </a:lnTo>
                <a:lnTo>
                  <a:pt x="143" y="193"/>
                </a:lnTo>
                <a:lnTo>
                  <a:pt x="141" y="191"/>
                </a:lnTo>
                <a:lnTo>
                  <a:pt x="140" y="190"/>
                </a:lnTo>
                <a:lnTo>
                  <a:pt x="139" y="187"/>
                </a:lnTo>
                <a:lnTo>
                  <a:pt x="139" y="185"/>
                </a:lnTo>
                <a:lnTo>
                  <a:pt x="140" y="182"/>
                </a:lnTo>
                <a:lnTo>
                  <a:pt x="141" y="181"/>
                </a:lnTo>
                <a:lnTo>
                  <a:pt x="143" y="180"/>
                </a:lnTo>
                <a:lnTo>
                  <a:pt x="143" y="180"/>
                </a:lnTo>
                <a:close/>
                <a:moveTo>
                  <a:pt x="282" y="146"/>
                </a:moveTo>
                <a:lnTo>
                  <a:pt x="364" y="127"/>
                </a:lnTo>
                <a:lnTo>
                  <a:pt x="366" y="126"/>
                </a:lnTo>
                <a:lnTo>
                  <a:pt x="368" y="127"/>
                </a:lnTo>
                <a:lnTo>
                  <a:pt x="369" y="130"/>
                </a:lnTo>
                <a:lnTo>
                  <a:pt x="370" y="132"/>
                </a:lnTo>
                <a:lnTo>
                  <a:pt x="370" y="135"/>
                </a:lnTo>
                <a:lnTo>
                  <a:pt x="369" y="137"/>
                </a:lnTo>
                <a:lnTo>
                  <a:pt x="368" y="139"/>
                </a:lnTo>
                <a:lnTo>
                  <a:pt x="366" y="140"/>
                </a:lnTo>
                <a:lnTo>
                  <a:pt x="284" y="159"/>
                </a:lnTo>
                <a:lnTo>
                  <a:pt x="282" y="159"/>
                </a:lnTo>
                <a:lnTo>
                  <a:pt x="280" y="159"/>
                </a:lnTo>
                <a:lnTo>
                  <a:pt x="279" y="156"/>
                </a:lnTo>
                <a:lnTo>
                  <a:pt x="278" y="154"/>
                </a:lnTo>
                <a:lnTo>
                  <a:pt x="278" y="151"/>
                </a:lnTo>
                <a:lnTo>
                  <a:pt x="279" y="149"/>
                </a:lnTo>
                <a:lnTo>
                  <a:pt x="280" y="147"/>
                </a:lnTo>
                <a:lnTo>
                  <a:pt x="282" y="146"/>
                </a:lnTo>
                <a:lnTo>
                  <a:pt x="282" y="146"/>
                </a:lnTo>
                <a:close/>
                <a:moveTo>
                  <a:pt x="421" y="112"/>
                </a:moveTo>
                <a:lnTo>
                  <a:pt x="502" y="93"/>
                </a:lnTo>
                <a:lnTo>
                  <a:pt x="505" y="93"/>
                </a:lnTo>
                <a:lnTo>
                  <a:pt x="507" y="95"/>
                </a:lnTo>
                <a:lnTo>
                  <a:pt x="508" y="96"/>
                </a:lnTo>
                <a:lnTo>
                  <a:pt x="509" y="98"/>
                </a:lnTo>
                <a:lnTo>
                  <a:pt x="509" y="101"/>
                </a:lnTo>
                <a:lnTo>
                  <a:pt x="508" y="103"/>
                </a:lnTo>
                <a:lnTo>
                  <a:pt x="507" y="105"/>
                </a:lnTo>
                <a:lnTo>
                  <a:pt x="505" y="106"/>
                </a:lnTo>
                <a:lnTo>
                  <a:pt x="424" y="126"/>
                </a:lnTo>
                <a:lnTo>
                  <a:pt x="421" y="126"/>
                </a:lnTo>
                <a:lnTo>
                  <a:pt x="420" y="125"/>
                </a:lnTo>
                <a:lnTo>
                  <a:pt x="417" y="123"/>
                </a:lnTo>
                <a:lnTo>
                  <a:pt x="416" y="121"/>
                </a:lnTo>
                <a:lnTo>
                  <a:pt x="416" y="118"/>
                </a:lnTo>
                <a:lnTo>
                  <a:pt x="417" y="116"/>
                </a:lnTo>
                <a:lnTo>
                  <a:pt x="419" y="113"/>
                </a:lnTo>
                <a:lnTo>
                  <a:pt x="421" y="112"/>
                </a:lnTo>
                <a:lnTo>
                  <a:pt x="421" y="112"/>
                </a:lnTo>
                <a:close/>
                <a:moveTo>
                  <a:pt x="559" y="80"/>
                </a:moveTo>
                <a:lnTo>
                  <a:pt x="641" y="59"/>
                </a:lnTo>
                <a:lnTo>
                  <a:pt x="643" y="59"/>
                </a:lnTo>
                <a:lnTo>
                  <a:pt x="646" y="61"/>
                </a:lnTo>
                <a:lnTo>
                  <a:pt x="647" y="62"/>
                </a:lnTo>
                <a:lnTo>
                  <a:pt x="648" y="64"/>
                </a:lnTo>
                <a:lnTo>
                  <a:pt x="648" y="67"/>
                </a:lnTo>
                <a:lnTo>
                  <a:pt x="647" y="69"/>
                </a:lnTo>
                <a:lnTo>
                  <a:pt x="646" y="72"/>
                </a:lnTo>
                <a:lnTo>
                  <a:pt x="643" y="72"/>
                </a:lnTo>
                <a:lnTo>
                  <a:pt x="563" y="92"/>
                </a:lnTo>
                <a:lnTo>
                  <a:pt x="561" y="92"/>
                </a:lnTo>
                <a:lnTo>
                  <a:pt x="558" y="91"/>
                </a:lnTo>
                <a:lnTo>
                  <a:pt x="556" y="90"/>
                </a:lnTo>
                <a:lnTo>
                  <a:pt x="555" y="87"/>
                </a:lnTo>
                <a:lnTo>
                  <a:pt x="555" y="85"/>
                </a:lnTo>
                <a:lnTo>
                  <a:pt x="556" y="82"/>
                </a:lnTo>
                <a:lnTo>
                  <a:pt x="558" y="80"/>
                </a:lnTo>
                <a:lnTo>
                  <a:pt x="559" y="80"/>
                </a:lnTo>
                <a:lnTo>
                  <a:pt x="559" y="80"/>
                </a:lnTo>
                <a:close/>
                <a:moveTo>
                  <a:pt x="699" y="46"/>
                </a:moveTo>
                <a:lnTo>
                  <a:pt x="780" y="26"/>
                </a:lnTo>
                <a:lnTo>
                  <a:pt x="782" y="26"/>
                </a:lnTo>
                <a:lnTo>
                  <a:pt x="784" y="27"/>
                </a:lnTo>
                <a:lnTo>
                  <a:pt x="785" y="28"/>
                </a:lnTo>
                <a:lnTo>
                  <a:pt x="787" y="31"/>
                </a:lnTo>
                <a:lnTo>
                  <a:pt x="787" y="33"/>
                </a:lnTo>
                <a:lnTo>
                  <a:pt x="787" y="36"/>
                </a:lnTo>
                <a:lnTo>
                  <a:pt x="784" y="38"/>
                </a:lnTo>
                <a:lnTo>
                  <a:pt x="782" y="39"/>
                </a:lnTo>
                <a:lnTo>
                  <a:pt x="702" y="58"/>
                </a:lnTo>
                <a:lnTo>
                  <a:pt x="699" y="58"/>
                </a:lnTo>
                <a:lnTo>
                  <a:pt x="697" y="58"/>
                </a:lnTo>
                <a:lnTo>
                  <a:pt x="695" y="56"/>
                </a:lnTo>
                <a:lnTo>
                  <a:pt x="695" y="53"/>
                </a:lnTo>
                <a:lnTo>
                  <a:pt x="694" y="51"/>
                </a:lnTo>
                <a:lnTo>
                  <a:pt x="695" y="48"/>
                </a:lnTo>
                <a:lnTo>
                  <a:pt x="697" y="47"/>
                </a:lnTo>
                <a:lnTo>
                  <a:pt x="699" y="46"/>
                </a:lnTo>
                <a:lnTo>
                  <a:pt x="699" y="46"/>
                </a:lnTo>
                <a:close/>
                <a:moveTo>
                  <a:pt x="838" y="12"/>
                </a:moveTo>
                <a:lnTo>
                  <a:pt x="885" y="0"/>
                </a:lnTo>
                <a:lnTo>
                  <a:pt x="887" y="0"/>
                </a:lnTo>
                <a:lnTo>
                  <a:pt x="889" y="2"/>
                </a:lnTo>
                <a:lnTo>
                  <a:pt x="891" y="3"/>
                </a:lnTo>
                <a:lnTo>
                  <a:pt x="892" y="5"/>
                </a:lnTo>
                <a:lnTo>
                  <a:pt x="892" y="8"/>
                </a:lnTo>
                <a:lnTo>
                  <a:pt x="891" y="10"/>
                </a:lnTo>
                <a:lnTo>
                  <a:pt x="889" y="13"/>
                </a:lnTo>
                <a:lnTo>
                  <a:pt x="887" y="14"/>
                </a:lnTo>
                <a:lnTo>
                  <a:pt x="840" y="26"/>
                </a:lnTo>
                <a:lnTo>
                  <a:pt x="838" y="26"/>
                </a:lnTo>
                <a:lnTo>
                  <a:pt x="836" y="24"/>
                </a:lnTo>
                <a:lnTo>
                  <a:pt x="835" y="22"/>
                </a:lnTo>
                <a:lnTo>
                  <a:pt x="833" y="19"/>
                </a:lnTo>
                <a:lnTo>
                  <a:pt x="833" y="17"/>
                </a:lnTo>
                <a:lnTo>
                  <a:pt x="833" y="14"/>
                </a:lnTo>
                <a:lnTo>
                  <a:pt x="836" y="13"/>
                </a:lnTo>
                <a:lnTo>
                  <a:pt x="838" y="12"/>
                </a:lnTo>
                <a:lnTo>
                  <a:pt x="838" y="12"/>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26" name="Freeform 34"/>
          <p:cNvSpPr>
            <a:spLocks/>
          </p:cNvSpPr>
          <p:nvPr/>
        </p:nvSpPr>
        <p:spPr bwMode="auto">
          <a:xfrm>
            <a:off x="4471988" y="2292350"/>
            <a:ext cx="68262" cy="128588"/>
          </a:xfrm>
          <a:custGeom>
            <a:avLst/>
            <a:gdLst>
              <a:gd name="T0" fmla="*/ 43 w 43"/>
              <a:gd name="T1" fmla="*/ 81 h 81"/>
              <a:gd name="T2" fmla="*/ 0 w 43"/>
              <a:gd name="T3" fmla="*/ 49 h 81"/>
              <a:gd name="T4" fmla="*/ 28 w 43"/>
              <a:gd name="T5" fmla="*/ 0 h 81"/>
              <a:gd name="T6" fmla="*/ 43 w 43"/>
              <a:gd name="T7" fmla="*/ 81 h 81"/>
            </a:gdLst>
            <a:ahLst/>
            <a:cxnLst>
              <a:cxn ang="0">
                <a:pos x="T0" y="T1"/>
              </a:cxn>
              <a:cxn ang="0">
                <a:pos x="T2" y="T3"/>
              </a:cxn>
              <a:cxn ang="0">
                <a:pos x="T4" y="T5"/>
              </a:cxn>
              <a:cxn ang="0">
                <a:pos x="T6" y="T7"/>
              </a:cxn>
            </a:cxnLst>
            <a:rect l="0" t="0" r="r" b="b"/>
            <a:pathLst>
              <a:path w="43" h="81">
                <a:moveTo>
                  <a:pt x="43" y="81"/>
                </a:moveTo>
                <a:lnTo>
                  <a:pt x="0" y="49"/>
                </a:lnTo>
                <a:lnTo>
                  <a:pt x="28" y="0"/>
                </a:lnTo>
                <a:lnTo>
                  <a:pt x="43"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27" name="Freeform 35"/>
          <p:cNvSpPr>
            <a:spLocks noEditPoints="1"/>
          </p:cNvSpPr>
          <p:nvPr/>
        </p:nvSpPr>
        <p:spPr bwMode="auto">
          <a:xfrm>
            <a:off x="5913438" y="2038350"/>
            <a:ext cx="771525" cy="2560638"/>
          </a:xfrm>
          <a:custGeom>
            <a:avLst/>
            <a:gdLst>
              <a:gd name="T0" fmla="*/ 450 w 486"/>
              <a:gd name="T1" fmla="*/ 1515 h 1613"/>
              <a:gd name="T2" fmla="*/ 457 w 486"/>
              <a:gd name="T3" fmla="*/ 1513 h 1613"/>
              <a:gd name="T4" fmla="*/ 486 w 486"/>
              <a:gd name="T5" fmla="*/ 1607 h 1613"/>
              <a:gd name="T6" fmla="*/ 481 w 486"/>
              <a:gd name="T7" fmla="*/ 1613 h 1613"/>
              <a:gd name="T8" fmla="*/ 475 w 486"/>
              <a:gd name="T9" fmla="*/ 1609 h 1613"/>
              <a:gd name="T10" fmla="*/ 405 w 486"/>
              <a:gd name="T11" fmla="*/ 1364 h 1613"/>
              <a:gd name="T12" fmla="*/ 413 w 486"/>
              <a:gd name="T13" fmla="*/ 1361 h 1613"/>
              <a:gd name="T14" fmla="*/ 442 w 486"/>
              <a:gd name="T15" fmla="*/ 1456 h 1613"/>
              <a:gd name="T16" fmla="*/ 435 w 486"/>
              <a:gd name="T17" fmla="*/ 1462 h 1613"/>
              <a:gd name="T18" fmla="*/ 431 w 486"/>
              <a:gd name="T19" fmla="*/ 1457 h 1613"/>
              <a:gd name="T20" fmla="*/ 359 w 486"/>
              <a:gd name="T21" fmla="*/ 1213 h 1613"/>
              <a:gd name="T22" fmla="*/ 368 w 486"/>
              <a:gd name="T23" fmla="*/ 1210 h 1613"/>
              <a:gd name="T24" fmla="*/ 397 w 486"/>
              <a:gd name="T25" fmla="*/ 1304 h 1613"/>
              <a:gd name="T26" fmla="*/ 390 w 486"/>
              <a:gd name="T27" fmla="*/ 1310 h 1613"/>
              <a:gd name="T28" fmla="*/ 386 w 486"/>
              <a:gd name="T29" fmla="*/ 1307 h 1613"/>
              <a:gd name="T30" fmla="*/ 314 w 486"/>
              <a:gd name="T31" fmla="*/ 1062 h 1613"/>
              <a:gd name="T32" fmla="*/ 322 w 486"/>
              <a:gd name="T33" fmla="*/ 1058 h 1613"/>
              <a:gd name="T34" fmla="*/ 352 w 486"/>
              <a:gd name="T35" fmla="*/ 1154 h 1613"/>
              <a:gd name="T36" fmla="*/ 346 w 486"/>
              <a:gd name="T37" fmla="*/ 1160 h 1613"/>
              <a:gd name="T38" fmla="*/ 341 w 486"/>
              <a:gd name="T39" fmla="*/ 1155 h 1613"/>
              <a:gd name="T40" fmla="*/ 269 w 486"/>
              <a:gd name="T41" fmla="*/ 910 h 1613"/>
              <a:gd name="T42" fmla="*/ 277 w 486"/>
              <a:gd name="T43" fmla="*/ 907 h 1613"/>
              <a:gd name="T44" fmla="*/ 307 w 486"/>
              <a:gd name="T45" fmla="*/ 1002 h 1613"/>
              <a:gd name="T46" fmla="*/ 301 w 486"/>
              <a:gd name="T47" fmla="*/ 1008 h 1613"/>
              <a:gd name="T48" fmla="*/ 295 w 486"/>
              <a:gd name="T49" fmla="*/ 1004 h 1613"/>
              <a:gd name="T50" fmla="*/ 225 w 486"/>
              <a:gd name="T51" fmla="*/ 759 h 1613"/>
              <a:gd name="T52" fmla="*/ 233 w 486"/>
              <a:gd name="T53" fmla="*/ 756 h 1613"/>
              <a:gd name="T54" fmla="*/ 262 w 486"/>
              <a:gd name="T55" fmla="*/ 851 h 1613"/>
              <a:gd name="T56" fmla="*/ 256 w 486"/>
              <a:gd name="T57" fmla="*/ 857 h 1613"/>
              <a:gd name="T58" fmla="*/ 250 w 486"/>
              <a:gd name="T59" fmla="*/ 852 h 1613"/>
              <a:gd name="T60" fmla="*/ 180 w 486"/>
              <a:gd name="T61" fmla="*/ 607 h 1613"/>
              <a:gd name="T62" fmla="*/ 188 w 486"/>
              <a:gd name="T63" fmla="*/ 605 h 1613"/>
              <a:gd name="T64" fmla="*/ 217 w 486"/>
              <a:gd name="T65" fmla="*/ 699 h 1613"/>
              <a:gd name="T66" fmla="*/ 211 w 486"/>
              <a:gd name="T67" fmla="*/ 705 h 1613"/>
              <a:gd name="T68" fmla="*/ 206 w 486"/>
              <a:gd name="T69" fmla="*/ 702 h 1613"/>
              <a:gd name="T70" fmla="*/ 135 w 486"/>
              <a:gd name="T71" fmla="*/ 457 h 1613"/>
              <a:gd name="T72" fmla="*/ 143 w 486"/>
              <a:gd name="T73" fmla="*/ 453 h 1613"/>
              <a:gd name="T74" fmla="*/ 172 w 486"/>
              <a:gd name="T75" fmla="*/ 548 h 1613"/>
              <a:gd name="T76" fmla="*/ 165 w 486"/>
              <a:gd name="T77" fmla="*/ 555 h 1613"/>
              <a:gd name="T78" fmla="*/ 161 w 486"/>
              <a:gd name="T79" fmla="*/ 550 h 1613"/>
              <a:gd name="T80" fmla="*/ 91 w 486"/>
              <a:gd name="T81" fmla="*/ 305 h 1613"/>
              <a:gd name="T82" fmla="*/ 98 w 486"/>
              <a:gd name="T83" fmla="*/ 302 h 1613"/>
              <a:gd name="T84" fmla="*/ 127 w 486"/>
              <a:gd name="T85" fmla="*/ 396 h 1613"/>
              <a:gd name="T86" fmla="*/ 121 w 486"/>
              <a:gd name="T87" fmla="*/ 403 h 1613"/>
              <a:gd name="T88" fmla="*/ 116 w 486"/>
              <a:gd name="T89" fmla="*/ 399 h 1613"/>
              <a:gd name="T90" fmla="*/ 45 w 486"/>
              <a:gd name="T91" fmla="*/ 154 h 1613"/>
              <a:gd name="T92" fmla="*/ 54 w 486"/>
              <a:gd name="T93" fmla="*/ 152 h 1613"/>
              <a:gd name="T94" fmla="*/ 83 w 486"/>
              <a:gd name="T95" fmla="*/ 246 h 1613"/>
              <a:gd name="T96" fmla="*/ 76 w 486"/>
              <a:gd name="T97" fmla="*/ 252 h 1613"/>
              <a:gd name="T98" fmla="*/ 72 w 486"/>
              <a:gd name="T99" fmla="*/ 247 h 1613"/>
              <a:gd name="T100" fmla="*/ 0 w 486"/>
              <a:gd name="T101" fmla="*/ 2 h 1613"/>
              <a:gd name="T102" fmla="*/ 8 w 486"/>
              <a:gd name="T103" fmla="*/ 0 h 1613"/>
              <a:gd name="T104" fmla="*/ 38 w 486"/>
              <a:gd name="T105" fmla="*/ 94 h 1613"/>
              <a:gd name="T106" fmla="*/ 31 w 486"/>
              <a:gd name="T107" fmla="*/ 100 h 1613"/>
              <a:gd name="T108" fmla="*/ 26 w 486"/>
              <a:gd name="T109" fmla="*/ 96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6" h="1613">
                <a:moveTo>
                  <a:pt x="475" y="1609"/>
                </a:moveTo>
                <a:lnTo>
                  <a:pt x="450" y="1520"/>
                </a:lnTo>
                <a:lnTo>
                  <a:pt x="448" y="1518"/>
                </a:lnTo>
                <a:lnTo>
                  <a:pt x="450" y="1515"/>
                </a:lnTo>
                <a:lnTo>
                  <a:pt x="451" y="1514"/>
                </a:lnTo>
                <a:lnTo>
                  <a:pt x="453" y="1513"/>
                </a:lnTo>
                <a:lnTo>
                  <a:pt x="455" y="1511"/>
                </a:lnTo>
                <a:lnTo>
                  <a:pt x="457" y="1513"/>
                </a:lnTo>
                <a:lnTo>
                  <a:pt x="460" y="1514"/>
                </a:lnTo>
                <a:lnTo>
                  <a:pt x="461" y="1516"/>
                </a:lnTo>
                <a:lnTo>
                  <a:pt x="486" y="1604"/>
                </a:lnTo>
                <a:lnTo>
                  <a:pt x="486" y="1607"/>
                </a:lnTo>
                <a:lnTo>
                  <a:pt x="486" y="1609"/>
                </a:lnTo>
                <a:lnTo>
                  <a:pt x="484" y="1612"/>
                </a:lnTo>
                <a:lnTo>
                  <a:pt x="483" y="1613"/>
                </a:lnTo>
                <a:lnTo>
                  <a:pt x="481" y="1613"/>
                </a:lnTo>
                <a:lnTo>
                  <a:pt x="479" y="1613"/>
                </a:lnTo>
                <a:lnTo>
                  <a:pt x="476" y="1611"/>
                </a:lnTo>
                <a:lnTo>
                  <a:pt x="475" y="1609"/>
                </a:lnTo>
                <a:lnTo>
                  <a:pt x="475" y="1609"/>
                </a:lnTo>
                <a:close/>
                <a:moveTo>
                  <a:pt x="431" y="1457"/>
                </a:moveTo>
                <a:lnTo>
                  <a:pt x="404" y="1369"/>
                </a:lnTo>
                <a:lnTo>
                  <a:pt x="404" y="1367"/>
                </a:lnTo>
                <a:lnTo>
                  <a:pt x="405" y="1364"/>
                </a:lnTo>
                <a:lnTo>
                  <a:pt x="406" y="1362"/>
                </a:lnTo>
                <a:lnTo>
                  <a:pt x="408" y="1361"/>
                </a:lnTo>
                <a:lnTo>
                  <a:pt x="410" y="1361"/>
                </a:lnTo>
                <a:lnTo>
                  <a:pt x="413" y="1361"/>
                </a:lnTo>
                <a:lnTo>
                  <a:pt x="414" y="1363"/>
                </a:lnTo>
                <a:lnTo>
                  <a:pt x="415" y="1364"/>
                </a:lnTo>
                <a:lnTo>
                  <a:pt x="442" y="1454"/>
                </a:lnTo>
                <a:lnTo>
                  <a:pt x="442" y="1456"/>
                </a:lnTo>
                <a:lnTo>
                  <a:pt x="442" y="1459"/>
                </a:lnTo>
                <a:lnTo>
                  <a:pt x="439" y="1460"/>
                </a:lnTo>
                <a:lnTo>
                  <a:pt x="438" y="1461"/>
                </a:lnTo>
                <a:lnTo>
                  <a:pt x="435" y="1462"/>
                </a:lnTo>
                <a:lnTo>
                  <a:pt x="433" y="1461"/>
                </a:lnTo>
                <a:lnTo>
                  <a:pt x="432" y="1460"/>
                </a:lnTo>
                <a:lnTo>
                  <a:pt x="431" y="1457"/>
                </a:lnTo>
                <a:lnTo>
                  <a:pt x="431" y="1457"/>
                </a:lnTo>
                <a:close/>
                <a:moveTo>
                  <a:pt x="386" y="1307"/>
                </a:moveTo>
                <a:lnTo>
                  <a:pt x="359" y="1218"/>
                </a:lnTo>
                <a:lnTo>
                  <a:pt x="359" y="1215"/>
                </a:lnTo>
                <a:lnTo>
                  <a:pt x="359" y="1213"/>
                </a:lnTo>
                <a:lnTo>
                  <a:pt x="361" y="1211"/>
                </a:lnTo>
                <a:lnTo>
                  <a:pt x="363" y="1210"/>
                </a:lnTo>
                <a:lnTo>
                  <a:pt x="366" y="1209"/>
                </a:lnTo>
                <a:lnTo>
                  <a:pt x="368" y="1210"/>
                </a:lnTo>
                <a:lnTo>
                  <a:pt x="369" y="1211"/>
                </a:lnTo>
                <a:lnTo>
                  <a:pt x="370" y="1214"/>
                </a:lnTo>
                <a:lnTo>
                  <a:pt x="397" y="1302"/>
                </a:lnTo>
                <a:lnTo>
                  <a:pt x="397" y="1304"/>
                </a:lnTo>
                <a:lnTo>
                  <a:pt x="396" y="1307"/>
                </a:lnTo>
                <a:lnTo>
                  <a:pt x="395" y="1309"/>
                </a:lnTo>
                <a:lnTo>
                  <a:pt x="392" y="1310"/>
                </a:lnTo>
                <a:lnTo>
                  <a:pt x="390" y="1310"/>
                </a:lnTo>
                <a:lnTo>
                  <a:pt x="388" y="1310"/>
                </a:lnTo>
                <a:lnTo>
                  <a:pt x="387" y="1308"/>
                </a:lnTo>
                <a:lnTo>
                  <a:pt x="386" y="1307"/>
                </a:lnTo>
                <a:lnTo>
                  <a:pt x="386" y="1307"/>
                </a:lnTo>
                <a:close/>
                <a:moveTo>
                  <a:pt x="341" y="1155"/>
                </a:moveTo>
                <a:lnTo>
                  <a:pt x="314" y="1067"/>
                </a:lnTo>
                <a:lnTo>
                  <a:pt x="314" y="1064"/>
                </a:lnTo>
                <a:lnTo>
                  <a:pt x="314" y="1062"/>
                </a:lnTo>
                <a:lnTo>
                  <a:pt x="316" y="1059"/>
                </a:lnTo>
                <a:lnTo>
                  <a:pt x="318" y="1058"/>
                </a:lnTo>
                <a:lnTo>
                  <a:pt x="320" y="1058"/>
                </a:lnTo>
                <a:lnTo>
                  <a:pt x="322" y="1058"/>
                </a:lnTo>
                <a:lnTo>
                  <a:pt x="324" y="1061"/>
                </a:lnTo>
                <a:lnTo>
                  <a:pt x="325" y="1063"/>
                </a:lnTo>
                <a:lnTo>
                  <a:pt x="352" y="1151"/>
                </a:lnTo>
                <a:lnTo>
                  <a:pt x="352" y="1154"/>
                </a:lnTo>
                <a:lnTo>
                  <a:pt x="351" y="1156"/>
                </a:lnTo>
                <a:lnTo>
                  <a:pt x="350" y="1157"/>
                </a:lnTo>
                <a:lnTo>
                  <a:pt x="348" y="1160"/>
                </a:lnTo>
                <a:lnTo>
                  <a:pt x="346" y="1160"/>
                </a:lnTo>
                <a:lnTo>
                  <a:pt x="343" y="1159"/>
                </a:lnTo>
                <a:lnTo>
                  <a:pt x="342" y="1157"/>
                </a:lnTo>
                <a:lnTo>
                  <a:pt x="341" y="1155"/>
                </a:lnTo>
                <a:lnTo>
                  <a:pt x="341" y="1155"/>
                </a:lnTo>
                <a:close/>
                <a:moveTo>
                  <a:pt x="295" y="1004"/>
                </a:moveTo>
                <a:lnTo>
                  <a:pt x="269" y="915"/>
                </a:lnTo>
                <a:lnTo>
                  <a:pt x="269" y="912"/>
                </a:lnTo>
                <a:lnTo>
                  <a:pt x="269" y="910"/>
                </a:lnTo>
                <a:lnTo>
                  <a:pt x="271" y="909"/>
                </a:lnTo>
                <a:lnTo>
                  <a:pt x="273" y="907"/>
                </a:lnTo>
                <a:lnTo>
                  <a:pt x="275" y="906"/>
                </a:lnTo>
                <a:lnTo>
                  <a:pt x="277" y="907"/>
                </a:lnTo>
                <a:lnTo>
                  <a:pt x="280" y="909"/>
                </a:lnTo>
                <a:lnTo>
                  <a:pt x="281" y="911"/>
                </a:lnTo>
                <a:lnTo>
                  <a:pt x="306" y="999"/>
                </a:lnTo>
                <a:lnTo>
                  <a:pt x="307" y="1002"/>
                </a:lnTo>
                <a:lnTo>
                  <a:pt x="306" y="1004"/>
                </a:lnTo>
                <a:lnTo>
                  <a:pt x="305" y="1007"/>
                </a:lnTo>
                <a:lnTo>
                  <a:pt x="303" y="1008"/>
                </a:lnTo>
                <a:lnTo>
                  <a:pt x="301" y="1008"/>
                </a:lnTo>
                <a:lnTo>
                  <a:pt x="299" y="1008"/>
                </a:lnTo>
                <a:lnTo>
                  <a:pt x="296" y="1005"/>
                </a:lnTo>
                <a:lnTo>
                  <a:pt x="295" y="1004"/>
                </a:lnTo>
                <a:lnTo>
                  <a:pt x="295" y="1004"/>
                </a:lnTo>
                <a:close/>
                <a:moveTo>
                  <a:pt x="250" y="852"/>
                </a:moveTo>
                <a:lnTo>
                  <a:pt x="225" y="764"/>
                </a:lnTo>
                <a:lnTo>
                  <a:pt x="224" y="762"/>
                </a:lnTo>
                <a:lnTo>
                  <a:pt x="225" y="759"/>
                </a:lnTo>
                <a:lnTo>
                  <a:pt x="226" y="757"/>
                </a:lnTo>
                <a:lnTo>
                  <a:pt x="228" y="756"/>
                </a:lnTo>
                <a:lnTo>
                  <a:pt x="230" y="756"/>
                </a:lnTo>
                <a:lnTo>
                  <a:pt x="233" y="756"/>
                </a:lnTo>
                <a:lnTo>
                  <a:pt x="235" y="758"/>
                </a:lnTo>
                <a:lnTo>
                  <a:pt x="236" y="761"/>
                </a:lnTo>
                <a:lnTo>
                  <a:pt x="262" y="848"/>
                </a:lnTo>
                <a:lnTo>
                  <a:pt x="262" y="851"/>
                </a:lnTo>
                <a:lnTo>
                  <a:pt x="262" y="853"/>
                </a:lnTo>
                <a:lnTo>
                  <a:pt x="261" y="855"/>
                </a:lnTo>
                <a:lnTo>
                  <a:pt x="258" y="857"/>
                </a:lnTo>
                <a:lnTo>
                  <a:pt x="256" y="857"/>
                </a:lnTo>
                <a:lnTo>
                  <a:pt x="254" y="856"/>
                </a:lnTo>
                <a:lnTo>
                  <a:pt x="252" y="855"/>
                </a:lnTo>
                <a:lnTo>
                  <a:pt x="250" y="852"/>
                </a:lnTo>
                <a:lnTo>
                  <a:pt x="250" y="852"/>
                </a:lnTo>
                <a:close/>
                <a:moveTo>
                  <a:pt x="206" y="702"/>
                </a:moveTo>
                <a:lnTo>
                  <a:pt x="180" y="612"/>
                </a:lnTo>
                <a:lnTo>
                  <a:pt x="179" y="610"/>
                </a:lnTo>
                <a:lnTo>
                  <a:pt x="180" y="607"/>
                </a:lnTo>
                <a:lnTo>
                  <a:pt x="181" y="606"/>
                </a:lnTo>
                <a:lnTo>
                  <a:pt x="183" y="605"/>
                </a:lnTo>
                <a:lnTo>
                  <a:pt x="186" y="604"/>
                </a:lnTo>
                <a:lnTo>
                  <a:pt x="188" y="605"/>
                </a:lnTo>
                <a:lnTo>
                  <a:pt x="190" y="606"/>
                </a:lnTo>
                <a:lnTo>
                  <a:pt x="191" y="609"/>
                </a:lnTo>
                <a:lnTo>
                  <a:pt x="217" y="697"/>
                </a:lnTo>
                <a:lnTo>
                  <a:pt x="217" y="699"/>
                </a:lnTo>
                <a:lnTo>
                  <a:pt x="217" y="702"/>
                </a:lnTo>
                <a:lnTo>
                  <a:pt x="216" y="704"/>
                </a:lnTo>
                <a:lnTo>
                  <a:pt x="214" y="705"/>
                </a:lnTo>
                <a:lnTo>
                  <a:pt x="211" y="705"/>
                </a:lnTo>
                <a:lnTo>
                  <a:pt x="209" y="705"/>
                </a:lnTo>
                <a:lnTo>
                  <a:pt x="207" y="703"/>
                </a:lnTo>
                <a:lnTo>
                  <a:pt x="206" y="702"/>
                </a:lnTo>
                <a:lnTo>
                  <a:pt x="206" y="702"/>
                </a:lnTo>
                <a:close/>
                <a:moveTo>
                  <a:pt x="161" y="550"/>
                </a:moveTo>
                <a:lnTo>
                  <a:pt x="134" y="462"/>
                </a:lnTo>
                <a:lnTo>
                  <a:pt x="134" y="459"/>
                </a:lnTo>
                <a:lnTo>
                  <a:pt x="135" y="457"/>
                </a:lnTo>
                <a:lnTo>
                  <a:pt x="136" y="454"/>
                </a:lnTo>
                <a:lnTo>
                  <a:pt x="139" y="453"/>
                </a:lnTo>
                <a:lnTo>
                  <a:pt x="141" y="453"/>
                </a:lnTo>
                <a:lnTo>
                  <a:pt x="143" y="453"/>
                </a:lnTo>
                <a:lnTo>
                  <a:pt x="144" y="455"/>
                </a:lnTo>
                <a:lnTo>
                  <a:pt x="146" y="458"/>
                </a:lnTo>
                <a:lnTo>
                  <a:pt x="172" y="546"/>
                </a:lnTo>
                <a:lnTo>
                  <a:pt x="172" y="548"/>
                </a:lnTo>
                <a:lnTo>
                  <a:pt x="172" y="551"/>
                </a:lnTo>
                <a:lnTo>
                  <a:pt x="170" y="553"/>
                </a:lnTo>
                <a:lnTo>
                  <a:pt x="169" y="555"/>
                </a:lnTo>
                <a:lnTo>
                  <a:pt x="165" y="555"/>
                </a:lnTo>
                <a:lnTo>
                  <a:pt x="164" y="553"/>
                </a:lnTo>
                <a:lnTo>
                  <a:pt x="162" y="552"/>
                </a:lnTo>
                <a:lnTo>
                  <a:pt x="161" y="550"/>
                </a:lnTo>
                <a:lnTo>
                  <a:pt x="161" y="550"/>
                </a:lnTo>
                <a:close/>
                <a:moveTo>
                  <a:pt x="116" y="399"/>
                </a:moveTo>
                <a:lnTo>
                  <a:pt x="89" y="310"/>
                </a:lnTo>
                <a:lnTo>
                  <a:pt x="89" y="307"/>
                </a:lnTo>
                <a:lnTo>
                  <a:pt x="91" y="305"/>
                </a:lnTo>
                <a:lnTo>
                  <a:pt x="92" y="304"/>
                </a:lnTo>
                <a:lnTo>
                  <a:pt x="94" y="302"/>
                </a:lnTo>
                <a:lnTo>
                  <a:pt x="96" y="301"/>
                </a:lnTo>
                <a:lnTo>
                  <a:pt x="98" y="302"/>
                </a:lnTo>
                <a:lnTo>
                  <a:pt x="99" y="304"/>
                </a:lnTo>
                <a:lnTo>
                  <a:pt x="101" y="306"/>
                </a:lnTo>
                <a:lnTo>
                  <a:pt x="127" y="394"/>
                </a:lnTo>
                <a:lnTo>
                  <a:pt x="127" y="396"/>
                </a:lnTo>
                <a:lnTo>
                  <a:pt x="126" y="399"/>
                </a:lnTo>
                <a:lnTo>
                  <a:pt x="125" y="402"/>
                </a:lnTo>
                <a:lnTo>
                  <a:pt x="123" y="403"/>
                </a:lnTo>
                <a:lnTo>
                  <a:pt x="121" y="403"/>
                </a:lnTo>
                <a:lnTo>
                  <a:pt x="118" y="403"/>
                </a:lnTo>
                <a:lnTo>
                  <a:pt x="117" y="402"/>
                </a:lnTo>
                <a:lnTo>
                  <a:pt x="116" y="399"/>
                </a:lnTo>
                <a:lnTo>
                  <a:pt x="116" y="399"/>
                </a:lnTo>
                <a:close/>
                <a:moveTo>
                  <a:pt x="72" y="247"/>
                </a:moveTo>
                <a:lnTo>
                  <a:pt x="45" y="159"/>
                </a:lnTo>
                <a:lnTo>
                  <a:pt x="45" y="157"/>
                </a:lnTo>
                <a:lnTo>
                  <a:pt x="45" y="154"/>
                </a:lnTo>
                <a:lnTo>
                  <a:pt x="47" y="152"/>
                </a:lnTo>
                <a:lnTo>
                  <a:pt x="48" y="150"/>
                </a:lnTo>
                <a:lnTo>
                  <a:pt x="51" y="150"/>
                </a:lnTo>
                <a:lnTo>
                  <a:pt x="54" y="152"/>
                </a:lnTo>
                <a:lnTo>
                  <a:pt x="55" y="153"/>
                </a:lnTo>
                <a:lnTo>
                  <a:pt x="56" y="155"/>
                </a:lnTo>
                <a:lnTo>
                  <a:pt x="83" y="243"/>
                </a:lnTo>
                <a:lnTo>
                  <a:pt x="83" y="246"/>
                </a:lnTo>
                <a:lnTo>
                  <a:pt x="82" y="248"/>
                </a:lnTo>
                <a:lnTo>
                  <a:pt x="80" y="251"/>
                </a:lnTo>
                <a:lnTo>
                  <a:pt x="78" y="252"/>
                </a:lnTo>
                <a:lnTo>
                  <a:pt x="76" y="252"/>
                </a:lnTo>
                <a:lnTo>
                  <a:pt x="74" y="251"/>
                </a:lnTo>
                <a:lnTo>
                  <a:pt x="73" y="250"/>
                </a:lnTo>
                <a:lnTo>
                  <a:pt x="72" y="247"/>
                </a:lnTo>
                <a:lnTo>
                  <a:pt x="72" y="247"/>
                </a:lnTo>
                <a:close/>
                <a:moveTo>
                  <a:pt x="26" y="96"/>
                </a:moveTo>
                <a:lnTo>
                  <a:pt x="0" y="7"/>
                </a:lnTo>
                <a:lnTo>
                  <a:pt x="0" y="5"/>
                </a:lnTo>
                <a:lnTo>
                  <a:pt x="0" y="2"/>
                </a:lnTo>
                <a:lnTo>
                  <a:pt x="1" y="1"/>
                </a:lnTo>
                <a:lnTo>
                  <a:pt x="3" y="0"/>
                </a:lnTo>
                <a:lnTo>
                  <a:pt x="6" y="0"/>
                </a:lnTo>
                <a:lnTo>
                  <a:pt x="8" y="0"/>
                </a:lnTo>
                <a:lnTo>
                  <a:pt x="10" y="1"/>
                </a:lnTo>
                <a:lnTo>
                  <a:pt x="11" y="4"/>
                </a:lnTo>
                <a:lnTo>
                  <a:pt x="37" y="91"/>
                </a:lnTo>
                <a:lnTo>
                  <a:pt x="38" y="94"/>
                </a:lnTo>
                <a:lnTo>
                  <a:pt x="37" y="96"/>
                </a:lnTo>
                <a:lnTo>
                  <a:pt x="36" y="99"/>
                </a:lnTo>
                <a:lnTo>
                  <a:pt x="33" y="100"/>
                </a:lnTo>
                <a:lnTo>
                  <a:pt x="31" y="100"/>
                </a:lnTo>
                <a:lnTo>
                  <a:pt x="29" y="100"/>
                </a:lnTo>
                <a:lnTo>
                  <a:pt x="27" y="99"/>
                </a:lnTo>
                <a:lnTo>
                  <a:pt x="26" y="96"/>
                </a:lnTo>
                <a:lnTo>
                  <a:pt x="26" y="9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28" name="Freeform 36"/>
          <p:cNvSpPr>
            <a:spLocks/>
          </p:cNvSpPr>
          <p:nvPr/>
        </p:nvSpPr>
        <p:spPr bwMode="auto">
          <a:xfrm>
            <a:off x="6618288" y="4554538"/>
            <a:ext cx="109537" cy="84137"/>
          </a:xfrm>
          <a:custGeom>
            <a:avLst/>
            <a:gdLst>
              <a:gd name="T0" fmla="*/ 69 w 69"/>
              <a:gd name="T1" fmla="*/ 0 h 53"/>
              <a:gd name="T2" fmla="*/ 46 w 69"/>
              <a:gd name="T3" fmla="*/ 53 h 53"/>
              <a:gd name="T4" fmla="*/ 0 w 69"/>
              <a:gd name="T5" fmla="*/ 27 h 53"/>
              <a:gd name="T6" fmla="*/ 69 w 69"/>
              <a:gd name="T7" fmla="*/ 0 h 53"/>
            </a:gdLst>
            <a:ahLst/>
            <a:cxnLst>
              <a:cxn ang="0">
                <a:pos x="T0" y="T1"/>
              </a:cxn>
              <a:cxn ang="0">
                <a:pos x="T2" y="T3"/>
              </a:cxn>
              <a:cxn ang="0">
                <a:pos x="T4" y="T5"/>
              </a:cxn>
              <a:cxn ang="0">
                <a:pos x="T6" y="T7"/>
              </a:cxn>
            </a:cxnLst>
            <a:rect l="0" t="0" r="r" b="b"/>
            <a:pathLst>
              <a:path w="69" h="53">
                <a:moveTo>
                  <a:pt x="69" y="0"/>
                </a:moveTo>
                <a:lnTo>
                  <a:pt x="46" y="53"/>
                </a:lnTo>
                <a:lnTo>
                  <a:pt x="0" y="27"/>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31" name="Rectangle 39"/>
          <p:cNvSpPr>
            <a:spLocks noChangeArrowheads="1"/>
          </p:cNvSpPr>
          <p:nvPr/>
        </p:nvSpPr>
        <p:spPr bwMode="auto">
          <a:xfrm>
            <a:off x="3657600" y="5638800"/>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500">
                <a:solidFill>
                  <a:srgbClr val="000000"/>
                </a:solidFill>
                <a:latin typeface="宋体" pitchFamily="2" charset="-122"/>
              </a:rPr>
              <a:t>反向推理推理树</a:t>
            </a:r>
            <a:endParaRPr lang="zh-CN" altLang="en-US" sz="2400"/>
          </a:p>
        </p:txBody>
      </p:sp>
      <p:sp>
        <p:nvSpPr>
          <p:cNvPr id="443432" name="Rectangle 40"/>
          <p:cNvSpPr>
            <a:spLocks noChangeArrowheads="1"/>
          </p:cNvSpPr>
          <p:nvPr/>
        </p:nvSpPr>
        <p:spPr bwMode="auto">
          <a:xfrm>
            <a:off x="2695575" y="4638675"/>
            <a:ext cx="1020763"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33" name="Rectangle 41"/>
          <p:cNvSpPr>
            <a:spLocks noChangeArrowheads="1"/>
          </p:cNvSpPr>
          <p:nvPr/>
        </p:nvSpPr>
        <p:spPr bwMode="auto">
          <a:xfrm>
            <a:off x="2695575" y="4638675"/>
            <a:ext cx="1020763"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34" name="Rectangle 42"/>
          <p:cNvSpPr>
            <a:spLocks noChangeArrowheads="1"/>
          </p:cNvSpPr>
          <p:nvPr/>
        </p:nvSpPr>
        <p:spPr bwMode="auto">
          <a:xfrm>
            <a:off x="2768600" y="4689475"/>
            <a:ext cx="965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目盯前方</a:t>
            </a:r>
            <a:endParaRPr lang="zh-CN" altLang="en-US"/>
          </a:p>
        </p:txBody>
      </p:sp>
      <p:sp>
        <p:nvSpPr>
          <p:cNvPr id="443435" name="Rectangle 43"/>
          <p:cNvSpPr>
            <a:spLocks noChangeArrowheads="1"/>
          </p:cNvSpPr>
          <p:nvPr/>
        </p:nvSpPr>
        <p:spPr bwMode="auto">
          <a:xfrm>
            <a:off x="1808163" y="4638675"/>
            <a:ext cx="777875"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36" name="Rectangle 44"/>
          <p:cNvSpPr>
            <a:spLocks noChangeArrowheads="1"/>
          </p:cNvSpPr>
          <p:nvPr/>
        </p:nvSpPr>
        <p:spPr bwMode="auto">
          <a:xfrm>
            <a:off x="1808163" y="4638675"/>
            <a:ext cx="777875"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37" name="Rectangle 45"/>
          <p:cNvSpPr>
            <a:spLocks noChangeArrowheads="1"/>
          </p:cNvSpPr>
          <p:nvPr/>
        </p:nvSpPr>
        <p:spPr bwMode="auto">
          <a:xfrm>
            <a:off x="1868488" y="4689475"/>
            <a:ext cx="723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有毛发</a:t>
            </a:r>
            <a:endParaRPr lang="zh-CN" altLang="en-US"/>
          </a:p>
        </p:txBody>
      </p:sp>
      <p:sp>
        <p:nvSpPr>
          <p:cNvPr id="443438" name="Rectangle 46"/>
          <p:cNvSpPr>
            <a:spLocks noChangeArrowheads="1"/>
          </p:cNvSpPr>
          <p:nvPr/>
        </p:nvSpPr>
        <p:spPr bwMode="auto">
          <a:xfrm>
            <a:off x="1143000" y="4638675"/>
            <a:ext cx="522288"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39" name="Rectangle 47"/>
          <p:cNvSpPr>
            <a:spLocks noChangeArrowheads="1"/>
          </p:cNvSpPr>
          <p:nvPr/>
        </p:nvSpPr>
        <p:spPr bwMode="auto">
          <a:xfrm>
            <a:off x="1143000" y="4638675"/>
            <a:ext cx="522288"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40" name="Rectangle 48"/>
          <p:cNvSpPr>
            <a:spLocks noChangeArrowheads="1"/>
          </p:cNvSpPr>
          <p:nvPr/>
        </p:nvSpPr>
        <p:spPr bwMode="auto">
          <a:xfrm>
            <a:off x="1185863" y="4689475"/>
            <a:ext cx="482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有爪</a:t>
            </a:r>
            <a:endParaRPr lang="zh-CN" altLang="en-US"/>
          </a:p>
        </p:txBody>
      </p:sp>
      <p:sp>
        <p:nvSpPr>
          <p:cNvPr id="443441" name="Freeform 49"/>
          <p:cNvSpPr>
            <a:spLocks noEditPoints="1"/>
          </p:cNvSpPr>
          <p:nvPr/>
        </p:nvSpPr>
        <p:spPr bwMode="auto">
          <a:xfrm>
            <a:off x="1435100" y="2859088"/>
            <a:ext cx="3046413" cy="1765300"/>
          </a:xfrm>
          <a:custGeom>
            <a:avLst/>
            <a:gdLst>
              <a:gd name="T0" fmla="*/ 85 w 1919"/>
              <a:gd name="T1" fmla="*/ 1061 h 1112"/>
              <a:gd name="T2" fmla="*/ 7 w 1919"/>
              <a:gd name="T3" fmla="*/ 1112 h 1112"/>
              <a:gd name="T4" fmla="*/ 1 w 1919"/>
              <a:gd name="T5" fmla="*/ 1101 h 1112"/>
              <a:gd name="T6" fmla="*/ 208 w 1919"/>
              <a:gd name="T7" fmla="*/ 984 h 1112"/>
              <a:gd name="T8" fmla="*/ 209 w 1919"/>
              <a:gd name="T9" fmla="*/ 997 h 1112"/>
              <a:gd name="T10" fmla="*/ 127 w 1919"/>
              <a:gd name="T11" fmla="*/ 1033 h 1112"/>
              <a:gd name="T12" fmla="*/ 330 w 1919"/>
              <a:gd name="T13" fmla="*/ 911 h 1112"/>
              <a:gd name="T14" fmla="*/ 338 w 1919"/>
              <a:gd name="T15" fmla="*/ 920 h 1112"/>
              <a:gd name="T16" fmla="*/ 255 w 1919"/>
              <a:gd name="T17" fmla="*/ 965 h 1112"/>
              <a:gd name="T18" fmla="*/ 256 w 1919"/>
              <a:gd name="T19" fmla="*/ 954 h 1112"/>
              <a:gd name="T20" fmla="*/ 464 w 1919"/>
              <a:gd name="T21" fmla="*/ 841 h 1112"/>
              <a:gd name="T22" fmla="*/ 386 w 1919"/>
              <a:gd name="T23" fmla="*/ 894 h 1112"/>
              <a:gd name="T24" fmla="*/ 381 w 1919"/>
              <a:gd name="T25" fmla="*/ 883 h 1112"/>
              <a:gd name="T26" fmla="*/ 587 w 1919"/>
              <a:gd name="T27" fmla="*/ 766 h 1112"/>
              <a:gd name="T28" fmla="*/ 589 w 1919"/>
              <a:gd name="T29" fmla="*/ 778 h 1112"/>
              <a:gd name="T30" fmla="*/ 506 w 1919"/>
              <a:gd name="T31" fmla="*/ 815 h 1112"/>
              <a:gd name="T32" fmla="*/ 709 w 1919"/>
              <a:gd name="T33" fmla="*/ 693 h 1112"/>
              <a:gd name="T34" fmla="*/ 717 w 1919"/>
              <a:gd name="T35" fmla="*/ 701 h 1112"/>
              <a:gd name="T36" fmla="*/ 634 w 1919"/>
              <a:gd name="T37" fmla="*/ 747 h 1112"/>
              <a:gd name="T38" fmla="*/ 636 w 1919"/>
              <a:gd name="T39" fmla="*/ 736 h 1112"/>
              <a:gd name="T40" fmla="*/ 844 w 1919"/>
              <a:gd name="T41" fmla="*/ 623 h 1112"/>
              <a:gd name="T42" fmla="*/ 765 w 1919"/>
              <a:gd name="T43" fmla="*/ 675 h 1112"/>
              <a:gd name="T44" fmla="*/ 760 w 1919"/>
              <a:gd name="T45" fmla="*/ 664 h 1112"/>
              <a:gd name="T46" fmla="*/ 967 w 1919"/>
              <a:gd name="T47" fmla="*/ 547 h 1112"/>
              <a:gd name="T48" fmla="*/ 968 w 1919"/>
              <a:gd name="T49" fmla="*/ 560 h 1112"/>
              <a:gd name="T50" fmla="*/ 885 w 1919"/>
              <a:gd name="T51" fmla="*/ 596 h 1112"/>
              <a:gd name="T52" fmla="*/ 1089 w 1919"/>
              <a:gd name="T53" fmla="*/ 475 h 1112"/>
              <a:gd name="T54" fmla="*/ 1096 w 1919"/>
              <a:gd name="T55" fmla="*/ 482 h 1112"/>
              <a:gd name="T56" fmla="*/ 1014 w 1919"/>
              <a:gd name="T57" fmla="*/ 529 h 1112"/>
              <a:gd name="T58" fmla="*/ 1015 w 1919"/>
              <a:gd name="T59" fmla="*/ 517 h 1112"/>
              <a:gd name="T60" fmla="*/ 1223 w 1919"/>
              <a:gd name="T61" fmla="*/ 404 h 1112"/>
              <a:gd name="T62" fmla="*/ 1144 w 1919"/>
              <a:gd name="T63" fmla="*/ 457 h 1112"/>
              <a:gd name="T64" fmla="*/ 1139 w 1919"/>
              <a:gd name="T65" fmla="*/ 446 h 1112"/>
              <a:gd name="T66" fmla="*/ 1346 w 1919"/>
              <a:gd name="T67" fmla="*/ 329 h 1112"/>
              <a:gd name="T68" fmla="*/ 1347 w 1919"/>
              <a:gd name="T69" fmla="*/ 340 h 1112"/>
              <a:gd name="T70" fmla="*/ 1264 w 1919"/>
              <a:gd name="T71" fmla="*/ 378 h 1112"/>
              <a:gd name="T72" fmla="*/ 1468 w 1919"/>
              <a:gd name="T73" fmla="*/ 256 h 1112"/>
              <a:gd name="T74" fmla="*/ 1475 w 1919"/>
              <a:gd name="T75" fmla="*/ 264 h 1112"/>
              <a:gd name="T76" fmla="*/ 1393 w 1919"/>
              <a:gd name="T77" fmla="*/ 310 h 1112"/>
              <a:gd name="T78" fmla="*/ 1394 w 1919"/>
              <a:gd name="T79" fmla="*/ 299 h 1112"/>
              <a:gd name="T80" fmla="*/ 1602 w 1919"/>
              <a:gd name="T81" fmla="*/ 186 h 1112"/>
              <a:gd name="T82" fmla="*/ 1524 w 1919"/>
              <a:gd name="T83" fmla="*/ 239 h 1112"/>
              <a:gd name="T84" fmla="*/ 1518 w 1919"/>
              <a:gd name="T85" fmla="*/ 227 h 1112"/>
              <a:gd name="T86" fmla="*/ 1725 w 1919"/>
              <a:gd name="T87" fmla="*/ 110 h 1112"/>
              <a:gd name="T88" fmla="*/ 1725 w 1919"/>
              <a:gd name="T89" fmla="*/ 122 h 1112"/>
              <a:gd name="T90" fmla="*/ 1643 w 1919"/>
              <a:gd name="T91" fmla="*/ 159 h 1112"/>
              <a:gd name="T92" fmla="*/ 1847 w 1919"/>
              <a:gd name="T93" fmla="*/ 38 h 1112"/>
              <a:gd name="T94" fmla="*/ 1855 w 1919"/>
              <a:gd name="T95" fmla="*/ 45 h 1112"/>
              <a:gd name="T96" fmla="*/ 1772 w 1919"/>
              <a:gd name="T97" fmla="*/ 92 h 1112"/>
              <a:gd name="T98" fmla="*/ 1773 w 1919"/>
              <a:gd name="T99" fmla="*/ 80 h 1112"/>
              <a:gd name="T100" fmla="*/ 1918 w 1919"/>
              <a:gd name="T101" fmla="*/ 4 h 1112"/>
              <a:gd name="T102" fmla="*/ 1902 w 1919"/>
              <a:gd name="T103" fmla="*/ 20 h 1112"/>
              <a:gd name="T104" fmla="*/ 1897 w 1919"/>
              <a:gd name="T105" fmla="*/ 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19" h="1112">
                <a:moveTo>
                  <a:pt x="4" y="1100"/>
                </a:moveTo>
                <a:lnTo>
                  <a:pt x="77" y="1057"/>
                </a:lnTo>
                <a:lnTo>
                  <a:pt x="80" y="1057"/>
                </a:lnTo>
                <a:lnTo>
                  <a:pt x="82" y="1057"/>
                </a:lnTo>
                <a:lnTo>
                  <a:pt x="84" y="1058"/>
                </a:lnTo>
                <a:lnTo>
                  <a:pt x="85" y="1061"/>
                </a:lnTo>
                <a:lnTo>
                  <a:pt x="86" y="1063"/>
                </a:lnTo>
                <a:lnTo>
                  <a:pt x="85" y="1066"/>
                </a:lnTo>
                <a:lnTo>
                  <a:pt x="84" y="1067"/>
                </a:lnTo>
                <a:lnTo>
                  <a:pt x="83" y="1070"/>
                </a:lnTo>
                <a:lnTo>
                  <a:pt x="9" y="1111"/>
                </a:lnTo>
                <a:lnTo>
                  <a:pt x="7" y="1112"/>
                </a:lnTo>
                <a:lnTo>
                  <a:pt x="5" y="1112"/>
                </a:lnTo>
                <a:lnTo>
                  <a:pt x="3" y="1111"/>
                </a:lnTo>
                <a:lnTo>
                  <a:pt x="1" y="1109"/>
                </a:lnTo>
                <a:lnTo>
                  <a:pt x="0" y="1106"/>
                </a:lnTo>
                <a:lnTo>
                  <a:pt x="0" y="1104"/>
                </a:lnTo>
                <a:lnTo>
                  <a:pt x="1" y="1101"/>
                </a:lnTo>
                <a:lnTo>
                  <a:pt x="4" y="1100"/>
                </a:lnTo>
                <a:lnTo>
                  <a:pt x="4" y="1100"/>
                </a:lnTo>
                <a:close/>
                <a:moveTo>
                  <a:pt x="130" y="1027"/>
                </a:moveTo>
                <a:lnTo>
                  <a:pt x="204" y="984"/>
                </a:lnTo>
                <a:lnTo>
                  <a:pt x="206" y="984"/>
                </a:lnTo>
                <a:lnTo>
                  <a:pt x="208" y="984"/>
                </a:lnTo>
                <a:lnTo>
                  <a:pt x="211" y="986"/>
                </a:lnTo>
                <a:lnTo>
                  <a:pt x="212" y="988"/>
                </a:lnTo>
                <a:lnTo>
                  <a:pt x="213" y="991"/>
                </a:lnTo>
                <a:lnTo>
                  <a:pt x="212" y="993"/>
                </a:lnTo>
                <a:lnTo>
                  <a:pt x="211" y="994"/>
                </a:lnTo>
                <a:lnTo>
                  <a:pt x="209" y="997"/>
                </a:lnTo>
                <a:lnTo>
                  <a:pt x="136" y="1038"/>
                </a:lnTo>
                <a:lnTo>
                  <a:pt x="133" y="1040"/>
                </a:lnTo>
                <a:lnTo>
                  <a:pt x="131" y="1040"/>
                </a:lnTo>
                <a:lnTo>
                  <a:pt x="129" y="1038"/>
                </a:lnTo>
                <a:lnTo>
                  <a:pt x="128" y="1036"/>
                </a:lnTo>
                <a:lnTo>
                  <a:pt x="127" y="1033"/>
                </a:lnTo>
                <a:lnTo>
                  <a:pt x="127" y="1031"/>
                </a:lnTo>
                <a:lnTo>
                  <a:pt x="128" y="1028"/>
                </a:lnTo>
                <a:lnTo>
                  <a:pt x="130" y="1027"/>
                </a:lnTo>
                <a:lnTo>
                  <a:pt x="130" y="1027"/>
                </a:lnTo>
                <a:close/>
                <a:moveTo>
                  <a:pt x="256" y="954"/>
                </a:moveTo>
                <a:lnTo>
                  <a:pt x="330" y="911"/>
                </a:lnTo>
                <a:lnTo>
                  <a:pt x="332" y="911"/>
                </a:lnTo>
                <a:lnTo>
                  <a:pt x="335" y="911"/>
                </a:lnTo>
                <a:lnTo>
                  <a:pt x="337" y="913"/>
                </a:lnTo>
                <a:lnTo>
                  <a:pt x="338" y="914"/>
                </a:lnTo>
                <a:lnTo>
                  <a:pt x="339" y="918"/>
                </a:lnTo>
                <a:lnTo>
                  <a:pt x="338" y="920"/>
                </a:lnTo>
                <a:lnTo>
                  <a:pt x="337" y="922"/>
                </a:lnTo>
                <a:lnTo>
                  <a:pt x="336" y="924"/>
                </a:lnTo>
                <a:lnTo>
                  <a:pt x="262" y="965"/>
                </a:lnTo>
                <a:lnTo>
                  <a:pt x="260" y="967"/>
                </a:lnTo>
                <a:lnTo>
                  <a:pt x="258" y="967"/>
                </a:lnTo>
                <a:lnTo>
                  <a:pt x="255" y="965"/>
                </a:lnTo>
                <a:lnTo>
                  <a:pt x="254" y="963"/>
                </a:lnTo>
                <a:lnTo>
                  <a:pt x="253" y="960"/>
                </a:lnTo>
                <a:lnTo>
                  <a:pt x="253" y="958"/>
                </a:lnTo>
                <a:lnTo>
                  <a:pt x="254" y="955"/>
                </a:lnTo>
                <a:lnTo>
                  <a:pt x="256" y="954"/>
                </a:lnTo>
                <a:lnTo>
                  <a:pt x="256" y="954"/>
                </a:lnTo>
                <a:close/>
                <a:moveTo>
                  <a:pt x="383" y="881"/>
                </a:moveTo>
                <a:lnTo>
                  <a:pt x="457" y="839"/>
                </a:lnTo>
                <a:lnTo>
                  <a:pt x="459" y="839"/>
                </a:lnTo>
                <a:lnTo>
                  <a:pt x="461" y="839"/>
                </a:lnTo>
                <a:lnTo>
                  <a:pt x="463" y="840"/>
                </a:lnTo>
                <a:lnTo>
                  <a:pt x="464" y="841"/>
                </a:lnTo>
                <a:lnTo>
                  <a:pt x="466" y="845"/>
                </a:lnTo>
                <a:lnTo>
                  <a:pt x="464" y="847"/>
                </a:lnTo>
                <a:lnTo>
                  <a:pt x="463" y="849"/>
                </a:lnTo>
                <a:lnTo>
                  <a:pt x="462" y="851"/>
                </a:lnTo>
                <a:lnTo>
                  <a:pt x="388" y="893"/>
                </a:lnTo>
                <a:lnTo>
                  <a:pt x="386" y="894"/>
                </a:lnTo>
                <a:lnTo>
                  <a:pt x="384" y="894"/>
                </a:lnTo>
                <a:lnTo>
                  <a:pt x="382" y="893"/>
                </a:lnTo>
                <a:lnTo>
                  <a:pt x="381" y="890"/>
                </a:lnTo>
                <a:lnTo>
                  <a:pt x="379" y="888"/>
                </a:lnTo>
                <a:lnTo>
                  <a:pt x="379" y="885"/>
                </a:lnTo>
                <a:lnTo>
                  <a:pt x="381" y="883"/>
                </a:lnTo>
                <a:lnTo>
                  <a:pt x="383" y="881"/>
                </a:lnTo>
                <a:lnTo>
                  <a:pt x="383" y="881"/>
                </a:lnTo>
                <a:close/>
                <a:moveTo>
                  <a:pt x="509" y="809"/>
                </a:moveTo>
                <a:lnTo>
                  <a:pt x="583" y="766"/>
                </a:lnTo>
                <a:lnTo>
                  <a:pt x="585" y="766"/>
                </a:lnTo>
                <a:lnTo>
                  <a:pt x="587" y="766"/>
                </a:lnTo>
                <a:lnTo>
                  <a:pt x="590" y="767"/>
                </a:lnTo>
                <a:lnTo>
                  <a:pt x="591" y="768"/>
                </a:lnTo>
                <a:lnTo>
                  <a:pt x="592" y="771"/>
                </a:lnTo>
                <a:lnTo>
                  <a:pt x="591" y="773"/>
                </a:lnTo>
                <a:lnTo>
                  <a:pt x="590" y="776"/>
                </a:lnTo>
                <a:lnTo>
                  <a:pt x="589" y="778"/>
                </a:lnTo>
                <a:lnTo>
                  <a:pt x="515" y="820"/>
                </a:lnTo>
                <a:lnTo>
                  <a:pt x="513" y="821"/>
                </a:lnTo>
                <a:lnTo>
                  <a:pt x="510" y="821"/>
                </a:lnTo>
                <a:lnTo>
                  <a:pt x="508" y="820"/>
                </a:lnTo>
                <a:lnTo>
                  <a:pt x="507" y="817"/>
                </a:lnTo>
                <a:lnTo>
                  <a:pt x="506" y="815"/>
                </a:lnTo>
                <a:lnTo>
                  <a:pt x="506" y="812"/>
                </a:lnTo>
                <a:lnTo>
                  <a:pt x="507" y="810"/>
                </a:lnTo>
                <a:lnTo>
                  <a:pt x="509" y="809"/>
                </a:lnTo>
                <a:lnTo>
                  <a:pt x="509" y="809"/>
                </a:lnTo>
                <a:close/>
                <a:moveTo>
                  <a:pt x="636" y="736"/>
                </a:moveTo>
                <a:lnTo>
                  <a:pt x="709" y="693"/>
                </a:lnTo>
                <a:lnTo>
                  <a:pt x="712" y="693"/>
                </a:lnTo>
                <a:lnTo>
                  <a:pt x="714" y="693"/>
                </a:lnTo>
                <a:lnTo>
                  <a:pt x="716" y="694"/>
                </a:lnTo>
                <a:lnTo>
                  <a:pt x="717" y="696"/>
                </a:lnTo>
                <a:lnTo>
                  <a:pt x="718" y="698"/>
                </a:lnTo>
                <a:lnTo>
                  <a:pt x="717" y="701"/>
                </a:lnTo>
                <a:lnTo>
                  <a:pt x="716" y="703"/>
                </a:lnTo>
                <a:lnTo>
                  <a:pt x="715" y="706"/>
                </a:lnTo>
                <a:lnTo>
                  <a:pt x="641" y="747"/>
                </a:lnTo>
                <a:lnTo>
                  <a:pt x="639" y="748"/>
                </a:lnTo>
                <a:lnTo>
                  <a:pt x="637" y="748"/>
                </a:lnTo>
                <a:lnTo>
                  <a:pt x="634" y="747"/>
                </a:lnTo>
                <a:lnTo>
                  <a:pt x="633" y="745"/>
                </a:lnTo>
                <a:lnTo>
                  <a:pt x="632" y="742"/>
                </a:lnTo>
                <a:lnTo>
                  <a:pt x="632" y="739"/>
                </a:lnTo>
                <a:lnTo>
                  <a:pt x="633" y="737"/>
                </a:lnTo>
                <a:lnTo>
                  <a:pt x="636" y="736"/>
                </a:lnTo>
                <a:lnTo>
                  <a:pt x="636" y="736"/>
                </a:lnTo>
                <a:close/>
                <a:moveTo>
                  <a:pt x="762" y="663"/>
                </a:moveTo>
                <a:lnTo>
                  <a:pt x="836" y="620"/>
                </a:lnTo>
                <a:lnTo>
                  <a:pt x="838" y="620"/>
                </a:lnTo>
                <a:lnTo>
                  <a:pt x="840" y="620"/>
                </a:lnTo>
                <a:lnTo>
                  <a:pt x="842" y="621"/>
                </a:lnTo>
                <a:lnTo>
                  <a:pt x="844" y="623"/>
                </a:lnTo>
                <a:lnTo>
                  <a:pt x="845" y="625"/>
                </a:lnTo>
                <a:lnTo>
                  <a:pt x="844" y="628"/>
                </a:lnTo>
                <a:lnTo>
                  <a:pt x="842" y="630"/>
                </a:lnTo>
                <a:lnTo>
                  <a:pt x="841" y="633"/>
                </a:lnTo>
                <a:lnTo>
                  <a:pt x="768" y="674"/>
                </a:lnTo>
                <a:lnTo>
                  <a:pt x="765" y="675"/>
                </a:lnTo>
                <a:lnTo>
                  <a:pt x="763" y="675"/>
                </a:lnTo>
                <a:lnTo>
                  <a:pt x="761" y="674"/>
                </a:lnTo>
                <a:lnTo>
                  <a:pt x="760" y="672"/>
                </a:lnTo>
                <a:lnTo>
                  <a:pt x="759" y="669"/>
                </a:lnTo>
                <a:lnTo>
                  <a:pt x="759" y="667"/>
                </a:lnTo>
                <a:lnTo>
                  <a:pt x="760" y="664"/>
                </a:lnTo>
                <a:lnTo>
                  <a:pt x="762" y="663"/>
                </a:lnTo>
                <a:lnTo>
                  <a:pt x="762" y="663"/>
                </a:lnTo>
                <a:close/>
                <a:moveTo>
                  <a:pt x="888" y="590"/>
                </a:moveTo>
                <a:lnTo>
                  <a:pt x="962" y="547"/>
                </a:lnTo>
                <a:lnTo>
                  <a:pt x="964" y="547"/>
                </a:lnTo>
                <a:lnTo>
                  <a:pt x="967" y="547"/>
                </a:lnTo>
                <a:lnTo>
                  <a:pt x="969" y="549"/>
                </a:lnTo>
                <a:lnTo>
                  <a:pt x="970" y="550"/>
                </a:lnTo>
                <a:lnTo>
                  <a:pt x="970" y="552"/>
                </a:lnTo>
                <a:lnTo>
                  <a:pt x="970" y="555"/>
                </a:lnTo>
                <a:lnTo>
                  <a:pt x="969" y="557"/>
                </a:lnTo>
                <a:lnTo>
                  <a:pt x="968" y="560"/>
                </a:lnTo>
                <a:lnTo>
                  <a:pt x="894" y="601"/>
                </a:lnTo>
                <a:lnTo>
                  <a:pt x="892" y="603"/>
                </a:lnTo>
                <a:lnTo>
                  <a:pt x="889" y="603"/>
                </a:lnTo>
                <a:lnTo>
                  <a:pt x="887" y="601"/>
                </a:lnTo>
                <a:lnTo>
                  <a:pt x="886" y="599"/>
                </a:lnTo>
                <a:lnTo>
                  <a:pt x="885" y="596"/>
                </a:lnTo>
                <a:lnTo>
                  <a:pt x="885" y="594"/>
                </a:lnTo>
                <a:lnTo>
                  <a:pt x="886" y="591"/>
                </a:lnTo>
                <a:lnTo>
                  <a:pt x="888" y="590"/>
                </a:lnTo>
                <a:lnTo>
                  <a:pt x="888" y="590"/>
                </a:lnTo>
                <a:close/>
                <a:moveTo>
                  <a:pt x="1015" y="517"/>
                </a:moveTo>
                <a:lnTo>
                  <a:pt x="1089" y="475"/>
                </a:lnTo>
                <a:lnTo>
                  <a:pt x="1091" y="475"/>
                </a:lnTo>
                <a:lnTo>
                  <a:pt x="1093" y="475"/>
                </a:lnTo>
                <a:lnTo>
                  <a:pt x="1095" y="476"/>
                </a:lnTo>
                <a:lnTo>
                  <a:pt x="1096" y="477"/>
                </a:lnTo>
                <a:lnTo>
                  <a:pt x="1096" y="480"/>
                </a:lnTo>
                <a:lnTo>
                  <a:pt x="1096" y="482"/>
                </a:lnTo>
                <a:lnTo>
                  <a:pt x="1095" y="485"/>
                </a:lnTo>
                <a:lnTo>
                  <a:pt x="1094" y="486"/>
                </a:lnTo>
                <a:lnTo>
                  <a:pt x="1020" y="529"/>
                </a:lnTo>
                <a:lnTo>
                  <a:pt x="1018" y="530"/>
                </a:lnTo>
                <a:lnTo>
                  <a:pt x="1016" y="530"/>
                </a:lnTo>
                <a:lnTo>
                  <a:pt x="1014" y="529"/>
                </a:lnTo>
                <a:lnTo>
                  <a:pt x="1012" y="526"/>
                </a:lnTo>
                <a:lnTo>
                  <a:pt x="1011" y="524"/>
                </a:lnTo>
                <a:lnTo>
                  <a:pt x="1011" y="521"/>
                </a:lnTo>
                <a:lnTo>
                  <a:pt x="1012" y="519"/>
                </a:lnTo>
                <a:lnTo>
                  <a:pt x="1015" y="517"/>
                </a:lnTo>
                <a:lnTo>
                  <a:pt x="1015" y="517"/>
                </a:lnTo>
                <a:close/>
                <a:moveTo>
                  <a:pt x="1141" y="444"/>
                </a:moveTo>
                <a:lnTo>
                  <a:pt x="1215" y="402"/>
                </a:lnTo>
                <a:lnTo>
                  <a:pt x="1217" y="402"/>
                </a:lnTo>
                <a:lnTo>
                  <a:pt x="1219" y="402"/>
                </a:lnTo>
                <a:lnTo>
                  <a:pt x="1222" y="403"/>
                </a:lnTo>
                <a:lnTo>
                  <a:pt x="1223" y="404"/>
                </a:lnTo>
                <a:lnTo>
                  <a:pt x="1223" y="407"/>
                </a:lnTo>
                <a:lnTo>
                  <a:pt x="1223" y="409"/>
                </a:lnTo>
                <a:lnTo>
                  <a:pt x="1222" y="412"/>
                </a:lnTo>
                <a:lnTo>
                  <a:pt x="1220" y="413"/>
                </a:lnTo>
                <a:lnTo>
                  <a:pt x="1147" y="456"/>
                </a:lnTo>
                <a:lnTo>
                  <a:pt x="1144" y="457"/>
                </a:lnTo>
                <a:lnTo>
                  <a:pt x="1142" y="457"/>
                </a:lnTo>
                <a:lnTo>
                  <a:pt x="1140" y="456"/>
                </a:lnTo>
                <a:lnTo>
                  <a:pt x="1139" y="453"/>
                </a:lnTo>
                <a:lnTo>
                  <a:pt x="1138" y="451"/>
                </a:lnTo>
                <a:lnTo>
                  <a:pt x="1138" y="448"/>
                </a:lnTo>
                <a:lnTo>
                  <a:pt x="1139" y="446"/>
                </a:lnTo>
                <a:lnTo>
                  <a:pt x="1141" y="444"/>
                </a:lnTo>
                <a:lnTo>
                  <a:pt x="1141" y="444"/>
                </a:lnTo>
                <a:close/>
                <a:moveTo>
                  <a:pt x="1267" y="372"/>
                </a:moveTo>
                <a:lnTo>
                  <a:pt x="1341" y="329"/>
                </a:lnTo>
                <a:lnTo>
                  <a:pt x="1344" y="328"/>
                </a:lnTo>
                <a:lnTo>
                  <a:pt x="1346" y="329"/>
                </a:lnTo>
                <a:lnTo>
                  <a:pt x="1348" y="330"/>
                </a:lnTo>
                <a:lnTo>
                  <a:pt x="1349" y="331"/>
                </a:lnTo>
                <a:lnTo>
                  <a:pt x="1349" y="334"/>
                </a:lnTo>
                <a:lnTo>
                  <a:pt x="1349" y="336"/>
                </a:lnTo>
                <a:lnTo>
                  <a:pt x="1348" y="339"/>
                </a:lnTo>
                <a:lnTo>
                  <a:pt x="1347" y="340"/>
                </a:lnTo>
                <a:lnTo>
                  <a:pt x="1273" y="383"/>
                </a:lnTo>
                <a:lnTo>
                  <a:pt x="1271" y="384"/>
                </a:lnTo>
                <a:lnTo>
                  <a:pt x="1269" y="384"/>
                </a:lnTo>
                <a:lnTo>
                  <a:pt x="1266" y="383"/>
                </a:lnTo>
                <a:lnTo>
                  <a:pt x="1265" y="380"/>
                </a:lnTo>
                <a:lnTo>
                  <a:pt x="1264" y="378"/>
                </a:lnTo>
                <a:lnTo>
                  <a:pt x="1264" y="375"/>
                </a:lnTo>
                <a:lnTo>
                  <a:pt x="1265" y="373"/>
                </a:lnTo>
                <a:lnTo>
                  <a:pt x="1267" y="372"/>
                </a:lnTo>
                <a:lnTo>
                  <a:pt x="1267" y="372"/>
                </a:lnTo>
                <a:close/>
                <a:moveTo>
                  <a:pt x="1394" y="299"/>
                </a:moveTo>
                <a:lnTo>
                  <a:pt x="1468" y="256"/>
                </a:lnTo>
                <a:lnTo>
                  <a:pt x="1470" y="255"/>
                </a:lnTo>
                <a:lnTo>
                  <a:pt x="1472" y="256"/>
                </a:lnTo>
                <a:lnTo>
                  <a:pt x="1473" y="257"/>
                </a:lnTo>
                <a:lnTo>
                  <a:pt x="1475" y="259"/>
                </a:lnTo>
                <a:lnTo>
                  <a:pt x="1475" y="261"/>
                </a:lnTo>
                <a:lnTo>
                  <a:pt x="1475" y="264"/>
                </a:lnTo>
                <a:lnTo>
                  <a:pt x="1474" y="266"/>
                </a:lnTo>
                <a:lnTo>
                  <a:pt x="1473" y="267"/>
                </a:lnTo>
                <a:lnTo>
                  <a:pt x="1399" y="310"/>
                </a:lnTo>
                <a:lnTo>
                  <a:pt x="1397" y="311"/>
                </a:lnTo>
                <a:lnTo>
                  <a:pt x="1395" y="311"/>
                </a:lnTo>
                <a:lnTo>
                  <a:pt x="1393" y="310"/>
                </a:lnTo>
                <a:lnTo>
                  <a:pt x="1390" y="308"/>
                </a:lnTo>
                <a:lnTo>
                  <a:pt x="1390" y="305"/>
                </a:lnTo>
                <a:lnTo>
                  <a:pt x="1390" y="303"/>
                </a:lnTo>
                <a:lnTo>
                  <a:pt x="1392" y="300"/>
                </a:lnTo>
                <a:lnTo>
                  <a:pt x="1394" y="299"/>
                </a:lnTo>
                <a:lnTo>
                  <a:pt x="1394" y="299"/>
                </a:lnTo>
                <a:close/>
                <a:moveTo>
                  <a:pt x="1520" y="226"/>
                </a:moveTo>
                <a:lnTo>
                  <a:pt x="1594" y="183"/>
                </a:lnTo>
                <a:lnTo>
                  <a:pt x="1596" y="182"/>
                </a:lnTo>
                <a:lnTo>
                  <a:pt x="1599" y="183"/>
                </a:lnTo>
                <a:lnTo>
                  <a:pt x="1600" y="185"/>
                </a:lnTo>
                <a:lnTo>
                  <a:pt x="1602" y="186"/>
                </a:lnTo>
                <a:lnTo>
                  <a:pt x="1602" y="188"/>
                </a:lnTo>
                <a:lnTo>
                  <a:pt x="1602" y="191"/>
                </a:lnTo>
                <a:lnTo>
                  <a:pt x="1601" y="193"/>
                </a:lnTo>
                <a:lnTo>
                  <a:pt x="1599" y="195"/>
                </a:lnTo>
                <a:lnTo>
                  <a:pt x="1526" y="237"/>
                </a:lnTo>
                <a:lnTo>
                  <a:pt x="1524" y="239"/>
                </a:lnTo>
                <a:lnTo>
                  <a:pt x="1521" y="239"/>
                </a:lnTo>
                <a:lnTo>
                  <a:pt x="1519" y="237"/>
                </a:lnTo>
                <a:lnTo>
                  <a:pt x="1517" y="235"/>
                </a:lnTo>
                <a:lnTo>
                  <a:pt x="1517" y="232"/>
                </a:lnTo>
                <a:lnTo>
                  <a:pt x="1517" y="230"/>
                </a:lnTo>
                <a:lnTo>
                  <a:pt x="1518" y="227"/>
                </a:lnTo>
                <a:lnTo>
                  <a:pt x="1520" y="226"/>
                </a:lnTo>
                <a:lnTo>
                  <a:pt x="1520" y="226"/>
                </a:lnTo>
                <a:close/>
                <a:moveTo>
                  <a:pt x="1647" y="153"/>
                </a:moveTo>
                <a:lnTo>
                  <a:pt x="1720" y="110"/>
                </a:lnTo>
                <a:lnTo>
                  <a:pt x="1723" y="109"/>
                </a:lnTo>
                <a:lnTo>
                  <a:pt x="1725" y="110"/>
                </a:lnTo>
                <a:lnTo>
                  <a:pt x="1726" y="112"/>
                </a:lnTo>
                <a:lnTo>
                  <a:pt x="1728" y="113"/>
                </a:lnTo>
                <a:lnTo>
                  <a:pt x="1728" y="116"/>
                </a:lnTo>
                <a:lnTo>
                  <a:pt x="1728" y="118"/>
                </a:lnTo>
                <a:lnTo>
                  <a:pt x="1727" y="121"/>
                </a:lnTo>
                <a:lnTo>
                  <a:pt x="1725" y="122"/>
                </a:lnTo>
                <a:lnTo>
                  <a:pt x="1652" y="164"/>
                </a:lnTo>
                <a:lnTo>
                  <a:pt x="1650" y="166"/>
                </a:lnTo>
                <a:lnTo>
                  <a:pt x="1648" y="166"/>
                </a:lnTo>
                <a:lnTo>
                  <a:pt x="1645" y="164"/>
                </a:lnTo>
                <a:lnTo>
                  <a:pt x="1643" y="162"/>
                </a:lnTo>
                <a:lnTo>
                  <a:pt x="1643" y="159"/>
                </a:lnTo>
                <a:lnTo>
                  <a:pt x="1643" y="157"/>
                </a:lnTo>
                <a:lnTo>
                  <a:pt x="1644" y="154"/>
                </a:lnTo>
                <a:lnTo>
                  <a:pt x="1647" y="153"/>
                </a:lnTo>
                <a:lnTo>
                  <a:pt x="1647" y="153"/>
                </a:lnTo>
                <a:close/>
                <a:moveTo>
                  <a:pt x="1773" y="80"/>
                </a:moveTo>
                <a:lnTo>
                  <a:pt x="1847" y="38"/>
                </a:lnTo>
                <a:lnTo>
                  <a:pt x="1849" y="36"/>
                </a:lnTo>
                <a:lnTo>
                  <a:pt x="1851" y="38"/>
                </a:lnTo>
                <a:lnTo>
                  <a:pt x="1852" y="39"/>
                </a:lnTo>
                <a:lnTo>
                  <a:pt x="1855" y="40"/>
                </a:lnTo>
                <a:lnTo>
                  <a:pt x="1855" y="43"/>
                </a:lnTo>
                <a:lnTo>
                  <a:pt x="1855" y="45"/>
                </a:lnTo>
                <a:lnTo>
                  <a:pt x="1854" y="48"/>
                </a:lnTo>
                <a:lnTo>
                  <a:pt x="1851" y="49"/>
                </a:lnTo>
                <a:lnTo>
                  <a:pt x="1779" y="92"/>
                </a:lnTo>
                <a:lnTo>
                  <a:pt x="1775" y="93"/>
                </a:lnTo>
                <a:lnTo>
                  <a:pt x="1773" y="93"/>
                </a:lnTo>
                <a:lnTo>
                  <a:pt x="1772" y="92"/>
                </a:lnTo>
                <a:lnTo>
                  <a:pt x="1770" y="89"/>
                </a:lnTo>
                <a:lnTo>
                  <a:pt x="1770" y="87"/>
                </a:lnTo>
                <a:lnTo>
                  <a:pt x="1770" y="84"/>
                </a:lnTo>
                <a:lnTo>
                  <a:pt x="1771" y="82"/>
                </a:lnTo>
                <a:lnTo>
                  <a:pt x="1773" y="80"/>
                </a:lnTo>
                <a:lnTo>
                  <a:pt x="1773" y="80"/>
                </a:lnTo>
                <a:close/>
                <a:moveTo>
                  <a:pt x="1899" y="8"/>
                </a:moveTo>
                <a:lnTo>
                  <a:pt x="1911" y="1"/>
                </a:lnTo>
                <a:lnTo>
                  <a:pt x="1913" y="0"/>
                </a:lnTo>
                <a:lnTo>
                  <a:pt x="1915" y="0"/>
                </a:lnTo>
                <a:lnTo>
                  <a:pt x="1917" y="1"/>
                </a:lnTo>
                <a:lnTo>
                  <a:pt x="1918" y="4"/>
                </a:lnTo>
                <a:lnTo>
                  <a:pt x="1919" y="6"/>
                </a:lnTo>
                <a:lnTo>
                  <a:pt x="1918" y="9"/>
                </a:lnTo>
                <a:lnTo>
                  <a:pt x="1917" y="11"/>
                </a:lnTo>
                <a:lnTo>
                  <a:pt x="1916" y="13"/>
                </a:lnTo>
                <a:lnTo>
                  <a:pt x="1905" y="19"/>
                </a:lnTo>
                <a:lnTo>
                  <a:pt x="1902" y="20"/>
                </a:lnTo>
                <a:lnTo>
                  <a:pt x="1899" y="20"/>
                </a:lnTo>
                <a:lnTo>
                  <a:pt x="1898" y="19"/>
                </a:lnTo>
                <a:lnTo>
                  <a:pt x="1896" y="16"/>
                </a:lnTo>
                <a:lnTo>
                  <a:pt x="1896" y="14"/>
                </a:lnTo>
                <a:lnTo>
                  <a:pt x="1896" y="11"/>
                </a:lnTo>
                <a:lnTo>
                  <a:pt x="1897" y="9"/>
                </a:lnTo>
                <a:lnTo>
                  <a:pt x="1899" y="8"/>
                </a:lnTo>
                <a:lnTo>
                  <a:pt x="1899" y="8"/>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42" name="Freeform 50"/>
          <p:cNvSpPr>
            <a:spLocks/>
          </p:cNvSpPr>
          <p:nvPr/>
        </p:nvSpPr>
        <p:spPr bwMode="auto">
          <a:xfrm>
            <a:off x="1403350" y="4551363"/>
            <a:ext cx="77788" cy="115887"/>
          </a:xfrm>
          <a:custGeom>
            <a:avLst/>
            <a:gdLst>
              <a:gd name="T0" fmla="*/ 49 w 49"/>
              <a:gd name="T1" fmla="*/ 73 h 73"/>
              <a:gd name="T2" fmla="*/ 0 w 49"/>
              <a:gd name="T3" fmla="*/ 55 h 73"/>
              <a:gd name="T4" fmla="*/ 16 w 49"/>
              <a:gd name="T5" fmla="*/ 0 h 73"/>
              <a:gd name="T6" fmla="*/ 49 w 49"/>
              <a:gd name="T7" fmla="*/ 73 h 73"/>
            </a:gdLst>
            <a:ahLst/>
            <a:cxnLst>
              <a:cxn ang="0">
                <a:pos x="T0" y="T1"/>
              </a:cxn>
              <a:cxn ang="0">
                <a:pos x="T2" y="T3"/>
              </a:cxn>
              <a:cxn ang="0">
                <a:pos x="T4" y="T5"/>
              </a:cxn>
              <a:cxn ang="0">
                <a:pos x="T6" y="T7"/>
              </a:cxn>
            </a:cxnLst>
            <a:rect l="0" t="0" r="r" b="b"/>
            <a:pathLst>
              <a:path w="49" h="73">
                <a:moveTo>
                  <a:pt x="49" y="73"/>
                </a:moveTo>
                <a:lnTo>
                  <a:pt x="0" y="55"/>
                </a:lnTo>
                <a:lnTo>
                  <a:pt x="16" y="0"/>
                </a:lnTo>
                <a:lnTo>
                  <a:pt x="49"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43" name="Freeform 51"/>
          <p:cNvSpPr>
            <a:spLocks noEditPoints="1"/>
          </p:cNvSpPr>
          <p:nvPr/>
        </p:nvSpPr>
        <p:spPr bwMode="auto">
          <a:xfrm>
            <a:off x="2225675" y="2859088"/>
            <a:ext cx="2254250" cy="1760537"/>
          </a:xfrm>
          <a:custGeom>
            <a:avLst/>
            <a:gdLst>
              <a:gd name="T0" fmla="*/ 77 w 1420"/>
              <a:gd name="T1" fmla="*/ 1043 h 1109"/>
              <a:gd name="T2" fmla="*/ 78 w 1420"/>
              <a:gd name="T3" fmla="*/ 1055 h 1109"/>
              <a:gd name="T4" fmla="*/ 1 w 1420"/>
              <a:gd name="T5" fmla="*/ 1106 h 1109"/>
              <a:gd name="T6" fmla="*/ 3 w 1420"/>
              <a:gd name="T7" fmla="*/ 1096 h 1109"/>
              <a:gd name="T8" fmla="*/ 195 w 1420"/>
              <a:gd name="T9" fmla="*/ 953 h 1109"/>
              <a:gd name="T10" fmla="*/ 195 w 1420"/>
              <a:gd name="T11" fmla="*/ 964 h 1109"/>
              <a:gd name="T12" fmla="*/ 119 w 1420"/>
              <a:gd name="T13" fmla="*/ 1016 h 1109"/>
              <a:gd name="T14" fmla="*/ 120 w 1420"/>
              <a:gd name="T15" fmla="*/ 1006 h 1109"/>
              <a:gd name="T16" fmla="*/ 311 w 1420"/>
              <a:gd name="T17" fmla="*/ 863 h 1109"/>
              <a:gd name="T18" fmla="*/ 311 w 1420"/>
              <a:gd name="T19" fmla="*/ 873 h 1109"/>
              <a:gd name="T20" fmla="*/ 235 w 1420"/>
              <a:gd name="T21" fmla="*/ 924 h 1109"/>
              <a:gd name="T22" fmla="*/ 236 w 1420"/>
              <a:gd name="T23" fmla="*/ 915 h 1109"/>
              <a:gd name="T24" fmla="*/ 428 w 1420"/>
              <a:gd name="T25" fmla="*/ 771 h 1109"/>
              <a:gd name="T26" fmla="*/ 428 w 1420"/>
              <a:gd name="T27" fmla="*/ 782 h 1109"/>
              <a:gd name="T28" fmla="*/ 351 w 1420"/>
              <a:gd name="T29" fmla="*/ 834 h 1109"/>
              <a:gd name="T30" fmla="*/ 353 w 1420"/>
              <a:gd name="T31" fmla="*/ 825 h 1109"/>
              <a:gd name="T32" fmla="*/ 545 w 1420"/>
              <a:gd name="T33" fmla="*/ 680 h 1109"/>
              <a:gd name="T34" fmla="*/ 545 w 1420"/>
              <a:gd name="T35" fmla="*/ 692 h 1109"/>
              <a:gd name="T36" fmla="*/ 469 w 1420"/>
              <a:gd name="T37" fmla="*/ 743 h 1109"/>
              <a:gd name="T38" fmla="*/ 470 w 1420"/>
              <a:gd name="T39" fmla="*/ 733 h 1109"/>
              <a:gd name="T40" fmla="*/ 661 w 1420"/>
              <a:gd name="T41" fmla="*/ 590 h 1109"/>
              <a:gd name="T42" fmla="*/ 662 w 1420"/>
              <a:gd name="T43" fmla="*/ 600 h 1109"/>
              <a:gd name="T44" fmla="*/ 585 w 1420"/>
              <a:gd name="T45" fmla="*/ 652 h 1109"/>
              <a:gd name="T46" fmla="*/ 587 w 1420"/>
              <a:gd name="T47" fmla="*/ 643 h 1109"/>
              <a:gd name="T48" fmla="*/ 778 w 1420"/>
              <a:gd name="T49" fmla="*/ 498 h 1109"/>
              <a:gd name="T50" fmla="*/ 778 w 1420"/>
              <a:gd name="T51" fmla="*/ 510 h 1109"/>
              <a:gd name="T52" fmla="*/ 702 w 1420"/>
              <a:gd name="T53" fmla="*/ 561 h 1109"/>
              <a:gd name="T54" fmla="*/ 703 w 1420"/>
              <a:gd name="T55" fmla="*/ 552 h 1109"/>
              <a:gd name="T56" fmla="*/ 895 w 1420"/>
              <a:gd name="T57" fmla="*/ 408 h 1109"/>
              <a:gd name="T58" fmla="*/ 895 w 1420"/>
              <a:gd name="T59" fmla="*/ 419 h 1109"/>
              <a:gd name="T60" fmla="*/ 819 w 1420"/>
              <a:gd name="T61" fmla="*/ 471 h 1109"/>
              <a:gd name="T62" fmla="*/ 820 w 1420"/>
              <a:gd name="T63" fmla="*/ 461 h 1109"/>
              <a:gd name="T64" fmla="*/ 1012 w 1420"/>
              <a:gd name="T65" fmla="*/ 318 h 1109"/>
              <a:gd name="T66" fmla="*/ 1012 w 1420"/>
              <a:gd name="T67" fmla="*/ 328 h 1109"/>
              <a:gd name="T68" fmla="*/ 935 w 1420"/>
              <a:gd name="T69" fmla="*/ 379 h 1109"/>
              <a:gd name="T70" fmla="*/ 937 w 1420"/>
              <a:gd name="T71" fmla="*/ 370 h 1109"/>
              <a:gd name="T72" fmla="*/ 1128 w 1420"/>
              <a:gd name="T73" fmla="*/ 226 h 1109"/>
              <a:gd name="T74" fmla="*/ 1128 w 1420"/>
              <a:gd name="T75" fmla="*/ 237 h 1109"/>
              <a:gd name="T76" fmla="*/ 1052 w 1420"/>
              <a:gd name="T77" fmla="*/ 289 h 1109"/>
              <a:gd name="T78" fmla="*/ 1054 w 1420"/>
              <a:gd name="T79" fmla="*/ 280 h 1109"/>
              <a:gd name="T80" fmla="*/ 1245 w 1420"/>
              <a:gd name="T81" fmla="*/ 136 h 1109"/>
              <a:gd name="T82" fmla="*/ 1246 w 1420"/>
              <a:gd name="T83" fmla="*/ 147 h 1109"/>
              <a:gd name="T84" fmla="*/ 1169 w 1420"/>
              <a:gd name="T85" fmla="*/ 198 h 1109"/>
              <a:gd name="T86" fmla="*/ 1171 w 1420"/>
              <a:gd name="T87" fmla="*/ 188 h 1109"/>
              <a:gd name="T88" fmla="*/ 1362 w 1420"/>
              <a:gd name="T89" fmla="*/ 45 h 1109"/>
              <a:gd name="T90" fmla="*/ 1362 w 1420"/>
              <a:gd name="T91" fmla="*/ 57 h 1109"/>
              <a:gd name="T92" fmla="*/ 1286 w 1420"/>
              <a:gd name="T93" fmla="*/ 107 h 1109"/>
              <a:gd name="T94" fmla="*/ 1287 w 1420"/>
              <a:gd name="T95" fmla="*/ 98 h 1109"/>
              <a:gd name="T96" fmla="*/ 1418 w 1420"/>
              <a:gd name="T97" fmla="*/ 1 h 1109"/>
              <a:gd name="T98" fmla="*/ 1418 w 1420"/>
              <a:gd name="T99" fmla="*/ 13 h 1109"/>
              <a:gd name="T100" fmla="*/ 1402 w 1420"/>
              <a:gd name="T101" fmla="*/ 16 h 1109"/>
              <a:gd name="T102" fmla="*/ 1404 w 1420"/>
              <a:gd name="T103" fmla="*/ 8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0" h="1109">
                <a:moveTo>
                  <a:pt x="3" y="1096"/>
                </a:moveTo>
                <a:lnTo>
                  <a:pt x="70" y="1043"/>
                </a:lnTo>
                <a:lnTo>
                  <a:pt x="73" y="1042"/>
                </a:lnTo>
                <a:lnTo>
                  <a:pt x="75" y="1042"/>
                </a:lnTo>
                <a:lnTo>
                  <a:pt x="77" y="1043"/>
                </a:lnTo>
                <a:lnTo>
                  <a:pt x="79" y="1046"/>
                </a:lnTo>
                <a:lnTo>
                  <a:pt x="81" y="1048"/>
                </a:lnTo>
                <a:lnTo>
                  <a:pt x="81" y="1051"/>
                </a:lnTo>
                <a:lnTo>
                  <a:pt x="79" y="1052"/>
                </a:lnTo>
                <a:lnTo>
                  <a:pt x="78" y="1055"/>
                </a:lnTo>
                <a:lnTo>
                  <a:pt x="10" y="1107"/>
                </a:lnTo>
                <a:lnTo>
                  <a:pt x="8" y="1109"/>
                </a:lnTo>
                <a:lnTo>
                  <a:pt x="6" y="1109"/>
                </a:lnTo>
                <a:lnTo>
                  <a:pt x="3" y="1107"/>
                </a:lnTo>
                <a:lnTo>
                  <a:pt x="1" y="1106"/>
                </a:lnTo>
                <a:lnTo>
                  <a:pt x="0" y="1104"/>
                </a:lnTo>
                <a:lnTo>
                  <a:pt x="0" y="1101"/>
                </a:lnTo>
                <a:lnTo>
                  <a:pt x="1" y="1099"/>
                </a:lnTo>
                <a:lnTo>
                  <a:pt x="3" y="1096"/>
                </a:lnTo>
                <a:lnTo>
                  <a:pt x="3" y="1096"/>
                </a:lnTo>
                <a:close/>
                <a:moveTo>
                  <a:pt x="120" y="1006"/>
                </a:moveTo>
                <a:lnTo>
                  <a:pt x="188" y="953"/>
                </a:lnTo>
                <a:lnTo>
                  <a:pt x="190" y="952"/>
                </a:lnTo>
                <a:lnTo>
                  <a:pt x="192" y="952"/>
                </a:lnTo>
                <a:lnTo>
                  <a:pt x="195" y="953"/>
                </a:lnTo>
                <a:lnTo>
                  <a:pt x="196" y="954"/>
                </a:lnTo>
                <a:lnTo>
                  <a:pt x="197" y="957"/>
                </a:lnTo>
                <a:lnTo>
                  <a:pt x="197" y="959"/>
                </a:lnTo>
                <a:lnTo>
                  <a:pt x="196" y="962"/>
                </a:lnTo>
                <a:lnTo>
                  <a:pt x="195" y="964"/>
                </a:lnTo>
                <a:lnTo>
                  <a:pt x="126" y="1017"/>
                </a:lnTo>
                <a:lnTo>
                  <a:pt x="124" y="1018"/>
                </a:lnTo>
                <a:lnTo>
                  <a:pt x="122" y="1018"/>
                </a:lnTo>
                <a:lnTo>
                  <a:pt x="120" y="1017"/>
                </a:lnTo>
                <a:lnTo>
                  <a:pt x="119" y="1016"/>
                </a:lnTo>
                <a:lnTo>
                  <a:pt x="117" y="1013"/>
                </a:lnTo>
                <a:lnTo>
                  <a:pt x="117" y="1011"/>
                </a:lnTo>
                <a:lnTo>
                  <a:pt x="119" y="1008"/>
                </a:lnTo>
                <a:lnTo>
                  <a:pt x="120" y="1006"/>
                </a:lnTo>
                <a:lnTo>
                  <a:pt x="120" y="1006"/>
                </a:lnTo>
                <a:close/>
                <a:moveTo>
                  <a:pt x="236" y="915"/>
                </a:moveTo>
                <a:lnTo>
                  <a:pt x="304" y="863"/>
                </a:lnTo>
                <a:lnTo>
                  <a:pt x="306" y="861"/>
                </a:lnTo>
                <a:lnTo>
                  <a:pt x="309" y="861"/>
                </a:lnTo>
                <a:lnTo>
                  <a:pt x="311" y="863"/>
                </a:lnTo>
                <a:lnTo>
                  <a:pt x="313" y="864"/>
                </a:lnTo>
                <a:lnTo>
                  <a:pt x="313" y="866"/>
                </a:lnTo>
                <a:lnTo>
                  <a:pt x="314" y="869"/>
                </a:lnTo>
                <a:lnTo>
                  <a:pt x="313" y="871"/>
                </a:lnTo>
                <a:lnTo>
                  <a:pt x="311" y="873"/>
                </a:lnTo>
                <a:lnTo>
                  <a:pt x="243" y="927"/>
                </a:lnTo>
                <a:lnTo>
                  <a:pt x="240" y="927"/>
                </a:lnTo>
                <a:lnTo>
                  <a:pt x="238" y="927"/>
                </a:lnTo>
                <a:lnTo>
                  <a:pt x="237" y="927"/>
                </a:lnTo>
                <a:lnTo>
                  <a:pt x="235" y="924"/>
                </a:lnTo>
                <a:lnTo>
                  <a:pt x="234" y="922"/>
                </a:lnTo>
                <a:lnTo>
                  <a:pt x="234" y="919"/>
                </a:lnTo>
                <a:lnTo>
                  <a:pt x="235" y="917"/>
                </a:lnTo>
                <a:lnTo>
                  <a:pt x="236" y="915"/>
                </a:lnTo>
                <a:lnTo>
                  <a:pt x="236" y="915"/>
                </a:lnTo>
                <a:close/>
                <a:moveTo>
                  <a:pt x="353" y="825"/>
                </a:moveTo>
                <a:lnTo>
                  <a:pt x="422" y="771"/>
                </a:lnTo>
                <a:lnTo>
                  <a:pt x="424" y="771"/>
                </a:lnTo>
                <a:lnTo>
                  <a:pt x="426" y="770"/>
                </a:lnTo>
                <a:lnTo>
                  <a:pt x="428" y="771"/>
                </a:lnTo>
                <a:lnTo>
                  <a:pt x="429" y="773"/>
                </a:lnTo>
                <a:lnTo>
                  <a:pt x="431" y="776"/>
                </a:lnTo>
                <a:lnTo>
                  <a:pt x="431" y="778"/>
                </a:lnTo>
                <a:lnTo>
                  <a:pt x="429" y="781"/>
                </a:lnTo>
                <a:lnTo>
                  <a:pt x="428" y="782"/>
                </a:lnTo>
                <a:lnTo>
                  <a:pt x="360" y="835"/>
                </a:lnTo>
                <a:lnTo>
                  <a:pt x="358" y="836"/>
                </a:lnTo>
                <a:lnTo>
                  <a:pt x="356" y="836"/>
                </a:lnTo>
                <a:lnTo>
                  <a:pt x="353" y="835"/>
                </a:lnTo>
                <a:lnTo>
                  <a:pt x="351" y="834"/>
                </a:lnTo>
                <a:lnTo>
                  <a:pt x="351" y="831"/>
                </a:lnTo>
                <a:lnTo>
                  <a:pt x="351" y="829"/>
                </a:lnTo>
                <a:lnTo>
                  <a:pt x="351" y="826"/>
                </a:lnTo>
                <a:lnTo>
                  <a:pt x="353" y="825"/>
                </a:lnTo>
                <a:lnTo>
                  <a:pt x="353" y="825"/>
                </a:lnTo>
                <a:close/>
                <a:moveTo>
                  <a:pt x="470" y="733"/>
                </a:moveTo>
                <a:lnTo>
                  <a:pt x="538" y="680"/>
                </a:lnTo>
                <a:lnTo>
                  <a:pt x="540" y="679"/>
                </a:lnTo>
                <a:lnTo>
                  <a:pt x="542" y="679"/>
                </a:lnTo>
                <a:lnTo>
                  <a:pt x="545" y="680"/>
                </a:lnTo>
                <a:lnTo>
                  <a:pt x="546" y="682"/>
                </a:lnTo>
                <a:lnTo>
                  <a:pt x="547" y="684"/>
                </a:lnTo>
                <a:lnTo>
                  <a:pt x="547" y="687"/>
                </a:lnTo>
                <a:lnTo>
                  <a:pt x="547" y="689"/>
                </a:lnTo>
                <a:lnTo>
                  <a:pt x="545" y="692"/>
                </a:lnTo>
                <a:lnTo>
                  <a:pt x="476" y="745"/>
                </a:lnTo>
                <a:lnTo>
                  <a:pt x="474" y="746"/>
                </a:lnTo>
                <a:lnTo>
                  <a:pt x="472" y="746"/>
                </a:lnTo>
                <a:lnTo>
                  <a:pt x="470" y="745"/>
                </a:lnTo>
                <a:lnTo>
                  <a:pt x="469" y="743"/>
                </a:lnTo>
                <a:lnTo>
                  <a:pt x="467" y="741"/>
                </a:lnTo>
                <a:lnTo>
                  <a:pt x="467" y="738"/>
                </a:lnTo>
                <a:lnTo>
                  <a:pt x="469" y="736"/>
                </a:lnTo>
                <a:lnTo>
                  <a:pt x="470" y="733"/>
                </a:lnTo>
                <a:lnTo>
                  <a:pt x="470" y="733"/>
                </a:lnTo>
                <a:close/>
                <a:moveTo>
                  <a:pt x="587" y="643"/>
                </a:moveTo>
                <a:lnTo>
                  <a:pt x="654" y="590"/>
                </a:lnTo>
                <a:lnTo>
                  <a:pt x="657" y="589"/>
                </a:lnTo>
                <a:lnTo>
                  <a:pt x="659" y="589"/>
                </a:lnTo>
                <a:lnTo>
                  <a:pt x="661" y="590"/>
                </a:lnTo>
                <a:lnTo>
                  <a:pt x="663" y="591"/>
                </a:lnTo>
                <a:lnTo>
                  <a:pt x="664" y="594"/>
                </a:lnTo>
                <a:lnTo>
                  <a:pt x="664" y="596"/>
                </a:lnTo>
                <a:lnTo>
                  <a:pt x="663" y="599"/>
                </a:lnTo>
                <a:lnTo>
                  <a:pt x="662" y="600"/>
                </a:lnTo>
                <a:lnTo>
                  <a:pt x="594" y="654"/>
                </a:lnTo>
                <a:lnTo>
                  <a:pt x="592" y="654"/>
                </a:lnTo>
                <a:lnTo>
                  <a:pt x="589" y="654"/>
                </a:lnTo>
                <a:lnTo>
                  <a:pt x="587" y="654"/>
                </a:lnTo>
                <a:lnTo>
                  <a:pt x="585" y="652"/>
                </a:lnTo>
                <a:lnTo>
                  <a:pt x="584" y="649"/>
                </a:lnTo>
                <a:lnTo>
                  <a:pt x="584" y="647"/>
                </a:lnTo>
                <a:lnTo>
                  <a:pt x="585" y="644"/>
                </a:lnTo>
                <a:lnTo>
                  <a:pt x="587" y="643"/>
                </a:lnTo>
                <a:lnTo>
                  <a:pt x="587" y="643"/>
                </a:lnTo>
                <a:close/>
                <a:moveTo>
                  <a:pt x="703" y="552"/>
                </a:moveTo>
                <a:lnTo>
                  <a:pt x="772" y="498"/>
                </a:lnTo>
                <a:lnTo>
                  <a:pt x="774" y="498"/>
                </a:lnTo>
                <a:lnTo>
                  <a:pt x="776" y="498"/>
                </a:lnTo>
                <a:lnTo>
                  <a:pt x="778" y="498"/>
                </a:lnTo>
                <a:lnTo>
                  <a:pt x="780" y="501"/>
                </a:lnTo>
                <a:lnTo>
                  <a:pt x="781" y="503"/>
                </a:lnTo>
                <a:lnTo>
                  <a:pt x="781" y="506"/>
                </a:lnTo>
                <a:lnTo>
                  <a:pt x="780" y="508"/>
                </a:lnTo>
                <a:lnTo>
                  <a:pt x="778" y="510"/>
                </a:lnTo>
                <a:lnTo>
                  <a:pt x="710" y="562"/>
                </a:lnTo>
                <a:lnTo>
                  <a:pt x="708" y="564"/>
                </a:lnTo>
                <a:lnTo>
                  <a:pt x="706" y="564"/>
                </a:lnTo>
                <a:lnTo>
                  <a:pt x="703" y="562"/>
                </a:lnTo>
                <a:lnTo>
                  <a:pt x="702" y="561"/>
                </a:lnTo>
                <a:lnTo>
                  <a:pt x="701" y="559"/>
                </a:lnTo>
                <a:lnTo>
                  <a:pt x="701" y="556"/>
                </a:lnTo>
                <a:lnTo>
                  <a:pt x="702" y="554"/>
                </a:lnTo>
                <a:lnTo>
                  <a:pt x="703" y="552"/>
                </a:lnTo>
                <a:lnTo>
                  <a:pt x="703" y="552"/>
                </a:lnTo>
                <a:close/>
                <a:moveTo>
                  <a:pt x="820" y="461"/>
                </a:moveTo>
                <a:lnTo>
                  <a:pt x="888" y="408"/>
                </a:lnTo>
                <a:lnTo>
                  <a:pt x="890" y="407"/>
                </a:lnTo>
                <a:lnTo>
                  <a:pt x="892" y="407"/>
                </a:lnTo>
                <a:lnTo>
                  <a:pt x="895" y="408"/>
                </a:lnTo>
                <a:lnTo>
                  <a:pt x="897" y="409"/>
                </a:lnTo>
                <a:lnTo>
                  <a:pt x="897" y="412"/>
                </a:lnTo>
                <a:lnTo>
                  <a:pt x="898" y="414"/>
                </a:lnTo>
                <a:lnTo>
                  <a:pt x="897" y="417"/>
                </a:lnTo>
                <a:lnTo>
                  <a:pt x="895" y="419"/>
                </a:lnTo>
                <a:lnTo>
                  <a:pt x="827" y="472"/>
                </a:lnTo>
                <a:lnTo>
                  <a:pt x="824" y="473"/>
                </a:lnTo>
                <a:lnTo>
                  <a:pt x="822" y="473"/>
                </a:lnTo>
                <a:lnTo>
                  <a:pt x="821" y="472"/>
                </a:lnTo>
                <a:lnTo>
                  <a:pt x="819" y="471"/>
                </a:lnTo>
                <a:lnTo>
                  <a:pt x="818" y="468"/>
                </a:lnTo>
                <a:lnTo>
                  <a:pt x="818" y="466"/>
                </a:lnTo>
                <a:lnTo>
                  <a:pt x="819" y="463"/>
                </a:lnTo>
                <a:lnTo>
                  <a:pt x="820" y="461"/>
                </a:lnTo>
                <a:lnTo>
                  <a:pt x="820" y="461"/>
                </a:lnTo>
                <a:close/>
                <a:moveTo>
                  <a:pt x="937" y="370"/>
                </a:moveTo>
                <a:lnTo>
                  <a:pt x="1005" y="318"/>
                </a:lnTo>
                <a:lnTo>
                  <a:pt x="1008" y="316"/>
                </a:lnTo>
                <a:lnTo>
                  <a:pt x="1010" y="316"/>
                </a:lnTo>
                <a:lnTo>
                  <a:pt x="1012" y="318"/>
                </a:lnTo>
                <a:lnTo>
                  <a:pt x="1013" y="319"/>
                </a:lnTo>
                <a:lnTo>
                  <a:pt x="1014" y="321"/>
                </a:lnTo>
                <a:lnTo>
                  <a:pt x="1014" y="324"/>
                </a:lnTo>
                <a:lnTo>
                  <a:pt x="1013" y="326"/>
                </a:lnTo>
                <a:lnTo>
                  <a:pt x="1012" y="328"/>
                </a:lnTo>
                <a:lnTo>
                  <a:pt x="944" y="382"/>
                </a:lnTo>
                <a:lnTo>
                  <a:pt x="942" y="382"/>
                </a:lnTo>
                <a:lnTo>
                  <a:pt x="939" y="383"/>
                </a:lnTo>
                <a:lnTo>
                  <a:pt x="937" y="382"/>
                </a:lnTo>
                <a:lnTo>
                  <a:pt x="935" y="379"/>
                </a:lnTo>
                <a:lnTo>
                  <a:pt x="935" y="377"/>
                </a:lnTo>
                <a:lnTo>
                  <a:pt x="935" y="374"/>
                </a:lnTo>
                <a:lnTo>
                  <a:pt x="935" y="372"/>
                </a:lnTo>
                <a:lnTo>
                  <a:pt x="937" y="370"/>
                </a:lnTo>
                <a:lnTo>
                  <a:pt x="937" y="370"/>
                </a:lnTo>
                <a:close/>
                <a:moveTo>
                  <a:pt x="1054" y="280"/>
                </a:moveTo>
                <a:lnTo>
                  <a:pt x="1122" y="226"/>
                </a:lnTo>
                <a:lnTo>
                  <a:pt x="1124" y="226"/>
                </a:lnTo>
                <a:lnTo>
                  <a:pt x="1126" y="226"/>
                </a:lnTo>
                <a:lnTo>
                  <a:pt x="1128" y="226"/>
                </a:lnTo>
                <a:lnTo>
                  <a:pt x="1130" y="229"/>
                </a:lnTo>
                <a:lnTo>
                  <a:pt x="1131" y="231"/>
                </a:lnTo>
                <a:lnTo>
                  <a:pt x="1131" y="234"/>
                </a:lnTo>
                <a:lnTo>
                  <a:pt x="1131" y="236"/>
                </a:lnTo>
                <a:lnTo>
                  <a:pt x="1128" y="237"/>
                </a:lnTo>
                <a:lnTo>
                  <a:pt x="1060" y="290"/>
                </a:lnTo>
                <a:lnTo>
                  <a:pt x="1058" y="291"/>
                </a:lnTo>
                <a:lnTo>
                  <a:pt x="1056" y="291"/>
                </a:lnTo>
                <a:lnTo>
                  <a:pt x="1054" y="290"/>
                </a:lnTo>
                <a:lnTo>
                  <a:pt x="1052" y="289"/>
                </a:lnTo>
                <a:lnTo>
                  <a:pt x="1051" y="286"/>
                </a:lnTo>
                <a:lnTo>
                  <a:pt x="1051" y="284"/>
                </a:lnTo>
                <a:lnTo>
                  <a:pt x="1052" y="281"/>
                </a:lnTo>
                <a:lnTo>
                  <a:pt x="1054" y="280"/>
                </a:lnTo>
                <a:lnTo>
                  <a:pt x="1054" y="280"/>
                </a:lnTo>
                <a:close/>
                <a:moveTo>
                  <a:pt x="1171" y="188"/>
                </a:moveTo>
                <a:lnTo>
                  <a:pt x="1238" y="136"/>
                </a:lnTo>
                <a:lnTo>
                  <a:pt x="1240" y="134"/>
                </a:lnTo>
                <a:lnTo>
                  <a:pt x="1243" y="134"/>
                </a:lnTo>
                <a:lnTo>
                  <a:pt x="1245" y="136"/>
                </a:lnTo>
                <a:lnTo>
                  <a:pt x="1247" y="137"/>
                </a:lnTo>
                <a:lnTo>
                  <a:pt x="1248" y="139"/>
                </a:lnTo>
                <a:lnTo>
                  <a:pt x="1248" y="142"/>
                </a:lnTo>
                <a:lnTo>
                  <a:pt x="1247" y="144"/>
                </a:lnTo>
                <a:lnTo>
                  <a:pt x="1246" y="147"/>
                </a:lnTo>
                <a:lnTo>
                  <a:pt x="1178" y="200"/>
                </a:lnTo>
                <a:lnTo>
                  <a:pt x="1175" y="201"/>
                </a:lnTo>
                <a:lnTo>
                  <a:pt x="1173" y="201"/>
                </a:lnTo>
                <a:lnTo>
                  <a:pt x="1171" y="200"/>
                </a:lnTo>
                <a:lnTo>
                  <a:pt x="1169" y="198"/>
                </a:lnTo>
                <a:lnTo>
                  <a:pt x="1168" y="196"/>
                </a:lnTo>
                <a:lnTo>
                  <a:pt x="1168" y="193"/>
                </a:lnTo>
                <a:lnTo>
                  <a:pt x="1169" y="191"/>
                </a:lnTo>
                <a:lnTo>
                  <a:pt x="1171" y="188"/>
                </a:lnTo>
                <a:lnTo>
                  <a:pt x="1171" y="188"/>
                </a:lnTo>
                <a:close/>
                <a:moveTo>
                  <a:pt x="1287" y="98"/>
                </a:moveTo>
                <a:lnTo>
                  <a:pt x="1356" y="45"/>
                </a:lnTo>
                <a:lnTo>
                  <a:pt x="1358" y="44"/>
                </a:lnTo>
                <a:lnTo>
                  <a:pt x="1360" y="44"/>
                </a:lnTo>
                <a:lnTo>
                  <a:pt x="1362" y="45"/>
                </a:lnTo>
                <a:lnTo>
                  <a:pt x="1363" y="46"/>
                </a:lnTo>
                <a:lnTo>
                  <a:pt x="1364" y="49"/>
                </a:lnTo>
                <a:lnTo>
                  <a:pt x="1364" y="51"/>
                </a:lnTo>
                <a:lnTo>
                  <a:pt x="1363" y="54"/>
                </a:lnTo>
                <a:lnTo>
                  <a:pt x="1362" y="57"/>
                </a:lnTo>
                <a:lnTo>
                  <a:pt x="1294" y="109"/>
                </a:lnTo>
                <a:lnTo>
                  <a:pt x="1292" y="110"/>
                </a:lnTo>
                <a:lnTo>
                  <a:pt x="1290" y="110"/>
                </a:lnTo>
                <a:lnTo>
                  <a:pt x="1287" y="109"/>
                </a:lnTo>
                <a:lnTo>
                  <a:pt x="1286" y="107"/>
                </a:lnTo>
                <a:lnTo>
                  <a:pt x="1285" y="104"/>
                </a:lnTo>
                <a:lnTo>
                  <a:pt x="1285" y="102"/>
                </a:lnTo>
                <a:lnTo>
                  <a:pt x="1286" y="100"/>
                </a:lnTo>
                <a:lnTo>
                  <a:pt x="1287" y="98"/>
                </a:lnTo>
                <a:lnTo>
                  <a:pt x="1287" y="98"/>
                </a:lnTo>
                <a:close/>
                <a:moveTo>
                  <a:pt x="1404" y="8"/>
                </a:moveTo>
                <a:lnTo>
                  <a:pt x="1411" y="1"/>
                </a:lnTo>
                <a:lnTo>
                  <a:pt x="1414" y="0"/>
                </a:lnTo>
                <a:lnTo>
                  <a:pt x="1416" y="0"/>
                </a:lnTo>
                <a:lnTo>
                  <a:pt x="1418" y="1"/>
                </a:lnTo>
                <a:lnTo>
                  <a:pt x="1420" y="3"/>
                </a:lnTo>
                <a:lnTo>
                  <a:pt x="1420" y="5"/>
                </a:lnTo>
                <a:lnTo>
                  <a:pt x="1420" y="8"/>
                </a:lnTo>
                <a:lnTo>
                  <a:pt x="1420" y="10"/>
                </a:lnTo>
                <a:lnTo>
                  <a:pt x="1418" y="13"/>
                </a:lnTo>
                <a:lnTo>
                  <a:pt x="1410" y="18"/>
                </a:lnTo>
                <a:lnTo>
                  <a:pt x="1408" y="19"/>
                </a:lnTo>
                <a:lnTo>
                  <a:pt x="1406" y="19"/>
                </a:lnTo>
                <a:lnTo>
                  <a:pt x="1405" y="19"/>
                </a:lnTo>
                <a:lnTo>
                  <a:pt x="1402" y="16"/>
                </a:lnTo>
                <a:lnTo>
                  <a:pt x="1401" y="14"/>
                </a:lnTo>
                <a:lnTo>
                  <a:pt x="1401" y="11"/>
                </a:lnTo>
                <a:lnTo>
                  <a:pt x="1402" y="9"/>
                </a:lnTo>
                <a:lnTo>
                  <a:pt x="1404" y="8"/>
                </a:lnTo>
                <a:lnTo>
                  <a:pt x="1404" y="8"/>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44" name="Freeform 52"/>
          <p:cNvSpPr>
            <a:spLocks/>
          </p:cNvSpPr>
          <p:nvPr/>
        </p:nvSpPr>
        <p:spPr bwMode="auto">
          <a:xfrm>
            <a:off x="2197100" y="4546600"/>
            <a:ext cx="82550" cy="107950"/>
          </a:xfrm>
          <a:custGeom>
            <a:avLst/>
            <a:gdLst>
              <a:gd name="T0" fmla="*/ 52 w 52"/>
              <a:gd name="T1" fmla="*/ 68 h 68"/>
              <a:gd name="T2" fmla="*/ 0 w 52"/>
              <a:gd name="T3" fmla="*/ 58 h 68"/>
              <a:gd name="T4" fmla="*/ 9 w 52"/>
              <a:gd name="T5" fmla="*/ 0 h 68"/>
              <a:gd name="T6" fmla="*/ 52 w 52"/>
              <a:gd name="T7" fmla="*/ 68 h 68"/>
            </a:gdLst>
            <a:ahLst/>
            <a:cxnLst>
              <a:cxn ang="0">
                <a:pos x="T0" y="T1"/>
              </a:cxn>
              <a:cxn ang="0">
                <a:pos x="T2" y="T3"/>
              </a:cxn>
              <a:cxn ang="0">
                <a:pos x="T4" y="T5"/>
              </a:cxn>
              <a:cxn ang="0">
                <a:pos x="T6" y="T7"/>
              </a:cxn>
            </a:cxnLst>
            <a:rect l="0" t="0" r="r" b="b"/>
            <a:pathLst>
              <a:path w="52" h="68">
                <a:moveTo>
                  <a:pt x="52" y="68"/>
                </a:moveTo>
                <a:lnTo>
                  <a:pt x="0" y="58"/>
                </a:lnTo>
                <a:lnTo>
                  <a:pt x="9" y="0"/>
                </a:lnTo>
                <a:lnTo>
                  <a:pt x="52"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45" name="Freeform 53"/>
          <p:cNvSpPr>
            <a:spLocks noEditPoints="1"/>
          </p:cNvSpPr>
          <p:nvPr/>
        </p:nvSpPr>
        <p:spPr bwMode="auto">
          <a:xfrm>
            <a:off x="3227388" y="2892425"/>
            <a:ext cx="1230312" cy="1716088"/>
          </a:xfrm>
          <a:custGeom>
            <a:avLst/>
            <a:gdLst>
              <a:gd name="T0" fmla="*/ 55 w 775"/>
              <a:gd name="T1" fmla="*/ 996 h 1081"/>
              <a:gd name="T2" fmla="*/ 61 w 775"/>
              <a:gd name="T3" fmla="*/ 996 h 1081"/>
              <a:gd name="T4" fmla="*/ 64 w 775"/>
              <a:gd name="T5" fmla="*/ 1003 h 1081"/>
              <a:gd name="T6" fmla="*/ 9 w 775"/>
              <a:gd name="T7" fmla="*/ 1080 h 1081"/>
              <a:gd name="T8" fmla="*/ 2 w 775"/>
              <a:gd name="T9" fmla="*/ 1079 h 1081"/>
              <a:gd name="T10" fmla="*/ 0 w 775"/>
              <a:gd name="T11" fmla="*/ 1073 h 1081"/>
              <a:gd name="T12" fmla="*/ 90 w 775"/>
              <a:gd name="T13" fmla="*/ 946 h 1081"/>
              <a:gd name="T14" fmla="*/ 146 w 775"/>
              <a:gd name="T15" fmla="*/ 870 h 1081"/>
              <a:gd name="T16" fmla="*/ 152 w 775"/>
              <a:gd name="T17" fmla="*/ 874 h 1081"/>
              <a:gd name="T18" fmla="*/ 151 w 775"/>
              <a:gd name="T19" fmla="*/ 882 h 1081"/>
              <a:gd name="T20" fmla="*/ 95 w 775"/>
              <a:gd name="T21" fmla="*/ 957 h 1081"/>
              <a:gd name="T22" fmla="*/ 89 w 775"/>
              <a:gd name="T23" fmla="*/ 953 h 1081"/>
              <a:gd name="T24" fmla="*/ 90 w 775"/>
              <a:gd name="T25" fmla="*/ 946 h 1081"/>
              <a:gd name="T26" fmla="*/ 230 w 775"/>
              <a:gd name="T27" fmla="*/ 749 h 1081"/>
              <a:gd name="T28" fmla="*/ 237 w 775"/>
              <a:gd name="T29" fmla="*/ 746 h 1081"/>
              <a:gd name="T30" fmla="*/ 241 w 775"/>
              <a:gd name="T31" fmla="*/ 752 h 1081"/>
              <a:gd name="T32" fmla="*/ 188 w 775"/>
              <a:gd name="T33" fmla="*/ 830 h 1081"/>
              <a:gd name="T34" fmla="*/ 182 w 775"/>
              <a:gd name="T35" fmla="*/ 831 h 1081"/>
              <a:gd name="T36" fmla="*/ 178 w 775"/>
              <a:gd name="T37" fmla="*/ 826 h 1081"/>
              <a:gd name="T38" fmla="*/ 179 w 775"/>
              <a:gd name="T39" fmla="*/ 821 h 1081"/>
              <a:gd name="T40" fmla="*/ 322 w 775"/>
              <a:gd name="T41" fmla="*/ 623 h 1081"/>
              <a:gd name="T42" fmla="*/ 327 w 775"/>
              <a:gd name="T43" fmla="*/ 623 h 1081"/>
              <a:gd name="T44" fmla="*/ 330 w 775"/>
              <a:gd name="T45" fmla="*/ 631 h 1081"/>
              <a:gd name="T46" fmla="*/ 275 w 775"/>
              <a:gd name="T47" fmla="*/ 707 h 1081"/>
              <a:gd name="T48" fmla="*/ 268 w 775"/>
              <a:gd name="T49" fmla="*/ 706 h 1081"/>
              <a:gd name="T50" fmla="*/ 267 w 775"/>
              <a:gd name="T51" fmla="*/ 700 h 1081"/>
              <a:gd name="T52" fmla="*/ 357 w 775"/>
              <a:gd name="T53" fmla="*/ 573 h 1081"/>
              <a:gd name="T54" fmla="*/ 412 w 775"/>
              <a:gd name="T55" fmla="*/ 498 h 1081"/>
              <a:gd name="T56" fmla="*/ 418 w 775"/>
              <a:gd name="T57" fmla="*/ 501 h 1081"/>
              <a:gd name="T58" fmla="*/ 418 w 775"/>
              <a:gd name="T59" fmla="*/ 509 h 1081"/>
              <a:gd name="T60" fmla="*/ 362 w 775"/>
              <a:gd name="T61" fmla="*/ 583 h 1081"/>
              <a:gd name="T62" fmla="*/ 357 w 775"/>
              <a:gd name="T63" fmla="*/ 580 h 1081"/>
              <a:gd name="T64" fmla="*/ 357 w 775"/>
              <a:gd name="T65" fmla="*/ 573 h 1081"/>
              <a:gd name="T66" fmla="*/ 497 w 775"/>
              <a:gd name="T67" fmla="*/ 376 h 1081"/>
              <a:gd name="T68" fmla="*/ 504 w 775"/>
              <a:gd name="T69" fmla="*/ 373 h 1081"/>
              <a:gd name="T70" fmla="*/ 508 w 775"/>
              <a:gd name="T71" fmla="*/ 380 h 1081"/>
              <a:gd name="T72" fmla="*/ 455 w 775"/>
              <a:gd name="T73" fmla="*/ 456 h 1081"/>
              <a:gd name="T74" fmla="*/ 448 w 775"/>
              <a:gd name="T75" fmla="*/ 459 h 1081"/>
              <a:gd name="T76" fmla="*/ 444 w 775"/>
              <a:gd name="T77" fmla="*/ 454 h 1081"/>
              <a:gd name="T78" fmla="*/ 446 w 775"/>
              <a:gd name="T79" fmla="*/ 449 h 1081"/>
              <a:gd name="T80" fmla="*/ 588 w 775"/>
              <a:gd name="T81" fmla="*/ 250 h 1081"/>
              <a:gd name="T82" fmla="*/ 595 w 775"/>
              <a:gd name="T83" fmla="*/ 250 h 1081"/>
              <a:gd name="T84" fmla="*/ 597 w 775"/>
              <a:gd name="T85" fmla="*/ 258 h 1081"/>
              <a:gd name="T86" fmla="*/ 542 w 775"/>
              <a:gd name="T87" fmla="*/ 334 h 1081"/>
              <a:gd name="T88" fmla="*/ 535 w 775"/>
              <a:gd name="T89" fmla="*/ 333 h 1081"/>
              <a:gd name="T90" fmla="*/ 533 w 775"/>
              <a:gd name="T91" fmla="*/ 327 h 1081"/>
              <a:gd name="T92" fmla="*/ 624 w 775"/>
              <a:gd name="T93" fmla="*/ 200 h 1081"/>
              <a:gd name="T94" fmla="*/ 680 w 775"/>
              <a:gd name="T95" fmla="*/ 125 h 1081"/>
              <a:gd name="T96" fmla="*/ 685 w 775"/>
              <a:gd name="T97" fmla="*/ 128 h 1081"/>
              <a:gd name="T98" fmla="*/ 684 w 775"/>
              <a:gd name="T99" fmla="*/ 136 h 1081"/>
              <a:gd name="T100" fmla="*/ 628 w 775"/>
              <a:gd name="T101" fmla="*/ 210 h 1081"/>
              <a:gd name="T102" fmla="*/ 623 w 775"/>
              <a:gd name="T103" fmla="*/ 208 h 1081"/>
              <a:gd name="T104" fmla="*/ 624 w 775"/>
              <a:gd name="T105" fmla="*/ 200 h 1081"/>
              <a:gd name="T106" fmla="*/ 765 w 775"/>
              <a:gd name="T107" fmla="*/ 3 h 1081"/>
              <a:gd name="T108" fmla="*/ 770 w 775"/>
              <a:gd name="T109" fmla="*/ 0 h 1081"/>
              <a:gd name="T110" fmla="*/ 775 w 775"/>
              <a:gd name="T111" fmla="*/ 7 h 1081"/>
              <a:gd name="T112" fmla="*/ 721 w 775"/>
              <a:gd name="T113" fmla="*/ 83 h 1081"/>
              <a:gd name="T114" fmla="*/ 716 w 775"/>
              <a:gd name="T115" fmla="*/ 86 h 1081"/>
              <a:gd name="T116" fmla="*/ 711 w 775"/>
              <a:gd name="T117" fmla="*/ 81 h 1081"/>
              <a:gd name="T118" fmla="*/ 712 w 775"/>
              <a:gd name="T119" fmla="*/ 7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5" h="1081">
                <a:moveTo>
                  <a:pt x="1" y="1070"/>
                </a:moveTo>
                <a:lnTo>
                  <a:pt x="52" y="997"/>
                </a:lnTo>
                <a:lnTo>
                  <a:pt x="55" y="996"/>
                </a:lnTo>
                <a:lnTo>
                  <a:pt x="57" y="995"/>
                </a:lnTo>
                <a:lnTo>
                  <a:pt x="59" y="995"/>
                </a:lnTo>
                <a:lnTo>
                  <a:pt x="61" y="996"/>
                </a:lnTo>
                <a:lnTo>
                  <a:pt x="62" y="998"/>
                </a:lnTo>
                <a:lnTo>
                  <a:pt x="64" y="1001"/>
                </a:lnTo>
                <a:lnTo>
                  <a:pt x="64" y="1003"/>
                </a:lnTo>
                <a:lnTo>
                  <a:pt x="62" y="1006"/>
                </a:lnTo>
                <a:lnTo>
                  <a:pt x="10" y="1079"/>
                </a:lnTo>
                <a:lnTo>
                  <a:pt x="9" y="1080"/>
                </a:lnTo>
                <a:lnTo>
                  <a:pt x="6" y="1081"/>
                </a:lnTo>
                <a:lnTo>
                  <a:pt x="4" y="1080"/>
                </a:lnTo>
                <a:lnTo>
                  <a:pt x="2" y="1079"/>
                </a:lnTo>
                <a:lnTo>
                  <a:pt x="1" y="1078"/>
                </a:lnTo>
                <a:lnTo>
                  <a:pt x="0" y="1075"/>
                </a:lnTo>
                <a:lnTo>
                  <a:pt x="0" y="1073"/>
                </a:lnTo>
                <a:lnTo>
                  <a:pt x="1" y="1070"/>
                </a:lnTo>
                <a:lnTo>
                  <a:pt x="1" y="1070"/>
                </a:lnTo>
                <a:close/>
                <a:moveTo>
                  <a:pt x="90" y="946"/>
                </a:moveTo>
                <a:lnTo>
                  <a:pt x="142" y="873"/>
                </a:lnTo>
                <a:lnTo>
                  <a:pt x="144" y="872"/>
                </a:lnTo>
                <a:lnTo>
                  <a:pt x="146" y="870"/>
                </a:lnTo>
                <a:lnTo>
                  <a:pt x="149" y="870"/>
                </a:lnTo>
                <a:lnTo>
                  <a:pt x="150" y="872"/>
                </a:lnTo>
                <a:lnTo>
                  <a:pt x="152" y="874"/>
                </a:lnTo>
                <a:lnTo>
                  <a:pt x="152" y="877"/>
                </a:lnTo>
                <a:lnTo>
                  <a:pt x="152" y="879"/>
                </a:lnTo>
                <a:lnTo>
                  <a:pt x="151" y="882"/>
                </a:lnTo>
                <a:lnTo>
                  <a:pt x="99" y="955"/>
                </a:lnTo>
                <a:lnTo>
                  <a:pt x="97" y="956"/>
                </a:lnTo>
                <a:lnTo>
                  <a:pt x="95" y="957"/>
                </a:lnTo>
                <a:lnTo>
                  <a:pt x="93" y="956"/>
                </a:lnTo>
                <a:lnTo>
                  <a:pt x="90" y="955"/>
                </a:lnTo>
                <a:lnTo>
                  <a:pt x="89" y="953"/>
                </a:lnTo>
                <a:lnTo>
                  <a:pt x="88" y="951"/>
                </a:lnTo>
                <a:lnTo>
                  <a:pt x="89" y="948"/>
                </a:lnTo>
                <a:lnTo>
                  <a:pt x="90" y="946"/>
                </a:lnTo>
                <a:lnTo>
                  <a:pt x="90" y="946"/>
                </a:lnTo>
                <a:close/>
                <a:moveTo>
                  <a:pt x="179" y="821"/>
                </a:moveTo>
                <a:lnTo>
                  <a:pt x="230" y="749"/>
                </a:lnTo>
                <a:lnTo>
                  <a:pt x="232" y="747"/>
                </a:lnTo>
                <a:lnTo>
                  <a:pt x="235" y="746"/>
                </a:lnTo>
                <a:lnTo>
                  <a:pt x="237" y="746"/>
                </a:lnTo>
                <a:lnTo>
                  <a:pt x="239" y="747"/>
                </a:lnTo>
                <a:lnTo>
                  <a:pt x="240" y="750"/>
                </a:lnTo>
                <a:lnTo>
                  <a:pt x="241" y="752"/>
                </a:lnTo>
                <a:lnTo>
                  <a:pt x="241" y="755"/>
                </a:lnTo>
                <a:lnTo>
                  <a:pt x="240" y="757"/>
                </a:lnTo>
                <a:lnTo>
                  <a:pt x="188" y="830"/>
                </a:lnTo>
                <a:lnTo>
                  <a:pt x="187" y="831"/>
                </a:lnTo>
                <a:lnTo>
                  <a:pt x="184" y="833"/>
                </a:lnTo>
                <a:lnTo>
                  <a:pt x="182" y="831"/>
                </a:lnTo>
                <a:lnTo>
                  <a:pt x="180" y="830"/>
                </a:lnTo>
                <a:lnTo>
                  <a:pt x="179" y="829"/>
                </a:lnTo>
                <a:lnTo>
                  <a:pt x="178" y="826"/>
                </a:lnTo>
                <a:lnTo>
                  <a:pt x="178" y="824"/>
                </a:lnTo>
                <a:lnTo>
                  <a:pt x="179" y="821"/>
                </a:lnTo>
                <a:lnTo>
                  <a:pt x="179" y="821"/>
                </a:lnTo>
                <a:close/>
                <a:moveTo>
                  <a:pt x="268" y="697"/>
                </a:moveTo>
                <a:lnTo>
                  <a:pt x="320" y="624"/>
                </a:lnTo>
                <a:lnTo>
                  <a:pt x="322" y="623"/>
                </a:lnTo>
                <a:lnTo>
                  <a:pt x="324" y="622"/>
                </a:lnTo>
                <a:lnTo>
                  <a:pt x="326" y="622"/>
                </a:lnTo>
                <a:lnTo>
                  <a:pt x="327" y="623"/>
                </a:lnTo>
                <a:lnTo>
                  <a:pt x="330" y="626"/>
                </a:lnTo>
                <a:lnTo>
                  <a:pt x="330" y="628"/>
                </a:lnTo>
                <a:lnTo>
                  <a:pt x="330" y="631"/>
                </a:lnTo>
                <a:lnTo>
                  <a:pt x="329" y="633"/>
                </a:lnTo>
                <a:lnTo>
                  <a:pt x="277" y="706"/>
                </a:lnTo>
                <a:lnTo>
                  <a:pt x="275" y="707"/>
                </a:lnTo>
                <a:lnTo>
                  <a:pt x="273" y="707"/>
                </a:lnTo>
                <a:lnTo>
                  <a:pt x="270" y="707"/>
                </a:lnTo>
                <a:lnTo>
                  <a:pt x="268" y="706"/>
                </a:lnTo>
                <a:lnTo>
                  <a:pt x="267" y="705"/>
                </a:lnTo>
                <a:lnTo>
                  <a:pt x="266" y="702"/>
                </a:lnTo>
                <a:lnTo>
                  <a:pt x="267" y="700"/>
                </a:lnTo>
                <a:lnTo>
                  <a:pt x="268" y="697"/>
                </a:lnTo>
                <a:lnTo>
                  <a:pt x="268" y="697"/>
                </a:lnTo>
                <a:close/>
                <a:moveTo>
                  <a:pt x="357" y="573"/>
                </a:moveTo>
                <a:lnTo>
                  <a:pt x="408" y="500"/>
                </a:lnTo>
                <a:lnTo>
                  <a:pt x="410" y="499"/>
                </a:lnTo>
                <a:lnTo>
                  <a:pt x="412" y="498"/>
                </a:lnTo>
                <a:lnTo>
                  <a:pt x="415" y="498"/>
                </a:lnTo>
                <a:lnTo>
                  <a:pt x="417" y="499"/>
                </a:lnTo>
                <a:lnTo>
                  <a:pt x="418" y="501"/>
                </a:lnTo>
                <a:lnTo>
                  <a:pt x="419" y="504"/>
                </a:lnTo>
                <a:lnTo>
                  <a:pt x="419" y="506"/>
                </a:lnTo>
                <a:lnTo>
                  <a:pt x="418" y="509"/>
                </a:lnTo>
                <a:lnTo>
                  <a:pt x="365" y="580"/>
                </a:lnTo>
                <a:lnTo>
                  <a:pt x="364" y="583"/>
                </a:lnTo>
                <a:lnTo>
                  <a:pt x="362" y="583"/>
                </a:lnTo>
                <a:lnTo>
                  <a:pt x="360" y="583"/>
                </a:lnTo>
                <a:lnTo>
                  <a:pt x="358" y="582"/>
                </a:lnTo>
                <a:lnTo>
                  <a:pt x="357" y="580"/>
                </a:lnTo>
                <a:lnTo>
                  <a:pt x="355" y="578"/>
                </a:lnTo>
                <a:lnTo>
                  <a:pt x="355" y="575"/>
                </a:lnTo>
                <a:lnTo>
                  <a:pt x="357" y="573"/>
                </a:lnTo>
                <a:lnTo>
                  <a:pt x="357" y="573"/>
                </a:lnTo>
                <a:close/>
                <a:moveTo>
                  <a:pt x="446" y="449"/>
                </a:moveTo>
                <a:lnTo>
                  <a:pt x="497" y="376"/>
                </a:lnTo>
                <a:lnTo>
                  <a:pt x="500" y="374"/>
                </a:lnTo>
                <a:lnTo>
                  <a:pt x="502" y="373"/>
                </a:lnTo>
                <a:lnTo>
                  <a:pt x="504" y="373"/>
                </a:lnTo>
                <a:lnTo>
                  <a:pt x="505" y="374"/>
                </a:lnTo>
                <a:lnTo>
                  <a:pt x="508" y="377"/>
                </a:lnTo>
                <a:lnTo>
                  <a:pt x="508" y="380"/>
                </a:lnTo>
                <a:lnTo>
                  <a:pt x="508" y="382"/>
                </a:lnTo>
                <a:lnTo>
                  <a:pt x="506" y="385"/>
                </a:lnTo>
                <a:lnTo>
                  <a:pt x="455" y="456"/>
                </a:lnTo>
                <a:lnTo>
                  <a:pt x="453" y="459"/>
                </a:lnTo>
                <a:lnTo>
                  <a:pt x="450" y="459"/>
                </a:lnTo>
                <a:lnTo>
                  <a:pt x="448" y="459"/>
                </a:lnTo>
                <a:lnTo>
                  <a:pt x="446" y="457"/>
                </a:lnTo>
                <a:lnTo>
                  <a:pt x="445" y="456"/>
                </a:lnTo>
                <a:lnTo>
                  <a:pt x="444" y="454"/>
                </a:lnTo>
                <a:lnTo>
                  <a:pt x="445" y="451"/>
                </a:lnTo>
                <a:lnTo>
                  <a:pt x="446" y="449"/>
                </a:lnTo>
                <a:lnTo>
                  <a:pt x="446" y="449"/>
                </a:lnTo>
                <a:close/>
                <a:moveTo>
                  <a:pt x="534" y="324"/>
                </a:moveTo>
                <a:lnTo>
                  <a:pt x="586" y="251"/>
                </a:lnTo>
                <a:lnTo>
                  <a:pt x="588" y="250"/>
                </a:lnTo>
                <a:lnTo>
                  <a:pt x="590" y="249"/>
                </a:lnTo>
                <a:lnTo>
                  <a:pt x="593" y="249"/>
                </a:lnTo>
                <a:lnTo>
                  <a:pt x="595" y="250"/>
                </a:lnTo>
                <a:lnTo>
                  <a:pt x="596" y="253"/>
                </a:lnTo>
                <a:lnTo>
                  <a:pt x="597" y="255"/>
                </a:lnTo>
                <a:lnTo>
                  <a:pt x="597" y="258"/>
                </a:lnTo>
                <a:lnTo>
                  <a:pt x="596" y="260"/>
                </a:lnTo>
                <a:lnTo>
                  <a:pt x="543" y="332"/>
                </a:lnTo>
                <a:lnTo>
                  <a:pt x="542" y="334"/>
                </a:lnTo>
                <a:lnTo>
                  <a:pt x="540" y="334"/>
                </a:lnTo>
                <a:lnTo>
                  <a:pt x="538" y="334"/>
                </a:lnTo>
                <a:lnTo>
                  <a:pt x="535" y="333"/>
                </a:lnTo>
                <a:lnTo>
                  <a:pt x="534" y="332"/>
                </a:lnTo>
                <a:lnTo>
                  <a:pt x="533" y="329"/>
                </a:lnTo>
                <a:lnTo>
                  <a:pt x="533" y="327"/>
                </a:lnTo>
                <a:lnTo>
                  <a:pt x="534" y="324"/>
                </a:lnTo>
                <a:lnTo>
                  <a:pt x="534" y="324"/>
                </a:lnTo>
                <a:close/>
                <a:moveTo>
                  <a:pt x="624" y="200"/>
                </a:moveTo>
                <a:lnTo>
                  <a:pt x="675" y="127"/>
                </a:lnTo>
                <a:lnTo>
                  <a:pt x="678" y="126"/>
                </a:lnTo>
                <a:lnTo>
                  <a:pt x="680" y="125"/>
                </a:lnTo>
                <a:lnTo>
                  <a:pt x="682" y="125"/>
                </a:lnTo>
                <a:lnTo>
                  <a:pt x="683" y="126"/>
                </a:lnTo>
                <a:lnTo>
                  <a:pt x="685" y="128"/>
                </a:lnTo>
                <a:lnTo>
                  <a:pt x="685" y="131"/>
                </a:lnTo>
                <a:lnTo>
                  <a:pt x="685" y="133"/>
                </a:lnTo>
                <a:lnTo>
                  <a:pt x="684" y="136"/>
                </a:lnTo>
                <a:lnTo>
                  <a:pt x="633" y="208"/>
                </a:lnTo>
                <a:lnTo>
                  <a:pt x="631" y="210"/>
                </a:lnTo>
                <a:lnTo>
                  <a:pt x="628" y="210"/>
                </a:lnTo>
                <a:lnTo>
                  <a:pt x="626" y="210"/>
                </a:lnTo>
                <a:lnTo>
                  <a:pt x="624" y="209"/>
                </a:lnTo>
                <a:lnTo>
                  <a:pt x="623" y="208"/>
                </a:lnTo>
                <a:lnTo>
                  <a:pt x="622" y="205"/>
                </a:lnTo>
                <a:lnTo>
                  <a:pt x="623" y="202"/>
                </a:lnTo>
                <a:lnTo>
                  <a:pt x="624" y="200"/>
                </a:lnTo>
                <a:lnTo>
                  <a:pt x="624" y="200"/>
                </a:lnTo>
                <a:close/>
                <a:moveTo>
                  <a:pt x="712" y="76"/>
                </a:moveTo>
                <a:lnTo>
                  <a:pt x="765" y="3"/>
                </a:lnTo>
                <a:lnTo>
                  <a:pt x="766" y="2"/>
                </a:lnTo>
                <a:lnTo>
                  <a:pt x="768" y="0"/>
                </a:lnTo>
                <a:lnTo>
                  <a:pt x="770" y="0"/>
                </a:lnTo>
                <a:lnTo>
                  <a:pt x="773" y="2"/>
                </a:lnTo>
                <a:lnTo>
                  <a:pt x="774" y="4"/>
                </a:lnTo>
                <a:lnTo>
                  <a:pt x="775" y="7"/>
                </a:lnTo>
                <a:lnTo>
                  <a:pt x="775" y="9"/>
                </a:lnTo>
                <a:lnTo>
                  <a:pt x="774" y="12"/>
                </a:lnTo>
                <a:lnTo>
                  <a:pt x="721" y="83"/>
                </a:lnTo>
                <a:lnTo>
                  <a:pt x="720" y="86"/>
                </a:lnTo>
                <a:lnTo>
                  <a:pt x="718" y="86"/>
                </a:lnTo>
                <a:lnTo>
                  <a:pt x="716" y="86"/>
                </a:lnTo>
                <a:lnTo>
                  <a:pt x="713" y="84"/>
                </a:lnTo>
                <a:lnTo>
                  <a:pt x="712" y="83"/>
                </a:lnTo>
                <a:lnTo>
                  <a:pt x="711" y="81"/>
                </a:lnTo>
                <a:lnTo>
                  <a:pt x="711" y="78"/>
                </a:lnTo>
                <a:lnTo>
                  <a:pt x="712" y="76"/>
                </a:lnTo>
                <a:lnTo>
                  <a:pt x="712" y="7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46" name="Freeform 54"/>
          <p:cNvSpPr>
            <a:spLocks/>
          </p:cNvSpPr>
          <p:nvPr/>
        </p:nvSpPr>
        <p:spPr bwMode="auto">
          <a:xfrm>
            <a:off x="3198813" y="4546600"/>
            <a:ext cx="90487" cy="92075"/>
          </a:xfrm>
          <a:custGeom>
            <a:avLst/>
            <a:gdLst>
              <a:gd name="T0" fmla="*/ 57 w 57"/>
              <a:gd name="T1" fmla="*/ 52 h 58"/>
              <a:gd name="T2" fmla="*/ 5 w 57"/>
              <a:gd name="T3" fmla="*/ 58 h 58"/>
              <a:gd name="T4" fmla="*/ 0 w 57"/>
              <a:gd name="T5" fmla="*/ 0 h 58"/>
              <a:gd name="T6" fmla="*/ 57 w 57"/>
              <a:gd name="T7" fmla="*/ 52 h 58"/>
            </a:gdLst>
            <a:ahLst/>
            <a:cxnLst>
              <a:cxn ang="0">
                <a:pos x="T0" y="T1"/>
              </a:cxn>
              <a:cxn ang="0">
                <a:pos x="T2" y="T3"/>
              </a:cxn>
              <a:cxn ang="0">
                <a:pos x="T4" y="T5"/>
              </a:cxn>
              <a:cxn ang="0">
                <a:pos x="T6" y="T7"/>
              </a:cxn>
            </a:cxnLst>
            <a:rect l="0" t="0" r="r" b="b"/>
            <a:pathLst>
              <a:path w="57" h="58">
                <a:moveTo>
                  <a:pt x="57" y="52"/>
                </a:moveTo>
                <a:lnTo>
                  <a:pt x="5" y="58"/>
                </a:lnTo>
                <a:lnTo>
                  <a:pt x="0" y="0"/>
                </a:lnTo>
                <a:lnTo>
                  <a:pt x="5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47" name="Freeform 55"/>
          <p:cNvSpPr>
            <a:spLocks noEditPoints="1"/>
          </p:cNvSpPr>
          <p:nvPr/>
        </p:nvSpPr>
        <p:spPr bwMode="auto">
          <a:xfrm>
            <a:off x="4208463" y="4105275"/>
            <a:ext cx="273050" cy="498475"/>
          </a:xfrm>
          <a:custGeom>
            <a:avLst/>
            <a:gdLst>
              <a:gd name="T0" fmla="*/ 1 w 172"/>
              <a:gd name="T1" fmla="*/ 305 h 314"/>
              <a:gd name="T2" fmla="*/ 44 w 172"/>
              <a:gd name="T3" fmla="*/ 224 h 314"/>
              <a:gd name="T4" fmla="*/ 45 w 172"/>
              <a:gd name="T5" fmla="*/ 222 h 314"/>
              <a:gd name="T6" fmla="*/ 47 w 172"/>
              <a:gd name="T7" fmla="*/ 221 h 314"/>
              <a:gd name="T8" fmla="*/ 49 w 172"/>
              <a:gd name="T9" fmla="*/ 221 h 314"/>
              <a:gd name="T10" fmla="*/ 52 w 172"/>
              <a:gd name="T11" fmla="*/ 222 h 314"/>
              <a:gd name="T12" fmla="*/ 54 w 172"/>
              <a:gd name="T13" fmla="*/ 223 h 314"/>
              <a:gd name="T14" fmla="*/ 54 w 172"/>
              <a:gd name="T15" fmla="*/ 226 h 314"/>
              <a:gd name="T16" fmla="*/ 55 w 172"/>
              <a:gd name="T17" fmla="*/ 228 h 314"/>
              <a:gd name="T18" fmla="*/ 54 w 172"/>
              <a:gd name="T19" fmla="*/ 231 h 314"/>
              <a:gd name="T20" fmla="*/ 11 w 172"/>
              <a:gd name="T21" fmla="*/ 311 h 314"/>
              <a:gd name="T22" fmla="*/ 10 w 172"/>
              <a:gd name="T23" fmla="*/ 312 h 314"/>
              <a:gd name="T24" fmla="*/ 8 w 172"/>
              <a:gd name="T25" fmla="*/ 314 h 314"/>
              <a:gd name="T26" fmla="*/ 6 w 172"/>
              <a:gd name="T27" fmla="*/ 314 h 314"/>
              <a:gd name="T28" fmla="*/ 4 w 172"/>
              <a:gd name="T29" fmla="*/ 314 h 314"/>
              <a:gd name="T30" fmla="*/ 1 w 172"/>
              <a:gd name="T31" fmla="*/ 311 h 314"/>
              <a:gd name="T32" fmla="*/ 0 w 172"/>
              <a:gd name="T33" fmla="*/ 310 h 314"/>
              <a:gd name="T34" fmla="*/ 0 w 172"/>
              <a:gd name="T35" fmla="*/ 306 h 314"/>
              <a:gd name="T36" fmla="*/ 1 w 172"/>
              <a:gd name="T37" fmla="*/ 305 h 314"/>
              <a:gd name="T38" fmla="*/ 1 w 172"/>
              <a:gd name="T39" fmla="*/ 305 h 314"/>
              <a:gd name="T40" fmla="*/ 74 w 172"/>
              <a:gd name="T41" fmla="*/ 167 h 314"/>
              <a:gd name="T42" fmla="*/ 117 w 172"/>
              <a:gd name="T43" fmla="*/ 88 h 314"/>
              <a:gd name="T44" fmla="*/ 118 w 172"/>
              <a:gd name="T45" fmla="*/ 85 h 314"/>
              <a:gd name="T46" fmla="*/ 120 w 172"/>
              <a:gd name="T47" fmla="*/ 84 h 314"/>
              <a:gd name="T48" fmla="*/ 122 w 172"/>
              <a:gd name="T49" fmla="*/ 84 h 314"/>
              <a:gd name="T50" fmla="*/ 124 w 172"/>
              <a:gd name="T51" fmla="*/ 85 h 314"/>
              <a:gd name="T52" fmla="*/ 127 w 172"/>
              <a:gd name="T53" fmla="*/ 86 h 314"/>
              <a:gd name="T54" fmla="*/ 127 w 172"/>
              <a:gd name="T55" fmla="*/ 89 h 314"/>
              <a:gd name="T56" fmla="*/ 128 w 172"/>
              <a:gd name="T57" fmla="*/ 91 h 314"/>
              <a:gd name="T58" fmla="*/ 127 w 172"/>
              <a:gd name="T59" fmla="*/ 94 h 314"/>
              <a:gd name="T60" fmla="*/ 84 w 172"/>
              <a:gd name="T61" fmla="*/ 174 h 314"/>
              <a:gd name="T62" fmla="*/ 83 w 172"/>
              <a:gd name="T63" fmla="*/ 175 h 314"/>
              <a:gd name="T64" fmla="*/ 81 w 172"/>
              <a:gd name="T65" fmla="*/ 177 h 314"/>
              <a:gd name="T66" fmla="*/ 79 w 172"/>
              <a:gd name="T67" fmla="*/ 177 h 314"/>
              <a:gd name="T68" fmla="*/ 76 w 172"/>
              <a:gd name="T69" fmla="*/ 177 h 314"/>
              <a:gd name="T70" fmla="*/ 74 w 172"/>
              <a:gd name="T71" fmla="*/ 174 h 314"/>
              <a:gd name="T72" fmla="*/ 73 w 172"/>
              <a:gd name="T73" fmla="*/ 172 h 314"/>
              <a:gd name="T74" fmla="*/ 73 w 172"/>
              <a:gd name="T75" fmla="*/ 169 h 314"/>
              <a:gd name="T76" fmla="*/ 74 w 172"/>
              <a:gd name="T77" fmla="*/ 167 h 314"/>
              <a:gd name="T78" fmla="*/ 74 w 172"/>
              <a:gd name="T79" fmla="*/ 167 h 314"/>
              <a:gd name="T80" fmla="*/ 147 w 172"/>
              <a:gd name="T81" fmla="*/ 30 h 314"/>
              <a:gd name="T82" fmla="*/ 161 w 172"/>
              <a:gd name="T83" fmla="*/ 3 h 314"/>
              <a:gd name="T84" fmla="*/ 162 w 172"/>
              <a:gd name="T85" fmla="*/ 1 h 314"/>
              <a:gd name="T86" fmla="*/ 165 w 172"/>
              <a:gd name="T87" fmla="*/ 0 h 314"/>
              <a:gd name="T88" fmla="*/ 167 w 172"/>
              <a:gd name="T89" fmla="*/ 0 h 314"/>
              <a:gd name="T90" fmla="*/ 169 w 172"/>
              <a:gd name="T91" fmla="*/ 1 h 314"/>
              <a:gd name="T92" fmla="*/ 171 w 172"/>
              <a:gd name="T93" fmla="*/ 2 h 314"/>
              <a:gd name="T94" fmla="*/ 171 w 172"/>
              <a:gd name="T95" fmla="*/ 5 h 314"/>
              <a:gd name="T96" fmla="*/ 172 w 172"/>
              <a:gd name="T97" fmla="*/ 7 h 314"/>
              <a:gd name="T98" fmla="*/ 171 w 172"/>
              <a:gd name="T99" fmla="*/ 10 h 314"/>
              <a:gd name="T100" fmla="*/ 157 w 172"/>
              <a:gd name="T101" fmla="*/ 37 h 314"/>
              <a:gd name="T102" fmla="*/ 155 w 172"/>
              <a:gd name="T103" fmla="*/ 39 h 314"/>
              <a:gd name="T104" fmla="*/ 153 w 172"/>
              <a:gd name="T105" fmla="*/ 40 h 314"/>
              <a:gd name="T106" fmla="*/ 151 w 172"/>
              <a:gd name="T107" fmla="*/ 40 h 314"/>
              <a:gd name="T108" fmla="*/ 149 w 172"/>
              <a:gd name="T109" fmla="*/ 40 h 314"/>
              <a:gd name="T110" fmla="*/ 147 w 172"/>
              <a:gd name="T111" fmla="*/ 37 h 314"/>
              <a:gd name="T112" fmla="*/ 146 w 172"/>
              <a:gd name="T113" fmla="*/ 35 h 314"/>
              <a:gd name="T114" fmla="*/ 146 w 172"/>
              <a:gd name="T115" fmla="*/ 32 h 314"/>
              <a:gd name="T116" fmla="*/ 147 w 172"/>
              <a:gd name="T117" fmla="*/ 30 h 314"/>
              <a:gd name="T118" fmla="*/ 147 w 172"/>
              <a:gd name="T119" fmla="*/ 3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 h="314">
                <a:moveTo>
                  <a:pt x="1" y="305"/>
                </a:moveTo>
                <a:lnTo>
                  <a:pt x="44" y="224"/>
                </a:lnTo>
                <a:lnTo>
                  <a:pt x="45" y="222"/>
                </a:lnTo>
                <a:lnTo>
                  <a:pt x="47" y="221"/>
                </a:lnTo>
                <a:lnTo>
                  <a:pt x="49" y="221"/>
                </a:lnTo>
                <a:lnTo>
                  <a:pt x="52" y="222"/>
                </a:lnTo>
                <a:lnTo>
                  <a:pt x="54" y="223"/>
                </a:lnTo>
                <a:lnTo>
                  <a:pt x="54" y="226"/>
                </a:lnTo>
                <a:lnTo>
                  <a:pt x="55" y="228"/>
                </a:lnTo>
                <a:lnTo>
                  <a:pt x="54" y="231"/>
                </a:lnTo>
                <a:lnTo>
                  <a:pt x="11" y="311"/>
                </a:lnTo>
                <a:lnTo>
                  <a:pt x="10" y="312"/>
                </a:lnTo>
                <a:lnTo>
                  <a:pt x="8" y="314"/>
                </a:lnTo>
                <a:lnTo>
                  <a:pt x="6" y="314"/>
                </a:lnTo>
                <a:lnTo>
                  <a:pt x="4" y="314"/>
                </a:lnTo>
                <a:lnTo>
                  <a:pt x="1" y="311"/>
                </a:lnTo>
                <a:lnTo>
                  <a:pt x="0" y="310"/>
                </a:lnTo>
                <a:lnTo>
                  <a:pt x="0" y="306"/>
                </a:lnTo>
                <a:lnTo>
                  <a:pt x="1" y="305"/>
                </a:lnTo>
                <a:lnTo>
                  <a:pt x="1" y="305"/>
                </a:lnTo>
                <a:close/>
                <a:moveTo>
                  <a:pt x="74" y="167"/>
                </a:moveTo>
                <a:lnTo>
                  <a:pt x="117" y="88"/>
                </a:lnTo>
                <a:lnTo>
                  <a:pt x="118" y="85"/>
                </a:lnTo>
                <a:lnTo>
                  <a:pt x="120" y="84"/>
                </a:lnTo>
                <a:lnTo>
                  <a:pt x="122" y="84"/>
                </a:lnTo>
                <a:lnTo>
                  <a:pt x="124" y="85"/>
                </a:lnTo>
                <a:lnTo>
                  <a:pt x="127" y="86"/>
                </a:lnTo>
                <a:lnTo>
                  <a:pt x="127" y="89"/>
                </a:lnTo>
                <a:lnTo>
                  <a:pt x="128" y="91"/>
                </a:lnTo>
                <a:lnTo>
                  <a:pt x="127" y="94"/>
                </a:lnTo>
                <a:lnTo>
                  <a:pt x="84" y="174"/>
                </a:lnTo>
                <a:lnTo>
                  <a:pt x="83" y="175"/>
                </a:lnTo>
                <a:lnTo>
                  <a:pt x="81" y="177"/>
                </a:lnTo>
                <a:lnTo>
                  <a:pt x="79" y="177"/>
                </a:lnTo>
                <a:lnTo>
                  <a:pt x="76" y="177"/>
                </a:lnTo>
                <a:lnTo>
                  <a:pt x="74" y="174"/>
                </a:lnTo>
                <a:lnTo>
                  <a:pt x="73" y="172"/>
                </a:lnTo>
                <a:lnTo>
                  <a:pt x="73" y="169"/>
                </a:lnTo>
                <a:lnTo>
                  <a:pt x="74" y="167"/>
                </a:lnTo>
                <a:lnTo>
                  <a:pt x="74" y="167"/>
                </a:lnTo>
                <a:close/>
                <a:moveTo>
                  <a:pt x="147" y="30"/>
                </a:moveTo>
                <a:lnTo>
                  <a:pt x="161" y="3"/>
                </a:lnTo>
                <a:lnTo>
                  <a:pt x="162" y="1"/>
                </a:lnTo>
                <a:lnTo>
                  <a:pt x="165" y="0"/>
                </a:lnTo>
                <a:lnTo>
                  <a:pt x="167" y="0"/>
                </a:lnTo>
                <a:lnTo>
                  <a:pt x="169" y="1"/>
                </a:lnTo>
                <a:lnTo>
                  <a:pt x="171" y="2"/>
                </a:lnTo>
                <a:lnTo>
                  <a:pt x="171" y="5"/>
                </a:lnTo>
                <a:lnTo>
                  <a:pt x="172" y="7"/>
                </a:lnTo>
                <a:lnTo>
                  <a:pt x="171" y="10"/>
                </a:lnTo>
                <a:lnTo>
                  <a:pt x="157" y="37"/>
                </a:lnTo>
                <a:lnTo>
                  <a:pt x="155" y="39"/>
                </a:lnTo>
                <a:lnTo>
                  <a:pt x="153" y="40"/>
                </a:lnTo>
                <a:lnTo>
                  <a:pt x="151" y="40"/>
                </a:lnTo>
                <a:lnTo>
                  <a:pt x="149" y="40"/>
                </a:lnTo>
                <a:lnTo>
                  <a:pt x="147" y="37"/>
                </a:lnTo>
                <a:lnTo>
                  <a:pt x="146" y="35"/>
                </a:lnTo>
                <a:lnTo>
                  <a:pt x="146" y="32"/>
                </a:lnTo>
                <a:lnTo>
                  <a:pt x="147" y="30"/>
                </a:lnTo>
                <a:lnTo>
                  <a:pt x="147" y="3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48" name="Freeform 56"/>
          <p:cNvSpPr>
            <a:spLocks/>
          </p:cNvSpPr>
          <p:nvPr/>
        </p:nvSpPr>
        <p:spPr bwMode="auto">
          <a:xfrm>
            <a:off x="4175125" y="4549775"/>
            <a:ext cx="100013" cy="88900"/>
          </a:xfrm>
          <a:custGeom>
            <a:avLst/>
            <a:gdLst>
              <a:gd name="T0" fmla="*/ 63 w 63"/>
              <a:gd name="T1" fmla="*/ 41 h 56"/>
              <a:gd name="T2" fmla="*/ 12 w 63"/>
              <a:gd name="T3" fmla="*/ 56 h 56"/>
              <a:gd name="T4" fmla="*/ 0 w 63"/>
              <a:gd name="T5" fmla="*/ 0 h 56"/>
              <a:gd name="T6" fmla="*/ 63 w 63"/>
              <a:gd name="T7" fmla="*/ 41 h 56"/>
            </a:gdLst>
            <a:ahLst/>
            <a:cxnLst>
              <a:cxn ang="0">
                <a:pos x="T0" y="T1"/>
              </a:cxn>
              <a:cxn ang="0">
                <a:pos x="T2" y="T3"/>
              </a:cxn>
              <a:cxn ang="0">
                <a:pos x="T4" y="T5"/>
              </a:cxn>
              <a:cxn ang="0">
                <a:pos x="T6" y="T7"/>
              </a:cxn>
            </a:cxnLst>
            <a:rect l="0" t="0" r="r" b="b"/>
            <a:pathLst>
              <a:path w="63" h="56">
                <a:moveTo>
                  <a:pt x="63" y="41"/>
                </a:moveTo>
                <a:lnTo>
                  <a:pt x="12" y="56"/>
                </a:lnTo>
                <a:lnTo>
                  <a:pt x="0" y="0"/>
                </a:lnTo>
                <a:lnTo>
                  <a:pt x="63"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49" name="Freeform 57"/>
          <p:cNvSpPr>
            <a:spLocks noEditPoints="1"/>
          </p:cNvSpPr>
          <p:nvPr/>
        </p:nvSpPr>
        <p:spPr bwMode="auto">
          <a:xfrm>
            <a:off x="4462463" y="4105275"/>
            <a:ext cx="538162" cy="509588"/>
          </a:xfrm>
          <a:custGeom>
            <a:avLst/>
            <a:gdLst>
              <a:gd name="T0" fmla="*/ 266 w 339"/>
              <a:gd name="T1" fmla="*/ 260 h 321"/>
              <a:gd name="T2" fmla="*/ 264 w 339"/>
              <a:gd name="T3" fmla="*/ 256 h 321"/>
              <a:gd name="T4" fmla="*/ 265 w 339"/>
              <a:gd name="T5" fmla="*/ 251 h 321"/>
              <a:gd name="T6" fmla="*/ 270 w 339"/>
              <a:gd name="T7" fmla="*/ 248 h 321"/>
              <a:gd name="T8" fmla="*/ 273 w 339"/>
              <a:gd name="T9" fmla="*/ 250 h 321"/>
              <a:gd name="T10" fmla="*/ 338 w 339"/>
              <a:gd name="T11" fmla="*/ 312 h 321"/>
              <a:gd name="T12" fmla="*/ 339 w 339"/>
              <a:gd name="T13" fmla="*/ 316 h 321"/>
              <a:gd name="T14" fmla="*/ 336 w 339"/>
              <a:gd name="T15" fmla="*/ 321 h 321"/>
              <a:gd name="T16" fmla="*/ 331 w 339"/>
              <a:gd name="T17" fmla="*/ 321 h 321"/>
              <a:gd name="T18" fmla="*/ 329 w 339"/>
              <a:gd name="T19" fmla="*/ 320 h 321"/>
              <a:gd name="T20" fmla="*/ 157 w 339"/>
              <a:gd name="T21" fmla="*/ 158 h 321"/>
              <a:gd name="T22" fmla="*/ 155 w 339"/>
              <a:gd name="T23" fmla="*/ 153 h 321"/>
              <a:gd name="T24" fmla="*/ 157 w 339"/>
              <a:gd name="T25" fmla="*/ 148 h 321"/>
              <a:gd name="T26" fmla="*/ 160 w 339"/>
              <a:gd name="T27" fmla="*/ 145 h 321"/>
              <a:gd name="T28" fmla="*/ 165 w 339"/>
              <a:gd name="T29" fmla="*/ 148 h 321"/>
              <a:gd name="T30" fmla="*/ 229 w 339"/>
              <a:gd name="T31" fmla="*/ 209 h 321"/>
              <a:gd name="T32" fmla="*/ 231 w 339"/>
              <a:gd name="T33" fmla="*/ 214 h 321"/>
              <a:gd name="T34" fmla="*/ 227 w 339"/>
              <a:gd name="T35" fmla="*/ 218 h 321"/>
              <a:gd name="T36" fmla="*/ 223 w 339"/>
              <a:gd name="T37" fmla="*/ 218 h 321"/>
              <a:gd name="T38" fmla="*/ 221 w 339"/>
              <a:gd name="T39" fmla="*/ 217 h 321"/>
              <a:gd name="T40" fmla="*/ 48 w 339"/>
              <a:gd name="T41" fmla="*/ 55 h 321"/>
              <a:gd name="T42" fmla="*/ 46 w 339"/>
              <a:gd name="T43" fmla="*/ 50 h 321"/>
              <a:gd name="T44" fmla="*/ 47 w 339"/>
              <a:gd name="T45" fmla="*/ 46 h 321"/>
              <a:gd name="T46" fmla="*/ 52 w 339"/>
              <a:gd name="T47" fmla="*/ 44 h 321"/>
              <a:gd name="T48" fmla="*/ 56 w 339"/>
              <a:gd name="T49" fmla="*/ 45 h 321"/>
              <a:gd name="T50" fmla="*/ 121 w 339"/>
              <a:gd name="T51" fmla="*/ 106 h 321"/>
              <a:gd name="T52" fmla="*/ 121 w 339"/>
              <a:gd name="T53" fmla="*/ 111 h 321"/>
              <a:gd name="T54" fmla="*/ 119 w 339"/>
              <a:gd name="T55" fmla="*/ 115 h 321"/>
              <a:gd name="T56" fmla="*/ 114 w 339"/>
              <a:gd name="T57" fmla="*/ 116 h 321"/>
              <a:gd name="T58" fmla="*/ 112 w 339"/>
              <a:gd name="T59" fmla="*/ 115 h 321"/>
              <a:gd name="T60" fmla="*/ 2 w 339"/>
              <a:gd name="T61" fmla="*/ 11 h 321"/>
              <a:gd name="T62" fmla="*/ 0 w 339"/>
              <a:gd name="T63" fmla="*/ 7 h 321"/>
              <a:gd name="T64" fmla="*/ 1 w 339"/>
              <a:gd name="T65" fmla="*/ 2 h 321"/>
              <a:gd name="T66" fmla="*/ 6 w 339"/>
              <a:gd name="T67" fmla="*/ 0 h 321"/>
              <a:gd name="T68" fmla="*/ 10 w 339"/>
              <a:gd name="T69" fmla="*/ 1 h 321"/>
              <a:gd name="T70" fmla="*/ 12 w 339"/>
              <a:gd name="T71" fmla="*/ 3 h 321"/>
              <a:gd name="T72" fmla="*/ 12 w 339"/>
              <a:gd name="T73" fmla="*/ 8 h 321"/>
              <a:gd name="T74" fmla="*/ 9 w 339"/>
              <a:gd name="T75" fmla="*/ 14 h 321"/>
              <a:gd name="T76" fmla="*/ 5 w 339"/>
              <a:gd name="T77" fmla="*/ 14 h 321"/>
              <a:gd name="T78" fmla="*/ 4 w 339"/>
              <a:gd name="T79" fmla="*/ 1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9" h="321">
                <a:moveTo>
                  <a:pt x="329" y="320"/>
                </a:moveTo>
                <a:lnTo>
                  <a:pt x="266" y="260"/>
                </a:lnTo>
                <a:lnTo>
                  <a:pt x="264" y="258"/>
                </a:lnTo>
                <a:lnTo>
                  <a:pt x="264" y="256"/>
                </a:lnTo>
                <a:lnTo>
                  <a:pt x="264" y="253"/>
                </a:lnTo>
                <a:lnTo>
                  <a:pt x="265" y="251"/>
                </a:lnTo>
                <a:lnTo>
                  <a:pt x="267" y="250"/>
                </a:lnTo>
                <a:lnTo>
                  <a:pt x="270" y="248"/>
                </a:lnTo>
                <a:lnTo>
                  <a:pt x="272" y="248"/>
                </a:lnTo>
                <a:lnTo>
                  <a:pt x="273" y="250"/>
                </a:lnTo>
                <a:lnTo>
                  <a:pt x="337" y="310"/>
                </a:lnTo>
                <a:lnTo>
                  <a:pt x="338" y="312"/>
                </a:lnTo>
                <a:lnTo>
                  <a:pt x="339" y="314"/>
                </a:lnTo>
                <a:lnTo>
                  <a:pt x="339" y="316"/>
                </a:lnTo>
                <a:lnTo>
                  <a:pt x="338" y="319"/>
                </a:lnTo>
                <a:lnTo>
                  <a:pt x="336" y="321"/>
                </a:lnTo>
                <a:lnTo>
                  <a:pt x="333" y="321"/>
                </a:lnTo>
                <a:lnTo>
                  <a:pt x="331" y="321"/>
                </a:lnTo>
                <a:lnTo>
                  <a:pt x="329" y="320"/>
                </a:lnTo>
                <a:lnTo>
                  <a:pt x="329" y="320"/>
                </a:lnTo>
                <a:close/>
                <a:moveTo>
                  <a:pt x="221" y="217"/>
                </a:moveTo>
                <a:lnTo>
                  <a:pt x="157" y="158"/>
                </a:lnTo>
                <a:lnTo>
                  <a:pt x="156" y="155"/>
                </a:lnTo>
                <a:lnTo>
                  <a:pt x="155" y="153"/>
                </a:lnTo>
                <a:lnTo>
                  <a:pt x="156" y="150"/>
                </a:lnTo>
                <a:lnTo>
                  <a:pt x="157" y="148"/>
                </a:lnTo>
                <a:lnTo>
                  <a:pt x="158" y="147"/>
                </a:lnTo>
                <a:lnTo>
                  <a:pt x="160" y="145"/>
                </a:lnTo>
                <a:lnTo>
                  <a:pt x="162" y="147"/>
                </a:lnTo>
                <a:lnTo>
                  <a:pt x="165" y="148"/>
                </a:lnTo>
                <a:lnTo>
                  <a:pt x="228" y="207"/>
                </a:lnTo>
                <a:lnTo>
                  <a:pt x="229" y="209"/>
                </a:lnTo>
                <a:lnTo>
                  <a:pt x="231" y="212"/>
                </a:lnTo>
                <a:lnTo>
                  <a:pt x="231" y="214"/>
                </a:lnTo>
                <a:lnTo>
                  <a:pt x="229" y="217"/>
                </a:lnTo>
                <a:lnTo>
                  <a:pt x="227" y="218"/>
                </a:lnTo>
                <a:lnTo>
                  <a:pt x="225" y="219"/>
                </a:lnTo>
                <a:lnTo>
                  <a:pt x="223" y="218"/>
                </a:lnTo>
                <a:lnTo>
                  <a:pt x="221" y="217"/>
                </a:lnTo>
                <a:lnTo>
                  <a:pt x="221" y="217"/>
                </a:lnTo>
                <a:close/>
                <a:moveTo>
                  <a:pt x="112" y="115"/>
                </a:moveTo>
                <a:lnTo>
                  <a:pt x="48" y="55"/>
                </a:lnTo>
                <a:lnTo>
                  <a:pt x="47" y="52"/>
                </a:lnTo>
                <a:lnTo>
                  <a:pt x="46" y="50"/>
                </a:lnTo>
                <a:lnTo>
                  <a:pt x="46" y="47"/>
                </a:lnTo>
                <a:lnTo>
                  <a:pt x="47" y="46"/>
                </a:lnTo>
                <a:lnTo>
                  <a:pt x="49" y="44"/>
                </a:lnTo>
                <a:lnTo>
                  <a:pt x="52" y="44"/>
                </a:lnTo>
                <a:lnTo>
                  <a:pt x="54" y="44"/>
                </a:lnTo>
                <a:lnTo>
                  <a:pt x="56" y="45"/>
                </a:lnTo>
                <a:lnTo>
                  <a:pt x="120" y="105"/>
                </a:lnTo>
                <a:lnTo>
                  <a:pt x="121" y="106"/>
                </a:lnTo>
                <a:lnTo>
                  <a:pt x="122" y="109"/>
                </a:lnTo>
                <a:lnTo>
                  <a:pt x="121" y="111"/>
                </a:lnTo>
                <a:lnTo>
                  <a:pt x="120" y="114"/>
                </a:lnTo>
                <a:lnTo>
                  <a:pt x="119" y="115"/>
                </a:lnTo>
                <a:lnTo>
                  <a:pt x="117" y="116"/>
                </a:lnTo>
                <a:lnTo>
                  <a:pt x="114" y="116"/>
                </a:lnTo>
                <a:lnTo>
                  <a:pt x="112" y="115"/>
                </a:lnTo>
                <a:lnTo>
                  <a:pt x="112" y="115"/>
                </a:lnTo>
                <a:close/>
                <a:moveTo>
                  <a:pt x="4" y="12"/>
                </a:moveTo>
                <a:lnTo>
                  <a:pt x="2" y="11"/>
                </a:lnTo>
                <a:lnTo>
                  <a:pt x="1" y="10"/>
                </a:lnTo>
                <a:lnTo>
                  <a:pt x="0" y="7"/>
                </a:lnTo>
                <a:lnTo>
                  <a:pt x="0" y="5"/>
                </a:lnTo>
                <a:lnTo>
                  <a:pt x="1" y="2"/>
                </a:lnTo>
                <a:lnTo>
                  <a:pt x="4" y="1"/>
                </a:lnTo>
                <a:lnTo>
                  <a:pt x="6" y="0"/>
                </a:lnTo>
                <a:lnTo>
                  <a:pt x="8" y="0"/>
                </a:lnTo>
                <a:lnTo>
                  <a:pt x="10" y="1"/>
                </a:lnTo>
                <a:lnTo>
                  <a:pt x="10" y="2"/>
                </a:lnTo>
                <a:lnTo>
                  <a:pt x="12" y="3"/>
                </a:lnTo>
                <a:lnTo>
                  <a:pt x="12" y="6"/>
                </a:lnTo>
                <a:lnTo>
                  <a:pt x="12" y="8"/>
                </a:lnTo>
                <a:lnTo>
                  <a:pt x="11" y="11"/>
                </a:lnTo>
                <a:lnTo>
                  <a:pt x="9" y="14"/>
                </a:lnTo>
                <a:lnTo>
                  <a:pt x="7" y="14"/>
                </a:lnTo>
                <a:lnTo>
                  <a:pt x="5" y="14"/>
                </a:lnTo>
                <a:lnTo>
                  <a:pt x="4" y="12"/>
                </a:lnTo>
                <a:lnTo>
                  <a:pt x="4" y="12"/>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50" name="Freeform 58"/>
          <p:cNvSpPr>
            <a:spLocks/>
          </p:cNvSpPr>
          <p:nvPr/>
        </p:nvSpPr>
        <p:spPr bwMode="auto">
          <a:xfrm>
            <a:off x="4945063" y="4546600"/>
            <a:ext cx="82550" cy="100013"/>
          </a:xfrm>
          <a:custGeom>
            <a:avLst/>
            <a:gdLst>
              <a:gd name="T0" fmla="*/ 47 w 52"/>
              <a:gd name="T1" fmla="*/ 0 h 63"/>
              <a:gd name="T2" fmla="*/ 52 w 52"/>
              <a:gd name="T3" fmla="*/ 58 h 63"/>
              <a:gd name="T4" fmla="*/ 0 w 52"/>
              <a:gd name="T5" fmla="*/ 63 h 63"/>
              <a:gd name="T6" fmla="*/ 47 w 52"/>
              <a:gd name="T7" fmla="*/ 0 h 63"/>
            </a:gdLst>
            <a:ahLst/>
            <a:cxnLst>
              <a:cxn ang="0">
                <a:pos x="T0" y="T1"/>
              </a:cxn>
              <a:cxn ang="0">
                <a:pos x="T2" y="T3"/>
              </a:cxn>
              <a:cxn ang="0">
                <a:pos x="T4" y="T5"/>
              </a:cxn>
              <a:cxn ang="0">
                <a:pos x="T6" y="T7"/>
              </a:cxn>
            </a:cxnLst>
            <a:rect l="0" t="0" r="r" b="b"/>
            <a:pathLst>
              <a:path w="52" h="63">
                <a:moveTo>
                  <a:pt x="47" y="0"/>
                </a:moveTo>
                <a:lnTo>
                  <a:pt x="52" y="58"/>
                </a:lnTo>
                <a:lnTo>
                  <a:pt x="0" y="63"/>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51" name="Rectangle 59"/>
          <p:cNvSpPr>
            <a:spLocks noChangeArrowheads="1"/>
          </p:cNvSpPr>
          <p:nvPr/>
        </p:nvSpPr>
        <p:spPr bwMode="auto">
          <a:xfrm>
            <a:off x="5470525" y="4638675"/>
            <a:ext cx="666750" cy="373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52" name="Rectangle 60"/>
          <p:cNvSpPr>
            <a:spLocks noChangeArrowheads="1"/>
          </p:cNvSpPr>
          <p:nvPr/>
        </p:nvSpPr>
        <p:spPr bwMode="auto">
          <a:xfrm>
            <a:off x="5470525" y="4638675"/>
            <a:ext cx="666750" cy="3730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53" name="Rectangle 61"/>
          <p:cNvSpPr>
            <a:spLocks noChangeArrowheads="1"/>
          </p:cNvSpPr>
          <p:nvPr/>
        </p:nvSpPr>
        <p:spPr bwMode="auto">
          <a:xfrm>
            <a:off x="5584825" y="4689475"/>
            <a:ext cx="482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b="0">
                <a:solidFill>
                  <a:srgbClr val="000000"/>
                </a:solidFill>
                <a:latin typeface="宋体" pitchFamily="2" charset="-122"/>
              </a:rPr>
              <a:t>吃肉</a:t>
            </a:r>
            <a:endParaRPr lang="zh-CN" altLang="en-US"/>
          </a:p>
        </p:txBody>
      </p:sp>
      <p:sp>
        <p:nvSpPr>
          <p:cNvPr id="443454" name="Freeform 62"/>
          <p:cNvSpPr>
            <a:spLocks noEditPoints="1"/>
          </p:cNvSpPr>
          <p:nvPr/>
        </p:nvSpPr>
        <p:spPr bwMode="auto">
          <a:xfrm>
            <a:off x="4514850" y="2928938"/>
            <a:ext cx="1268413" cy="1679575"/>
          </a:xfrm>
          <a:custGeom>
            <a:avLst/>
            <a:gdLst>
              <a:gd name="T0" fmla="*/ 734 w 799"/>
              <a:gd name="T1" fmla="*/ 983 h 1058"/>
              <a:gd name="T2" fmla="*/ 736 w 799"/>
              <a:gd name="T3" fmla="*/ 975 h 1058"/>
              <a:gd name="T4" fmla="*/ 742 w 799"/>
              <a:gd name="T5" fmla="*/ 974 h 1058"/>
              <a:gd name="T6" fmla="*/ 798 w 799"/>
              <a:gd name="T7" fmla="*/ 1050 h 1058"/>
              <a:gd name="T8" fmla="*/ 797 w 799"/>
              <a:gd name="T9" fmla="*/ 1057 h 1058"/>
              <a:gd name="T10" fmla="*/ 790 w 799"/>
              <a:gd name="T11" fmla="*/ 1057 h 1058"/>
              <a:gd name="T12" fmla="*/ 696 w 799"/>
              <a:gd name="T13" fmla="*/ 934 h 1058"/>
              <a:gd name="T14" fmla="*/ 642 w 799"/>
              <a:gd name="T15" fmla="*/ 859 h 1058"/>
              <a:gd name="T16" fmla="*/ 646 w 799"/>
              <a:gd name="T17" fmla="*/ 852 h 1058"/>
              <a:gd name="T18" fmla="*/ 653 w 799"/>
              <a:gd name="T19" fmla="*/ 855 h 1058"/>
              <a:gd name="T20" fmla="*/ 708 w 799"/>
              <a:gd name="T21" fmla="*/ 930 h 1058"/>
              <a:gd name="T22" fmla="*/ 703 w 799"/>
              <a:gd name="T23" fmla="*/ 937 h 1058"/>
              <a:gd name="T24" fmla="*/ 696 w 799"/>
              <a:gd name="T25" fmla="*/ 934 h 1058"/>
              <a:gd name="T26" fmla="*/ 552 w 799"/>
              <a:gd name="T27" fmla="*/ 742 h 1058"/>
              <a:gd name="T28" fmla="*/ 551 w 799"/>
              <a:gd name="T29" fmla="*/ 734 h 1058"/>
              <a:gd name="T30" fmla="*/ 557 w 799"/>
              <a:gd name="T31" fmla="*/ 731 h 1058"/>
              <a:gd name="T32" fmla="*/ 614 w 799"/>
              <a:gd name="T33" fmla="*/ 803 h 1058"/>
              <a:gd name="T34" fmla="*/ 615 w 799"/>
              <a:gd name="T35" fmla="*/ 811 h 1058"/>
              <a:gd name="T36" fmla="*/ 609 w 799"/>
              <a:gd name="T37" fmla="*/ 815 h 1058"/>
              <a:gd name="T38" fmla="*/ 605 w 799"/>
              <a:gd name="T39" fmla="*/ 812 h 1058"/>
              <a:gd name="T40" fmla="*/ 459 w 799"/>
              <a:gd name="T41" fmla="*/ 618 h 1058"/>
              <a:gd name="T42" fmla="*/ 460 w 799"/>
              <a:gd name="T43" fmla="*/ 610 h 1058"/>
              <a:gd name="T44" fmla="*/ 467 w 799"/>
              <a:gd name="T45" fmla="*/ 609 h 1058"/>
              <a:gd name="T46" fmla="*/ 524 w 799"/>
              <a:gd name="T47" fmla="*/ 684 h 1058"/>
              <a:gd name="T48" fmla="*/ 522 w 799"/>
              <a:gd name="T49" fmla="*/ 692 h 1058"/>
              <a:gd name="T50" fmla="*/ 515 w 799"/>
              <a:gd name="T51" fmla="*/ 692 h 1058"/>
              <a:gd name="T52" fmla="*/ 421 w 799"/>
              <a:gd name="T53" fmla="*/ 569 h 1058"/>
              <a:gd name="T54" fmla="*/ 366 w 799"/>
              <a:gd name="T55" fmla="*/ 493 h 1058"/>
              <a:gd name="T56" fmla="*/ 371 w 799"/>
              <a:gd name="T57" fmla="*/ 487 h 1058"/>
              <a:gd name="T58" fmla="*/ 378 w 799"/>
              <a:gd name="T59" fmla="*/ 490 h 1058"/>
              <a:gd name="T60" fmla="*/ 432 w 799"/>
              <a:gd name="T61" fmla="*/ 565 h 1058"/>
              <a:gd name="T62" fmla="*/ 428 w 799"/>
              <a:gd name="T63" fmla="*/ 571 h 1058"/>
              <a:gd name="T64" fmla="*/ 421 w 799"/>
              <a:gd name="T65" fmla="*/ 569 h 1058"/>
              <a:gd name="T66" fmla="*/ 277 w 799"/>
              <a:gd name="T67" fmla="*/ 377 h 1058"/>
              <a:gd name="T68" fmla="*/ 276 w 799"/>
              <a:gd name="T69" fmla="*/ 369 h 1058"/>
              <a:gd name="T70" fmla="*/ 281 w 799"/>
              <a:gd name="T71" fmla="*/ 365 h 1058"/>
              <a:gd name="T72" fmla="*/ 340 w 799"/>
              <a:gd name="T73" fmla="*/ 438 h 1058"/>
              <a:gd name="T74" fmla="*/ 340 w 799"/>
              <a:gd name="T75" fmla="*/ 446 h 1058"/>
              <a:gd name="T76" fmla="*/ 334 w 799"/>
              <a:gd name="T77" fmla="*/ 449 h 1058"/>
              <a:gd name="T78" fmla="*/ 330 w 799"/>
              <a:gd name="T79" fmla="*/ 447 h 1058"/>
              <a:gd name="T80" fmla="*/ 184 w 799"/>
              <a:gd name="T81" fmla="*/ 252 h 1058"/>
              <a:gd name="T82" fmla="*/ 185 w 799"/>
              <a:gd name="T83" fmla="*/ 245 h 1058"/>
              <a:gd name="T84" fmla="*/ 192 w 799"/>
              <a:gd name="T85" fmla="*/ 244 h 1058"/>
              <a:gd name="T86" fmla="*/ 249 w 799"/>
              <a:gd name="T87" fmla="*/ 319 h 1058"/>
              <a:gd name="T88" fmla="*/ 247 w 799"/>
              <a:gd name="T89" fmla="*/ 326 h 1058"/>
              <a:gd name="T90" fmla="*/ 240 w 799"/>
              <a:gd name="T91" fmla="*/ 326 h 1058"/>
              <a:gd name="T92" fmla="*/ 147 w 799"/>
              <a:gd name="T93" fmla="*/ 203 h 1058"/>
              <a:gd name="T94" fmla="*/ 91 w 799"/>
              <a:gd name="T95" fmla="*/ 128 h 1058"/>
              <a:gd name="T96" fmla="*/ 96 w 799"/>
              <a:gd name="T97" fmla="*/ 122 h 1058"/>
              <a:gd name="T98" fmla="*/ 103 w 799"/>
              <a:gd name="T99" fmla="*/ 124 h 1058"/>
              <a:gd name="T100" fmla="*/ 157 w 799"/>
              <a:gd name="T101" fmla="*/ 200 h 1058"/>
              <a:gd name="T102" fmla="*/ 153 w 799"/>
              <a:gd name="T103" fmla="*/ 206 h 1058"/>
              <a:gd name="T104" fmla="*/ 147 w 799"/>
              <a:gd name="T105" fmla="*/ 203 h 1058"/>
              <a:gd name="T106" fmla="*/ 2 w 799"/>
              <a:gd name="T107" fmla="*/ 11 h 1058"/>
              <a:gd name="T108" fmla="*/ 1 w 799"/>
              <a:gd name="T109" fmla="*/ 4 h 1058"/>
              <a:gd name="T110" fmla="*/ 6 w 799"/>
              <a:gd name="T111" fmla="*/ 0 h 1058"/>
              <a:gd name="T112" fmla="*/ 64 w 799"/>
              <a:gd name="T113" fmla="*/ 73 h 1058"/>
              <a:gd name="T114" fmla="*/ 64 w 799"/>
              <a:gd name="T115" fmla="*/ 80 h 1058"/>
              <a:gd name="T116" fmla="*/ 59 w 799"/>
              <a:gd name="T117" fmla="*/ 84 h 1058"/>
              <a:gd name="T118" fmla="*/ 56 w 799"/>
              <a:gd name="T119" fmla="*/ 8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9" h="1058">
                <a:moveTo>
                  <a:pt x="788" y="1056"/>
                </a:moveTo>
                <a:lnTo>
                  <a:pt x="736" y="986"/>
                </a:lnTo>
                <a:lnTo>
                  <a:pt x="734" y="983"/>
                </a:lnTo>
                <a:lnTo>
                  <a:pt x="733" y="980"/>
                </a:lnTo>
                <a:lnTo>
                  <a:pt x="734" y="978"/>
                </a:lnTo>
                <a:lnTo>
                  <a:pt x="736" y="975"/>
                </a:lnTo>
                <a:lnTo>
                  <a:pt x="738" y="974"/>
                </a:lnTo>
                <a:lnTo>
                  <a:pt x="740" y="974"/>
                </a:lnTo>
                <a:lnTo>
                  <a:pt x="742" y="974"/>
                </a:lnTo>
                <a:lnTo>
                  <a:pt x="744" y="977"/>
                </a:lnTo>
                <a:lnTo>
                  <a:pt x="797" y="1047"/>
                </a:lnTo>
                <a:lnTo>
                  <a:pt x="798" y="1050"/>
                </a:lnTo>
                <a:lnTo>
                  <a:pt x="799" y="1052"/>
                </a:lnTo>
                <a:lnTo>
                  <a:pt x="798" y="1055"/>
                </a:lnTo>
                <a:lnTo>
                  <a:pt x="797" y="1057"/>
                </a:lnTo>
                <a:lnTo>
                  <a:pt x="795" y="1058"/>
                </a:lnTo>
                <a:lnTo>
                  <a:pt x="793" y="1058"/>
                </a:lnTo>
                <a:lnTo>
                  <a:pt x="790" y="1057"/>
                </a:lnTo>
                <a:lnTo>
                  <a:pt x="788" y="1056"/>
                </a:lnTo>
                <a:lnTo>
                  <a:pt x="788" y="1056"/>
                </a:lnTo>
                <a:close/>
                <a:moveTo>
                  <a:pt x="696" y="934"/>
                </a:moveTo>
                <a:lnTo>
                  <a:pt x="644" y="864"/>
                </a:lnTo>
                <a:lnTo>
                  <a:pt x="643" y="861"/>
                </a:lnTo>
                <a:lnTo>
                  <a:pt x="642" y="859"/>
                </a:lnTo>
                <a:lnTo>
                  <a:pt x="643" y="856"/>
                </a:lnTo>
                <a:lnTo>
                  <a:pt x="644" y="854"/>
                </a:lnTo>
                <a:lnTo>
                  <a:pt x="646" y="852"/>
                </a:lnTo>
                <a:lnTo>
                  <a:pt x="648" y="852"/>
                </a:lnTo>
                <a:lnTo>
                  <a:pt x="651" y="852"/>
                </a:lnTo>
                <a:lnTo>
                  <a:pt x="653" y="855"/>
                </a:lnTo>
                <a:lnTo>
                  <a:pt x="705" y="925"/>
                </a:lnTo>
                <a:lnTo>
                  <a:pt x="706" y="928"/>
                </a:lnTo>
                <a:lnTo>
                  <a:pt x="708" y="930"/>
                </a:lnTo>
                <a:lnTo>
                  <a:pt x="706" y="933"/>
                </a:lnTo>
                <a:lnTo>
                  <a:pt x="705" y="935"/>
                </a:lnTo>
                <a:lnTo>
                  <a:pt x="703" y="937"/>
                </a:lnTo>
                <a:lnTo>
                  <a:pt x="701" y="937"/>
                </a:lnTo>
                <a:lnTo>
                  <a:pt x="699" y="935"/>
                </a:lnTo>
                <a:lnTo>
                  <a:pt x="696" y="934"/>
                </a:lnTo>
                <a:lnTo>
                  <a:pt x="696" y="934"/>
                </a:lnTo>
                <a:close/>
                <a:moveTo>
                  <a:pt x="605" y="812"/>
                </a:moveTo>
                <a:lnTo>
                  <a:pt x="552" y="742"/>
                </a:lnTo>
                <a:lnTo>
                  <a:pt x="551" y="739"/>
                </a:lnTo>
                <a:lnTo>
                  <a:pt x="550" y="737"/>
                </a:lnTo>
                <a:lnTo>
                  <a:pt x="551" y="734"/>
                </a:lnTo>
                <a:lnTo>
                  <a:pt x="552" y="732"/>
                </a:lnTo>
                <a:lnTo>
                  <a:pt x="554" y="731"/>
                </a:lnTo>
                <a:lnTo>
                  <a:pt x="557" y="731"/>
                </a:lnTo>
                <a:lnTo>
                  <a:pt x="559" y="731"/>
                </a:lnTo>
                <a:lnTo>
                  <a:pt x="561" y="733"/>
                </a:lnTo>
                <a:lnTo>
                  <a:pt x="614" y="803"/>
                </a:lnTo>
                <a:lnTo>
                  <a:pt x="615" y="806"/>
                </a:lnTo>
                <a:lnTo>
                  <a:pt x="616" y="808"/>
                </a:lnTo>
                <a:lnTo>
                  <a:pt x="615" y="811"/>
                </a:lnTo>
                <a:lnTo>
                  <a:pt x="614" y="814"/>
                </a:lnTo>
                <a:lnTo>
                  <a:pt x="611" y="815"/>
                </a:lnTo>
                <a:lnTo>
                  <a:pt x="609" y="815"/>
                </a:lnTo>
                <a:lnTo>
                  <a:pt x="607" y="814"/>
                </a:lnTo>
                <a:lnTo>
                  <a:pt x="605" y="812"/>
                </a:lnTo>
                <a:lnTo>
                  <a:pt x="605" y="812"/>
                </a:lnTo>
                <a:close/>
                <a:moveTo>
                  <a:pt x="513" y="690"/>
                </a:moveTo>
                <a:lnTo>
                  <a:pt x="460" y="620"/>
                </a:lnTo>
                <a:lnTo>
                  <a:pt x="459" y="618"/>
                </a:lnTo>
                <a:lnTo>
                  <a:pt x="458" y="615"/>
                </a:lnTo>
                <a:lnTo>
                  <a:pt x="459" y="613"/>
                </a:lnTo>
                <a:lnTo>
                  <a:pt x="460" y="610"/>
                </a:lnTo>
                <a:lnTo>
                  <a:pt x="463" y="609"/>
                </a:lnTo>
                <a:lnTo>
                  <a:pt x="465" y="609"/>
                </a:lnTo>
                <a:lnTo>
                  <a:pt x="467" y="609"/>
                </a:lnTo>
                <a:lnTo>
                  <a:pt x="469" y="611"/>
                </a:lnTo>
                <a:lnTo>
                  <a:pt x="523" y="682"/>
                </a:lnTo>
                <a:lnTo>
                  <a:pt x="524" y="684"/>
                </a:lnTo>
                <a:lnTo>
                  <a:pt x="524" y="687"/>
                </a:lnTo>
                <a:lnTo>
                  <a:pt x="523" y="689"/>
                </a:lnTo>
                <a:lnTo>
                  <a:pt x="522" y="692"/>
                </a:lnTo>
                <a:lnTo>
                  <a:pt x="520" y="693"/>
                </a:lnTo>
                <a:lnTo>
                  <a:pt x="517" y="693"/>
                </a:lnTo>
                <a:lnTo>
                  <a:pt x="515" y="692"/>
                </a:lnTo>
                <a:lnTo>
                  <a:pt x="513" y="690"/>
                </a:lnTo>
                <a:lnTo>
                  <a:pt x="513" y="690"/>
                </a:lnTo>
                <a:close/>
                <a:moveTo>
                  <a:pt x="421" y="569"/>
                </a:moveTo>
                <a:lnTo>
                  <a:pt x="369" y="498"/>
                </a:lnTo>
                <a:lnTo>
                  <a:pt x="368" y="496"/>
                </a:lnTo>
                <a:lnTo>
                  <a:pt x="366" y="493"/>
                </a:lnTo>
                <a:lnTo>
                  <a:pt x="368" y="491"/>
                </a:lnTo>
                <a:lnTo>
                  <a:pt x="369" y="488"/>
                </a:lnTo>
                <a:lnTo>
                  <a:pt x="371" y="487"/>
                </a:lnTo>
                <a:lnTo>
                  <a:pt x="373" y="487"/>
                </a:lnTo>
                <a:lnTo>
                  <a:pt x="375" y="487"/>
                </a:lnTo>
                <a:lnTo>
                  <a:pt x="378" y="490"/>
                </a:lnTo>
                <a:lnTo>
                  <a:pt x="431" y="560"/>
                </a:lnTo>
                <a:lnTo>
                  <a:pt x="432" y="562"/>
                </a:lnTo>
                <a:lnTo>
                  <a:pt x="432" y="565"/>
                </a:lnTo>
                <a:lnTo>
                  <a:pt x="431" y="567"/>
                </a:lnTo>
                <a:lnTo>
                  <a:pt x="430" y="570"/>
                </a:lnTo>
                <a:lnTo>
                  <a:pt x="428" y="571"/>
                </a:lnTo>
                <a:lnTo>
                  <a:pt x="426" y="571"/>
                </a:lnTo>
                <a:lnTo>
                  <a:pt x="423" y="570"/>
                </a:lnTo>
                <a:lnTo>
                  <a:pt x="421" y="569"/>
                </a:lnTo>
                <a:lnTo>
                  <a:pt x="421" y="569"/>
                </a:lnTo>
                <a:close/>
                <a:moveTo>
                  <a:pt x="330" y="447"/>
                </a:moveTo>
                <a:lnTo>
                  <a:pt x="277" y="377"/>
                </a:lnTo>
                <a:lnTo>
                  <a:pt x="276" y="374"/>
                </a:lnTo>
                <a:lnTo>
                  <a:pt x="275" y="372"/>
                </a:lnTo>
                <a:lnTo>
                  <a:pt x="276" y="369"/>
                </a:lnTo>
                <a:lnTo>
                  <a:pt x="277" y="367"/>
                </a:lnTo>
                <a:lnTo>
                  <a:pt x="279" y="365"/>
                </a:lnTo>
                <a:lnTo>
                  <a:pt x="281" y="365"/>
                </a:lnTo>
                <a:lnTo>
                  <a:pt x="284" y="365"/>
                </a:lnTo>
                <a:lnTo>
                  <a:pt x="286" y="368"/>
                </a:lnTo>
                <a:lnTo>
                  <a:pt x="340" y="438"/>
                </a:lnTo>
                <a:lnTo>
                  <a:pt x="341" y="441"/>
                </a:lnTo>
                <a:lnTo>
                  <a:pt x="341" y="443"/>
                </a:lnTo>
                <a:lnTo>
                  <a:pt x="340" y="446"/>
                </a:lnTo>
                <a:lnTo>
                  <a:pt x="338" y="448"/>
                </a:lnTo>
                <a:lnTo>
                  <a:pt x="336" y="449"/>
                </a:lnTo>
                <a:lnTo>
                  <a:pt x="334" y="449"/>
                </a:lnTo>
                <a:lnTo>
                  <a:pt x="332" y="448"/>
                </a:lnTo>
                <a:lnTo>
                  <a:pt x="330" y="447"/>
                </a:lnTo>
                <a:lnTo>
                  <a:pt x="330" y="447"/>
                </a:lnTo>
                <a:close/>
                <a:moveTo>
                  <a:pt x="239" y="325"/>
                </a:moveTo>
                <a:lnTo>
                  <a:pt x="185" y="255"/>
                </a:lnTo>
                <a:lnTo>
                  <a:pt x="184" y="252"/>
                </a:lnTo>
                <a:lnTo>
                  <a:pt x="183" y="250"/>
                </a:lnTo>
                <a:lnTo>
                  <a:pt x="184" y="247"/>
                </a:lnTo>
                <a:lnTo>
                  <a:pt x="185" y="245"/>
                </a:lnTo>
                <a:lnTo>
                  <a:pt x="188" y="244"/>
                </a:lnTo>
                <a:lnTo>
                  <a:pt x="190" y="244"/>
                </a:lnTo>
                <a:lnTo>
                  <a:pt x="192" y="244"/>
                </a:lnTo>
                <a:lnTo>
                  <a:pt x="194" y="246"/>
                </a:lnTo>
                <a:lnTo>
                  <a:pt x="248" y="316"/>
                </a:lnTo>
                <a:lnTo>
                  <a:pt x="249" y="319"/>
                </a:lnTo>
                <a:lnTo>
                  <a:pt x="249" y="321"/>
                </a:lnTo>
                <a:lnTo>
                  <a:pt x="248" y="324"/>
                </a:lnTo>
                <a:lnTo>
                  <a:pt x="247" y="326"/>
                </a:lnTo>
                <a:lnTo>
                  <a:pt x="245" y="328"/>
                </a:lnTo>
                <a:lnTo>
                  <a:pt x="242" y="328"/>
                </a:lnTo>
                <a:lnTo>
                  <a:pt x="240" y="326"/>
                </a:lnTo>
                <a:lnTo>
                  <a:pt x="239" y="325"/>
                </a:lnTo>
                <a:lnTo>
                  <a:pt x="239" y="325"/>
                </a:lnTo>
                <a:close/>
                <a:moveTo>
                  <a:pt x="147" y="203"/>
                </a:moveTo>
                <a:lnTo>
                  <a:pt x="94" y="133"/>
                </a:lnTo>
                <a:lnTo>
                  <a:pt x="92" y="131"/>
                </a:lnTo>
                <a:lnTo>
                  <a:pt x="91" y="128"/>
                </a:lnTo>
                <a:lnTo>
                  <a:pt x="92" y="126"/>
                </a:lnTo>
                <a:lnTo>
                  <a:pt x="94" y="123"/>
                </a:lnTo>
                <a:lnTo>
                  <a:pt x="96" y="122"/>
                </a:lnTo>
                <a:lnTo>
                  <a:pt x="98" y="122"/>
                </a:lnTo>
                <a:lnTo>
                  <a:pt x="100" y="122"/>
                </a:lnTo>
                <a:lnTo>
                  <a:pt x="103" y="124"/>
                </a:lnTo>
                <a:lnTo>
                  <a:pt x="156" y="195"/>
                </a:lnTo>
                <a:lnTo>
                  <a:pt x="157" y="197"/>
                </a:lnTo>
                <a:lnTo>
                  <a:pt x="157" y="200"/>
                </a:lnTo>
                <a:lnTo>
                  <a:pt x="156" y="202"/>
                </a:lnTo>
                <a:lnTo>
                  <a:pt x="155" y="205"/>
                </a:lnTo>
                <a:lnTo>
                  <a:pt x="153" y="206"/>
                </a:lnTo>
                <a:lnTo>
                  <a:pt x="151" y="206"/>
                </a:lnTo>
                <a:lnTo>
                  <a:pt x="148" y="205"/>
                </a:lnTo>
                <a:lnTo>
                  <a:pt x="147" y="203"/>
                </a:lnTo>
                <a:lnTo>
                  <a:pt x="147" y="203"/>
                </a:lnTo>
                <a:close/>
                <a:moveTo>
                  <a:pt x="56" y="82"/>
                </a:moveTo>
                <a:lnTo>
                  <a:pt x="2" y="11"/>
                </a:lnTo>
                <a:lnTo>
                  <a:pt x="1" y="9"/>
                </a:lnTo>
                <a:lnTo>
                  <a:pt x="0" y="6"/>
                </a:lnTo>
                <a:lnTo>
                  <a:pt x="1" y="4"/>
                </a:lnTo>
                <a:lnTo>
                  <a:pt x="2" y="1"/>
                </a:lnTo>
                <a:lnTo>
                  <a:pt x="4" y="0"/>
                </a:lnTo>
                <a:lnTo>
                  <a:pt x="6" y="0"/>
                </a:lnTo>
                <a:lnTo>
                  <a:pt x="9" y="0"/>
                </a:lnTo>
                <a:lnTo>
                  <a:pt x="11" y="2"/>
                </a:lnTo>
                <a:lnTo>
                  <a:pt x="64" y="73"/>
                </a:lnTo>
                <a:lnTo>
                  <a:pt x="66" y="75"/>
                </a:lnTo>
                <a:lnTo>
                  <a:pt x="66" y="78"/>
                </a:lnTo>
                <a:lnTo>
                  <a:pt x="64" y="80"/>
                </a:lnTo>
                <a:lnTo>
                  <a:pt x="63" y="83"/>
                </a:lnTo>
                <a:lnTo>
                  <a:pt x="61" y="84"/>
                </a:lnTo>
                <a:lnTo>
                  <a:pt x="59" y="84"/>
                </a:lnTo>
                <a:lnTo>
                  <a:pt x="57" y="83"/>
                </a:lnTo>
                <a:lnTo>
                  <a:pt x="56" y="82"/>
                </a:lnTo>
                <a:lnTo>
                  <a:pt x="56" y="82"/>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443455" name="Freeform 63"/>
          <p:cNvSpPr>
            <a:spLocks/>
          </p:cNvSpPr>
          <p:nvPr/>
        </p:nvSpPr>
        <p:spPr bwMode="auto">
          <a:xfrm>
            <a:off x="5721350" y="4546600"/>
            <a:ext cx="88900" cy="92075"/>
          </a:xfrm>
          <a:custGeom>
            <a:avLst/>
            <a:gdLst>
              <a:gd name="T0" fmla="*/ 56 w 56"/>
              <a:gd name="T1" fmla="*/ 0 h 58"/>
              <a:gd name="T2" fmla="*/ 52 w 56"/>
              <a:gd name="T3" fmla="*/ 58 h 58"/>
              <a:gd name="T4" fmla="*/ 0 w 56"/>
              <a:gd name="T5" fmla="*/ 53 h 58"/>
              <a:gd name="T6" fmla="*/ 56 w 56"/>
              <a:gd name="T7" fmla="*/ 0 h 58"/>
            </a:gdLst>
            <a:ahLst/>
            <a:cxnLst>
              <a:cxn ang="0">
                <a:pos x="T0" y="T1"/>
              </a:cxn>
              <a:cxn ang="0">
                <a:pos x="T2" y="T3"/>
              </a:cxn>
              <a:cxn ang="0">
                <a:pos x="T4" y="T5"/>
              </a:cxn>
              <a:cxn ang="0">
                <a:pos x="T6" y="T7"/>
              </a:cxn>
            </a:cxnLst>
            <a:rect l="0" t="0" r="r" b="b"/>
            <a:pathLst>
              <a:path w="56" h="58">
                <a:moveTo>
                  <a:pt x="56" y="0"/>
                </a:moveTo>
                <a:lnTo>
                  <a:pt x="52" y="58"/>
                </a:lnTo>
                <a:lnTo>
                  <a:pt x="0" y="53"/>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456" name="Freeform 64"/>
          <p:cNvSpPr>
            <a:spLocks/>
          </p:cNvSpPr>
          <p:nvPr/>
        </p:nvSpPr>
        <p:spPr bwMode="auto">
          <a:xfrm>
            <a:off x="4471988" y="3094038"/>
            <a:ext cx="169862" cy="71437"/>
          </a:xfrm>
          <a:custGeom>
            <a:avLst/>
            <a:gdLst>
              <a:gd name="T0" fmla="*/ 107 w 107"/>
              <a:gd name="T1" fmla="*/ 0 h 45"/>
              <a:gd name="T2" fmla="*/ 98 w 107"/>
              <a:gd name="T3" fmla="*/ 10 h 45"/>
              <a:gd name="T4" fmla="*/ 90 w 107"/>
              <a:gd name="T5" fmla="*/ 19 h 45"/>
              <a:gd name="T6" fmla="*/ 81 w 107"/>
              <a:gd name="T7" fmla="*/ 25 h 45"/>
              <a:gd name="T8" fmla="*/ 74 w 107"/>
              <a:gd name="T9" fmla="*/ 32 h 45"/>
              <a:gd name="T10" fmla="*/ 66 w 107"/>
              <a:gd name="T11" fmla="*/ 37 h 45"/>
              <a:gd name="T12" fmla="*/ 58 w 107"/>
              <a:gd name="T13" fmla="*/ 42 h 45"/>
              <a:gd name="T14" fmla="*/ 50 w 107"/>
              <a:gd name="T15" fmla="*/ 44 h 45"/>
              <a:gd name="T16" fmla="*/ 42 w 107"/>
              <a:gd name="T17" fmla="*/ 45 h 45"/>
              <a:gd name="T18" fmla="*/ 36 w 107"/>
              <a:gd name="T19" fmla="*/ 45 h 45"/>
              <a:gd name="T20" fmla="*/ 29 w 107"/>
              <a:gd name="T21" fmla="*/ 45 h 45"/>
              <a:gd name="T22" fmla="*/ 22 w 107"/>
              <a:gd name="T23" fmla="*/ 43 h 45"/>
              <a:gd name="T24" fmla="*/ 17 w 107"/>
              <a:gd name="T25" fmla="*/ 40 h 45"/>
              <a:gd name="T26" fmla="*/ 12 w 107"/>
              <a:gd name="T27" fmla="*/ 35 h 45"/>
              <a:gd name="T28" fmla="*/ 8 w 107"/>
              <a:gd name="T29" fmla="*/ 30 h 45"/>
              <a:gd name="T30" fmla="*/ 3 w 107"/>
              <a:gd name="T31" fmla="*/ 24 h 45"/>
              <a:gd name="T32" fmla="*/ 0 w 107"/>
              <a:gd name="T33"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45">
                <a:moveTo>
                  <a:pt x="107" y="0"/>
                </a:moveTo>
                <a:lnTo>
                  <a:pt x="98" y="10"/>
                </a:lnTo>
                <a:lnTo>
                  <a:pt x="90" y="19"/>
                </a:lnTo>
                <a:lnTo>
                  <a:pt x="81" y="25"/>
                </a:lnTo>
                <a:lnTo>
                  <a:pt x="74" y="32"/>
                </a:lnTo>
                <a:lnTo>
                  <a:pt x="66" y="37"/>
                </a:lnTo>
                <a:lnTo>
                  <a:pt x="58" y="42"/>
                </a:lnTo>
                <a:lnTo>
                  <a:pt x="50" y="44"/>
                </a:lnTo>
                <a:lnTo>
                  <a:pt x="42" y="45"/>
                </a:lnTo>
                <a:lnTo>
                  <a:pt x="36" y="45"/>
                </a:lnTo>
                <a:lnTo>
                  <a:pt x="29" y="45"/>
                </a:lnTo>
                <a:lnTo>
                  <a:pt x="22" y="43"/>
                </a:lnTo>
                <a:lnTo>
                  <a:pt x="17" y="40"/>
                </a:lnTo>
                <a:lnTo>
                  <a:pt x="12" y="35"/>
                </a:lnTo>
                <a:lnTo>
                  <a:pt x="8" y="30"/>
                </a:lnTo>
                <a:lnTo>
                  <a:pt x="3" y="24"/>
                </a:lnTo>
                <a:lnTo>
                  <a:pt x="0" y="1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57" name="Freeform 65"/>
          <p:cNvSpPr>
            <a:spLocks/>
          </p:cNvSpPr>
          <p:nvPr/>
        </p:nvSpPr>
        <p:spPr bwMode="auto">
          <a:xfrm>
            <a:off x="4198938" y="3025775"/>
            <a:ext cx="273050" cy="92075"/>
          </a:xfrm>
          <a:custGeom>
            <a:avLst/>
            <a:gdLst>
              <a:gd name="T0" fmla="*/ 0 w 172"/>
              <a:gd name="T1" fmla="*/ 0 h 58"/>
              <a:gd name="T2" fmla="*/ 0 w 172"/>
              <a:gd name="T3" fmla="*/ 4 h 58"/>
              <a:gd name="T4" fmla="*/ 1 w 172"/>
              <a:gd name="T5" fmla="*/ 7 h 58"/>
              <a:gd name="T6" fmla="*/ 2 w 172"/>
              <a:gd name="T7" fmla="*/ 9 h 58"/>
              <a:gd name="T8" fmla="*/ 3 w 172"/>
              <a:gd name="T9" fmla="*/ 13 h 58"/>
              <a:gd name="T10" fmla="*/ 5 w 172"/>
              <a:gd name="T11" fmla="*/ 16 h 58"/>
              <a:gd name="T12" fmla="*/ 7 w 172"/>
              <a:gd name="T13" fmla="*/ 18 h 58"/>
              <a:gd name="T14" fmla="*/ 10 w 172"/>
              <a:gd name="T15" fmla="*/ 21 h 58"/>
              <a:gd name="T16" fmla="*/ 13 w 172"/>
              <a:gd name="T17" fmla="*/ 23 h 58"/>
              <a:gd name="T18" fmla="*/ 16 w 172"/>
              <a:gd name="T19" fmla="*/ 26 h 58"/>
              <a:gd name="T20" fmla="*/ 21 w 172"/>
              <a:gd name="T21" fmla="*/ 28 h 58"/>
              <a:gd name="T22" fmla="*/ 24 w 172"/>
              <a:gd name="T23" fmla="*/ 31 h 58"/>
              <a:gd name="T24" fmla="*/ 29 w 172"/>
              <a:gd name="T25" fmla="*/ 33 h 58"/>
              <a:gd name="T26" fmla="*/ 34 w 172"/>
              <a:gd name="T27" fmla="*/ 36 h 58"/>
              <a:gd name="T28" fmla="*/ 39 w 172"/>
              <a:gd name="T29" fmla="*/ 38 h 58"/>
              <a:gd name="T30" fmla="*/ 44 w 172"/>
              <a:gd name="T31" fmla="*/ 39 h 58"/>
              <a:gd name="T32" fmla="*/ 50 w 172"/>
              <a:gd name="T33" fmla="*/ 42 h 58"/>
              <a:gd name="T34" fmla="*/ 62 w 172"/>
              <a:gd name="T35" fmla="*/ 46 h 58"/>
              <a:gd name="T36" fmla="*/ 76 w 172"/>
              <a:gd name="T37" fmla="*/ 48 h 58"/>
              <a:gd name="T38" fmla="*/ 90 w 172"/>
              <a:gd name="T39" fmla="*/ 52 h 58"/>
              <a:gd name="T40" fmla="*/ 105 w 172"/>
              <a:gd name="T41" fmla="*/ 54 h 58"/>
              <a:gd name="T42" fmla="*/ 120 w 172"/>
              <a:gd name="T43" fmla="*/ 56 h 58"/>
              <a:gd name="T44" fmla="*/ 137 w 172"/>
              <a:gd name="T45" fmla="*/ 57 h 58"/>
              <a:gd name="T46" fmla="*/ 154 w 172"/>
              <a:gd name="T47" fmla="*/ 58 h 58"/>
              <a:gd name="T48" fmla="*/ 172 w 172"/>
              <a:gd name="T4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58">
                <a:moveTo>
                  <a:pt x="0" y="0"/>
                </a:moveTo>
                <a:lnTo>
                  <a:pt x="0" y="4"/>
                </a:lnTo>
                <a:lnTo>
                  <a:pt x="1" y="7"/>
                </a:lnTo>
                <a:lnTo>
                  <a:pt x="2" y="9"/>
                </a:lnTo>
                <a:lnTo>
                  <a:pt x="3" y="13"/>
                </a:lnTo>
                <a:lnTo>
                  <a:pt x="5" y="16"/>
                </a:lnTo>
                <a:lnTo>
                  <a:pt x="7" y="18"/>
                </a:lnTo>
                <a:lnTo>
                  <a:pt x="10" y="21"/>
                </a:lnTo>
                <a:lnTo>
                  <a:pt x="13" y="23"/>
                </a:lnTo>
                <a:lnTo>
                  <a:pt x="16" y="26"/>
                </a:lnTo>
                <a:lnTo>
                  <a:pt x="21" y="28"/>
                </a:lnTo>
                <a:lnTo>
                  <a:pt x="24" y="31"/>
                </a:lnTo>
                <a:lnTo>
                  <a:pt x="29" y="33"/>
                </a:lnTo>
                <a:lnTo>
                  <a:pt x="34" y="36"/>
                </a:lnTo>
                <a:lnTo>
                  <a:pt x="39" y="38"/>
                </a:lnTo>
                <a:lnTo>
                  <a:pt x="44" y="39"/>
                </a:lnTo>
                <a:lnTo>
                  <a:pt x="50" y="42"/>
                </a:lnTo>
                <a:lnTo>
                  <a:pt x="62" y="46"/>
                </a:lnTo>
                <a:lnTo>
                  <a:pt x="76" y="48"/>
                </a:lnTo>
                <a:lnTo>
                  <a:pt x="90" y="52"/>
                </a:lnTo>
                <a:lnTo>
                  <a:pt x="105" y="54"/>
                </a:lnTo>
                <a:lnTo>
                  <a:pt x="120" y="56"/>
                </a:lnTo>
                <a:lnTo>
                  <a:pt x="137" y="57"/>
                </a:lnTo>
                <a:lnTo>
                  <a:pt x="154" y="58"/>
                </a:lnTo>
                <a:lnTo>
                  <a:pt x="172" y="5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58" name="Rectangle 66"/>
          <p:cNvSpPr>
            <a:spLocks noChangeArrowheads="1"/>
          </p:cNvSpPr>
          <p:nvPr/>
        </p:nvSpPr>
        <p:spPr bwMode="auto">
          <a:xfrm>
            <a:off x="6380163" y="2022475"/>
            <a:ext cx="533400" cy="37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59" name="Rectangle 67"/>
          <p:cNvSpPr>
            <a:spLocks noChangeArrowheads="1"/>
          </p:cNvSpPr>
          <p:nvPr/>
        </p:nvSpPr>
        <p:spPr bwMode="auto">
          <a:xfrm>
            <a:off x="6380163" y="2022475"/>
            <a:ext cx="533400" cy="374650"/>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443460" name="Rectangle 68"/>
          <p:cNvSpPr>
            <a:spLocks noChangeArrowheads="1"/>
          </p:cNvSpPr>
          <p:nvPr/>
        </p:nvSpPr>
        <p:spPr bwMode="auto">
          <a:xfrm>
            <a:off x="6523038" y="2071688"/>
            <a:ext cx="120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宋体" pitchFamily="2" charset="-122"/>
              </a:rPr>
              <a:t>r</a:t>
            </a:r>
            <a:endParaRPr lang="en-US" altLang="zh-CN"/>
          </a:p>
        </p:txBody>
      </p:sp>
      <p:sp>
        <p:nvSpPr>
          <p:cNvPr id="443461" name="Rectangle 69"/>
          <p:cNvSpPr>
            <a:spLocks noChangeArrowheads="1"/>
          </p:cNvSpPr>
          <p:nvPr/>
        </p:nvSpPr>
        <p:spPr bwMode="auto">
          <a:xfrm>
            <a:off x="6630988" y="2147888"/>
            <a:ext cx="1524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宋体" pitchFamily="2" charset="-122"/>
              </a:rPr>
              <a:t>10</a:t>
            </a:r>
            <a:endParaRPr lang="en-US" altLang="zh-CN"/>
          </a:p>
        </p:txBody>
      </p:sp>
      <p:sp>
        <p:nvSpPr>
          <p:cNvPr id="443462" name="Rectangle 70"/>
          <p:cNvSpPr>
            <a:spLocks noChangeArrowheads="1"/>
          </p:cNvSpPr>
          <p:nvPr/>
        </p:nvSpPr>
        <p:spPr bwMode="auto">
          <a:xfrm>
            <a:off x="3362325" y="2770188"/>
            <a:ext cx="531813" cy="37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63" name="Rectangle 71"/>
          <p:cNvSpPr>
            <a:spLocks noChangeArrowheads="1"/>
          </p:cNvSpPr>
          <p:nvPr/>
        </p:nvSpPr>
        <p:spPr bwMode="auto">
          <a:xfrm>
            <a:off x="3362325" y="2770188"/>
            <a:ext cx="531813" cy="374650"/>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64" name="Rectangle 72"/>
          <p:cNvSpPr>
            <a:spLocks noChangeArrowheads="1"/>
          </p:cNvSpPr>
          <p:nvPr/>
        </p:nvSpPr>
        <p:spPr bwMode="auto">
          <a:xfrm>
            <a:off x="3540125" y="2819400"/>
            <a:ext cx="120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宋体" pitchFamily="2" charset="-122"/>
              </a:rPr>
              <a:t>r</a:t>
            </a:r>
            <a:endParaRPr lang="en-US" altLang="zh-CN"/>
          </a:p>
        </p:txBody>
      </p:sp>
      <p:sp>
        <p:nvSpPr>
          <p:cNvPr id="443465" name="Rectangle 73"/>
          <p:cNvSpPr>
            <a:spLocks noChangeArrowheads="1"/>
          </p:cNvSpPr>
          <p:nvPr/>
        </p:nvSpPr>
        <p:spPr bwMode="auto">
          <a:xfrm>
            <a:off x="3648075" y="2895600"/>
            <a:ext cx="76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宋体" pitchFamily="2" charset="-122"/>
              </a:rPr>
              <a:t>5</a:t>
            </a:r>
            <a:endParaRPr lang="en-US" altLang="zh-CN"/>
          </a:p>
        </p:txBody>
      </p:sp>
      <p:sp>
        <p:nvSpPr>
          <p:cNvPr id="443466" name="Rectangle 74"/>
          <p:cNvSpPr>
            <a:spLocks noChangeArrowheads="1"/>
          </p:cNvSpPr>
          <p:nvPr/>
        </p:nvSpPr>
        <p:spPr bwMode="auto">
          <a:xfrm>
            <a:off x="4826000" y="4078288"/>
            <a:ext cx="53340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67" name="Rectangle 75"/>
          <p:cNvSpPr>
            <a:spLocks noChangeArrowheads="1"/>
          </p:cNvSpPr>
          <p:nvPr/>
        </p:nvSpPr>
        <p:spPr bwMode="auto">
          <a:xfrm>
            <a:off x="4826000" y="4078288"/>
            <a:ext cx="533400" cy="373062"/>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68" name="Rectangle 76"/>
          <p:cNvSpPr>
            <a:spLocks noChangeArrowheads="1"/>
          </p:cNvSpPr>
          <p:nvPr/>
        </p:nvSpPr>
        <p:spPr bwMode="auto">
          <a:xfrm>
            <a:off x="5003800" y="4127500"/>
            <a:ext cx="120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宋体" pitchFamily="2" charset="-122"/>
              </a:rPr>
              <a:t>r</a:t>
            </a:r>
            <a:endParaRPr lang="en-US" altLang="zh-CN"/>
          </a:p>
        </p:txBody>
      </p:sp>
      <p:sp>
        <p:nvSpPr>
          <p:cNvPr id="443469" name="Rectangle 77"/>
          <p:cNvSpPr>
            <a:spLocks noChangeArrowheads="1"/>
          </p:cNvSpPr>
          <p:nvPr/>
        </p:nvSpPr>
        <p:spPr bwMode="auto">
          <a:xfrm>
            <a:off x="5113338" y="4203700"/>
            <a:ext cx="76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宋体" pitchFamily="2" charset="-122"/>
              </a:rPr>
              <a:t>1</a:t>
            </a:r>
            <a:endParaRPr lang="en-US" altLang="zh-CN"/>
          </a:p>
        </p:txBody>
      </p:sp>
      <p:sp>
        <p:nvSpPr>
          <p:cNvPr id="443470" name="Rectangle 78"/>
          <p:cNvSpPr>
            <a:spLocks noChangeArrowheads="1"/>
          </p:cNvSpPr>
          <p:nvPr/>
        </p:nvSpPr>
        <p:spPr bwMode="auto">
          <a:xfrm>
            <a:off x="3716338" y="4140200"/>
            <a:ext cx="533400" cy="373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71" name="Rectangle 79"/>
          <p:cNvSpPr>
            <a:spLocks noChangeArrowheads="1"/>
          </p:cNvSpPr>
          <p:nvPr/>
        </p:nvSpPr>
        <p:spPr bwMode="auto">
          <a:xfrm>
            <a:off x="3716338" y="4140200"/>
            <a:ext cx="533400" cy="37306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72" name="Rectangle 80"/>
          <p:cNvSpPr>
            <a:spLocks noChangeArrowheads="1"/>
          </p:cNvSpPr>
          <p:nvPr/>
        </p:nvSpPr>
        <p:spPr bwMode="auto">
          <a:xfrm>
            <a:off x="3894138" y="4191000"/>
            <a:ext cx="120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宋体" pitchFamily="2" charset="-122"/>
              </a:rPr>
              <a:t>r</a:t>
            </a:r>
            <a:endParaRPr lang="en-US" altLang="zh-CN"/>
          </a:p>
        </p:txBody>
      </p:sp>
      <p:sp>
        <p:nvSpPr>
          <p:cNvPr id="443473" name="Rectangle 81"/>
          <p:cNvSpPr>
            <a:spLocks noChangeArrowheads="1"/>
          </p:cNvSpPr>
          <p:nvPr/>
        </p:nvSpPr>
        <p:spPr bwMode="auto">
          <a:xfrm>
            <a:off x="4003675" y="4267200"/>
            <a:ext cx="76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宋体" pitchFamily="2" charset="-122"/>
              </a:rPr>
              <a:t>2</a:t>
            </a:r>
            <a:endParaRPr lang="en-US" altLang="zh-CN"/>
          </a:p>
        </p:txBody>
      </p:sp>
      <p:sp>
        <p:nvSpPr>
          <p:cNvPr id="443474" name="Rectangle 82"/>
          <p:cNvSpPr>
            <a:spLocks noChangeArrowheads="1"/>
          </p:cNvSpPr>
          <p:nvPr/>
        </p:nvSpPr>
        <p:spPr bwMode="auto">
          <a:xfrm>
            <a:off x="4870450" y="2833688"/>
            <a:ext cx="533400" cy="37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3475" name="Rectangle 83"/>
          <p:cNvSpPr>
            <a:spLocks noChangeArrowheads="1"/>
          </p:cNvSpPr>
          <p:nvPr/>
        </p:nvSpPr>
        <p:spPr bwMode="auto">
          <a:xfrm>
            <a:off x="4870450" y="2833688"/>
            <a:ext cx="533400" cy="371475"/>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476" name="Rectangle 84"/>
          <p:cNvSpPr>
            <a:spLocks noChangeArrowheads="1"/>
          </p:cNvSpPr>
          <p:nvPr/>
        </p:nvSpPr>
        <p:spPr bwMode="auto">
          <a:xfrm>
            <a:off x="5048250" y="2881313"/>
            <a:ext cx="120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b="0">
                <a:solidFill>
                  <a:srgbClr val="000000"/>
                </a:solidFill>
                <a:latin typeface="宋体" pitchFamily="2" charset="-122"/>
              </a:rPr>
              <a:t>r</a:t>
            </a:r>
            <a:endParaRPr lang="en-US" altLang="zh-CN"/>
          </a:p>
        </p:txBody>
      </p:sp>
      <p:sp>
        <p:nvSpPr>
          <p:cNvPr id="443477" name="Rectangle 85"/>
          <p:cNvSpPr>
            <a:spLocks noChangeArrowheads="1"/>
          </p:cNvSpPr>
          <p:nvPr/>
        </p:nvSpPr>
        <p:spPr bwMode="auto">
          <a:xfrm>
            <a:off x="5156200" y="2957513"/>
            <a:ext cx="76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0">
                <a:solidFill>
                  <a:srgbClr val="000000"/>
                </a:solidFill>
                <a:latin typeface="宋体" pitchFamily="2" charset="-122"/>
              </a:rPr>
              <a:t>6</a:t>
            </a:r>
            <a:endParaRPr lang="en-US" altLang="zh-CN"/>
          </a:p>
        </p:txBody>
      </p:sp>
      <p:sp>
        <p:nvSpPr>
          <p:cNvPr id="443479" name="Rectangle 87"/>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A748301-E77D-4399-AAE7-BC8E05B263C5}" type="slidenum">
              <a:rPr lang="ja-JP" altLang="en-US"/>
              <a:pPr/>
              <a:t>44</a:t>
            </a:fld>
            <a:endParaRPr lang="en-US" altLang="ja-JP"/>
          </a:p>
        </p:txBody>
      </p:sp>
      <p:sp>
        <p:nvSpPr>
          <p:cNvPr id="444419" name="Rectangle 3"/>
          <p:cNvSpPr>
            <a:spLocks noGrp="1" noChangeArrowheads="1"/>
          </p:cNvSpPr>
          <p:nvPr>
            <p:ph type="body" idx="1"/>
          </p:nvPr>
        </p:nvSpPr>
        <p:spPr>
          <a:xfrm>
            <a:off x="250825" y="908050"/>
            <a:ext cx="8512175" cy="5400675"/>
          </a:xfrm>
        </p:spPr>
        <p:txBody>
          <a:bodyPr/>
          <a:lstStyle/>
          <a:p>
            <a:pPr>
              <a:buFont typeface="Wingdings" pitchFamily="2" charset="2"/>
              <a:buNone/>
            </a:pPr>
            <a:r>
              <a:rPr lang="en-US" altLang="zh-CN" sz="2600" b="1"/>
              <a:t>3 </a:t>
            </a:r>
            <a:r>
              <a:rPr lang="zh-CN" altLang="en-US" sz="2600" b="1"/>
              <a:t>冲突消解策略</a:t>
            </a:r>
          </a:p>
          <a:p>
            <a:pPr>
              <a:lnSpc>
                <a:spcPct val="130000"/>
              </a:lnSpc>
            </a:pPr>
            <a:r>
              <a:rPr lang="zh-CN" altLang="en-US" sz="2400">
                <a:latin typeface="宋体" pitchFamily="2" charset="-122"/>
              </a:rPr>
              <a:t>给定一组事实之后可用匹配技术寻找可用产生式，其基本思想是将已知事实代入产生式的前件，若前件为真，则该产生式是可用的。</a:t>
            </a:r>
          </a:p>
          <a:p>
            <a:pPr>
              <a:lnSpc>
                <a:spcPct val="130000"/>
              </a:lnSpc>
            </a:pPr>
            <a:r>
              <a:rPr lang="zh-CN" altLang="en-US" sz="2400">
                <a:latin typeface="宋体" pitchFamily="2" charset="-122"/>
              </a:rPr>
              <a:t>提高匹配效率的方法</a:t>
            </a:r>
          </a:p>
          <a:p>
            <a:pPr lvl="1">
              <a:lnSpc>
                <a:spcPct val="130000"/>
              </a:lnSpc>
            </a:pPr>
            <a:r>
              <a:rPr lang="zh-CN" altLang="en-US" sz="2000" b="1">
                <a:latin typeface="宋体" pitchFamily="2" charset="-122"/>
              </a:rPr>
              <a:t>索引匹配。为状态建立可用产生式索引表，减少可用产生式搜索范围。</a:t>
            </a:r>
          </a:p>
          <a:p>
            <a:pPr lvl="1">
              <a:lnSpc>
                <a:spcPct val="130000"/>
              </a:lnSpc>
            </a:pPr>
            <a:r>
              <a:rPr lang="zh-CN" altLang="en-US" sz="2000" b="1">
                <a:latin typeface="宋体" pitchFamily="2" charset="-122"/>
              </a:rPr>
              <a:t>分层匹配。将产生式分成若干层或组，按一定特征进行分层搜索。</a:t>
            </a:r>
          </a:p>
          <a:p>
            <a:pPr lvl="1">
              <a:lnSpc>
                <a:spcPct val="130000"/>
              </a:lnSpc>
            </a:pPr>
            <a:r>
              <a:rPr lang="zh-CN" altLang="en-US" sz="2000" b="1">
                <a:latin typeface="宋体" pitchFamily="2" charset="-122"/>
              </a:rPr>
              <a:t>过滤匹配。边匹配边 按某些附加特征或参数对可用产生式进行精选。</a:t>
            </a:r>
            <a:endParaRPr lang="zh-CN" altLang="en-US" sz="2000" b="1"/>
          </a:p>
        </p:txBody>
      </p:sp>
      <p:sp>
        <p:nvSpPr>
          <p:cNvPr id="444421" name="Rectangle 5"/>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CBC9265-15CE-411F-8DE2-1D900C64232D}" type="slidenum">
              <a:rPr lang="ja-JP" altLang="en-US"/>
              <a:pPr/>
              <a:t>45</a:t>
            </a:fld>
            <a:endParaRPr lang="en-US" altLang="ja-JP"/>
          </a:p>
        </p:txBody>
      </p:sp>
      <p:sp>
        <p:nvSpPr>
          <p:cNvPr id="445443" name="Rectangle 3"/>
          <p:cNvSpPr>
            <a:spLocks noGrp="1" noChangeArrowheads="1"/>
          </p:cNvSpPr>
          <p:nvPr>
            <p:ph type="body" idx="1"/>
          </p:nvPr>
        </p:nvSpPr>
        <p:spPr>
          <a:xfrm>
            <a:off x="381000" y="1143000"/>
            <a:ext cx="8534400" cy="5334000"/>
          </a:xfrm>
          <a:noFill/>
          <a:ln/>
        </p:spPr>
        <p:txBody>
          <a:bodyPr/>
          <a:lstStyle/>
          <a:p>
            <a:pPr>
              <a:lnSpc>
                <a:spcPct val="125000"/>
              </a:lnSpc>
            </a:pPr>
            <a:r>
              <a:rPr lang="zh-CN" altLang="en-US" sz="2600">
                <a:latin typeface="宋体" pitchFamily="2" charset="-122"/>
              </a:rPr>
              <a:t>如果一组事实可以同时使几个产生式前提为真，常用以下方法进行选择（冲突消解策略）：</a:t>
            </a:r>
          </a:p>
          <a:p>
            <a:pPr lvl="1">
              <a:lnSpc>
                <a:spcPct val="125000"/>
              </a:lnSpc>
            </a:pPr>
            <a:r>
              <a:rPr lang="zh-CN" altLang="en-US" sz="2200" b="1">
                <a:latin typeface="宋体" pitchFamily="2" charset="-122"/>
              </a:rPr>
              <a:t>优先级法（优先级高者优先）</a:t>
            </a:r>
          </a:p>
          <a:p>
            <a:pPr lvl="1">
              <a:lnSpc>
                <a:spcPct val="125000"/>
              </a:lnSpc>
            </a:pPr>
            <a:r>
              <a:rPr lang="zh-CN" altLang="en-US" sz="2200" b="1">
                <a:latin typeface="宋体" pitchFamily="2" charset="-122"/>
              </a:rPr>
              <a:t>可信度法（可信度高者优先）</a:t>
            </a:r>
          </a:p>
          <a:p>
            <a:pPr lvl="1">
              <a:lnSpc>
                <a:spcPct val="125000"/>
              </a:lnSpc>
            </a:pPr>
            <a:r>
              <a:rPr lang="zh-CN" altLang="en-US" sz="2200" b="1">
                <a:latin typeface="宋体" pitchFamily="2" charset="-122"/>
              </a:rPr>
              <a:t>自然顺序法</a:t>
            </a:r>
          </a:p>
          <a:p>
            <a:pPr>
              <a:lnSpc>
                <a:spcPct val="125000"/>
              </a:lnSpc>
            </a:pPr>
            <a:r>
              <a:rPr lang="zh-CN" altLang="en-US" sz="2600">
                <a:latin typeface="宋体" pitchFamily="2" charset="-122"/>
              </a:rPr>
              <a:t>采用优先级、可信度、代价等冲突消解策略，就是</a:t>
            </a:r>
            <a:r>
              <a:rPr lang="zh-CN" altLang="en-US" sz="2600">
                <a:solidFill>
                  <a:schemeClr val="folHlink"/>
                </a:solidFill>
                <a:latin typeface="宋体" pitchFamily="2" charset="-122"/>
              </a:rPr>
              <a:t>启发式搜索</a:t>
            </a:r>
            <a:r>
              <a:rPr lang="zh-CN" altLang="en-US" sz="2600">
                <a:latin typeface="宋体" pitchFamily="2" charset="-122"/>
              </a:rPr>
              <a:t>；采用自然顺序法，就是一种</a:t>
            </a:r>
            <a:r>
              <a:rPr lang="zh-CN" altLang="en-US" sz="2600">
                <a:solidFill>
                  <a:schemeClr val="folHlink"/>
                </a:solidFill>
                <a:latin typeface="宋体" pitchFamily="2" charset="-122"/>
              </a:rPr>
              <a:t>盲目碰撞搜索</a:t>
            </a:r>
            <a:r>
              <a:rPr lang="zh-CN" altLang="en-US" sz="2600">
                <a:latin typeface="宋体" pitchFamily="2" charset="-122"/>
              </a:rPr>
              <a:t>。</a:t>
            </a:r>
          </a:p>
          <a:p>
            <a:pPr>
              <a:lnSpc>
                <a:spcPct val="125000"/>
              </a:lnSpc>
            </a:pPr>
            <a:r>
              <a:rPr lang="zh-CN" altLang="en-US" sz="2600">
                <a:latin typeface="宋体" pitchFamily="2" charset="-122"/>
              </a:rPr>
              <a:t>产生式系统的控制策略体现在推理机的算法描述中。</a:t>
            </a:r>
          </a:p>
        </p:txBody>
      </p:sp>
      <p:sp>
        <p:nvSpPr>
          <p:cNvPr id="445448" name="Rectangle 8"/>
          <p:cNvSpPr>
            <a:spLocks noChangeArrowheads="1"/>
          </p:cNvSpPr>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3600">
                <a:solidFill>
                  <a:schemeClr val="bg1"/>
                </a:solidFill>
                <a:latin typeface="Times New Roman" pitchFamily="18" charset="0"/>
              </a:rPr>
              <a:t>6.2.3 </a:t>
            </a:r>
            <a:r>
              <a:rPr lang="zh-CN" altLang="en-US" sz="3600">
                <a:solidFill>
                  <a:schemeClr val="bg1"/>
                </a:solidFill>
              </a:rPr>
              <a:t>控制策略与常用算法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D4C66E3-E693-4015-86AA-21C7001A394C}" type="slidenum">
              <a:rPr lang="ja-JP" altLang="en-US"/>
              <a:pPr/>
              <a:t>46</a:t>
            </a:fld>
            <a:endParaRPr lang="en-US" altLang="ja-JP"/>
          </a:p>
        </p:txBody>
      </p:sp>
      <p:sp>
        <p:nvSpPr>
          <p:cNvPr id="446466" name="Rectangle 2"/>
          <p:cNvSpPr>
            <a:spLocks noGrp="1" noChangeArrowheads="1"/>
          </p:cNvSpPr>
          <p:nvPr>
            <p:ph type="title"/>
          </p:nvPr>
        </p:nvSpPr>
        <p:spPr/>
        <p:txBody>
          <a:bodyPr/>
          <a:lstStyle/>
          <a:p>
            <a:r>
              <a:rPr lang="en-US" altLang="zh-CN" sz="3600"/>
              <a:t>6.2.4</a:t>
            </a:r>
            <a:r>
              <a:rPr lang="en-US" altLang="zh-CN" sz="3600">
                <a:latin typeface="宋体" pitchFamily="2" charset="-122"/>
              </a:rPr>
              <a:t> </a:t>
            </a:r>
            <a:r>
              <a:rPr lang="zh-CN" altLang="en-US" sz="3600">
                <a:latin typeface="宋体" pitchFamily="2" charset="-122"/>
              </a:rPr>
              <a:t>程序实现</a:t>
            </a:r>
          </a:p>
        </p:txBody>
      </p:sp>
      <p:sp>
        <p:nvSpPr>
          <p:cNvPr id="446467" name="Rectangle 3"/>
          <p:cNvSpPr>
            <a:spLocks noGrp="1" noChangeArrowheads="1"/>
          </p:cNvSpPr>
          <p:nvPr>
            <p:ph type="body" idx="1"/>
          </p:nvPr>
        </p:nvSpPr>
        <p:spPr/>
        <p:txBody>
          <a:bodyPr/>
          <a:lstStyle/>
          <a:p>
            <a:pPr>
              <a:lnSpc>
                <a:spcPct val="120000"/>
              </a:lnSpc>
            </a:pPr>
            <a:r>
              <a:rPr lang="zh-CN" altLang="en-US" sz="2800"/>
              <a:t>产生式规则的程序语言实现</a:t>
            </a:r>
          </a:p>
          <a:p>
            <a:pPr>
              <a:lnSpc>
                <a:spcPct val="120000"/>
              </a:lnSpc>
            </a:pPr>
            <a:r>
              <a:rPr lang="zh-CN" altLang="en-US" sz="2800"/>
              <a:t>规则库的程序实现</a:t>
            </a:r>
          </a:p>
          <a:p>
            <a:pPr>
              <a:lnSpc>
                <a:spcPct val="120000"/>
              </a:lnSpc>
            </a:pPr>
            <a:r>
              <a:rPr lang="zh-CN" altLang="en-US" sz="2800"/>
              <a:t>动态数据库的程序实现</a:t>
            </a:r>
          </a:p>
          <a:p>
            <a:pPr>
              <a:lnSpc>
                <a:spcPct val="120000"/>
              </a:lnSpc>
            </a:pPr>
            <a:r>
              <a:rPr lang="zh-CN" altLang="en-US" sz="2800"/>
              <a:t>推理机的程序实现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2BB8502-02F2-4008-8DBE-8449F4E30A43}" type="slidenum">
              <a:rPr lang="ja-JP" altLang="en-US"/>
              <a:pPr/>
              <a:t>47</a:t>
            </a:fld>
            <a:endParaRPr lang="en-US" altLang="ja-JP"/>
          </a:p>
        </p:txBody>
      </p:sp>
      <p:sp>
        <p:nvSpPr>
          <p:cNvPr id="447490" name="Rectangle 2"/>
          <p:cNvSpPr>
            <a:spLocks noGrp="1" noChangeArrowheads="1"/>
          </p:cNvSpPr>
          <p:nvPr>
            <p:ph type="title"/>
          </p:nvPr>
        </p:nvSpPr>
        <p:spPr/>
        <p:txBody>
          <a:bodyPr/>
          <a:lstStyle/>
          <a:p>
            <a:r>
              <a:rPr lang="en-US" altLang="zh-CN" sz="3600"/>
              <a:t>6.2.5</a:t>
            </a:r>
            <a:r>
              <a:rPr lang="en-US" altLang="zh-CN" sz="3600">
                <a:latin typeface="宋体" pitchFamily="2" charset="-122"/>
              </a:rPr>
              <a:t> </a:t>
            </a:r>
            <a:r>
              <a:rPr lang="zh-CN" altLang="en-US" sz="3600"/>
              <a:t>产生式系统与问题求解</a:t>
            </a:r>
            <a:endParaRPr lang="zh-CN" altLang="en-US" sz="3600">
              <a:latin typeface="宋体" pitchFamily="2" charset="-122"/>
            </a:endParaRPr>
          </a:p>
        </p:txBody>
      </p:sp>
      <p:sp>
        <p:nvSpPr>
          <p:cNvPr id="447491" name="Rectangle 3"/>
          <p:cNvSpPr>
            <a:spLocks noGrp="1" noChangeArrowheads="1"/>
          </p:cNvSpPr>
          <p:nvPr>
            <p:ph type="body" idx="1"/>
          </p:nvPr>
        </p:nvSpPr>
        <p:spPr>
          <a:xfrm>
            <a:off x="381000" y="1066800"/>
            <a:ext cx="7772400" cy="4114800"/>
          </a:xfrm>
          <a:noFill/>
          <a:ln/>
        </p:spPr>
        <p:txBody>
          <a:bodyPr/>
          <a:lstStyle/>
          <a:p>
            <a:pPr>
              <a:lnSpc>
                <a:spcPct val="130000"/>
              </a:lnSpc>
            </a:pPr>
            <a:r>
              <a:rPr lang="zh-CN" altLang="en-US" sz="2800"/>
              <a:t>如果用正向推理来解决规划性问题，在算法中需要增加以下功能：</a:t>
            </a:r>
          </a:p>
          <a:p>
            <a:pPr lvl="1">
              <a:lnSpc>
                <a:spcPct val="130000"/>
              </a:lnSpc>
            </a:pPr>
            <a:r>
              <a:rPr lang="zh-CN" altLang="en-US"/>
              <a:t>记录动态数据库状态变化的历史</a:t>
            </a:r>
          </a:p>
          <a:p>
            <a:pPr lvl="1">
              <a:lnSpc>
                <a:spcPct val="130000"/>
              </a:lnSpc>
            </a:pPr>
            <a:r>
              <a:rPr lang="zh-CN" altLang="en-US"/>
              <a:t>需要回溯，保存与每个动态数据库状态对应的可用规则集</a:t>
            </a:r>
          </a:p>
          <a:p>
            <a:pPr lvl="1">
              <a:lnSpc>
                <a:spcPct val="130000"/>
              </a:lnSpc>
            </a:pPr>
            <a:r>
              <a:rPr lang="zh-CN" altLang="en-US"/>
              <a:t>要进行树式搜索，还需设置一个</a:t>
            </a:r>
            <a:r>
              <a:rPr lang="en-US" altLang="zh-CN"/>
              <a:t>OPEN</a:t>
            </a:r>
            <a:r>
              <a:rPr lang="zh-CN" altLang="en-US"/>
              <a:t>表</a:t>
            </a:r>
          </a:p>
          <a:p>
            <a:pPr lvl="1">
              <a:lnSpc>
                <a:spcPct val="130000"/>
              </a:lnSpc>
            </a:pPr>
            <a:r>
              <a:rPr lang="zh-CN" altLang="en-US"/>
              <a:t>对已执行的规则进行标记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0"/>
          </p:nvPr>
        </p:nvSpPr>
        <p:spPr/>
        <p:txBody>
          <a:bodyPr/>
          <a:lstStyle/>
          <a:p>
            <a:fld id="{1D27D059-4EEE-4CDD-962A-8172D3F25DD3}" type="slidenum">
              <a:rPr lang="ja-JP" altLang="en-US"/>
              <a:pPr/>
              <a:t>48</a:t>
            </a:fld>
            <a:endParaRPr lang="en-US" altLang="ja-JP"/>
          </a:p>
        </p:txBody>
      </p:sp>
      <p:graphicFrame>
        <p:nvGraphicFramePr>
          <p:cNvPr id="448544" name="Group 32"/>
          <p:cNvGraphicFramePr>
            <a:graphicFrameLocks noGrp="1"/>
          </p:cNvGraphicFramePr>
          <p:nvPr/>
        </p:nvGraphicFramePr>
        <p:xfrm>
          <a:off x="762000" y="1981200"/>
          <a:ext cx="7775575" cy="3840480"/>
        </p:xfrm>
        <a:graphic>
          <a:graphicData uri="http://schemas.openxmlformats.org/drawingml/2006/table">
            <a:tbl>
              <a:tblPr/>
              <a:tblGrid>
                <a:gridCol w="2560638"/>
                <a:gridCol w="5214937"/>
              </a:tblGrid>
              <a:tr h="487363">
                <a:tc>
                  <a:txBody>
                    <a:bodyPr/>
                    <a:lstStyle/>
                    <a:p>
                      <a:pPr marL="0" marR="0" lvl="0" indent="0" algn="ctr"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产生式系统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图搜索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初始事实数据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初始节点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目标条件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目标节点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产生式规则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状态转换规则、问题变换规则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规则库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操作集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动态数据库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节点（状态</a:t>
                      </a:r>
                      <a:r>
                        <a:rPr kumimoji="0" lang="en-US" altLang="zh-CN" sz="2400" b="0" i="0" u="none" strike="noStrike" cap="none" normalizeH="0" baseline="0" smtClean="0">
                          <a:ln>
                            <a:noFill/>
                          </a:ln>
                          <a:solidFill>
                            <a:schemeClr val="tx1"/>
                          </a:solidFill>
                          <a:effectLst/>
                          <a:latin typeface="Arial" charset="0"/>
                          <a:ea typeface="宋体" pitchFamily="2" charset="-122"/>
                        </a:rPr>
                        <a:t>/</a:t>
                      </a:r>
                      <a:r>
                        <a:rPr kumimoji="0" lang="zh-CN" altLang="en-US" sz="2400" b="0" i="0" u="none" strike="noStrike" cap="none" normalizeH="0" baseline="0" smtClean="0">
                          <a:ln>
                            <a:noFill/>
                          </a:ln>
                          <a:solidFill>
                            <a:schemeClr val="tx1"/>
                          </a:solidFill>
                          <a:effectLst/>
                          <a:latin typeface="Arial" charset="0"/>
                          <a:ea typeface="宋体" pitchFamily="2" charset="-122"/>
                        </a:rPr>
                        <a:t>问题）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控制策略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40000"/>
                        </a:spcBef>
                        <a:spcAft>
                          <a:spcPct val="0"/>
                        </a:spcAft>
                        <a:buClr>
                          <a:schemeClr val="accent2"/>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宋体" pitchFamily="2" charset="-122"/>
                        </a:rPr>
                        <a:t>搜索策略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8541" name="Rectangle 29"/>
          <p:cNvSpPr>
            <a:spLocks noChangeArrowheads="1"/>
          </p:cNvSpPr>
          <p:nvPr/>
        </p:nvSpPr>
        <p:spPr bwMode="auto">
          <a:xfrm>
            <a:off x="685800" y="990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100000"/>
              </a:lnSpc>
              <a:spcBef>
                <a:spcPct val="40000"/>
              </a:spcBef>
              <a:buClr>
                <a:schemeClr val="accent2"/>
              </a:buClr>
              <a:buFont typeface="Wingdings" pitchFamily="2" charset="2"/>
              <a:buBlip>
                <a:blip r:embed="rId2"/>
              </a:buBlip>
            </a:pPr>
            <a:r>
              <a:rPr lang="zh-CN" altLang="en-US" sz="3000" b="0"/>
              <a:t>产生式系统与图搜索对比</a:t>
            </a:r>
          </a:p>
        </p:txBody>
      </p:sp>
      <p:sp>
        <p:nvSpPr>
          <p:cNvPr id="448546" name="Rectangle 34"/>
          <p:cNvSpPr>
            <a:spLocks noGrp="1" noChangeArrowheads="1"/>
          </p:cNvSpPr>
          <p:nvPr>
            <p:ph type="title"/>
          </p:nvPr>
        </p:nvSpPr>
        <p:spPr>
          <a:ln/>
        </p:spPr>
        <p:txBody>
          <a:bodyPr/>
          <a:lstStyle/>
          <a:p>
            <a:r>
              <a:rPr lang="en-US" altLang="zh-CN"/>
              <a:t>6.2.5 </a:t>
            </a:r>
            <a:r>
              <a:rPr lang="zh-CN" altLang="en-US"/>
              <a:t>产生式系统与问题求解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705C5B-26F7-4C17-A635-9F60833F45A2}" type="slidenum">
              <a:rPr lang="ja-JP" altLang="en-US"/>
              <a:pPr/>
              <a:t>49</a:t>
            </a:fld>
            <a:endParaRPr lang="en-US" altLang="ja-JP"/>
          </a:p>
        </p:txBody>
      </p:sp>
      <p:sp>
        <p:nvSpPr>
          <p:cNvPr id="449539" name="Rectangle 3"/>
          <p:cNvSpPr>
            <a:spLocks noChangeArrowheads="1"/>
          </p:cNvSpPr>
          <p:nvPr/>
        </p:nvSpPr>
        <p:spPr bwMode="auto">
          <a:xfrm>
            <a:off x="533400" y="10668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30000"/>
              </a:lnSpc>
              <a:spcBef>
                <a:spcPct val="20000"/>
              </a:spcBef>
              <a:buClr>
                <a:schemeClr val="folHlink"/>
              </a:buClr>
              <a:buFont typeface="Wingdings" pitchFamily="2" charset="2"/>
              <a:buBlip>
                <a:blip r:embed="rId2"/>
              </a:buBlip>
            </a:pPr>
            <a:r>
              <a:rPr kumimoji="1" lang="zh-CN" altLang="en-US" sz="2400">
                <a:latin typeface="宋体" pitchFamily="2" charset="-122"/>
              </a:rPr>
              <a:t>问题求解、图搜索和产生式系统的关系是：</a:t>
            </a:r>
            <a:r>
              <a:rPr kumimoji="1" lang="zh-CN" altLang="en-US" sz="2400">
                <a:solidFill>
                  <a:schemeClr val="folHlink"/>
                </a:solidFill>
                <a:latin typeface="宋体" pitchFamily="2" charset="-122"/>
              </a:rPr>
              <a:t>问题求解是目的，图搜索是方法，产生式系统是形式</a:t>
            </a:r>
            <a:r>
              <a:rPr kumimoji="1" lang="zh-CN" altLang="en-US" sz="2400">
                <a:latin typeface="宋体" pitchFamily="2" charset="-122"/>
              </a:rPr>
              <a:t>。</a:t>
            </a:r>
          </a:p>
          <a:p>
            <a:pPr marL="342900" indent="-342900">
              <a:lnSpc>
                <a:spcPct val="130000"/>
              </a:lnSpc>
              <a:spcBef>
                <a:spcPct val="20000"/>
              </a:spcBef>
              <a:buClr>
                <a:schemeClr val="folHlink"/>
              </a:buClr>
              <a:buFont typeface="Wingdings" pitchFamily="2" charset="2"/>
              <a:buBlip>
                <a:blip r:embed="rId2"/>
              </a:buBlip>
            </a:pPr>
            <a:r>
              <a:rPr kumimoji="1" lang="zh-CN" altLang="en-US" sz="2400">
                <a:latin typeface="宋体" pitchFamily="2" charset="-122"/>
              </a:rPr>
              <a:t>产生式系统能实施功能更强的搜索。</a:t>
            </a:r>
          </a:p>
          <a:p>
            <a:pPr marL="342900" indent="-342900">
              <a:lnSpc>
                <a:spcPct val="130000"/>
              </a:lnSpc>
              <a:spcBef>
                <a:spcPct val="20000"/>
              </a:spcBef>
              <a:buClr>
                <a:schemeClr val="folHlink"/>
              </a:buClr>
              <a:buFont typeface="Wingdings" pitchFamily="2" charset="2"/>
              <a:buBlip>
                <a:blip r:embed="rId2"/>
              </a:buBlip>
            </a:pPr>
            <a:r>
              <a:rPr kumimoji="1" lang="zh-CN" altLang="en-US" sz="2400">
                <a:latin typeface="宋体" pitchFamily="2" charset="-122"/>
              </a:rPr>
              <a:t>产生式系统的应用</a:t>
            </a:r>
          </a:p>
          <a:p>
            <a:pPr marL="742950" lvl="1" indent="-285750">
              <a:lnSpc>
                <a:spcPct val="130000"/>
              </a:lnSpc>
              <a:spcBef>
                <a:spcPct val="20000"/>
              </a:spcBef>
              <a:buClr>
                <a:schemeClr val="accent2"/>
              </a:buClr>
              <a:buFont typeface="Wingdings" pitchFamily="2" charset="2"/>
              <a:buChar char="Ø"/>
            </a:pPr>
            <a:r>
              <a:rPr kumimoji="1" lang="zh-CN" altLang="en-US" sz="2400">
                <a:latin typeface="宋体" pitchFamily="2" charset="-122"/>
              </a:rPr>
              <a:t>基于消解原理的产生式系统</a:t>
            </a:r>
          </a:p>
          <a:p>
            <a:pPr marL="742950" lvl="1" indent="-285750">
              <a:lnSpc>
                <a:spcPct val="130000"/>
              </a:lnSpc>
              <a:spcBef>
                <a:spcPct val="20000"/>
              </a:spcBef>
              <a:buClr>
                <a:schemeClr val="accent2"/>
              </a:buClr>
              <a:buFont typeface="Wingdings" pitchFamily="2" charset="2"/>
              <a:buChar char="Ø"/>
            </a:pPr>
            <a:r>
              <a:rPr kumimoji="1" lang="zh-CN" altLang="en-US" sz="2400">
                <a:latin typeface="宋体" pitchFamily="2" charset="-122"/>
              </a:rPr>
              <a:t>基于自然演绎法的产生式系统</a:t>
            </a:r>
          </a:p>
          <a:p>
            <a:pPr marL="742950" lvl="1" indent="-285750">
              <a:lnSpc>
                <a:spcPct val="130000"/>
              </a:lnSpc>
              <a:spcBef>
                <a:spcPct val="20000"/>
              </a:spcBef>
              <a:buClr>
                <a:schemeClr val="accent2"/>
              </a:buClr>
              <a:buFont typeface="Wingdings" pitchFamily="2" charset="2"/>
              <a:buChar char="Ø"/>
            </a:pPr>
            <a:r>
              <a:rPr kumimoji="1" lang="zh-CN" altLang="en-US" sz="2400">
                <a:latin typeface="宋体" pitchFamily="2" charset="-122"/>
              </a:rPr>
              <a:t>基于专用知识的产生式系统</a:t>
            </a:r>
          </a:p>
          <a:p>
            <a:pPr marL="742950" lvl="1" indent="-285750">
              <a:lnSpc>
                <a:spcPct val="130000"/>
              </a:lnSpc>
              <a:spcBef>
                <a:spcPct val="20000"/>
              </a:spcBef>
              <a:buClr>
                <a:schemeClr val="accent2"/>
              </a:buClr>
              <a:buFont typeface="Wingdings" pitchFamily="2" charset="2"/>
              <a:buChar char="Ø"/>
            </a:pPr>
            <a:r>
              <a:rPr kumimoji="1" lang="zh-CN" altLang="en-US" sz="2400">
                <a:latin typeface="宋体" pitchFamily="2" charset="-122"/>
              </a:rPr>
              <a:t>基于遗传算法的产生式系统</a:t>
            </a:r>
          </a:p>
          <a:p>
            <a:pPr marL="342900" indent="-342900">
              <a:lnSpc>
                <a:spcPct val="130000"/>
              </a:lnSpc>
              <a:spcBef>
                <a:spcPct val="20000"/>
              </a:spcBef>
              <a:buClr>
                <a:schemeClr val="folHlink"/>
              </a:buClr>
              <a:buFont typeface="Wingdings" pitchFamily="2" charset="2"/>
              <a:buBlip>
                <a:blip r:embed="rId2"/>
              </a:buBlip>
            </a:pPr>
            <a:r>
              <a:rPr kumimoji="1" lang="zh-CN" altLang="en-US" sz="2400">
                <a:latin typeface="宋体" pitchFamily="2" charset="-122"/>
              </a:rPr>
              <a:t>产生式系统几乎成了人工智能问题求解系统的通用模型。</a:t>
            </a:r>
          </a:p>
        </p:txBody>
      </p:sp>
      <p:sp>
        <p:nvSpPr>
          <p:cNvPr id="449544" name="Rectangle 8"/>
          <p:cNvSpPr>
            <a:spLocks noGrp="1" noChangeArrowheads="1"/>
          </p:cNvSpPr>
          <p:nvPr>
            <p:ph type="title"/>
          </p:nvPr>
        </p:nvSpPr>
        <p:spPr>
          <a:ln/>
        </p:spPr>
        <p:txBody>
          <a:bodyPr/>
          <a:lstStyle/>
          <a:p>
            <a:r>
              <a:rPr lang="en-US" altLang="zh-CN"/>
              <a:t>6.2.5 </a:t>
            </a:r>
            <a:r>
              <a:rPr lang="zh-CN" altLang="en-US"/>
              <a:t>产生式系统与问题求解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73D2E9E-5C77-4671-B5A5-A52CA0948B98}" type="slidenum">
              <a:rPr lang="ja-JP" altLang="en-US"/>
              <a:pPr/>
              <a:t>5</a:t>
            </a:fld>
            <a:endParaRPr lang="en-US" altLang="ja-JP"/>
          </a:p>
        </p:txBody>
      </p:sp>
      <p:sp>
        <p:nvSpPr>
          <p:cNvPr id="451586" name="Rectangle 2"/>
          <p:cNvSpPr>
            <a:spLocks noGrp="1" noChangeArrowheads="1"/>
          </p:cNvSpPr>
          <p:nvPr>
            <p:ph type="title"/>
          </p:nvPr>
        </p:nvSpPr>
        <p:spPr/>
        <p:txBody>
          <a:bodyPr/>
          <a:lstStyle/>
          <a:p>
            <a:r>
              <a:rPr lang="en-US" altLang="zh-CN" sz="3600"/>
              <a:t>6.1.1</a:t>
            </a:r>
            <a:r>
              <a:rPr lang="en-US" altLang="zh-CN" sz="3600">
                <a:latin typeface="宋体" pitchFamily="2" charset="-122"/>
              </a:rPr>
              <a:t> </a:t>
            </a:r>
            <a:r>
              <a:rPr lang="zh-CN" altLang="en-US" sz="3600"/>
              <a:t>产生式规则</a:t>
            </a:r>
          </a:p>
        </p:txBody>
      </p:sp>
      <p:sp>
        <p:nvSpPr>
          <p:cNvPr id="451589" name="Rectangle 5"/>
          <p:cNvSpPr>
            <a:spLocks noGrp="1" noChangeArrowheads="1"/>
          </p:cNvSpPr>
          <p:nvPr>
            <p:ph type="body" idx="1"/>
          </p:nvPr>
        </p:nvSpPr>
        <p:spPr>
          <a:xfrm>
            <a:off x="422275" y="1308100"/>
            <a:ext cx="8205788" cy="4268788"/>
          </a:xfrm>
          <a:noFill/>
          <a:ln/>
        </p:spPr>
        <p:txBody>
          <a:bodyPr/>
          <a:lstStyle/>
          <a:p>
            <a:pPr marL="571500" indent="-571500">
              <a:lnSpc>
                <a:spcPct val="125000"/>
              </a:lnSpc>
            </a:pPr>
            <a:r>
              <a:rPr lang="en-US" altLang="zh-CN" sz="2800" b="1"/>
              <a:t>“</a:t>
            </a:r>
            <a:r>
              <a:rPr lang="zh-CN" altLang="en-US" sz="2800" b="1"/>
              <a:t>产生式”：</a:t>
            </a:r>
            <a:r>
              <a:rPr lang="en-US" altLang="zh-CN" sz="2800" b="1"/>
              <a:t>1943</a:t>
            </a:r>
            <a:r>
              <a:rPr lang="zh-CN" altLang="en-US" sz="2800" b="1"/>
              <a:t>年，美国数学家波斯特（</a:t>
            </a:r>
            <a:r>
              <a:rPr lang="en-US" altLang="zh-CN" sz="2800" b="1"/>
              <a:t>E. Post</a:t>
            </a:r>
            <a:r>
              <a:rPr lang="zh-CN" altLang="en-US" sz="2800" b="1"/>
              <a:t>）首先提出。 </a:t>
            </a:r>
          </a:p>
          <a:p>
            <a:pPr marL="571500" indent="-571500">
              <a:lnSpc>
                <a:spcPct val="125000"/>
              </a:lnSpc>
            </a:pPr>
            <a:r>
              <a:rPr lang="en-US" altLang="zh-CN" sz="2800" b="1"/>
              <a:t>1972</a:t>
            </a:r>
            <a:r>
              <a:rPr lang="zh-CN" altLang="en-US" sz="2800" b="1"/>
              <a:t>年，纽厄尔和西蒙在研究人类的认知模型中开发了基于规则的产生式系统。</a:t>
            </a:r>
          </a:p>
          <a:p>
            <a:pPr marL="571500" indent="-571500">
              <a:lnSpc>
                <a:spcPct val="125000"/>
              </a:lnSpc>
            </a:pPr>
            <a:r>
              <a:rPr lang="zh-CN" altLang="en-US" sz="2800" b="1"/>
              <a:t>产生式通常用于表示事实、规则以及它们的不确定性度量，适合于表示事实性知识和规则性知识。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B9386CFE-898B-47E6-9123-B15BAC63FB9F}" type="slidenum">
              <a:rPr lang="ja-JP" altLang="en-US"/>
              <a:pPr/>
              <a:t>50</a:t>
            </a:fld>
            <a:endParaRPr lang="en-US" altLang="ja-JP"/>
          </a:p>
        </p:txBody>
      </p:sp>
      <p:sp>
        <p:nvSpPr>
          <p:cNvPr id="475138" name="Rectangle 2"/>
          <p:cNvSpPr>
            <a:spLocks noGrp="1" noChangeArrowheads="1"/>
          </p:cNvSpPr>
          <p:nvPr>
            <p:ph type="title"/>
          </p:nvPr>
        </p:nvSpPr>
        <p:spPr>
          <a:ln/>
        </p:spPr>
        <p:txBody>
          <a:bodyPr/>
          <a:lstStyle/>
          <a:p>
            <a:r>
              <a:rPr lang="en-US" altLang="zh-CN"/>
              <a:t>6.2.6  </a:t>
            </a:r>
            <a:r>
              <a:rPr lang="zh-CN" altLang="en-US"/>
              <a:t>产生式表示法的特点</a:t>
            </a:r>
          </a:p>
        </p:txBody>
      </p:sp>
      <p:sp>
        <p:nvSpPr>
          <p:cNvPr id="475139" name="Rectangle 3"/>
          <p:cNvSpPr>
            <a:spLocks noChangeArrowheads="1"/>
          </p:cNvSpPr>
          <p:nvPr/>
        </p:nvSpPr>
        <p:spPr bwMode="auto">
          <a:xfrm>
            <a:off x="290513" y="973138"/>
            <a:ext cx="3848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10000"/>
              </a:lnSpc>
              <a:spcBef>
                <a:spcPct val="20000"/>
              </a:spcBef>
              <a:buClr>
                <a:schemeClr val="tx1"/>
              </a:buClr>
              <a:buFont typeface="Wingdings" pitchFamily="2" charset="2"/>
              <a:buNone/>
            </a:pPr>
            <a:r>
              <a:rPr lang="en-US" altLang="zh-CN" sz="2600">
                <a:latin typeface="Times New Roman" pitchFamily="18" charset="0"/>
              </a:rPr>
              <a:t>1. </a:t>
            </a:r>
            <a:r>
              <a:rPr lang="zh-CN" altLang="en-US" sz="2600">
                <a:latin typeface="Times New Roman" pitchFamily="18" charset="0"/>
              </a:rPr>
              <a:t>产生式表示法的优点</a:t>
            </a:r>
          </a:p>
        </p:txBody>
      </p:sp>
      <p:sp>
        <p:nvSpPr>
          <p:cNvPr id="475140" name="Rectangle 4"/>
          <p:cNvSpPr>
            <a:spLocks noChangeArrowheads="1"/>
          </p:cNvSpPr>
          <p:nvPr/>
        </p:nvSpPr>
        <p:spPr bwMode="auto">
          <a:xfrm>
            <a:off x="288925" y="1673225"/>
            <a:ext cx="3895725" cy="2281238"/>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01600">
              <a:spcBef>
                <a:spcPct val="2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1</a:t>
            </a:r>
            <a:r>
              <a:rPr lang="zh-CN" altLang="en-US" sz="2500">
                <a:latin typeface="Times New Roman" pitchFamily="18" charset="0"/>
              </a:rPr>
              <a:t>）自然性 </a:t>
            </a:r>
          </a:p>
          <a:p>
            <a:pPr marL="101600">
              <a:spcBef>
                <a:spcPct val="20000"/>
              </a:spcBef>
              <a:buClr>
                <a:schemeClr val="accent2"/>
              </a:buClr>
              <a:buFont typeface="Wingdings" pitchFamily="2" charset="2"/>
              <a:buNone/>
            </a:pPr>
            <a:r>
              <a:rPr lang="zh-CN" altLang="en-US" sz="2500">
                <a:latin typeface="Times New Roman" pitchFamily="18" charset="0"/>
                <a:cs typeface="Times New Roman" pitchFamily="18" charset="0"/>
              </a:rPr>
              <a:t>（</a:t>
            </a:r>
            <a:r>
              <a:rPr lang="en-US" altLang="zh-CN" sz="2500">
                <a:latin typeface="Times New Roman" pitchFamily="18" charset="0"/>
                <a:cs typeface="Times New Roman" pitchFamily="18" charset="0"/>
              </a:rPr>
              <a:t>2</a:t>
            </a:r>
            <a:r>
              <a:rPr lang="zh-CN" altLang="en-US" sz="2500">
                <a:latin typeface="Times New Roman" pitchFamily="18" charset="0"/>
                <a:cs typeface="Times New Roman" pitchFamily="18" charset="0"/>
              </a:rPr>
              <a:t>）模块性</a:t>
            </a:r>
            <a:r>
              <a:rPr lang="zh-CN" altLang="en-US" sz="2500">
                <a:latin typeface="Times New Roman" pitchFamily="18" charset="0"/>
              </a:rPr>
              <a:t> </a:t>
            </a:r>
          </a:p>
          <a:p>
            <a:pPr marL="101600">
              <a:spcBef>
                <a:spcPct val="20000"/>
              </a:spcBef>
              <a:buClr>
                <a:schemeClr val="accent2"/>
              </a:buClr>
              <a:buFont typeface="Wingdings" pitchFamily="2" charset="2"/>
              <a:buNone/>
            </a:pPr>
            <a:r>
              <a:rPr lang="zh-CN" altLang="en-US" sz="2500">
                <a:latin typeface="Times New Roman" pitchFamily="18" charset="0"/>
                <a:cs typeface="Times New Roman" pitchFamily="18" charset="0"/>
              </a:rPr>
              <a:t>（</a:t>
            </a:r>
            <a:r>
              <a:rPr lang="en-US" altLang="zh-CN" sz="2500">
                <a:latin typeface="Times New Roman" pitchFamily="18" charset="0"/>
                <a:cs typeface="Times New Roman" pitchFamily="18" charset="0"/>
              </a:rPr>
              <a:t>3</a:t>
            </a:r>
            <a:r>
              <a:rPr lang="zh-CN" altLang="en-US" sz="2500">
                <a:latin typeface="Times New Roman" pitchFamily="18" charset="0"/>
                <a:cs typeface="Times New Roman" pitchFamily="18" charset="0"/>
              </a:rPr>
              <a:t>）有效性</a:t>
            </a:r>
            <a:r>
              <a:rPr lang="zh-CN" altLang="en-US" sz="2500">
                <a:latin typeface="Times New Roman" pitchFamily="18" charset="0"/>
              </a:rPr>
              <a:t> </a:t>
            </a:r>
          </a:p>
          <a:p>
            <a:pPr marL="101600">
              <a:spcBef>
                <a:spcPct val="2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4</a:t>
            </a:r>
            <a:r>
              <a:rPr lang="zh-CN" altLang="en-US" sz="2500">
                <a:latin typeface="Times New Roman" pitchFamily="18" charset="0"/>
              </a:rPr>
              <a:t>）清晰性</a:t>
            </a:r>
            <a:r>
              <a:rPr lang="zh-CN" altLang="en-US" sz="2600" b="0">
                <a:latin typeface="Times New Roman" pitchFamily="18" charset="0"/>
              </a:rPr>
              <a:t> </a:t>
            </a:r>
          </a:p>
        </p:txBody>
      </p:sp>
      <p:sp>
        <p:nvSpPr>
          <p:cNvPr id="475141" name="Rectangle 5"/>
          <p:cNvSpPr>
            <a:spLocks noChangeArrowheads="1"/>
          </p:cNvSpPr>
          <p:nvPr/>
        </p:nvSpPr>
        <p:spPr bwMode="auto">
          <a:xfrm>
            <a:off x="331788" y="4217988"/>
            <a:ext cx="377666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10000"/>
              </a:lnSpc>
              <a:spcBef>
                <a:spcPct val="20000"/>
              </a:spcBef>
              <a:buClr>
                <a:schemeClr val="tx1"/>
              </a:buClr>
              <a:buFont typeface="Wingdings" pitchFamily="2" charset="2"/>
              <a:buNone/>
            </a:pPr>
            <a:r>
              <a:rPr lang="en-US" altLang="zh-CN" sz="2600">
                <a:latin typeface="Times New Roman" pitchFamily="18" charset="0"/>
              </a:rPr>
              <a:t>2. </a:t>
            </a:r>
            <a:r>
              <a:rPr lang="zh-CN" altLang="en-US" sz="2600">
                <a:latin typeface="Times New Roman" pitchFamily="18" charset="0"/>
              </a:rPr>
              <a:t>产生式表示法的缺点</a:t>
            </a:r>
          </a:p>
        </p:txBody>
      </p:sp>
      <p:sp>
        <p:nvSpPr>
          <p:cNvPr id="475142" name="Rectangle 6"/>
          <p:cNvSpPr>
            <a:spLocks noChangeArrowheads="1"/>
          </p:cNvSpPr>
          <p:nvPr/>
        </p:nvSpPr>
        <p:spPr bwMode="auto">
          <a:xfrm>
            <a:off x="330200" y="4902200"/>
            <a:ext cx="3895725" cy="1268413"/>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52500" indent="-952500">
              <a:spcBef>
                <a:spcPct val="2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1</a:t>
            </a:r>
            <a:r>
              <a:rPr lang="zh-CN" altLang="en-US" sz="2500">
                <a:latin typeface="Times New Roman" pitchFamily="18" charset="0"/>
              </a:rPr>
              <a:t>）效率不高 </a:t>
            </a:r>
          </a:p>
          <a:p>
            <a:pPr marL="952500" indent="-952500">
              <a:spcBef>
                <a:spcPct val="2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2</a:t>
            </a:r>
            <a:r>
              <a:rPr lang="zh-CN" altLang="en-US" sz="2500">
                <a:latin typeface="Times New Roman" pitchFamily="18" charset="0"/>
              </a:rPr>
              <a:t>）不能表达结构性知识</a:t>
            </a:r>
            <a:r>
              <a:rPr lang="zh-CN" altLang="en-US" sz="2500" b="0">
                <a:latin typeface="宋体" pitchFamily="2" charset="-122"/>
              </a:rPr>
              <a:t> </a:t>
            </a:r>
          </a:p>
        </p:txBody>
      </p:sp>
      <p:sp>
        <p:nvSpPr>
          <p:cNvPr id="475143" name="Line 7"/>
          <p:cNvSpPr>
            <a:spLocks noChangeShapeType="1"/>
          </p:cNvSpPr>
          <p:nvPr/>
        </p:nvSpPr>
        <p:spPr bwMode="auto">
          <a:xfrm flipH="1">
            <a:off x="4325938" y="1120775"/>
            <a:ext cx="0" cy="5354638"/>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5144" name="Rectangle 8"/>
          <p:cNvSpPr>
            <a:spLocks noChangeArrowheads="1"/>
          </p:cNvSpPr>
          <p:nvPr/>
        </p:nvSpPr>
        <p:spPr bwMode="auto">
          <a:xfrm>
            <a:off x="4491038" y="969963"/>
            <a:ext cx="41783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10000"/>
              </a:lnSpc>
              <a:spcBef>
                <a:spcPct val="20000"/>
              </a:spcBef>
              <a:buClr>
                <a:schemeClr val="tx1"/>
              </a:buClr>
              <a:buFont typeface="Wingdings" pitchFamily="2" charset="2"/>
              <a:buNone/>
            </a:pPr>
            <a:r>
              <a:rPr lang="en-US" altLang="zh-CN" sz="2600">
                <a:latin typeface="Times New Roman" pitchFamily="18" charset="0"/>
              </a:rPr>
              <a:t>3. </a:t>
            </a:r>
            <a:r>
              <a:rPr lang="zh-CN" altLang="en-US" sz="2600">
                <a:latin typeface="Times New Roman" pitchFamily="18" charset="0"/>
              </a:rPr>
              <a:t>适合产生式</a:t>
            </a:r>
            <a:r>
              <a:rPr lang="zh-CN" altLang="en-US" sz="2600"/>
              <a:t>表示的知识</a:t>
            </a:r>
          </a:p>
        </p:txBody>
      </p:sp>
      <p:sp>
        <p:nvSpPr>
          <p:cNvPr id="475145" name="Rectangle 9"/>
          <p:cNvSpPr>
            <a:spLocks noChangeArrowheads="1"/>
          </p:cNvSpPr>
          <p:nvPr/>
        </p:nvSpPr>
        <p:spPr bwMode="auto">
          <a:xfrm>
            <a:off x="4465638" y="1616075"/>
            <a:ext cx="4489450" cy="455930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3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1</a:t>
            </a:r>
            <a:r>
              <a:rPr lang="zh-CN" altLang="en-US" sz="2500">
                <a:latin typeface="Times New Roman" pitchFamily="18" charset="0"/>
              </a:rPr>
              <a:t>）领域知识间关系不密切，不存在结构关系。</a:t>
            </a:r>
          </a:p>
          <a:p>
            <a:pPr algn="just">
              <a:spcBef>
                <a:spcPct val="30000"/>
              </a:spcBef>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2</a:t>
            </a:r>
            <a:r>
              <a:rPr lang="zh-CN" altLang="en-US" sz="2500">
                <a:latin typeface="Times New Roman" pitchFamily="18" charset="0"/>
              </a:rPr>
              <a:t>）经验性及不确定性的知识，且相关领域中对这些知识没有严格、统一的理论。</a:t>
            </a:r>
          </a:p>
          <a:p>
            <a:pPr algn="just">
              <a:spcBef>
                <a:spcPct val="30000"/>
              </a:spcBef>
              <a:spcAft>
                <a:spcPct val="50000"/>
              </a:spcAft>
              <a:buClr>
                <a:schemeClr val="accent2"/>
              </a:buClr>
              <a:buFont typeface="Wingdings" pitchFamily="2" charset="2"/>
              <a:buNone/>
            </a:pPr>
            <a:r>
              <a:rPr lang="zh-CN" altLang="en-US" sz="2500">
                <a:latin typeface="Times New Roman" pitchFamily="18" charset="0"/>
              </a:rPr>
              <a:t>（</a:t>
            </a:r>
            <a:r>
              <a:rPr lang="en-US" altLang="zh-CN" sz="2500">
                <a:latin typeface="Times New Roman" pitchFamily="18" charset="0"/>
              </a:rPr>
              <a:t>3</a:t>
            </a:r>
            <a:r>
              <a:rPr lang="zh-CN" altLang="en-US" sz="2500">
                <a:latin typeface="Times New Roman" pitchFamily="18" charset="0"/>
              </a:rPr>
              <a:t>）领域问题的求解过程可被表示为一系列相对独立的操作，且每个操作</a:t>
            </a:r>
            <a:r>
              <a:rPr lang="zh-CN" altLang="en-US" sz="2500">
                <a:latin typeface="宋体" pitchFamily="2" charset="-122"/>
              </a:rPr>
              <a:t>可被表示为一条或多条产生式规则。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5144"/>
                                        </p:tgtEl>
                                        <p:attrNameLst>
                                          <p:attrName>style.visibility</p:attrName>
                                        </p:attrNameLst>
                                      </p:cBhvr>
                                      <p:to>
                                        <p:strVal val="visible"/>
                                      </p:to>
                                    </p:set>
                                    <p:anim calcmode="lin" valueType="num">
                                      <p:cBhvr additive="base">
                                        <p:cTn id="7" dur="500" fill="hold"/>
                                        <p:tgtEl>
                                          <p:spTgt spid="475144"/>
                                        </p:tgtEl>
                                        <p:attrNameLst>
                                          <p:attrName>ppt_x</p:attrName>
                                        </p:attrNameLst>
                                      </p:cBhvr>
                                      <p:tavLst>
                                        <p:tav tm="0">
                                          <p:val>
                                            <p:strVal val="1+#ppt_w/2"/>
                                          </p:val>
                                        </p:tav>
                                        <p:tav tm="100000">
                                          <p:val>
                                            <p:strVal val="#ppt_x"/>
                                          </p:val>
                                        </p:tav>
                                      </p:tavLst>
                                    </p:anim>
                                    <p:anim calcmode="lin" valueType="num">
                                      <p:cBhvr additive="base">
                                        <p:cTn id="8" dur="500" fill="hold"/>
                                        <p:tgtEl>
                                          <p:spTgt spid="4751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475145">
                                            <p:bg/>
                                          </p:spTgt>
                                        </p:tgtEl>
                                        <p:attrNameLst>
                                          <p:attrName>style.visibility</p:attrName>
                                        </p:attrNameLst>
                                      </p:cBhvr>
                                      <p:to>
                                        <p:strVal val="visible"/>
                                      </p:to>
                                    </p:set>
                                    <p:animEffect transition="in" filter="blinds(horizontal)">
                                      <p:cBhvr>
                                        <p:cTn id="12" dur="500"/>
                                        <p:tgtEl>
                                          <p:spTgt spid="475145">
                                            <p:bg/>
                                          </p:spTgt>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75145">
                                            <p:txEl>
                                              <p:pRg st="0" end="0"/>
                                            </p:txEl>
                                          </p:spTgt>
                                        </p:tgtEl>
                                        <p:attrNameLst>
                                          <p:attrName>style.visibility</p:attrName>
                                        </p:attrNameLst>
                                      </p:cBhvr>
                                      <p:to>
                                        <p:strVal val="visible"/>
                                      </p:to>
                                    </p:set>
                                    <p:animEffect transition="in" filter="blinds(horizontal)">
                                      <p:cBhvr>
                                        <p:cTn id="16" dur="500"/>
                                        <p:tgtEl>
                                          <p:spTgt spid="475145">
                                            <p:txEl>
                                              <p:pRg st="0" end="0"/>
                                            </p:txEl>
                                          </p:spTgt>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475145">
                                            <p:txEl>
                                              <p:pRg st="1" end="1"/>
                                            </p:txEl>
                                          </p:spTgt>
                                        </p:tgtEl>
                                        <p:attrNameLst>
                                          <p:attrName>style.visibility</p:attrName>
                                        </p:attrNameLst>
                                      </p:cBhvr>
                                      <p:to>
                                        <p:strVal val="visible"/>
                                      </p:to>
                                    </p:set>
                                    <p:animEffect transition="in" filter="blinds(horizontal)">
                                      <p:cBhvr>
                                        <p:cTn id="20" dur="500"/>
                                        <p:tgtEl>
                                          <p:spTgt spid="475145">
                                            <p:txEl>
                                              <p:pRg st="1" end="1"/>
                                            </p:txEl>
                                          </p:spTgt>
                                        </p:tgtEl>
                                      </p:cBhvr>
                                    </p:animEffect>
                                  </p:childTnLst>
                                </p:cTn>
                              </p:par>
                            </p:childTnLst>
                          </p:cTn>
                        </p:par>
                        <p:par>
                          <p:cTn id="21" fill="hold" nodeType="afterGroup">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475145">
                                            <p:txEl>
                                              <p:pRg st="2" end="2"/>
                                            </p:txEl>
                                          </p:spTgt>
                                        </p:tgtEl>
                                        <p:attrNameLst>
                                          <p:attrName>style.visibility</p:attrName>
                                        </p:attrNameLst>
                                      </p:cBhvr>
                                      <p:to>
                                        <p:strVal val="visible"/>
                                      </p:to>
                                    </p:set>
                                    <p:animEffect transition="in" filter="blinds(horizontal)">
                                      <p:cBhvr>
                                        <p:cTn id="24" dur="500"/>
                                        <p:tgtEl>
                                          <p:spTgt spid="4751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4" grpId="0" autoUpdateAnimBg="0"/>
      <p:bldP spid="475145" grpId="0" build="p" animBg="1"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B511437-417D-4512-9528-425BD4303D46}" type="slidenum">
              <a:rPr lang="ja-JP" altLang="en-US"/>
              <a:pPr/>
              <a:t>51</a:t>
            </a:fld>
            <a:endParaRPr lang="en-US" altLang="ja-JP"/>
          </a:p>
        </p:txBody>
      </p:sp>
      <p:sp>
        <p:nvSpPr>
          <p:cNvPr id="83971" name="Rectangle 3"/>
          <p:cNvSpPr>
            <a:spLocks noGrp="1" noChangeArrowheads="1"/>
          </p:cNvSpPr>
          <p:nvPr>
            <p:ph type="body" idx="1"/>
          </p:nvPr>
        </p:nvSpPr>
        <p:spPr>
          <a:xfrm>
            <a:off x="196850" y="771525"/>
            <a:ext cx="8642350" cy="5400675"/>
          </a:xfrm>
        </p:spPr>
        <p:txBody>
          <a:bodyPr/>
          <a:lstStyle/>
          <a:p>
            <a:endParaRPr lang="en-US" altLang="zh-CN" b="1"/>
          </a:p>
          <a:p>
            <a:pPr>
              <a:buFont typeface="Wingdings" pitchFamily="2" charset="2"/>
              <a:buNone/>
            </a:pPr>
            <a:endParaRPr lang="en-US" altLang="zh-CN" b="1"/>
          </a:p>
          <a:p>
            <a:pPr algn="ctr">
              <a:buFont typeface="Wingdings" pitchFamily="2" charset="2"/>
              <a:buNone/>
            </a:pPr>
            <a:r>
              <a:rPr lang="en-US" altLang="zh-CN" sz="8000" b="1">
                <a:solidFill>
                  <a:schemeClr val="accent2"/>
                </a:solidFill>
                <a:latin typeface="Times New Roman" pitchFamily="18" charset="0"/>
              </a:rPr>
              <a:t>THE END</a:t>
            </a:r>
          </a:p>
        </p:txBody>
      </p:sp>
      <p:sp>
        <p:nvSpPr>
          <p:cNvPr id="83973" name="Line 5"/>
          <p:cNvSpPr>
            <a:spLocks noChangeShapeType="1"/>
          </p:cNvSpPr>
          <p:nvPr/>
        </p:nvSpPr>
        <p:spPr bwMode="auto">
          <a:xfrm>
            <a:off x="228600" y="457200"/>
            <a:ext cx="86106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 name="Text Box 6"/>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lang="en-US" altLang="zh-CN" sz="2000" b="0">
                <a:solidFill>
                  <a:schemeClr val="accent2"/>
                </a:solidFill>
              </a:rPr>
              <a:t>Fundamentals of Artificial Intelligence Technology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C2A9420-6C4E-4BA3-AD5C-7C40E51312B9}" type="slidenum">
              <a:rPr lang="ja-JP" altLang="en-US"/>
              <a:pPr/>
              <a:t>6</a:t>
            </a:fld>
            <a:endParaRPr lang="en-US" altLang="ja-JP"/>
          </a:p>
        </p:txBody>
      </p:sp>
      <p:sp>
        <p:nvSpPr>
          <p:cNvPr id="409602" name="Rectangle 2"/>
          <p:cNvSpPr>
            <a:spLocks noGrp="1" noChangeArrowheads="1"/>
          </p:cNvSpPr>
          <p:nvPr>
            <p:ph type="title"/>
          </p:nvPr>
        </p:nvSpPr>
        <p:spPr/>
        <p:txBody>
          <a:bodyPr/>
          <a:lstStyle/>
          <a:p>
            <a:r>
              <a:rPr lang="en-US" altLang="zh-CN" sz="3600"/>
              <a:t>6.1.1</a:t>
            </a:r>
            <a:r>
              <a:rPr lang="en-US" altLang="zh-CN" sz="3600">
                <a:latin typeface="宋体" pitchFamily="2" charset="-122"/>
              </a:rPr>
              <a:t> </a:t>
            </a:r>
            <a:r>
              <a:rPr lang="zh-CN" altLang="en-US" sz="3600"/>
              <a:t>产生式规则</a:t>
            </a:r>
          </a:p>
        </p:txBody>
      </p:sp>
      <p:sp>
        <p:nvSpPr>
          <p:cNvPr id="409603" name="Rectangle 3"/>
          <p:cNvSpPr>
            <a:spLocks noGrp="1" noChangeArrowheads="1"/>
          </p:cNvSpPr>
          <p:nvPr>
            <p:ph type="body" idx="1"/>
          </p:nvPr>
        </p:nvSpPr>
        <p:spPr>
          <a:xfrm>
            <a:off x="381000" y="1066800"/>
            <a:ext cx="8382000" cy="4800600"/>
          </a:xfrm>
        </p:spPr>
        <p:txBody>
          <a:bodyPr/>
          <a:lstStyle/>
          <a:p>
            <a:pPr>
              <a:lnSpc>
                <a:spcPct val="145000"/>
              </a:lnSpc>
              <a:spcBef>
                <a:spcPct val="20000"/>
              </a:spcBef>
            </a:pPr>
            <a:r>
              <a:rPr lang="zh-CN" altLang="en-US" b="1" dirty="0">
                <a:latin typeface="宋体" pitchFamily="2" charset="-122"/>
              </a:rPr>
              <a:t>产生式</a:t>
            </a:r>
          </a:p>
          <a:p>
            <a:pPr lvl="1">
              <a:lnSpc>
                <a:spcPct val="145000"/>
              </a:lnSpc>
            </a:pPr>
            <a:r>
              <a:rPr lang="zh-CN" altLang="en-US" b="1" dirty="0">
                <a:latin typeface="宋体" pitchFamily="2" charset="-122"/>
              </a:rPr>
              <a:t>产生式（</a:t>
            </a:r>
            <a:r>
              <a:rPr lang="en-US" altLang="zh-CN" b="1" dirty="0">
                <a:latin typeface="宋体" pitchFamily="2" charset="-122"/>
              </a:rPr>
              <a:t>Production</a:t>
            </a:r>
            <a:r>
              <a:rPr lang="zh-CN" altLang="en-US" b="1" dirty="0">
                <a:latin typeface="宋体" pitchFamily="2" charset="-122"/>
              </a:rPr>
              <a:t>）一词从波斯特机中借用来的。波斯特机是一种自动机，它是根据串替换规则提出的一种计算模型。其中的每一条规则就叫一个产生式。也称产生式规则，简称规则。</a:t>
            </a:r>
          </a:p>
          <a:p>
            <a:pPr lvl="1">
              <a:lnSpc>
                <a:spcPct val="145000"/>
              </a:lnSpc>
            </a:pPr>
            <a:r>
              <a:rPr lang="zh-CN" altLang="en-US" b="1" dirty="0">
                <a:latin typeface="宋体" pitchFamily="2" charset="-122"/>
              </a:rPr>
              <a:t>这里产生式就是前面讨论过的操作（二阶梵塔问题，野人过河等）、逻辑蕴含式、推理规则以及各种关系（包含经验性联想）的一种逻辑抽象。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41455AC-5579-4D60-B022-40CBB464F0B4}" type="slidenum">
              <a:rPr lang="ja-JP" altLang="en-US"/>
              <a:pPr/>
              <a:t>7</a:t>
            </a:fld>
            <a:endParaRPr lang="en-US" altLang="ja-JP"/>
          </a:p>
        </p:txBody>
      </p:sp>
      <p:sp>
        <p:nvSpPr>
          <p:cNvPr id="410627" name="Rectangle 3"/>
          <p:cNvSpPr>
            <a:spLocks noGrp="1" noChangeArrowheads="1"/>
          </p:cNvSpPr>
          <p:nvPr>
            <p:ph type="body" idx="1"/>
          </p:nvPr>
        </p:nvSpPr>
        <p:spPr>
          <a:xfrm>
            <a:off x="533400" y="1143000"/>
            <a:ext cx="7772400" cy="5029200"/>
          </a:xfrm>
          <a:noFill/>
          <a:ln/>
        </p:spPr>
        <p:txBody>
          <a:bodyPr/>
          <a:lstStyle/>
          <a:p>
            <a:pPr>
              <a:lnSpc>
                <a:spcPct val="125000"/>
              </a:lnSpc>
            </a:pPr>
            <a:r>
              <a:rPr lang="zh-CN" altLang="en-US" sz="2600" b="1">
                <a:latin typeface="宋体" pitchFamily="2" charset="-122"/>
              </a:rPr>
              <a:t>产生式的一般形式为：</a:t>
            </a:r>
          </a:p>
          <a:p>
            <a:pPr lvl="1">
              <a:lnSpc>
                <a:spcPct val="125000"/>
              </a:lnSpc>
            </a:pPr>
            <a:r>
              <a:rPr lang="zh-CN" altLang="en-US" b="1">
                <a:latin typeface="宋体" pitchFamily="2" charset="-122"/>
              </a:rPr>
              <a:t>前件</a:t>
            </a:r>
            <a:r>
              <a:rPr lang="zh-CN" altLang="en-US" b="1">
                <a:solidFill>
                  <a:srgbClr val="0000FF"/>
                </a:solidFill>
                <a:latin typeface="宋体" pitchFamily="2" charset="-122"/>
                <a:sym typeface="Symbol" pitchFamily="18" charset="2"/>
              </a:rPr>
              <a:t></a:t>
            </a:r>
            <a:r>
              <a:rPr lang="zh-CN" altLang="en-US" b="1">
                <a:latin typeface="宋体" pitchFamily="2" charset="-122"/>
              </a:rPr>
              <a:t>后件（情况</a:t>
            </a:r>
            <a:r>
              <a:rPr lang="zh-CN" altLang="en-US" b="1">
                <a:solidFill>
                  <a:srgbClr val="0000FF"/>
                </a:solidFill>
                <a:latin typeface="宋体" pitchFamily="2" charset="-122"/>
                <a:sym typeface="Symbol" pitchFamily="18" charset="2"/>
              </a:rPr>
              <a:t></a:t>
            </a:r>
            <a:r>
              <a:rPr lang="zh-CN" altLang="en-US" b="1">
                <a:latin typeface="宋体" pitchFamily="2" charset="-122"/>
              </a:rPr>
              <a:t>行为）</a:t>
            </a:r>
          </a:p>
          <a:p>
            <a:pPr lvl="1">
              <a:lnSpc>
                <a:spcPct val="125000"/>
              </a:lnSpc>
            </a:pPr>
            <a:r>
              <a:rPr lang="zh-CN" altLang="en-US" b="1">
                <a:latin typeface="宋体" pitchFamily="2" charset="-122"/>
              </a:rPr>
              <a:t>前件是前提，规则的执行条件。</a:t>
            </a:r>
          </a:p>
          <a:p>
            <a:pPr lvl="1">
              <a:lnSpc>
                <a:spcPct val="125000"/>
              </a:lnSpc>
              <a:buFont typeface="Wingdings" pitchFamily="2" charset="2"/>
              <a:buNone/>
            </a:pPr>
            <a:r>
              <a:rPr lang="zh-CN" altLang="en-US" b="1">
                <a:latin typeface="宋体" pitchFamily="2" charset="-122"/>
              </a:rPr>
              <a:t>    后件是结论或动作，规则体。</a:t>
            </a:r>
          </a:p>
          <a:p>
            <a:pPr lvl="1">
              <a:lnSpc>
                <a:spcPct val="125000"/>
              </a:lnSpc>
            </a:pPr>
            <a:r>
              <a:rPr lang="zh-CN" altLang="en-US" b="1">
                <a:latin typeface="宋体" pitchFamily="2" charset="-122"/>
              </a:rPr>
              <a:t>产生式规则的语义：如果前提满足，则可得结论或者执行相应的动作，即后件由前件触发。</a:t>
            </a:r>
          </a:p>
          <a:p>
            <a:pPr>
              <a:lnSpc>
                <a:spcPct val="125000"/>
              </a:lnSpc>
            </a:pPr>
            <a:r>
              <a:rPr lang="zh-CN" altLang="en-US" sz="2600" b="1">
                <a:latin typeface="宋体" pitchFamily="2" charset="-122"/>
              </a:rPr>
              <a:t>一个产生式规则就是一条知识，用产生式不仅可以进行推理，也可以实现操作。</a:t>
            </a:r>
          </a:p>
          <a:p>
            <a:pPr lvl="1">
              <a:buFont typeface="Wingdings" pitchFamily="2" charset="2"/>
              <a:buNone/>
            </a:pPr>
            <a:endParaRPr lang="en-US" altLang="zh-CN" b="1">
              <a:latin typeface="宋体" pitchFamily="2" charset="-122"/>
            </a:endParaRPr>
          </a:p>
        </p:txBody>
      </p:sp>
      <p:sp>
        <p:nvSpPr>
          <p:cNvPr id="410629" name="Rectangle 5"/>
          <p:cNvSpPr>
            <a:spLocks noGrp="1" noChangeArrowheads="1"/>
          </p:cNvSpPr>
          <p:nvPr>
            <p:ph type="title"/>
          </p:nvPr>
        </p:nvSpPr>
        <p:spPr>
          <a:ln/>
        </p:spPr>
        <p:txBody>
          <a:bodyPr/>
          <a:lstStyle/>
          <a:p>
            <a:r>
              <a:rPr lang="en-US" altLang="zh-CN" sz="3600"/>
              <a:t>6.1.1 </a:t>
            </a:r>
            <a:r>
              <a:rPr lang="zh-CN" altLang="en-US" sz="3600"/>
              <a:t>产生式规则</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84C0CC-1D77-44AA-BE21-285B9A0571EF}" type="slidenum">
              <a:rPr lang="ja-JP" altLang="en-US"/>
              <a:pPr/>
              <a:t>8</a:t>
            </a:fld>
            <a:endParaRPr lang="en-US" altLang="ja-JP"/>
          </a:p>
        </p:txBody>
      </p:sp>
      <p:sp>
        <p:nvSpPr>
          <p:cNvPr id="411650" name="Rectangle 2"/>
          <p:cNvSpPr>
            <a:spLocks noGrp="1" noChangeArrowheads="1"/>
          </p:cNvSpPr>
          <p:nvPr>
            <p:ph type="title"/>
          </p:nvPr>
        </p:nvSpPr>
        <p:spPr/>
        <p:txBody>
          <a:bodyPr/>
          <a:lstStyle/>
          <a:p>
            <a:r>
              <a:rPr lang="en-US" altLang="zh-CN" sz="3600"/>
              <a:t>6.1.1</a:t>
            </a:r>
            <a:r>
              <a:rPr lang="en-US" altLang="zh-CN" sz="3600">
                <a:latin typeface="宋体" pitchFamily="2" charset="-122"/>
              </a:rPr>
              <a:t> </a:t>
            </a:r>
            <a:r>
              <a:rPr lang="zh-CN" altLang="en-US" sz="3600"/>
              <a:t>产生式规则</a:t>
            </a:r>
          </a:p>
        </p:txBody>
      </p:sp>
      <p:sp>
        <p:nvSpPr>
          <p:cNvPr id="411651" name="Rectangle 3"/>
          <p:cNvSpPr>
            <a:spLocks noGrp="1" noChangeArrowheads="1"/>
          </p:cNvSpPr>
          <p:nvPr>
            <p:ph type="body" idx="1"/>
          </p:nvPr>
        </p:nvSpPr>
        <p:spPr>
          <a:xfrm>
            <a:off x="685800" y="1066800"/>
            <a:ext cx="8077200" cy="4572000"/>
          </a:xfrm>
        </p:spPr>
        <p:txBody>
          <a:bodyPr/>
          <a:lstStyle/>
          <a:p>
            <a:pPr>
              <a:lnSpc>
                <a:spcPct val="145000"/>
              </a:lnSpc>
              <a:buFont typeface="Wingdings" pitchFamily="2" charset="2"/>
              <a:buNone/>
            </a:pPr>
            <a:r>
              <a:rPr lang="zh-CN" altLang="en-US" sz="2600" b="1" dirty="0">
                <a:solidFill>
                  <a:schemeClr val="folHlink"/>
                </a:solidFill>
                <a:latin typeface="宋体" pitchFamily="2" charset="-122"/>
              </a:rPr>
              <a:t>例</a:t>
            </a:r>
            <a:r>
              <a:rPr lang="zh-CN" altLang="en-US" sz="2600" b="1" dirty="0">
                <a:latin typeface="宋体" pitchFamily="2" charset="-122"/>
              </a:rPr>
              <a:t>  </a:t>
            </a:r>
            <a:r>
              <a:rPr lang="zh-CN" altLang="en-US" sz="2600" b="1" dirty="0">
                <a:solidFill>
                  <a:schemeClr val="folHlink"/>
                </a:solidFill>
                <a:latin typeface="宋体" pitchFamily="2" charset="-122"/>
              </a:rPr>
              <a:t>三个聪明人问题。古代有个国王想知道他的三个大臣中谁最聪明，就在他们每个人前额上都画了一个点，他们都能看到别人点的颜色，但看不到自己点的颜色。国王说，你们中间至少有一个人的点是白色的。于是重复地问他们：</a:t>
            </a:r>
            <a:r>
              <a:rPr lang="zh-CN" altLang="en-US" sz="2600" b="1" dirty="0">
                <a:solidFill>
                  <a:schemeClr val="folHlink"/>
                </a:solidFill>
                <a:latin typeface="Arial"/>
              </a:rPr>
              <a:t>“</a:t>
            </a:r>
            <a:r>
              <a:rPr lang="zh-CN" altLang="en-US" sz="2600" b="1" dirty="0">
                <a:solidFill>
                  <a:schemeClr val="folHlink"/>
                </a:solidFill>
                <a:latin typeface="宋体" pitchFamily="2" charset="-122"/>
              </a:rPr>
              <a:t>谁知道自己点的颜色？</a:t>
            </a:r>
            <a:r>
              <a:rPr lang="zh-CN" altLang="en-US" sz="2600" b="1" dirty="0">
                <a:solidFill>
                  <a:schemeClr val="folHlink"/>
                </a:solidFill>
                <a:latin typeface="Arial"/>
              </a:rPr>
              <a:t>”</a:t>
            </a:r>
            <a:r>
              <a:rPr lang="zh-CN" altLang="en-US" sz="2600" b="1" dirty="0">
                <a:solidFill>
                  <a:schemeClr val="folHlink"/>
                </a:solidFill>
                <a:latin typeface="宋体" pitchFamily="2" charset="-122"/>
              </a:rPr>
              <a:t>三位大臣们头两次都回答说不知道。题目要求证明下一次他们全都会说</a:t>
            </a:r>
            <a:r>
              <a:rPr lang="zh-CN" altLang="en-US" sz="2600" b="1" dirty="0">
                <a:solidFill>
                  <a:schemeClr val="folHlink"/>
                </a:solidFill>
                <a:latin typeface="Arial"/>
              </a:rPr>
              <a:t>“</a:t>
            </a:r>
            <a:r>
              <a:rPr lang="zh-CN" altLang="en-US" sz="2600" b="1" dirty="0">
                <a:solidFill>
                  <a:schemeClr val="folHlink"/>
                </a:solidFill>
                <a:latin typeface="宋体" pitchFamily="2" charset="-122"/>
              </a:rPr>
              <a:t>知道</a:t>
            </a:r>
            <a:r>
              <a:rPr lang="zh-CN" altLang="en-US" sz="2600" b="1" dirty="0">
                <a:solidFill>
                  <a:schemeClr val="folHlink"/>
                </a:solidFill>
                <a:latin typeface="Arial"/>
              </a:rPr>
              <a:t>”</a:t>
            </a:r>
            <a:r>
              <a:rPr lang="zh-CN" altLang="en-US" sz="2600" b="1" dirty="0">
                <a:solidFill>
                  <a:schemeClr val="folHlink"/>
                </a:solidFill>
                <a:latin typeface="宋体" pitchFamily="2" charset="-122"/>
              </a:rPr>
              <a:t>，并且所有的点都是白色。</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1B28CD8-B406-4236-B3BA-86ADB2CC5B32}" type="slidenum">
              <a:rPr lang="ja-JP" altLang="en-US"/>
              <a:pPr/>
              <a:t>9</a:t>
            </a:fld>
            <a:endParaRPr lang="en-US" altLang="ja-JP"/>
          </a:p>
        </p:txBody>
      </p:sp>
      <p:sp>
        <p:nvSpPr>
          <p:cNvPr id="412674" name="Rectangle 2"/>
          <p:cNvSpPr>
            <a:spLocks noGrp="1" noChangeArrowheads="1"/>
          </p:cNvSpPr>
          <p:nvPr>
            <p:ph type="title"/>
          </p:nvPr>
        </p:nvSpPr>
        <p:spPr/>
        <p:txBody>
          <a:bodyPr/>
          <a:lstStyle/>
          <a:p>
            <a:r>
              <a:rPr lang="en-US" altLang="zh-CN" sz="3600"/>
              <a:t>6.1.1</a:t>
            </a:r>
            <a:r>
              <a:rPr lang="en-US" altLang="zh-CN" sz="3600">
                <a:latin typeface="宋体" pitchFamily="2" charset="-122"/>
              </a:rPr>
              <a:t> </a:t>
            </a:r>
            <a:r>
              <a:rPr lang="zh-CN" altLang="en-US" sz="3600"/>
              <a:t>产生式规则</a:t>
            </a:r>
          </a:p>
        </p:txBody>
      </p:sp>
      <p:sp>
        <p:nvSpPr>
          <p:cNvPr id="412675" name="Rectangle 3"/>
          <p:cNvSpPr>
            <a:spLocks noGrp="1" noChangeArrowheads="1"/>
          </p:cNvSpPr>
          <p:nvPr>
            <p:ph type="body" idx="1"/>
          </p:nvPr>
        </p:nvSpPr>
        <p:spPr>
          <a:xfrm>
            <a:off x="685800" y="1143000"/>
            <a:ext cx="7772400" cy="4078288"/>
          </a:xfrm>
        </p:spPr>
        <p:txBody>
          <a:bodyPr/>
          <a:lstStyle/>
          <a:p>
            <a:pPr>
              <a:buFont typeface="Wingdings" pitchFamily="2" charset="2"/>
              <a:buNone/>
            </a:pPr>
            <a:r>
              <a:rPr lang="zh-CN" altLang="en-US" b="1">
                <a:solidFill>
                  <a:schemeClr val="folHlink"/>
                </a:solidFill>
                <a:latin typeface="宋体" pitchFamily="2" charset="-122"/>
              </a:rPr>
              <a:t>分析</a:t>
            </a:r>
            <a:r>
              <a:rPr lang="zh-CN" altLang="en-US" b="1">
                <a:latin typeface="宋体" pitchFamily="2" charset="-122"/>
              </a:rPr>
              <a:t>：</a:t>
            </a:r>
          </a:p>
          <a:p>
            <a:pPr>
              <a:lnSpc>
                <a:spcPct val="145000"/>
              </a:lnSpc>
              <a:buFont typeface="Wingdings" pitchFamily="2" charset="2"/>
              <a:buNone/>
            </a:pPr>
            <a:r>
              <a:rPr lang="zh-CN" altLang="en-US" b="1">
                <a:latin typeface="宋体" pitchFamily="2" charset="-122"/>
              </a:rPr>
              <a:t>      </a:t>
            </a:r>
            <a:r>
              <a:rPr lang="zh-CN" altLang="en-US" sz="2600">
                <a:latin typeface="宋体" pitchFamily="2" charset="-122"/>
              </a:rPr>
              <a:t>这类问题的特点是有有限个受试者，每个人对问题都只有部分了解，无法直接求解。但在推理过程中每个人又可以从别人那里获得新的知识，重新进行推理。可以用产生式来表达推理过程中所用到的各种知识。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6879</TotalTime>
  <Words>3732</Words>
  <Application>Microsoft Office PowerPoint</Application>
  <PresentationFormat>全屏显示(4:3)</PresentationFormat>
  <Paragraphs>462</Paragraphs>
  <Slides>51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4" baseType="lpstr">
      <vt:lpstr>Arial</vt:lpstr>
      <vt:lpstr>宋体</vt:lpstr>
      <vt:lpstr>Times New Roman</vt:lpstr>
      <vt:lpstr>Wingdings</vt:lpstr>
      <vt:lpstr>ＭＳ Ｐゴシック</vt:lpstr>
      <vt:lpstr>Verdana</vt:lpstr>
      <vt:lpstr>黑体</vt:lpstr>
      <vt:lpstr>Symbol</vt:lpstr>
      <vt:lpstr>华文行楷</vt:lpstr>
      <vt:lpstr>Arial Narrow</vt:lpstr>
      <vt:lpstr>华文新魏</vt:lpstr>
      <vt:lpstr>wasedaSample5</vt:lpstr>
      <vt:lpstr>SmartDraw Drawing</vt:lpstr>
      <vt:lpstr>第 6 章   基于产生式规则的机器推理</vt:lpstr>
      <vt:lpstr>第6章 基于产生式规则的机器推理</vt:lpstr>
      <vt:lpstr>第6章 基于产生式规则的机器推理</vt:lpstr>
      <vt:lpstr>6.1 产生式规则</vt:lpstr>
      <vt:lpstr>6.1.1 产生式规则</vt:lpstr>
      <vt:lpstr>6.1.1 产生式规则</vt:lpstr>
      <vt:lpstr>6.1.1 产生式规则</vt:lpstr>
      <vt:lpstr>6.1.1 产生式规则</vt:lpstr>
      <vt:lpstr>6.1.1 产生式规则</vt:lpstr>
      <vt:lpstr>6.1.1 产生式规则</vt:lpstr>
      <vt:lpstr>6.1.1 产生式规则</vt:lpstr>
      <vt:lpstr>6.1.1 产生式规则</vt:lpstr>
      <vt:lpstr>PowerPoint 演示文稿</vt:lpstr>
      <vt:lpstr>6.1.2 基于产生式规则的推理模式</vt:lpstr>
      <vt:lpstr>6.2 产生式系统基本原理</vt:lpstr>
      <vt:lpstr>6.2.1 系统结构</vt:lpstr>
      <vt:lpstr>6.2.1 系统结构</vt:lpstr>
      <vt:lpstr>6.2.1 系统结构</vt:lpstr>
      <vt:lpstr>6.2.1 系统结构</vt:lpstr>
      <vt:lpstr>6.2.1 系统结构</vt:lpstr>
      <vt:lpstr>6.2.1 系统结构</vt:lpstr>
      <vt:lpstr>6.2.1 系统结构</vt:lpstr>
      <vt:lpstr>6.2.1 系统结构</vt:lpstr>
      <vt:lpstr>PowerPoint 演示文稿</vt:lpstr>
      <vt:lpstr>PowerPoint 演示文稿</vt:lpstr>
      <vt:lpstr>PowerPoint 演示文稿</vt:lpstr>
      <vt:lpstr>PowerPoint 演示文稿</vt:lpstr>
      <vt:lpstr>PowerPoint 演示文稿</vt:lpstr>
      <vt:lpstr>6.2.3 控制策略与常用算法</vt:lpstr>
      <vt:lpstr>PowerPoint 演示文稿</vt:lpstr>
      <vt:lpstr>6.2.3 控制策略与常用算法</vt:lpstr>
      <vt:lpstr>6.2.3 控制策略与常用算法</vt:lpstr>
      <vt:lpstr>6.2.3 控制策略与常用算法</vt:lpstr>
      <vt:lpstr>6.2.3 控制策略与常用算法</vt:lpstr>
      <vt:lpstr>PowerPoint 演示文稿</vt:lpstr>
      <vt:lpstr>6.2.3 控制策略与常用算法</vt:lpstr>
      <vt:lpstr>6.2.3 控制策略与常用算法</vt:lpstr>
      <vt:lpstr>6.2.3 控制策略与常用算法</vt:lpstr>
      <vt:lpstr>6.2.3 控制策略与常用算法</vt:lpstr>
      <vt:lpstr>PowerPoint 演示文稿</vt:lpstr>
      <vt:lpstr>6.2.3 控制策略与常用算法</vt:lpstr>
      <vt:lpstr>6.2.3 控制策略与常用算法</vt:lpstr>
      <vt:lpstr>PowerPoint 演示文稿</vt:lpstr>
      <vt:lpstr>PowerPoint 演示文稿</vt:lpstr>
      <vt:lpstr>PowerPoint 演示文稿</vt:lpstr>
      <vt:lpstr>6.2.4 程序实现</vt:lpstr>
      <vt:lpstr>6.2.5 产生式系统与问题求解</vt:lpstr>
      <vt:lpstr>6.2.5 产生式系统与问题求解</vt:lpstr>
      <vt:lpstr>6.2.5 产生式系统与问题求解</vt:lpstr>
      <vt:lpstr>6.2.6  产生式表示法的特点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dc:creator>
  <cp:lastModifiedBy>ZY</cp:lastModifiedBy>
  <cp:revision>965</cp:revision>
  <cp:lastPrinted>1601-01-01T00:00:00Z</cp:lastPrinted>
  <dcterms:created xsi:type="dcterms:W3CDTF">1601-01-01T00:00:00Z</dcterms:created>
  <dcterms:modified xsi:type="dcterms:W3CDTF">2013-06-24T01:48:45Z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