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handoutMasterIdLst>
    <p:handoutMasterId r:id="rId23"/>
  </p:handoutMasterIdLst>
  <p:sldIdLst>
    <p:sldId id="476" r:id="rId3"/>
    <p:sldId id="496" r:id="rId4"/>
    <p:sldId id="489" r:id="rId5"/>
    <p:sldId id="505" r:id="rId6"/>
    <p:sldId id="506" r:id="rId7"/>
    <p:sldId id="497" r:id="rId8"/>
    <p:sldId id="491" r:id="rId9"/>
    <p:sldId id="507" r:id="rId10"/>
    <p:sldId id="498" r:id="rId11"/>
    <p:sldId id="508" r:id="rId12"/>
    <p:sldId id="512" r:id="rId13"/>
    <p:sldId id="509" r:id="rId14"/>
    <p:sldId id="510" r:id="rId15"/>
    <p:sldId id="511" r:id="rId16"/>
    <p:sldId id="513" r:id="rId17"/>
    <p:sldId id="514" r:id="rId18"/>
    <p:sldId id="499" r:id="rId19"/>
    <p:sldId id="515" r:id="rId20"/>
    <p:sldId id="50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B4CE930-0F2B-45EB-95B0-107977504453}">
          <p14:sldIdLst>
            <p14:sldId id="476"/>
            <p14:sldId id="496"/>
            <p14:sldId id="489"/>
            <p14:sldId id="505"/>
            <p14:sldId id="506"/>
            <p14:sldId id="497"/>
            <p14:sldId id="491"/>
            <p14:sldId id="507"/>
            <p14:sldId id="498"/>
            <p14:sldId id="508"/>
            <p14:sldId id="512"/>
            <p14:sldId id="509"/>
            <p14:sldId id="510"/>
            <p14:sldId id="511"/>
            <p14:sldId id="513"/>
            <p14:sldId id="514"/>
            <p14:sldId id="499"/>
            <p14:sldId id="515"/>
            <p14:sldId id="504"/>
          </p14:sldIdLst>
        </p14:section>
        <p14:section name="无标题节" id="{87A05334-EA5A-46B7-AC6D-B4B565715EF1}">
          <p14:sldIdLst/>
        </p14:section>
      </p14:sectionLst>
    </p:ext>
    <p:ext uri="{EFAFB233-063F-42B5-8137-9DF3F51BA10A}">
      <p15:sldGuideLst xmlns:p15="http://schemas.microsoft.com/office/powerpoint/2012/main">
        <p15:guide id="1" orient="horz" pos="2113">
          <p15:clr>
            <a:srgbClr val="A4A3A4"/>
          </p15:clr>
        </p15:guide>
        <p15:guide id="2" pos="388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炜毅 程" initials="炜毅" lastIdx="1" clrIdx="0"/>
  <p:cmAuthor id="2" name="科尼希" initials="科" lastIdx="3" clrIdx="1"/>
  <p:cmAuthor id="3" name="F zk" initials="Fz" lastIdx="17" clrIdx="2">
    <p:extLst>
      <p:ext uri="{19B8F6BF-5375-455C-9EA6-DF929625EA0E}">
        <p15:presenceInfo xmlns:p15="http://schemas.microsoft.com/office/powerpoint/2012/main" userId="c2db10bdf76d84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0" d="100"/>
          <a:sy n="70" d="100"/>
        </p:scale>
        <p:origin x="78" y="144"/>
      </p:cViewPr>
      <p:guideLst>
        <p:guide orient="horz" pos="2113"/>
        <p:guide pos="388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1-04-03T19:27:22.241" idx="2">
    <p:pos x="10" y="10"/>
    <p:text>尊敬的各位老师，大家好，我是来自电信学院信号1706班的傅智康，我的毕业设计题目是：机器人路径规划算法研究，我的答辩内容将从四个方面来进行。</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21-04-03T19:39:51.065" idx="12">
    <p:pos x="10" y="10"/>
    <p:text>这是我的Dijstra算法的仿真效果，左图是路径图，右图是路径平滑处理之后的结果。</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21-04-03T19:40:34.271" idx="13">
    <p:pos x="10" y="10"/>
    <p:text>这是我A*算法的仿真结果，与Dijstra算法不同的是，A*算法需要使用到启发函数，所以我比较了常用的A*算法的启发函数的仿真结果，这是对角线启发函数的仿真结果。</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21-04-03T19:41:36.869" idx="14">
    <p:pos x="10" y="10"/>
    <p:text>这是A*算法欧几里得启发函数的仿真结果，可以看出算法本身也是正确的。</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3" dt="2021-04-03T19:42:22.916" idx="15">
    <p:pos x="10" y="10"/>
    <p:text>在三种算法的比较上，我选择固定起点和终点，随机生成地图，去比较三种算法的不用，从中可以看出：A*算法是从Dijstra算法改进而来，两者之间并无极大差别，从原理上看，A*算法属于典型的深度优先，即DFS，A*算法的路径规划线路往往是向一个方向去寻找，而Dijstra算法属于广度优先，即BFS，利用Dijstra算法所得出的路径在有些情况下会比A*算法更加优越，但是相应的也牺牲了预算速度，增大了运算量。从而可以看出，当目标点的位置是清晰或可知的时候，采用A*算法往往能获得更快的运行速度，并得到相对优秀的解，但是当目标点的位置是未知的时候或者对路径本身的代价有较高要求的时候，采取Dijstra算法和A*算法可能并无较大差别，甚至Dijstra算法会表现得比A*算法更加优秀。
至于A*算法的不同启发函数，会影响A*算法所规划出的路径形状，但是对A*算法的本质并没有做出改变，对于A*算法而言，选择合适的启发函数会让算法的效率更高，得出的路线往往也会更好。</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3" dt="2021-04-03T19:43:25.915" idx="16">
    <p:pos x="10" y="10"/>
    <p:text>这是我所比较出的仿真路线图对比，可以看出他们之间的不同之处。</p:text>
    <p:extLst>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3" dt="2021-04-03T19:44:00.544" idx="17">
    <p:pos x="10" y="10"/>
    <p:text>目前我已经实现了算法的仿真，其中，Dstar算法已经完成了基础部分，剩下的识别和实时更新功能需要结合实物来考虑实现。
接下来会着重考虑将代码和实物结合起来，考虑如何在智能小车平台上运行代码。
最终目的是能够做出实地运行的小车演示，实物器材已经到位，仅剩下代码的实现。</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04-03T19:29:29.959" idx="3">
    <p:pos x="10" y="10"/>
    <p:text>第一，研究背景</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21-04-03T19:29:39.154" idx="4">
    <p:pos x="10" y="10"/>
    <p:text>随着电子技术和人工智能技术的发展，机器人的相关技术也得到了快速的发展。目前，机器人相关的技术已经被广泛的应用在了我们生活当中。相对应的，机器人的路径规划算法由此也显得越来越重要，合适的路径规划算法可以极大地降低成本，提高效益，对机器人的实际运行有着不可替代的作用。</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1-04-03T19:31:12.102" idx="5">
    <p:pos x="10" y="10"/>
    <p:text>所谓移动机器人路径规划，就是在机器人的工作环境中，找出一条劳作代价尽可能小、路径尽可能短、耗时尽可能最少的路径。就如下图所示。</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21-04-03T19:33:29.122" idx="7">
    <p:pos x="10" y="10"/>
    <p:text>移动机器人路径规划问题是典型的非确定性多项式困难问题，其研究的核心是解决以下三个问题：机器人从起始位置节点到目标位置节点移动的实现；机器人经过必须要经过的点且避开周围障碍物；使机器人规划得到的路径性能最优。由此，有了以下的解决方法。</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21-04-03T19:34:47.821" idx="8">
    <p:pos x="10" y="10"/>
    <p:text>路径规划问题又分为全局路径规划和局部路径规划两大类，其中，全局路径规划可用的方法有可视图法、自由空间法、栅格法、神经网络法等，对应的，局部路径规划常常使用人工势场法、模糊逻辑算法、遗传算法等来实现。不过值得注意的是，不论是全局还是局部路径规划，二者并非完全割裂的，需要实际考虑算法的不同。</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21-04-03T19:37:02.857" idx="9">
    <p:pos x="10" y="10"/>
    <p:text>我的研究主要是栅格法，所谓栅格法，实际上就是将地图抽象成一个个大小相等的方块，将实际场景进行二值化替代，再加入一些算法，就可以实现机器人的路径规划，比如我所重点研究的A*、D*算法等。</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21-04-03T19:38:15.041" idx="10">
    <p:pos x="10" y="10"/>
    <p:text>以下是我的工作进展</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21-04-03T19:38:24.585" idx="11">
    <p:pos x="10" y="10"/>
    <p:text>目前我已经实现了不同算法的仿真比较，以我所做的Dijstra算法为例，这是我的算法matlab仿真的核心代码，这些代码体现了我的Dijstra算法的寻路逻辑，也就是扩散逻辑。</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2021/4/3</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2021/4/3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2" charset="-122"/>
              </a:defRPr>
            </a:lvl1pPr>
            <a:lvl2pPr marL="742950" indent="-285750">
              <a:defRPr sz="2400">
                <a:solidFill>
                  <a:schemeClr val="tx1"/>
                </a:solidFill>
                <a:latin typeface="Arial" panose="020B0604020202020204" pitchFamily="34" charset="0"/>
                <a:ea typeface="黑体" panose="02010609060101010101" pitchFamily="2" charset="-122"/>
              </a:defRPr>
            </a:lvl2pPr>
            <a:lvl3pPr marL="1143000" indent="-228600">
              <a:defRPr sz="2400">
                <a:solidFill>
                  <a:schemeClr val="tx1"/>
                </a:solidFill>
                <a:latin typeface="Arial" panose="020B0604020202020204" pitchFamily="34" charset="0"/>
                <a:ea typeface="黑体" panose="02010609060101010101" pitchFamily="2" charset="-122"/>
              </a:defRPr>
            </a:lvl3pPr>
            <a:lvl4pPr marL="1600200" indent="-228600">
              <a:defRPr sz="2400">
                <a:solidFill>
                  <a:schemeClr val="tx1"/>
                </a:solidFill>
                <a:latin typeface="Arial" panose="020B0604020202020204" pitchFamily="34" charset="0"/>
                <a:ea typeface="黑体" panose="02010609060101010101" pitchFamily="2" charset="-122"/>
              </a:defRPr>
            </a:lvl4pPr>
            <a:lvl5pPr marL="2057400" indent="-228600">
              <a:defRPr sz="24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769B0D-9B7B-4701-A5A2-4D5CF05FD24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2" charset="-122"/>
              </a:defRPr>
            </a:lvl1pPr>
            <a:lvl2pPr marL="742950" indent="-285750">
              <a:defRPr sz="2400">
                <a:solidFill>
                  <a:schemeClr val="tx1"/>
                </a:solidFill>
                <a:latin typeface="Arial" panose="020B0604020202020204" pitchFamily="34" charset="0"/>
                <a:ea typeface="黑体" panose="02010609060101010101" pitchFamily="2" charset="-122"/>
              </a:defRPr>
            </a:lvl2pPr>
            <a:lvl3pPr marL="1143000" indent="-228600">
              <a:defRPr sz="2400">
                <a:solidFill>
                  <a:schemeClr val="tx1"/>
                </a:solidFill>
                <a:latin typeface="Arial" panose="020B0604020202020204" pitchFamily="34" charset="0"/>
                <a:ea typeface="黑体" panose="02010609060101010101" pitchFamily="2" charset="-122"/>
              </a:defRPr>
            </a:lvl3pPr>
            <a:lvl4pPr marL="1600200" indent="-228600">
              <a:defRPr sz="2400">
                <a:solidFill>
                  <a:schemeClr val="tx1"/>
                </a:solidFill>
                <a:latin typeface="Arial" panose="020B0604020202020204" pitchFamily="34" charset="0"/>
                <a:ea typeface="黑体" panose="02010609060101010101" pitchFamily="2" charset="-122"/>
              </a:defRPr>
            </a:lvl4pPr>
            <a:lvl5pPr marL="2057400" indent="-228600">
              <a:defRPr sz="24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769B0D-9B7B-4701-A5A2-4D5CF05FD24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889990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2021/4/3</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2021/4/3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2021/4/3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3979864"/>
            <a:ext cx="388620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7" descr="北方交通大学—世纪钟（校钟）"/>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64451" y="179389"/>
            <a:ext cx="1123949"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北方交通大学—思源楼"/>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06000" y="184151"/>
            <a:ext cx="1270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descr="0952583433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788400" y="179389"/>
            <a:ext cx="1117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descr="19楼"/>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76000" y="184151"/>
            <a:ext cx="1016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2005513101213664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6489701" y="184151"/>
            <a:ext cx="1174751"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914400" y="1798639"/>
            <a:ext cx="10363200" cy="1470025"/>
          </a:xfrm>
        </p:spPr>
        <p:txBody>
          <a:bodyPr tIns="45720" anchor="ctr"/>
          <a:lstStyle>
            <a:lvl1pPr>
              <a:defRPr sz="4400"/>
            </a:lvl1pPr>
          </a:lstStyle>
          <a:p>
            <a:pPr lvl="0"/>
            <a:r>
              <a:rPr lang="zh-CN" altLang="en-US" noProof="0"/>
              <a:t>单击此处编辑母版标题样式</a:t>
            </a:r>
          </a:p>
        </p:txBody>
      </p:sp>
      <p:sp>
        <p:nvSpPr>
          <p:cNvPr id="57354" name="Rectangle 10"/>
          <p:cNvSpPr>
            <a:spLocks noGrp="1" noChangeArrowheads="1"/>
          </p:cNvSpPr>
          <p:nvPr>
            <p:ph type="subTitle" idx="1"/>
          </p:nvPr>
        </p:nvSpPr>
        <p:spPr>
          <a:xfrm>
            <a:off x="1828800" y="3957638"/>
            <a:ext cx="8534400" cy="1079500"/>
          </a:xfrm>
        </p:spPr>
        <p:txBody>
          <a:bodyPr anchor="ctr" anchorCtr="1"/>
          <a:lstStyle>
            <a:lvl1pPr marL="0" indent="0" algn="ctr">
              <a:buFontTx/>
              <a:buNone/>
              <a:defRPr sz="2400">
                <a:solidFill>
                  <a:srgbClr val="16388A"/>
                </a:solidFill>
              </a:defRPr>
            </a:lvl1pPr>
          </a:lstStyle>
          <a:p>
            <a:pPr lvl="0"/>
            <a:r>
              <a:rPr lang="zh-CN" altLang="en-US" noProof="0"/>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4051" y="1268413"/>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2051" y="1268413"/>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2021/4/3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09101" y="152401"/>
            <a:ext cx="2882900" cy="6181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4052" y="152401"/>
            <a:ext cx="8451849" cy="6181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2021/4/3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2021/4/3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2021/4/3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2021/4/3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2021/4/3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2021/4/3</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hasCustomPrompt="1"/>
            <p:custDataLst>
              <p:tags r:id="rId2"/>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2021/4/3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2021/4/3</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38914" name="Picture 12" descr="badgeb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06033" y="1131889"/>
            <a:ext cx="9457267"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383118" y="990601"/>
            <a:ext cx="5757333" cy="28575"/>
          </a:xfrm>
          <a:prstGeom prst="rect">
            <a:avLst/>
          </a:prstGeom>
          <a:gradFill rotWithShape="1">
            <a:gsLst>
              <a:gs pos="0">
                <a:srgbClr val="FFFFFF"/>
              </a:gs>
              <a:gs pos="100000">
                <a:srgbClr val="133984"/>
              </a:gs>
            </a:gsLst>
            <a:lin ang="0" scaled="1"/>
          </a:gradFill>
          <a:ln>
            <a:noFill/>
          </a:ln>
          <a:effectLst/>
        </p:spPr>
        <p:txBody>
          <a:bodyPr wrap="none" anchor="ctr"/>
          <a:lstStyle>
            <a:lvl1pPr eaLnBrk="0" hangingPunct="0">
              <a:defRPr sz="2400">
                <a:solidFill>
                  <a:schemeClr val="tx1"/>
                </a:solidFill>
                <a:latin typeface="Arial" panose="020B0604020202020204" pitchFamily="34" charset="0"/>
                <a:ea typeface="黑体" panose="02010609060101010101" pitchFamily="2" charset="-122"/>
              </a:defRPr>
            </a:lvl1pPr>
            <a:lvl2pPr marL="742950" indent="-285750" eaLnBrk="0" hangingPunct="0">
              <a:defRPr sz="2400">
                <a:solidFill>
                  <a:schemeClr val="tx1"/>
                </a:solidFill>
                <a:latin typeface="Arial" panose="020B0604020202020204" pitchFamily="34" charset="0"/>
                <a:ea typeface="黑体" panose="02010609060101010101" pitchFamily="2" charset="-122"/>
              </a:defRPr>
            </a:lvl2pPr>
            <a:lvl3pPr marL="1143000" indent="-228600" eaLnBrk="0" hangingPunct="0">
              <a:defRPr sz="2400">
                <a:solidFill>
                  <a:schemeClr val="tx1"/>
                </a:solidFill>
                <a:latin typeface="Arial" panose="020B0604020202020204" pitchFamily="34" charset="0"/>
                <a:ea typeface="黑体" panose="02010609060101010101" pitchFamily="2" charset="-122"/>
              </a:defRPr>
            </a:lvl3pPr>
            <a:lvl4pPr marL="1600200" indent="-228600" eaLnBrk="0" hangingPunct="0">
              <a:defRPr sz="2400">
                <a:solidFill>
                  <a:schemeClr val="tx1"/>
                </a:solidFill>
                <a:latin typeface="Arial" panose="020B0604020202020204" pitchFamily="34" charset="0"/>
                <a:ea typeface="黑体" panose="02010609060101010101" pitchFamily="2" charset="-122"/>
              </a:defRPr>
            </a:lvl4pPr>
            <a:lvl5pPr marL="2057400" indent="-228600" eaLnBrk="0" hangingPunct="0">
              <a:defRPr sz="2400">
                <a:solidFill>
                  <a:schemeClr val="tx1"/>
                </a:solidFill>
                <a:latin typeface="Arial" panose="020B0604020202020204" pitchFamily="34" charset="0"/>
                <a:ea typeface="黑体" panose="0201060906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9pPr>
          </a:lstStyle>
          <a:p>
            <a:pPr algn="ctr" eaLnBrk="1" hangingPunct="1">
              <a:defRPr/>
            </a:pPr>
            <a:endParaRPr lang="zh-CN" altLang="en-US" sz="2400"/>
          </a:p>
        </p:txBody>
      </p:sp>
      <p:sp>
        <p:nvSpPr>
          <p:cNvPr id="1028" name="Rectangle 3"/>
          <p:cNvSpPr>
            <a:spLocks noChangeArrowheads="1"/>
          </p:cNvSpPr>
          <p:nvPr/>
        </p:nvSpPr>
        <p:spPr bwMode="auto">
          <a:xfrm>
            <a:off x="6434667" y="6477001"/>
            <a:ext cx="5757333" cy="28575"/>
          </a:xfrm>
          <a:prstGeom prst="rect">
            <a:avLst/>
          </a:prstGeom>
          <a:gradFill rotWithShape="1">
            <a:gsLst>
              <a:gs pos="0">
                <a:srgbClr val="FFFFFF"/>
              </a:gs>
              <a:gs pos="100000">
                <a:srgbClr val="133984"/>
              </a:gs>
            </a:gsLst>
            <a:lin ang="0" scaled="1"/>
          </a:gradFill>
          <a:ln>
            <a:noFill/>
          </a:ln>
          <a:effectLst/>
        </p:spPr>
        <p:txBody>
          <a:bodyPr wrap="none" anchor="ctr"/>
          <a:lstStyle>
            <a:lvl1pPr eaLnBrk="0" hangingPunct="0">
              <a:defRPr sz="2400">
                <a:solidFill>
                  <a:schemeClr val="tx1"/>
                </a:solidFill>
                <a:latin typeface="Arial" panose="020B0604020202020204" pitchFamily="34" charset="0"/>
                <a:ea typeface="黑体" panose="02010609060101010101" pitchFamily="2" charset="-122"/>
              </a:defRPr>
            </a:lvl1pPr>
            <a:lvl2pPr marL="742950" indent="-285750" eaLnBrk="0" hangingPunct="0">
              <a:defRPr sz="2400">
                <a:solidFill>
                  <a:schemeClr val="tx1"/>
                </a:solidFill>
                <a:latin typeface="Arial" panose="020B0604020202020204" pitchFamily="34" charset="0"/>
                <a:ea typeface="黑体" panose="02010609060101010101" pitchFamily="2" charset="-122"/>
              </a:defRPr>
            </a:lvl2pPr>
            <a:lvl3pPr marL="1143000" indent="-228600" eaLnBrk="0" hangingPunct="0">
              <a:defRPr sz="2400">
                <a:solidFill>
                  <a:schemeClr val="tx1"/>
                </a:solidFill>
                <a:latin typeface="Arial" panose="020B0604020202020204" pitchFamily="34" charset="0"/>
                <a:ea typeface="黑体" panose="02010609060101010101" pitchFamily="2" charset="-122"/>
              </a:defRPr>
            </a:lvl3pPr>
            <a:lvl4pPr marL="1600200" indent="-228600" eaLnBrk="0" hangingPunct="0">
              <a:defRPr sz="2400">
                <a:solidFill>
                  <a:schemeClr val="tx1"/>
                </a:solidFill>
                <a:latin typeface="Arial" panose="020B0604020202020204" pitchFamily="34" charset="0"/>
                <a:ea typeface="黑体" panose="02010609060101010101" pitchFamily="2" charset="-122"/>
              </a:defRPr>
            </a:lvl4pPr>
            <a:lvl5pPr marL="2057400" indent="-228600" eaLnBrk="0" hangingPunct="0">
              <a:defRPr sz="2400">
                <a:solidFill>
                  <a:schemeClr val="tx1"/>
                </a:solidFill>
                <a:latin typeface="Arial" panose="020B0604020202020204" pitchFamily="34" charset="0"/>
                <a:ea typeface="黑体" panose="0201060906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9pPr>
          </a:lstStyle>
          <a:p>
            <a:pPr algn="ctr" eaLnBrk="1" hangingPunct="1">
              <a:defRPr/>
            </a:pPr>
            <a:endParaRPr lang="zh-CN" altLang="en-US" sz="2400"/>
          </a:p>
        </p:txBody>
      </p:sp>
      <p:sp>
        <p:nvSpPr>
          <p:cNvPr id="38917" name="Rectangle 4"/>
          <p:cNvSpPr>
            <a:spLocks noGrp="1" noChangeArrowheads="1"/>
          </p:cNvSpPr>
          <p:nvPr>
            <p:ph type="title"/>
          </p:nvPr>
        </p:nvSpPr>
        <p:spPr bwMode="auto">
          <a:xfrm>
            <a:off x="3251200" y="152400"/>
            <a:ext cx="8940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54000" rIns="91440" bIns="45720" numCol="1" anchor="t" anchorCtr="1" compatLnSpc="1"/>
          <a:lstStyle/>
          <a:p>
            <a:pPr lvl="0"/>
            <a:r>
              <a:rPr lang="zh-CN" altLang="en-US"/>
              <a:t>单击此处编辑母版标题样式</a:t>
            </a:r>
          </a:p>
        </p:txBody>
      </p:sp>
      <p:sp>
        <p:nvSpPr>
          <p:cNvPr id="38918" name="Rectangle 5"/>
          <p:cNvSpPr>
            <a:spLocks noGrp="1" noChangeArrowheads="1"/>
          </p:cNvSpPr>
          <p:nvPr>
            <p:ph type="body" idx="1"/>
          </p:nvPr>
        </p:nvSpPr>
        <p:spPr bwMode="auto">
          <a:xfrm>
            <a:off x="654051" y="1268413"/>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800" b="1">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580" indent="-449580" algn="l" rtl="0" eaLnBrk="0" fontAlgn="base" hangingPunct="0">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705"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13868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95880" indent="-228600" algn="l" rtl="0" fontAlgn="base">
        <a:spcBef>
          <a:spcPct val="20000"/>
        </a:spcBef>
        <a:spcAft>
          <a:spcPct val="0"/>
        </a:spcAft>
        <a:buChar char="»"/>
        <a:defRPr sz="2000">
          <a:solidFill>
            <a:schemeClr val="tx1"/>
          </a:solidFill>
          <a:latin typeface="+mn-lt"/>
          <a:ea typeface="宋体" panose="02010600030101010101" pitchFamily="2" charset="-122"/>
        </a:defRPr>
      </a:lvl6pPr>
      <a:lvl7pPr marL="3053080" indent="-228600" algn="l" rtl="0" fontAlgn="base">
        <a:spcBef>
          <a:spcPct val="20000"/>
        </a:spcBef>
        <a:spcAft>
          <a:spcPct val="0"/>
        </a:spcAft>
        <a:buChar char="»"/>
        <a:defRPr sz="2000">
          <a:solidFill>
            <a:schemeClr val="tx1"/>
          </a:solidFill>
          <a:latin typeface="+mn-lt"/>
          <a:ea typeface="宋体" panose="02010600030101010101" pitchFamily="2" charset="-122"/>
        </a:defRPr>
      </a:lvl7pPr>
      <a:lvl8pPr marL="3510280" indent="-228600" algn="l" rtl="0" fontAlgn="base">
        <a:spcBef>
          <a:spcPct val="20000"/>
        </a:spcBef>
        <a:spcAft>
          <a:spcPct val="0"/>
        </a:spcAft>
        <a:buChar char="»"/>
        <a:defRPr sz="2000">
          <a:solidFill>
            <a:schemeClr val="tx1"/>
          </a:solidFill>
          <a:latin typeface="+mn-lt"/>
          <a:ea typeface="宋体" panose="02010600030101010101" pitchFamily="2" charset="-122"/>
        </a:defRPr>
      </a:lvl8pPr>
      <a:lvl9pPr marL="3967480" indent="-228600" algn="l" rtl="0" fontAlgn="base">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comments" Target="../comments/commen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comments" Target="../comments/commen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comments" Target="../comments/comment1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comments" Target="../comments/commen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914400" y="3486467"/>
            <a:ext cx="10363200" cy="1470025"/>
          </a:xfrm>
        </p:spPr>
        <p:txBody>
          <a:bodyPr/>
          <a:lstStyle/>
          <a:p>
            <a:pPr algn="ctr"/>
            <a:r>
              <a:rPr lang="zh-CN" altLang="en-US" sz="7200" b="0" dirty="0">
                <a:solidFill>
                  <a:schemeClr val="tx1"/>
                </a:solidFill>
              </a:rPr>
              <a:t>机器人路径规划算法研究</a:t>
            </a:r>
            <a:br>
              <a:rPr lang="zh-CN" altLang="en-US" sz="7200" dirty="0"/>
            </a:br>
            <a:br>
              <a:rPr lang="zh-CN" altLang="en-US" sz="7200" dirty="0"/>
            </a:br>
            <a:r>
              <a:rPr lang="zh-CN" altLang="en-US" sz="2400" b="0" dirty="0">
                <a:solidFill>
                  <a:schemeClr val="tx1"/>
                </a:solidFill>
              </a:rPr>
              <a:t>汇报人：傅智康</a:t>
            </a:r>
            <a:br>
              <a:rPr lang="en-US" altLang="zh-CN"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870012" y="1137642"/>
            <a:ext cx="5225987" cy="646331"/>
          </a:xfrm>
          <a:prstGeom prst="rect">
            <a:avLst/>
          </a:prstGeom>
          <a:noFill/>
        </p:spPr>
        <p:txBody>
          <a:bodyPr wrap="square" rtlCol="0">
            <a:spAutoFit/>
          </a:bodyPr>
          <a:lstStyle/>
          <a:p>
            <a:r>
              <a:rPr lang="en-US" altLang="zh-CN" sz="3600" dirty="0" err="1"/>
              <a:t>Dijstra</a:t>
            </a:r>
            <a:r>
              <a:rPr lang="zh-CN" altLang="en-US" sz="3600" dirty="0"/>
              <a:t>算法（ </a:t>
            </a:r>
            <a:r>
              <a:rPr lang="en-US" altLang="zh-CN" sz="3600" dirty="0" err="1"/>
              <a:t>Dstar</a:t>
            </a:r>
            <a:r>
              <a:rPr lang="zh-CN" altLang="en-US" sz="3600" dirty="0"/>
              <a:t>算法 ）</a:t>
            </a:r>
          </a:p>
        </p:txBody>
      </p:sp>
      <p:sp>
        <p:nvSpPr>
          <p:cNvPr id="7" name="文本框 6">
            <a:extLst>
              <a:ext uri="{FF2B5EF4-FFF2-40B4-BE49-F238E27FC236}">
                <a16:creationId xmlns:a16="http://schemas.microsoft.com/office/drawing/2014/main" id="{DE9FF93F-3E9F-4B99-B267-1E6D14C49489}"/>
              </a:ext>
            </a:extLst>
          </p:cNvPr>
          <p:cNvSpPr txBox="1"/>
          <p:nvPr/>
        </p:nvSpPr>
        <p:spPr>
          <a:xfrm>
            <a:off x="1816962" y="1739146"/>
            <a:ext cx="8558073" cy="5442516"/>
          </a:xfrm>
          <a:prstGeom prst="rect">
            <a:avLst/>
          </a:prstGeom>
          <a:noFill/>
        </p:spPr>
        <p:txBody>
          <a:bodyPr wrap="square" rtlCol="0">
            <a:spAutoFit/>
          </a:bodyPr>
          <a:lstStyle/>
          <a:p>
            <a:r>
              <a:rPr lang="en-US" altLang="zh-CN" b="0" i="0" u="none" strike="noStrike" baseline="0" dirty="0">
                <a:solidFill>
                  <a:srgbClr val="0000FF"/>
                </a:solidFill>
                <a:latin typeface="宋体" panose="02010600030101010101" pitchFamily="2" charset="-122"/>
                <a:ea typeface="宋体" panose="02010600030101010101" pitchFamily="2" charset="-122"/>
              </a:rPr>
              <a:t>for</a:t>
            </a:r>
            <a:r>
              <a:rPr lang="en-US" altLang="zh-CN" b="0" i="0" u="none" strike="noStrike" baseline="0" dirty="0">
                <a:solidFill>
                  <a:srgbClr val="000000"/>
                </a:solidFill>
                <a:latin typeface="宋体" panose="02010600030101010101" pitchFamily="2" charset="-122"/>
                <a:ea typeface="宋体" panose="02010600030101010101" pitchFamily="2" charset="-122"/>
              </a:rPr>
              <a:t> </a:t>
            </a:r>
            <a:r>
              <a:rPr lang="en-US" altLang="zh-CN" b="0" i="0" u="none" strike="noStrike" baseline="0" dirty="0" err="1">
                <a:solidFill>
                  <a:srgbClr val="000000"/>
                </a:solidFill>
                <a:latin typeface="宋体" panose="02010600030101010101" pitchFamily="2" charset="-122"/>
                <a:ea typeface="宋体" panose="02010600030101010101" pitchFamily="2" charset="-122"/>
              </a:rPr>
              <a:t>i</a:t>
            </a:r>
            <a:r>
              <a:rPr lang="en-US" altLang="zh-CN" b="0" i="0" u="none" strike="noStrike" baseline="0" dirty="0">
                <a:solidFill>
                  <a:srgbClr val="000000"/>
                </a:solidFill>
                <a:latin typeface="宋体" panose="02010600030101010101" pitchFamily="2" charset="-122"/>
                <a:ea typeface="宋体" panose="02010600030101010101" pitchFamily="2" charset="-122"/>
              </a:rPr>
              <a:t> = 1:3</a:t>
            </a:r>
          </a:p>
          <a:p>
            <a:r>
              <a:rPr lang="en-US" altLang="zh-CN" dirty="0">
                <a:solidFill>
                  <a:srgbClr val="0000FF"/>
                </a:solidFill>
                <a:latin typeface="宋体" panose="02010600030101010101" pitchFamily="2" charset="-122"/>
                <a:ea typeface="宋体" panose="02010600030101010101" pitchFamily="2" charset="-122"/>
              </a:rPr>
              <a:t>    </a:t>
            </a:r>
            <a:r>
              <a:rPr lang="en-US" altLang="zh-CN" b="0" i="0" u="none" strike="noStrike" baseline="0" dirty="0">
                <a:solidFill>
                  <a:srgbClr val="0000FF"/>
                </a:solidFill>
                <a:latin typeface="宋体" panose="02010600030101010101" pitchFamily="2" charset="-122"/>
                <a:ea typeface="宋体" panose="02010600030101010101" pitchFamily="2" charset="-122"/>
              </a:rPr>
              <a:t>for</a:t>
            </a:r>
            <a:r>
              <a:rPr lang="en-US" altLang="zh-CN" b="0" i="0" u="none" strike="noStrike" baseline="0" dirty="0">
                <a:solidFill>
                  <a:srgbClr val="000000"/>
                </a:solidFill>
                <a:latin typeface="宋体" panose="02010600030101010101" pitchFamily="2" charset="-122"/>
                <a:ea typeface="宋体" panose="02010600030101010101" pitchFamily="2" charset="-122"/>
              </a:rPr>
              <a:t> j = 1:3</a:t>
            </a:r>
          </a:p>
          <a:p>
            <a:r>
              <a:rPr lang="en-US" altLang="zh-CN" b="0" i="0" u="none" strike="noStrike" baseline="0" dirty="0">
                <a:solidFill>
                  <a:srgbClr val="000000"/>
                </a:solidFill>
                <a:latin typeface="宋体" panose="02010600030101010101" pitchFamily="2" charset="-122"/>
                <a:ea typeface="宋体" panose="02010600030101010101" pitchFamily="2" charset="-122"/>
              </a:rPr>
              <a:t>        k = </a:t>
            </a:r>
            <a:r>
              <a:rPr lang="en-US" altLang="zh-CN" b="0" i="0" u="none" strike="noStrike" baseline="0" dirty="0" err="1">
                <a:solidFill>
                  <a:srgbClr val="000000"/>
                </a:solidFill>
                <a:latin typeface="宋体" panose="02010600030101010101" pitchFamily="2" charset="-122"/>
                <a:ea typeface="宋体" panose="02010600030101010101" pitchFamily="2" charset="-122"/>
              </a:rPr>
              <a:t>G_set</a:t>
            </a:r>
            <a:r>
              <a:rPr lang="en-US" altLang="zh-CN" b="0" i="0" u="none" strike="noStrike" baseline="0" dirty="0">
                <a:solidFill>
                  <a:srgbClr val="000000"/>
                </a:solidFill>
                <a:latin typeface="宋体" panose="02010600030101010101" pitchFamily="2" charset="-122"/>
                <a:ea typeface="宋体" panose="02010600030101010101" pitchFamily="2" charset="-122"/>
              </a:rPr>
              <a:t>(</a:t>
            </a:r>
            <a:r>
              <a:rPr lang="en-US" altLang="zh-CN" b="0" i="0" u="none" strike="noStrike" baseline="0" dirty="0" err="1">
                <a:solidFill>
                  <a:srgbClr val="000000"/>
                </a:solidFill>
                <a:latin typeface="宋体" panose="02010600030101010101" pitchFamily="2" charset="-122"/>
                <a:ea typeface="宋体" panose="02010600030101010101" pitchFamily="2" charset="-122"/>
              </a:rPr>
              <a:t>Nextpoint</a:t>
            </a:r>
            <a:r>
              <a:rPr lang="en-US" altLang="zh-CN" b="0" i="0" u="none" strike="noStrike" baseline="0" dirty="0">
                <a:solidFill>
                  <a:srgbClr val="000000"/>
                </a:solidFill>
                <a:latin typeface="宋体" panose="02010600030101010101" pitchFamily="2" charset="-122"/>
                <a:ea typeface="宋体" panose="02010600030101010101" pitchFamily="2" charset="-122"/>
              </a:rPr>
              <a:t>(1)+i-2,Nextpoint(2)+j-2);</a:t>
            </a:r>
          </a:p>
          <a:p>
            <a:r>
              <a:rPr lang="en-US" altLang="zh-CN" b="0" i="0" u="none" strike="noStrike" baseline="0" dirty="0">
                <a:solidFill>
                  <a:srgbClr val="000000"/>
                </a:solidFill>
                <a:latin typeface="宋体" panose="02010600030101010101" pitchFamily="2" charset="-122"/>
                <a:ea typeface="宋体" panose="02010600030101010101" pitchFamily="2" charset="-122"/>
              </a:rPr>
              <a:t>            </a:t>
            </a:r>
            <a:r>
              <a:rPr lang="en-US" altLang="zh-CN" b="0" i="0" u="none" strike="noStrike" baseline="0" dirty="0">
                <a:solidFill>
                  <a:srgbClr val="0000FF"/>
                </a:solidFill>
                <a:latin typeface="宋体" panose="02010600030101010101" pitchFamily="2" charset="-122"/>
                <a:ea typeface="宋体" panose="02010600030101010101" pitchFamily="2" charset="-122"/>
              </a:rPr>
              <a:t>if</a:t>
            </a:r>
            <a:r>
              <a:rPr lang="en-US" altLang="zh-CN" b="0" i="0" u="none" strike="noStrike" baseline="0" dirty="0">
                <a:solidFill>
                  <a:srgbClr val="000000"/>
                </a:solidFill>
                <a:latin typeface="宋体" panose="02010600030101010101" pitchFamily="2" charset="-122"/>
                <a:ea typeface="宋体" panose="02010600030101010101" pitchFamily="2" charset="-122"/>
              </a:rPr>
              <a:t> (</a:t>
            </a:r>
            <a:r>
              <a:rPr lang="en-US" altLang="zh-CN" b="0" i="0" u="none" strike="noStrike" baseline="0" dirty="0" err="1">
                <a:solidFill>
                  <a:srgbClr val="000000"/>
                </a:solidFill>
                <a:latin typeface="宋体" panose="02010600030101010101" pitchFamily="2" charset="-122"/>
                <a:ea typeface="宋体" panose="02010600030101010101" pitchFamily="2" charset="-122"/>
              </a:rPr>
              <a:t>i</a:t>
            </a:r>
            <a:r>
              <a:rPr lang="en-US" altLang="zh-CN" b="0" i="0" u="none" strike="noStrike" baseline="0" dirty="0">
                <a:solidFill>
                  <a:srgbClr val="000000"/>
                </a:solidFill>
                <a:latin typeface="宋体" panose="02010600030101010101" pitchFamily="2" charset="-122"/>
                <a:ea typeface="宋体" panose="02010600030101010101" pitchFamily="2" charset="-122"/>
              </a:rPr>
              <a:t> == 2&amp;&amp;j == 2)</a:t>
            </a:r>
          </a:p>
          <a:p>
            <a:r>
              <a:rPr lang="en-US" altLang="zh-CN" b="0" i="0" u="none" strike="noStrike" baseline="0" dirty="0">
                <a:solidFill>
                  <a:srgbClr val="000000"/>
                </a:solidFill>
                <a:latin typeface="宋体" panose="02010600030101010101" pitchFamily="2" charset="-122"/>
                <a:ea typeface="宋体" panose="02010600030101010101" pitchFamily="2" charset="-122"/>
              </a:rPr>
              <a:t>                </a:t>
            </a:r>
            <a:r>
              <a:rPr lang="en-US" altLang="zh-CN" b="0" i="0" u="none" strike="noStrike" baseline="0" dirty="0">
                <a:solidFill>
                  <a:srgbClr val="0000FF"/>
                </a:solidFill>
                <a:latin typeface="宋体" panose="02010600030101010101" pitchFamily="2" charset="-122"/>
                <a:ea typeface="宋体" panose="02010600030101010101" pitchFamily="2" charset="-122"/>
              </a:rPr>
              <a:t>continue</a:t>
            </a:r>
          </a:p>
          <a:p>
            <a:r>
              <a:rPr lang="en-US" altLang="zh-CN" b="0" i="0" u="none" strike="noStrike" baseline="0" dirty="0">
                <a:solidFill>
                  <a:srgbClr val="000000"/>
                </a:solidFill>
                <a:latin typeface="宋体" panose="02010600030101010101" pitchFamily="2" charset="-122"/>
                <a:ea typeface="宋体" panose="02010600030101010101" pitchFamily="2" charset="-122"/>
              </a:rPr>
              <a:t>            </a:t>
            </a:r>
            <a:r>
              <a:rPr lang="en-US" altLang="zh-CN" b="0" i="0" u="none" strike="noStrike" baseline="0" dirty="0">
                <a:solidFill>
                  <a:srgbClr val="0000FF"/>
                </a:solidFill>
                <a:latin typeface="宋体" panose="02010600030101010101" pitchFamily="2" charset="-122"/>
                <a:ea typeface="宋体" panose="02010600030101010101" pitchFamily="2" charset="-122"/>
              </a:rPr>
              <a:t>elseif</a:t>
            </a:r>
            <a:r>
              <a:rPr lang="en-US" altLang="zh-CN" b="0" i="0" u="none" strike="noStrike" baseline="0" dirty="0">
                <a:solidFill>
                  <a:srgbClr val="000000"/>
                </a:solidFill>
                <a:latin typeface="宋体" panose="02010600030101010101" pitchFamily="2" charset="-122"/>
                <a:ea typeface="宋体" panose="02010600030101010101" pitchFamily="2" charset="-122"/>
              </a:rPr>
              <a:t> (k == -inf)</a:t>
            </a:r>
          </a:p>
          <a:p>
            <a:r>
              <a:rPr lang="en-US" altLang="zh-CN" b="0" i="0" u="none" strike="noStrike" baseline="0" dirty="0">
                <a:solidFill>
                  <a:srgbClr val="000000"/>
                </a:solidFill>
                <a:latin typeface="宋体" panose="02010600030101010101" pitchFamily="2" charset="-122"/>
                <a:ea typeface="宋体" panose="02010600030101010101" pitchFamily="2" charset="-122"/>
              </a:rPr>
              <a:t>                </a:t>
            </a:r>
            <a:r>
              <a:rPr lang="en-US" altLang="zh-CN" b="0" i="0" u="none" strike="noStrike" baseline="0" dirty="0" err="1">
                <a:solidFill>
                  <a:srgbClr val="000000"/>
                </a:solidFill>
                <a:latin typeface="宋体" panose="02010600030101010101" pitchFamily="2" charset="-122"/>
                <a:ea typeface="宋体" panose="02010600030101010101" pitchFamily="2" charset="-122"/>
              </a:rPr>
              <a:t>closelist</a:t>
            </a:r>
            <a:r>
              <a:rPr lang="en-US" altLang="zh-CN" b="0" i="0" u="none" strike="noStrike" baseline="0" dirty="0">
                <a:solidFill>
                  <a:srgbClr val="000000"/>
                </a:solidFill>
                <a:latin typeface="宋体" panose="02010600030101010101" pitchFamily="2" charset="-122"/>
                <a:ea typeface="宋体" panose="02010600030101010101" pitchFamily="2" charset="-122"/>
              </a:rPr>
              <a:t>(</a:t>
            </a:r>
            <a:r>
              <a:rPr lang="en-US" altLang="zh-CN" b="0" i="0" u="none" strike="noStrike" baseline="0" dirty="0" err="1">
                <a:solidFill>
                  <a:srgbClr val="000000"/>
                </a:solidFill>
                <a:latin typeface="宋体" panose="02010600030101010101" pitchFamily="2" charset="-122"/>
                <a:ea typeface="宋体" panose="02010600030101010101" pitchFamily="2" charset="-122"/>
              </a:rPr>
              <a:t>Nextpoint</a:t>
            </a:r>
            <a:r>
              <a:rPr lang="en-US" altLang="zh-CN" b="0" i="0" u="none" strike="noStrike" baseline="0" dirty="0">
                <a:solidFill>
                  <a:srgbClr val="000000"/>
                </a:solidFill>
                <a:latin typeface="宋体" panose="02010600030101010101" pitchFamily="2" charset="-122"/>
                <a:ea typeface="宋体" panose="02010600030101010101" pitchFamily="2" charset="-122"/>
              </a:rPr>
              <a:t>(1)+i-2,Nextpoint(2)+j-2) = 2;</a:t>
            </a:r>
          </a:p>
          <a:p>
            <a:r>
              <a:rPr lang="en-US" altLang="zh-CN" b="0" i="0" u="none" strike="noStrike" baseline="0" dirty="0">
                <a:solidFill>
                  <a:srgbClr val="000000"/>
                </a:solidFill>
                <a:latin typeface="宋体" panose="02010600030101010101" pitchFamily="2" charset="-122"/>
                <a:ea typeface="宋体" panose="02010600030101010101" pitchFamily="2" charset="-122"/>
              </a:rPr>
              <a:t>            </a:t>
            </a:r>
            <a:r>
              <a:rPr lang="en-US" altLang="zh-CN" b="0" i="0" u="none" strike="noStrike" baseline="0" dirty="0">
                <a:solidFill>
                  <a:srgbClr val="0000FF"/>
                </a:solidFill>
                <a:latin typeface="宋体" panose="02010600030101010101" pitchFamily="2" charset="-122"/>
                <a:ea typeface="宋体" panose="02010600030101010101" pitchFamily="2" charset="-122"/>
              </a:rPr>
              <a:t>elseif</a:t>
            </a:r>
            <a:r>
              <a:rPr lang="en-US" altLang="zh-CN" b="0" i="0" u="none" strike="noStrike" baseline="0" dirty="0">
                <a:solidFill>
                  <a:srgbClr val="000000"/>
                </a:solidFill>
                <a:latin typeface="宋体" panose="02010600030101010101" pitchFamily="2" charset="-122"/>
                <a:ea typeface="宋体" panose="02010600030101010101" pitchFamily="2" charset="-122"/>
              </a:rPr>
              <a:t> (k == inf)</a:t>
            </a:r>
          </a:p>
          <a:p>
            <a:r>
              <a:rPr lang="en-US" altLang="zh-CN" b="0" i="0" u="none" strike="noStrike" baseline="0" dirty="0">
                <a:solidFill>
                  <a:srgbClr val="228B22"/>
                </a:solidFill>
                <a:latin typeface="宋体" panose="02010600030101010101" pitchFamily="2" charset="-122"/>
                <a:ea typeface="宋体" panose="02010600030101010101" pitchFamily="2" charset="-122"/>
              </a:rPr>
              <a:t>                % </a:t>
            </a:r>
            <a:r>
              <a:rPr lang="zh-CN" altLang="en-US" b="0" i="0" u="none" strike="noStrike" baseline="0" dirty="0">
                <a:solidFill>
                  <a:srgbClr val="228B22"/>
                </a:solidFill>
                <a:latin typeface="宋体" panose="02010600030101010101" pitchFamily="2" charset="-122"/>
                <a:ea typeface="宋体" panose="02010600030101010101" pitchFamily="2" charset="-122"/>
              </a:rPr>
              <a:t>欧几里得距离</a:t>
            </a:r>
          </a:p>
          <a:p>
            <a:r>
              <a:rPr lang="en-US" altLang="zh-CN" b="0" i="0" u="none" strike="noStrike" baseline="0" dirty="0">
                <a:solidFill>
                  <a:srgbClr val="000000"/>
                </a:solidFill>
                <a:latin typeface="宋体" panose="02010600030101010101" pitchFamily="2" charset="-122"/>
                <a:ea typeface="宋体" panose="02010600030101010101" pitchFamily="2" charset="-122"/>
              </a:rPr>
              <a:t>                </a:t>
            </a:r>
            <a:r>
              <a:rPr lang="en-US" altLang="zh-CN" b="0" i="0" u="none" strike="noStrike" baseline="0" dirty="0">
                <a:solidFill>
                  <a:srgbClr val="228B22"/>
                </a:solidFill>
                <a:latin typeface="宋体" panose="02010600030101010101" pitchFamily="2" charset="-122"/>
                <a:ea typeface="宋体" panose="02010600030101010101" pitchFamily="2" charset="-122"/>
              </a:rPr>
              <a:t>% </a:t>
            </a:r>
            <a:r>
              <a:rPr lang="zh-CN" altLang="en-US" b="0" i="0" u="none" strike="noStrike" baseline="0" dirty="0">
                <a:solidFill>
                  <a:srgbClr val="228B22"/>
                </a:solidFill>
                <a:latin typeface="宋体" panose="02010600030101010101" pitchFamily="2" charset="-122"/>
                <a:ea typeface="宋体" panose="02010600030101010101" pitchFamily="2" charset="-122"/>
              </a:rPr>
              <a:t>更新搜索点的状态集</a:t>
            </a:r>
          </a:p>
          <a:p>
            <a:r>
              <a:rPr lang="en-US" altLang="zh-CN" b="0" i="0" u="none" strike="noStrike" baseline="0" dirty="0">
                <a:solidFill>
                  <a:srgbClr val="228B22"/>
                </a:solidFill>
                <a:latin typeface="宋体" panose="02010600030101010101" pitchFamily="2" charset="-122"/>
                <a:ea typeface="宋体" panose="02010600030101010101" pitchFamily="2" charset="-122"/>
              </a:rPr>
              <a:t>                % </a:t>
            </a:r>
            <a:r>
              <a:rPr lang="zh-CN" altLang="en-US" b="0" i="0" u="none" strike="noStrike" baseline="0" dirty="0">
                <a:solidFill>
                  <a:srgbClr val="228B22"/>
                </a:solidFill>
                <a:latin typeface="宋体" panose="02010600030101010101" pitchFamily="2" charset="-122"/>
                <a:ea typeface="宋体" panose="02010600030101010101" pitchFamily="2" charset="-122"/>
              </a:rPr>
              <a:t>将考察点的周围点置为可考察的状态</a:t>
            </a:r>
          </a:p>
          <a:p>
            <a:r>
              <a:rPr lang="en-US" altLang="zh-CN" b="0" i="0" u="none" strike="noStrike" baseline="0" dirty="0">
                <a:solidFill>
                  <a:srgbClr val="000000"/>
                </a:solidFill>
                <a:latin typeface="宋体" panose="02010600030101010101" pitchFamily="2" charset="-122"/>
                <a:ea typeface="宋体" panose="02010600030101010101" pitchFamily="2" charset="-122"/>
              </a:rPr>
              <a:t>            </a:t>
            </a:r>
            <a:r>
              <a:rPr lang="en-US" altLang="zh-CN" b="0" i="0" u="none" strike="noStrike" baseline="0" dirty="0">
                <a:solidFill>
                  <a:srgbClr val="0000FF"/>
                </a:solidFill>
                <a:latin typeface="宋体" panose="02010600030101010101" pitchFamily="2" charset="-122"/>
                <a:ea typeface="宋体" panose="02010600030101010101" pitchFamily="2" charset="-122"/>
              </a:rPr>
              <a:t>else</a:t>
            </a:r>
          </a:p>
          <a:p>
            <a:r>
              <a:rPr lang="zh-CN" altLang="en-US" b="0" i="0" u="none" strike="noStrike" baseline="0" dirty="0">
                <a:solidFill>
                  <a:srgbClr val="000000"/>
                </a:solidFill>
                <a:latin typeface="宋体" panose="02010600030101010101" pitchFamily="2" charset="-122"/>
                <a:ea typeface="宋体" panose="02010600030101010101" pitchFamily="2" charset="-122"/>
              </a:rPr>
              <a:t>            </a:t>
            </a:r>
            <a:r>
              <a:rPr lang="en-US" altLang="zh-CN" b="0" i="0" u="none" strike="noStrike" baseline="0" dirty="0">
                <a:solidFill>
                  <a:srgbClr val="228B22"/>
                </a:solidFill>
                <a:latin typeface="宋体" panose="02010600030101010101" pitchFamily="2" charset="-122"/>
                <a:ea typeface="宋体" panose="02010600030101010101" pitchFamily="2" charset="-122"/>
              </a:rPr>
              <a:t>% </a:t>
            </a:r>
            <a:r>
              <a:rPr lang="zh-CN" altLang="en-US" b="0" i="0" u="none" strike="noStrike" baseline="0" dirty="0">
                <a:solidFill>
                  <a:srgbClr val="228B22"/>
                </a:solidFill>
                <a:latin typeface="宋体" panose="02010600030101010101" pitchFamily="2" charset="-122"/>
                <a:ea typeface="宋体" panose="02010600030101010101" pitchFamily="2" charset="-122"/>
              </a:rPr>
              <a:t>搜索点的状态集并非为</a:t>
            </a:r>
            <a:r>
              <a:rPr lang="en-US" altLang="zh-CN" b="0" i="0" u="none" strike="noStrike" baseline="0" dirty="0">
                <a:solidFill>
                  <a:srgbClr val="228B22"/>
                </a:solidFill>
                <a:latin typeface="宋体" panose="02010600030101010101" pitchFamily="2" charset="-122"/>
                <a:ea typeface="宋体" panose="02010600030101010101" pitchFamily="2" charset="-122"/>
              </a:rPr>
              <a:t>inf/-inf</a:t>
            </a:r>
            <a:r>
              <a:rPr lang="zh-CN" altLang="en-US" b="0" i="0" u="none" strike="noStrike" baseline="0" dirty="0">
                <a:solidFill>
                  <a:srgbClr val="228B22"/>
                </a:solidFill>
                <a:latin typeface="宋体" panose="02010600030101010101" pitchFamily="2" charset="-122"/>
                <a:ea typeface="宋体" panose="02010600030101010101" pitchFamily="2" charset="-122"/>
              </a:rPr>
              <a:t>，而是一个值，代表这一点已经有了一个状态，需要和新的状态比较，取较小值</a:t>
            </a:r>
          </a:p>
          <a:p>
            <a:r>
              <a:rPr lang="en-US" altLang="zh-CN" b="0" i="0" u="none" strike="noStrike" baseline="0" dirty="0">
                <a:solidFill>
                  <a:srgbClr val="000000"/>
                </a:solidFill>
                <a:latin typeface="宋体" panose="02010600030101010101" pitchFamily="2" charset="-122"/>
                <a:ea typeface="宋体" panose="02010600030101010101" pitchFamily="2" charset="-122"/>
              </a:rPr>
              <a:t>                distance = ((i-2)^2+(j-2)^2)^0.5; </a:t>
            </a:r>
            <a:r>
              <a:rPr lang="en-US" altLang="zh-CN" b="0" i="0" u="none" strike="noStrike" baseline="0" dirty="0">
                <a:solidFill>
                  <a:srgbClr val="228B22"/>
                </a:solidFill>
                <a:latin typeface="宋体" panose="02010600030101010101" pitchFamily="2" charset="-122"/>
                <a:ea typeface="宋体" panose="02010600030101010101" pitchFamily="2" charset="-122"/>
              </a:rPr>
              <a:t>% </a:t>
            </a:r>
            <a:r>
              <a:rPr lang="zh-CN" altLang="en-US" b="0" i="0" u="none" strike="noStrike" baseline="0" dirty="0">
                <a:solidFill>
                  <a:srgbClr val="228B22"/>
                </a:solidFill>
                <a:latin typeface="宋体" panose="02010600030101010101" pitchFamily="2" charset="-122"/>
                <a:ea typeface="宋体" panose="02010600030101010101" pitchFamily="2" charset="-122"/>
              </a:rPr>
              <a:t>欧几里得距离</a:t>
            </a:r>
          </a:p>
          <a:p>
            <a:r>
              <a:rPr lang="en-US" altLang="zh-CN" b="0" i="0" u="none" strike="noStrike" baseline="0" dirty="0">
                <a:solidFill>
                  <a:srgbClr val="000000"/>
                </a:solidFill>
                <a:latin typeface="宋体" panose="02010600030101010101" pitchFamily="2" charset="-122"/>
                <a:ea typeface="宋体" panose="02010600030101010101" pitchFamily="2" charset="-122"/>
              </a:rPr>
              <a:t>             	</a:t>
            </a:r>
            <a:r>
              <a:rPr lang="en-US" altLang="zh-CN" b="0" i="0" u="none" strike="noStrike" baseline="0" dirty="0">
                <a:solidFill>
                  <a:srgbClr val="0000FF"/>
                </a:solidFill>
                <a:latin typeface="宋体" panose="02010600030101010101" pitchFamily="2" charset="-122"/>
                <a:ea typeface="宋体" panose="02010600030101010101" pitchFamily="2" charset="-122"/>
              </a:rPr>
              <a:t>if</a:t>
            </a:r>
            <a:r>
              <a:rPr lang="en-US" altLang="zh-CN" b="0" i="0" u="none" strike="noStrike" baseline="0" dirty="0">
                <a:solidFill>
                  <a:srgbClr val="000000"/>
                </a:solidFill>
                <a:latin typeface="宋体" panose="02010600030101010101" pitchFamily="2" charset="-122"/>
                <a:ea typeface="宋体" panose="02010600030101010101" pitchFamily="2" charset="-122"/>
              </a:rPr>
              <a:t>(k &gt; (</a:t>
            </a:r>
            <a:r>
              <a:rPr lang="en-US" altLang="zh-CN" b="0" i="0" u="none" strike="noStrike" baseline="0" dirty="0" err="1">
                <a:solidFill>
                  <a:srgbClr val="000000"/>
                </a:solidFill>
                <a:latin typeface="宋体" panose="02010600030101010101" pitchFamily="2" charset="-122"/>
                <a:ea typeface="宋体" panose="02010600030101010101" pitchFamily="2" charset="-122"/>
              </a:rPr>
              <a:t>G_set</a:t>
            </a:r>
            <a:r>
              <a:rPr lang="en-US" altLang="zh-CN" b="0" i="0" u="none" strike="noStrike" baseline="0" dirty="0">
                <a:solidFill>
                  <a:srgbClr val="000000"/>
                </a:solidFill>
                <a:latin typeface="宋体" panose="02010600030101010101" pitchFamily="2" charset="-122"/>
                <a:ea typeface="宋体" panose="02010600030101010101" pitchFamily="2" charset="-122"/>
              </a:rPr>
              <a:t>(</a:t>
            </a:r>
            <a:r>
              <a:rPr lang="en-US" altLang="zh-CN" b="0" i="0" u="none" strike="noStrike" baseline="0" dirty="0" err="1">
                <a:solidFill>
                  <a:srgbClr val="000000"/>
                </a:solidFill>
                <a:latin typeface="宋体" panose="02010600030101010101" pitchFamily="2" charset="-122"/>
                <a:ea typeface="宋体" panose="02010600030101010101" pitchFamily="2" charset="-122"/>
              </a:rPr>
              <a:t>Nextpoint</a:t>
            </a:r>
            <a:r>
              <a:rPr lang="en-US" altLang="zh-CN" b="0" i="0" u="none" strike="noStrike" baseline="0" dirty="0">
                <a:solidFill>
                  <a:srgbClr val="000000"/>
                </a:solidFill>
                <a:latin typeface="宋体" panose="02010600030101010101" pitchFamily="2" charset="-122"/>
                <a:ea typeface="宋体" panose="02010600030101010101" pitchFamily="2" charset="-122"/>
              </a:rPr>
              <a:t>(1),</a:t>
            </a:r>
            <a:r>
              <a:rPr lang="en-US" altLang="zh-CN" b="0" i="0" u="none" strike="noStrike" baseline="0" dirty="0" err="1">
                <a:solidFill>
                  <a:srgbClr val="000000"/>
                </a:solidFill>
                <a:latin typeface="宋体" panose="02010600030101010101" pitchFamily="2" charset="-122"/>
                <a:ea typeface="宋体" panose="02010600030101010101" pitchFamily="2" charset="-122"/>
              </a:rPr>
              <a:t>Nextpoint</a:t>
            </a:r>
            <a:r>
              <a:rPr lang="en-US" altLang="zh-CN" b="0" i="0" u="none" strike="noStrike" baseline="0" dirty="0">
                <a:solidFill>
                  <a:srgbClr val="000000"/>
                </a:solidFill>
                <a:latin typeface="宋体" panose="02010600030101010101" pitchFamily="2" charset="-122"/>
                <a:ea typeface="宋体" panose="02010600030101010101" pitchFamily="2" charset="-122"/>
              </a:rPr>
              <a:t>(2))+distance)) </a:t>
            </a:r>
          </a:p>
          <a:p>
            <a:r>
              <a:rPr lang="en-US" altLang="zh-CN" dirty="0">
                <a:solidFill>
                  <a:srgbClr val="000000"/>
                </a:solidFill>
                <a:latin typeface="宋体" panose="02010600030101010101" pitchFamily="2" charset="-122"/>
                <a:ea typeface="宋体" panose="02010600030101010101" pitchFamily="2" charset="-122"/>
              </a:rPr>
              <a:t>                </a:t>
            </a:r>
            <a:r>
              <a:rPr lang="en-US" altLang="zh-CN" b="0" i="0" u="none" strike="noStrike" baseline="0" dirty="0">
                <a:solidFill>
                  <a:srgbClr val="0000FF"/>
                </a:solidFill>
                <a:latin typeface="宋体" panose="02010600030101010101" pitchFamily="2" charset="-122"/>
                <a:ea typeface="宋体" panose="02010600030101010101" pitchFamily="2" charset="-122"/>
              </a:rPr>
              <a:t>end</a:t>
            </a:r>
          </a:p>
          <a:p>
            <a:r>
              <a:rPr lang="en-US" altLang="zh-CN" b="0" i="0" u="none" strike="noStrike" baseline="0" dirty="0">
                <a:solidFill>
                  <a:srgbClr val="000000"/>
                </a:solidFill>
                <a:latin typeface="宋体" panose="02010600030101010101" pitchFamily="2" charset="-122"/>
                <a:ea typeface="宋体" panose="02010600030101010101" pitchFamily="2" charset="-122"/>
              </a:rPr>
              <a:t>            </a:t>
            </a:r>
            <a:r>
              <a:rPr lang="en-US" altLang="zh-CN" b="0" i="0" u="none" strike="noStrike" baseline="0" dirty="0">
                <a:solidFill>
                  <a:srgbClr val="0000FF"/>
                </a:solidFill>
                <a:latin typeface="宋体" panose="02010600030101010101" pitchFamily="2" charset="-122"/>
                <a:ea typeface="宋体" panose="02010600030101010101" pitchFamily="2" charset="-122"/>
              </a:rPr>
              <a:t>end</a:t>
            </a:r>
          </a:p>
          <a:p>
            <a:pPr indent="457200">
              <a:lnSpc>
                <a:spcPct val="150000"/>
              </a:lnSpc>
            </a:pPr>
            <a:endParaRPr lang="zh-CN" altLang="en-US"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48272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870012" y="1137642"/>
            <a:ext cx="5225987" cy="646331"/>
          </a:xfrm>
          <a:prstGeom prst="rect">
            <a:avLst/>
          </a:prstGeom>
          <a:noFill/>
        </p:spPr>
        <p:txBody>
          <a:bodyPr wrap="square" rtlCol="0">
            <a:spAutoFit/>
          </a:bodyPr>
          <a:lstStyle/>
          <a:p>
            <a:r>
              <a:rPr lang="en-US" altLang="zh-CN" sz="3600" dirty="0" err="1"/>
              <a:t>Dijstra</a:t>
            </a:r>
            <a:r>
              <a:rPr lang="zh-CN" altLang="en-US" sz="3600" dirty="0"/>
              <a:t>算法效果</a:t>
            </a:r>
          </a:p>
        </p:txBody>
      </p:sp>
      <p:grpSp>
        <p:nvGrpSpPr>
          <p:cNvPr id="10" name="组合 9">
            <a:extLst>
              <a:ext uri="{FF2B5EF4-FFF2-40B4-BE49-F238E27FC236}">
                <a16:creationId xmlns:a16="http://schemas.microsoft.com/office/drawing/2014/main" id="{08991369-86E7-49F8-BEDC-5191E586E720}"/>
              </a:ext>
            </a:extLst>
          </p:cNvPr>
          <p:cNvGrpSpPr/>
          <p:nvPr/>
        </p:nvGrpSpPr>
        <p:grpSpPr>
          <a:xfrm>
            <a:off x="870012" y="1783973"/>
            <a:ext cx="10672083" cy="4320000"/>
            <a:chOff x="870012" y="1783973"/>
            <a:chExt cx="10672083" cy="4320000"/>
          </a:xfrm>
        </p:grpSpPr>
        <p:pic>
          <p:nvPicPr>
            <p:cNvPr id="5" name="图片 4">
              <a:extLst>
                <a:ext uri="{FF2B5EF4-FFF2-40B4-BE49-F238E27FC236}">
                  <a16:creationId xmlns:a16="http://schemas.microsoft.com/office/drawing/2014/main" id="{B73BDB42-E9F2-41DE-B6E2-13077134F38B}"/>
                </a:ext>
              </a:extLst>
            </p:cNvPr>
            <p:cNvPicPr>
              <a:picLocks noChangeAspect="1"/>
            </p:cNvPicPr>
            <p:nvPr/>
          </p:nvPicPr>
          <p:blipFill>
            <a:blip r:embed="rId2"/>
            <a:stretch>
              <a:fillRect/>
            </a:stretch>
          </p:blipFill>
          <p:spPr>
            <a:xfrm>
              <a:off x="870012" y="1783973"/>
              <a:ext cx="5245714" cy="4320000"/>
            </a:xfrm>
            <a:prstGeom prst="rect">
              <a:avLst/>
            </a:prstGeom>
          </p:spPr>
        </p:pic>
        <p:pic>
          <p:nvPicPr>
            <p:cNvPr id="9" name="图片 8">
              <a:extLst>
                <a:ext uri="{FF2B5EF4-FFF2-40B4-BE49-F238E27FC236}">
                  <a16:creationId xmlns:a16="http://schemas.microsoft.com/office/drawing/2014/main" id="{E7929A9A-3872-4051-A212-74CDEE6A73C7}"/>
                </a:ext>
              </a:extLst>
            </p:cNvPr>
            <p:cNvPicPr>
              <a:picLocks noChangeAspect="1"/>
            </p:cNvPicPr>
            <p:nvPr/>
          </p:nvPicPr>
          <p:blipFill>
            <a:blip r:embed="rId3"/>
            <a:stretch>
              <a:fillRect/>
            </a:stretch>
          </p:blipFill>
          <p:spPr>
            <a:xfrm>
              <a:off x="6333973" y="1783973"/>
              <a:ext cx="5208122" cy="4320000"/>
            </a:xfrm>
            <a:prstGeom prst="rect">
              <a:avLst/>
            </a:prstGeom>
          </p:spPr>
        </p:pic>
      </p:grpSp>
    </p:spTree>
    <p:extLst>
      <p:ext uri="{BB962C8B-B14F-4D97-AF65-F5344CB8AC3E}">
        <p14:creationId xmlns:p14="http://schemas.microsoft.com/office/powerpoint/2010/main" val="1236859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870012" y="1137642"/>
            <a:ext cx="6583733" cy="646331"/>
          </a:xfrm>
          <a:prstGeom prst="rect">
            <a:avLst/>
          </a:prstGeom>
          <a:noFill/>
        </p:spPr>
        <p:txBody>
          <a:bodyPr wrap="square" rtlCol="0">
            <a:spAutoFit/>
          </a:bodyPr>
          <a:lstStyle/>
          <a:p>
            <a:r>
              <a:rPr lang="en-US" altLang="zh-CN" sz="3600" dirty="0" err="1"/>
              <a:t>Astar</a:t>
            </a:r>
            <a:r>
              <a:rPr lang="zh-CN" altLang="en-US" sz="3600" dirty="0"/>
              <a:t>算法（</a:t>
            </a:r>
            <a:r>
              <a:rPr lang="en-US" altLang="zh-CN" sz="3600" dirty="0"/>
              <a:t> Diagonal </a:t>
            </a:r>
            <a:r>
              <a:rPr lang="zh-CN" altLang="en-US" sz="3600" dirty="0"/>
              <a:t>）效果</a:t>
            </a:r>
          </a:p>
        </p:txBody>
      </p:sp>
      <p:grpSp>
        <p:nvGrpSpPr>
          <p:cNvPr id="8" name="组合 7">
            <a:extLst>
              <a:ext uri="{FF2B5EF4-FFF2-40B4-BE49-F238E27FC236}">
                <a16:creationId xmlns:a16="http://schemas.microsoft.com/office/drawing/2014/main" id="{DD5DDFDA-B629-44D0-952B-B7156DD26FA7}"/>
              </a:ext>
            </a:extLst>
          </p:cNvPr>
          <p:cNvGrpSpPr/>
          <p:nvPr/>
        </p:nvGrpSpPr>
        <p:grpSpPr>
          <a:xfrm>
            <a:off x="870012" y="1783973"/>
            <a:ext cx="10903435" cy="4320000"/>
            <a:chOff x="870012" y="1783973"/>
            <a:chExt cx="10903435" cy="4320000"/>
          </a:xfrm>
        </p:grpSpPr>
        <p:pic>
          <p:nvPicPr>
            <p:cNvPr id="4" name="图片 3">
              <a:extLst>
                <a:ext uri="{FF2B5EF4-FFF2-40B4-BE49-F238E27FC236}">
                  <a16:creationId xmlns:a16="http://schemas.microsoft.com/office/drawing/2014/main" id="{10E53EFF-DBFD-451D-8D78-607425B7AF28}"/>
                </a:ext>
              </a:extLst>
            </p:cNvPr>
            <p:cNvPicPr>
              <a:picLocks noChangeAspect="1"/>
            </p:cNvPicPr>
            <p:nvPr/>
          </p:nvPicPr>
          <p:blipFill>
            <a:blip r:embed="rId2"/>
            <a:stretch>
              <a:fillRect/>
            </a:stretch>
          </p:blipFill>
          <p:spPr>
            <a:xfrm>
              <a:off x="870012" y="1783973"/>
              <a:ext cx="5238684" cy="4320000"/>
            </a:xfrm>
            <a:prstGeom prst="rect">
              <a:avLst/>
            </a:prstGeom>
          </p:spPr>
        </p:pic>
        <p:pic>
          <p:nvPicPr>
            <p:cNvPr id="6" name="图片 5">
              <a:extLst>
                <a:ext uri="{FF2B5EF4-FFF2-40B4-BE49-F238E27FC236}">
                  <a16:creationId xmlns:a16="http://schemas.microsoft.com/office/drawing/2014/main" id="{BE218548-BFC7-4D59-B117-5CF582EF9A94}"/>
                </a:ext>
              </a:extLst>
            </p:cNvPr>
            <p:cNvPicPr>
              <a:picLocks noChangeAspect="1"/>
            </p:cNvPicPr>
            <p:nvPr/>
          </p:nvPicPr>
          <p:blipFill>
            <a:blip r:embed="rId3"/>
            <a:stretch>
              <a:fillRect/>
            </a:stretch>
          </p:blipFill>
          <p:spPr>
            <a:xfrm>
              <a:off x="6450590" y="1783973"/>
              <a:ext cx="5322857" cy="4320000"/>
            </a:xfrm>
            <a:prstGeom prst="rect">
              <a:avLst/>
            </a:prstGeom>
          </p:spPr>
        </p:pic>
      </p:grpSp>
    </p:spTree>
    <p:extLst>
      <p:ext uri="{BB962C8B-B14F-4D97-AF65-F5344CB8AC3E}">
        <p14:creationId xmlns:p14="http://schemas.microsoft.com/office/powerpoint/2010/main" val="4210503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870012" y="1137642"/>
            <a:ext cx="6528315" cy="646331"/>
          </a:xfrm>
          <a:prstGeom prst="rect">
            <a:avLst/>
          </a:prstGeom>
          <a:noFill/>
        </p:spPr>
        <p:txBody>
          <a:bodyPr wrap="square" rtlCol="0">
            <a:spAutoFit/>
          </a:bodyPr>
          <a:lstStyle/>
          <a:p>
            <a:r>
              <a:rPr lang="en-US" altLang="zh-CN" sz="3600" dirty="0" err="1"/>
              <a:t>Astar</a:t>
            </a:r>
            <a:r>
              <a:rPr lang="zh-CN" altLang="en-US" sz="3600" dirty="0"/>
              <a:t>算法（ </a:t>
            </a:r>
            <a:r>
              <a:rPr lang="en-US" altLang="zh-CN" sz="3600" dirty="0"/>
              <a:t>Euclid </a:t>
            </a:r>
            <a:r>
              <a:rPr lang="zh-CN" altLang="en-US" sz="3600" dirty="0"/>
              <a:t>）效果</a:t>
            </a:r>
          </a:p>
        </p:txBody>
      </p:sp>
      <p:grpSp>
        <p:nvGrpSpPr>
          <p:cNvPr id="8" name="组合 7">
            <a:extLst>
              <a:ext uri="{FF2B5EF4-FFF2-40B4-BE49-F238E27FC236}">
                <a16:creationId xmlns:a16="http://schemas.microsoft.com/office/drawing/2014/main" id="{8831AF5E-77E1-428C-A382-F75ECB725BB1}"/>
              </a:ext>
            </a:extLst>
          </p:cNvPr>
          <p:cNvGrpSpPr/>
          <p:nvPr/>
        </p:nvGrpSpPr>
        <p:grpSpPr>
          <a:xfrm>
            <a:off x="870012" y="1783973"/>
            <a:ext cx="10775744" cy="4320000"/>
            <a:chOff x="967140" y="1783973"/>
            <a:chExt cx="10775744" cy="4320000"/>
          </a:xfrm>
        </p:grpSpPr>
        <p:pic>
          <p:nvPicPr>
            <p:cNvPr id="4" name="图片 3">
              <a:extLst>
                <a:ext uri="{FF2B5EF4-FFF2-40B4-BE49-F238E27FC236}">
                  <a16:creationId xmlns:a16="http://schemas.microsoft.com/office/drawing/2014/main" id="{8CC04B4A-8CC2-4392-B307-41067D0C9774}"/>
                </a:ext>
              </a:extLst>
            </p:cNvPr>
            <p:cNvPicPr>
              <a:picLocks noChangeAspect="1"/>
            </p:cNvPicPr>
            <p:nvPr/>
          </p:nvPicPr>
          <p:blipFill>
            <a:blip r:embed="rId2"/>
            <a:stretch>
              <a:fillRect/>
            </a:stretch>
          </p:blipFill>
          <p:spPr>
            <a:xfrm>
              <a:off x="967140" y="1783973"/>
              <a:ext cx="5238684" cy="4320000"/>
            </a:xfrm>
            <a:prstGeom prst="rect">
              <a:avLst/>
            </a:prstGeom>
          </p:spPr>
        </p:pic>
        <p:pic>
          <p:nvPicPr>
            <p:cNvPr id="6" name="图片 5">
              <a:extLst>
                <a:ext uri="{FF2B5EF4-FFF2-40B4-BE49-F238E27FC236}">
                  <a16:creationId xmlns:a16="http://schemas.microsoft.com/office/drawing/2014/main" id="{C4F1E869-C129-4F3A-AF71-6F61ED366C41}"/>
                </a:ext>
              </a:extLst>
            </p:cNvPr>
            <p:cNvPicPr>
              <a:picLocks noChangeAspect="1"/>
            </p:cNvPicPr>
            <p:nvPr/>
          </p:nvPicPr>
          <p:blipFill>
            <a:blip r:embed="rId3"/>
            <a:stretch>
              <a:fillRect/>
            </a:stretch>
          </p:blipFill>
          <p:spPr>
            <a:xfrm>
              <a:off x="6427643" y="1783973"/>
              <a:ext cx="5315241" cy="4320000"/>
            </a:xfrm>
            <a:prstGeom prst="rect">
              <a:avLst/>
            </a:prstGeom>
          </p:spPr>
        </p:pic>
      </p:grpSp>
    </p:spTree>
    <p:extLst>
      <p:ext uri="{BB962C8B-B14F-4D97-AF65-F5344CB8AC3E}">
        <p14:creationId xmlns:p14="http://schemas.microsoft.com/office/powerpoint/2010/main" val="14622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870012" y="1137642"/>
            <a:ext cx="5115151" cy="646331"/>
          </a:xfrm>
          <a:prstGeom prst="rect">
            <a:avLst/>
          </a:prstGeom>
          <a:noFill/>
        </p:spPr>
        <p:txBody>
          <a:bodyPr wrap="square" rtlCol="0">
            <a:spAutoFit/>
          </a:bodyPr>
          <a:lstStyle/>
          <a:p>
            <a:r>
              <a:rPr lang="zh-CN" altLang="en-US" sz="3600" dirty="0"/>
              <a:t>算法之间的比较</a:t>
            </a:r>
          </a:p>
        </p:txBody>
      </p:sp>
      <p:pic>
        <p:nvPicPr>
          <p:cNvPr id="4" name="图片 3">
            <a:extLst>
              <a:ext uri="{FF2B5EF4-FFF2-40B4-BE49-F238E27FC236}">
                <a16:creationId xmlns:a16="http://schemas.microsoft.com/office/drawing/2014/main" id="{C6770D4F-FD7C-4AC3-B71F-F91762A79B9F}"/>
              </a:ext>
            </a:extLst>
          </p:cNvPr>
          <p:cNvPicPr>
            <a:picLocks noChangeAspect="1"/>
          </p:cNvPicPr>
          <p:nvPr/>
        </p:nvPicPr>
        <p:blipFill>
          <a:blip r:embed="rId2"/>
          <a:stretch>
            <a:fillRect/>
          </a:stretch>
        </p:blipFill>
        <p:spPr>
          <a:xfrm>
            <a:off x="474301" y="1936373"/>
            <a:ext cx="11021724" cy="3290055"/>
          </a:xfrm>
          <a:prstGeom prst="rect">
            <a:avLst/>
          </a:prstGeom>
        </p:spPr>
      </p:pic>
    </p:spTree>
    <p:extLst>
      <p:ext uri="{BB962C8B-B14F-4D97-AF65-F5344CB8AC3E}">
        <p14:creationId xmlns:p14="http://schemas.microsoft.com/office/powerpoint/2010/main" val="4110162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870012" y="1137642"/>
            <a:ext cx="5115151" cy="646331"/>
          </a:xfrm>
          <a:prstGeom prst="rect">
            <a:avLst/>
          </a:prstGeom>
          <a:noFill/>
        </p:spPr>
        <p:txBody>
          <a:bodyPr wrap="square" rtlCol="0">
            <a:spAutoFit/>
          </a:bodyPr>
          <a:lstStyle/>
          <a:p>
            <a:r>
              <a:rPr lang="zh-CN" altLang="en-US" sz="3600" dirty="0"/>
              <a:t>算法之间的比较</a:t>
            </a:r>
          </a:p>
        </p:txBody>
      </p:sp>
      <p:pic>
        <p:nvPicPr>
          <p:cNvPr id="5" name="图片 4">
            <a:extLst>
              <a:ext uri="{FF2B5EF4-FFF2-40B4-BE49-F238E27FC236}">
                <a16:creationId xmlns:a16="http://schemas.microsoft.com/office/drawing/2014/main" id="{D699DA8F-C819-4C53-A0F8-6B9799FEB849}"/>
              </a:ext>
            </a:extLst>
          </p:cNvPr>
          <p:cNvPicPr>
            <a:picLocks noChangeAspect="1"/>
          </p:cNvPicPr>
          <p:nvPr/>
        </p:nvPicPr>
        <p:blipFill>
          <a:blip r:embed="rId2"/>
          <a:stretch>
            <a:fillRect/>
          </a:stretch>
        </p:blipFill>
        <p:spPr>
          <a:xfrm>
            <a:off x="988746" y="1783973"/>
            <a:ext cx="4877682" cy="3960000"/>
          </a:xfrm>
          <a:prstGeom prst="rect">
            <a:avLst/>
          </a:prstGeom>
        </p:spPr>
      </p:pic>
      <p:grpSp>
        <p:nvGrpSpPr>
          <p:cNvPr id="13" name="组合 12">
            <a:extLst>
              <a:ext uri="{FF2B5EF4-FFF2-40B4-BE49-F238E27FC236}">
                <a16:creationId xmlns:a16="http://schemas.microsoft.com/office/drawing/2014/main" id="{0906568C-FE9F-4DF0-B563-7B831CFCFE9E}"/>
              </a:ext>
            </a:extLst>
          </p:cNvPr>
          <p:cNvGrpSpPr/>
          <p:nvPr/>
        </p:nvGrpSpPr>
        <p:grpSpPr>
          <a:xfrm>
            <a:off x="4807500" y="1783973"/>
            <a:ext cx="8558073" cy="4606331"/>
            <a:chOff x="4807500" y="1783973"/>
            <a:chExt cx="8558073" cy="4606331"/>
          </a:xfrm>
        </p:grpSpPr>
        <p:sp>
          <p:nvSpPr>
            <p:cNvPr id="8" name="文本框 7">
              <a:extLst>
                <a:ext uri="{FF2B5EF4-FFF2-40B4-BE49-F238E27FC236}">
                  <a16:creationId xmlns:a16="http://schemas.microsoft.com/office/drawing/2014/main" id="{7A0FEA61-E152-4D6B-B6A9-17965A27C201}"/>
                </a:ext>
              </a:extLst>
            </p:cNvPr>
            <p:cNvSpPr txBox="1"/>
            <p:nvPr/>
          </p:nvSpPr>
          <p:spPr>
            <a:xfrm>
              <a:off x="4807500" y="5815723"/>
              <a:ext cx="8558073" cy="574581"/>
            </a:xfrm>
            <a:prstGeom prst="rect">
              <a:avLst/>
            </a:prstGeom>
            <a:noFill/>
          </p:spPr>
          <p:txBody>
            <a:bodyPr wrap="square" rtlCol="0">
              <a:spAutoFit/>
            </a:bodyPr>
            <a:lstStyle/>
            <a:p>
              <a:pPr indent="457200">
                <a:lnSpc>
                  <a:spcPct val="150000"/>
                </a:lnSpc>
              </a:pPr>
              <a:r>
                <a:rPr lang="zh-CN" altLang="en-US" sz="2400" dirty="0">
                  <a:ea typeface="楷体" panose="02010609060101010101" pitchFamily="49" charset="-122"/>
                  <a:cs typeface="Times New Roman" panose="02020603050405020304" pitchFamily="18" charset="0"/>
                </a:rPr>
                <a:t>三者均不同</a:t>
              </a:r>
            </a:p>
          </p:txBody>
        </p:sp>
        <p:pic>
          <p:nvPicPr>
            <p:cNvPr id="12" name="图片 11">
              <a:extLst>
                <a:ext uri="{FF2B5EF4-FFF2-40B4-BE49-F238E27FC236}">
                  <a16:creationId xmlns:a16="http://schemas.microsoft.com/office/drawing/2014/main" id="{C7B507E4-DC79-41C9-AB64-E6FD812C44D6}"/>
                </a:ext>
              </a:extLst>
            </p:cNvPr>
            <p:cNvPicPr>
              <a:picLocks noChangeAspect="1"/>
            </p:cNvPicPr>
            <p:nvPr/>
          </p:nvPicPr>
          <p:blipFill>
            <a:blip r:embed="rId3"/>
            <a:stretch>
              <a:fillRect/>
            </a:stretch>
          </p:blipFill>
          <p:spPr>
            <a:xfrm>
              <a:off x="6325574" y="1783973"/>
              <a:ext cx="4993489" cy="3960000"/>
            </a:xfrm>
            <a:prstGeom prst="rect">
              <a:avLst/>
            </a:prstGeom>
          </p:spPr>
        </p:pic>
      </p:grpSp>
    </p:spTree>
    <p:extLst>
      <p:ext uri="{BB962C8B-B14F-4D97-AF65-F5344CB8AC3E}">
        <p14:creationId xmlns:p14="http://schemas.microsoft.com/office/powerpoint/2010/main" val="371663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870012" y="1137642"/>
            <a:ext cx="5115151" cy="646331"/>
          </a:xfrm>
          <a:prstGeom prst="rect">
            <a:avLst/>
          </a:prstGeom>
          <a:noFill/>
        </p:spPr>
        <p:txBody>
          <a:bodyPr wrap="square" rtlCol="0">
            <a:spAutoFit/>
          </a:bodyPr>
          <a:lstStyle/>
          <a:p>
            <a:r>
              <a:rPr lang="zh-CN" altLang="en-US" sz="3600" dirty="0"/>
              <a:t>算法之间的比较</a:t>
            </a:r>
          </a:p>
        </p:txBody>
      </p:sp>
      <p:pic>
        <p:nvPicPr>
          <p:cNvPr id="4" name="图片 3">
            <a:extLst>
              <a:ext uri="{FF2B5EF4-FFF2-40B4-BE49-F238E27FC236}">
                <a16:creationId xmlns:a16="http://schemas.microsoft.com/office/drawing/2014/main" id="{9ADC72DE-AF67-406E-B193-7E67EC6E09EB}"/>
              </a:ext>
            </a:extLst>
          </p:cNvPr>
          <p:cNvPicPr>
            <a:picLocks noChangeAspect="1"/>
          </p:cNvPicPr>
          <p:nvPr/>
        </p:nvPicPr>
        <p:blipFill>
          <a:blip r:embed="rId2"/>
          <a:stretch>
            <a:fillRect/>
          </a:stretch>
        </p:blipFill>
        <p:spPr>
          <a:xfrm>
            <a:off x="1134922" y="1783973"/>
            <a:ext cx="4856418" cy="3960000"/>
          </a:xfrm>
          <a:prstGeom prst="rect">
            <a:avLst/>
          </a:prstGeom>
        </p:spPr>
      </p:pic>
      <p:sp>
        <p:nvSpPr>
          <p:cNvPr id="8" name="文本框 7">
            <a:extLst>
              <a:ext uri="{FF2B5EF4-FFF2-40B4-BE49-F238E27FC236}">
                <a16:creationId xmlns:a16="http://schemas.microsoft.com/office/drawing/2014/main" id="{E98198B3-C66A-4E2A-B250-172D6C8621FC}"/>
              </a:ext>
            </a:extLst>
          </p:cNvPr>
          <p:cNvSpPr txBox="1"/>
          <p:nvPr/>
        </p:nvSpPr>
        <p:spPr>
          <a:xfrm>
            <a:off x="2059534" y="5815723"/>
            <a:ext cx="8558073" cy="574581"/>
          </a:xfrm>
          <a:prstGeom prst="rect">
            <a:avLst/>
          </a:prstGeom>
          <a:noFill/>
        </p:spPr>
        <p:txBody>
          <a:bodyPr wrap="square" rtlCol="0">
            <a:spAutoFit/>
          </a:bodyPr>
          <a:lstStyle/>
          <a:p>
            <a:pPr indent="457200">
              <a:lnSpc>
                <a:spcPct val="150000"/>
              </a:lnSpc>
            </a:pPr>
            <a:r>
              <a:rPr lang="zh-CN" altLang="en-US" sz="2400" dirty="0">
                <a:ea typeface="楷体" panose="02010609060101010101" pitchFamily="49" charset="-122"/>
                <a:cs typeface="Times New Roman" panose="02020603050405020304" pitchFamily="18" charset="0"/>
              </a:rPr>
              <a:t>三者均重合</a:t>
            </a:r>
          </a:p>
        </p:txBody>
      </p:sp>
      <p:pic>
        <p:nvPicPr>
          <p:cNvPr id="9" name="图片 8">
            <a:extLst>
              <a:ext uri="{FF2B5EF4-FFF2-40B4-BE49-F238E27FC236}">
                <a16:creationId xmlns:a16="http://schemas.microsoft.com/office/drawing/2014/main" id="{F3C013B7-ECD3-4A6B-A2E6-23DD668E7C8C}"/>
              </a:ext>
            </a:extLst>
          </p:cNvPr>
          <p:cNvPicPr>
            <a:picLocks noChangeAspect="1"/>
          </p:cNvPicPr>
          <p:nvPr/>
        </p:nvPicPr>
        <p:blipFill>
          <a:blip r:embed="rId3"/>
          <a:stretch>
            <a:fillRect/>
          </a:stretch>
        </p:blipFill>
        <p:spPr>
          <a:xfrm>
            <a:off x="6338571" y="1783973"/>
            <a:ext cx="4718507" cy="3960000"/>
          </a:xfrm>
          <a:prstGeom prst="rect">
            <a:avLst/>
          </a:prstGeom>
        </p:spPr>
      </p:pic>
      <p:sp>
        <p:nvSpPr>
          <p:cNvPr id="10" name="文本框 9">
            <a:extLst>
              <a:ext uri="{FF2B5EF4-FFF2-40B4-BE49-F238E27FC236}">
                <a16:creationId xmlns:a16="http://schemas.microsoft.com/office/drawing/2014/main" id="{1FE6CD09-78D9-4D44-8B58-29B58B3E7F1F}"/>
              </a:ext>
            </a:extLst>
          </p:cNvPr>
          <p:cNvSpPr txBox="1"/>
          <p:nvPr/>
        </p:nvSpPr>
        <p:spPr>
          <a:xfrm>
            <a:off x="5853429" y="5815723"/>
            <a:ext cx="8558073" cy="574581"/>
          </a:xfrm>
          <a:prstGeom prst="rect">
            <a:avLst/>
          </a:prstGeom>
          <a:noFill/>
        </p:spPr>
        <p:txBody>
          <a:bodyPr wrap="square" rtlCol="0">
            <a:spAutoFit/>
          </a:bodyPr>
          <a:lstStyle/>
          <a:p>
            <a:pPr indent="457200">
              <a:lnSpc>
                <a:spcPct val="150000"/>
              </a:lnSpc>
            </a:pPr>
            <a:r>
              <a:rPr lang="en-US" altLang="zh-CN" sz="2400" dirty="0" err="1">
                <a:ea typeface="楷体" panose="02010609060101010101" pitchFamily="49" charset="-122"/>
                <a:cs typeface="Times New Roman" panose="02020603050405020304" pitchFamily="18" charset="0"/>
              </a:rPr>
              <a:t>Astar_Diagonal</a:t>
            </a:r>
            <a:r>
              <a:rPr lang="zh-CN" altLang="en-US" sz="2400" dirty="0">
                <a:ea typeface="楷体" panose="02010609060101010101" pitchFamily="49" charset="-122"/>
                <a:cs typeface="Times New Roman" panose="02020603050405020304" pitchFamily="18" charset="0"/>
              </a:rPr>
              <a:t>与</a:t>
            </a:r>
            <a:r>
              <a:rPr lang="en-US" altLang="zh-CN" sz="2400" dirty="0" err="1">
                <a:ea typeface="楷体" panose="02010609060101010101" pitchFamily="49" charset="-122"/>
                <a:cs typeface="Times New Roman" panose="02020603050405020304" pitchFamily="18" charset="0"/>
              </a:rPr>
              <a:t>Astar_Euclid</a:t>
            </a:r>
            <a:r>
              <a:rPr lang="zh-CN" altLang="en-US" sz="2400" dirty="0">
                <a:ea typeface="楷体" panose="02010609060101010101" pitchFamily="49" charset="-122"/>
                <a:cs typeface="Times New Roman" panose="02020603050405020304" pitchFamily="18" charset="0"/>
              </a:rPr>
              <a:t>重合</a:t>
            </a:r>
            <a:endParaRPr lang="en-US" altLang="zh-CN" sz="2400"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0159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3889899" y="2551837"/>
            <a:ext cx="4412201" cy="1754326"/>
          </a:xfrm>
          <a:prstGeom prst="rect">
            <a:avLst/>
          </a:prstGeom>
          <a:noFill/>
        </p:spPr>
        <p:txBody>
          <a:bodyPr wrap="square" rtlCol="0">
            <a:spAutoFit/>
          </a:bodyPr>
          <a:lstStyle/>
          <a:p>
            <a:pPr algn="ctr"/>
            <a:r>
              <a:rPr lang="en-US" altLang="zh-CN" sz="6000" dirty="0">
                <a:solidFill>
                  <a:srgbClr val="0070C0"/>
                </a:solidFill>
                <a:latin typeface="+mj-ea"/>
                <a:ea typeface="+mj-ea"/>
              </a:rPr>
              <a:t>PART 4</a:t>
            </a:r>
          </a:p>
          <a:p>
            <a:pPr algn="ctr"/>
            <a:r>
              <a:rPr lang="zh-CN" altLang="en-US" sz="4800" dirty="0">
                <a:latin typeface="+mj-ea"/>
                <a:ea typeface="+mj-ea"/>
              </a:rPr>
              <a:t>计划目标</a:t>
            </a:r>
          </a:p>
        </p:txBody>
      </p:sp>
    </p:spTree>
    <p:extLst>
      <p:ext uri="{BB962C8B-B14F-4D97-AF65-F5344CB8AC3E}">
        <p14:creationId xmlns:p14="http://schemas.microsoft.com/office/powerpoint/2010/main" val="1016896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870013" y="1137642"/>
            <a:ext cx="4242900" cy="646331"/>
          </a:xfrm>
          <a:prstGeom prst="rect">
            <a:avLst/>
          </a:prstGeom>
          <a:noFill/>
        </p:spPr>
        <p:txBody>
          <a:bodyPr wrap="square" rtlCol="0">
            <a:spAutoFit/>
          </a:bodyPr>
          <a:lstStyle/>
          <a:p>
            <a:r>
              <a:rPr lang="zh-CN" altLang="en-US" sz="3600" dirty="0"/>
              <a:t>计划及目标</a:t>
            </a:r>
          </a:p>
        </p:txBody>
      </p:sp>
      <p:sp>
        <p:nvSpPr>
          <p:cNvPr id="7" name="文本框 6">
            <a:extLst>
              <a:ext uri="{FF2B5EF4-FFF2-40B4-BE49-F238E27FC236}">
                <a16:creationId xmlns:a16="http://schemas.microsoft.com/office/drawing/2014/main" id="{DE9FF93F-3E9F-4B99-B267-1E6D14C49489}"/>
              </a:ext>
            </a:extLst>
          </p:cNvPr>
          <p:cNvSpPr txBox="1"/>
          <p:nvPr/>
        </p:nvSpPr>
        <p:spPr>
          <a:xfrm>
            <a:off x="1816963" y="1833717"/>
            <a:ext cx="8558073" cy="4532972"/>
          </a:xfrm>
          <a:prstGeom prst="rect">
            <a:avLst/>
          </a:prstGeom>
          <a:noFill/>
        </p:spPr>
        <p:txBody>
          <a:bodyPr wrap="square" rtlCol="0">
            <a:spAutoFit/>
          </a:bodyPr>
          <a:lstStyle/>
          <a:p>
            <a:pPr indent="457200">
              <a:lnSpc>
                <a:spcPct val="150000"/>
              </a:lnSpc>
            </a:pPr>
            <a:r>
              <a:rPr lang="zh-CN" altLang="en-US" sz="2800" dirty="0">
                <a:ea typeface="楷体" panose="02010609060101010101" pitchFamily="49" charset="-122"/>
                <a:cs typeface="Times New Roman" panose="02020603050405020304" pitchFamily="18" charset="0"/>
              </a:rPr>
              <a:t>目前已经实现了算法的仿真，其中，</a:t>
            </a:r>
            <a:r>
              <a:rPr lang="en-US" altLang="zh-CN" sz="2800" dirty="0" err="1">
                <a:ea typeface="楷体" panose="02010609060101010101" pitchFamily="49" charset="-122"/>
                <a:cs typeface="Times New Roman" panose="02020603050405020304" pitchFamily="18" charset="0"/>
              </a:rPr>
              <a:t>Dstar</a:t>
            </a:r>
            <a:r>
              <a:rPr lang="zh-CN" altLang="en-US" sz="2800" dirty="0">
                <a:ea typeface="楷体" panose="02010609060101010101" pitchFamily="49" charset="-122"/>
                <a:cs typeface="Times New Roman" panose="02020603050405020304" pitchFamily="18" charset="0"/>
              </a:rPr>
              <a:t>算法已经完成了基础部分，剩下的识别和实时更新功能需要结合实物来考虑实现。</a:t>
            </a:r>
            <a:endParaRPr lang="en-US" altLang="zh-CN" sz="2800" dirty="0">
              <a:ea typeface="楷体" panose="02010609060101010101" pitchFamily="49" charset="-122"/>
              <a:cs typeface="Times New Roman" panose="02020603050405020304" pitchFamily="18" charset="0"/>
            </a:endParaRPr>
          </a:p>
          <a:p>
            <a:pPr indent="457200">
              <a:lnSpc>
                <a:spcPct val="150000"/>
              </a:lnSpc>
            </a:pPr>
            <a:r>
              <a:rPr lang="zh-CN" altLang="en-US" sz="2800" dirty="0">
                <a:ea typeface="楷体" panose="02010609060101010101" pitchFamily="49" charset="-122"/>
                <a:cs typeface="Times New Roman" panose="02020603050405020304" pitchFamily="18" charset="0"/>
              </a:rPr>
              <a:t>接下来会着重考虑将代码和实物结合起来，考虑如何在智能小车平台上运行代码。</a:t>
            </a:r>
            <a:endParaRPr lang="en-US" altLang="zh-CN" sz="2800" dirty="0">
              <a:ea typeface="楷体" panose="02010609060101010101" pitchFamily="49" charset="-122"/>
              <a:cs typeface="Times New Roman" panose="02020603050405020304" pitchFamily="18" charset="0"/>
            </a:endParaRPr>
          </a:p>
          <a:p>
            <a:pPr indent="457200">
              <a:lnSpc>
                <a:spcPct val="150000"/>
              </a:lnSpc>
            </a:pPr>
            <a:r>
              <a:rPr lang="zh-CN" altLang="en-US" sz="2800" dirty="0">
                <a:ea typeface="楷体" panose="02010609060101010101" pitchFamily="49" charset="-122"/>
                <a:cs typeface="Times New Roman" panose="02020603050405020304" pitchFamily="18" charset="0"/>
              </a:rPr>
              <a:t>最终目的是能够做出实地运行的小车演示，实物器材已经到位，仅剩下代码的实现。</a:t>
            </a:r>
          </a:p>
        </p:txBody>
      </p:sp>
    </p:spTree>
    <p:extLst>
      <p:ext uri="{BB962C8B-B14F-4D97-AF65-F5344CB8AC3E}">
        <p14:creationId xmlns:p14="http://schemas.microsoft.com/office/powerpoint/2010/main" val="2712083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914400" y="3486467"/>
            <a:ext cx="10363200" cy="1470025"/>
          </a:xfrm>
        </p:spPr>
        <p:txBody>
          <a:bodyPr/>
          <a:lstStyle/>
          <a:p>
            <a:pPr algn="ctr"/>
            <a:r>
              <a:rPr lang="zh-CN" altLang="en-US" sz="7200" dirty="0">
                <a:solidFill>
                  <a:schemeClr val="tx1"/>
                </a:solidFill>
              </a:rPr>
              <a:t>感谢观看</a:t>
            </a:r>
            <a:br>
              <a:rPr lang="zh-CN" altLang="en-US" sz="7200" dirty="0"/>
            </a:br>
            <a:br>
              <a:rPr lang="zh-CN" altLang="en-US" sz="7200" dirty="0"/>
            </a:br>
            <a:r>
              <a:rPr lang="zh-CN" altLang="en-US" sz="2400" b="0" dirty="0">
                <a:solidFill>
                  <a:schemeClr val="tx1"/>
                </a:solidFill>
              </a:rPr>
              <a:t>汇报人：傅智康</a:t>
            </a:r>
            <a:br>
              <a:rPr lang="en-US" altLang="zh-CN" dirty="0"/>
            </a:br>
            <a:endParaRPr lang="zh-CN" altLang="en-US" dirty="0"/>
          </a:p>
        </p:txBody>
      </p:sp>
    </p:spTree>
    <p:extLst>
      <p:ext uri="{BB962C8B-B14F-4D97-AF65-F5344CB8AC3E}">
        <p14:creationId xmlns:p14="http://schemas.microsoft.com/office/powerpoint/2010/main" val="2683557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3889899" y="2551837"/>
            <a:ext cx="4412201" cy="1754326"/>
          </a:xfrm>
          <a:prstGeom prst="rect">
            <a:avLst/>
          </a:prstGeom>
          <a:noFill/>
        </p:spPr>
        <p:txBody>
          <a:bodyPr wrap="square" rtlCol="0">
            <a:spAutoFit/>
          </a:bodyPr>
          <a:lstStyle/>
          <a:p>
            <a:pPr algn="ctr"/>
            <a:r>
              <a:rPr lang="en-US" altLang="zh-CN" sz="6000" dirty="0">
                <a:solidFill>
                  <a:srgbClr val="0070C0"/>
                </a:solidFill>
                <a:latin typeface="+mj-ea"/>
                <a:ea typeface="+mj-ea"/>
              </a:rPr>
              <a:t>PART 1</a:t>
            </a:r>
          </a:p>
          <a:p>
            <a:pPr algn="ctr"/>
            <a:r>
              <a:rPr lang="zh-CN" altLang="en-US" sz="4800" dirty="0">
                <a:latin typeface="+mj-ea"/>
                <a:ea typeface="+mj-ea"/>
              </a:rPr>
              <a:t>研究背景</a:t>
            </a:r>
          </a:p>
        </p:txBody>
      </p:sp>
    </p:spTree>
    <p:extLst>
      <p:ext uri="{BB962C8B-B14F-4D97-AF65-F5344CB8AC3E}">
        <p14:creationId xmlns:p14="http://schemas.microsoft.com/office/powerpoint/2010/main" val="255702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870013" y="1137642"/>
            <a:ext cx="4242900" cy="646331"/>
          </a:xfrm>
          <a:prstGeom prst="rect">
            <a:avLst/>
          </a:prstGeom>
          <a:noFill/>
        </p:spPr>
        <p:txBody>
          <a:bodyPr wrap="square" rtlCol="0">
            <a:spAutoFit/>
          </a:bodyPr>
          <a:lstStyle/>
          <a:p>
            <a:r>
              <a:rPr lang="zh-CN" altLang="en-US" sz="3600" dirty="0"/>
              <a:t>机器人发展现状</a:t>
            </a:r>
          </a:p>
        </p:txBody>
      </p:sp>
      <p:grpSp>
        <p:nvGrpSpPr>
          <p:cNvPr id="6" name="组合 5">
            <a:extLst>
              <a:ext uri="{FF2B5EF4-FFF2-40B4-BE49-F238E27FC236}">
                <a16:creationId xmlns:a16="http://schemas.microsoft.com/office/drawing/2014/main" id="{2B4427AD-C705-41DE-8D6F-274480CF7E46}"/>
              </a:ext>
            </a:extLst>
          </p:cNvPr>
          <p:cNvGrpSpPr/>
          <p:nvPr/>
        </p:nvGrpSpPr>
        <p:grpSpPr>
          <a:xfrm>
            <a:off x="870014" y="2061290"/>
            <a:ext cx="10641693" cy="3960000"/>
            <a:chOff x="870014" y="1996895"/>
            <a:chExt cx="10641693" cy="3960000"/>
          </a:xfrm>
        </p:grpSpPr>
        <p:pic>
          <p:nvPicPr>
            <p:cNvPr id="3" name="图片 2">
              <a:extLst>
                <a:ext uri="{FF2B5EF4-FFF2-40B4-BE49-F238E27FC236}">
                  <a16:creationId xmlns:a16="http://schemas.microsoft.com/office/drawing/2014/main" id="{77F85DB5-0CA2-4F06-AEA6-D0D9424F1A4C}"/>
                </a:ext>
              </a:extLst>
            </p:cNvPr>
            <p:cNvPicPr>
              <a:picLocks noChangeAspect="1"/>
            </p:cNvPicPr>
            <p:nvPr/>
          </p:nvPicPr>
          <p:blipFill>
            <a:blip r:embed="rId2"/>
            <a:stretch>
              <a:fillRect/>
            </a:stretch>
          </p:blipFill>
          <p:spPr>
            <a:xfrm>
              <a:off x="870014" y="1996895"/>
              <a:ext cx="5240695" cy="3960000"/>
            </a:xfrm>
            <a:prstGeom prst="rect">
              <a:avLst/>
            </a:prstGeom>
          </p:spPr>
        </p:pic>
        <p:pic>
          <p:nvPicPr>
            <p:cNvPr id="5" name="图片 4">
              <a:extLst>
                <a:ext uri="{FF2B5EF4-FFF2-40B4-BE49-F238E27FC236}">
                  <a16:creationId xmlns:a16="http://schemas.microsoft.com/office/drawing/2014/main" id="{024EC300-AA6C-4B52-83BD-55AF356C828F}"/>
                </a:ext>
              </a:extLst>
            </p:cNvPr>
            <p:cNvPicPr>
              <a:picLocks noChangeAspect="1"/>
            </p:cNvPicPr>
            <p:nvPr/>
          </p:nvPicPr>
          <p:blipFill>
            <a:blip r:embed="rId3"/>
            <a:stretch>
              <a:fillRect/>
            </a:stretch>
          </p:blipFill>
          <p:spPr>
            <a:xfrm>
              <a:off x="6207617" y="1996895"/>
              <a:ext cx="5304090" cy="396000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870013" y="1137642"/>
            <a:ext cx="4242900" cy="646331"/>
          </a:xfrm>
          <a:prstGeom prst="rect">
            <a:avLst/>
          </a:prstGeom>
          <a:noFill/>
        </p:spPr>
        <p:txBody>
          <a:bodyPr wrap="square" rtlCol="0">
            <a:spAutoFit/>
          </a:bodyPr>
          <a:lstStyle/>
          <a:p>
            <a:r>
              <a:rPr lang="zh-CN" altLang="en-US" sz="3600" dirty="0"/>
              <a:t>路径规划问题</a:t>
            </a:r>
          </a:p>
        </p:txBody>
      </p:sp>
      <p:sp>
        <p:nvSpPr>
          <p:cNvPr id="7" name="文本框 6">
            <a:extLst>
              <a:ext uri="{FF2B5EF4-FFF2-40B4-BE49-F238E27FC236}">
                <a16:creationId xmlns:a16="http://schemas.microsoft.com/office/drawing/2014/main" id="{B04DF310-125D-4FA2-9335-A8B3E043F671}"/>
              </a:ext>
            </a:extLst>
          </p:cNvPr>
          <p:cNvSpPr txBox="1"/>
          <p:nvPr/>
        </p:nvSpPr>
        <p:spPr>
          <a:xfrm>
            <a:off x="1816963" y="2096797"/>
            <a:ext cx="8558073" cy="2593980"/>
          </a:xfrm>
          <a:prstGeom prst="rect">
            <a:avLst/>
          </a:prstGeom>
          <a:noFill/>
        </p:spPr>
        <p:txBody>
          <a:bodyPr wrap="square" rtlCol="0">
            <a:spAutoFit/>
          </a:bodyPr>
          <a:lstStyle/>
          <a:p>
            <a:pPr indent="457200">
              <a:lnSpc>
                <a:spcPct val="150000"/>
              </a:lnSpc>
            </a:pPr>
            <a:r>
              <a:rPr lang="zh-CN" altLang="zh-CN" sz="2800" dirty="0">
                <a:effectLst/>
                <a:ea typeface="楷体" panose="02010609060101010101" pitchFamily="49" charset="-122"/>
                <a:cs typeface="Times New Roman" panose="02020603050405020304" pitchFamily="18" charset="0"/>
              </a:rPr>
              <a:t>所谓移动机器人路径规划，就是指根据某种优化标准（劳作代价小、路径最少、耗时最短），在机器人的工作空间中探求一条从起始位置到目的位置的无碰撞最优，也可能是次优路径。</a:t>
            </a:r>
            <a:endParaRPr lang="zh-CN" altLang="en-US" sz="2800" dirty="0"/>
          </a:p>
        </p:txBody>
      </p:sp>
      <p:pic>
        <p:nvPicPr>
          <p:cNvPr id="8" name="图片 7">
            <a:extLst>
              <a:ext uri="{FF2B5EF4-FFF2-40B4-BE49-F238E27FC236}">
                <a16:creationId xmlns:a16="http://schemas.microsoft.com/office/drawing/2014/main" id="{ACFFEBF8-3DBD-4842-981A-54D485230EEF}"/>
              </a:ext>
            </a:extLst>
          </p:cNvPr>
          <p:cNvPicPr>
            <a:picLocks noChangeAspect="1"/>
          </p:cNvPicPr>
          <p:nvPr/>
        </p:nvPicPr>
        <p:blipFill>
          <a:blip r:embed="rId2"/>
          <a:stretch>
            <a:fillRect/>
          </a:stretch>
        </p:blipFill>
        <p:spPr>
          <a:xfrm>
            <a:off x="3534565" y="1783973"/>
            <a:ext cx="4530650" cy="4411422"/>
          </a:xfrm>
          <a:prstGeom prst="rect">
            <a:avLst/>
          </a:prstGeom>
        </p:spPr>
      </p:pic>
      <p:pic>
        <p:nvPicPr>
          <p:cNvPr id="9" name="Picture 4">
            <a:extLst>
              <a:ext uri="{FF2B5EF4-FFF2-40B4-BE49-F238E27FC236}">
                <a16:creationId xmlns:a16="http://schemas.microsoft.com/office/drawing/2014/main" id="{B121C3EB-7ED6-4CC1-8EAF-34936D9840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4565" y="1783973"/>
            <a:ext cx="4530650" cy="4499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22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870013" y="1137642"/>
            <a:ext cx="4242900" cy="646331"/>
          </a:xfrm>
          <a:prstGeom prst="rect">
            <a:avLst/>
          </a:prstGeom>
          <a:noFill/>
        </p:spPr>
        <p:txBody>
          <a:bodyPr wrap="square" rtlCol="0">
            <a:spAutoFit/>
          </a:bodyPr>
          <a:lstStyle/>
          <a:p>
            <a:r>
              <a:rPr lang="zh-CN" altLang="en-US" sz="3600" dirty="0"/>
              <a:t>问题分析</a:t>
            </a:r>
          </a:p>
        </p:txBody>
      </p:sp>
      <p:sp>
        <p:nvSpPr>
          <p:cNvPr id="7" name="文本框 6">
            <a:extLst>
              <a:ext uri="{FF2B5EF4-FFF2-40B4-BE49-F238E27FC236}">
                <a16:creationId xmlns:a16="http://schemas.microsoft.com/office/drawing/2014/main" id="{DE9FF93F-3E9F-4B99-B267-1E6D14C49489}"/>
              </a:ext>
            </a:extLst>
          </p:cNvPr>
          <p:cNvSpPr txBox="1"/>
          <p:nvPr/>
        </p:nvSpPr>
        <p:spPr>
          <a:xfrm>
            <a:off x="1816963" y="2019524"/>
            <a:ext cx="8558073" cy="3886641"/>
          </a:xfrm>
          <a:prstGeom prst="rect">
            <a:avLst/>
          </a:prstGeom>
          <a:noFill/>
        </p:spPr>
        <p:txBody>
          <a:bodyPr wrap="square" rtlCol="0">
            <a:spAutoFit/>
          </a:bodyPr>
          <a:lstStyle/>
          <a:p>
            <a:pPr indent="457200">
              <a:lnSpc>
                <a:spcPct val="150000"/>
              </a:lnSpc>
            </a:pPr>
            <a:r>
              <a:rPr lang="zh-CN" altLang="zh-CN" sz="2800" dirty="0">
                <a:ea typeface="楷体" panose="02010609060101010101" pitchFamily="49" charset="-122"/>
                <a:cs typeface="Times New Roman" panose="02020603050405020304" pitchFamily="18" charset="0"/>
              </a:rPr>
              <a:t>移动机器人路径规划问题是典型的</a:t>
            </a:r>
            <a:r>
              <a:rPr lang="en-US" altLang="zh-CN" sz="2800" dirty="0">
                <a:ea typeface="楷体" panose="02010609060101010101" pitchFamily="49" charset="-122"/>
                <a:cs typeface="Times New Roman" panose="02020603050405020304" pitchFamily="18" charset="0"/>
              </a:rPr>
              <a:t> NP-Hard(</a:t>
            </a:r>
            <a:r>
              <a:rPr lang="zh-CN" altLang="zh-CN" sz="2800" dirty="0">
                <a:ea typeface="楷体" panose="02010609060101010101" pitchFamily="49" charset="-122"/>
                <a:cs typeface="Times New Roman" panose="02020603050405020304" pitchFamily="18" charset="0"/>
              </a:rPr>
              <a:t>非确定性多项式困难</a:t>
            </a:r>
            <a:r>
              <a:rPr lang="en-US" altLang="zh-CN" sz="2800" dirty="0">
                <a:ea typeface="楷体" panose="02010609060101010101" pitchFamily="49" charset="-122"/>
                <a:cs typeface="Times New Roman" panose="02020603050405020304" pitchFamily="18" charset="0"/>
              </a:rPr>
              <a:t>)</a:t>
            </a:r>
            <a:r>
              <a:rPr lang="zh-CN" altLang="zh-CN" sz="2800" dirty="0">
                <a:ea typeface="楷体" panose="02010609060101010101" pitchFamily="49" charset="-122"/>
                <a:cs typeface="Times New Roman" panose="02020603050405020304" pitchFamily="18" charset="0"/>
              </a:rPr>
              <a:t>问题，其研究的核心是解决以下三个问题：</a:t>
            </a:r>
            <a:r>
              <a:rPr lang="zh-CN" altLang="zh-CN" sz="2800" dirty="0">
                <a:solidFill>
                  <a:srgbClr val="FF0000"/>
                </a:solidFill>
                <a:ea typeface="楷体" panose="02010609060101010101" pitchFamily="49" charset="-122"/>
                <a:cs typeface="Times New Roman" panose="02020603050405020304" pitchFamily="18" charset="0"/>
              </a:rPr>
              <a:t>机器人从起始位置节点到目标位置节点移动的实现；机器人经过必须要经过的点且避开周围障碍物；使机器人规划得到的路径性能最优。</a:t>
            </a:r>
            <a:r>
              <a:rPr lang="zh-CN" altLang="zh-CN" sz="2800" dirty="0">
                <a:ea typeface="楷体" panose="02010609060101010101" pitchFamily="49" charset="-122"/>
                <a:cs typeface="Times New Roman" panose="02020603050405020304" pitchFamily="18" charset="0"/>
              </a:rPr>
              <a:t>解决了以上三个核心问题，也就实现了</a:t>
            </a:r>
            <a:r>
              <a:rPr lang="zh-CN" altLang="en-US" sz="2800" dirty="0">
                <a:ea typeface="楷体" panose="02010609060101010101" pitchFamily="49" charset="-122"/>
                <a:cs typeface="Times New Roman" panose="02020603050405020304" pitchFamily="18" charset="0"/>
              </a:rPr>
              <a:t>机器人的</a:t>
            </a:r>
            <a:r>
              <a:rPr lang="zh-CN" altLang="zh-CN" sz="2800" dirty="0">
                <a:ea typeface="楷体" panose="02010609060101010101" pitchFamily="49" charset="-122"/>
                <a:cs typeface="Times New Roman" panose="02020603050405020304" pitchFamily="18" charset="0"/>
              </a:rPr>
              <a:t>路径规划。</a:t>
            </a:r>
            <a:endParaRPr lang="zh-CN" altLang="en-US" sz="2800"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63266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3889899" y="2551837"/>
            <a:ext cx="4412201" cy="1754326"/>
          </a:xfrm>
          <a:prstGeom prst="rect">
            <a:avLst/>
          </a:prstGeom>
          <a:noFill/>
        </p:spPr>
        <p:txBody>
          <a:bodyPr wrap="square" rtlCol="0">
            <a:spAutoFit/>
          </a:bodyPr>
          <a:lstStyle/>
          <a:p>
            <a:pPr algn="ctr"/>
            <a:r>
              <a:rPr lang="en-US" altLang="zh-CN" sz="6000" dirty="0">
                <a:solidFill>
                  <a:srgbClr val="0070C0"/>
                </a:solidFill>
                <a:latin typeface="+mj-ea"/>
                <a:ea typeface="+mj-ea"/>
              </a:rPr>
              <a:t>PART 2</a:t>
            </a:r>
          </a:p>
          <a:p>
            <a:pPr algn="ctr"/>
            <a:r>
              <a:rPr lang="zh-CN" altLang="en-US" sz="4800" dirty="0">
                <a:latin typeface="+mj-ea"/>
                <a:ea typeface="+mj-ea"/>
              </a:rPr>
              <a:t>解决方法</a:t>
            </a:r>
          </a:p>
        </p:txBody>
      </p:sp>
    </p:spTree>
    <p:extLst>
      <p:ext uri="{BB962C8B-B14F-4D97-AF65-F5344CB8AC3E}">
        <p14:creationId xmlns:p14="http://schemas.microsoft.com/office/powerpoint/2010/main" val="3613395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a:extLst>
              <a:ext uri="{FF2B5EF4-FFF2-40B4-BE49-F238E27FC236}">
                <a16:creationId xmlns:a16="http://schemas.microsoft.com/office/drawing/2014/main" id="{BCCFE927-8AF1-4129-9C2A-73DA59198D8E}"/>
              </a:ext>
            </a:extLst>
          </p:cNvPr>
          <p:cNvSpPr/>
          <p:nvPr/>
        </p:nvSpPr>
        <p:spPr bwMode="auto">
          <a:xfrm>
            <a:off x="1591471" y="2319534"/>
            <a:ext cx="3285131" cy="738814"/>
          </a:xfrm>
          <a:prstGeom prst="ellipse">
            <a:avLst/>
          </a:prstGeom>
          <a:noFill/>
          <a:ln w="28575" cap="flat" cmpd="sng" algn="ctr">
            <a:solidFill>
              <a:srgbClr val="922706"/>
            </a:solidFill>
            <a:prstDash val="solid"/>
            <a:round/>
            <a:headEnd type="none" w="med" len="med"/>
            <a:tailEnd type="none" w="med" len="med"/>
          </a:ln>
        </p:spPr>
        <p:txBody>
          <a:bodyPr vert="horz" wrap="none" lIns="90000" tIns="46800" rIns="90000" bIns="4680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800" u="none" strike="noStrike" cap="none" normalizeH="0" baseline="0" dirty="0">
                <a:ln>
                  <a:noFill/>
                </a:ln>
                <a:solidFill>
                  <a:srgbClr val="333333"/>
                </a:solidFill>
                <a:latin typeface="微软雅黑" panose="020B0503020204020204" pitchFamily="34" charset="-122"/>
                <a:ea typeface="微软雅黑" panose="020B0503020204020204" pitchFamily="34" charset="-122"/>
              </a:rPr>
              <a:t>全局路径规划</a:t>
            </a:r>
            <a:endParaRPr kumimoji="0" lang="zh-CN" altLang="en-US" sz="28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sp>
        <p:nvSpPr>
          <p:cNvPr id="13" name="椭圆 12">
            <a:extLst>
              <a:ext uri="{FF2B5EF4-FFF2-40B4-BE49-F238E27FC236}">
                <a16:creationId xmlns:a16="http://schemas.microsoft.com/office/drawing/2014/main" id="{4332116D-7C5F-4A2C-BFAD-94ACA24A87D0}"/>
              </a:ext>
            </a:extLst>
          </p:cNvPr>
          <p:cNvSpPr/>
          <p:nvPr/>
        </p:nvSpPr>
        <p:spPr bwMode="auto">
          <a:xfrm>
            <a:off x="1591471" y="4704880"/>
            <a:ext cx="3285133" cy="738814"/>
          </a:xfrm>
          <a:prstGeom prst="ellipse">
            <a:avLst/>
          </a:prstGeom>
          <a:solidFill>
            <a:schemeClr val="bg1"/>
          </a:solidFill>
          <a:ln w="28575" cap="flat" cmpd="sng" algn="ctr">
            <a:solidFill>
              <a:srgbClr val="922706"/>
            </a:solidFill>
            <a:prstDash val="solid"/>
            <a:round/>
            <a:headEnd type="none" w="med" len="med"/>
            <a:tailEnd type="none" w="med" len="med"/>
          </a:ln>
        </p:spPr>
        <p:txBody>
          <a:bodyPr vert="horz" wrap="none" lIns="90000" tIns="46800" rIns="90000" bIns="4680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lang="zh-CN" altLang="en-US" sz="2800" b="0" i="0" dirty="0">
                <a:solidFill>
                  <a:srgbClr val="333333"/>
                </a:solidFill>
                <a:effectLst/>
                <a:latin typeface="微软雅黑" panose="020B0503020204020204" pitchFamily="34" charset="-122"/>
                <a:ea typeface="微软雅黑" panose="020B0503020204020204" pitchFamily="34" charset="-122"/>
              </a:rPr>
              <a:t>局部路径规划</a:t>
            </a:r>
            <a:endParaRPr kumimoji="0" lang="zh-CN" altLang="en-US" sz="28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p:txBody>
      </p:sp>
      <p:grpSp>
        <p:nvGrpSpPr>
          <p:cNvPr id="9" name="组合 8">
            <a:extLst>
              <a:ext uri="{FF2B5EF4-FFF2-40B4-BE49-F238E27FC236}">
                <a16:creationId xmlns:a16="http://schemas.microsoft.com/office/drawing/2014/main" id="{89412D08-C2F4-4403-A6D3-F4CDD37D8192}"/>
              </a:ext>
            </a:extLst>
          </p:cNvPr>
          <p:cNvGrpSpPr/>
          <p:nvPr/>
        </p:nvGrpSpPr>
        <p:grpSpPr>
          <a:xfrm>
            <a:off x="6588858" y="1554569"/>
            <a:ext cx="8089740" cy="2166309"/>
            <a:chOff x="6879804" y="1552512"/>
            <a:chExt cx="8089740" cy="2166309"/>
          </a:xfrm>
        </p:grpSpPr>
        <p:grpSp>
          <p:nvGrpSpPr>
            <p:cNvPr id="5" name="组合 4">
              <a:extLst>
                <a:ext uri="{FF2B5EF4-FFF2-40B4-BE49-F238E27FC236}">
                  <a16:creationId xmlns:a16="http://schemas.microsoft.com/office/drawing/2014/main" id="{AFD22770-F1B8-4C15-A85C-2A250CA08F41}"/>
                </a:ext>
              </a:extLst>
            </p:cNvPr>
            <p:cNvGrpSpPr/>
            <p:nvPr/>
          </p:nvGrpSpPr>
          <p:grpSpPr>
            <a:xfrm>
              <a:off x="6879804" y="1552512"/>
              <a:ext cx="8089740" cy="2166309"/>
              <a:chOff x="4746204" y="1543181"/>
              <a:chExt cx="8089740" cy="2166309"/>
            </a:xfrm>
          </p:grpSpPr>
          <p:sp>
            <p:nvSpPr>
              <p:cNvPr id="15" name="文本框 14">
                <a:extLst>
                  <a:ext uri="{FF2B5EF4-FFF2-40B4-BE49-F238E27FC236}">
                    <a16:creationId xmlns:a16="http://schemas.microsoft.com/office/drawing/2014/main" id="{4F64C006-7467-48DD-AFDB-18213FFAE069}"/>
                  </a:ext>
                </a:extLst>
              </p:cNvPr>
              <p:cNvSpPr txBox="1"/>
              <p:nvPr/>
            </p:nvSpPr>
            <p:spPr>
              <a:xfrm>
                <a:off x="5467478" y="1543181"/>
                <a:ext cx="7368466" cy="461665"/>
              </a:xfrm>
              <a:prstGeom prst="rect">
                <a:avLst/>
              </a:prstGeom>
              <a:noFill/>
            </p:spPr>
            <p:txBody>
              <a:bodyPr wrap="square" rtlCol="0">
                <a:spAutoFit/>
              </a:bodyPr>
              <a:lstStyle/>
              <a:p>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可视图法</a:t>
                </a:r>
                <a:endParaRPr lang="zh-CN" altLang="en-US" sz="2400" dirty="0"/>
              </a:p>
            </p:txBody>
          </p:sp>
          <p:sp>
            <p:nvSpPr>
              <p:cNvPr id="17" name="箭头: 右 16">
                <a:extLst>
                  <a:ext uri="{FF2B5EF4-FFF2-40B4-BE49-F238E27FC236}">
                    <a16:creationId xmlns:a16="http://schemas.microsoft.com/office/drawing/2014/main" id="{928FA7A6-C178-4727-8A80-FBC69B4E9F91}"/>
                  </a:ext>
                </a:extLst>
              </p:cNvPr>
              <p:cNvSpPr/>
              <p:nvPr/>
            </p:nvSpPr>
            <p:spPr bwMode="auto">
              <a:xfrm>
                <a:off x="4746204" y="2335976"/>
                <a:ext cx="720000" cy="45719"/>
              </a:xfrm>
              <a:prstGeom prst="rightArrow">
                <a:avLst/>
              </a:prstGeom>
              <a:solidFill>
                <a:srgbClr val="DDDDDD"/>
              </a:solidFill>
              <a:ln w="28575" cap="flat" cmpd="sng" algn="ctr">
                <a:solidFill>
                  <a:srgbClr val="922706"/>
                </a:solidFill>
                <a:prstDash val="solid"/>
                <a:round/>
                <a:headEnd type="none" w="med" len="med"/>
                <a:tailEnd type="none" w="med" len="med"/>
              </a:ln>
            </p:spPr>
            <p:txBody>
              <a:bodyPr vert="horz" wrap="none" lIns="90000" tIns="46800" rIns="90000" bIns="4680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8" name="箭头: 右 17">
                <a:extLst>
                  <a:ext uri="{FF2B5EF4-FFF2-40B4-BE49-F238E27FC236}">
                    <a16:creationId xmlns:a16="http://schemas.microsoft.com/office/drawing/2014/main" id="{C85F3F1E-BE61-4320-9AA5-8C949A62DDE4}"/>
                  </a:ext>
                </a:extLst>
              </p:cNvPr>
              <p:cNvSpPr/>
              <p:nvPr/>
            </p:nvSpPr>
            <p:spPr bwMode="auto">
              <a:xfrm>
                <a:off x="4746204" y="2910442"/>
                <a:ext cx="720000" cy="45719"/>
              </a:xfrm>
              <a:prstGeom prst="rightArrow">
                <a:avLst/>
              </a:prstGeom>
              <a:solidFill>
                <a:srgbClr val="DDDDDD"/>
              </a:solidFill>
              <a:ln w="28575" cap="flat" cmpd="sng" algn="ctr">
                <a:solidFill>
                  <a:srgbClr val="922706"/>
                </a:solidFill>
                <a:prstDash val="solid"/>
                <a:round/>
                <a:headEnd type="none" w="med" len="med"/>
                <a:tailEnd type="none" w="med" len="med"/>
              </a:ln>
            </p:spPr>
            <p:txBody>
              <a:bodyPr vert="horz" wrap="none" lIns="90000" tIns="46800" rIns="90000" bIns="4680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20" name="箭头: 右 19">
                <a:extLst>
                  <a:ext uri="{FF2B5EF4-FFF2-40B4-BE49-F238E27FC236}">
                    <a16:creationId xmlns:a16="http://schemas.microsoft.com/office/drawing/2014/main" id="{378063C5-4D3F-4999-BD87-890859C631B7}"/>
                  </a:ext>
                </a:extLst>
              </p:cNvPr>
              <p:cNvSpPr/>
              <p:nvPr/>
            </p:nvSpPr>
            <p:spPr bwMode="auto">
              <a:xfrm>
                <a:off x="4746204" y="1767761"/>
                <a:ext cx="720000" cy="45719"/>
              </a:xfrm>
              <a:prstGeom prst="rightArrow">
                <a:avLst/>
              </a:prstGeom>
              <a:solidFill>
                <a:srgbClr val="DDDDDD"/>
              </a:solidFill>
              <a:ln w="28575" cap="flat" cmpd="sng" algn="ctr">
                <a:solidFill>
                  <a:srgbClr val="922706"/>
                </a:solidFill>
                <a:prstDash val="solid"/>
                <a:round/>
                <a:headEnd type="none" w="med" len="med"/>
                <a:tailEnd type="none" w="med" len="med"/>
              </a:ln>
            </p:spPr>
            <p:txBody>
              <a:bodyPr vert="horz" wrap="none" lIns="90000" tIns="46800" rIns="90000" bIns="4680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26" name="文本框 25">
                <a:extLst>
                  <a:ext uri="{FF2B5EF4-FFF2-40B4-BE49-F238E27FC236}">
                    <a16:creationId xmlns:a16="http://schemas.microsoft.com/office/drawing/2014/main" id="{7347C39E-C387-47D7-9CDC-917A0DF72F41}"/>
                  </a:ext>
                </a:extLst>
              </p:cNvPr>
              <p:cNvSpPr txBox="1"/>
              <p:nvPr/>
            </p:nvSpPr>
            <p:spPr>
              <a:xfrm>
                <a:off x="5467478" y="2111395"/>
                <a:ext cx="7368466" cy="461665"/>
              </a:xfrm>
              <a:prstGeom prst="rect">
                <a:avLst/>
              </a:prstGeom>
              <a:noFill/>
            </p:spPr>
            <p:txBody>
              <a:bodyPr wrap="square" rtlCol="0">
                <a:spAutoFit/>
              </a:bodyPr>
              <a:lstStyle/>
              <a:p>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自由空间法</a:t>
                </a:r>
                <a:endParaRPr lang="zh-CN" altLang="en-US" sz="2400" dirty="0"/>
              </a:p>
            </p:txBody>
          </p:sp>
          <p:sp>
            <p:nvSpPr>
              <p:cNvPr id="27" name="文本框 26">
                <a:extLst>
                  <a:ext uri="{FF2B5EF4-FFF2-40B4-BE49-F238E27FC236}">
                    <a16:creationId xmlns:a16="http://schemas.microsoft.com/office/drawing/2014/main" id="{2ABA5515-E037-41A9-A486-112828039FD9}"/>
                  </a:ext>
                </a:extLst>
              </p:cNvPr>
              <p:cNvSpPr txBox="1"/>
              <p:nvPr/>
            </p:nvSpPr>
            <p:spPr>
              <a:xfrm>
                <a:off x="5467478" y="2679610"/>
                <a:ext cx="7368466" cy="461665"/>
              </a:xfrm>
              <a:prstGeom prst="rect">
                <a:avLst/>
              </a:prstGeom>
              <a:noFill/>
            </p:spPr>
            <p:txBody>
              <a:bodyPr wrap="square" rtlCol="0">
                <a:spAutoFit/>
              </a:bodyPr>
              <a:lstStyle/>
              <a:p>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栅格法</a:t>
                </a:r>
                <a:endParaRPr lang="zh-CN" altLang="en-US" sz="2400" dirty="0"/>
              </a:p>
            </p:txBody>
          </p:sp>
          <p:sp>
            <p:nvSpPr>
              <p:cNvPr id="28" name="文本框 27">
                <a:extLst>
                  <a:ext uri="{FF2B5EF4-FFF2-40B4-BE49-F238E27FC236}">
                    <a16:creationId xmlns:a16="http://schemas.microsoft.com/office/drawing/2014/main" id="{8B43F4F6-E030-4434-934C-353C73FBB9BB}"/>
                  </a:ext>
                </a:extLst>
              </p:cNvPr>
              <p:cNvSpPr txBox="1"/>
              <p:nvPr/>
            </p:nvSpPr>
            <p:spPr>
              <a:xfrm>
                <a:off x="5467478" y="3247825"/>
                <a:ext cx="7368466" cy="461665"/>
              </a:xfrm>
              <a:prstGeom prst="rect">
                <a:avLst/>
              </a:prstGeom>
              <a:noFill/>
            </p:spPr>
            <p:txBody>
              <a:bodyPr wrap="square" rtlCol="0">
                <a:spAutoFit/>
              </a:bodyPr>
              <a:lstStyle/>
              <a:p>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神经网络法</a:t>
                </a:r>
                <a:endParaRPr lang="zh-CN" altLang="en-US" sz="2400" dirty="0"/>
              </a:p>
            </p:txBody>
          </p:sp>
          <p:sp>
            <p:nvSpPr>
              <p:cNvPr id="32" name="箭头: 右 31">
                <a:extLst>
                  <a:ext uri="{FF2B5EF4-FFF2-40B4-BE49-F238E27FC236}">
                    <a16:creationId xmlns:a16="http://schemas.microsoft.com/office/drawing/2014/main" id="{C29B769F-E41A-49C0-AEB5-A5C1814217FB}"/>
                  </a:ext>
                </a:extLst>
              </p:cNvPr>
              <p:cNvSpPr/>
              <p:nvPr/>
            </p:nvSpPr>
            <p:spPr bwMode="auto">
              <a:xfrm>
                <a:off x="4746204" y="3472759"/>
                <a:ext cx="720000" cy="45719"/>
              </a:xfrm>
              <a:prstGeom prst="rightArrow">
                <a:avLst/>
              </a:prstGeom>
              <a:solidFill>
                <a:srgbClr val="DDDDDD"/>
              </a:solidFill>
              <a:ln w="28575" cap="flat" cmpd="sng" algn="ctr">
                <a:solidFill>
                  <a:srgbClr val="922706"/>
                </a:solidFill>
                <a:prstDash val="solid"/>
                <a:round/>
                <a:headEnd type="none" w="med" len="med"/>
                <a:tailEnd type="none" w="med" len="med"/>
              </a:ln>
            </p:spPr>
            <p:txBody>
              <a:bodyPr vert="horz" wrap="none" lIns="90000" tIns="46800" rIns="90000" bIns="4680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grpSp>
        <p:cxnSp>
          <p:nvCxnSpPr>
            <p:cNvPr id="7" name="直接连接符 6">
              <a:extLst>
                <a:ext uri="{FF2B5EF4-FFF2-40B4-BE49-F238E27FC236}">
                  <a16:creationId xmlns:a16="http://schemas.microsoft.com/office/drawing/2014/main" id="{8F6CA926-486C-43A4-8EAE-33042907A2D5}"/>
                </a:ext>
              </a:extLst>
            </p:cNvPr>
            <p:cNvCxnSpPr>
              <a:cxnSpLocks/>
              <a:stCxn id="20" idx="1"/>
              <a:endCxn id="32" idx="1"/>
            </p:cNvCxnSpPr>
            <p:nvPr/>
          </p:nvCxnSpPr>
          <p:spPr bwMode="auto">
            <a:xfrm>
              <a:off x="6879804" y="1799952"/>
              <a:ext cx="0" cy="1704998"/>
            </a:xfrm>
            <a:prstGeom prst="line">
              <a:avLst/>
            </a:prstGeom>
            <a:solidFill>
              <a:srgbClr val="DDDDDD"/>
            </a:solidFill>
            <a:ln w="46800" cap="flat" cmpd="sng" algn="ctr">
              <a:solidFill>
                <a:srgbClr val="922706"/>
              </a:solidFill>
              <a:prstDash val="solid"/>
              <a:round/>
              <a:headEnd type="none" w="med" len="med"/>
              <a:tailEnd type="none" w="med" len="med"/>
            </a:ln>
          </p:spPr>
        </p:cxnSp>
      </p:grpSp>
      <p:grpSp>
        <p:nvGrpSpPr>
          <p:cNvPr id="10" name="组合 9">
            <a:extLst>
              <a:ext uri="{FF2B5EF4-FFF2-40B4-BE49-F238E27FC236}">
                <a16:creationId xmlns:a16="http://schemas.microsoft.com/office/drawing/2014/main" id="{56E49B2D-568D-448B-B2C7-FEA7C77988C5}"/>
              </a:ext>
            </a:extLst>
          </p:cNvPr>
          <p:cNvGrpSpPr/>
          <p:nvPr/>
        </p:nvGrpSpPr>
        <p:grpSpPr>
          <a:xfrm>
            <a:off x="6588858" y="4044407"/>
            <a:ext cx="6704824" cy="2166781"/>
            <a:chOff x="6879804" y="4044407"/>
            <a:chExt cx="6704824" cy="2166781"/>
          </a:xfrm>
        </p:grpSpPr>
        <p:grpSp>
          <p:nvGrpSpPr>
            <p:cNvPr id="4" name="组合 3">
              <a:extLst>
                <a:ext uri="{FF2B5EF4-FFF2-40B4-BE49-F238E27FC236}">
                  <a16:creationId xmlns:a16="http://schemas.microsoft.com/office/drawing/2014/main" id="{E02D6BAF-EF94-4958-BDFE-6C40A8387941}"/>
                </a:ext>
              </a:extLst>
            </p:cNvPr>
            <p:cNvGrpSpPr/>
            <p:nvPr/>
          </p:nvGrpSpPr>
          <p:grpSpPr>
            <a:xfrm>
              <a:off x="6879804" y="4044407"/>
              <a:ext cx="6704824" cy="2166781"/>
              <a:chOff x="4746204" y="3972868"/>
              <a:chExt cx="6704824" cy="2166781"/>
            </a:xfrm>
          </p:grpSpPr>
          <p:sp>
            <p:nvSpPr>
              <p:cNvPr id="16" name="文本框 15">
                <a:extLst>
                  <a:ext uri="{FF2B5EF4-FFF2-40B4-BE49-F238E27FC236}">
                    <a16:creationId xmlns:a16="http://schemas.microsoft.com/office/drawing/2014/main" id="{0BFD7CA6-795D-4153-9A26-7DB36338E0B5}"/>
                  </a:ext>
                </a:extLst>
              </p:cNvPr>
              <p:cNvSpPr txBox="1"/>
              <p:nvPr/>
            </p:nvSpPr>
            <p:spPr>
              <a:xfrm>
                <a:off x="5467478" y="3972868"/>
                <a:ext cx="5983550" cy="461665"/>
              </a:xfrm>
              <a:prstGeom prst="rect">
                <a:avLst/>
              </a:prstGeom>
              <a:noFill/>
            </p:spPr>
            <p:txBody>
              <a:bodyPr wrap="square" rtlCol="0">
                <a:spAutoFit/>
              </a:bodyPr>
              <a:lstStyle/>
              <a:p>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人工势场法</a:t>
                </a:r>
                <a:endParaRPr lang="zh-CN" altLang="en-US" sz="2400" dirty="0"/>
              </a:p>
            </p:txBody>
          </p:sp>
          <p:sp>
            <p:nvSpPr>
              <p:cNvPr id="19" name="箭头: 右 18">
                <a:extLst>
                  <a:ext uri="{FF2B5EF4-FFF2-40B4-BE49-F238E27FC236}">
                    <a16:creationId xmlns:a16="http://schemas.microsoft.com/office/drawing/2014/main" id="{F87082C7-3F50-4A2F-9840-96F55D534139}"/>
                  </a:ext>
                </a:extLst>
              </p:cNvPr>
              <p:cNvSpPr/>
              <p:nvPr/>
            </p:nvSpPr>
            <p:spPr bwMode="auto">
              <a:xfrm>
                <a:off x="4751519" y="4175073"/>
                <a:ext cx="720000" cy="45719"/>
              </a:xfrm>
              <a:prstGeom prst="rightArrow">
                <a:avLst/>
              </a:prstGeom>
              <a:solidFill>
                <a:srgbClr val="DDDDDD"/>
              </a:solidFill>
              <a:ln w="28575" cap="flat" cmpd="sng" algn="ctr">
                <a:solidFill>
                  <a:srgbClr val="922706"/>
                </a:solidFill>
                <a:prstDash val="solid"/>
                <a:round/>
                <a:headEnd type="none" w="med" len="med"/>
                <a:tailEnd type="none" w="med" len="med"/>
              </a:ln>
            </p:spPr>
            <p:txBody>
              <a:bodyPr vert="horz" wrap="none" lIns="90000" tIns="46800" rIns="90000" bIns="4680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21" name="箭头: 右 20">
                <a:extLst>
                  <a:ext uri="{FF2B5EF4-FFF2-40B4-BE49-F238E27FC236}">
                    <a16:creationId xmlns:a16="http://schemas.microsoft.com/office/drawing/2014/main" id="{AB30077D-C295-4CED-85C1-D3CF9CC8512F}"/>
                  </a:ext>
                </a:extLst>
              </p:cNvPr>
              <p:cNvSpPr/>
              <p:nvPr/>
            </p:nvSpPr>
            <p:spPr bwMode="auto">
              <a:xfrm>
                <a:off x="4746204" y="5879717"/>
                <a:ext cx="720000" cy="45719"/>
              </a:xfrm>
              <a:prstGeom prst="rightArrow">
                <a:avLst/>
              </a:prstGeom>
              <a:solidFill>
                <a:srgbClr val="DDDDDD"/>
              </a:solidFill>
              <a:ln w="28575" cap="flat" cmpd="sng" algn="ctr">
                <a:solidFill>
                  <a:srgbClr val="922706"/>
                </a:solidFill>
                <a:prstDash val="solid"/>
                <a:round/>
                <a:headEnd type="none" w="med" len="med"/>
                <a:tailEnd type="none" w="med" len="med"/>
              </a:ln>
            </p:spPr>
            <p:txBody>
              <a:bodyPr vert="horz" wrap="none" lIns="90000" tIns="46800" rIns="90000" bIns="4680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24" name="箭头: 右 23">
                <a:extLst>
                  <a:ext uri="{FF2B5EF4-FFF2-40B4-BE49-F238E27FC236}">
                    <a16:creationId xmlns:a16="http://schemas.microsoft.com/office/drawing/2014/main" id="{8AE72D65-76B3-41E3-A36C-314BEED086D9}"/>
                  </a:ext>
                </a:extLst>
              </p:cNvPr>
              <p:cNvSpPr/>
              <p:nvPr/>
            </p:nvSpPr>
            <p:spPr bwMode="auto">
              <a:xfrm>
                <a:off x="4746204" y="5317269"/>
                <a:ext cx="720000" cy="45719"/>
              </a:xfrm>
              <a:prstGeom prst="rightArrow">
                <a:avLst/>
              </a:prstGeom>
              <a:solidFill>
                <a:srgbClr val="DDDDDD"/>
              </a:solidFill>
              <a:ln w="28575" cap="flat" cmpd="sng" algn="ctr">
                <a:solidFill>
                  <a:srgbClr val="922706"/>
                </a:solidFill>
                <a:prstDash val="solid"/>
                <a:round/>
                <a:headEnd type="none" w="med" len="med"/>
                <a:tailEnd type="none" w="med" len="med"/>
              </a:ln>
            </p:spPr>
            <p:txBody>
              <a:bodyPr vert="horz" wrap="none" lIns="90000" tIns="46800" rIns="90000" bIns="4680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25" name="箭头: 右 24">
                <a:extLst>
                  <a:ext uri="{FF2B5EF4-FFF2-40B4-BE49-F238E27FC236}">
                    <a16:creationId xmlns:a16="http://schemas.microsoft.com/office/drawing/2014/main" id="{7A01AEBF-E2CA-4F60-90AB-A90693D7C6C6}"/>
                  </a:ext>
                </a:extLst>
              </p:cNvPr>
              <p:cNvSpPr/>
              <p:nvPr/>
            </p:nvSpPr>
            <p:spPr bwMode="auto">
              <a:xfrm>
                <a:off x="4746204" y="4746171"/>
                <a:ext cx="720000" cy="45719"/>
              </a:xfrm>
              <a:prstGeom prst="rightArrow">
                <a:avLst/>
              </a:prstGeom>
              <a:solidFill>
                <a:srgbClr val="DDDDDD"/>
              </a:solidFill>
              <a:ln w="28575" cap="flat" cmpd="sng" algn="ctr">
                <a:solidFill>
                  <a:srgbClr val="922706"/>
                </a:solidFill>
                <a:prstDash val="solid"/>
                <a:round/>
                <a:headEnd type="none" w="med" len="med"/>
                <a:tailEnd type="none" w="med" len="med"/>
              </a:ln>
            </p:spPr>
            <p:txBody>
              <a:bodyPr vert="horz" wrap="none" lIns="90000" tIns="46800" rIns="90000" bIns="4680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29" name="文本框 28">
                <a:extLst>
                  <a:ext uri="{FF2B5EF4-FFF2-40B4-BE49-F238E27FC236}">
                    <a16:creationId xmlns:a16="http://schemas.microsoft.com/office/drawing/2014/main" id="{709E8CE5-F86B-4D1F-BC51-0981A648756E}"/>
                  </a:ext>
                </a:extLst>
              </p:cNvPr>
              <p:cNvSpPr txBox="1"/>
              <p:nvPr/>
            </p:nvSpPr>
            <p:spPr>
              <a:xfrm>
                <a:off x="5467478" y="4541083"/>
                <a:ext cx="5983550" cy="461665"/>
              </a:xfrm>
              <a:prstGeom prst="rect">
                <a:avLst/>
              </a:prstGeom>
              <a:noFill/>
            </p:spPr>
            <p:txBody>
              <a:bodyPr wrap="square" rtlCol="0">
                <a:spAutoFit/>
              </a:bodyPr>
              <a:lstStyle/>
              <a:p>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模糊逻辑算法</a:t>
                </a:r>
                <a:endParaRPr lang="zh-CN" altLang="en-US" sz="2400" dirty="0"/>
              </a:p>
            </p:txBody>
          </p:sp>
          <p:sp>
            <p:nvSpPr>
              <p:cNvPr id="30" name="文本框 29">
                <a:extLst>
                  <a:ext uri="{FF2B5EF4-FFF2-40B4-BE49-F238E27FC236}">
                    <a16:creationId xmlns:a16="http://schemas.microsoft.com/office/drawing/2014/main" id="{75208643-BBFA-4774-AABA-C242306DB3E9}"/>
                  </a:ext>
                </a:extLst>
              </p:cNvPr>
              <p:cNvSpPr txBox="1"/>
              <p:nvPr/>
            </p:nvSpPr>
            <p:spPr>
              <a:xfrm>
                <a:off x="5467478" y="5109533"/>
                <a:ext cx="5983550" cy="461665"/>
              </a:xfrm>
              <a:prstGeom prst="rect">
                <a:avLst/>
              </a:prstGeom>
              <a:noFill/>
            </p:spPr>
            <p:txBody>
              <a:bodyPr wrap="square" rtlCol="0">
                <a:spAutoFit/>
              </a:bodyPr>
              <a:lstStyle/>
              <a:p>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神经网络法</a:t>
                </a:r>
                <a:endParaRPr lang="zh-CN" altLang="en-US" sz="2400" dirty="0"/>
              </a:p>
            </p:txBody>
          </p:sp>
          <p:sp>
            <p:nvSpPr>
              <p:cNvPr id="31" name="文本框 30">
                <a:extLst>
                  <a:ext uri="{FF2B5EF4-FFF2-40B4-BE49-F238E27FC236}">
                    <a16:creationId xmlns:a16="http://schemas.microsoft.com/office/drawing/2014/main" id="{C1C3653A-B1DE-458F-A773-FCF52D64A94D}"/>
                  </a:ext>
                </a:extLst>
              </p:cNvPr>
              <p:cNvSpPr txBox="1"/>
              <p:nvPr/>
            </p:nvSpPr>
            <p:spPr>
              <a:xfrm>
                <a:off x="5467478" y="5677984"/>
                <a:ext cx="5983550" cy="461665"/>
              </a:xfrm>
              <a:prstGeom prst="rect">
                <a:avLst/>
              </a:prstGeom>
              <a:noFill/>
            </p:spPr>
            <p:txBody>
              <a:bodyPr wrap="square" rtlCol="0">
                <a:spAutoFit/>
              </a:bodyPr>
              <a:lstStyle/>
              <a:p>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遗传算法</a:t>
                </a:r>
                <a:endParaRPr lang="zh-CN" altLang="en-US" sz="2400" dirty="0"/>
              </a:p>
            </p:txBody>
          </p:sp>
        </p:grpSp>
        <p:cxnSp>
          <p:nvCxnSpPr>
            <p:cNvPr id="33" name="直接连接符 32">
              <a:extLst>
                <a:ext uri="{FF2B5EF4-FFF2-40B4-BE49-F238E27FC236}">
                  <a16:creationId xmlns:a16="http://schemas.microsoft.com/office/drawing/2014/main" id="{51298BAE-34E6-4717-83DA-6E502808B7AD}"/>
                </a:ext>
              </a:extLst>
            </p:cNvPr>
            <p:cNvCxnSpPr>
              <a:cxnSpLocks/>
            </p:cNvCxnSpPr>
            <p:nvPr/>
          </p:nvCxnSpPr>
          <p:spPr bwMode="auto">
            <a:xfrm>
              <a:off x="6879804" y="4269117"/>
              <a:ext cx="0" cy="1704998"/>
            </a:xfrm>
            <a:prstGeom prst="line">
              <a:avLst/>
            </a:prstGeom>
            <a:solidFill>
              <a:srgbClr val="DDDDDD"/>
            </a:solidFill>
            <a:ln w="46800" cap="flat" cmpd="sng" algn="ctr">
              <a:solidFill>
                <a:srgbClr val="922706"/>
              </a:solidFill>
              <a:prstDash val="solid"/>
              <a:round/>
              <a:headEnd type="none" w="med" len="med"/>
              <a:tailEnd type="none" w="med" len="med"/>
            </a:ln>
          </p:spPr>
        </p:cxnSp>
      </p:grpSp>
      <p:cxnSp>
        <p:nvCxnSpPr>
          <p:cNvPr id="34" name="直接连接符 33">
            <a:extLst>
              <a:ext uri="{FF2B5EF4-FFF2-40B4-BE49-F238E27FC236}">
                <a16:creationId xmlns:a16="http://schemas.microsoft.com/office/drawing/2014/main" id="{E6BE6274-EE07-416C-A7FF-FFC35E5B5A86}"/>
              </a:ext>
            </a:extLst>
          </p:cNvPr>
          <p:cNvCxnSpPr>
            <a:cxnSpLocks/>
            <a:stCxn id="12" idx="6"/>
          </p:cNvCxnSpPr>
          <p:nvPr/>
        </p:nvCxnSpPr>
        <p:spPr bwMode="auto">
          <a:xfrm>
            <a:off x="4876602" y="2688941"/>
            <a:ext cx="1717571" cy="0"/>
          </a:xfrm>
          <a:prstGeom prst="line">
            <a:avLst/>
          </a:prstGeom>
          <a:solidFill>
            <a:srgbClr val="DDDDDD"/>
          </a:solidFill>
          <a:ln w="46800" cap="flat" cmpd="sng" algn="ctr">
            <a:solidFill>
              <a:srgbClr val="922706"/>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AA995C26-621D-4631-81A3-8AD918892365}"/>
              </a:ext>
            </a:extLst>
          </p:cNvPr>
          <p:cNvCxnSpPr>
            <a:cxnSpLocks/>
          </p:cNvCxnSpPr>
          <p:nvPr/>
        </p:nvCxnSpPr>
        <p:spPr bwMode="auto">
          <a:xfrm>
            <a:off x="4876602" y="5074287"/>
            <a:ext cx="1717571" cy="0"/>
          </a:xfrm>
          <a:prstGeom prst="line">
            <a:avLst/>
          </a:prstGeom>
          <a:solidFill>
            <a:srgbClr val="DDDDDD"/>
          </a:solidFill>
          <a:ln w="46800" cap="flat" cmpd="sng" algn="ctr">
            <a:solidFill>
              <a:srgbClr val="922706"/>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870013" y="1137642"/>
            <a:ext cx="4242900" cy="646331"/>
          </a:xfrm>
          <a:prstGeom prst="rect">
            <a:avLst/>
          </a:prstGeom>
          <a:noFill/>
        </p:spPr>
        <p:txBody>
          <a:bodyPr wrap="square" rtlCol="0">
            <a:spAutoFit/>
          </a:bodyPr>
          <a:lstStyle/>
          <a:p>
            <a:r>
              <a:rPr lang="zh-CN" altLang="en-US" sz="3600" dirty="0"/>
              <a:t>栅格法</a:t>
            </a:r>
          </a:p>
        </p:txBody>
      </p:sp>
      <p:sp>
        <p:nvSpPr>
          <p:cNvPr id="7" name="文本框 6">
            <a:extLst>
              <a:ext uri="{FF2B5EF4-FFF2-40B4-BE49-F238E27FC236}">
                <a16:creationId xmlns:a16="http://schemas.microsoft.com/office/drawing/2014/main" id="{DE9FF93F-3E9F-4B99-B267-1E6D14C49489}"/>
              </a:ext>
            </a:extLst>
          </p:cNvPr>
          <p:cNvSpPr txBox="1"/>
          <p:nvPr/>
        </p:nvSpPr>
        <p:spPr>
          <a:xfrm>
            <a:off x="1816963" y="1833717"/>
            <a:ext cx="8558073" cy="3886641"/>
          </a:xfrm>
          <a:prstGeom prst="rect">
            <a:avLst/>
          </a:prstGeom>
          <a:noFill/>
        </p:spPr>
        <p:txBody>
          <a:bodyPr wrap="square" rtlCol="0">
            <a:spAutoFit/>
          </a:bodyPr>
          <a:lstStyle/>
          <a:p>
            <a:pPr indent="457200">
              <a:lnSpc>
                <a:spcPct val="150000"/>
              </a:lnSpc>
            </a:pPr>
            <a:r>
              <a:rPr lang="zh-CN" altLang="en-US" sz="2800" dirty="0">
                <a:ea typeface="楷体" panose="02010609060101010101" pitchFamily="49" charset="-122"/>
                <a:cs typeface="Times New Roman" panose="02020603050405020304" pitchFamily="18" charset="0"/>
              </a:rPr>
              <a:t>栅格法是地图建模的一种方法，实质上是将</a:t>
            </a:r>
            <a:r>
              <a:rPr lang="en-US" altLang="zh-CN" sz="2800" dirty="0">
                <a:ea typeface="楷体" panose="02010609060101010101" pitchFamily="49" charset="-122"/>
                <a:cs typeface="Times New Roman" panose="02020603050405020304" pitchFamily="18" charset="0"/>
              </a:rPr>
              <a:t>AGV</a:t>
            </a:r>
            <a:r>
              <a:rPr lang="zh-CN" altLang="en-US" sz="2800" dirty="0">
                <a:ea typeface="楷体" panose="02010609060101010101" pitchFamily="49" charset="-122"/>
                <a:cs typeface="Times New Roman" panose="02020603050405020304" pitchFamily="18" charset="0"/>
              </a:rPr>
              <a:t>的工作环境进行单元分割，将其用大小相等的方块表示出来，相当于将场景的所有事物进行二值化替代，障碍物为 </a:t>
            </a:r>
            <a:r>
              <a:rPr lang="en-US" altLang="zh-CN" sz="2800" dirty="0">
                <a:ea typeface="楷体" panose="02010609060101010101" pitchFamily="49" charset="-122"/>
                <a:cs typeface="Times New Roman" panose="02020603050405020304" pitchFamily="18" charset="0"/>
              </a:rPr>
              <a:t>1</a:t>
            </a:r>
            <a:r>
              <a:rPr lang="zh-CN" altLang="en-US" sz="2800" dirty="0">
                <a:ea typeface="楷体" panose="02010609060101010101" pitchFamily="49" charset="-122"/>
                <a:cs typeface="Times New Roman" panose="02020603050405020304" pitchFamily="18" charset="0"/>
              </a:rPr>
              <a:t>，非障碍物为 </a:t>
            </a:r>
            <a:r>
              <a:rPr lang="en-US" altLang="zh-CN" sz="2800" dirty="0">
                <a:ea typeface="楷体" panose="02010609060101010101" pitchFamily="49" charset="-122"/>
                <a:cs typeface="Times New Roman" panose="02020603050405020304" pitchFamily="18" charset="0"/>
              </a:rPr>
              <a:t>0</a:t>
            </a:r>
            <a:r>
              <a:rPr lang="zh-CN" altLang="en-US" sz="2800" dirty="0">
                <a:ea typeface="楷体" panose="02010609060101010101" pitchFamily="49" charset="-122"/>
                <a:cs typeface="Times New Roman" panose="02020603050405020304" pitchFamily="18" charset="0"/>
              </a:rPr>
              <a:t>。</a:t>
            </a:r>
            <a:endParaRPr lang="en-US" altLang="zh-CN" sz="2800" dirty="0">
              <a:ea typeface="楷体" panose="02010609060101010101" pitchFamily="49" charset="-122"/>
              <a:cs typeface="Times New Roman" panose="02020603050405020304" pitchFamily="18" charset="0"/>
            </a:endParaRPr>
          </a:p>
          <a:p>
            <a:pPr indent="457200">
              <a:lnSpc>
                <a:spcPct val="150000"/>
              </a:lnSpc>
            </a:pPr>
            <a:r>
              <a:rPr lang="zh-CN" altLang="en-US" sz="2800" dirty="0">
                <a:ea typeface="楷体" panose="02010609060101010101" pitchFamily="49" charset="-122"/>
                <a:cs typeface="Times New Roman" panose="02020603050405020304" pitchFamily="18" charset="0"/>
              </a:rPr>
              <a:t>利用栅格法进行环境建模后，再结合一些算法，就可以实现机器人的路径规划。</a:t>
            </a:r>
          </a:p>
        </p:txBody>
      </p:sp>
    </p:spTree>
    <p:extLst>
      <p:ext uri="{BB962C8B-B14F-4D97-AF65-F5344CB8AC3E}">
        <p14:creationId xmlns:p14="http://schemas.microsoft.com/office/powerpoint/2010/main" val="279091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F39C8-5E81-4C0A-B4D8-0357A5536C92}"/>
              </a:ext>
            </a:extLst>
          </p:cNvPr>
          <p:cNvSpPr txBox="1"/>
          <p:nvPr/>
        </p:nvSpPr>
        <p:spPr>
          <a:xfrm>
            <a:off x="3889899" y="2551837"/>
            <a:ext cx="4412201" cy="1754326"/>
          </a:xfrm>
          <a:prstGeom prst="rect">
            <a:avLst/>
          </a:prstGeom>
          <a:noFill/>
        </p:spPr>
        <p:txBody>
          <a:bodyPr wrap="square" rtlCol="0">
            <a:spAutoFit/>
          </a:bodyPr>
          <a:lstStyle/>
          <a:p>
            <a:pPr algn="ctr"/>
            <a:r>
              <a:rPr lang="en-US" altLang="zh-CN" sz="6000" dirty="0">
                <a:solidFill>
                  <a:srgbClr val="0070C0"/>
                </a:solidFill>
                <a:latin typeface="+mj-ea"/>
                <a:ea typeface="+mj-ea"/>
              </a:rPr>
              <a:t>PART 3</a:t>
            </a:r>
          </a:p>
          <a:p>
            <a:pPr algn="ctr"/>
            <a:r>
              <a:rPr lang="zh-CN" altLang="en-US" sz="4800" dirty="0">
                <a:latin typeface="+mj-ea"/>
                <a:ea typeface="+mj-ea"/>
              </a:rPr>
              <a:t>工作进展</a:t>
            </a:r>
          </a:p>
        </p:txBody>
      </p:sp>
    </p:spTree>
    <p:extLst>
      <p:ext uri="{BB962C8B-B14F-4D97-AF65-F5344CB8AC3E}">
        <p14:creationId xmlns:p14="http://schemas.microsoft.com/office/powerpoint/2010/main" val="8062701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spPr>
      <a:bodyPr vert="horz" wrap="none" lIns="90000" tIns="46800" rIns="90000" bIns="4680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spPr>
      <a:bodyPr vert="horz" wrap="none" lIns="90000" tIns="46800" rIns="90000" bIns="4680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598</Words>
  <Application>Microsoft Office PowerPoint</Application>
  <PresentationFormat>宽屏</PresentationFormat>
  <Paragraphs>61</Paragraphs>
  <Slides>19</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华文新魏</vt:lpstr>
      <vt:lpstr>宋体</vt:lpstr>
      <vt:lpstr>微软雅黑</vt:lpstr>
      <vt:lpstr>Arial</vt:lpstr>
      <vt:lpstr>Times New Roman</vt:lpstr>
      <vt:lpstr>Wingdings</vt:lpstr>
      <vt:lpstr>Office 主题​​</vt:lpstr>
      <vt:lpstr>1_自定义设计方案</vt:lpstr>
      <vt:lpstr>机器人路径规划算法研究  汇报人：傅智康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感谢观看  汇报人：傅智康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机器人路径规划算法研究  汇报人：傅智康</dc:title>
  <dc:creator>F zk</dc:creator>
  <cp:lastModifiedBy>F zk</cp:lastModifiedBy>
  <cp:revision>279</cp:revision>
  <dcterms:created xsi:type="dcterms:W3CDTF">2019-06-19T02:08:00Z</dcterms:created>
  <dcterms:modified xsi:type="dcterms:W3CDTF">2021-04-03T11:48:59Z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8755B33F79344B20B766363A8D35911B</vt:lpwstr>
  </property>
</Properties>
</file>