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Override PartName="/ppt/charts/style4.xml" ContentType="application/vnd.ms-office.chartstyle+xml"/>
  <Override PartName="/ppt/charts/colors4.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3"/>
  </p:notesMasterIdLst>
  <p:sldIdLst>
    <p:sldId id="312" r:id="rId2"/>
    <p:sldId id="395" r:id="rId3"/>
    <p:sldId id="384" r:id="rId4"/>
    <p:sldId id="433" r:id="rId5"/>
    <p:sldId id="388" r:id="rId6"/>
    <p:sldId id="426" r:id="rId7"/>
    <p:sldId id="436" r:id="rId8"/>
    <p:sldId id="437" r:id="rId9"/>
    <p:sldId id="411" r:id="rId10"/>
    <p:sldId id="434" r:id="rId11"/>
    <p:sldId id="387" r:id="rId1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8989" autoAdjust="0"/>
  </p:normalViewPr>
  <p:slideViewPr>
    <p:cSldViewPr snapToGrid="0">
      <p:cViewPr varScale="1">
        <p:scale>
          <a:sx n="65" d="100"/>
          <a:sy n="65" d="100"/>
        </p:scale>
        <p:origin x="-70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928545044418581E-2"/>
          <c:y val="0.25857931724580069"/>
          <c:w val="0.88402450268817867"/>
          <c:h val="0.46564121326258323"/>
        </c:manualLayout>
      </c:layout>
      <c:barChart>
        <c:barDir val="col"/>
        <c:grouping val="clustered"/>
        <c:varyColors val="0"/>
        <c:ser>
          <c:idx val="0"/>
          <c:order val="0"/>
          <c:tx>
            <c:strRef>
              <c:f>ChartData!$B$39:$B$40</c:f>
              <c:strCache>
                <c:ptCount val="1"/>
                <c:pt idx="0">
                  <c:v>JAN 2017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http://schemas.microsoft.com/office/drawing/2014/chart" xmlns:c15="http://schemas.microsoft.com/office/drawing/2012/chart" xmlns:c14="http://schemas.microsoft.com/office/drawing/2007/8/2/chart" xmlns:mc="http://schemas.openxmlformats.org/markup-compatibility/2006" xmlns:c16r2="http://schemas.microsoft.com/office/drawing/2015/06/chart">
              <c:ext xmlns:c15="http://schemas.microsoft.com/office/drawing/2012/chart" uri="{CE6537A1-D6FC-4f65-9D91-7224C49458BB}">
                <c15:showLeaderLines val="0"/>
              </c:ext>
            </c:extLst>
          </c:dLbls>
          <c:cat>
            <c:strRef>
              <c:f>ChartData!$A$41:$A$43</c:f>
              <c:strCache>
                <c:ptCount val="3"/>
                <c:pt idx="0">
                  <c:v>Interaction with guest</c:v>
                </c:pt>
                <c:pt idx="1">
                  <c:v>Product Knowledge</c:v>
                </c:pt>
                <c:pt idx="2">
                  <c:v>Professional Image</c:v>
                </c:pt>
              </c:strCache>
            </c:strRef>
          </c:cat>
          <c:val>
            <c:numRef>
              <c:f>ChartData!$B$41:$B$43</c:f>
              <c:numCache>
                <c:formatCode>0%</c:formatCode>
                <c:ptCount val="3"/>
                <c:pt idx="0">
                  <c:v>0.1</c:v>
                </c:pt>
                <c:pt idx="1">
                  <c:v>0.1</c:v>
                </c:pt>
                <c:pt idx="2">
                  <c:v>0.8</c:v>
                </c:pt>
              </c:numCache>
            </c:numRef>
          </c:val>
          <c:extLst xmlns:c16="http://schemas.microsoft.com/office/drawing/2014/chart" xmlns:c15="http://schemas.microsoft.com/office/drawing/2012/chart" xmlns:c14="http://schemas.microsoft.com/office/drawing/2007/8/2/chart" xmlns:mc="http://schemas.openxmlformats.org/markup-compatibility/2006" xmlns:c16r2="http://schemas.microsoft.com/office/drawing/2015/06/chart">
            <c:ext xmlns:c16="http://schemas.microsoft.com/office/drawing/2014/chart" uri="{C3380CC4-5D6E-409C-BE32-E72D297353CC}">
              <c16:uniqueId val="{00000000-5EE8-44D1-B9BF-9466F80D55DA}"/>
            </c:ext>
          </c:extLst>
        </c:ser>
        <c:ser>
          <c:idx val="1"/>
          <c:order val="1"/>
          <c:tx>
            <c:strRef>
              <c:f>ChartData!$C$39:$C$40</c:f>
              <c:strCache>
                <c:ptCount val="1"/>
                <c:pt idx="0">
                  <c:v>FEB 2017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http://schemas.microsoft.com/office/drawing/2014/chart" xmlns:c15="http://schemas.microsoft.com/office/drawing/2012/chart" xmlns:c14="http://schemas.microsoft.com/office/drawing/2007/8/2/chart" xmlns:mc="http://schemas.openxmlformats.org/markup-compatibility/2006" xmlns:c16r2="http://schemas.microsoft.com/office/drawing/2015/06/chart">
              <c:ext xmlns:c15="http://schemas.microsoft.com/office/drawing/2012/chart" uri="{CE6537A1-D6FC-4f65-9D91-7224C49458BB}">
                <c15:showLeaderLines val="0"/>
              </c:ext>
            </c:extLst>
          </c:dLbls>
          <c:cat>
            <c:strRef>
              <c:f>ChartData!$A$41:$A$43</c:f>
              <c:strCache>
                <c:ptCount val="3"/>
                <c:pt idx="0">
                  <c:v>Interaction with guest</c:v>
                </c:pt>
                <c:pt idx="1">
                  <c:v>Product Knowledge</c:v>
                </c:pt>
                <c:pt idx="2">
                  <c:v>Professional Image</c:v>
                </c:pt>
              </c:strCache>
            </c:strRef>
          </c:cat>
          <c:val>
            <c:numRef>
              <c:f>ChartData!$C$41:$C$43</c:f>
              <c:numCache>
                <c:formatCode>0%</c:formatCode>
                <c:ptCount val="3"/>
                <c:pt idx="0">
                  <c:v>0.1</c:v>
                </c:pt>
                <c:pt idx="1">
                  <c:v>0.1</c:v>
                </c:pt>
                <c:pt idx="2">
                  <c:v>0.8</c:v>
                </c:pt>
              </c:numCache>
            </c:numRef>
          </c:val>
          <c:extLst xmlns:c16="http://schemas.microsoft.com/office/drawing/2014/chart" xmlns:c15="http://schemas.microsoft.com/office/drawing/2012/chart" xmlns:c14="http://schemas.microsoft.com/office/drawing/2007/8/2/chart" xmlns:mc="http://schemas.openxmlformats.org/markup-compatibility/2006" xmlns:c16r2="http://schemas.microsoft.com/office/drawing/2015/06/chart">
            <c:ext xmlns:c16="http://schemas.microsoft.com/office/drawing/2014/chart" uri="{C3380CC4-5D6E-409C-BE32-E72D297353CC}">
              <c16:uniqueId val="{00000001-5EE8-44D1-B9BF-9466F80D55DA}"/>
            </c:ext>
          </c:extLst>
        </c:ser>
        <c:ser>
          <c:idx val="2"/>
          <c:order val="2"/>
          <c:tx>
            <c:strRef>
              <c:f>ChartData!$D$39:$D$40</c:f>
              <c:strCache>
                <c:ptCount val="1"/>
                <c:pt idx="0">
                  <c:v>MAR 2017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http://schemas.microsoft.com/office/drawing/2014/chart" xmlns:c15="http://schemas.microsoft.com/office/drawing/2012/chart" xmlns:c14="http://schemas.microsoft.com/office/drawing/2007/8/2/chart" xmlns:mc="http://schemas.openxmlformats.org/markup-compatibility/2006" xmlns:c16r2="http://schemas.microsoft.com/office/drawing/2015/06/chart">
              <c:ext xmlns:c15="http://schemas.microsoft.com/office/drawing/2012/chart" uri="{CE6537A1-D6FC-4f65-9D91-7224C49458BB}">
                <c15:showLeaderLines val="0"/>
              </c:ext>
            </c:extLst>
          </c:dLbls>
          <c:cat>
            <c:strRef>
              <c:f>ChartData!$A$41:$A$43</c:f>
              <c:strCache>
                <c:ptCount val="3"/>
                <c:pt idx="0">
                  <c:v>Interaction with guest</c:v>
                </c:pt>
                <c:pt idx="1">
                  <c:v>Product Knowledge</c:v>
                </c:pt>
                <c:pt idx="2">
                  <c:v>Professional Image</c:v>
                </c:pt>
              </c:strCache>
            </c:strRef>
          </c:cat>
          <c:val>
            <c:numRef>
              <c:f>ChartData!$D$41:$D$43</c:f>
              <c:numCache>
                <c:formatCode>0%</c:formatCode>
                <c:ptCount val="3"/>
                <c:pt idx="0">
                  <c:v>0.1</c:v>
                </c:pt>
                <c:pt idx="1">
                  <c:v>0.1</c:v>
                </c:pt>
                <c:pt idx="2">
                  <c:v>0.8</c:v>
                </c:pt>
              </c:numCache>
            </c:numRef>
          </c:val>
          <c:extLst xmlns:c16="http://schemas.microsoft.com/office/drawing/2014/chart" xmlns:c15="http://schemas.microsoft.com/office/drawing/2012/chart" xmlns:c14="http://schemas.microsoft.com/office/drawing/2007/8/2/chart" xmlns:mc="http://schemas.openxmlformats.org/markup-compatibility/2006" xmlns:c16r2="http://schemas.microsoft.com/office/drawing/2015/06/chart">
            <c:ext xmlns:c16="http://schemas.microsoft.com/office/drawing/2014/chart" uri="{C3380CC4-5D6E-409C-BE32-E72D297353CC}">
              <c16:uniqueId val="{00000002-5EE8-44D1-B9BF-9466F80D55DA}"/>
            </c:ext>
          </c:extLst>
        </c:ser>
        <c:ser>
          <c:idx val="3"/>
          <c:order val="3"/>
          <c:tx>
            <c:strRef>
              <c:f>ChartData!$E$39:$E$40</c:f>
              <c:strCache>
                <c:ptCount val="1"/>
                <c:pt idx="0">
                  <c:v>APR 2017  </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http://schemas.microsoft.com/office/drawing/2014/chart" xmlns:c15="http://schemas.microsoft.com/office/drawing/2012/chart" xmlns:c14="http://schemas.microsoft.com/office/drawing/2007/8/2/chart" xmlns:mc="http://schemas.openxmlformats.org/markup-compatibility/2006" xmlns:c16r2="http://schemas.microsoft.com/office/drawing/2015/06/chart">
              <c:ext xmlns:c15="http://schemas.microsoft.com/office/drawing/2012/chart" uri="{CE6537A1-D6FC-4f65-9D91-7224C49458BB}">
                <c15:showLeaderLines val="0"/>
              </c:ext>
            </c:extLst>
          </c:dLbls>
          <c:cat>
            <c:strRef>
              <c:f>ChartData!$A$41:$A$43</c:f>
              <c:strCache>
                <c:ptCount val="3"/>
                <c:pt idx="0">
                  <c:v>Interaction with guest</c:v>
                </c:pt>
                <c:pt idx="1">
                  <c:v>Product Knowledge</c:v>
                </c:pt>
                <c:pt idx="2">
                  <c:v>Professional Image</c:v>
                </c:pt>
              </c:strCache>
            </c:strRef>
          </c:cat>
          <c:val>
            <c:numRef>
              <c:f>ChartData!$E$41:$E$43</c:f>
              <c:numCache>
                <c:formatCode>0%</c:formatCode>
                <c:ptCount val="3"/>
                <c:pt idx="0">
                  <c:v>0.1</c:v>
                </c:pt>
                <c:pt idx="1">
                  <c:v>0.1</c:v>
                </c:pt>
                <c:pt idx="2">
                  <c:v>0.8</c:v>
                </c:pt>
              </c:numCache>
            </c:numRef>
          </c:val>
          <c:extLst xmlns:c16="http://schemas.microsoft.com/office/drawing/2014/chart" xmlns:c15="http://schemas.microsoft.com/office/drawing/2012/chart" xmlns:c14="http://schemas.microsoft.com/office/drawing/2007/8/2/chart" xmlns:mc="http://schemas.openxmlformats.org/markup-compatibility/2006" xmlns:c16r2="http://schemas.microsoft.com/office/drawing/2015/06/chart">
            <c:ext xmlns:c16="http://schemas.microsoft.com/office/drawing/2014/chart" uri="{C3380CC4-5D6E-409C-BE32-E72D297353CC}">
              <c16:uniqueId val="{00000003-5EE8-44D1-B9BF-9466F80D55DA}"/>
            </c:ext>
          </c:extLst>
        </c:ser>
        <c:dLbls>
          <c:showLegendKey val="0"/>
          <c:showVal val="0"/>
          <c:showCatName val="0"/>
          <c:showSerName val="0"/>
          <c:showPercent val="0"/>
          <c:showBubbleSize val="0"/>
        </c:dLbls>
        <c:gapWidth val="100"/>
        <c:overlap val="-24"/>
        <c:axId val="45136896"/>
        <c:axId val="45150976"/>
      </c:barChart>
      <c:catAx>
        <c:axId val="45136896"/>
        <c:scaling>
          <c:orientation val="minMax"/>
        </c:scaling>
        <c:delete val="0"/>
        <c:axPos val="b"/>
        <c:numFmt formatCode="General" sourceLinked="1"/>
        <c:majorTickMark val="none"/>
        <c:minorTickMark val="none"/>
        <c:tickLblPos val="low"/>
        <c:spPr>
          <a:noFill/>
          <a:ln w="12700" cap="flat" cmpd="sng" algn="ctr">
            <a:solidFill>
              <a:schemeClr val="lt1">
                <a:lumMod val="95000"/>
                <a:alpha val="54000"/>
              </a:schemeClr>
            </a:solidFill>
            <a:round/>
          </a:ln>
          <a:effectLst/>
        </c:spPr>
        <c:txPr>
          <a:bodyPr rot="0" spcFirstLastPara="1" vertOverflow="ellipsis" wrap="square" anchor="ctr" anchorCtr="1"/>
          <a:lstStyle/>
          <a:p>
            <a:pPr>
              <a:defRPr sz="1197" b="1" i="0" u="none" strike="noStrike" kern="1200" baseline="0">
                <a:solidFill>
                  <a:schemeClr val="bg1"/>
                </a:solidFill>
                <a:latin typeface="+mn-lt"/>
                <a:ea typeface="+mn-ea"/>
                <a:cs typeface="+mn-cs"/>
              </a:defRPr>
            </a:pPr>
            <a:endParaRPr lang="en-US"/>
          </a:p>
        </c:txPr>
        <c:crossAx val="45150976"/>
        <c:crosses val="min"/>
        <c:auto val="1"/>
        <c:lblAlgn val="ctr"/>
        <c:lblOffset val="0"/>
        <c:noMultiLvlLbl val="0"/>
      </c:catAx>
      <c:valAx>
        <c:axId val="45150976"/>
        <c:scaling>
          <c:orientation val="minMax"/>
          <c:max val="1"/>
          <c:min val="0"/>
        </c:scaling>
        <c:delete val="1"/>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low"/>
        <c:crossAx val="45136896"/>
        <c:crosses val="min"/>
        <c:crossBetween val="between"/>
        <c:majorUnit val="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legend>
    <c:plotVisOnly val="1"/>
    <c:dispBlanksAs val="gap"/>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00891312986472E-2"/>
          <c:y val="9.2609660005874186E-2"/>
          <c:w val="0.9439821737402706"/>
          <c:h val="0.5890359237165399"/>
        </c:manualLayout>
      </c:layout>
      <c:barChart>
        <c:barDir val="col"/>
        <c:grouping val="stacked"/>
        <c:varyColors val="0"/>
        <c:ser>
          <c:idx val="0"/>
          <c:order val="0"/>
          <c:tx>
            <c:strRef>
              <c:f>Sheet1!$B$1</c:f>
              <c:strCache>
                <c:ptCount val="1"/>
                <c:pt idx="0">
                  <c:v>Series 1</c:v>
                </c:pt>
              </c:strCache>
            </c:strRef>
          </c:tx>
          <c:invertIfNegative val="0"/>
          <c:dLbls>
            <c:dLbl>
              <c:idx val="0"/>
              <c:layout>
                <c:manualLayout>
                  <c:x val="0"/>
                  <c:y val="-0.57109290336955754"/>
                </c:manualLayout>
              </c:layout>
              <c:showLegendKey val="0"/>
              <c:showVal val="1"/>
              <c:showCatName val="0"/>
              <c:showSerName val="0"/>
              <c:showPercent val="0"/>
              <c:showBubbleSize val="0"/>
            </c:dLbl>
            <c:dLbl>
              <c:idx val="1"/>
              <c:layout>
                <c:manualLayout>
                  <c:x val="-5.0925296599754035E-3"/>
                  <c:y val="-0.56080294114668261"/>
                </c:manualLayout>
              </c:layout>
              <c:showLegendKey val="0"/>
              <c:showVal val="1"/>
              <c:showCatName val="0"/>
              <c:showSerName val="0"/>
              <c:showPercent val="0"/>
              <c:showBubbleSize val="0"/>
            </c:dLbl>
            <c:dLbl>
              <c:idx val="2"/>
              <c:layout>
                <c:manualLayout>
                  <c:x val="-5.0925296599753098E-3"/>
                  <c:y val="-0.37558362113493421"/>
                </c:manualLayout>
              </c:layout>
              <c:showLegendKey val="0"/>
              <c:showVal val="1"/>
              <c:showCatName val="0"/>
              <c:showSerName val="0"/>
              <c:showPercent val="0"/>
              <c:showBubbleSize val="0"/>
            </c:dLbl>
            <c:txPr>
              <a:bodyPr/>
              <a:lstStyle/>
              <a:p>
                <a:pPr>
                  <a:defRPr baseline="0">
                    <a:solidFill>
                      <a:schemeClr val="bg1"/>
                    </a:solidFill>
                  </a:defRPr>
                </a:pPr>
                <a:endParaRPr lang="en-US"/>
              </a:p>
            </c:txPr>
            <c:showLegendKey val="0"/>
            <c:showVal val="1"/>
            <c:showCatName val="0"/>
            <c:showSerName val="0"/>
            <c:showPercent val="0"/>
            <c:showBubbleSize val="0"/>
            <c:showLeaderLines val="0"/>
          </c:dLbls>
          <c:cat>
            <c:strRef>
              <c:f>Sheet1!$A$2:$A$4</c:f>
              <c:strCache>
                <c:ptCount val="3"/>
                <c:pt idx="0">
                  <c:v>Interaction with guest</c:v>
                </c:pt>
                <c:pt idx="1">
                  <c:v>Product Knowledge</c:v>
                </c:pt>
                <c:pt idx="2">
                  <c:v>Professional Image</c:v>
                </c:pt>
              </c:strCache>
            </c:strRef>
          </c:cat>
          <c:val>
            <c:numRef>
              <c:f>Sheet1!$B$2:$B$4</c:f>
              <c:numCache>
                <c:formatCode>0.00%</c:formatCode>
                <c:ptCount val="3"/>
                <c:pt idx="0">
                  <c:v>0.1</c:v>
                </c:pt>
                <c:pt idx="1">
                  <c:v>0.1</c:v>
                </c:pt>
                <c:pt idx="2">
                  <c:v>0.8</c:v>
                </c:pt>
              </c:numCache>
            </c:numRef>
          </c:val>
        </c:ser>
        <c:dLbls>
          <c:showLegendKey val="0"/>
          <c:showVal val="0"/>
          <c:showCatName val="0"/>
          <c:showSerName val="0"/>
          <c:showPercent val="0"/>
          <c:showBubbleSize val="0"/>
        </c:dLbls>
        <c:gapWidth val="150"/>
        <c:overlap val="100"/>
        <c:axId val="49584000"/>
        <c:axId val="49585536"/>
      </c:barChart>
      <c:catAx>
        <c:axId val="49584000"/>
        <c:scaling>
          <c:orientation val="minMax"/>
        </c:scaling>
        <c:delete val="0"/>
        <c:axPos val="b"/>
        <c:majorTickMark val="out"/>
        <c:minorTickMark val="none"/>
        <c:tickLblPos val="nextTo"/>
        <c:txPr>
          <a:bodyPr/>
          <a:lstStyle/>
          <a:p>
            <a:pPr>
              <a:defRPr baseline="0">
                <a:solidFill>
                  <a:schemeClr val="bg1"/>
                </a:solidFill>
              </a:defRPr>
            </a:pPr>
            <a:endParaRPr lang="en-US"/>
          </a:p>
        </c:txPr>
        <c:crossAx val="49585536"/>
        <c:crosses val="autoZero"/>
        <c:auto val="1"/>
        <c:lblAlgn val="ctr"/>
        <c:lblOffset val="100"/>
        <c:noMultiLvlLbl val="0"/>
      </c:catAx>
      <c:valAx>
        <c:axId val="49585536"/>
        <c:scaling>
          <c:orientation val="minMax"/>
        </c:scaling>
        <c:delete val="1"/>
        <c:axPos val="l"/>
        <c:numFmt formatCode="0.00%" sourceLinked="1"/>
        <c:majorTickMark val="out"/>
        <c:minorTickMark val="none"/>
        <c:tickLblPos val="nextTo"/>
        <c:crossAx val="49584000"/>
        <c:crosses val="autoZero"/>
        <c:crossBetween val="between"/>
      </c:valAx>
    </c:plotArea>
    <c:plotVisOnly val="1"/>
    <c:dispBlanksAs val="gap"/>
    <c:showDLblsOverMax val="0"/>
  </c:chart>
  <c:spPr>
    <a:gradFill>
      <a:gsLst>
        <a:gs pos="0">
          <a:schemeClr val="dk1">
            <a:lumMod val="65000"/>
            <a:lumOff val="35000"/>
          </a:schemeClr>
        </a:gs>
        <a:gs pos="100000">
          <a:schemeClr val="dk1">
            <a:lumMod val="85000"/>
            <a:lumOff val="15000"/>
          </a:schemeClr>
        </a:gs>
      </a:gsLst>
      <a:path path="circle">
        <a:fillToRect l="50000" t="50000" r="50000" b="50000"/>
      </a:path>
    </a:gradFill>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59330956678895E-2"/>
          <c:y val="0.23188150926403842"/>
          <c:w val="0.93935519769149645"/>
          <c:h val="0.51013111880184392"/>
        </c:manualLayout>
      </c:layout>
      <c:barChart>
        <c:barDir val="col"/>
        <c:grouping val="clustered"/>
        <c:varyColors val="0"/>
        <c:ser>
          <c:idx val="0"/>
          <c:order val="0"/>
          <c:tx>
            <c:strRef>
              <c:f>ChartData!$B$49:$B$50</c:f>
              <c:strCache>
                <c:ptCount val="2"/>
                <c:pt idx="0">
                  <c:v>JAN 2017</c:v>
                </c:pt>
                <c:pt idx="1">
                  <c:v>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ChartData!$A$51:$A$54</c:f>
              <c:strCache>
                <c:ptCount val="4"/>
                <c:pt idx="0">
                  <c:v>GF</c:v>
                </c:pt>
                <c:pt idx="1">
                  <c:v>L1</c:v>
                </c:pt>
                <c:pt idx="2">
                  <c:v>L2</c:v>
                </c:pt>
                <c:pt idx="3">
                  <c:v>LG</c:v>
                </c:pt>
              </c:strCache>
            </c:strRef>
          </c:cat>
          <c:val>
            <c:numRef>
              <c:f>ChartData!$B$51:$B$54</c:f>
              <c:numCache>
                <c:formatCode>0%</c:formatCode>
                <c:ptCount val="4"/>
                <c:pt idx="0">
                  <c:v>0.93888888888888899</c:v>
                </c:pt>
                <c:pt idx="1">
                  <c:v>1</c:v>
                </c:pt>
                <c:pt idx="2">
                  <c:v>0.98611111111111105</c:v>
                </c:pt>
                <c:pt idx="3">
                  <c:v>0.89880952380952395</c:v>
                </c:pt>
              </c:numCache>
            </c:numRef>
          </c:val>
          <c:extLst xmlns:c16r2="http://schemas.microsoft.com/office/drawing/2015/06/chart">
            <c:ext xmlns:c16="http://schemas.microsoft.com/office/drawing/2014/chart" uri="{C3380CC4-5D6E-409C-BE32-E72D297353CC}">
              <c16:uniqueId val="{00000000-EA97-4152-8DBC-676603146F76}"/>
            </c:ext>
          </c:extLst>
        </c:ser>
        <c:ser>
          <c:idx val="1"/>
          <c:order val="1"/>
          <c:tx>
            <c:strRef>
              <c:f>ChartData!$C$49:$C$50</c:f>
              <c:strCache>
                <c:ptCount val="2"/>
                <c:pt idx="0">
                  <c:v>FEB 2017</c:v>
                </c:pt>
                <c:pt idx="1">
                  <c:v>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ChartData!$A$51:$A$54</c:f>
              <c:strCache>
                <c:ptCount val="4"/>
                <c:pt idx="0">
                  <c:v>GF</c:v>
                </c:pt>
                <c:pt idx="1">
                  <c:v>L1</c:v>
                </c:pt>
                <c:pt idx="2">
                  <c:v>L2</c:v>
                </c:pt>
                <c:pt idx="3">
                  <c:v>LG</c:v>
                </c:pt>
              </c:strCache>
            </c:strRef>
          </c:cat>
          <c:val>
            <c:numRef>
              <c:f>ChartData!$C$51:$C$54</c:f>
              <c:numCache>
                <c:formatCode>0%</c:formatCode>
                <c:ptCount val="4"/>
                <c:pt idx="0">
                  <c:v>0.98941746031746003</c:v>
                </c:pt>
                <c:pt idx="1">
                  <c:v>0.97916666666666696</c:v>
                </c:pt>
                <c:pt idx="2">
                  <c:v>0.94444444444444398</c:v>
                </c:pt>
                <c:pt idx="3">
                  <c:v>0.97916666666666696</c:v>
                </c:pt>
              </c:numCache>
            </c:numRef>
          </c:val>
          <c:extLst xmlns:c16r2="http://schemas.microsoft.com/office/drawing/2015/06/chart">
            <c:ext xmlns:c16="http://schemas.microsoft.com/office/drawing/2014/chart" uri="{C3380CC4-5D6E-409C-BE32-E72D297353CC}">
              <c16:uniqueId val="{00000001-EA97-4152-8DBC-676603146F76}"/>
            </c:ext>
          </c:extLst>
        </c:ser>
        <c:ser>
          <c:idx val="2"/>
          <c:order val="2"/>
          <c:tx>
            <c:strRef>
              <c:f>ChartData!$D$49:$D$50</c:f>
              <c:strCache>
                <c:ptCount val="2"/>
                <c:pt idx="0">
                  <c:v>MAR 2017</c:v>
                </c:pt>
                <c:pt idx="1">
                  <c:v>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ChartData!$A$51:$A$54</c:f>
              <c:strCache>
                <c:ptCount val="4"/>
                <c:pt idx="0">
                  <c:v>GF</c:v>
                </c:pt>
                <c:pt idx="1">
                  <c:v>L1</c:v>
                </c:pt>
                <c:pt idx="2">
                  <c:v>L2</c:v>
                </c:pt>
                <c:pt idx="3">
                  <c:v>LG</c:v>
                </c:pt>
              </c:strCache>
            </c:strRef>
          </c:cat>
          <c:val>
            <c:numRef>
              <c:f>ChartData!$D$51:$D$54</c:f>
              <c:numCache>
                <c:formatCode>0%</c:formatCode>
                <c:ptCount val="4"/>
                <c:pt idx="0">
                  <c:v>0.96527777777777801</c:v>
                </c:pt>
                <c:pt idx="1">
                  <c:v>1</c:v>
                </c:pt>
                <c:pt idx="2">
                  <c:v>0.94565217391304401</c:v>
                </c:pt>
                <c:pt idx="3">
                  <c:v>0.94270833333333304</c:v>
                </c:pt>
              </c:numCache>
            </c:numRef>
          </c:val>
          <c:extLst xmlns:c16r2="http://schemas.microsoft.com/office/drawing/2015/06/chart">
            <c:ext xmlns:c16="http://schemas.microsoft.com/office/drawing/2014/chart" uri="{C3380CC4-5D6E-409C-BE32-E72D297353CC}">
              <c16:uniqueId val="{00000002-EA97-4152-8DBC-676603146F76}"/>
            </c:ext>
          </c:extLst>
        </c:ser>
        <c:ser>
          <c:idx val="3"/>
          <c:order val="3"/>
          <c:tx>
            <c:strRef>
              <c:f>ChartData!$E$49:$E$50</c:f>
              <c:strCache>
                <c:ptCount val="2"/>
                <c:pt idx="0">
                  <c:v>APR 2017</c:v>
                </c:pt>
                <c:pt idx="1">
                  <c:v> </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ChartData!$A$51:$A$54</c:f>
              <c:strCache>
                <c:ptCount val="4"/>
                <c:pt idx="0">
                  <c:v>GF</c:v>
                </c:pt>
                <c:pt idx="1">
                  <c:v>L1</c:v>
                </c:pt>
                <c:pt idx="2">
                  <c:v>L2</c:v>
                </c:pt>
                <c:pt idx="3">
                  <c:v>LG</c:v>
                </c:pt>
              </c:strCache>
            </c:strRef>
          </c:cat>
          <c:val>
            <c:numRef>
              <c:f>ChartData!$E$51:$E$54</c:f>
              <c:numCache>
                <c:formatCode>0%</c:formatCode>
                <c:ptCount val="4"/>
                <c:pt idx="0">
                  <c:v>0.94444583333333298</c:v>
                </c:pt>
                <c:pt idx="1">
                  <c:v>0.98333333333333295</c:v>
                </c:pt>
                <c:pt idx="2">
                  <c:v>0.92222666666666697</c:v>
                </c:pt>
                <c:pt idx="3">
                  <c:v>0.90555666666666701</c:v>
                </c:pt>
              </c:numCache>
            </c:numRef>
          </c:val>
          <c:extLst xmlns:c16r2="http://schemas.microsoft.com/office/drawing/2015/06/chart">
            <c:ext xmlns:c16="http://schemas.microsoft.com/office/drawing/2014/chart" uri="{C3380CC4-5D6E-409C-BE32-E72D297353CC}">
              <c16:uniqueId val="{00000003-EA97-4152-8DBC-676603146F76}"/>
            </c:ext>
          </c:extLst>
        </c:ser>
        <c:dLbls>
          <c:showLegendKey val="0"/>
          <c:showVal val="0"/>
          <c:showCatName val="0"/>
          <c:showSerName val="0"/>
          <c:showPercent val="0"/>
          <c:showBubbleSize val="0"/>
        </c:dLbls>
        <c:gapWidth val="100"/>
        <c:overlap val="-24"/>
        <c:axId val="51328896"/>
        <c:axId val="51330432"/>
      </c:barChart>
      <c:catAx>
        <c:axId val="51328896"/>
        <c:scaling>
          <c:orientation val="minMax"/>
        </c:scaling>
        <c:delete val="0"/>
        <c:axPos val="b"/>
        <c:numFmt formatCode="General" sourceLinked="1"/>
        <c:majorTickMark val="none"/>
        <c:minorTickMark val="none"/>
        <c:tickLblPos val="low"/>
        <c:spPr>
          <a:noFill/>
          <a:ln w="12700" cap="flat" cmpd="sng" algn="ctr">
            <a:solidFill>
              <a:schemeClr val="lt1">
                <a:lumMod val="95000"/>
                <a:alpha val="54000"/>
              </a:schemeClr>
            </a:solidFill>
            <a:round/>
          </a:ln>
          <a:effectLst/>
        </c:spPr>
        <c:txPr>
          <a:bodyPr rot="0" spcFirstLastPara="1" vertOverflow="ellipsis" wrap="square" anchor="ctr" anchorCtr="1"/>
          <a:lstStyle/>
          <a:p>
            <a:pPr>
              <a:defRPr sz="1197" b="1" i="0" u="none" strike="noStrike" kern="1200" baseline="0">
                <a:solidFill>
                  <a:schemeClr val="bg1"/>
                </a:solidFill>
                <a:latin typeface="+mn-lt"/>
                <a:ea typeface="+mn-ea"/>
                <a:cs typeface="+mn-cs"/>
              </a:defRPr>
            </a:pPr>
            <a:endParaRPr lang="en-US"/>
          </a:p>
        </c:txPr>
        <c:crossAx val="51330432"/>
        <c:crosses val="min"/>
        <c:auto val="1"/>
        <c:lblAlgn val="ctr"/>
        <c:lblOffset val="0"/>
        <c:noMultiLvlLbl val="0"/>
      </c:catAx>
      <c:valAx>
        <c:axId val="51330432"/>
        <c:scaling>
          <c:orientation val="minMax"/>
          <c:max val="1"/>
          <c:min val="0"/>
        </c:scaling>
        <c:delete val="1"/>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low"/>
        <c:crossAx val="51328896"/>
        <c:crosses val="min"/>
        <c:crossBetween val="between"/>
        <c:majorUnit val="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legend>
    <c:plotVisOnly val="1"/>
    <c:dispBlanksAs val="gap"/>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114685687588212E-2"/>
          <c:y val="0.2637303964598246"/>
          <c:w val="0.93121647305736366"/>
          <c:h val="0.57629958764317113"/>
        </c:manualLayout>
      </c:layout>
      <c:barChart>
        <c:barDir val="col"/>
        <c:grouping val="clustered"/>
        <c:varyColors val="0"/>
        <c:ser>
          <c:idx val="0"/>
          <c:order val="0"/>
          <c:tx>
            <c:strRef>
              <c:f>ChartData!$B$44</c:f>
              <c:strCache>
                <c:ptCount val="1"/>
                <c:pt idx="0">
                  <c:v>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ChartData!$A$45:$A$48</c:f>
              <c:strCache>
                <c:ptCount val="4"/>
                <c:pt idx="0">
                  <c:v>GF</c:v>
                </c:pt>
                <c:pt idx="1">
                  <c:v>L1</c:v>
                </c:pt>
                <c:pt idx="2">
                  <c:v>L2</c:v>
                </c:pt>
                <c:pt idx="3">
                  <c:v>LG</c:v>
                </c:pt>
              </c:strCache>
            </c:strRef>
          </c:cat>
          <c:val>
            <c:numRef>
              <c:f>ChartData!$B$45:$B$48</c:f>
              <c:numCache>
                <c:formatCode>0%</c:formatCode>
                <c:ptCount val="4"/>
                <c:pt idx="0">
                  <c:v>0.94444583333333298</c:v>
                </c:pt>
                <c:pt idx="1">
                  <c:v>0.98333333333333295</c:v>
                </c:pt>
                <c:pt idx="2">
                  <c:v>0.92222666666666697</c:v>
                </c:pt>
                <c:pt idx="3">
                  <c:v>0.90555666666666701</c:v>
                </c:pt>
              </c:numCache>
            </c:numRef>
          </c:val>
          <c:extLst xmlns:c16r2="http://schemas.microsoft.com/office/drawing/2015/06/chart">
            <c:ext xmlns:c16="http://schemas.microsoft.com/office/drawing/2014/chart" uri="{C3380CC4-5D6E-409C-BE32-E72D297353CC}">
              <c16:uniqueId val="{00000000-CE22-4454-B759-D72E2E2FC126}"/>
            </c:ext>
          </c:extLst>
        </c:ser>
        <c:dLbls>
          <c:showLegendKey val="0"/>
          <c:showVal val="0"/>
          <c:showCatName val="0"/>
          <c:showSerName val="0"/>
          <c:showPercent val="0"/>
          <c:showBubbleSize val="0"/>
        </c:dLbls>
        <c:gapWidth val="100"/>
        <c:overlap val="-24"/>
        <c:axId val="51384320"/>
        <c:axId val="51385856"/>
      </c:barChart>
      <c:catAx>
        <c:axId val="51384320"/>
        <c:scaling>
          <c:orientation val="minMax"/>
        </c:scaling>
        <c:delete val="0"/>
        <c:axPos val="b"/>
        <c:numFmt formatCode="General" sourceLinked="1"/>
        <c:majorTickMark val="none"/>
        <c:minorTickMark val="none"/>
        <c:tickLblPos val="low"/>
        <c:spPr>
          <a:noFill/>
          <a:ln w="12700" cap="flat" cmpd="sng" algn="ctr">
            <a:solidFill>
              <a:schemeClr val="lt1">
                <a:lumMod val="95000"/>
                <a:alpha val="54000"/>
              </a:schemeClr>
            </a:solidFill>
            <a:round/>
          </a:ln>
          <a:effectLst/>
        </c:spPr>
        <c:txPr>
          <a:bodyPr rot="0" spcFirstLastPara="1" vertOverflow="ellipsis" wrap="square" anchor="ctr" anchorCtr="1"/>
          <a:lstStyle/>
          <a:p>
            <a:pPr>
              <a:defRPr sz="1197" b="1" i="0" u="none" strike="noStrike" kern="1200" baseline="0">
                <a:solidFill>
                  <a:schemeClr val="bg1"/>
                </a:solidFill>
                <a:latin typeface="+mn-lt"/>
                <a:ea typeface="+mn-ea"/>
                <a:cs typeface="+mn-cs"/>
              </a:defRPr>
            </a:pPr>
            <a:endParaRPr lang="en-US"/>
          </a:p>
        </c:txPr>
        <c:crossAx val="51385856"/>
        <c:crosses val="min"/>
        <c:auto val="1"/>
        <c:lblAlgn val="ctr"/>
        <c:lblOffset val="0"/>
        <c:noMultiLvlLbl val="0"/>
      </c:catAx>
      <c:valAx>
        <c:axId val="51385856"/>
        <c:scaling>
          <c:orientation val="minMax"/>
          <c:max val="1"/>
          <c:min val="0"/>
        </c:scaling>
        <c:delete val="1"/>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low"/>
        <c:crossAx val="51384320"/>
        <c:crosses val="min"/>
        <c:crossBetween val="between"/>
        <c:majorUnit val="0"/>
      </c:valAx>
      <c:spPr>
        <a:noFill/>
        <a:ln>
          <a:noFill/>
        </a:ln>
        <a:effectLst/>
      </c:spPr>
    </c:plotArea>
    <c:plotVisOnly val="1"/>
    <c:dispBlanksAs val="gap"/>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AD8D1F-4649-4325-BEC2-6DC66B8AC630}"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52C7BE74-1B4C-4C79-A7F5-FD190525BDD2}">
      <dgm:prSet phldrT="[Text]" custT="1"/>
      <dgm:spPr>
        <a:solidFill>
          <a:schemeClr val="bg2">
            <a:lumMod val="25000"/>
          </a:schemeClr>
        </a:solidFill>
      </dgm:spPr>
      <dgm:t>
        <a:bodyPr/>
        <a:lstStyle/>
        <a:p>
          <a:r>
            <a:rPr lang="en-US" sz="1400" b="1" cap="all" spc="83" dirty="0">
              <a:solidFill>
                <a:schemeClr val="accent1">
                  <a:lumMod val="40000"/>
                  <a:lumOff val="60000"/>
                </a:schemeClr>
              </a:solidFill>
              <a:latin typeface="Tw Cen MT Condensed" panose="020B0606020104020203"/>
              <a:ea typeface="MS PGothic" pitchFamily="34" charset="-128"/>
            </a:rPr>
            <a:t>Number of MS visits conducted</a:t>
          </a:r>
          <a:endParaRPr lang="en-US" sz="1400" b="1" dirty="0">
            <a:solidFill>
              <a:schemeClr val="accent1">
                <a:lumMod val="40000"/>
                <a:lumOff val="60000"/>
              </a:schemeClr>
            </a:solidFill>
          </a:endParaRPr>
        </a:p>
      </dgm:t>
    </dgm:pt>
    <dgm:pt modelId="{BAEE32AE-D8D0-464C-801E-9C7BFB723B46}" type="parTrans" cxnId="{1B1FB095-A232-4038-889F-8E3348C76C42}">
      <dgm:prSet/>
      <dgm:spPr/>
      <dgm:t>
        <a:bodyPr/>
        <a:lstStyle/>
        <a:p>
          <a:endParaRPr lang="en-US"/>
        </a:p>
      </dgm:t>
    </dgm:pt>
    <dgm:pt modelId="{48DA336B-31F9-4EDE-A51E-A9C565778F2D}" type="sibTrans" cxnId="{1B1FB095-A232-4038-889F-8E3348C76C42}">
      <dgm:prSet/>
      <dgm:spPr/>
      <dgm:t>
        <a:bodyPr/>
        <a:lstStyle/>
        <a:p>
          <a:endParaRPr lang="en-US"/>
        </a:p>
      </dgm:t>
    </dgm:pt>
    <dgm:pt modelId="{30D21E9F-32CD-4854-8422-440BD4974F89}">
      <dgm:prSet phldrT="[Text]" custT="1"/>
      <dgm:spPr/>
      <dgm:t>
        <a:bodyPr/>
        <a:lstStyle/>
        <a:p>
          <a:pPr marL="349250" indent="0" algn="ctr">
            <a:tabLst>
              <a:tab pos="403225" algn="l"/>
            </a:tabLst>
          </a:pPr>
          <a:endParaRPr lang="en-US" sz="1600" dirty="0"/>
        </a:p>
        <a:p>
          <a:pPr marL="349250" indent="0" algn="ctr">
            <a:tabLst>
              <a:tab pos="403225" algn="l"/>
            </a:tabLst>
          </a:pPr>
          <a:r>
            <a:rPr lang="en-US" sz="4400" dirty="0">
              <a:latin typeface="Tw Cen MT Condensed" panose="020B0606020104020203" pitchFamily="34" charset="0"/>
            </a:rPr>
            <a:t>36</a:t>
          </a:r>
        </a:p>
      </dgm:t>
    </dgm:pt>
    <dgm:pt modelId="{12B817BC-20AB-429C-8039-D1951E0EEE86}" type="parTrans" cxnId="{663BDD21-A50F-4564-9FFF-0B8CD1558EC8}">
      <dgm:prSet/>
      <dgm:spPr/>
      <dgm:t>
        <a:bodyPr/>
        <a:lstStyle/>
        <a:p>
          <a:endParaRPr lang="en-US"/>
        </a:p>
      </dgm:t>
    </dgm:pt>
    <dgm:pt modelId="{341389CB-DC3B-4D63-812A-5F129C2D2B84}" type="sibTrans" cxnId="{663BDD21-A50F-4564-9FFF-0B8CD1558EC8}">
      <dgm:prSet/>
      <dgm:spPr/>
      <dgm:t>
        <a:bodyPr/>
        <a:lstStyle/>
        <a:p>
          <a:endParaRPr lang="en-US"/>
        </a:p>
      </dgm:t>
    </dgm:pt>
    <dgm:pt modelId="{5A373B62-BBEA-4F1D-B30E-C6A0D37A9036}">
      <dgm:prSet phldrT="[Text]" custT="1"/>
      <dgm:spPr>
        <a:solidFill>
          <a:schemeClr val="bg2">
            <a:lumMod val="25000"/>
          </a:schemeClr>
        </a:solidFill>
      </dgm:spPr>
      <dgm:t>
        <a:bodyPr/>
        <a:lstStyle/>
        <a:p>
          <a:r>
            <a:rPr lang="en-US" sz="1400" b="1" cap="all" spc="83" dirty="0">
              <a:solidFill>
                <a:schemeClr val="accent1">
                  <a:lumMod val="40000"/>
                  <a:lumOff val="60000"/>
                </a:schemeClr>
              </a:solidFill>
              <a:latin typeface="Tw Cen MT Condensed" panose="020B0606020104020203"/>
              <a:ea typeface="MS PGothic" pitchFamily="34" charset="-128"/>
            </a:rPr>
            <a:t>Overall score for the month</a:t>
          </a:r>
          <a:endParaRPr lang="en-US" sz="1400" b="1" dirty="0">
            <a:solidFill>
              <a:schemeClr val="accent1">
                <a:lumMod val="40000"/>
                <a:lumOff val="60000"/>
              </a:schemeClr>
            </a:solidFill>
          </a:endParaRPr>
        </a:p>
      </dgm:t>
    </dgm:pt>
    <dgm:pt modelId="{A5601D50-1979-4FCE-A3D0-FFDB4F6DC8AF}" type="parTrans" cxnId="{0E32F2EB-E9C2-4B82-A91C-D7479C322D83}">
      <dgm:prSet/>
      <dgm:spPr/>
      <dgm:t>
        <a:bodyPr/>
        <a:lstStyle/>
        <a:p>
          <a:endParaRPr lang="en-US"/>
        </a:p>
      </dgm:t>
    </dgm:pt>
    <dgm:pt modelId="{3A318304-CF7A-457D-A26A-A05108C4F173}" type="sibTrans" cxnId="{0E32F2EB-E9C2-4B82-A91C-D7479C322D83}">
      <dgm:prSet/>
      <dgm:spPr/>
      <dgm:t>
        <a:bodyPr/>
        <a:lstStyle/>
        <a:p>
          <a:endParaRPr lang="en-US"/>
        </a:p>
      </dgm:t>
    </dgm:pt>
    <dgm:pt modelId="{04926F74-5AC4-4F57-B209-2C19906AAD5B}">
      <dgm:prSet phldrT="[Text]" custT="1"/>
      <dgm:spPr/>
      <dgm:t>
        <a:bodyPr anchor="ctr"/>
        <a:lstStyle/>
        <a:p>
          <a:pPr algn="ct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400" kern="1200" cap="all" spc="83" dirty="0">
              <a:solidFill>
                <a:schemeClr val="bg1"/>
              </a:solidFill>
              <a:latin typeface="Tw Cen MT Condensed" panose="020B0606020104020203"/>
              <a:ea typeface="MS PGothic" pitchFamily="34" charset="-128"/>
              <a:cs typeface="+mn-cs"/>
            </a:rPr>
            <a:t>94</a:t>
          </a:r>
          <a:r>
            <a:rPr lang="en-US" sz="4400" dirty="0"/>
            <a:t>%</a:t>
          </a:r>
        </a:p>
      </dgm:t>
    </dgm:pt>
    <dgm:pt modelId="{952DEFF3-7B8A-472C-B058-E2A2CA5068AD}" type="parTrans" cxnId="{113F4BCE-0CEC-436A-A8AD-401463887E2A}">
      <dgm:prSet/>
      <dgm:spPr/>
      <dgm:t>
        <a:bodyPr/>
        <a:lstStyle/>
        <a:p>
          <a:endParaRPr lang="en-US"/>
        </a:p>
      </dgm:t>
    </dgm:pt>
    <dgm:pt modelId="{F5866EA1-00BC-4368-BEB8-540CD046CD7F}" type="sibTrans" cxnId="{113F4BCE-0CEC-436A-A8AD-401463887E2A}">
      <dgm:prSet/>
      <dgm:spPr/>
      <dgm:t>
        <a:bodyPr/>
        <a:lstStyle/>
        <a:p>
          <a:endParaRPr lang="en-US"/>
        </a:p>
      </dgm:t>
    </dgm:pt>
    <dgm:pt modelId="{C05A5172-6ED1-4FD8-A128-9C28083132F0}">
      <dgm:prSet phldrT="[Text]" custT="1"/>
      <dgm:spPr>
        <a:solidFill>
          <a:schemeClr val="bg2">
            <a:lumMod val="25000"/>
          </a:schemeClr>
        </a:solidFill>
      </dgm:spPr>
      <dgm:t>
        <a:bodyPr/>
        <a:lstStyle/>
        <a:p>
          <a:pPr algn="ctr"/>
          <a:r>
            <a:rPr lang="en-US" sz="2400" cap="all" spc="83" dirty="0">
              <a:solidFill>
                <a:schemeClr val="accent1">
                  <a:lumMod val="40000"/>
                  <a:lumOff val="60000"/>
                </a:schemeClr>
              </a:solidFill>
              <a:latin typeface="Tw Cen MT Condensed" panose="020B0606020104020203"/>
              <a:ea typeface="MS PGothic" pitchFamily="34" charset="-128"/>
            </a:rPr>
            <a:t>YTD Score</a:t>
          </a:r>
        </a:p>
      </dgm:t>
    </dgm:pt>
    <dgm:pt modelId="{504FA8A6-5076-4E2E-BCF9-3760D0B27B83}" type="parTrans" cxnId="{839513FC-226D-4F12-A367-999097411731}">
      <dgm:prSet/>
      <dgm:spPr/>
      <dgm:t>
        <a:bodyPr/>
        <a:lstStyle/>
        <a:p>
          <a:endParaRPr lang="en-US"/>
        </a:p>
      </dgm:t>
    </dgm:pt>
    <dgm:pt modelId="{8DB69D72-07D3-400F-86A0-B91C9A8C6A95}" type="sibTrans" cxnId="{839513FC-226D-4F12-A367-999097411731}">
      <dgm:prSet/>
      <dgm:spPr/>
      <dgm:t>
        <a:bodyPr/>
        <a:lstStyle/>
        <a:p>
          <a:endParaRPr lang="en-US"/>
        </a:p>
      </dgm:t>
    </dgm:pt>
    <dgm:pt modelId="{2FFCDB34-C400-421B-B71A-04E255E3A6B4}">
      <dgm:prSet phldrT="[Text]" custT="1"/>
      <dgm:spPr>
        <a:solidFill>
          <a:schemeClr val="bg2">
            <a:lumMod val="25000"/>
          </a:schemeClr>
        </a:solidFill>
      </dgm:spPr>
      <dgm:t>
        <a:bodyPr/>
        <a:lstStyle/>
        <a:p>
          <a:r>
            <a:rPr lang="en-US" sz="1400" b="1" cap="all" spc="83" dirty="0">
              <a:solidFill>
                <a:schemeClr val="accent1">
                  <a:lumMod val="40000"/>
                  <a:lumOff val="60000"/>
                </a:schemeClr>
              </a:solidFill>
              <a:latin typeface="Tw Cen MT Condensed" panose="020B0606020104020203"/>
              <a:ea typeface="MS PGothic" pitchFamily="34" charset="-128"/>
            </a:rPr>
            <a:t>MS visits conducted YTD</a:t>
          </a:r>
          <a:endParaRPr lang="en-US" sz="1400" b="1" dirty="0">
            <a:solidFill>
              <a:schemeClr val="accent1">
                <a:lumMod val="40000"/>
                <a:lumOff val="60000"/>
              </a:schemeClr>
            </a:solidFill>
          </a:endParaRPr>
        </a:p>
      </dgm:t>
    </dgm:pt>
    <dgm:pt modelId="{B746C6D2-1315-47A3-A69B-90CFF371B73F}" type="parTrans" cxnId="{F2F304D0-B291-4EC8-AE9E-C2107133F1C3}">
      <dgm:prSet/>
      <dgm:spPr/>
      <dgm:t>
        <a:bodyPr/>
        <a:lstStyle/>
        <a:p>
          <a:endParaRPr lang="en-US"/>
        </a:p>
      </dgm:t>
    </dgm:pt>
    <dgm:pt modelId="{0AC3C79A-D65D-445C-8138-A315E32A6E6D}" type="sibTrans" cxnId="{F2F304D0-B291-4EC8-AE9E-C2107133F1C3}">
      <dgm:prSet/>
      <dgm:spPr/>
      <dgm:t>
        <a:bodyPr/>
        <a:lstStyle/>
        <a:p>
          <a:endParaRPr lang="en-US"/>
        </a:p>
      </dgm:t>
    </dgm:pt>
    <dgm:pt modelId="{3D825EE4-77D2-4332-A148-C417A0DEF60D}" type="pres">
      <dgm:prSet presAssocID="{86AD8D1F-4649-4325-BEC2-6DC66B8AC630}" presName="Name0" presStyleCnt="0">
        <dgm:presLayoutVars>
          <dgm:dir/>
          <dgm:animLvl val="lvl"/>
          <dgm:resizeHandles val="exact"/>
        </dgm:presLayoutVars>
      </dgm:prSet>
      <dgm:spPr/>
      <dgm:t>
        <a:bodyPr/>
        <a:lstStyle/>
        <a:p>
          <a:endParaRPr lang="en-US"/>
        </a:p>
      </dgm:t>
    </dgm:pt>
    <dgm:pt modelId="{0C4DDC97-5738-4F04-8835-1C6362DDDD2A}" type="pres">
      <dgm:prSet presAssocID="{52C7BE74-1B4C-4C79-A7F5-FD190525BDD2}" presName="compositeNode" presStyleCnt="0">
        <dgm:presLayoutVars>
          <dgm:bulletEnabled val="1"/>
        </dgm:presLayoutVars>
      </dgm:prSet>
      <dgm:spPr/>
    </dgm:pt>
    <dgm:pt modelId="{FFFE27BD-6EBC-4F2F-911B-A511E3276A30}" type="pres">
      <dgm:prSet presAssocID="{52C7BE74-1B4C-4C79-A7F5-FD190525BDD2}" presName="bgRect" presStyleLbl="node1" presStyleIdx="0" presStyleCnt="4" custScaleX="65200" custLinFactNeighborX="934" custLinFactNeighborY="3532"/>
      <dgm:spPr/>
      <dgm:t>
        <a:bodyPr/>
        <a:lstStyle/>
        <a:p>
          <a:endParaRPr lang="en-US"/>
        </a:p>
      </dgm:t>
    </dgm:pt>
    <dgm:pt modelId="{D8F988C2-FE5D-414E-A9C5-AAA4D0CAABD7}" type="pres">
      <dgm:prSet presAssocID="{52C7BE74-1B4C-4C79-A7F5-FD190525BDD2}" presName="parentNode" presStyleLbl="node1" presStyleIdx="0" presStyleCnt="4">
        <dgm:presLayoutVars>
          <dgm:chMax val="0"/>
          <dgm:bulletEnabled val="1"/>
        </dgm:presLayoutVars>
      </dgm:prSet>
      <dgm:spPr/>
      <dgm:t>
        <a:bodyPr/>
        <a:lstStyle/>
        <a:p>
          <a:endParaRPr lang="en-US"/>
        </a:p>
      </dgm:t>
    </dgm:pt>
    <dgm:pt modelId="{C3197A08-344A-48ED-9281-B5316FCE93D4}" type="pres">
      <dgm:prSet presAssocID="{52C7BE74-1B4C-4C79-A7F5-FD190525BDD2}" presName="childNode" presStyleLbl="node1" presStyleIdx="0" presStyleCnt="4">
        <dgm:presLayoutVars>
          <dgm:bulletEnabled val="1"/>
        </dgm:presLayoutVars>
      </dgm:prSet>
      <dgm:spPr/>
      <dgm:t>
        <a:bodyPr/>
        <a:lstStyle/>
        <a:p>
          <a:endParaRPr lang="en-US"/>
        </a:p>
      </dgm:t>
    </dgm:pt>
    <dgm:pt modelId="{192E5344-8F13-4740-92BA-284F46AA744B}" type="pres">
      <dgm:prSet presAssocID="{48DA336B-31F9-4EDE-A51E-A9C565778F2D}" presName="hSp" presStyleCnt="0"/>
      <dgm:spPr/>
    </dgm:pt>
    <dgm:pt modelId="{9B3C904D-55D3-48A7-8B34-92339511EB2D}" type="pres">
      <dgm:prSet presAssocID="{48DA336B-31F9-4EDE-A51E-A9C565778F2D}" presName="vProcSp" presStyleCnt="0"/>
      <dgm:spPr/>
    </dgm:pt>
    <dgm:pt modelId="{CCF66744-41CA-40DA-8D8D-3A85F453B4DF}" type="pres">
      <dgm:prSet presAssocID="{48DA336B-31F9-4EDE-A51E-A9C565778F2D}" presName="vSp1" presStyleCnt="0"/>
      <dgm:spPr/>
    </dgm:pt>
    <dgm:pt modelId="{CC5BE8DC-F4CE-4343-B781-D07BDA4049BA}" type="pres">
      <dgm:prSet presAssocID="{48DA336B-31F9-4EDE-A51E-A9C565778F2D}" presName="simulatedConn" presStyleLbl="solidFgAcc1" presStyleIdx="0" presStyleCnt="3" custLinFactY="-4830" custLinFactNeighborX="-8844" custLinFactNeighborY="-100000"/>
      <dgm:spPr>
        <a:ln>
          <a:solidFill>
            <a:schemeClr val="tx1"/>
          </a:solidFill>
        </a:ln>
      </dgm:spPr>
    </dgm:pt>
    <dgm:pt modelId="{4F130FFD-B0FC-40E8-93E4-301FD313362D}" type="pres">
      <dgm:prSet presAssocID="{48DA336B-31F9-4EDE-A51E-A9C565778F2D}" presName="vSp2" presStyleCnt="0"/>
      <dgm:spPr/>
    </dgm:pt>
    <dgm:pt modelId="{54C3EE7F-EDF1-4E5C-9FFD-B6AA67F733CA}" type="pres">
      <dgm:prSet presAssocID="{48DA336B-31F9-4EDE-A51E-A9C565778F2D}" presName="sibTrans" presStyleCnt="0"/>
      <dgm:spPr/>
    </dgm:pt>
    <dgm:pt modelId="{C7A944BD-9A18-4127-B4D6-56D80C9621A3}" type="pres">
      <dgm:prSet presAssocID="{2FFCDB34-C400-421B-B71A-04E255E3A6B4}" presName="compositeNode" presStyleCnt="0">
        <dgm:presLayoutVars>
          <dgm:bulletEnabled val="1"/>
        </dgm:presLayoutVars>
      </dgm:prSet>
      <dgm:spPr/>
    </dgm:pt>
    <dgm:pt modelId="{55765B98-9E79-476F-8F77-6F3A72A725A6}" type="pres">
      <dgm:prSet presAssocID="{2FFCDB34-C400-421B-B71A-04E255E3A6B4}" presName="bgRect" presStyleLbl="node1" presStyleIdx="1" presStyleCnt="4" custScaleX="65200" custLinFactNeighborX="1016" custLinFactNeighborY="-107"/>
      <dgm:spPr/>
      <dgm:t>
        <a:bodyPr/>
        <a:lstStyle/>
        <a:p>
          <a:endParaRPr lang="en-US"/>
        </a:p>
      </dgm:t>
    </dgm:pt>
    <dgm:pt modelId="{8194833E-9D6D-4082-924F-413214A3D688}" type="pres">
      <dgm:prSet presAssocID="{2FFCDB34-C400-421B-B71A-04E255E3A6B4}" presName="parentNode" presStyleLbl="node1" presStyleIdx="1" presStyleCnt="4">
        <dgm:presLayoutVars>
          <dgm:chMax val="0"/>
          <dgm:bulletEnabled val="1"/>
        </dgm:presLayoutVars>
      </dgm:prSet>
      <dgm:spPr/>
      <dgm:t>
        <a:bodyPr/>
        <a:lstStyle/>
        <a:p>
          <a:endParaRPr lang="en-US"/>
        </a:p>
      </dgm:t>
    </dgm:pt>
    <dgm:pt modelId="{40F4DF02-0A50-42D5-8CF6-F47CD904B8D5}" type="pres">
      <dgm:prSet presAssocID="{0AC3C79A-D65D-445C-8138-A315E32A6E6D}" presName="hSp" presStyleCnt="0"/>
      <dgm:spPr/>
    </dgm:pt>
    <dgm:pt modelId="{EBAED313-B58D-458D-9A84-CB5BF4946973}" type="pres">
      <dgm:prSet presAssocID="{0AC3C79A-D65D-445C-8138-A315E32A6E6D}" presName="vProcSp" presStyleCnt="0"/>
      <dgm:spPr/>
    </dgm:pt>
    <dgm:pt modelId="{960ECE89-E13C-4194-8F3C-7B3A3E16A6F2}" type="pres">
      <dgm:prSet presAssocID="{0AC3C79A-D65D-445C-8138-A315E32A6E6D}" presName="vSp1" presStyleCnt="0"/>
      <dgm:spPr/>
    </dgm:pt>
    <dgm:pt modelId="{66A16925-887F-4986-B7A0-21A5705EA49A}" type="pres">
      <dgm:prSet presAssocID="{0AC3C79A-D65D-445C-8138-A315E32A6E6D}" presName="simulatedConn" presStyleLbl="solidFgAcc1" presStyleIdx="1" presStyleCnt="3" custLinFactY="-20584" custLinFactNeighborX="-2181" custLinFactNeighborY="-100000"/>
      <dgm:spPr>
        <a:ln>
          <a:solidFill>
            <a:schemeClr val="tx1"/>
          </a:solidFill>
        </a:ln>
      </dgm:spPr>
    </dgm:pt>
    <dgm:pt modelId="{9B20A423-7ABA-4011-9984-0F9836AA7A40}" type="pres">
      <dgm:prSet presAssocID="{0AC3C79A-D65D-445C-8138-A315E32A6E6D}" presName="vSp2" presStyleCnt="0"/>
      <dgm:spPr/>
    </dgm:pt>
    <dgm:pt modelId="{F2E29D88-3A02-4B1A-AFFA-B4534174329A}" type="pres">
      <dgm:prSet presAssocID="{0AC3C79A-D65D-445C-8138-A315E32A6E6D}" presName="sibTrans" presStyleCnt="0"/>
      <dgm:spPr/>
    </dgm:pt>
    <dgm:pt modelId="{3AFEFA1F-9099-476D-A3F9-0883627AA047}" type="pres">
      <dgm:prSet presAssocID="{5A373B62-BBEA-4F1D-B30E-C6A0D37A9036}" presName="compositeNode" presStyleCnt="0">
        <dgm:presLayoutVars>
          <dgm:bulletEnabled val="1"/>
        </dgm:presLayoutVars>
      </dgm:prSet>
      <dgm:spPr/>
    </dgm:pt>
    <dgm:pt modelId="{8C8D17DB-A217-48A3-900A-3C60DCB28C28}" type="pres">
      <dgm:prSet presAssocID="{5A373B62-BBEA-4F1D-B30E-C6A0D37A9036}" presName="bgRect" presStyleLbl="node1" presStyleIdx="2" presStyleCnt="4" custScaleX="64419" custLinFactNeighborX="-1009" custLinFactNeighborY="-18227"/>
      <dgm:spPr/>
      <dgm:t>
        <a:bodyPr/>
        <a:lstStyle/>
        <a:p>
          <a:endParaRPr lang="en-US"/>
        </a:p>
      </dgm:t>
    </dgm:pt>
    <dgm:pt modelId="{E5F754C7-44B3-4F7D-B616-FC31A909FF8B}" type="pres">
      <dgm:prSet presAssocID="{5A373B62-BBEA-4F1D-B30E-C6A0D37A9036}" presName="parentNode" presStyleLbl="node1" presStyleIdx="2" presStyleCnt="4">
        <dgm:presLayoutVars>
          <dgm:chMax val="0"/>
          <dgm:bulletEnabled val="1"/>
        </dgm:presLayoutVars>
      </dgm:prSet>
      <dgm:spPr/>
      <dgm:t>
        <a:bodyPr/>
        <a:lstStyle/>
        <a:p>
          <a:endParaRPr lang="en-US"/>
        </a:p>
      </dgm:t>
    </dgm:pt>
    <dgm:pt modelId="{A813B0C9-7787-471D-8912-08F4FF2C9FE8}" type="pres">
      <dgm:prSet presAssocID="{5A373B62-BBEA-4F1D-B30E-C6A0D37A9036}" presName="childNode" presStyleLbl="node1" presStyleIdx="2" presStyleCnt="4">
        <dgm:presLayoutVars>
          <dgm:bulletEnabled val="1"/>
        </dgm:presLayoutVars>
      </dgm:prSet>
      <dgm:spPr/>
      <dgm:t>
        <a:bodyPr/>
        <a:lstStyle/>
        <a:p>
          <a:endParaRPr lang="en-US"/>
        </a:p>
      </dgm:t>
    </dgm:pt>
    <dgm:pt modelId="{2D0A74CD-D5E0-4855-9E77-23C307F92AE5}" type="pres">
      <dgm:prSet presAssocID="{3A318304-CF7A-457D-A26A-A05108C4F173}" presName="hSp" presStyleCnt="0"/>
      <dgm:spPr/>
    </dgm:pt>
    <dgm:pt modelId="{8C8CA3F0-76E5-4421-AC57-7360471D4A27}" type="pres">
      <dgm:prSet presAssocID="{3A318304-CF7A-457D-A26A-A05108C4F173}" presName="vProcSp" presStyleCnt="0"/>
      <dgm:spPr/>
    </dgm:pt>
    <dgm:pt modelId="{64430B7B-6A10-4C3B-AB99-B0F8CA4E5C18}" type="pres">
      <dgm:prSet presAssocID="{3A318304-CF7A-457D-A26A-A05108C4F173}" presName="vSp1" presStyleCnt="0"/>
      <dgm:spPr/>
    </dgm:pt>
    <dgm:pt modelId="{170D0286-CDBC-471B-8D7E-381E86EA9FC5}" type="pres">
      <dgm:prSet presAssocID="{3A318304-CF7A-457D-A26A-A05108C4F173}" presName="simulatedConn" presStyleLbl="solidFgAcc1" presStyleIdx="2" presStyleCnt="3" custLinFactNeighborX="-18814" custLinFactNeighborY="-91470"/>
      <dgm:spPr>
        <a:ln>
          <a:solidFill>
            <a:schemeClr val="tx1"/>
          </a:solidFill>
        </a:ln>
      </dgm:spPr>
    </dgm:pt>
    <dgm:pt modelId="{1482E2EF-11B1-4B7E-A265-D1E9AE608138}" type="pres">
      <dgm:prSet presAssocID="{3A318304-CF7A-457D-A26A-A05108C4F173}" presName="vSp2" presStyleCnt="0"/>
      <dgm:spPr/>
    </dgm:pt>
    <dgm:pt modelId="{D6D9F6F8-A924-402A-BA9F-AB210F1032F0}" type="pres">
      <dgm:prSet presAssocID="{3A318304-CF7A-457D-A26A-A05108C4F173}" presName="sibTrans" presStyleCnt="0"/>
      <dgm:spPr/>
    </dgm:pt>
    <dgm:pt modelId="{62E7A046-B84D-4D73-BE52-ED62EF121BCD}" type="pres">
      <dgm:prSet presAssocID="{C05A5172-6ED1-4FD8-A128-9C28083132F0}" presName="compositeNode" presStyleCnt="0">
        <dgm:presLayoutVars>
          <dgm:bulletEnabled val="1"/>
        </dgm:presLayoutVars>
      </dgm:prSet>
      <dgm:spPr/>
    </dgm:pt>
    <dgm:pt modelId="{C7A8D011-5327-4C8A-B9FA-0ED8036C5794}" type="pres">
      <dgm:prSet presAssocID="{C05A5172-6ED1-4FD8-A128-9C28083132F0}" presName="bgRect" presStyleLbl="node1" presStyleIdx="3" presStyleCnt="4" custScaleX="61622" custLinFactNeighborX="-1448" custLinFactNeighborY="14260"/>
      <dgm:spPr/>
      <dgm:t>
        <a:bodyPr/>
        <a:lstStyle/>
        <a:p>
          <a:endParaRPr lang="en-US"/>
        </a:p>
      </dgm:t>
    </dgm:pt>
    <dgm:pt modelId="{AA238D38-886D-44AF-8EB3-4F8C9BE7416A}" type="pres">
      <dgm:prSet presAssocID="{C05A5172-6ED1-4FD8-A128-9C28083132F0}" presName="parentNode" presStyleLbl="node1" presStyleIdx="3" presStyleCnt="4">
        <dgm:presLayoutVars>
          <dgm:chMax val="0"/>
          <dgm:bulletEnabled val="1"/>
        </dgm:presLayoutVars>
      </dgm:prSet>
      <dgm:spPr/>
      <dgm:t>
        <a:bodyPr/>
        <a:lstStyle/>
        <a:p>
          <a:endParaRPr lang="en-US"/>
        </a:p>
      </dgm:t>
    </dgm:pt>
  </dgm:ptLst>
  <dgm:cxnLst>
    <dgm:cxn modelId="{28E3A19F-8676-4AA2-BF9F-1A5A02F51BA8}" type="presOf" srcId="{5A373B62-BBEA-4F1D-B30E-C6A0D37A9036}" destId="{8C8D17DB-A217-48A3-900A-3C60DCB28C28}" srcOrd="0" destOrd="0" presId="urn:microsoft.com/office/officeart/2005/8/layout/hProcess7"/>
    <dgm:cxn modelId="{1B1FB095-A232-4038-889F-8E3348C76C42}" srcId="{86AD8D1F-4649-4325-BEC2-6DC66B8AC630}" destId="{52C7BE74-1B4C-4C79-A7F5-FD190525BDD2}" srcOrd="0" destOrd="0" parTransId="{BAEE32AE-D8D0-464C-801E-9C7BFB723B46}" sibTransId="{48DA336B-31F9-4EDE-A51E-A9C565778F2D}"/>
    <dgm:cxn modelId="{15927921-9CB8-4114-9BF0-71057FA7C7F1}" type="presOf" srcId="{C05A5172-6ED1-4FD8-A128-9C28083132F0}" destId="{AA238D38-886D-44AF-8EB3-4F8C9BE7416A}" srcOrd="1" destOrd="0" presId="urn:microsoft.com/office/officeart/2005/8/layout/hProcess7"/>
    <dgm:cxn modelId="{42DB2E91-BAE6-48B5-8D95-8ABBBF23E3AF}" type="presOf" srcId="{2FFCDB34-C400-421B-B71A-04E255E3A6B4}" destId="{55765B98-9E79-476F-8F77-6F3A72A725A6}" srcOrd="0" destOrd="0" presId="urn:microsoft.com/office/officeart/2005/8/layout/hProcess7"/>
    <dgm:cxn modelId="{663BDD21-A50F-4564-9FFF-0B8CD1558EC8}" srcId="{52C7BE74-1B4C-4C79-A7F5-FD190525BDD2}" destId="{30D21E9F-32CD-4854-8422-440BD4974F89}" srcOrd="0" destOrd="0" parTransId="{12B817BC-20AB-429C-8039-D1951E0EEE86}" sibTransId="{341389CB-DC3B-4D63-812A-5F129C2D2B84}"/>
    <dgm:cxn modelId="{9082D599-E9D1-46C0-80EC-C7984C3EC8A2}" type="presOf" srcId="{04926F74-5AC4-4F57-B209-2C19906AAD5B}" destId="{A813B0C9-7787-471D-8912-08F4FF2C9FE8}" srcOrd="0" destOrd="0" presId="urn:microsoft.com/office/officeart/2005/8/layout/hProcess7"/>
    <dgm:cxn modelId="{F2F304D0-B291-4EC8-AE9E-C2107133F1C3}" srcId="{86AD8D1F-4649-4325-BEC2-6DC66B8AC630}" destId="{2FFCDB34-C400-421B-B71A-04E255E3A6B4}" srcOrd="1" destOrd="0" parTransId="{B746C6D2-1315-47A3-A69B-90CFF371B73F}" sibTransId="{0AC3C79A-D65D-445C-8138-A315E32A6E6D}"/>
    <dgm:cxn modelId="{839513FC-226D-4F12-A367-999097411731}" srcId="{86AD8D1F-4649-4325-BEC2-6DC66B8AC630}" destId="{C05A5172-6ED1-4FD8-A128-9C28083132F0}" srcOrd="3" destOrd="0" parTransId="{504FA8A6-5076-4E2E-BCF9-3760D0B27B83}" sibTransId="{8DB69D72-07D3-400F-86A0-B91C9A8C6A95}"/>
    <dgm:cxn modelId="{0E32F2EB-E9C2-4B82-A91C-D7479C322D83}" srcId="{86AD8D1F-4649-4325-BEC2-6DC66B8AC630}" destId="{5A373B62-BBEA-4F1D-B30E-C6A0D37A9036}" srcOrd="2" destOrd="0" parTransId="{A5601D50-1979-4FCE-A3D0-FFDB4F6DC8AF}" sibTransId="{3A318304-CF7A-457D-A26A-A05108C4F173}"/>
    <dgm:cxn modelId="{F7C2E69D-169F-4948-BEF6-9955C29A9E10}" type="presOf" srcId="{52C7BE74-1B4C-4C79-A7F5-FD190525BDD2}" destId="{FFFE27BD-6EBC-4F2F-911B-A511E3276A30}" srcOrd="0" destOrd="0" presId="urn:microsoft.com/office/officeart/2005/8/layout/hProcess7"/>
    <dgm:cxn modelId="{B4E8DD3A-B1D8-4150-B75A-8214BFC8EC47}" type="presOf" srcId="{30D21E9F-32CD-4854-8422-440BD4974F89}" destId="{C3197A08-344A-48ED-9281-B5316FCE93D4}" srcOrd="0" destOrd="0" presId="urn:microsoft.com/office/officeart/2005/8/layout/hProcess7"/>
    <dgm:cxn modelId="{512ED51D-11A7-44E9-8EDC-F70139CAC166}" type="presOf" srcId="{86AD8D1F-4649-4325-BEC2-6DC66B8AC630}" destId="{3D825EE4-77D2-4332-A148-C417A0DEF60D}" srcOrd="0" destOrd="0" presId="urn:microsoft.com/office/officeart/2005/8/layout/hProcess7"/>
    <dgm:cxn modelId="{D6AEE76F-BBC6-4444-8568-A9AFAC9D1370}" type="presOf" srcId="{5A373B62-BBEA-4F1D-B30E-C6A0D37A9036}" destId="{E5F754C7-44B3-4F7D-B616-FC31A909FF8B}" srcOrd="1" destOrd="0" presId="urn:microsoft.com/office/officeart/2005/8/layout/hProcess7"/>
    <dgm:cxn modelId="{5F43A0F9-A6D2-45AD-8B02-15EAFB4B6FEA}" type="presOf" srcId="{2FFCDB34-C400-421B-B71A-04E255E3A6B4}" destId="{8194833E-9D6D-4082-924F-413214A3D688}" srcOrd="1" destOrd="0" presId="urn:microsoft.com/office/officeart/2005/8/layout/hProcess7"/>
    <dgm:cxn modelId="{113F4BCE-0CEC-436A-A8AD-401463887E2A}" srcId="{5A373B62-BBEA-4F1D-B30E-C6A0D37A9036}" destId="{04926F74-5AC4-4F57-B209-2C19906AAD5B}" srcOrd="0" destOrd="0" parTransId="{952DEFF3-7B8A-472C-B058-E2A2CA5068AD}" sibTransId="{F5866EA1-00BC-4368-BEB8-540CD046CD7F}"/>
    <dgm:cxn modelId="{47BAACCC-FBEC-4F29-BC0B-F2A7872502A6}" type="presOf" srcId="{C05A5172-6ED1-4FD8-A128-9C28083132F0}" destId="{C7A8D011-5327-4C8A-B9FA-0ED8036C5794}" srcOrd="0" destOrd="0" presId="urn:microsoft.com/office/officeart/2005/8/layout/hProcess7"/>
    <dgm:cxn modelId="{C957ED70-7969-469E-9365-E8444510AE35}" type="presOf" srcId="{52C7BE74-1B4C-4C79-A7F5-FD190525BDD2}" destId="{D8F988C2-FE5D-414E-A9C5-AAA4D0CAABD7}" srcOrd="1" destOrd="0" presId="urn:microsoft.com/office/officeart/2005/8/layout/hProcess7"/>
    <dgm:cxn modelId="{6D3E8EEA-4543-404F-8F2A-07267D2A36D2}" type="presParOf" srcId="{3D825EE4-77D2-4332-A148-C417A0DEF60D}" destId="{0C4DDC97-5738-4F04-8835-1C6362DDDD2A}" srcOrd="0" destOrd="0" presId="urn:microsoft.com/office/officeart/2005/8/layout/hProcess7"/>
    <dgm:cxn modelId="{238BE028-9AC5-4332-A7A8-920DC2D69545}" type="presParOf" srcId="{0C4DDC97-5738-4F04-8835-1C6362DDDD2A}" destId="{FFFE27BD-6EBC-4F2F-911B-A511E3276A30}" srcOrd="0" destOrd="0" presId="urn:microsoft.com/office/officeart/2005/8/layout/hProcess7"/>
    <dgm:cxn modelId="{4DF394E8-95A0-431B-9DFF-80A9ED97B10A}" type="presParOf" srcId="{0C4DDC97-5738-4F04-8835-1C6362DDDD2A}" destId="{D8F988C2-FE5D-414E-A9C5-AAA4D0CAABD7}" srcOrd="1" destOrd="0" presId="urn:microsoft.com/office/officeart/2005/8/layout/hProcess7"/>
    <dgm:cxn modelId="{ABEB0982-E5DF-48B9-BD09-A0E51DFCF839}" type="presParOf" srcId="{0C4DDC97-5738-4F04-8835-1C6362DDDD2A}" destId="{C3197A08-344A-48ED-9281-B5316FCE93D4}" srcOrd="2" destOrd="0" presId="urn:microsoft.com/office/officeart/2005/8/layout/hProcess7"/>
    <dgm:cxn modelId="{F7C19D44-5F9C-4A83-A1EA-E05557400D2C}" type="presParOf" srcId="{3D825EE4-77D2-4332-A148-C417A0DEF60D}" destId="{192E5344-8F13-4740-92BA-284F46AA744B}" srcOrd="1" destOrd="0" presId="urn:microsoft.com/office/officeart/2005/8/layout/hProcess7"/>
    <dgm:cxn modelId="{10E4178E-8509-4CD3-8178-84304B73F655}" type="presParOf" srcId="{3D825EE4-77D2-4332-A148-C417A0DEF60D}" destId="{9B3C904D-55D3-48A7-8B34-92339511EB2D}" srcOrd="2" destOrd="0" presId="urn:microsoft.com/office/officeart/2005/8/layout/hProcess7"/>
    <dgm:cxn modelId="{0FFFBAF1-FB0E-4770-85DF-2DEDD9D478F8}" type="presParOf" srcId="{9B3C904D-55D3-48A7-8B34-92339511EB2D}" destId="{CCF66744-41CA-40DA-8D8D-3A85F453B4DF}" srcOrd="0" destOrd="0" presId="urn:microsoft.com/office/officeart/2005/8/layout/hProcess7"/>
    <dgm:cxn modelId="{6D51EEAF-E3F6-4E0B-B368-C723C2EF2F27}" type="presParOf" srcId="{9B3C904D-55D3-48A7-8B34-92339511EB2D}" destId="{CC5BE8DC-F4CE-4343-B781-D07BDA4049BA}" srcOrd="1" destOrd="0" presId="urn:microsoft.com/office/officeart/2005/8/layout/hProcess7"/>
    <dgm:cxn modelId="{B77EE0BE-53BA-429B-85FC-EF274ED03D6E}" type="presParOf" srcId="{9B3C904D-55D3-48A7-8B34-92339511EB2D}" destId="{4F130FFD-B0FC-40E8-93E4-301FD313362D}" srcOrd="2" destOrd="0" presId="urn:microsoft.com/office/officeart/2005/8/layout/hProcess7"/>
    <dgm:cxn modelId="{1ABCCE6E-FAC2-44DA-9846-4D64AA534083}" type="presParOf" srcId="{3D825EE4-77D2-4332-A148-C417A0DEF60D}" destId="{54C3EE7F-EDF1-4E5C-9FFD-B6AA67F733CA}" srcOrd="3" destOrd="0" presId="urn:microsoft.com/office/officeart/2005/8/layout/hProcess7"/>
    <dgm:cxn modelId="{ECBE5A10-A2F1-45AE-8B8B-83B3927DE3CF}" type="presParOf" srcId="{3D825EE4-77D2-4332-A148-C417A0DEF60D}" destId="{C7A944BD-9A18-4127-B4D6-56D80C9621A3}" srcOrd="4" destOrd="0" presId="urn:microsoft.com/office/officeart/2005/8/layout/hProcess7"/>
    <dgm:cxn modelId="{113E5E6F-0988-40EA-BE2E-80B08FC9289D}" type="presParOf" srcId="{C7A944BD-9A18-4127-B4D6-56D80C9621A3}" destId="{55765B98-9E79-476F-8F77-6F3A72A725A6}" srcOrd="0" destOrd="0" presId="urn:microsoft.com/office/officeart/2005/8/layout/hProcess7"/>
    <dgm:cxn modelId="{4BAD135A-E37F-4D25-9EF3-7F65D49F865B}" type="presParOf" srcId="{C7A944BD-9A18-4127-B4D6-56D80C9621A3}" destId="{8194833E-9D6D-4082-924F-413214A3D688}" srcOrd="1" destOrd="0" presId="urn:microsoft.com/office/officeart/2005/8/layout/hProcess7"/>
    <dgm:cxn modelId="{2766B4B4-321C-48A7-ADF6-B5553EE9A583}" type="presParOf" srcId="{3D825EE4-77D2-4332-A148-C417A0DEF60D}" destId="{40F4DF02-0A50-42D5-8CF6-F47CD904B8D5}" srcOrd="5" destOrd="0" presId="urn:microsoft.com/office/officeart/2005/8/layout/hProcess7"/>
    <dgm:cxn modelId="{E251ACD9-293C-43DA-9FE1-CCB0ED71CFED}" type="presParOf" srcId="{3D825EE4-77D2-4332-A148-C417A0DEF60D}" destId="{EBAED313-B58D-458D-9A84-CB5BF4946973}" srcOrd="6" destOrd="0" presId="urn:microsoft.com/office/officeart/2005/8/layout/hProcess7"/>
    <dgm:cxn modelId="{5FE8E745-623A-4CBB-93BE-BD8B550BCA76}" type="presParOf" srcId="{EBAED313-B58D-458D-9A84-CB5BF4946973}" destId="{960ECE89-E13C-4194-8F3C-7B3A3E16A6F2}" srcOrd="0" destOrd="0" presId="urn:microsoft.com/office/officeart/2005/8/layout/hProcess7"/>
    <dgm:cxn modelId="{3D6A91A7-4953-412C-A64D-41725A3DA075}" type="presParOf" srcId="{EBAED313-B58D-458D-9A84-CB5BF4946973}" destId="{66A16925-887F-4986-B7A0-21A5705EA49A}" srcOrd="1" destOrd="0" presId="urn:microsoft.com/office/officeart/2005/8/layout/hProcess7"/>
    <dgm:cxn modelId="{8166104F-F287-4E0F-90A0-05A0C7872E4A}" type="presParOf" srcId="{EBAED313-B58D-458D-9A84-CB5BF4946973}" destId="{9B20A423-7ABA-4011-9984-0F9836AA7A40}" srcOrd="2" destOrd="0" presId="urn:microsoft.com/office/officeart/2005/8/layout/hProcess7"/>
    <dgm:cxn modelId="{8CC798E5-DB28-4A13-AB35-45C74B785854}" type="presParOf" srcId="{3D825EE4-77D2-4332-A148-C417A0DEF60D}" destId="{F2E29D88-3A02-4B1A-AFFA-B4534174329A}" srcOrd="7" destOrd="0" presId="urn:microsoft.com/office/officeart/2005/8/layout/hProcess7"/>
    <dgm:cxn modelId="{2EB52C31-C5E6-42D1-8B29-77503C17FB89}" type="presParOf" srcId="{3D825EE4-77D2-4332-A148-C417A0DEF60D}" destId="{3AFEFA1F-9099-476D-A3F9-0883627AA047}" srcOrd="8" destOrd="0" presId="urn:microsoft.com/office/officeart/2005/8/layout/hProcess7"/>
    <dgm:cxn modelId="{5046FF19-5773-46A0-9750-CBEBE160D69C}" type="presParOf" srcId="{3AFEFA1F-9099-476D-A3F9-0883627AA047}" destId="{8C8D17DB-A217-48A3-900A-3C60DCB28C28}" srcOrd="0" destOrd="0" presId="urn:microsoft.com/office/officeart/2005/8/layout/hProcess7"/>
    <dgm:cxn modelId="{E71E0680-3D0A-4D76-8A6C-2D907255E0B3}" type="presParOf" srcId="{3AFEFA1F-9099-476D-A3F9-0883627AA047}" destId="{E5F754C7-44B3-4F7D-B616-FC31A909FF8B}" srcOrd="1" destOrd="0" presId="urn:microsoft.com/office/officeart/2005/8/layout/hProcess7"/>
    <dgm:cxn modelId="{8480CC2E-F8A9-4682-908F-352B84433606}" type="presParOf" srcId="{3AFEFA1F-9099-476D-A3F9-0883627AA047}" destId="{A813B0C9-7787-471D-8912-08F4FF2C9FE8}" srcOrd="2" destOrd="0" presId="urn:microsoft.com/office/officeart/2005/8/layout/hProcess7"/>
    <dgm:cxn modelId="{9CE639B8-BF1D-4343-9E73-E47D4E7E814D}" type="presParOf" srcId="{3D825EE4-77D2-4332-A148-C417A0DEF60D}" destId="{2D0A74CD-D5E0-4855-9E77-23C307F92AE5}" srcOrd="9" destOrd="0" presId="urn:microsoft.com/office/officeart/2005/8/layout/hProcess7"/>
    <dgm:cxn modelId="{B3BFC4C2-7493-4FCE-909E-984B11126025}" type="presParOf" srcId="{3D825EE4-77D2-4332-A148-C417A0DEF60D}" destId="{8C8CA3F0-76E5-4421-AC57-7360471D4A27}" srcOrd="10" destOrd="0" presId="urn:microsoft.com/office/officeart/2005/8/layout/hProcess7"/>
    <dgm:cxn modelId="{7AAB9A5D-9995-4D1E-BD0C-A580B329898D}" type="presParOf" srcId="{8C8CA3F0-76E5-4421-AC57-7360471D4A27}" destId="{64430B7B-6A10-4C3B-AB99-B0F8CA4E5C18}" srcOrd="0" destOrd="0" presId="urn:microsoft.com/office/officeart/2005/8/layout/hProcess7"/>
    <dgm:cxn modelId="{D6EB5C57-4B63-4B0C-BAE8-D39FD3BC366A}" type="presParOf" srcId="{8C8CA3F0-76E5-4421-AC57-7360471D4A27}" destId="{170D0286-CDBC-471B-8D7E-381E86EA9FC5}" srcOrd="1" destOrd="0" presId="urn:microsoft.com/office/officeart/2005/8/layout/hProcess7"/>
    <dgm:cxn modelId="{C8BE0D29-60D5-4F40-96BF-83194EB2B923}" type="presParOf" srcId="{8C8CA3F0-76E5-4421-AC57-7360471D4A27}" destId="{1482E2EF-11B1-4B7E-A265-D1E9AE608138}" srcOrd="2" destOrd="0" presId="urn:microsoft.com/office/officeart/2005/8/layout/hProcess7"/>
    <dgm:cxn modelId="{40439252-632F-4F49-A64B-92CDA4471E6E}" type="presParOf" srcId="{3D825EE4-77D2-4332-A148-C417A0DEF60D}" destId="{D6D9F6F8-A924-402A-BA9F-AB210F1032F0}" srcOrd="11" destOrd="0" presId="urn:microsoft.com/office/officeart/2005/8/layout/hProcess7"/>
    <dgm:cxn modelId="{52BBBFBD-41FD-4246-908B-0476BD9849F9}" type="presParOf" srcId="{3D825EE4-77D2-4332-A148-C417A0DEF60D}" destId="{62E7A046-B84D-4D73-BE52-ED62EF121BCD}" srcOrd="12" destOrd="0" presId="urn:microsoft.com/office/officeart/2005/8/layout/hProcess7"/>
    <dgm:cxn modelId="{4F4F256B-8996-4DEC-9BA4-120601D0DD7C}" type="presParOf" srcId="{62E7A046-B84D-4D73-BE52-ED62EF121BCD}" destId="{C7A8D011-5327-4C8A-B9FA-0ED8036C5794}" srcOrd="0" destOrd="0" presId="urn:microsoft.com/office/officeart/2005/8/layout/hProcess7"/>
    <dgm:cxn modelId="{9DE89479-5802-4751-9B0F-10673D1CA667}" type="presParOf" srcId="{62E7A046-B84D-4D73-BE52-ED62EF121BCD}" destId="{AA238D38-886D-44AF-8EB3-4F8C9BE7416A}" srcOrd="1" destOrd="0" presId="urn:microsoft.com/office/officeart/2005/8/layout/hProcess7"/>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E27BD-6EBC-4F2F-911B-A511E3276A30}">
      <dsp:nvSpPr>
        <dsp:cNvPr id="0" name=""/>
        <dsp:cNvSpPr/>
      </dsp:nvSpPr>
      <dsp:spPr>
        <a:xfrm>
          <a:off x="30904" y="0"/>
          <a:ext cx="2075837" cy="1278009"/>
        </a:xfrm>
        <a:prstGeom prst="roundRect">
          <a:avLst>
            <a:gd name="adj" fmla="val 5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cap="all" spc="83" dirty="0">
              <a:solidFill>
                <a:schemeClr val="accent1">
                  <a:lumMod val="40000"/>
                  <a:lumOff val="60000"/>
                </a:schemeClr>
              </a:solidFill>
              <a:latin typeface="Tw Cen MT Condensed" panose="020B0606020104020203"/>
              <a:ea typeface="MS PGothic" pitchFamily="34" charset="-128"/>
            </a:rPr>
            <a:t>Number of MS visits conducted</a:t>
          </a:r>
          <a:endParaRPr lang="en-US" sz="1400" b="1" kern="1200" dirty="0">
            <a:solidFill>
              <a:schemeClr val="accent1">
                <a:lumMod val="40000"/>
                <a:lumOff val="60000"/>
              </a:schemeClr>
            </a:solidFill>
          </a:endParaRPr>
        </a:p>
      </dsp:txBody>
      <dsp:txXfrm rot="16200000">
        <a:off x="-285496" y="316400"/>
        <a:ext cx="1047968" cy="415167"/>
      </dsp:txXfrm>
    </dsp:sp>
    <dsp:sp modelId="{C3197A08-344A-48ED-9281-B5316FCE93D4}">
      <dsp:nvSpPr>
        <dsp:cNvPr id="0" name=""/>
        <dsp:cNvSpPr/>
      </dsp:nvSpPr>
      <dsp:spPr>
        <a:xfrm>
          <a:off x="526399" y="0"/>
          <a:ext cx="1546499" cy="127800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latin typeface="Tw Cen MT Condensed" panose="020B0606020104020203" pitchFamily="34" charset="0"/>
            </a:rPr>
            <a:t>36</a:t>
          </a:r>
        </a:p>
      </dsp:txBody>
      <dsp:txXfrm>
        <a:off x="526399" y="0"/>
        <a:ext cx="1546499" cy="1278009"/>
      </dsp:txXfrm>
    </dsp:sp>
    <dsp:sp modelId="{55765B98-9E79-476F-8F77-6F3A72A725A6}">
      <dsp:nvSpPr>
        <dsp:cNvPr id="0" name=""/>
        <dsp:cNvSpPr/>
      </dsp:nvSpPr>
      <dsp:spPr>
        <a:xfrm>
          <a:off x="2220785" y="0"/>
          <a:ext cx="2075837" cy="1278009"/>
        </a:xfrm>
        <a:prstGeom prst="roundRect">
          <a:avLst>
            <a:gd name="adj" fmla="val 5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cap="all" spc="83" dirty="0">
              <a:solidFill>
                <a:schemeClr val="accent1">
                  <a:lumMod val="40000"/>
                  <a:lumOff val="60000"/>
                </a:schemeClr>
              </a:solidFill>
              <a:latin typeface="Tw Cen MT Condensed" panose="020B0606020104020203"/>
              <a:ea typeface="MS PGothic" pitchFamily="34" charset="-128"/>
            </a:rPr>
            <a:t>MS visits conducted YTD</a:t>
          </a:r>
          <a:endParaRPr lang="en-US" sz="1400" b="1" kern="1200" dirty="0">
            <a:solidFill>
              <a:schemeClr val="accent1">
                <a:lumMod val="40000"/>
                <a:lumOff val="60000"/>
              </a:schemeClr>
            </a:solidFill>
          </a:endParaRPr>
        </a:p>
      </dsp:txBody>
      <dsp:txXfrm rot="16200000">
        <a:off x="1904385" y="316400"/>
        <a:ext cx="1047968" cy="415167"/>
      </dsp:txXfrm>
    </dsp:sp>
    <dsp:sp modelId="{CC5BE8DC-F4CE-4343-B781-D07BDA4049BA}">
      <dsp:nvSpPr>
        <dsp:cNvPr id="0" name=""/>
        <dsp:cNvSpPr/>
      </dsp:nvSpPr>
      <dsp:spPr>
        <a:xfrm rot="5400000">
          <a:off x="2068256" y="759621"/>
          <a:ext cx="187727" cy="477570"/>
        </a:xfrm>
        <a:prstGeom prst="flowChartExtract">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C8D17DB-A217-48A3-900A-3C60DCB28C28}">
      <dsp:nvSpPr>
        <dsp:cNvPr id="0" name=""/>
        <dsp:cNvSpPr/>
      </dsp:nvSpPr>
      <dsp:spPr>
        <a:xfrm>
          <a:off x="4343584" y="0"/>
          <a:ext cx="2050972" cy="1278009"/>
        </a:xfrm>
        <a:prstGeom prst="roundRect">
          <a:avLst>
            <a:gd name="adj" fmla="val 5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cap="all" spc="83" dirty="0">
              <a:solidFill>
                <a:schemeClr val="accent1">
                  <a:lumMod val="40000"/>
                  <a:lumOff val="60000"/>
                </a:schemeClr>
              </a:solidFill>
              <a:latin typeface="Tw Cen MT Condensed" panose="020B0606020104020203"/>
              <a:ea typeface="MS PGothic" pitchFamily="34" charset="-128"/>
            </a:rPr>
            <a:t>Overall score for the month</a:t>
          </a:r>
          <a:endParaRPr lang="en-US" sz="1400" b="1" kern="1200" dirty="0">
            <a:solidFill>
              <a:schemeClr val="accent1">
                <a:lumMod val="40000"/>
                <a:lumOff val="60000"/>
              </a:schemeClr>
            </a:solidFill>
          </a:endParaRPr>
        </a:p>
      </dsp:txBody>
      <dsp:txXfrm rot="16200000">
        <a:off x="4024697" y="318886"/>
        <a:ext cx="1047968" cy="410194"/>
      </dsp:txXfrm>
    </dsp:sp>
    <dsp:sp modelId="{66A16925-887F-4986-B7A0-21A5705EA49A}">
      <dsp:nvSpPr>
        <dsp:cNvPr id="0" name=""/>
        <dsp:cNvSpPr/>
      </dsp:nvSpPr>
      <dsp:spPr>
        <a:xfrm rot="5400000">
          <a:off x="4287348" y="730046"/>
          <a:ext cx="187727" cy="477570"/>
        </a:xfrm>
        <a:prstGeom prst="flowChartExtract">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A813B0C9-7787-471D-8912-08F4FF2C9FE8}">
      <dsp:nvSpPr>
        <dsp:cNvPr id="0" name=""/>
        <dsp:cNvSpPr/>
      </dsp:nvSpPr>
      <dsp:spPr>
        <a:xfrm>
          <a:off x="4835908" y="0"/>
          <a:ext cx="1527974" cy="127800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400" kern="1200" cap="all" spc="83" dirty="0">
              <a:solidFill>
                <a:schemeClr val="bg1"/>
              </a:solidFill>
              <a:latin typeface="Tw Cen MT Condensed" panose="020B0606020104020203"/>
              <a:ea typeface="MS PGothic" pitchFamily="34" charset="-128"/>
              <a:cs typeface="+mn-cs"/>
            </a:rPr>
            <a:t>94</a:t>
          </a:r>
          <a:r>
            <a:rPr lang="en-US" sz="4400" dirty="0"/>
            <a:t>%</a:t>
          </a:r>
        </a:p>
      </dsp:txBody>
      <dsp:txXfrm>
        <a:off x="4835908" y="0"/>
        <a:ext cx="1527974" cy="1278009"/>
      </dsp:txXfrm>
    </dsp:sp>
    <dsp:sp modelId="{C7A8D011-5327-4C8A-B9FA-0ED8036C5794}">
      <dsp:nvSpPr>
        <dsp:cNvPr id="0" name=""/>
        <dsp:cNvSpPr/>
      </dsp:nvSpPr>
      <dsp:spPr>
        <a:xfrm>
          <a:off x="6492012" y="0"/>
          <a:ext cx="1961921" cy="1278009"/>
        </a:xfrm>
        <a:prstGeom prst="roundRect">
          <a:avLst>
            <a:gd name="adj" fmla="val 5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ctr" defTabSz="1066800">
            <a:lnSpc>
              <a:spcPct val="90000"/>
            </a:lnSpc>
            <a:spcBef>
              <a:spcPct val="0"/>
            </a:spcBef>
            <a:spcAft>
              <a:spcPct val="35000"/>
            </a:spcAft>
          </a:pPr>
          <a:r>
            <a:rPr lang="en-US" sz="2400" kern="1200" cap="all" spc="83" dirty="0">
              <a:solidFill>
                <a:schemeClr val="accent1">
                  <a:lumMod val="40000"/>
                  <a:lumOff val="60000"/>
                </a:schemeClr>
              </a:solidFill>
              <a:latin typeface="Tw Cen MT Condensed" panose="020B0606020104020203"/>
              <a:ea typeface="MS PGothic" pitchFamily="34" charset="-128"/>
            </a:rPr>
            <a:t>YTD Score</a:t>
          </a:r>
        </a:p>
      </dsp:txBody>
      <dsp:txXfrm rot="16200000">
        <a:off x="6164220" y="327791"/>
        <a:ext cx="1047968" cy="392384"/>
      </dsp:txXfrm>
    </dsp:sp>
    <dsp:sp modelId="{170D0286-CDBC-471B-8D7E-381E86EA9FC5}">
      <dsp:nvSpPr>
        <dsp:cNvPr id="0" name=""/>
        <dsp:cNvSpPr/>
      </dsp:nvSpPr>
      <dsp:spPr>
        <a:xfrm rot="5400000">
          <a:off x="6370319" y="776161"/>
          <a:ext cx="187727" cy="477570"/>
        </a:xfrm>
        <a:prstGeom prst="flowChartExtract">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8D4DC83-3E1D-4C1F-AB39-E22BAFEFEAA8}" type="datetimeFigureOut">
              <a:rPr lang="en-US" smtClean="0"/>
              <a:pPr/>
              <a:t>7/27/2017</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061742E-D0C1-4A87-B7A2-7A7FD8B265EB}" type="slidenum">
              <a:rPr lang="en-US" smtClean="0"/>
              <a:pPr/>
              <a:t>‹#›</a:t>
            </a:fld>
            <a:endParaRPr lang="en-US" dirty="0"/>
          </a:p>
        </p:txBody>
      </p:sp>
    </p:spTree>
    <p:extLst>
      <p:ext uri="{BB962C8B-B14F-4D97-AF65-F5344CB8AC3E}">
        <p14:creationId xmlns:p14="http://schemas.microsoft.com/office/powerpoint/2010/main" val="1583885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44C2-8640-4621-8C2B-17BEB6EE1AF0}" type="slidenum">
              <a:rPr lang="en-US" smtClean="0"/>
              <a:t>2</a:t>
            </a:fld>
            <a:endParaRPr lang="en-US"/>
          </a:p>
        </p:txBody>
      </p:sp>
    </p:spTree>
    <p:extLst>
      <p:ext uri="{BB962C8B-B14F-4D97-AF65-F5344CB8AC3E}">
        <p14:creationId xmlns:p14="http://schemas.microsoft.com/office/powerpoint/2010/main" val="3974978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61742E-D0C1-4A87-B7A2-7A7FD8B265EB}"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073615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44C2-8640-4621-8C2B-17BEB6EE1AF0}" type="slidenum">
              <a:rPr lang="en-US" smtClean="0"/>
              <a:t>3</a:t>
            </a:fld>
            <a:endParaRPr lang="en-US"/>
          </a:p>
        </p:txBody>
      </p:sp>
    </p:spTree>
    <p:extLst>
      <p:ext uri="{BB962C8B-B14F-4D97-AF65-F5344CB8AC3E}">
        <p14:creationId xmlns:p14="http://schemas.microsoft.com/office/powerpoint/2010/main" val="258725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44C2-8640-4621-8C2B-17BEB6EE1AF0}" type="slidenum">
              <a:rPr lang="en-US" smtClean="0"/>
              <a:t>4</a:t>
            </a:fld>
            <a:endParaRPr lang="en-US"/>
          </a:p>
        </p:txBody>
      </p:sp>
    </p:spTree>
    <p:extLst>
      <p:ext uri="{BB962C8B-B14F-4D97-AF65-F5344CB8AC3E}">
        <p14:creationId xmlns:p14="http://schemas.microsoft.com/office/powerpoint/2010/main" val="3285567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5</a:t>
            </a:fld>
            <a:endParaRPr lang="en-US"/>
          </a:p>
        </p:txBody>
      </p:sp>
    </p:spTree>
    <p:extLst>
      <p:ext uri="{BB962C8B-B14F-4D97-AF65-F5344CB8AC3E}">
        <p14:creationId xmlns:p14="http://schemas.microsoft.com/office/powerpoint/2010/main" val="1292637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6</a:t>
            </a:fld>
            <a:endParaRPr lang="en-US"/>
          </a:p>
        </p:txBody>
      </p:sp>
    </p:spTree>
    <p:extLst>
      <p:ext uri="{BB962C8B-B14F-4D97-AF65-F5344CB8AC3E}">
        <p14:creationId xmlns:p14="http://schemas.microsoft.com/office/powerpoint/2010/main" val="3592560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7</a:t>
            </a:fld>
            <a:endParaRPr lang="en-US"/>
          </a:p>
        </p:txBody>
      </p:sp>
    </p:spTree>
    <p:extLst>
      <p:ext uri="{BB962C8B-B14F-4D97-AF65-F5344CB8AC3E}">
        <p14:creationId xmlns:p14="http://schemas.microsoft.com/office/powerpoint/2010/main" val="1992432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8</a:t>
            </a:fld>
            <a:endParaRPr lang="en-US"/>
          </a:p>
        </p:txBody>
      </p:sp>
    </p:spTree>
    <p:extLst>
      <p:ext uri="{BB962C8B-B14F-4D97-AF65-F5344CB8AC3E}">
        <p14:creationId xmlns:p14="http://schemas.microsoft.com/office/powerpoint/2010/main" val="304367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9</a:t>
            </a:fld>
            <a:endParaRPr lang="en-US"/>
          </a:p>
        </p:txBody>
      </p:sp>
    </p:spTree>
    <p:extLst>
      <p:ext uri="{BB962C8B-B14F-4D97-AF65-F5344CB8AC3E}">
        <p14:creationId xmlns:p14="http://schemas.microsoft.com/office/powerpoint/2010/main" val="4019554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10</a:t>
            </a:fld>
            <a:endParaRPr lang="en-US"/>
          </a:p>
        </p:txBody>
      </p:sp>
    </p:spTree>
    <p:extLst>
      <p:ext uri="{BB962C8B-B14F-4D97-AF65-F5344CB8AC3E}">
        <p14:creationId xmlns:p14="http://schemas.microsoft.com/office/powerpoint/2010/main" val="306442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p:spPr>
        <p:txBody>
          <a:bodyPr anchor="b"/>
          <a:lstStyle>
            <a:lvl1pPr algn="ctr">
              <a:defRPr sz="4961"/>
            </a:lvl1pPr>
          </a:lstStyle>
          <a:p>
            <a:r>
              <a:rPr lang="en-US"/>
              <a:t>Click to edit Master title style</a:t>
            </a:r>
          </a:p>
        </p:txBody>
      </p:sp>
      <p:sp>
        <p:nvSpPr>
          <p:cNvPr id="3" name="Subtitle 2"/>
          <p:cNvSpPr>
            <a:spLocks noGrp="1"/>
          </p:cNvSpPr>
          <p:nvPr>
            <p:ph type="subTitle" idx="1"/>
          </p:nvPr>
        </p:nvSpPr>
        <p:spPr>
          <a:xfrm>
            <a:off x="1524001" y="3602038"/>
            <a:ext cx="9144000" cy="1655762"/>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n-US"/>
              <a:t>Click to edit Master subtitle style</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7/27/2017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8026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7/27/2017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9780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29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7/27/2017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7902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7/27/2017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7106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961"/>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984">
                <a:solidFill>
                  <a:schemeClr val="tx1">
                    <a:tint val="75000"/>
                  </a:schemeClr>
                </a:solidFill>
              </a:defRPr>
            </a:lvl1pPr>
            <a:lvl2pPr marL="378013" indent="0">
              <a:buNone/>
              <a:defRPr sz="1654">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7/27/2017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3980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922B1D-C93B-49F6-B879-FE764F0FB224}" type="datetimeFigureOut">
              <a:rPr lang="en-US" smtClean="0">
                <a:solidFill>
                  <a:prstClr val="black">
                    <a:tint val="75000"/>
                  </a:prstClr>
                </a:solidFill>
              </a:rPr>
              <a:pPr/>
              <a:t>7/27/2017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19540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6" cy="823912"/>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839789" y="2505075"/>
            <a:ext cx="515778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922B1D-C93B-49F6-B879-FE764F0FB224}" type="datetimeFigureOut">
              <a:rPr lang="en-US" smtClean="0">
                <a:solidFill>
                  <a:prstClr val="black">
                    <a:tint val="75000"/>
                  </a:prstClr>
                </a:solidFill>
              </a:rPr>
              <a:pPr/>
              <a:t>7/27/2017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5727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922B1D-C93B-49F6-B879-FE764F0FB224}" type="datetimeFigureOut">
              <a:rPr lang="en-US" smtClean="0">
                <a:solidFill>
                  <a:prstClr val="black">
                    <a:tint val="75000"/>
                  </a:prstClr>
                </a:solidFill>
              </a:rPr>
              <a:pPr/>
              <a:t>7/27/2017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0128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922B1D-C93B-49F6-B879-FE764F0FB224}" type="datetimeFigureOut">
              <a:rPr lang="en-US" smtClean="0">
                <a:solidFill>
                  <a:prstClr val="black">
                    <a:tint val="75000"/>
                  </a:prstClr>
                </a:solidFill>
              </a:rPr>
              <a:pPr/>
              <a:t>7/27/2017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8303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646"/>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646"/>
            </a:lvl1pPr>
            <a:lvl2pPr>
              <a:defRPr sz="2315"/>
            </a:lvl2pPr>
            <a:lvl3pPr>
              <a:defRPr sz="1984"/>
            </a:lvl3pPr>
            <a:lvl4pPr>
              <a:defRPr sz="1654"/>
            </a:lvl4pPr>
            <a:lvl5pPr>
              <a:defRPr sz="1654"/>
            </a:lvl5pPr>
            <a:lvl6pPr>
              <a:defRPr sz="1654"/>
            </a:lvl6pPr>
            <a:lvl7pPr>
              <a:defRPr sz="1654"/>
            </a:lvl7pPr>
            <a:lvl8pPr>
              <a:defRPr sz="1654"/>
            </a:lvl8pPr>
            <a:lvl9pPr>
              <a:defRPr sz="16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05922B1D-C93B-49F6-B879-FE764F0FB224}" type="datetimeFigureOut">
              <a:rPr lang="en-US" smtClean="0">
                <a:solidFill>
                  <a:prstClr val="black">
                    <a:tint val="75000"/>
                  </a:prstClr>
                </a:solidFill>
              </a:rPr>
              <a:pPr/>
              <a:t>7/27/2017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258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646"/>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05922B1D-C93B-49F6-B879-FE764F0FB224}" type="datetimeFigureOut">
              <a:rPr lang="en-US" smtClean="0">
                <a:solidFill>
                  <a:prstClr val="black">
                    <a:tint val="75000"/>
                  </a:prstClr>
                </a:solidFill>
              </a:rPr>
              <a:pPr/>
              <a:t>7/27/2017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78267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992">
                <a:solidFill>
                  <a:schemeClr val="tx1">
                    <a:tint val="75000"/>
                  </a:schemeClr>
                </a:solidFill>
              </a:defRPr>
            </a:lvl1pPr>
          </a:lstStyle>
          <a:p>
            <a:fld id="{05922B1D-C93B-49F6-B879-FE764F0FB224}" type="datetimeFigureOut">
              <a:rPr lang="en-US" smtClean="0">
                <a:solidFill>
                  <a:prstClr val="black">
                    <a:tint val="75000"/>
                  </a:prstClr>
                </a:solidFill>
                <a:ea typeface="MS PGothic" pitchFamily="34" charset="-128"/>
              </a:rPr>
              <a:pPr/>
              <a:t>7/27/2017</a:t>
            </a:fld>
            <a:endParaRPr lang="en-US" dirty="0">
              <a:solidFill>
                <a:prstClr val="black">
                  <a:tint val="75000"/>
                </a:prstClr>
              </a:solidFill>
              <a:ea typeface="MS PGothic" pitchFamily="34" charset="-128"/>
            </a:endParaRPr>
          </a:p>
        </p:txBody>
      </p:sp>
      <p:sp>
        <p:nvSpPr>
          <p:cNvPr id="5" name="Footer Placeholder 4"/>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US" dirty="0">
              <a:solidFill>
                <a:prstClr val="black">
                  <a:tint val="75000"/>
                </a:prstClr>
              </a:solidFill>
              <a:ea typeface="MS PGothic" pitchFamily="34" charset="-128"/>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92">
                <a:solidFill>
                  <a:schemeClr val="tx1">
                    <a:tint val="75000"/>
                  </a:schemeClr>
                </a:solidFill>
              </a:defRPr>
            </a:lvl1pPr>
          </a:lstStyle>
          <a:p>
            <a:fld id="{BCDAA6B2-F4D7-4315-96A8-6CC3B8155282}" type="slidenum">
              <a:rPr lang="en-US" smtClean="0">
                <a:solidFill>
                  <a:prstClr val="black">
                    <a:tint val="75000"/>
                  </a:prstClr>
                </a:solidFill>
                <a:ea typeface="MS PGothic" pitchFamily="34" charset="-128"/>
              </a:rPr>
              <a:pPr/>
              <a:t>‹#›</a:t>
            </a:fld>
            <a:endParaRPr lang="en-US" dirty="0">
              <a:solidFill>
                <a:prstClr val="black">
                  <a:tint val="75000"/>
                </a:prstClr>
              </a:solidFill>
              <a:ea typeface="MS PGothic" pitchFamily="34" charset="-128"/>
            </a:endParaRPr>
          </a:p>
        </p:txBody>
      </p:sp>
    </p:spTree>
    <p:extLst>
      <p:ext uri="{BB962C8B-B14F-4D97-AF65-F5344CB8AC3E}">
        <p14:creationId xmlns:p14="http://schemas.microsoft.com/office/powerpoint/2010/main" val="151189514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756026"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06" indent="-189006" algn="l" defTabSz="756026"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1654"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1.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9.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chart" Target="../charts/chart2.xml"/><Relationship Id="rId5" Type="http://schemas.openxmlformats.org/officeDocument/2006/relationships/diagramData" Target="../diagrams/data1.xml"/><Relationship Id="rId10" Type="http://schemas.openxmlformats.org/officeDocument/2006/relationships/chart" Target="../charts/chart1.xml"/><Relationship Id="rId4" Type="http://schemas.openxmlformats.org/officeDocument/2006/relationships/image" Target="../media/image7.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50301" y="1716452"/>
            <a:ext cx="8136904" cy="1865126"/>
          </a:xfrm>
          <a:prstGeom prst="rect">
            <a:avLst/>
          </a:prstGeom>
        </p:spPr>
        <p:txBody>
          <a:bodyPr wrap="square">
            <a:spAutoFit/>
          </a:bodyPr>
          <a:lstStyle/>
          <a:p>
            <a:pPr algn="r" fontAlgn="base">
              <a:lnSpc>
                <a:spcPct val="120000"/>
              </a:lnSpc>
              <a:spcBef>
                <a:spcPct val="0"/>
              </a:spcBef>
              <a:spcAft>
                <a:spcPct val="0"/>
              </a:spcAft>
            </a:pPr>
            <a:r>
              <a:rPr lang="en-US" altLang="en-US" sz="3200" cap="all" spc="83" dirty="0">
                <a:solidFill>
                  <a:srgbClr val="000000"/>
                </a:solidFill>
                <a:latin typeface="Tw Cen MT Condensed" panose="020B0606020104020203"/>
                <a:ea typeface="MS PGothic" pitchFamily="34" charset="-128"/>
              </a:rPr>
              <a:t>Quality Control &amp; service excellence Department</a:t>
            </a:r>
          </a:p>
          <a:p>
            <a:pPr algn="r" fontAlgn="base">
              <a:lnSpc>
                <a:spcPct val="120000"/>
              </a:lnSpc>
              <a:spcBef>
                <a:spcPct val="0"/>
              </a:spcBef>
              <a:spcAft>
                <a:spcPct val="0"/>
              </a:spcAft>
            </a:pPr>
            <a:r>
              <a:rPr lang="en-US" altLang="en-US" sz="3200" cap="all" spc="83" dirty="0">
                <a:solidFill>
                  <a:srgbClr val="000000"/>
                </a:solidFill>
                <a:latin typeface="Tw Cen MT Condensed" panose="020B0606020104020203"/>
                <a:ea typeface="MS PGothic" pitchFamily="34" charset="-128"/>
              </a:rPr>
              <a:t>Mystery Shopper services evaluations Report</a:t>
            </a:r>
            <a:br>
              <a:rPr lang="en-US" altLang="en-US" sz="3200" cap="all" spc="83" dirty="0">
                <a:solidFill>
                  <a:srgbClr val="000000"/>
                </a:solidFill>
                <a:latin typeface="Tw Cen MT Condensed" panose="020B0606020104020203"/>
                <a:ea typeface="MS PGothic" pitchFamily="34" charset="-128"/>
              </a:rPr>
            </a:br>
            <a:r>
              <a:rPr lang="en-US" altLang="en-US" sz="3200" cap="all" spc="83" dirty="0">
                <a:solidFill>
                  <a:srgbClr val="000000"/>
                </a:solidFill>
                <a:latin typeface="Tw Cen MT Condensed" panose="020B0606020104020203"/>
                <a:ea typeface="MS PGothic" pitchFamily="34" charset="-128"/>
              </a:rPr>
              <a:t>TDM Guest Services</a:t>
            </a:r>
          </a:p>
        </p:txBody>
      </p:sp>
      <p:sp>
        <p:nvSpPr>
          <p:cNvPr id="9" name="Rectangle 8"/>
          <p:cNvSpPr/>
          <p:nvPr/>
        </p:nvSpPr>
        <p:spPr>
          <a:xfrm>
            <a:off x="7863370" y="5414523"/>
            <a:ext cx="2158052" cy="397673"/>
          </a:xfrm>
          <a:prstGeom prst="rect">
            <a:avLst/>
          </a:prstGeom>
        </p:spPr>
        <p:txBody>
          <a:bodyPr wrap="square">
            <a:spAutoFit/>
          </a:bodyPr>
          <a:lstStyle/>
          <a:p>
            <a:r>
              <a:rPr lang="en-US" sz="1984" b="1" cap="all" spc="83" dirty="0">
                <a:solidFill>
                  <a:prstClr val="black">
                    <a:lumMod val="95000"/>
                    <a:lumOff val="5000"/>
                  </a:prstClr>
                </a:solidFill>
                <a:latin typeface="Calibri Light" panose="020F0302020204030204"/>
                <a:ea typeface="MS PGothic" pitchFamily="34" charset="-128"/>
              </a:rPr>
              <a:t>April 2017</a:t>
            </a:r>
            <a:endParaRPr lang="en-US" sz="1488" dirty="0">
              <a:solidFill>
                <a:prstClr val="black"/>
              </a:solidFill>
              <a:ea typeface="MS PGothic" pitchFamily="34" charset="-128"/>
            </a:endParaRPr>
          </a:p>
        </p:txBody>
      </p:sp>
      <p:cxnSp>
        <p:nvCxnSpPr>
          <p:cNvPr id="13" name="Straight Connector 12"/>
          <p:cNvCxnSpPr/>
          <p:nvPr/>
        </p:nvCxnSpPr>
        <p:spPr>
          <a:xfrm>
            <a:off x="7843186" y="5339039"/>
            <a:ext cx="0" cy="54864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11" name="Picture 7" descr="cid:image008.jpg@01D12C30.BDD7216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787205" y="521343"/>
            <a:ext cx="8382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rotWithShape="1">
          <a:blip r:embed="rId3"/>
          <a:srcRect b="9279"/>
          <a:stretch/>
        </p:blipFill>
        <p:spPr>
          <a:xfrm>
            <a:off x="1185059" y="3392893"/>
            <a:ext cx="5742412" cy="260477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948" y="521343"/>
            <a:ext cx="3027576" cy="843065"/>
          </a:xfrm>
          <a:prstGeom prst="rect">
            <a:avLst/>
          </a:prstGeom>
        </p:spPr>
      </p:pic>
    </p:spTree>
    <p:extLst>
      <p:ext uri="{BB962C8B-B14F-4D97-AF65-F5344CB8AC3E}">
        <p14:creationId xmlns:p14="http://schemas.microsoft.com/office/powerpoint/2010/main" val="307228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7/27/2017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10</a:t>
            </a:fld>
            <a:endParaRPr lang="en-US"/>
          </a:p>
        </p:txBody>
      </p:sp>
      <p:cxnSp>
        <p:nvCxnSpPr>
          <p:cNvPr id="53" name="Straight Connector 52"/>
          <p:cNvCxnSpPr/>
          <p:nvPr/>
        </p:nvCxnSpPr>
        <p:spPr>
          <a:xfrm>
            <a:off x="91579" y="15665"/>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48009"/>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March‘17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1356651768"/>
              </p:ext>
            </p:extLst>
          </p:nvPr>
        </p:nvGraphicFramePr>
        <p:xfrm>
          <a:off x="152113" y="782988"/>
          <a:ext cx="11646187" cy="5538322"/>
        </p:xfrm>
        <a:graphic>
          <a:graphicData uri="http://schemas.openxmlformats.org/drawingml/2006/table">
            <a:tbl>
              <a:tblPr firstRow="1" bandRow="1">
                <a:tableStyleId>{073A0DAA-6AF3-43AB-8588-CEC1D06C72B9}</a:tableStyleId>
              </a:tblPr>
              <a:tblGrid>
                <a:gridCol w="791901">
                  <a:extLst>
                    <a:ext uri="{9D8B030D-6E8A-4147-A177-3AD203B41FA5}">
                      <a16:colId xmlns="" xmlns:a16="http://schemas.microsoft.com/office/drawing/2014/main" val="20000"/>
                    </a:ext>
                  </a:extLst>
                </a:gridCol>
                <a:gridCol w="1075286">
                  <a:extLst>
                    <a:ext uri="{9D8B030D-6E8A-4147-A177-3AD203B41FA5}">
                      <a16:colId xmlns="" xmlns:a16="http://schemas.microsoft.com/office/drawing/2014/main" val="3421738776"/>
                    </a:ext>
                  </a:extLst>
                </a:gridCol>
                <a:gridCol w="8001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gridCol w="3644900">
                  <a:extLst>
                    <a:ext uri="{9D8B030D-6E8A-4147-A177-3AD203B41FA5}">
                      <a16:colId xmlns="" xmlns:a16="http://schemas.microsoft.com/office/drawing/2014/main" val="20003"/>
                    </a:ext>
                  </a:extLst>
                </a:gridCol>
                <a:gridCol w="3302000">
                  <a:extLst>
                    <a:ext uri="{9D8B030D-6E8A-4147-A177-3AD203B41FA5}">
                      <a16:colId xmlns="" xmlns:a16="http://schemas.microsoft.com/office/drawing/2014/main" val="20004"/>
                    </a:ext>
                  </a:extLst>
                </a:gridCol>
              </a:tblGrid>
              <a:tr h="450075">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timing</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l"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 xmlns:a16="http://schemas.microsoft.com/office/drawing/2014/main" val="10000"/>
                  </a:ext>
                </a:extLst>
              </a:tr>
              <a:tr h="550079">
                <a:tc>
                  <a:txBody>
                    <a:bodyPr/>
                    <a:lstStyle/>
                    <a:p>
                      <a:pPr algn="l"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rowSpan="7">
                  <a:txBody>
                    <a:bodyPr/>
                    <a:lstStyle/>
                    <a:p>
                      <a:pPr algn="l" fontAlgn="ctr"/>
                      <a:r>
                        <a:rPr lang="en-US" sz="1200" b="1" i="0" u="none" strike="noStrike" dirty="0">
                          <a:solidFill>
                            <a:srgbClr val="000000"/>
                          </a:solidFill>
                          <a:effectLst/>
                          <a:latin typeface="Tw Cen MT" panose="020B0602020104020603" pitchFamily="34" charset="0"/>
                        </a:rPr>
                        <a:t>GF Star Atrium</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15:32</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greeted the guest and informed the guest about the banks area and the closing timings.</a:t>
                      </a:r>
                    </a:p>
                  </a:txBody>
                  <a:tcPr marL="9525" marR="9525" marT="9525" marB="0" anchor="b">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1"/>
                  </a:ext>
                </a:extLst>
              </a:tr>
              <a:tr h="55007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15:32</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She was not wearing a name tag; she was wearing a Abaya.</a:t>
                      </a:r>
                    </a:p>
                  </a:txBody>
                  <a:tcPr marL="9525" marR="9525" marT="9525" marB="0" anchor="ctr">
                    <a:solidFill>
                      <a:schemeClr val="bg1">
                        <a:lumMod val="85000"/>
                      </a:schemeClr>
                    </a:solidFill>
                  </a:tcPr>
                </a:tc>
                <a:extLst>
                  <a:ext uri="{0D108BD9-81ED-4DB2-BD59-A6C34878D82A}">
                    <a16:rowId xmlns="" xmlns:a16="http://schemas.microsoft.com/office/drawing/2014/main" val="10002"/>
                  </a:ext>
                </a:extLst>
              </a:tr>
              <a:tr h="55007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15:32</a:t>
                      </a:r>
                    </a:p>
                  </a:txBody>
                  <a:tcPr marL="9525" marR="9525" marT="9525" marB="0" anchor="ctr">
                    <a:solidFill>
                      <a:schemeClr val="bg1">
                        <a:lumMod val="85000"/>
                      </a:schemeClr>
                    </a:solidFill>
                  </a:tcPr>
                </a:tc>
                <a:tc>
                  <a:txBody>
                    <a:bodyPr/>
                    <a:lstStyle/>
                    <a:p>
                      <a:pPr algn="ctr" fontAlgn="ctr"/>
                      <a:r>
                        <a:rPr lang="en-US" sz="1200" b="1" i="0" u="none" strike="noStrike">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was smiling and friendly.</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3"/>
                  </a:ext>
                </a:extLst>
              </a:tr>
              <a:tr h="635059">
                <a:tc>
                  <a:txBody>
                    <a:bodyPr/>
                    <a:lstStyle/>
                    <a:p>
                      <a:pPr algn="l"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greeted the guest with a smile and</a:t>
                      </a:r>
                      <a:r>
                        <a:rPr lang="en-US" sz="1200" b="0" i="0" u="none" strike="noStrike" baseline="0" dirty="0">
                          <a:solidFill>
                            <a:srgbClr val="000000"/>
                          </a:solidFill>
                          <a:effectLst/>
                          <a:latin typeface="Tw Cen MT" panose="020B0602020104020603" pitchFamily="34" charset="0"/>
                        </a:rPr>
                        <a:t> asked customer how she may help.</a:t>
                      </a:r>
                    </a:p>
                    <a:p>
                      <a:pPr marL="171450" indent="-171450" algn="l" fontAlgn="ctr">
                        <a:buFont typeface="Arial" panose="020B0604020202020204" pitchFamily="34" charset="0"/>
                        <a:buChar char="•"/>
                      </a:pPr>
                      <a:r>
                        <a:rPr lang="en-US" sz="1200" b="0" i="0" u="none" strike="noStrike" baseline="0" dirty="0">
                          <a:solidFill>
                            <a:srgbClr val="000000"/>
                          </a:solidFill>
                          <a:effectLst/>
                          <a:latin typeface="Tw Cen MT" panose="020B0602020104020603" pitchFamily="34" charset="0"/>
                        </a:rPr>
                        <a:t>Associate was helpful.</a:t>
                      </a: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4"/>
                  </a:ext>
                </a:extLst>
              </a:tr>
              <a:tr h="63505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When the guest asked about the entertainment in the mall, she informed the guest about caboodle only and when the guest asked about other play area she informed the guest about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 </a:t>
                      </a:r>
                    </a:p>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When the guest asked about the price and timing she had to ask her colleague "Brian".</a:t>
                      </a:r>
                    </a:p>
                  </a:txBody>
                  <a:tcPr marL="9525" marR="9525" marT="9525" marB="0" anchor="ctr">
                    <a:solidFill>
                      <a:schemeClr val="bg1">
                        <a:lumMod val="85000"/>
                      </a:schemeClr>
                    </a:solidFill>
                  </a:tcPr>
                </a:tc>
                <a:extLst>
                  <a:ext uri="{0D108BD9-81ED-4DB2-BD59-A6C34878D82A}">
                    <a16:rowId xmlns="" xmlns:a16="http://schemas.microsoft.com/office/drawing/2014/main" val="2903103802"/>
                  </a:ext>
                </a:extLst>
              </a:tr>
              <a:tr h="63505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She was not wearing name tag, she was wearing black T shirt with UAE flag</a:t>
                      </a:r>
                    </a:p>
                  </a:txBody>
                  <a:tcPr marL="9525" marR="9525" marT="9525" marB="0" anchor="ctr">
                    <a:solidFill>
                      <a:schemeClr val="bg1">
                        <a:lumMod val="85000"/>
                      </a:schemeClr>
                    </a:solidFill>
                  </a:tcPr>
                </a:tc>
                <a:extLst>
                  <a:ext uri="{0D108BD9-81ED-4DB2-BD59-A6C34878D82A}">
                    <a16:rowId xmlns="" xmlns:a16="http://schemas.microsoft.com/office/drawing/2014/main" val="56228173"/>
                  </a:ext>
                </a:extLst>
              </a:tr>
              <a:tr h="1061087">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was smiling and helpful.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was </a:t>
                      </a:r>
                      <a:r>
                        <a:rPr lang="en-US" sz="1200" b="0" i="0" u="none" strike="noStrike" dirty="0">
                          <a:solidFill>
                            <a:srgbClr val="000000"/>
                          </a:solidFill>
                          <a:effectLst/>
                          <a:latin typeface="Tw Cen MT" panose="020B0602020104020603" pitchFamily="34" charset="0"/>
                        </a:rPr>
                        <a:t>not aware about the prices &amp; timing of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  Associate</a:t>
                      </a:r>
                      <a:r>
                        <a:rPr lang="en-US" sz="1200" b="0" i="0" u="none" strike="noStrike" baseline="0" dirty="0">
                          <a:solidFill>
                            <a:srgbClr val="000000"/>
                          </a:solidFill>
                          <a:effectLst/>
                          <a:latin typeface="Tw Cen MT" panose="020B0602020104020603" pitchFamily="34" charset="0"/>
                        </a:rPr>
                        <a:t> provided guest with the wrong pricing for </a:t>
                      </a:r>
                      <a:r>
                        <a:rPr lang="en-US" sz="1200" b="0" i="0" u="none" strike="noStrike" baseline="0" dirty="0" err="1">
                          <a:solidFill>
                            <a:srgbClr val="000000"/>
                          </a:solidFill>
                          <a:effectLst/>
                          <a:latin typeface="Tw Cen MT" panose="020B0602020104020603" pitchFamily="34" charset="0"/>
                        </a:rPr>
                        <a:t>Kidzania</a:t>
                      </a:r>
                      <a:r>
                        <a:rPr lang="en-US" sz="1200" b="0" i="0" u="none" strike="noStrike" baseline="0" dirty="0">
                          <a:solidFill>
                            <a:srgbClr val="000000"/>
                          </a:solidFill>
                          <a:effectLst/>
                          <a:latin typeface="Tw Cen MT" panose="020B0602020104020603" pitchFamily="34" charset="0"/>
                        </a:rPr>
                        <a:t>.</a:t>
                      </a: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60021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6"/>
          <a:stretch>
            <a:fillRect/>
          </a:stretch>
        </p:blipFill>
        <p:spPr>
          <a:xfrm>
            <a:off x="11655541" y="6342742"/>
            <a:ext cx="423410" cy="423410"/>
          </a:xfrm>
          <a:prstGeom prst="rect">
            <a:avLst/>
          </a:prstGeom>
        </p:spPr>
      </p:pic>
      <p:sp>
        <p:nvSpPr>
          <p:cNvPr id="3" name="Slide Number Placeholder 2"/>
          <p:cNvSpPr>
            <a:spLocks noGrp="1"/>
          </p:cNvSpPr>
          <p:nvPr>
            <p:ph type="sldNum" sz="quarter" idx="12"/>
          </p:nvPr>
        </p:nvSpPr>
        <p:spPr>
          <a:xfrm>
            <a:off x="8912341" y="6440438"/>
            <a:ext cx="2743200" cy="365125"/>
          </a:xfrm>
        </p:spPr>
        <p:txBody>
          <a:bodyPr/>
          <a:lstStyle/>
          <a:p>
            <a:fld id="{BCDAA6B2-F4D7-4315-96A8-6CC3B8155282}" type="slidenum">
              <a:rPr lang="en-US" smtClean="0">
                <a:solidFill>
                  <a:prstClr val="black">
                    <a:tint val="75000"/>
                  </a:prstClr>
                </a:solidFill>
              </a:rPr>
              <a:pPr/>
              <a:t>11</a:t>
            </a:fld>
            <a:endParaRPr lang="en-US" dirty="0">
              <a:solidFill>
                <a:prstClr val="black">
                  <a:tint val="75000"/>
                </a:prstClr>
              </a:solidFill>
            </a:endParaRPr>
          </a:p>
        </p:txBody>
      </p:sp>
      <p:sp>
        <p:nvSpPr>
          <p:cNvPr id="8" name="Rectangle 7"/>
          <p:cNvSpPr/>
          <p:nvPr/>
        </p:nvSpPr>
        <p:spPr>
          <a:xfrm>
            <a:off x="380088" y="123247"/>
            <a:ext cx="6404054" cy="1200329"/>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MS service evaluation </a:t>
            </a:r>
          </a:p>
          <a:p>
            <a:pPr fontAlgn="base">
              <a:spcBef>
                <a:spcPct val="0"/>
              </a:spcBef>
              <a:spcAft>
                <a:spcPct val="0"/>
              </a:spcAft>
            </a:pPr>
            <a:r>
              <a:rPr lang="en-US" altLang="en-US" sz="2400" cap="all" spc="83">
                <a:solidFill>
                  <a:srgbClr val="000000"/>
                </a:solidFill>
                <a:latin typeface="Tw Cen MT Condensed" panose="020B0606020104020203"/>
                <a:ea typeface="MS PGothic" pitchFamily="34" charset="-128"/>
              </a:rPr>
              <a:t>tDM</a:t>
            </a:r>
            <a:r>
              <a:rPr lang="en-US" altLang="en-US" sz="2400" cap="all" spc="83" dirty="0">
                <a:solidFill>
                  <a:srgbClr val="000000"/>
                </a:solidFill>
                <a:latin typeface="Tw Cen MT Condensed" panose="020B0606020104020203"/>
                <a:ea typeface="MS PGothic" pitchFamily="34" charset="-128"/>
              </a:rPr>
              <a:t> Guest service</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Questionnaire</a:t>
            </a:r>
          </a:p>
        </p:txBody>
      </p:sp>
      <p:cxnSp>
        <p:nvCxnSpPr>
          <p:cNvPr id="9" name="Straight Connector 8"/>
          <p:cNvCxnSpPr/>
          <p:nvPr/>
        </p:nvCxnSpPr>
        <p:spPr>
          <a:xfrm>
            <a:off x="322032" y="206662"/>
            <a:ext cx="0" cy="1188720"/>
          </a:xfrm>
          <a:prstGeom prst="line">
            <a:avLst/>
          </a:prstGeom>
          <a:noFill/>
          <a:ln w="9525" cap="flat" cmpd="sng" algn="ctr">
            <a:solidFill>
              <a:srgbClr val="0070C0"/>
            </a:solidFill>
            <a:prstDash val="solid"/>
          </a:ln>
          <a:effectLst/>
        </p:spPr>
      </p:cxnSp>
      <p:grpSp>
        <p:nvGrpSpPr>
          <p:cNvPr id="10" name="Group 9"/>
          <p:cNvGrpSpPr/>
          <p:nvPr/>
        </p:nvGrpSpPr>
        <p:grpSpPr>
          <a:xfrm>
            <a:off x="543154" y="1912913"/>
            <a:ext cx="1552575" cy="4273550"/>
            <a:chOff x="1790700" y="792164"/>
            <a:chExt cx="1552575" cy="4273550"/>
          </a:xfrm>
        </p:grpSpPr>
        <p:grpSp>
          <p:nvGrpSpPr>
            <p:cNvPr id="11" name="Group 6"/>
            <p:cNvGrpSpPr>
              <a:grpSpLocks/>
            </p:cNvGrpSpPr>
            <p:nvPr/>
          </p:nvGrpSpPr>
          <p:grpSpPr bwMode="auto">
            <a:xfrm>
              <a:off x="1790700" y="977901"/>
              <a:ext cx="1149350" cy="4087813"/>
              <a:chOff x="2858713" y="1568450"/>
              <a:chExt cx="890265" cy="3291180"/>
            </a:xfrm>
          </p:grpSpPr>
          <p:sp>
            <p:nvSpPr>
              <p:cNvPr id="13" name="Oval 12"/>
              <p:cNvSpPr/>
              <p:nvPr>
                <p:custDataLst>
                  <p:tags r:id="rId1"/>
                </p:custDataLst>
              </p:nvPr>
            </p:nvSpPr>
            <p:spPr>
              <a:xfrm>
                <a:off x="2912209" y="4364061"/>
                <a:ext cx="778211" cy="327905"/>
              </a:xfrm>
              <a:prstGeom prst="ellipse">
                <a:avLst/>
              </a:prstGeom>
              <a:gradFill flip="none" rotWithShape="1">
                <a:gsLst>
                  <a:gs pos="100000">
                    <a:srgbClr val="FFFFFF">
                      <a:alpha val="0"/>
                    </a:srgbClr>
                  </a:gs>
                  <a:gs pos="0">
                    <a:srgbClr val="E6E6E6">
                      <a:lumMod val="10000"/>
                      <a:alpha val="34000"/>
                    </a:srgbClr>
                  </a:gs>
                </a:gsLst>
                <a:path path="shape">
                  <a:fillToRect l="50000" t="50000" r="50000" b="50000"/>
                </a:path>
                <a:tileRect/>
              </a:gradFill>
              <a:ln w="9525" cap="flat" cmpd="sng" algn="ctr">
                <a:noFill/>
                <a:prstDash val="solid"/>
              </a:ln>
              <a:effectLst/>
            </p:spPr>
            <p:txBody>
              <a:bodyPr anchor="ctr"/>
              <a:lstStyle>
                <a:lvl1pPr eaLnBrk="0" hangingPunct="0">
                  <a:defRPr sz="2200" b="1">
                    <a:solidFill>
                      <a:schemeClr val="tx1"/>
                    </a:solidFill>
                    <a:latin typeface="Myriad Landor" charset="0"/>
                    <a:ea typeface="MS PGothic" panose="020B0600070205080204" pitchFamily="34" charset="-128"/>
                  </a:defRPr>
                </a:lvl1pPr>
                <a:lvl2pPr marL="742950" indent="-285750" eaLnBrk="0" hangingPunct="0">
                  <a:defRPr sz="2200" b="1">
                    <a:solidFill>
                      <a:schemeClr val="tx1"/>
                    </a:solidFill>
                    <a:latin typeface="Myriad Landor" charset="0"/>
                    <a:ea typeface="MS PGothic" panose="020B0600070205080204" pitchFamily="34" charset="-128"/>
                  </a:defRPr>
                </a:lvl2pPr>
                <a:lvl3pPr marL="1143000" indent="-228600" eaLnBrk="0" hangingPunct="0">
                  <a:defRPr sz="2200" b="1">
                    <a:solidFill>
                      <a:schemeClr val="tx1"/>
                    </a:solidFill>
                    <a:latin typeface="Myriad Landor" charset="0"/>
                    <a:ea typeface="MS PGothic" panose="020B0600070205080204" pitchFamily="34" charset="-128"/>
                  </a:defRPr>
                </a:lvl3pPr>
                <a:lvl4pPr marL="1600200" indent="-228600" eaLnBrk="0" hangingPunct="0">
                  <a:defRPr sz="2200" b="1">
                    <a:solidFill>
                      <a:schemeClr val="tx1"/>
                    </a:solidFill>
                    <a:latin typeface="Myriad Landor" charset="0"/>
                    <a:ea typeface="MS PGothic" panose="020B0600070205080204" pitchFamily="34" charset="-128"/>
                  </a:defRPr>
                </a:lvl4pPr>
                <a:lvl5pPr marL="2057400" indent="-228600" eaLnBrk="0" hangingPunct="0">
                  <a:defRPr sz="2200" b="1">
                    <a:solidFill>
                      <a:schemeClr val="tx1"/>
                    </a:solidFill>
                    <a:latin typeface="Myriad Landor" charset="0"/>
                    <a:ea typeface="MS PGothic" panose="020B0600070205080204" pitchFamily="34" charset="-128"/>
                  </a:defRPr>
                </a:lvl5pPr>
                <a:lvl6pPr marL="25146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algn="ctr" eaLnBrk="1" fontAlgn="base" hangingPunct="1">
                  <a:spcBef>
                    <a:spcPct val="0"/>
                  </a:spcBef>
                  <a:spcAft>
                    <a:spcPct val="0"/>
                  </a:spcAft>
                  <a:defRPr/>
                </a:pPr>
                <a:endParaRPr lang="en-US" sz="1800" b="0" kern="0">
                  <a:solidFill>
                    <a:srgbClr val="FFFFFF"/>
                  </a:solidFill>
                  <a:latin typeface="Calibri" panose="020F0502020204030204" pitchFamily="34" charset="0"/>
                  <a:cs typeface="Arial" panose="020B0604020202020204" pitchFamily="34" charset="0"/>
                </a:endParaRPr>
              </a:p>
            </p:txBody>
          </p:sp>
          <p:sp>
            <p:nvSpPr>
              <p:cNvPr id="14" name="Oval 13"/>
              <p:cNvSpPr/>
              <p:nvPr>
                <p:custDataLst>
                  <p:tags r:id="rId2"/>
                </p:custDataLst>
              </p:nvPr>
            </p:nvSpPr>
            <p:spPr>
              <a:xfrm>
                <a:off x="3028167" y="4499005"/>
                <a:ext cx="466507" cy="360625"/>
              </a:xfrm>
              <a:prstGeom prst="ellipse">
                <a:avLst/>
              </a:prstGeom>
              <a:gradFill flip="none" rotWithShape="1">
                <a:gsLst>
                  <a:gs pos="100000">
                    <a:srgbClr val="FFFFFF">
                      <a:alpha val="0"/>
                    </a:srgbClr>
                  </a:gs>
                  <a:gs pos="0">
                    <a:srgbClr val="E6E6E6">
                      <a:lumMod val="10000"/>
                      <a:alpha val="34000"/>
                    </a:srgbClr>
                  </a:gs>
                </a:gsLst>
                <a:path path="shape">
                  <a:fillToRect l="50000" t="50000" r="50000" b="50000"/>
                </a:path>
                <a:tileRect/>
              </a:gradFill>
              <a:ln w="9525" cap="flat" cmpd="sng" algn="ctr">
                <a:noFill/>
                <a:prstDash val="solid"/>
              </a:ln>
              <a:effectLst/>
            </p:spPr>
            <p:txBody>
              <a:bodyPr anchor="ctr"/>
              <a:lstStyle>
                <a:lvl1pPr eaLnBrk="0" hangingPunct="0">
                  <a:defRPr sz="2200" b="1">
                    <a:solidFill>
                      <a:schemeClr val="tx1"/>
                    </a:solidFill>
                    <a:latin typeface="Myriad Landor" charset="0"/>
                    <a:ea typeface="MS PGothic" panose="020B0600070205080204" pitchFamily="34" charset="-128"/>
                  </a:defRPr>
                </a:lvl1pPr>
                <a:lvl2pPr marL="742950" indent="-285750" eaLnBrk="0" hangingPunct="0">
                  <a:defRPr sz="2200" b="1">
                    <a:solidFill>
                      <a:schemeClr val="tx1"/>
                    </a:solidFill>
                    <a:latin typeface="Myriad Landor" charset="0"/>
                    <a:ea typeface="MS PGothic" panose="020B0600070205080204" pitchFamily="34" charset="-128"/>
                  </a:defRPr>
                </a:lvl2pPr>
                <a:lvl3pPr marL="1143000" indent="-228600" eaLnBrk="0" hangingPunct="0">
                  <a:defRPr sz="2200" b="1">
                    <a:solidFill>
                      <a:schemeClr val="tx1"/>
                    </a:solidFill>
                    <a:latin typeface="Myriad Landor" charset="0"/>
                    <a:ea typeface="MS PGothic" panose="020B0600070205080204" pitchFamily="34" charset="-128"/>
                  </a:defRPr>
                </a:lvl3pPr>
                <a:lvl4pPr marL="1600200" indent="-228600" eaLnBrk="0" hangingPunct="0">
                  <a:defRPr sz="2200" b="1">
                    <a:solidFill>
                      <a:schemeClr val="tx1"/>
                    </a:solidFill>
                    <a:latin typeface="Myriad Landor" charset="0"/>
                    <a:ea typeface="MS PGothic" panose="020B0600070205080204" pitchFamily="34" charset="-128"/>
                  </a:defRPr>
                </a:lvl4pPr>
                <a:lvl5pPr marL="2057400" indent="-228600" eaLnBrk="0" hangingPunct="0">
                  <a:defRPr sz="2200" b="1">
                    <a:solidFill>
                      <a:schemeClr val="tx1"/>
                    </a:solidFill>
                    <a:latin typeface="Myriad Landor" charset="0"/>
                    <a:ea typeface="MS PGothic" panose="020B0600070205080204" pitchFamily="34" charset="-128"/>
                  </a:defRPr>
                </a:lvl5pPr>
                <a:lvl6pPr marL="25146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algn="ctr" eaLnBrk="1" fontAlgn="base" hangingPunct="1">
                  <a:spcBef>
                    <a:spcPct val="0"/>
                  </a:spcBef>
                  <a:spcAft>
                    <a:spcPct val="0"/>
                  </a:spcAft>
                  <a:defRPr/>
                </a:pPr>
                <a:endParaRPr lang="en-US" sz="1800" b="0" kern="0">
                  <a:solidFill>
                    <a:srgbClr val="FFFFFF"/>
                  </a:solidFill>
                  <a:latin typeface="Calibri" panose="020F0502020204030204" pitchFamily="34" charset="0"/>
                  <a:cs typeface="Arial" panose="020B0604020202020204" pitchFamily="34" charset="0"/>
                </a:endParaRPr>
              </a:p>
            </p:txBody>
          </p:sp>
          <p:grpSp>
            <p:nvGrpSpPr>
              <p:cNvPr id="15" name="Group 9"/>
              <p:cNvGrpSpPr>
                <a:grpSpLocks/>
              </p:cNvGrpSpPr>
              <p:nvPr>
                <p:custDataLst>
                  <p:tags r:id="rId3"/>
                </p:custDataLst>
              </p:nvPr>
            </p:nvGrpSpPr>
            <p:grpSpPr bwMode="auto">
              <a:xfrm flipH="1">
                <a:off x="2858713" y="1568450"/>
                <a:ext cx="890265" cy="3245066"/>
                <a:chOff x="2862827" y="3366484"/>
                <a:chExt cx="255778" cy="932325"/>
              </a:xfrm>
            </p:grpSpPr>
            <p:sp>
              <p:nvSpPr>
                <p:cNvPr id="17" name="Freeform 289"/>
                <p:cNvSpPr>
                  <a:spLocks/>
                </p:cNvSpPr>
                <p:nvPr/>
              </p:nvSpPr>
              <p:spPr bwMode="auto">
                <a:xfrm>
                  <a:off x="2862827" y="3519245"/>
                  <a:ext cx="62531" cy="254111"/>
                </a:xfrm>
                <a:custGeom>
                  <a:avLst/>
                  <a:gdLst>
                    <a:gd name="T0" fmla="*/ 77 w 86"/>
                    <a:gd name="T1" fmla="*/ 1 h 350"/>
                    <a:gd name="T2" fmla="*/ 84 w 86"/>
                    <a:gd name="T3" fmla="*/ 0 h 350"/>
                    <a:gd name="T4" fmla="*/ 84 w 86"/>
                    <a:gd name="T5" fmla="*/ 0 h 350"/>
                    <a:gd name="T6" fmla="*/ 77 w 86"/>
                    <a:gd name="T7" fmla="*/ 3 h 350"/>
                    <a:gd name="T8" fmla="*/ 72 w 86"/>
                    <a:gd name="T9" fmla="*/ 8 h 350"/>
                    <a:gd name="T10" fmla="*/ 68 w 86"/>
                    <a:gd name="T11" fmla="*/ 15 h 350"/>
                    <a:gd name="T12" fmla="*/ 65 w 86"/>
                    <a:gd name="T13" fmla="*/ 22 h 350"/>
                    <a:gd name="T14" fmla="*/ 61 w 86"/>
                    <a:gd name="T15" fmla="*/ 38 h 350"/>
                    <a:gd name="T16" fmla="*/ 60 w 86"/>
                    <a:gd name="T17" fmla="*/ 57 h 350"/>
                    <a:gd name="T18" fmla="*/ 25 w 86"/>
                    <a:gd name="T19" fmla="*/ 199 h 350"/>
                    <a:gd name="T20" fmla="*/ 25 w 86"/>
                    <a:gd name="T21" fmla="*/ 199 h 350"/>
                    <a:gd name="T22" fmla="*/ 26 w 86"/>
                    <a:gd name="T23" fmla="*/ 218 h 350"/>
                    <a:gd name="T24" fmla="*/ 30 w 86"/>
                    <a:gd name="T25" fmla="*/ 238 h 350"/>
                    <a:gd name="T26" fmla="*/ 35 w 86"/>
                    <a:gd name="T27" fmla="*/ 255 h 350"/>
                    <a:gd name="T28" fmla="*/ 40 w 86"/>
                    <a:gd name="T29" fmla="*/ 271 h 350"/>
                    <a:gd name="T30" fmla="*/ 49 w 86"/>
                    <a:gd name="T31" fmla="*/ 287 h 350"/>
                    <a:gd name="T32" fmla="*/ 60 w 86"/>
                    <a:gd name="T33" fmla="*/ 299 h 350"/>
                    <a:gd name="T34" fmla="*/ 72 w 86"/>
                    <a:gd name="T35" fmla="*/ 311 h 350"/>
                    <a:gd name="T36" fmla="*/ 86 w 86"/>
                    <a:gd name="T37" fmla="*/ 322 h 350"/>
                    <a:gd name="T38" fmla="*/ 86 w 86"/>
                    <a:gd name="T39" fmla="*/ 322 h 350"/>
                    <a:gd name="T40" fmla="*/ 75 w 86"/>
                    <a:gd name="T41" fmla="*/ 330 h 350"/>
                    <a:gd name="T42" fmla="*/ 70 w 86"/>
                    <a:gd name="T43" fmla="*/ 343 h 350"/>
                    <a:gd name="T44" fmla="*/ 70 w 86"/>
                    <a:gd name="T45" fmla="*/ 343 h 350"/>
                    <a:gd name="T46" fmla="*/ 68 w 86"/>
                    <a:gd name="T47" fmla="*/ 350 h 350"/>
                    <a:gd name="T48" fmla="*/ 56 w 86"/>
                    <a:gd name="T49" fmla="*/ 332 h 350"/>
                    <a:gd name="T50" fmla="*/ 16 w 86"/>
                    <a:gd name="T51" fmla="*/ 278 h 350"/>
                    <a:gd name="T52" fmla="*/ 16 w 86"/>
                    <a:gd name="T53" fmla="*/ 278 h 350"/>
                    <a:gd name="T54" fmla="*/ 7 w 86"/>
                    <a:gd name="T55" fmla="*/ 259 h 350"/>
                    <a:gd name="T56" fmla="*/ 2 w 86"/>
                    <a:gd name="T57" fmla="*/ 239 h 350"/>
                    <a:gd name="T58" fmla="*/ 0 w 86"/>
                    <a:gd name="T59" fmla="*/ 220 h 350"/>
                    <a:gd name="T60" fmla="*/ 4 w 86"/>
                    <a:gd name="T61" fmla="*/ 199 h 350"/>
                    <a:gd name="T62" fmla="*/ 4 w 86"/>
                    <a:gd name="T63" fmla="*/ 199 h 350"/>
                    <a:gd name="T64" fmla="*/ 4 w 86"/>
                    <a:gd name="T65" fmla="*/ 197 h 350"/>
                    <a:gd name="T66" fmla="*/ 46 w 86"/>
                    <a:gd name="T67" fmla="*/ 49 h 350"/>
                    <a:gd name="T68" fmla="*/ 46 w 86"/>
                    <a:gd name="T69" fmla="*/ 49 h 350"/>
                    <a:gd name="T70" fmla="*/ 51 w 86"/>
                    <a:gd name="T71" fmla="*/ 31 h 350"/>
                    <a:gd name="T72" fmla="*/ 58 w 86"/>
                    <a:gd name="T73" fmla="*/ 17 h 350"/>
                    <a:gd name="T74" fmla="*/ 67 w 86"/>
                    <a:gd name="T75" fmla="*/ 8 h 350"/>
                    <a:gd name="T76" fmla="*/ 77 w 86"/>
                    <a:gd name="T77" fmla="*/ 1 h 350"/>
                    <a:gd name="T78" fmla="*/ 77 w 86"/>
                    <a:gd name="T79" fmla="*/ 1 h 350"/>
                    <a:gd name="T80" fmla="*/ 77 w 86"/>
                    <a:gd name="T81" fmla="*/ 1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 h="350">
                      <a:moveTo>
                        <a:pt x="77" y="1"/>
                      </a:moveTo>
                      <a:lnTo>
                        <a:pt x="84" y="0"/>
                      </a:lnTo>
                      <a:lnTo>
                        <a:pt x="84" y="0"/>
                      </a:lnTo>
                      <a:lnTo>
                        <a:pt x="77" y="3"/>
                      </a:lnTo>
                      <a:lnTo>
                        <a:pt x="72" y="8"/>
                      </a:lnTo>
                      <a:lnTo>
                        <a:pt x="68" y="15"/>
                      </a:lnTo>
                      <a:lnTo>
                        <a:pt x="65" y="22"/>
                      </a:lnTo>
                      <a:lnTo>
                        <a:pt x="61" y="38"/>
                      </a:lnTo>
                      <a:lnTo>
                        <a:pt x="60" y="57"/>
                      </a:lnTo>
                      <a:lnTo>
                        <a:pt x="25" y="199"/>
                      </a:lnTo>
                      <a:lnTo>
                        <a:pt x="25" y="199"/>
                      </a:lnTo>
                      <a:lnTo>
                        <a:pt x="26" y="218"/>
                      </a:lnTo>
                      <a:lnTo>
                        <a:pt x="30" y="238"/>
                      </a:lnTo>
                      <a:lnTo>
                        <a:pt x="35" y="255"/>
                      </a:lnTo>
                      <a:lnTo>
                        <a:pt x="40" y="271"/>
                      </a:lnTo>
                      <a:lnTo>
                        <a:pt x="49" y="287"/>
                      </a:lnTo>
                      <a:lnTo>
                        <a:pt x="60" y="299"/>
                      </a:lnTo>
                      <a:lnTo>
                        <a:pt x="72" y="311"/>
                      </a:lnTo>
                      <a:lnTo>
                        <a:pt x="86" y="322"/>
                      </a:lnTo>
                      <a:lnTo>
                        <a:pt x="86" y="322"/>
                      </a:lnTo>
                      <a:lnTo>
                        <a:pt x="75" y="330"/>
                      </a:lnTo>
                      <a:lnTo>
                        <a:pt x="70" y="343"/>
                      </a:lnTo>
                      <a:lnTo>
                        <a:pt x="70" y="343"/>
                      </a:lnTo>
                      <a:lnTo>
                        <a:pt x="68" y="350"/>
                      </a:lnTo>
                      <a:lnTo>
                        <a:pt x="56" y="332"/>
                      </a:lnTo>
                      <a:lnTo>
                        <a:pt x="16" y="278"/>
                      </a:lnTo>
                      <a:lnTo>
                        <a:pt x="16" y="278"/>
                      </a:lnTo>
                      <a:lnTo>
                        <a:pt x="7" y="259"/>
                      </a:lnTo>
                      <a:lnTo>
                        <a:pt x="2" y="239"/>
                      </a:lnTo>
                      <a:lnTo>
                        <a:pt x="0" y="220"/>
                      </a:lnTo>
                      <a:lnTo>
                        <a:pt x="4" y="199"/>
                      </a:lnTo>
                      <a:lnTo>
                        <a:pt x="4" y="199"/>
                      </a:lnTo>
                      <a:lnTo>
                        <a:pt x="4" y="197"/>
                      </a:lnTo>
                      <a:lnTo>
                        <a:pt x="46" y="49"/>
                      </a:lnTo>
                      <a:lnTo>
                        <a:pt x="46" y="49"/>
                      </a:lnTo>
                      <a:lnTo>
                        <a:pt x="51" y="31"/>
                      </a:lnTo>
                      <a:lnTo>
                        <a:pt x="58" y="17"/>
                      </a:lnTo>
                      <a:lnTo>
                        <a:pt x="67" y="8"/>
                      </a:lnTo>
                      <a:lnTo>
                        <a:pt x="77" y="1"/>
                      </a:lnTo>
                      <a:lnTo>
                        <a:pt x="77" y="1"/>
                      </a:lnTo>
                      <a:lnTo>
                        <a:pt x="77" y="1"/>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18" name="Freeform 290"/>
                <p:cNvSpPr>
                  <a:spLocks/>
                </p:cNvSpPr>
                <p:nvPr/>
              </p:nvSpPr>
              <p:spPr bwMode="auto">
                <a:xfrm>
                  <a:off x="2941963" y="3482156"/>
                  <a:ext cx="56879" cy="156065"/>
                </a:xfrm>
                <a:custGeom>
                  <a:avLst/>
                  <a:gdLst>
                    <a:gd name="T0" fmla="*/ 0 w 78"/>
                    <a:gd name="T1" fmla="*/ 65 h 215"/>
                    <a:gd name="T2" fmla="*/ 24 w 78"/>
                    <a:gd name="T3" fmla="*/ 31 h 215"/>
                    <a:gd name="T4" fmla="*/ 47 w 78"/>
                    <a:gd name="T5" fmla="*/ 0 h 215"/>
                    <a:gd name="T6" fmla="*/ 31 w 78"/>
                    <a:gd name="T7" fmla="*/ 45 h 215"/>
                    <a:gd name="T8" fmla="*/ 49 w 78"/>
                    <a:gd name="T9" fmla="*/ 45 h 215"/>
                    <a:gd name="T10" fmla="*/ 49 w 78"/>
                    <a:gd name="T11" fmla="*/ 45 h 215"/>
                    <a:gd name="T12" fmla="*/ 52 w 78"/>
                    <a:gd name="T13" fmla="*/ 82 h 215"/>
                    <a:gd name="T14" fmla="*/ 59 w 78"/>
                    <a:gd name="T15" fmla="*/ 117 h 215"/>
                    <a:gd name="T16" fmla="*/ 68 w 78"/>
                    <a:gd name="T17" fmla="*/ 149 h 215"/>
                    <a:gd name="T18" fmla="*/ 78 w 78"/>
                    <a:gd name="T19" fmla="*/ 178 h 215"/>
                    <a:gd name="T20" fmla="*/ 63 w 78"/>
                    <a:gd name="T21" fmla="*/ 215 h 215"/>
                    <a:gd name="T22" fmla="*/ 56 w 78"/>
                    <a:gd name="T23" fmla="*/ 180 h 215"/>
                    <a:gd name="T24" fmla="*/ 56 w 78"/>
                    <a:gd name="T25" fmla="*/ 180 h 215"/>
                    <a:gd name="T26" fmla="*/ 49 w 78"/>
                    <a:gd name="T27" fmla="*/ 152 h 215"/>
                    <a:gd name="T28" fmla="*/ 45 w 78"/>
                    <a:gd name="T29" fmla="*/ 121 h 215"/>
                    <a:gd name="T30" fmla="*/ 45 w 78"/>
                    <a:gd name="T31" fmla="*/ 89 h 215"/>
                    <a:gd name="T32" fmla="*/ 45 w 78"/>
                    <a:gd name="T33" fmla="*/ 54 h 215"/>
                    <a:gd name="T34" fmla="*/ 29 w 78"/>
                    <a:gd name="T35" fmla="*/ 58 h 215"/>
                    <a:gd name="T36" fmla="*/ 0 w 78"/>
                    <a:gd name="T37" fmla="*/ 65 h 215"/>
                    <a:gd name="T38" fmla="*/ 0 w 78"/>
                    <a:gd name="T39" fmla="*/ 65 h 215"/>
                    <a:gd name="T40" fmla="*/ 0 w 78"/>
                    <a:gd name="T41" fmla="*/ 6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8" h="215">
                      <a:moveTo>
                        <a:pt x="0" y="65"/>
                      </a:moveTo>
                      <a:lnTo>
                        <a:pt x="24" y="31"/>
                      </a:lnTo>
                      <a:lnTo>
                        <a:pt x="47" y="0"/>
                      </a:lnTo>
                      <a:lnTo>
                        <a:pt x="31" y="45"/>
                      </a:lnTo>
                      <a:lnTo>
                        <a:pt x="49" y="45"/>
                      </a:lnTo>
                      <a:lnTo>
                        <a:pt x="49" y="45"/>
                      </a:lnTo>
                      <a:lnTo>
                        <a:pt x="52" y="82"/>
                      </a:lnTo>
                      <a:lnTo>
                        <a:pt x="59" y="117"/>
                      </a:lnTo>
                      <a:lnTo>
                        <a:pt x="68" y="149"/>
                      </a:lnTo>
                      <a:lnTo>
                        <a:pt x="78" y="178"/>
                      </a:lnTo>
                      <a:lnTo>
                        <a:pt x="63" y="215"/>
                      </a:lnTo>
                      <a:lnTo>
                        <a:pt x="56" y="180"/>
                      </a:lnTo>
                      <a:lnTo>
                        <a:pt x="56" y="180"/>
                      </a:lnTo>
                      <a:lnTo>
                        <a:pt x="49" y="152"/>
                      </a:lnTo>
                      <a:lnTo>
                        <a:pt x="45" y="121"/>
                      </a:lnTo>
                      <a:lnTo>
                        <a:pt x="45" y="89"/>
                      </a:lnTo>
                      <a:lnTo>
                        <a:pt x="45" y="54"/>
                      </a:lnTo>
                      <a:lnTo>
                        <a:pt x="29" y="58"/>
                      </a:lnTo>
                      <a:lnTo>
                        <a:pt x="0" y="65"/>
                      </a:lnTo>
                      <a:lnTo>
                        <a:pt x="0" y="65"/>
                      </a:lnTo>
                      <a:lnTo>
                        <a:pt x="0" y="65"/>
                      </a:lnTo>
                      <a:close/>
                    </a:path>
                  </a:pathLst>
                </a:custGeom>
                <a:solidFill>
                  <a:srgbClr val="C9CD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19" name="Freeform 291"/>
                <p:cNvSpPr>
                  <a:spLocks/>
                </p:cNvSpPr>
                <p:nvPr/>
              </p:nvSpPr>
              <p:spPr bwMode="auto">
                <a:xfrm>
                  <a:off x="2928891" y="3504556"/>
                  <a:ext cx="58999" cy="133666"/>
                </a:xfrm>
                <a:custGeom>
                  <a:avLst/>
                  <a:gdLst>
                    <a:gd name="T0" fmla="*/ 42 w 81"/>
                    <a:gd name="T1" fmla="*/ 0 h 184"/>
                    <a:gd name="T2" fmla="*/ 18 w 81"/>
                    <a:gd name="T3" fmla="*/ 34 h 184"/>
                    <a:gd name="T4" fmla="*/ 47 w 81"/>
                    <a:gd name="T5" fmla="*/ 27 h 184"/>
                    <a:gd name="T6" fmla="*/ 11 w 81"/>
                    <a:gd name="T7" fmla="*/ 74 h 184"/>
                    <a:gd name="T8" fmla="*/ 81 w 81"/>
                    <a:gd name="T9" fmla="*/ 184 h 184"/>
                    <a:gd name="T10" fmla="*/ 0 w 81"/>
                    <a:gd name="T11" fmla="*/ 77 h 184"/>
                    <a:gd name="T12" fmla="*/ 26 w 81"/>
                    <a:gd name="T13" fmla="*/ 41 h 184"/>
                    <a:gd name="T14" fmla="*/ 5 w 81"/>
                    <a:gd name="T15" fmla="*/ 41 h 184"/>
                    <a:gd name="T16" fmla="*/ 25 w 81"/>
                    <a:gd name="T17" fmla="*/ 7 h 184"/>
                    <a:gd name="T18" fmla="*/ 42 w 81"/>
                    <a:gd name="T19" fmla="*/ 0 h 184"/>
                    <a:gd name="T20" fmla="*/ 42 w 81"/>
                    <a:gd name="T21" fmla="*/ 0 h 184"/>
                    <a:gd name="T22" fmla="*/ 42 w 81"/>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184">
                      <a:moveTo>
                        <a:pt x="42" y="0"/>
                      </a:moveTo>
                      <a:lnTo>
                        <a:pt x="18" y="34"/>
                      </a:lnTo>
                      <a:lnTo>
                        <a:pt x="47" y="27"/>
                      </a:lnTo>
                      <a:lnTo>
                        <a:pt x="11" y="74"/>
                      </a:lnTo>
                      <a:lnTo>
                        <a:pt x="81" y="184"/>
                      </a:lnTo>
                      <a:lnTo>
                        <a:pt x="0" y="77"/>
                      </a:lnTo>
                      <a:lnTo>
                        <a:pt x="26" y="41"/>
                      </a:lnTo>
                      <a:lnTo>
                        <a:pt x="5" y="41"/>
                      </a:lnTo>
                      <a:lnTo>
                        <a:pt x="25" y="7"/>
                      </a:lnTo>
                      <a:lnTo>
                        <a:pt x="42" y="0"/>
                      </a:lnTo>
                      <a:lnTo>
                        <a:pt x="42" y="0"/>
                      </a:lnTo>
                      <a:lnTo>
                        <a:pt x="42" y="0"/>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0" name="Freeform 292"/>
                <p:cNvSpPr>
                  <a:spLocks noEditPoints="1"/>
                </p:cNvSpPr>
                <p:nvPr/>
              </p:nvSpPr>
              <p:spPr bwMode="auto">
                <a:xfrm>
                  <a:off x="2880844" y="3509697"/>
                  <a:ext cx="107045" cy="243462"/>
                </a:xfrm>
                <a:custGeom>
                  <a:avLst/>
                  <a:gdLst>
                    <a:gd name="T0" fmla="*/ 92 w 147"/>
                    <a:gd name="T1" fmla="*/ 34 h 335"/>
                    <a:gd name="T2" fmla="*/ 91 w 147"/>
                    <a:gd name="T3" fmla="*/ 0 h 335"/>
                    <a:gd name="T4" fmla="*/ 59 w 147"/>
                    <a:gd name="T5" fmla="*/ 13 h 335"/>
                    <a:gd name="T6" fmla="*/ 47 w 147"/>
                    <a:gd name="T7" fmla="*/ 21 h 335"/>
                    <a:gd name="T8" fmla="*/ 40 w 147"/>
                    <a:gd name="T9" fmla="*/ 35 h 335"/>
                    <a:gd name="T10" fmla="*/ 35 w 147"/>
                    <a:gd name="T11" fmla="*/ 70 h 335"/>
                    <a:gd name="T12" fmla="*/ 0 w 147"/>
                    <a:gd name="T13" fmla="*/ 212 h 335"/>
                    <a:gd name="T14" fmla="*/ 5 w 147"/>
                    <a:gd name="T15" fmla="*/ 251 h 335"/>
                    <a:gd name="T16" fmla="*/ 15 w 147"/>
                    <a:gd name="T17" fmla="*/ 284 h 335"/>
                    <a:gd name="T18" fmla="*/ 35 w 147"/>
                    <a:gd name="T19" fmla="*/ 312 h 335"/>
                    <a:gd name="T20" fmla="*/ 61 w 147"/>
                    <a:gd name="T21" fmla="*/ 335 h 335"/>
                    <a:gd name="T22" fmla="*/ 70 w 147"/>
                    <a:gd name="T23" fmla="*/ 328 h 335"/>
                    <a:gd name="T24" fmla="*/ 82 w 147"/>
                    <a:gd name="T25" fmla="*/ 322 h 335"/>
                    <a:gd name="T26" fmla="*/ 49 w 147"/>
                    <a:gd name="T27" fmla="*/ 270 h 335"/>
                    <a:gd name="T28" fmla="*/ 38 w 147"/>
                    <a:gd name="T29" fmla="*/ 254 h 335"/>
                    <a:gd name="T30" fmla="*/ 59 w 147"/>
                    <a:gd name="T31" fmla="*/ 158 h 335"/>
                    <a:gd name="T32" fmla="*/ 52 w 147"/>
                    <a:gd name="T33" fmla="*/ 132 h 335"/>
                    <a:gd name="T34" fmla="*/ 49 w 147"/>
                    <a:gd name="T35" fmla="*/ 81 h 335"/>
                    <a:gd name="T36" fmla="*/ 54 w 147"/>
                    <a:gd name="T37" fmla="*/ 56 h 335"/>
                    <a:gd name="T38" fmla="*/ 63 w 147"/>
                    <a:gd name="T39" fmla="*/ 116 h 335"/>
                    <a:gd name="T40" fmla="*/ 84 w 147"/>
                    <a:gd name="T41" fmla="*/ 168 h 335"/>
                    <a:gd name="T42" fmla="*/ 84 w 147"/>
                    <a:gd name="T43" fmla="*/ 252 h 335"/>
                    <a:gd name="T44" fmla="*/ 87 w 147"/>
                    <a:gd name="T45" fmla="*/ 280 h 335"/>
                    <a:gd name="T46" fmla="*/ 96 w 147"/>
                    <a:gd name="T47" fmla="*/ 303 h 335"/>
                    <a:gd name="T48" fmla="*/ 108 w 147"/>
                    <a:gd name="T49" fmla="*/ 319 h 335"/>
                    <a:gd name="T50" fmla="*/ 127 w 147"/>
                    <a:gd name="T51" fmla="*/ 328 h 335"/>
                    <a:gd name="T52" fmla="*/ 124 w 147"/>
                    <a:gd name="T53" fmla="*/ 307 h 335"/>
                    <a:gd name="T54" fmla="*/ 126 w 147"/>
                    <a:gd name="T55" fmla="*/ 284 h 335"/>
                    <a:gd name="T56" fmla="*/ 133 w 147"/>
                    <a:gd name="T57" fmla="*/ 233 h 335"/>
                    <a:gd name="T58" fmla="*/ 147 w 147"/>
                    <a:gd name="T59" fmla="*/ 177 h 335"/>
                    <a:gd name="T60" fmla="*/ 92 w 147"/>
                    <a:gd name="T61" fmla="*/ 34 h 335"/>
                    <a:gd name="T62" fmla="*/ 56 w 147"/>
                    <a:gd name="T63" fmla="*/ 158 h 335"/>
                    <a:gd name="T64" fmla="*/ 35 w 147"/>
                    <a:gd name="T65" fmla="*/ 210 h 335"/>
                    <a:gd name="T66" fmla="*/ 35 w 147"/>
                    <a:gd name="T67" fmla="*/ 254 h 335"/>
                    <a:gd name="T68" fmla="*/ 35 w 147"/>
                    <a:gd name="T69" fmla="*/ 258 h 335"/>
                    <a:gd name="T70" fmla="*/ 45 w 147"/>
                    <a:gd name="T71" fmla="*/ 272 h 335"/>
                    <a:gd name="T72" fmla="*/ 47 w 147"/>
                    <a:gd name="T73" fmla="*/ 273 h 335"/>
                    <a:gd name="T74" fmla="*/ 28 w 147"/>
                    <a:gd name="T75" fmla="*/ 256 h 335"/>
                    <a:gd name="T76" fmla="*/ 50 w 147"/>
                    <a:gd name="T77" fmla="*/ 146 h 335"/>
                    <a:gd name="T78" fmla="*/ 56 w 147"/>
                    <a:gd name="T79" fmla="*/ 158 h 335"/>
                    <a:gd name="T80" fmla="*/ 141 w 147"/>
                    <a:gd name="T81" fmla="*/ 179 h 335"/>
                    <a:gd name="T82" fmla="*/ 141 w 147"/>
                    <a:gd name="T83" fmla="*/ 179 h 335"/>
                    <a:gd name="T84" fmla="*/ 129 w 147"/>
                    <a:gd name="T85" fmla="*/ 233 h 335"/>
                    <a:gd name="T86" fmla="*/ 122 w 147"/>
                    <a:gd name="T87" fmla="*/ 284 h 335"/>
                    <a:gd name="T88" fmla="*/ 120 w 147"/>
                    <a:gd name="T89" fmla="*/ 303 h 335"/>
                    <a:gd name="T90" fmla="*/ 122 w 147"/>
                    <a:gd name="T91" fmla="*/ 322 h 335"/>
                    <a:gd name="T92" fmla="*/ 110 w 147"/>
                    <a:gd name="T93" fmla="*/ 315 h 335"/>
                    <a:gd name="T94" fmla="*/ 117 w 147"/>
                    <a:gd name="T95" fmla="*/ 238 h 335"/>
                    <a:gd name="T96" fmla="*/ 134 w 147"/>
                    <a:gd name="T97" fmla="*/ 167 h 335"/>
                    <a:gd name="T98" fmla="*/ 141 w 147"/>
                    <a:gd name="T99" fmla="*/ 17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7" h="335">
                      <a:moveTo>
                        <a:pt x="92" y="34"/>
                      </a:moveTo>
                      <a:lnTo>
                        <a:pt x="92" y="34"/>
                      </a:lnTo>
                      <a:lnTo>
                        <a:pt x="71" y="34"/>
                      </a:lnTo>
                      <a:lnTo>
                        <a:pt x="91" y="0"/>
                      </a:lnTo>
                      <a:lnTo>
                        <a:pt x="59" y="13"/>
                      </a:lnTo>
                      <a:lnTo>
                        <a:pt x="59" y="13"/>
                      </a:lnTo>
                      <a:lnTo>
                        <a:pt x="52" y="16"/>
                      </a:lnTo>
                      <a:lnTo>
                        <a:pt x="47" y="21"/>
                      </a:lnTo>
                      <a:lnTo>
                        <a:pt x="43" y="28"/>
                      </a:lnTo>
                      <a:lnTo>
                        <a:pt x="40" y="35"/>
                      </a:lnTo>
                      <a:lnTo>
                        <a:pt x="36" y="51"/>
                      </a:lnTo>
                      <a:lnTo>
                        <a:pt x="35" y="70"/>
                      </a:lnTo>
                      <a:lnTo>
                        <a:pt x="0" y="212"/>
                      </a:lnTo>
                      <a:lnTo>
                        <a:pt x="0" y="212"/>
                      </a:lnTo>
                      <a:lnTo>
                        <a:pt x="1" y="231"/>
                      </a:lnTo>
                      <a:lnTo>
                        <a:pt x="5" y="251"/>
                      </a:lnTo>
                      <a:lnTo>
                        <a:pt x="10" y="268"/>
                      </a:lnTo>
                      <a:lnTo>
                        <a:pt x="15" y="284"/>
                      </a:lnTo>
                      <a:lnTo>
                        <a:pt x="24" y="300"/>
                      </a:lnTo>
                      <a:lnTo>
                        <a:pt x="35" y="312"/>
                      </a:lnTo>
                      <a:lnTo>
                        <a:pt x="47" y="324"/>
                      </a:lnTo>
                      <a:lnTo>
                        <a:pt x="61" y="335"/>
                      </a:lnTo>
                      <a:lnTo>
                        <a:pt x="61" y="335"/>
                      </a:lnTo>
                      <a:lnTo>
                        <a:pt x="70" y="328"/>
                      </a:lnTo>
                      <a:lnTo>
                        <a:pt x="82" y="322"/>
                      </a:lnTo>
                      <a:lnTo>
                        <a:pt x="82" y="322"/>
                      </a:lnTo>
                      <a:lnTo>
                        <a:pt x="85" y="322"/>
                      </a:lnTo>
                      <a:lnTo>
                        <a:pt x="49" y="270"/>
                      </a:lnTo>
                      <a:lnTo>
                        <a:pt x="49" y="270"/>
                      </a:lnTo>
                      <a:lnTo>
                        <a:pt x="38" y="254"/>
                      </a:lnTo>
                      <a:lnTo>
                        <a:pt x="38" y="212"/>
                      </a:lnTo>
                      <a:lnTo>
                        <a:pt x="59" y="158"/>
                      </a:lnTo>
                      <a:lnTo>
                        <a:pt x="59" y="158"/>
                      </a:lnTo>
                      <a:lnTo>
                        <a:pt x="52" y="132"/>
                      </a:lnTo>
                      <a:lnTo>
                        <a:pt x="49" y="107"/>
                      </a:lnTo>
                      <a:lnTo>
                        <a:pt x="49" y="81"/>
                      </a:lnTo>
                      <a:lnTo>
                        <a:pt x="54" y="56"/>
                      </a:lnTo>
                      <a:lnTo>
                        <a:pt x="54" y="56"/>
                      </a:lnTo>
                      <a:lnTo>
                        <a:pt x="57" y="88"/>
                      </a:lnTo>
                      <a:lnTo>
                        <a:pt x="63" y="116"/>
                      </a:lnTo>
                      <a:lnTo>
                        <a:pt x="71" y="144"/>
                      </a:lnTo>
                      <a:lnTo>
                        <a:pt x="84" y="168"/>
                      </a:lnTo>
                      <a:lnTo>
                        <a:pt x="84" y="252"/>
                      </a:lnTo>
                      <a:lnTo>
                        <a:pt x="84" y="252"/>
                      </a:lnTo>
                      <a:lnTo>
                        <a:pt x="84" y="268"/>
                      </a:lnTo>
                      <a:lnTo>
                        <a:pt x="87" y="280"/>
                      </a:lnTo>
                      <a:lnTo>
                        <a:pt x="91" y="293"/>
                      </a:lnTo>
                      <a:lnTo>
                        <a:pt x="96" y="303"/>
                      </a:lnTo>
                      <a:lnTo>
                        <a:pt x="101" y="312"/>
                      </a:lnTo>
                      <a:lnTo>
                        <a:pt x="108" y="319"/>
                      </a:lnTo>
                      <a:lnTo>
                        <a:pt x="117" y="324"/>
                      </a:lnTo>
                      <a:lnTo>
                        <a:pt x="127" y="328"/>
                      </a:lnTo>
                      <a:lnTo>
                        <a:pt x="127" y="328"/>
                      </a:lnTo>
                      <a:lnTo>
                        <a:pt x="124" y="307"/>
                      </a:lnTo>
                      <a:lnTo>
                        <a:pt x="126" y="284"/>
                      </a:lnTo>
                      <a:lnTo>
                        <a:pt x="126" y="284"/>
                      </a:lnTo>
                      <a:lnTo>
                        <a:pt x="127" y="259"/>
                      </a:lnTo>
                      <a:lnTo>
                        <a:pt x="133" y="233"/>
                      </a:lnTo>
                      <a:lnTo>
                        <a:pt x="140" y="205"/>
                      </a:lnTo>
                      <a:lnTo>
                        <a:pt x="147" y="177"/>
                      </a:lnTo>
                      <a:lnTo>
                        <a:pt x="66" y="70"/>
                      </a:lnTo>
                      <a:lnTo>
                        <a:pt x="92" y="34"/>
                      </a:lnTo>
                      <a:lnTo>
                        <a:pt x="92" y="34"/>
                      </a:lnTo>
                      <a:close/>
                      <a:moveTo>
                        <a:pt x="56" y="158"/>
                      </a:moveTo>
                      <a:lnTo>
                        <a:pt x="56" y="158"/>
                      </a:lnTo>
                      <a:lnTo>
                        <a:pt x="35" y="210"/>
                      </a:lnTo>
                      <a:lnTo>
                        <a:pt x="35" y="212"/>
                      </a:lnTo>
                      <a:lnTo>
                        <a:pt x="35" y="254"/>
                      </a:lnTo>
                      <a:lnTo>
                        <a:pt x="35" y="254"/>
                      </a:lnTo>
                      <a:lnTo>
                        <a:pt x="35" y="258"/>
                      </a:lnTo>
                      <a:lnTo>
                        <a:pt x="45" y="272"/>
                      </a:lnTo>
                      <a:lnTo>
                        <a:pt x="45" y="272"/>
                      </a:lnTo>
                      <a:lnTo>
                        <a:pt x="47" y="273"/>
                      </a:lnTo>
                      <a:lnTo>
                        <a:pt x="47" y="273"/>
                      </a:lnTo>
                      <a:lnTo>
                        <a:pt x="80" y="319"/>
                      </a:lnTo>
                      <a:lnTo>
                        <a:pt x="28" y="256"/>
                      </a:lnTo>
                      <a:lnTo>
                        <a:pt x="28" y="207"/>
                      </a:lnTo>
                      <a:lnTo>
                        <a:pt x="50" y="146"/>
                      </a:lnTo>
                      <a:lnTo>
                        <a:pt x="50" y="146"/>
                      </a:lnTo>
                      <a:lnTo>
                        <a:pt x="56" y="158"/>
                      </a:lnTo>
                      <a:lnTo>
                        <a:pt x="56" y="158"/>
                      </a:lnTo>
                      <a:close/>
                      <a:moveTo>
                        <a:pt x="141" y="179"/>
                      </a:moveTo>
                      <a:lnTo>
                        <a:pt x="141" y="179"/>
                      </a:lnTo>
                      <a:lnTo>
                        <a:pt x="141" y="179"/>
                      </a:lnTo>
                      <a:lnTo>
                        <a:pt x="134" y="207"/>
                      </a:lnTo>
                      <a:lnTo>
                        <a:pt x="129" y="233"/>
                      </a:lnTo>
                      <a:lnTo>
                        <a:pt x="124" y="259"/>
                      </a:lnTo>
                      <a:lnTo>
                        <a:pt x="122" y="284"/>
                      </a:lnTo>
                      <a:lnTo>
                        <a:pt x="122" y="284"/>
                      </a:lnTo>
                      <a:lnTo>
                        <a:pt x="120" y="303"/>
                      </a:lnTo>
                      <a:lnTo>
                        <a:pt x="122" y="322"/>
                      </a:lnTo>
                      <a:lnTo>
                        <a:pt x="122" y="322"/>
                      </a:lnTo>
                      <a:lnTo>
                        <a:pt x="110" y="315"/>
                      </a:lnTo>
                      <a:lnTo>
                        <a:pt x="110" y="315"/>
                      </a:lnTo>
                      <a:lnTo>
                        <a:pt x="112" y="275"/>
                      </a:lnTo>
                      <a:lnTo>
                        <a:pt x="117" y="238"/>
                      </a:lnTo>
                      <a:lnTo>
                        <a:pt x="124" y="202"/>
                      </a:lnTo>
                      <a:lnTo>
                        <a:pt x="134" y="167"/>
                      </a:lnTo>
                      <a:lnTo>
                        <a:pt x="141" y="179"/>
                      </a:lnTo>
                      <a:lnTo>
                        <a:pt x="141" y="179"/>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1" name="Freeform 293"/>
                <p:cNvSpPr>
                  <a:spLocks/>
                </p:cNvSpPr>
                <p:nvPr/>
              </p:nvSpPr>
              <p:spPr bwMode="auto">
                <a:xfrm>
                  <a:off x="2901335" y="3615822"/>
                  <a:ext cx="37802" cy="125587"/>
                </a:xfrm>
                <a:custGeom>
                  <a:avLst/>
                  <a:gdLst>
                    <a:gd name="T0" fmla="*/ 22 w 52"/>
                    <a:gd name="T1" fmla="*/ 0 h 173"/>
                    <a:gd name="T2" fmla="*/ 22 w 52"/>
                    <a:gd name="T3" fmla="*/ 0 h 173"/>
                    <a:gd name="T4" fmla="*/ 28 w 52"/>
                    <a:gd name="T5" fmla="*/ 12 h 173"/>
                    <a:gd name="T6" fmla="*/ 7 w 52"/>
                    <a:gd name="T7" fmla="*/ 64 h 173"/>
                    <a:gd name="T8" fmla="*/ 7 w 52"/>
                    <a:gd name="T9" fmla="*/ 66 h 173"/>
                    <a:gd name="T10" fmla="*/ 7 w 52"/>
                    <a:gd name="T11" fmla="*/ 108 h 173"/>
                    <a:gd name="T12" fmla="*/ 7 w 52"/>
                    <a:gd name="T13" fmla="*/ 108 h 173"/>
                    <a:gd name="T14" fmla="*/ 7 w 52"/>
                    <a:gd name="T15" fmla="*/ 112 h 173"/>
                    <a:gd name="T16" fmla="*/ 17 w 52"/>
                    <a:gd name="T17" fmla="*/ 126 h 173"/>
                    <a:gd name="T18" fmla="*/ 17 w 52"/>
                    <a:gd name="T19" fmla="*/ 126 h 173"/>
                    <a:gd name="T20" fmla="*/ 19 w 52"/>
                    <a:gd name="T21" fmla="*/ 127 h 173"/>
                    <a:gd name="T22" fmla="*/ 19 w 52"/>
                    <a:gd name="T23" fmla="*/ 127 h 173"/>
                    <a:gd name="T24" fmla="*/ 52 w 52"/>
                    <a:gd name="T25" fmla="*/ 173 h 173"/>
                    <a:gd name="T26" fmla="*/ 0 w 52"/>
                    <a:gd name="T27" fmla="*/ 110 h 173"/>
                    <a:gd name="T28" fmla="*/ 0 w 52"/>
                    <a:gd name="T29" fmla="*/ 61 h 173"/>
                    <a:gd name="T30" fmla="*/ 22 w 52"/>
                    <a:gd name="T31" fmla="*/ 0 h 173"/>
                    <a:gd name="T32" fmla="*/ 22 w 52"/>
                    <a:gd name="T33" fmla="*/ 0 h 173"/>
                    <a:gd name="T34" fmla="*/ 22 w 52"/>
                    <a:gd name="T35"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173">
                      <a:moveTo>
                        <a:pt x="22" y="0"/>
                      </a:moveTo>
                      <a:lnTo>
                        <a:pt x="22" y="0"/>
                      </a:lnTo>
                      <a:lnTo>
                        <a:pt x="28" y="12"/>
                      </a:lnTo>
                      <a:lnTo>
                        <a:pt x="7" y="64"/>
                      </a:lnTo>
                      <a:lnTo>
                        <a:pt x="7" y="66"/>
                      </a:lnTo>
                      <a:lnTo>
                        <a:pt x="7" y="108"/>
                      </a:lnTo>
                      <a:lnTo>
                        <a:pt x="7" y="108"/>
                      </a:lnTo>
                      <a:lnTo>
                        <a:pt x="7" y="112"/>
                      </a:lnTo>
                      <a:lnTo>
                        <a:pt x="17" y="126"/>
                      </a:lnTo>
                      <a:lnTo>
                        <a:pt x="17" y="126"/>
                      </a:lnTo>
                      <a:lnTo>
                        <a:pt x="19" y="127"/>
                      </a:lnTo>
                      <a:lnTo>
                        <a:pt x="19" y="127"/>
                      </a:lnTo>
                      <a:lnTo>
                        <a:pt x="52" y="173"/>
                      </a:lnTo>
                      <a:lnTo>
                        <a:pt x="0" y="110"/>
                      </a:lnTo>
                      <a:lnTo>
                        <a:pt x="0" y="61"/>
                      </a:lnTo>
                      <a:lnTo>
                        <a:pt x="22" y="0"/>
                      </a:lnTo>
                      <a:lnTo>
                        <a:pt x="22" y="0"/>
                      </a:lnTo>
                      <a:lnTo>
                        <a:pt x="22" y="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2" name="Freeform 294"/>
                <p:cNvSpPr>
                  <a:spLocks/>
                </p:cNvSpPr>
                <p:nvPr/>
              </p:nvSpPr>
              <p:spPr bwMode="auto">
                <a:xfrm>
                  <a:off x="2961040" y="3630877"/>
                  <a:ext cx="22257" cy="112735"/>
                </a:xfrm>
                <a:custGeom>
                  <a:avLst/>
                  <a:gdLst>
                    <a:gd name="T0" fmla="*/ 24 w 31"/>
                    <a:gd name="T1" fmla="*/ 0 h 155"/>
                    <a:gd name="T2" fmla="*/ 31 w 31"/>
                    <a:gd name="T3" fmla="*/ 12 h 155"/>
                    <a:gd name="T4" fmla="*/ 31 w 31"/>
                    <a:gd name="T5" fmla="*/ 12 h 155"/>
                    <a:gd name="T6" fmla="*/ 24 w 31"/>
                    <a:gd name="T7" fmla="*/ 40 h 155"/>
                    <a:gd name="T8" fmla="*/ 19 w 31"/>
                    <a:gd name="T9" fmla="*/ 66 h 155"/>
                    <a:gd name="T10" fmla="*/ 14 w 31"/>
                    <a:gd name="T11" fmla="*/ 92 h 155"/>
                    <a:gd name="T12" fmla="*/ 12 w 31"/>
                    <a:gd name="T13" fmla="*/ 117 h 155"/>
                    <a:gd name="T14" fmla="*/ 12 w 31"/>
                    <a:gd name="T15" fmla="*/ 117 h 155"/>
                    <a:gd name="T16" fmla="*/ 10 w 31"/>
                    <a:gd name="T17" fmla="*/ 136 h 155"/>
                    <a:gd name="T18" fmla="*/ 12 w 31"/>
                    <a:gd name="T19" fmla="*/ 155 h 155"/>
                    <a:gd name="T20" fmla="*/ 12 w 31"/>
                    <a:gd name="T21" fmla="*/ 155 h 155"/>
                    <a:gd name="T22" fmla="*/ 0 w 31"/>
                    <a:gd name="T23" fmla="*/ 148 h 155"/>
                    <a:gd name="T24" fmla="*/ 0 w 31"/>
                    <a:gd name="T25" fmla="*/ 148 h 155"/>
                    <a:gd name="T26" fmla="*/ 2 w 31"/>
                    <a:gd name="T27" fmla="*/ 108 h 155"/>
                    <a:gd name="T28" fmla="*/ 7 w 31"/>
                    <a:gd name="T29" fmla="*/ 71 h 155"/>
                    <a:gd name="T30" fmla="*/ 14 w 31"/>
                    <a:gd name="T31" fmla="*/ 35 h 155"/>
                    <a:gd name="T32" fmla="*/ 24 w 31"/>
                    <a:gd name="T33" fmla="*/ 0 h 155"/>
                    <a:gd name="T34" fmla="*/ 24 w 31"/>
                    <a:gd name="T35" fmla="*/ 0 h 155"/>
                    <a:gd name="T36" fmla="*/ 24 w 31"/>
                    <a:gd name="T3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155">
                      <a:moveTo>
                        <a:pt x="24" y="0"/>
                      </a:moveTo>
                      <a:lnTo>
                        <a:pt x="31" y="12"/>
                      </a:lnTo>
                      <a:lnTo>
                        <a:pt x="31" y="12"/>
                      </a:lnTo>
                      <a:lnTo>
                        <a:pt x="24" y="40"/>
                      </a:lnTo>
                      <a:lnTo>
                        <a:pt x="19" y="66"/>
                      </a:lnTo>
                      <a:lnTo>
                        <a:pt x="14" y="92"/>
                      </a:lnTo>
                      <a:lnTo>
                        <a:pt x="12" y="117"/>
                      </a:lnTo>
                      <a:lnTo>
                        <a:pt x="12" y="117"/>
                      </a:lnTo>
                      <a:lnTo>
                        <a:pt x="10" y="136"/>
                      </a:lnTo>
                      <a:lnTo>
                        <a:pt x="12" y="155"/>
                      </a:lnTo>
                      <a:lnTo>
                        <a:pt x="12" y="155"/>
                      </a:lnTo>
                      <a:lnTo>
                        <a:pt x="0" y="148"/>
                      </a:lnTo>
                      <a:lnTo>
                        <a:pt x="0" y="148"/>
                      </a:lnTo>
                      <a:lnTo>
                        <a:pt x="2" y="108"/>
                      </a:lnTo>
                      <a:lnTo>
                        <a:pt x="7" y="71"/>
                      </a:lnTo>
                      <a:lnTo>
                        <a:pt x="14" y="35"/>
                      </a:lnTo>
                      <a:lnTo>
                        <a:pt x="24" y="0"/>
                      </a:lnTo>
                      <a:lnTo>
                        <a:pt x="24" y="0"/>
                      </a:lnTo>
                      <a:lnTo>
                        <a:pt x="24" y="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3" name="Freeform 295"/>
                <p:cNvSpPr>
                  <a:spLocks noEditPoints="1"/>
                </p:cNvSpPr>
                <p:nvPr/>
              </p:nvSpPr>
              <p:spPr bwMode="auto">
                <a:xfrm>
                  <a:off x="2937017" y="3521081"/>
                  <a:ext cx="50873" cy="117141"/>
                </a:xfrm>
                <a:custGeom>
                  <a:avLst/>
                  <a:gdLst>
                    <a:gd name="T0" fmla="*/ 0 w 70"/>
                    <a:gd name="T1" fmla="*/ 51 h 161"/>
                    <a:gd name="T2" fmla="*/ 0 w 70"/>
                    <a:gd name="T3" fmla="*/ 51 h 161"/>
                    <a:gd name="T4" fmla="*/ 70 w 70"/>
                    <a:gd name="T5" fmla="*/ 161 h 161"/>
                    <a:gd name="T6" fmla="*/ 63 w 70"/>
                    <a:gd name="T7" fmla="*/ 126 h 161"/>
                    <a:gd name="T8" fmla="*/ 63 w 70"/>
                    <a:gd name="T9" fmla="*/ 126 h 161"/>
                    <a:gd name="T10" fmla="*/ 56 w 70"/>
                    <a:gd name="T11" fmla="*/ 98 h 161"/>
                    <a:gd name="T12" fmla="*/ 52 w 70"/>
                    <a:gd name="T13" fmla="*/ 67 h 161"/>
                    <a:gd name="T14" fmla="*/ 52 w 70"/>
                    <a:gd name="T15" fmla="*/ 35 h 161"/>
                    <a:gd name="T16" fmla="*/ 52 w 70"/>
                    <a:gd name="T17" fmla="*/ 0 h 161"/>
                    <a:gd name="T18" fmla="*/ 36 w 70"/>
                    <a:gd name="T19" fmla="*/ 4 h 161"/>
                    <a:gd name="T20" fmla="*/ 0 w 70"/>
                    <a:gd name="T21" fmla="*/ 51 h 161"/>
                    <a:gd name="T22" fmla="*/ 0 w 70"/>
                    <a:gd name="T23" fmla="*/ 51 h 161"/>
                    <a:gd name="T24" fmla="*/ 56 w 70"/>
                    <a:gd name="T25" fmla="*/ 123 h 161"/>
                    <a:gd name="T26" fmla="*/ 56 w 70"/>
                    <a:gd name="T27" fmla="*/ 123 h 161"/>
                    <a:gd name="T28" fmla="*/ 56 w 70"/>
                    <a:gd name="T29" fmla="*/ 123 h 161"/>
                    <a:gd name="T30" fmla="*/ 49 w 70"/>
                    <a:gd name="T31" fmla="*/ 96 h 161"/>
                    <a:gd name="T32" fmla="*/ 43 w 70"/>
                    <a:gd name="T33" fmla="*/ 68 h 161"/>
                    <a:gd name="T34" fmla="*/ 40 w 70"/>
                    <a:gd name="T35" fmla="*/ 39 h 161"/>
                    <a:gd name="T36" fmla="*/ 38 w 70"/>
                    <a:gd name="T37" fmla="*/ 11 h 161"/>
                    <a:gd name="T38" fmla="*/ 45 w 70"/>
                    <a:gd name="T39" fmla="*/ 11 h 161"/>
                    <a:gd name="T40" fmla="*/ 45 w 70"/>
                    <a:gd name="T41" fmla="*/ 11 h 161"/>
                    <a:gd name="T42" fmla="*/ 49 w 70"/>
                    <a:gd name="T43" fmla="*/ 67 h 161"/>
                    <a:gd name="T44" fmla="*/ 56 w 70"/>
                    <a:gd name="T45" fmla="*/ 123 h 161"/>
                    <a:gd name="T46" fmla="*/ 56 w 70"/>
                    <a:gd name="T47" fmla="*/ 12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161">
                      <a:moveTo>
                        <a:pt x="0" y="51"/>
                      </a:moveTo>
                      <a:lnTo>
                        <a:pt x="0" y="51"/>
                      </a:lnTo>
                      <a:lnTo>
                        <a:pt x="70" y="161"/>
                      </a:lnTo>
                      <a:lnTo>
                        <a:pt x="63" y="126"/>
                      </a:lnTo>
                      <a:lnTo>
                        <a:pt x="63" y="126"/>
                      </a:lnTo>
                      <a:lnTo>
                        <a:pt x="56" y="98"/>
                      </a:lnTo>
                      <a:lnTo>
                        <a:pt x="52" y="67"/>
                      </a:lnTo>
                      <a:lnTo>
                        <a:pt x="52" y="35"/>
                      </a:lnTo>
                      <a:lnTo>
                        <a:pt x="52" y="0"/>
                      </a:lnTo>
                      <a:lnTo>
                        <a:pt x="36" y="4"/>
                      </a:lnTo>
                      <a:lnTo>
                        <a:pt x="0" y="51"/>
                      </a:lnTo>
                      <a:lnTo>
                        <a:pt x="0" y="51"/>
                      </a:lnTo>
                      <a:close/>
                      <a:moveTo>
                        <a:pt x="56" y="123"/>
                      </a:moveTo>
                      <a:lnTo>
                        <a:pt x="56" y="123"/>
                      </a:lnTo>
                      <a:lnTo>
                        <a:pt x="56" y="123"/>
                      </a:lnTo>
                      <a:lnTo>
                        <a:pt x="49" y="96"/>
                      </a:lnTo>
                      <a:lnTo>
                        <a:pt x="43" y="68"/>
                      </a:lnTo>
                      <a:lnTo>
                        <a:pt x="40" y="39"/>
                      </a:lnTo>
                      <a:lnTo>
                        <a:pt x="38" y="11"/>
                      </a:lnTo>
                      <a:lnTo>
                        <a:pt x="45" y="11"/>
                      </a:lnTo>
                      <a:lnTo>
                        <a:pt x="45" y="11"/>
                      </a:lnTo>
                      <a:lnTo>
                        <a:pt x="49" y="67"/>
                      </a:lnTo>
                      <a:lnTo>
                        <a:pt x="56" y="123"/>
                      </a:lnTo>
                      <a:lnTo>
                        <a:pt x="56" y="123"/>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4" name="Freeform 296"/>
                <p:cNvSpPr>
                  <a:spLocks/>
                </p:cNvSpPr>
                <p:nvPr/>
              </p:nvSpPr>
              <p:spPr bwMode="auto">
                <a:xfrm>
                  <a:off x="2964573" y="3529160"/>
                  <a:ext cx="13071" cy="81521"/>
                </a:xfrm>
                <a:custGeom>
                  <a:avLst/>
                  <a:gdLst>
                    <a:gd name="T0" fmla="*/ 7 w 18"/>
                    <a:gd name="T1" fmla="*/ 0 h 112"/>
                    <a:gd name="T2" fmla="*/ 7 w 18"/>
                    <a:gd name="T3" fmla="*/ 0 h 112"/>
                    <a:gd name="T4" fmla="*/ 11 w 18"/>
                    <a:gd name="T5" fmla="*/ 56 h 112"/>
                    <a:gd name="T6" fmla="*/ 18 w 18"/>
                    <a:gd name="T7" fmla="*/ 112 h 112"/>
                    <a:gd name="T8" fmla="*/ 18 w 18"/>
                    <a:gd name="T9" fmla="*/ 112 h 112"/>
                    <a:gd name="T10" fmla="*/ 11 w 18"/>
                    <a:gd name="T11" fmla="*/ 85 h 112"/>
                    <a:gd name="T12" fmla="*/ 5 w 18"/>
                    <a:gd name="T13" fmla="*/ 57 h 112"/>
                    <a:gd name="T14" fmla="*/ 2 w 18"/>
                    <a:gd name="T15" fmla="*/ 28 h 112"/>
                    <a:gd name="T16" fmla="*/ 0 w 18"/>
                    <a:gd name="T17" fmla="*/ 0 h 112"/>
                    <a:gd name="T18" fmla="*/ 7 w 18"/>
                    <a:gd name="T19" fmla="*/ 0 h 112"/>
                    <a:gd name="T20" fmla="*/ 7 w 18"/>
                    <a:gd name="T21" fmla="*/ 0 h 112"/>
                    <a:gd name="T22" fmla="*/ 7 w 18"/>
                    <a:gd name="T2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12">
                      <a:moveTo>
                        <a:pt x="7" y="0"/>
                      </a:moveTo>
                      <a:lnTo>
                        <a:pt x="7" y="0"/>
                      </a:lnTo>
                      <a:lnTo>
                        <a:pt x="11" y="56"/>
                      </a:lnTo>
                      <a:lnTo>
                        <a:pt x="18" y="112"/>
                      </a:lnTo>
                      <a:lnTo>
                        <a:pt x="18" y="112"/>
                      </a:lnTo>
                      <a:lnTo>
                        <a:pt x="11" y="85"/>
                      </a:lnTo>
                      <a:lnTo>
                        <a:pt x="5" y="57"/>
                      </a:lnTo>
                      <a:lnTo>
                        <a:pt x="2" y="28"/>
                      </a:lnTo>
                      <a:lnTo>
                        <a:pt x="0" y="0"/>
                      </a:lnTo>
                      <a:lnTo>
                        <a:pt x="7" y="0"/>
                      </a:lnTo>
                      <a:lnTo>
                        <a:pt x="7" y="0"/>
                      </a:lnTo>
                      <a:lnTo>
                        <a:pt x="7" y="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5" name="Freeform 297"/>
                <p:cNvSpPr>
                  <a:spLocks/>
                </p:cNvSpPr>
                <p:nvPr/>
              </p:nvSpPr>
              <p:spPr bwMode="auto">
                <a:xfrm>
                  <a:off x="2908754" y="3624268"/>
                  <a:ext cx="20137" cy="81521"/>
                </a:xfrm>
                <a:custGeom>
                  <a:avLst/>
                  <a:gdLst>
                    <a:gd name="T0" fmla="*/ 21 w 28"/>
                    <a:gd name="T1" fmla="*/ 0 h 112"/>
                    <a:gd name="T2" fmla="*/ 21 w 28"/>
                    <a:gd name="T3" fmla="*/ 0 h 112"/>
                    <a:gd name="T4" fmla="*/ 23 w 28"/>
                    <a:gd name="T5" fmla="*/ 5 h 112"/>
                    <a:gd name="T6" fmla="*/ 28 w 28"/>
                    <a:gd name="T7" fmla="*/ 73 h 112"/>
                    <a:gd name="T8" fmla="*/ 11 w 28"/>
                    <a:gd name="T9" fmla="*/ 112 h 112"/>
                    <a:gd name="T10" fmla="*/ 11 w 28"/>
                    <a:gd name="T11" fmla="*/ 112 h 112"/>
                    <a:gd name="T12" fmla="*/ 0 w 28"/>
                    <a:gd name="T13" fmla="*/ 96 h 112"/>
                    <a:gd name="T14" fmla="*/ 0 w 28"/>
                    <a:gd name="T15" fmla="*/ 54 h 112"/>
                    <a:gd name="T16" fmla="*/ 21 w 28"/>
                    <a:gd name="T17" fmla="*/ 0 h 112"/>
                    <a:gd name="T18" fmla="*/ 21 w 28"/>
                    <a:gd name="T19" fmla="*/ 0 h 112"/>
                    <a:gd name="T20" fmla="*/ 21 w 28"/>
                    <a:gd name="T21"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12">
                      <a:moveTo>
                        <a:pt x="21" y="0"/>
                      </a:moveTo>
                      <a:lnTo>
                        <a:pt x="21" y="0"/>
                      </a:lnTo>
                      <a:lnTo>
                        <a:pt x="23" y="5"/>
                      </a:lnTo>
                      <a:lnTo>
                        <a:pt x="28" y="73"/>
                      </a:lnTo>
                      <a:lnTo>
                        <a:pt x="11" y="112"/>
                      </a:lnTo>
                      <a:lnTo>
                        <a:pt x="11" y="112"/>
                      </a:lnTo>
                      <a:lnTo>
                        <a:pt x="0" y="96"/>
                      </a:lnTo>
                      <a:lnTo>
                        <a:pt x="0" y="54"/>
                      </a:lnTo>
                      <a:lnTo>
                        <a:pt x="21" y="0"/>
                      </a:lnTo>
                      <a:lnTo>
                        <a:pt x="21" y="0"/>
                      </a:lnTo>
                      <a:lnTo>
                        <a:pt x="21" y="0"/>
                      </a:lnTo>
                      <a:close/>
                    </a:path>
                  </a:pathLst>
                </a:custGeom>
                <a:solidFill>
                  <a:srgbClr val="EFF0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6" name="Freeform 298"/>
                <p:cNvSpPr>
                  <a:spLocks/>
                </p:cNvSpPr>
                <p:nvPr/>
              </p:nvSpPr>
              <p:spPr bwMode="auto">
                <a:xfrm>
                  <a:off x="2916526" y="3550458"/>
                  <a:ext cx="56879" cy="208577"/>
                </a:xfrm>
                <a:custGeom>
                  <a:avLst/>
                  <a:gdLst>
                    <a:gd name="T0" fmla="*/ 12 w 78"/>
                    <a:gd name="T1" fmla="*/ 107 h 287"/>
                    <a:gd name="T2" fmla="*/ 12 w 78"/>
                    <a:gd name="T3" fmla="*/ 107 h 287"/>
                    <a:gd name="T4" fmla="*/ 10 w 78"/>
                    <a:gd name="T5" fmla="*/ 102 h 287"/>
                    <a:gd name="T6" fmla="*/ 10 w 78"/>
                    <a:gd name="T7" fmla="*/ 102 h 287"/>
                    <a:gd name="T8" fmla="*/ 3 w 78"/>
                    <a:gd name="T9" fmla="*/ 76 h 287"/>
                    <a:gd name="T10" fmla="*/ 0 w 78"/>
                    <a:gd name="T11" fmla="*/ 51 h 287"/>
                    <a:gd name="T12" fmla="*/ 0 w 78"/>
                    <a:gd name="T13" fmla="*/ 25 h 287"/>
                    <a:gd name="T14" fmla="*/ 5 w 78"/>
                    <a:gd name="T15" fmla="*/ 0 h 287"/>
                    <a:gd name="T16" fmla="*/ 5 w 78"/>
                    <a:gd name="T17" fmla="*/ 0 h 287"/>
                    <a:gd name="T18" fmla="*/ 8 w 78"/>
                    <a:gd name="T19" fmla="*/ 32 h 287"/>
                    <a:gd name="T20" fmla="*/ 14 w 78"/>
                    <a:gd name="T21" fmla="*/ 60 h 287"/>
                    <a:gd name="T22" fmla="*/ 22 w 78"/>
                    <a:gd name="T23" fmla="*/ 88 h 287"/>
                    <a:gd name="T24" fmla="*/ 35 w 78"/>
                    <a:gd name="T25" fmla="*/ 112 h 287"/>
                    <a:gd name="T26" fmla="*/ 35 w 78"/>
                    <a:gd name="T27" fmla="*/ 196 h 287"/>
                    <a:gd name="T28" fmla="*/ 35 w 78"/>
                    <a:gd name="T29" fmla="*/ 196 h 287"/>
                    <a:gd name="T30" fmla="*/ 35 w 78"/>
                    <a:gd name="T31" fmla="*/ 212 h 287"/>
                    <a:gd name="T32" fmla="*/ 38 w 78"/>
                    <a:gd name="T33" fmla="*/ 224 h 287"/>
                    <a:gd name="T34" fmla="*/ 42 w 78"/>
                    <a:gd name="T35" fmla="*/ 237 h 287"/>
                    <a:gd name="T36" fmla="*/ 47 w 78"/>
                    <a:gd name="T37" fmla="*/ 247 h 287"/>
                    <a:gd name="T38" fmla="*/ 52 w 78"/>
                    <a:gd name="T39" fmla="*/ 256 h 287"/>
                    <a:gd name="T40" fmla="*/ 59 w 78"/>
                    <a:gd name="T41" fmla="*/ 263 h 287"/>
                    <a:gd name="T42" fmla="*/ 68 w 78"/>
                    <a:gd name="T43" fmla="*/ 268 h 287"/>
                    <a:gd name="T44" fmla="*/ 78 w 78"/>
                    <a:gd name="T45" fmla="*/ 272 h 287"/>
                    <a:gd name="T46" fmla="*/ 78 w 78"/>
                    <a:gd name="T47" fmla="*/ 272 h 287"/>
                    <a:gd name="T48" fmla="*/ 77 w 78"/>
                    <a:gd name="T49" fmla="*/ 280 h 287"/>
                    <a:gd name="T50" fmla="*/ 73 w 78"/>
                    <a:gd name="T51" fmla="*/ 286 h 287"/>
                    <a:gd name="T52" fmla="*/ 71 w 78"/>
                    <a:gd name="T53" fmla="*/ 287 h 287"/>
                    <a:gd name="T54" fmla="*/ 66 w 78"/>
                    <a:gd name="T55" fmla="*/ 287 h 287"/>
                    <a:gd name="T56" fmla="*/ 33 w 78"/>
                    <a:gd name="T57" fmla="*/ 266 h 287"/>
                    <a:gd name="T58" fmla="*/ 33 w 78"/>
                    <a:gd name="T59" fmla="*/ 266 h 287"/>
                    <a:gd name="T60" fmla="*/ 36 w 78"/>
                    <a:gd name="T61" fmla="*/ 266 h 287"/>
                    <a:gd name="T62" fmla="*/ 0 w 78"/>
                    <a:gd name="T63" fmla="*/ 214 h 287"/>
                    <a:gd name="T64" fmla="*/ 17 w 78"/>
                    <a:gd name="T65" fmla="*/ 175 h 287"/>
                    <a:gd name="T66" fmla="*/ 12 w 78"/>
                    <a:gd name="T67" fmla="*/ 107 h 287"/>
                    <a:gd name="T68" fmla="*/ 12 w 78"/>
                    <a:gd name="T69" fmla="*/ 107 h 287"/>
                    <a:gd name="T70" fmla="*/ 12 w 78"/>
                    <a:gd name="T71" fmla="*/ 10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 h="287">
                      <a:moveTo>
                        <a:pt x="12" y="107"/>
                      </a:moveTo>
                      <a:lnTo>
                        <a:pt x="12" y="107"/>
                      </a:lnTo>
                      <a:lnTo>
                        <a:pt x="10" y="102"/>
                      </a:lnTo>
                      <a:lnTo>
                        <a:pt x="10" y="102"/>
                      </a:lnTo>
                      <a:lnTo>
                        <a:pt x="3" y="76"/>
                      </a:lnTo>
                      <a:lnTo>
                        <a:pt x="0" y="51"/>
                      </a:lnTo>
                      <a:lnTo>
                        <a:pt x="0" y="25"/>
                      </a:lnTo>
                      <a:lnTo>
                        <a:pt x="5" y="0"/>
                      </a:lnTo>
                      <a:lnTo>
                        <a:pt x="5" y="0"/>
                      </a:lnTo>
                      <a:lnTo>
                        <a:pt x="8" y="32"/>
                      </a:lnTo>
                      <a:lnTo>
                        <a:pt x="14" y="60"/>
                      </a:lnTo>
                      <a:lnTo>
                        <a:pt x="22" y="88"/>
                      </a:lnTo>
                      <a:lnTo>
                        <a:pt x="35" y="112"/>
                      </a:lnTo>
                      <a:lnTo>
                        <a:pt x="35" y="196"/>
                      </a:lnTo>
                      <a:lnTo>
                        <a:pt x="35" y="196"/>
                      </a:lnTo>
                      <a:lnTo>
                        <a:pt x="35" y="212"/>
                      </a:lnTo>
                      <a:lnTo>
                        <a:pt x="38" y="224"/>
                      </a:lnTo>
                      <a:lnTo>
                        <a:pt x="42" y="237"/>
                      </a:lnTo>
                      <a:lnTo>
                        <a:pt x="47" y="247"/>
                      </a:lnTo>
                      <a:lnTo>
                        <a:pt x="52" y="256"/>
                      </a:lnTo>
                      <a:lnTo>
                        <a:pt x="59" y="263"/>
                      </a:lnTo>
                      <a:lnTo>
                        <a:pt x="68" y="268"/>
                      </a:lnTo>
                      <a:lnTo>
                        <a:pt x="78" y="272"/>
                      </a:lnTo>
                      <a:lnTo>
                        <a:pt x="78" y="272"/>
                      </a:lnTo>
                      <a:lnTo>
                        <a:pt x="77" y="280"/>
                      </a:lnTo>
                      <a:lnTo>
                        <a:pt x="73" y="286"/>
                      </a:lnTo>
                      <a:lnTo>
                        <a:pt x="71" y="287"/>
                      </a:lnTo>
                      <a:lnTo>
                        <a:pt x="66" y="287"/>
                      </a:lnTo>
                      <a:lnTo>
                        <a:pt x="33" y="266"/>
                      </a:lnTo>
                      <a:lnTo>
                        <a:pt x="33" y="266"/>
                      </a:lnTo>
                      <a:lnTo>
                        <a:pt x="36" y="266"/>
                      </a:lnTo>
                      <a:lnTo>
                        <a:pt x="0" y="214"/>
                      </a:lnTo>
                      <a:lnTo>
                        <a:pt x="17" y="175"/>
                      </a:lnTo>
                      <a:lnTo>
                        <a:pt x="12" y="107"/>
                      </a:lnTo>
                      <a:lnTo>
                        <a:pt x="12" y="107"/>
                      </a:lnTo>
                      <a:lnTo>
                        <a:pt x="12" y="107"/>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7" name="Freeform 299"/>
                <p:cNvSpPr>
                  <a:spLocks/>
                </p:cNvSpPr>
                <p:nvPr/>
              </p:nvSpPr>
              <p:spPr bwMode="auto">
                <a:xfrm>
                  <a:off x="2922532" y="3743612"/>
                  <a:ext cx="70304" cy="60223"/>
                </a:xfrm>
                <a:custGeom>
                  <a:avLst/>
                  <a:gdLst>
                    <a:gd name="T0" fmla="*/ 58 w 97"/>
                    <a:gd name="T1" fmla="*/ 21 h 83"/>
                    <a:gd name="T2" fmla="*/ 58 w 97"/>
                    <a:gd name="T3" fmla="*/ 34 h 83"/>
                    <a:gd name="T4" fmla="*/ 90 w 97"/>
                    <a:gd name="T5" fmla="*/ 60 h 83"/>
                    <a:gd name="T6" fmla="*/ 90 w 97"/>
                    <a:gd name="T7" fmla="*/ 60 h 83"/>
                    <a:gd name="T8" fmla="*/ 93 w 97"/>
                    <a:gd name="T9" fmla="*/ 63 h 83"/>
                    <a:gd name="T10" fmla="*/ 95 w 97"/>
                    <a:gd name="T11" fmla="*/ 65 h 83"/>
                    <a:gd name="T12" fmla="*/ 97 w 97"/>
                    <a:gd name="T13" fmla="*/ 69 h 83"/>
                    <a:gd name="T14" fmla="*/ 95 w 97"/>
                    <a:gd name="T15" fmla="*/ 72 h 83"/>
                    <a:gd name="T16" fmla="*/ 46 w 97"/>
                    <a:gd name="T17" fmla="*/ 34 h 83"/>
                    <a:gd name="T18" fmla="*/ 34 w 97"/>
                    <a:gd name="T19" fmla="*/ 34 h 83"/>
                    <a:gd name="T20" fmla="*/ 34 w 97"/>
                    <a:gd name="T21" fmla="*/ 34 h 83"/>
                    <a:gd name="T22" fmla="*/ 53 w 97"/>
                    <a:gd name="T23" fmla="*/ 53 h 83"/>
                    <a:gd name="T24" fmla="*/ 76 w 97"/>
                    <a:gd name="T25" fmla="*/ 67 h 83"/>
                    <a:gd name="T26" fmla="*/ 76 w 97"/>
                    <a:gd name="T27" fmla="*/ 67 h 83"/>
                    <a:gd name="T28" fmla="*/ 67 w 97"/>
                    <a:gd name="T29" fmla="*/ 70 h 83"/>
                    <a:gd name="T30" fmla="*/ 25 w 97"/>
                    <a:gd name="T31" fmla="*/ 37 h 83"/>
                    <a:gd name="T32" fmla="*/ 21 w 97"/>
                    <a:gd name="T33" fmla="*/ 42 h 83"/>
                    <a:gd name="T34" fmla="*/ 21 w 97"/>
                    <a:gd name="T35" fmla="*/ 42 h 83"/>
                    <a:gd name="T36" fmla="*/ 30 w 97"/>
                    <a:gd name="T37" fmla="*/ 53 h 83"/>
                    <a:gd name="T38" fmla="*/ 37 w 97"/>
                    <a:gd name="T39" fmla="*/ 62 h 83"/>
                    <a:gd name="T40" fmla="*/ 48 w 97"/>
                    <a:gd name="T41" fmla="*/ 67 h 83"/>
                    <a:gd name="T42" fmla="*/ 56 w 97"/>
                    <a:gd name="T43" fmla="*/ 70 h 83"/>
                    <a:gd name="T44" fmla="*/ 58 w 97"/>
                    <a:gd name="T45" fmla="*/ 70 h 83"/>
                    <a:gd name="T46" fmla="*/ 58 w 97"/>
                    <a:gd name="T47" fmla="*/ 70 h 83"/>
                    <a:gd name="T48" fmla="*/ 60 w 97"/>
                    <a:gd name="T49" fmla="*/ 70 h 83"/>
                    <a:gd name="T50" fmla="*/ 60 w 97"/>
                    <a:gd name="T51" fmla="*/ 70 h 83"/>
                    <a:gd name="T52" fmla="*/ 58 w 97"/>
                    <a:gd name="T53" fmla="*/ 77 h 83"/>
                    <a:gd name="T54" fmla="*/ 58 w 97"/>
                    <a:gd name="T55" fmla="*/ 77 h 83"/>
                    <a:gd name="T56" fmla="*/ 46 w 97"/>
                    <a:gd name="T57" fmla="*/ 72 h 83"/>
                    <a:gd name="T58" fmla="*/ 34 w 97"/>
                    <a:gd name="T59" fmla="*/ 65 h 83"/>
                    <a:gd name="T60" fmla="*/ 23 w 97"/>
                    <a:gd name="T61" fmla="*/ 56 h 83"/>
                    <a:gd name="T62" fmla="*/ 14 w 97"/>
                    <a:gd name="T63" fmla="*/ 46 h 83"/>
                    <a:gd name="T64" fmla="*/ 14 w 97"/>
                    <a:gd name="T65" fmla="*/ 53 h 83"/>
                    <a:gd name="T66" fmla="*/ 14 w 97"/>
                    <a:gd name="T67" fmla="*/ 53 h 83"/>
                    <a:gd name="T68" fmla="*/ 28 w 97"/>
                    <a:gd name="T69" fmla="*/ 65 h 83"/>
                    <a:gd name="T70" fmla="*/ 44 w 97"/>
                    <a:gd name="T71" fmla="*/ 76 h 83"/>
                    <a:gd name="T72" fmla="*/ 44 w 97"/>
                    <a:gd name="T73" fmla="*/ 76 h 83"/>
                    <a:gd name="T74" fmla="*/ 49 w 97"/>
                    <a:gd name="T75" fmla="*/ 79 h 83"/>
                    <a:gd name="T76" fmla="*/ 49 w 97"/>
                    <a:gd name="T77" fmla="*/ 79 h 83"/>
                    <a:gd name="T78" fmla="*/ 46 w 97"/>
                    <a:gd name="T79" fmla="*/ 83 h 83"/>
                    <a:gd name="T80" fmla="*/ 46 w 97"/>
                    <a:gd name="T81" fmla="*/ 83 h 83"/>
                    <a:gd name="T82" fmla="*/ 37 w 97"/>
                    <a:gd name="T83" fmla="*/ 81 h 83"/>
                    <a:gd name="T84" fmla="*/ 28 w 97"/>
                    <a:gd name="T85" fmla="*/ 76 h 83"/>
                    <a:gd name="T86" fmla="*/ 23 w 97"/>
                    <a:gd name="T87" fmla="*/ 70 h 83"/>
                    <a:gd name="T88" fmla="*/ 16 w 97"/>
                    <a:gd name="T89" fmla="*/ 63 h 83"/>
                    <a:gd name="T90" fmla="*/ 0 w 97"/>
                    <a:gd name="T91" fmla="*/ 37 h 83"/>
                    <a:gd name="T92" fmla="*/ 0 w 97"/>
                    <a:gd name="T93" fmla="*/ 37 h 83"/>
                    <a:gd name="T94" fmla="*/ 4 w 97"/>
                    <a:gd name="T95" fmla="*/ 27 h 83"/>
                    <a:gd name="T96" fmla="*/ 7 w 97"/>
                    <a:gd name="T97" fmla="*/ 18 h 83"/>
                    <a:gd name="T98" fmla="*/ 16 w 97"/>
                    <a:gd name="T99" fmla="*/ 9 h 83"/>
                    <a:gd name="T100" fmla="*/ 25 w 97"/>
                    <a:gd name="T101" fmla="*/ 0 h 83"/>
                    <a:gd name="T102" fmla="*/ 58 w 97"/>
                    <a:gd name="T103" fmla="*/ 21 h 83"/>
                    <a:gd name="T104" fmla="*/ 58 w 97"/>
                    <a:gd name="T105" fmla="*/ 21 h 83"/>
                    <a:gd name="T106" fmla="*/ 58 w 97"/>
                    <a:gd name="T107" fmla="*/ 2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83">
                      <a:moveTo>
                        <a:pt x="58" y="21"/>
                      </a:moveTo>
                      <a:lnTo>
                        <a:pt x="58" y="34"/>
                      </a:lnTo>
                      <a:lnTo>
                        <a:pt x="90" y="60"/>
                      </a:lnTo>
                      <a:lnTo>
                        <a:pt x="90" y="60"/>
                      </a:lnTo>
                      <a:lnTo>
                        <a:pt x="93" y="63"/>
                      </a:lnTo>
                      <a:lnTo>
                        <a:pt x="95" y="65"/>
                      </a:lnTo>
                      <a:lnTo>
                        <a:pt x="97" y="69"/>
                      </a:lnTo>
                      <a:lnTo>
                        <a:pt x="95" y="72"/>
                      </a:lnTo>
                      <a:lnTo>
                        <a:pt x="46" y="34"/>
                      </a:lnTo>
                      <a:lnTo>
                        <a:pt x="34" y="34"/>
                      </a:lnTo>
                      <a:lnTo>
                        <a:pt x="34" y="34"/>
                      </a:lnTo>
                      <a:lnTo>
                        <a:pt x="53" y="53"/>
                      </a:lnTo>
                      <a:lnTo>
                        <a:pt x="76" y="67"/>
                      </a:lnTo>
                      <a:lnTo>
                        <a:pt x="76" y="67"/>
                      </a:lnTo>
                      <a:lnTo>
                        <a:pt x="67" y="70"/>
                      </a:lnTo>
                      <a:lnTo>
                        <a:pt x="25" y="37"/>
                      </a:lnTo>
                      <a:lnTo>
                        <a:pt x="21" y="42"/>
                      </a:lnTo>
                      <a:lnTo>
                        <a:pt x="21" y="42"/>
                      </a:lnTo>
                      <a:lnTo>
                        <a:pt x="30" y="53"/>
                      </a:lnTo>
                      <a:lnTo>
                        <a:pt x="37" y="62"/>
                      </a:lnTo>
                      <a:lnTo>
                        <a:pt x="48" y="67"/>
                      </a:lnTo>
                      <a:lnTo>
                        <a:pt x="56" y="70"/>
                      </a:lnTo>
                      <a:lnTo>
                        <a:pt x="58" y="70"/>
                      </a:lnTo>
                      <a:lnTo>
                        <a:pt x="58" y="70"/>
                      </a:lnTo>
                      <a:lnTo>
                        <a:pt x="60" y="70"/>
                      </a:lnTo>
                      <a:lnTo>
                        <a:pt x="60" y="70"/>
                      </a:lnTo>
                      <a:lnTo>
                        <a:pt x="58" y="77"/>
                      </a:lnTo>
                      <a:lnTo>
                        <a:pt x="58" y="77"/>
                      </a:lnTo>
                      <a:lnTo>
                        <a:pt x="46" y="72"/>
                      </a:lnTo>
                      <a:lnTo>
                        <a:pt x="34" y="65"/>
                      </a:lnTo>
                      <a:lnTo>
                        <a:pt x="23" y="56"/>
                      </a:lnTo>
                      <a:lnTo>
                        <a:pt x="14" y="46"/>
                      </a:lnTo>
                      <a:lnTo>
                        <a:pt x="14" y="53"/>
                      </a:lnTo>
                      <a:lnTo>
                        <a:pt x="14" y="53"/>
                      </a:lnTo>
                      <a:lnTo>
                        <a:pt x="28" y="65"/>
                      </a:lnTo>
                      <a:lnTo>
                        <a:pt x="44" y="76"/>
                      </a:lnTo>
                      <a:lnTo>
                        <a:pt x="44" y="76"/>
                      </a:lnTo>
                      <a:lnTo>
                        <a:pt x="49" y="79"/>
                      </a:lnTo>
                      <a:lnTo>
                        <a:pt x="49" y="79"/>
                      </a:lnTo>
                      <a:lnTo>
                        <a:pt x="46" y="83"/>
                      </a:lnTo>
                      <a:lnTo>
                        <a:pt x="46" y="83"/>
                      </a:lnTo>
                      <a:lnTo>
                        <a:pt x="37" y="81"/>
                      </a:lnTo>
                      <a:lnTo>
                        <a:pt x="28" y="76"/>
                      </a:lnTo>
                      <a:lnTo>
                        <a:pt x="23" y="70"/>
                      </a:lnTo>
                      <a:lnTo>
                        <a:pt x="16" y="63"/>
                      </a:lnTo>
                      <a:lnTo>
                        <a:pt x="0" y="37"/>
                      </a:lnTo>
                      <a:lnTo>
                        <a:pt x="0" y="37"/>
                      </a:lnTo>
                      <a:lnTo>
                        <a:pt x="4" y="27"/>
                      </a:lnTo>
                      <a:lnTo>
                        <a:pt x="7" y="18"/>
                      </a:lnTo>
                      <a:lnTo>
                        <a:pt x="16" y="9"/>
                      </a:lnTo>
                      <a:lnTo>
                        <a:pt x="25" y="0"/>
                      </a:lnTo>
                      <a:lnTo>
                        <a:pt x="58" y="21"/>
                      </a:lnTo>
                      <a:lnTo>
                        <a:pt x="58" y="21"/>
                      </a:lnTo>
                      <a:lnTo>
                        <a:pt x="58" y="21"/>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8" name="Freeform 300"/>
                <p:cNvSpPr>
                  <a:spLocks/>
                </p:cNvSpPr>
                <p:nvPr/>
              </p:nvSpPr>
              <p:spPr bwMode="auto">
                <a:xfrm>
                  <a:off x="2878018" y="3748019"/>
                  <a:ext cx="188301" cy="300747"/>
                </a:xfrm>
                <a:custGeom>
                  <a:avLst/>
                  <a:gdLst>
                    <a:gd name="T0" fmla="*/ 119 w 259"/>
                    <a:gd name="T1" fmla="*/ 15 h 414"/>
                    <a:gd name="T2" fmla="*/ 124 w 259"/>
                    <a:gd name="T3" fmla="*/ 15 h 414"/>
                    <a:gd name="T4" fmla="*/ 130 w 259"/>
                    <a:gd name="T5" fmla="*/ 8 h 414"/>
                    <a:gd name="T6" fmla="*/ 131 w 259"/>
                    <a:gd name="T7" fmla="*/ 0 h 414"/>
                    <a:gd name="T8" fmla="*/ 144 w 259"/>
                    <a:gd name="T9" fmla="*/ 33 h 414"/>
                    <a:gd name="T10" fmla="*/ 149 w 259"/>
                    <a:gd name="T11" fmla="*/ 40 h 414"/>
                    <a:gd name="T12" fmla="*/ 168 w 259"/>
                    <a:gd name="T13" fmla="*/ 49 h 414"/>
                    <a:gd name="T14" fmla="*/ 198 w 259"/>
                    <a:gd name="T15" fmla="*/ 52 h 414"/>
                    <a:gd name="T16" fmla="*/ 236 w 259"/>
                    <a:gd name="T17" fmla="*/ 47 h 414"/>
                    <a:gd name="T18" fmla="*/ 259 w 259"/>
                    <a:gd name="T19" fmla="*/ 43 h 414"/>
                    <a:gd name="T20" fmla="*/ 170 w 259"/>
                    <a:gd name="T21" fmla="*/ 70 h 414"/>
                    <a:gd name="T22" fmla="*/ 156 w 259"/>
                    <a:gd name="T23" fmla="*/ 84 h 414"/>
                    <a:gd name="T24" fmla="*/ 142 w 259"/>
                    <a:gd name="T25" fmla="*/ 92 h 414"/>
                    <a:gd name="T26" fmla="*/ 126 w 259"/>
                    <a:gd name="T27" fmla="*/ 96 h 414"/>
                    <a:gd name="T28" fmla="*/ 110 w 259"/>
                    <a:gd name="T29" fmla="*/ 94 h 414"/>
                    <a:gd name="T30" fmla="*/ 65 w 259"/>
                    <a:gd name="T31" fmla="*/ 322 h 414"/>
                    <a:gd name="T32" fmla="*/ 231 w 259"/>
                    <a:gd name="T33" fmla="*/ 414 h 414"/>
                    <a:gd name="T34" fmla="*/ 210 w 259"/>
                    <a:gd name="T35" fmla="*/ 413 h 414"/>
                    <a:gd name="T36" fmla="*/ 130 w 259"/>
                    <a:gd name="T37" fmla="*/ 402 h 414"/>
                    <a:gd name="T38" fmla="*/ 74 w 259"/>
                    <a:gd name="T39" fmla="*/ 390 h 414"/>
                    <a:gd name="T40" fmla="*/ 37 w 259"/>
                    <a:gd name="T41" fmla="*/ 379 h 414"/>
                    <a:gd name="T42" fmla="*/ 16 w 259"/>
                    <a:gd name="T43" fmla="*/ 246 h 414"/>
                    <a:gd name="T44" fmla="*/ 18 w 259"/>
                    <a:gd name="T45" fmla="*/ 187 h 414"/>
                    <a:gd name="T46" fmla="*/ 26 w 259"/>
                    <a:gd name="T47" fmla="*/ 73 h 414"/>
                    <a:gd name="T48" fmla="*/ 47 w 259"/>
                    <a:gd name="T49" fmla="*/ 35 h 414"/>
                    <a:gd name="T50" fmla="*/ 49 w 259"/>
                    <a:gd name="T51" fmla="*/ 28 h 414"/>
                    <a:gd name="T52" fmla="*/ 84 w 259"/>
                    <a:gd name="T53" fmla="*/ 73 h 414"/>
                    <a:gd name="T54" fmla="*/ 96 w 259"/>
                    <a:gd name="T55" fmla="*/ 80 h 414"/>
                    <a:gd name="T56" fmla="*/ 107 w 259"/>
                    <a:gd name="T57" fmla="*/ 77 h 414"/>
                    <a:gd name="T58" fmla="*/ 110 w 259"/>
                    <a:gd name="T59" fmla="*/ 73 h 414"/>
                    <a:gd name="T60" fmla="*/ 114 w 259"/>
                    <a:gd name="T61" fmla="*/ 73 h 414"/>
                    <a:gd name="T62" fmla="*/ 119 w 259"/>
                    <a:gd name="T63" fmla="*/ 71 h 414"/>
                    <a:gd name="T64" fmla="*/ 121 w 259"/>
                    <a:gd name="T65" fmla="*/ 64 h 414"/>
                    <a:gd name="T66" fmla="*/ 128 w 259"/>
                    <a:gd name="T67" fmla="*/ 64 h 414"/>
                    <a:gd name="T68" fmla="*/ 137 w 259"/>
                    <a:gd name="T69" fmla="*/ 61 h 414"/>
                    <a:gd name="T70" fmla="*/ 138 w 259"/>
                    <a:gd name="T71" fmla="*/ 63 h 414"/>
                    <a:gd name="T72" fmla="*/ 151 w 259"/>
                    <a:gd name="T73" fmla="*/ 70 h 414"/>
                    <a:gd name="T74" fmla="*/ 156 w 259"/>
                    <a:gd name="T75" fmla="*/ 66 h 414"/>
                    <a:gd name="T76" fmla="*/ 156 w 259"/>
                    <a:gd name="T77" fmla="*/ 59 h 414"/>
                    <a:gd name="T78" fmla="*/ 151 w 259"/>
                    <a:gd name="T79" fmla="*/ 54 h 414"/>
                    <a:gd name="T80" fmla="*/ 119 w 259"/>
                    <a:gd name="T81" fmla="*/ 28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9" h="414">
                      <a:moveTo>
                        <a:pt x="119" y="28"/>
                      </a:moveTo>
                      <a:lnTo>
                        <a:pt x="119" y="15"/>
                      </a:lnTo>
                      <a:lnTo>
                        <a:pt x="119" y="15"/>
                      </a:lnTo>
                      <a:lnTo>
                        <a:pt x="124" y="15"/>
                      </a:lnTo>
                      <a:lnTo>
                        <a:pt x="126" y="14"/>
                      </a:lnTo>
                      <a:lnTo>
                        <a:pt x="130" y="8"/>
                      </a:lnTo>
                      <a:lnTo>
                        <a:pt x="131" y="0"/>
                      </a:lnTo>
                      <a:lnTo>
                        <a:pt x="131" y="0"/>
                      </a:lnTo>
                      <a:lnTo>
                        <a:pt x="137" y="17"/>
                      </a:lnTo>
                      <a:lnTo>
                        <a:pt x="144" y="33"/>
                      </a:lnTo>
                      <a:lnTo>
                        <a:pt x="144" y="33"/>
                      </a:lnTo>
                      <a:lnTo>
                        <a:pt x="149" y="40"/>
                      </a:lnTo>
                      <a:lnTo>
                        <a:pt x="158" y="45"/>
                      </a:lnTo>
                      <a:lnTo>
                        <a:pt x="168" y="49"/>
                      </a:lnTo>
                      <a:lnTo>
                        <a:pt x="182" y="50"/>
                      </a:lnTo>
                      <a:lnTo>
                        <a:pt x="198" y="52"/>
                      </a:lnTo>
                      <a:lnTo>
                        <a:pt x="215" y="50"/>
                      </a:lnTo>
                      <a:lnTo>
                        <a:pt x="236" y="47"/>
                      </a:lnTo>
                      <a:lnTo>
                        <a:pt x="259" y="43"/>
                      </a:lnTo>
                      <a:lnTo>
                        <a:pt x="259" y="43"/>
                      </a:lnTo>
                      <a:lnTo>
                        <a:pt x="259" y="52"/>
                      </a:lnTo>
                      <a:lnTo>
                        <a:pt x="170" y="70"/>
                      </a:lnTo>
                      <a:lnTo>
                        <a:pt x="170" y="70"/>
                      </a:lnTo>
                      <a:lnTo>
                        <a:pt x="156" y="84"/>
                      </a:lnTo>
                      <a:lnTo>
                        <a:pt x="149" y="87"/>
                      </a:lnTo>
                      <a:lnTo>
                        <a:pt x="142" y="92"/>
                      </a:lnTo>
                      <a:lnTo>
                        <a:pt x="135" y="94"/>
                      </a:lnTo>
                      <a:lnTo>
                        <a:pt x="126" y="96"/>
                      </a:lnTo>
                      <a:lnTo>
                        <a:pt x="119" y="96"/>
                      </a:lnTo>
                      <a:lnTo>
                        <a:pt x="110" y="94"/>
                      </a:lnTo>
                      <a:lnTo>
                        <a:pt x="65" y="94"/>
                      </a:lnTo>
                      <a:lnTo>
                        <a:pt x="65" y="322"/>
                      </a:lnTo>
                      <a:lnTo>
                        <a:pt x="231" y="414"/>
                      </a:lnTo>
                      <a:lnTo>
                        <a:pt x="231" y="414"/>
                      </a:lnTo>
                      <a:lnTo>
                        <a:pt x="210" y="413"/>
                      </a:lnTo>
                      <a:lnTo>
                        <a:pt x="210" y="413"/>
                      </a:lnTo>
                      <a:lnTo>
                        <a:pt x="170" y="409"/>
                      </a:lnTo>
                      <a:lnTo>
                        <a:pt x="130" y="402"/>
                      </a:lnTo>
                      <a:lnTo>
                        <a:pt x="130" y="402"/>
                      </a:lnTo>
                      <a:lnTo>
                        <a:pt x="74" y="390"/>
                      </a:lnTo>
                      <a:lnTo>
                        <a:pt x="74" y="390"/>
                      </a:lnTo>
                      <a:lnTo>
                        <a:pt x="37" y="379"/>
                      </a:lnTo>
                      <a:lnTo>
                        <a:pt x="0" y="367"/>
                      </a:lnTo>
                      <a:lnTo>
                        <a:pt x="16" y="246"/>
                      </a:lnTo>
                      <a:lnTo>
                        <a:pt x="16" y="246"/>
                      </a:lnTo>
                      <a:lnTo>
                        <a:pt x="18" y="187"/>
                      </a:lnTo>
                      <a:lnTo>
                        <a:pt x="21" y="131"/>
                      </a:lnTo>
                      <a:lnTo>
                        <a:pt x="26" y="73"/>
                      </a:lnTo>
                      <a:lnTo>
                        <a:pt x="35" y="17"/>
                      </a:lnTo>
                      <a:lnTo>
                        <a:pt x="47" y="35"/>
                      </a:lnTo>
                      <a:lnTo>
                        <a:pt x="47" y="35"/>
                      </a:lnTo>
                      <a:lnTo>
                        <a:pt x="49" y="28"/>
                      </a:lnTo>
                      <a:lnTo>
                        <a:pt x="84" y="73"/>
                      </a:lnTo>
                      <a:lnTo>
                        <a:pt x="84" y="73"/>
                      </a:lnTo>
                      <a:lnTo>
                        <a:pt x="91" y="77"/>
                      </a:lnTo>
                      <a:lnTo>
                        <a:pt x="96" y="80"/>
                      </a:lnTo>
                      <a:lnTo>
                        <a:pt x="102" y="80"/>
                      </a:lnTo>
                      <a:lnTo>
                        <a:pt x="107" y="77"/>
                      </a:lnTo>
                      <a:lnTo>
                        <a:pt x="107" y="77"/>
                      </a:lnTo>
                      <a:lnTo>
                        <a:pt x="110" y="73"/>
                      </a:lnTo>
                      <a:lnTo>
                        <a:pt x="110" y="73"/>
                      </a:lnTo>
                      <a:lnTo>
                        <a:pt x="114" y="73"/>
                      </a:lnTo>
                      <a:lnTo>
                        <a:pt x="119" y="71"/>
                      </a:lnTo>
                      <a:lnTo>
                        <a:pt x="119" y="71"/>
                      </a:lnTo>
                      <a:lnTo>
                        <a:pt x="121" y="64"/>
                      </a:lnTo>
                      <a:lnTo>
                        <a:pt x="121" y="64"/>
                      </a:lnTo>
                      <a:lnTo>
                        <a:pt x="128" y="64"/>
                      </a:lnTo>
                      <a:lnTo>
                        <a:pt x="128" y="64"/>
                      </a:lnTo>
                      <a:lnTo>
                        <a:pt x="137" y="61"/>
                      </a:lnTo>
                      <a:lnTo>
                        <a:pt x="137" y="61"/>
                      </a:lnTo>
                      <a:lnTo>
                        <a:pt x="138" y="63"/>
                      </a:lnTo>
                      <a:lnTo>
                        <a:pt x="138" y="63"/>
                      </a:lnTo>
                      <a:lnTo>
                        <a:pt x="151" y="70"/>
                      </a:lnTo>
                      <a:lnTo>
                        <a:pt x="151" y="70"/>
                      </a:lnTo>
                      <a:lnTo>
                        <a:pt x="156" y="66"/>
                      </a:lnTo>
                      <a:lnTo>
                        <a:pt x="156" y="66"/>
                      </a:lnTo>
                      <a:lnTo>
                        <a:pt x="158" y="63"/>
                      </a:lnTo>
                      <a:lnTo>
                        <a:pt x="156" y="59"/>
                      </a:lnTo>
                      <a:lnTo>
                        <a:pt x="154" y="57"/>
                      </a:lnTo>
                      <a:lnTo>
                        <a:pt x="151" y="54"/>
                      </a:lnTo>
                      <a:lnTo>
                        <a:pt x="119" y="28"/>
                      </a:lnTo>
                      <a:lnTo>
                        <a:pt x="119" y="28"/>
                      </a:lnTo>
                      <a:lnTo>
                        <a:pt x="119"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9" name="Freeform 301"/>
                <p:cNvSpPr>
                  <a:spLocks/>
                </p:cNvSpPr>
                <p:nvPr/>
              </p:nvSpPr>
              <p:spPr bwMode="auto">
                <a:xfrm>
                  <a:off x="2947262" y="3768215"/>
                  <a:ext cx="44161" cy="30479"/>
                </a:xfrm>
                <a:custGeom>
                  <a:avLst/>
                  <a:gdLst>
                    <a:gd name="T0" fmla="*/ 0 w 61"/>
                    <a:gd name="T1" fmla="*/ 0 h 42"/>
                    <a:gd name="T2" fmla="*/ 12 w 61"/>
                    <a:gd name="T3" fmla="*/ 0 h 42"/>
                    <a:gd name="T4" fmla="*/ 61 w 61"/>
                    <a:gd name="T5" fmla="*/ 38 h 42"/>
                    <a:gd name="T6" fmla="*/ 61 w 61"/>
                    <a:gd name="T7" fmla="*/ 38 h 42"/>
                    <a:gd name="T8" fmla="*/ 56 w 61"/>
                    <a:gd name="T9" fmla="*/ 42 h 42"/>
                    <a:gd name="T10" fmla="*/ 56 w 61"/>
                    <a:gd name="T11" fmla="*/ 42 h 42"/>
                    <a:gd name="T12" fmla="*/ 43 w 61"/>
                    <a:gd name="T13" fmla="*/ 35 h 42"/>
                    <a:gd name="T14" fmla="*/ 43 w 61"/>
                    <a:gd name="T15" fmla="*/ 35 h 42"/>
                    <a:gd name="T16" fmla="*/ 42 w 61"/>
                    <a:gd name="T17" fmla="*/ 33 h 42"/>
                    <a:gd name="T18" fmla="*/ 42 w 61"/>
                    <a:gd name="T19" fmla="*/ 33 h 42"/>
                    <a:gd name="T20" fmla="*/ 19 w 61"/>
                    <a:gd name="T21" fmla="*/ 19 h 42"/>
                    <a:gd name="T22" fmla="*/ 0 w 61"/>
                    <a:gd name="T23" fmla="*/ 0 h 42"/>
                    <a:gd name="T24" fmla="*/ 0 w 61"/>
                    <a:gd name="T25" fmla="*/ 0 h 42"/>
                    <a:gd name="T26" fmla="*/ 0 w 61"/>
                    <a:gd name="T2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42">
                      <a:moveTo>
                        <a:pt x="0" y="0"/>
                      </a:moveTo>
                      <a:lnTo>
                        <a:pt x="12" y="0"/>
                      </a:lnTo>
                      <a:lnTo>
                        <a:pt x="61" y="38"/>
                      </a:lnTo>
                      <a:lnTo>
                        <a:pt x="61" y="38"/>
                      </a:lnTo>
                      <a:lnTo>
                        <a:pt x="56" y="42"/>
                      </a:lnTo>
                      <a:lnTo>
                        <a:pt x="56" y="42"/>
                      </a:lnTo>
                      <a:lnTo>
                        <a:pt x="43" y="35"/>
                      </a:lnTo>
                      <a:lnTo>
                        <a:pt x="43" y="35"/>
                      </a:lnTo>
                      <a:lnTo>
                        <a:pt x="42" y="33"/>
                      </a:lnTo>
                      <a:lnTo>
                        <a:pt x="42" y="33"/>
                      </a:lnTo>
                      <a:lnTo>
                        <a:pt x="19" y="19"/>
                      </a:lnTo>
                      <a:lnTo>
                        <a:pt x="0" y="0"/>
                      </a:lnTo>
                      <a:lnTo>
                        <a:pt x="0" y="0"/>
                      </a:lnTo>
                      <a:lnTo>
                        <a:pt x="0" y="0"/>
                      </a:lnTo>
                      <a:close/>
                    </a:path>
                  </a:pathLst>
                </a:custGeom>
                <a:solidFill>
                  <a:srgbClr val="E2B086"/>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0" name="Freeform 302"/>
                <p:cNvSpPr>
                  <a:spLocks/>
                </p:cNvSpPr>
                <p:nvPr/>
              </p:nvSpPr>
              <p:spPr bwMode="auto">
                <a:xfrm>
                  <a:off x="2937723" y="3770418"/>
                  <a:ext cx="33209" cy="24236"/>
                </a:xfrm>
                <a:custGeom>
                  <a:avLst/>
                  <a:gdLst>
                    <a:gd name="T0" fmla="*/ 0 w 46"/>
                    <a:gd name="T1" fmla="*/ 5 h 33"/>
                    <a:gd name="T2" fmla="*/ 4 w 46"/>
                    <a:gd name="T3" fmla="*/ 0 h 33"/>
                    <a:gd name="T4" fmla="*/ 46 w 46"/>
                    <a:gd name="T5" fmla="*/ 33 h 33"/>
                    <a:gd name="T6" fmla="*/ 46 w 46"/>
                    <a:gd name="T7" fmla="*/ 33 h 33"/>
                    <a:gd name="T8" fmla="*/ 39 w 46"/>
                    <a:gd name="T9" fmla="*/ 33 h 33"/>
                    <a:gd name="T10" fmla="*/ 39 w 46"/>
                    <a:gd name="T11" fmla="*/ 33 h 33"/>
                    <a:gd name="T12" fmla="*/ 37 w 46"/>
                    <a:gd name="T13" fmla="*/ 33 h 33"/>
                    <a:gd name="T14" fmla="*/ 35 w 46"/>
                    <a:gd name="T15" fmla="*/ 33 h 33"/>
                    <a:gd name="T16" fmla="*/ 35 w 46"/>
                    <a:gd name="T17" fmla="*/ 33 h 33"/>
                    <a:gd name="T18" fmla="*/ 27 w 46"/>
                    <a:gd name="T19" fmla="*/ 30 h 33"/>
                    <a:gd name="T20" fmla="*/ 16 w 46"/>
                    <a:gd name="T21" fmla="*/ 25 h 33"/>
                    <a:gd name="T22" fmla="*/ 9 w 46"/>
                    <a:gd name="T23" fmla="*/ 16 h 33"/>
                    <a:gd name="T24" fmla="*/ 0 w 46"/>
                    <a:gd name="T25" fmla="*/ 5 h 33"/>
                    <a:gd name="T26" fmla="*/ 0 w 46"/>
                    <a:gd name="T27" fmla="*/ 5 h 33"/>
                    <a:gd name="T28" fmla="*/ 0 w 46"/>
                    <a:gd name="T29"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33">
                      <a:moveTo>
                        <a:pt x="0" y="5"/>
                      </a:moveTo>
                      <a:lnTo>
                        <a:pt x="4" y="0"/>
                      </a:lnTo>
                      <a:lnTo>
                        <a:pt x="46" y="33"/>
                      </a:lnTo>
                      <a:lnTo>
                        <a:pt x="46" y="33"/>
                      </a:lnTo>
                      <a:lnTo>
                        <a:pt x="39" y="33"/>
                      </a:lnTo>
                      <a:lnTo>
                        <a:pt x="39" y="33"/>
                      </a:lnTo>
                      <a:lnTo>
                        <a:pt x="37" y="33"/>
                      </a:lnTo>
                      <a:lnTo>
                        <a:pt x="35" y="33"/>
                      </a:lnTo>
                      <a:lnTo>
                        <a:pt x="35" y="33"/>
                      </a:lnTo>
                      <a:lnTo>
                        <a:pt x="27" y="30"/>
                      </a:lnTo>
                      <a:lnTo>
                        <a:pt x="16" y="25"/>
                      </a:lnTo>
                      <a:lnTo>
                        <a:pt x="9" y="16"/>
                      </a:lnTo>
                      <a:lnTo>
                        <a:pt x="0" y="5"/>
                      </a:lnTo>
                      <a:lnTo>
                        <a:pt x="0" y="5"/>
                      </a:lnTo>
                      <a:lnTo>
                        <a:pt x="0" y="5"/>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1" name="Freeform 304"/>
                <p:cNvSpPr>
                  <a:spLocks/>
                </p:cNvSpPr>
                <p:nvPr/>
              </p:nvSpPr>
              <p:spPr bwMode="auto">
                <a:xfrm>
                  <a:off x="2932424" y="3777028"/>
                  <a:ext cx="32149" cy="23869"/>
                </a:xfrm>
                <a:custGeom>
                  <a:avLst/>
                  <a:gdLst>
                    <a:gd name="T0" fmla="*/ 0 w 44"/>
                    <a:gd name="T1" fmla="*/ 7 h 33"/>
                    <a:gd name="T2" fmla="*/ 0 w 44"/>
                    <a:gd name="T3" fmla="*/ 0 h 33"/>
                    <a:gd name="T4" fmla="*/ 0 w 44"/>
                    <a:gd name="T5" fmla="*/ 0 h 33"/>
                    <a:gd name="T6" fmla="*/ 9 w 44"/>
                    <a:gd name="T7" fmla="*/ 10 h 33"/>
                    <a:gd name="T8" fmla="*/ 20 w 44"/>
                    <a:gd name="T9" fmla="*/ 19 h 33"/>
                    <a:gd name="T10" fmla="*/ 32 w 44"/>
                    <a:gd name="T11" fmla="*/ 26 h 33"/>
                    <a:gd name="T12" fmla="*/ 44 w 44"/>
                    <a:gd name="T13" fmla="*/ 31 h 33"/>
                    <a:gd name="T14" fmla="*/ 44 w 44"/>
                    <a:gd name="T15" fmla="*/ 31 h 33"/>
                    <a:gd name="T16" fmla="*/ 39 w 44"/>
                    <a:gd name="T17" fmla="*/ 33 h 33"/>
                    <a:gd name="T18" fmla="*/ 35 w 44"/>
                    <a:gd name="T19" fmla="*/ 33 h 33"/>
                    <a:gd name="T20" fmla="*/ 35 w 44"/>
                    <a:gd name="T21" fmla="*/ 33 h 33"/>
                    <a:gd name="T22" fmla="*/ 30 w 44"/>
                    <a:gd name="T23" fmla="*/ 30 h 33"/>
                    <a:gd name="T24" fmla="*/ 30 w 44"/>
                    <a:gd name="T25" fmla="*/ 30 h 33"/>
                    <a:gd name="T26" fmla="*/ 14 w 44"/>
                    <a:gd name="T27" fmla="*/ 19 h 33"/>
                    <a:gd name="T28" fmla="*/ 0 w 44"/>
                    <a:gd name="T29" fmla="*/ 7 h 33"/>
                    <a:gd name="T30" fmla="*/ 0 w 44"/>
                    <a:gd name="T31" fmla="*/ 7 h 33"/>
                    <a:gd name="T32" fmla="*/ 0 w 44"/>
                    <a:gd name="T33"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33">
                      <a:moveTo>
                        <a:pt x="0" y="7"/>
                      </a:moveTo>
                      <a:lnTo>
                        <a:pt x="0" y="0"/>
                      </a:lnTo>
                      <a:lnTo>
                        <a:pt x="0" y="0"/>
                      </a:lnTo>
                      <a:lnTo>
                        <a:pt x="9" y="10"/>
                      </a:lnTo>
                      <a:lnTo>
                        <a:pt x="20" y="19"/>
                      </a:lnTo>
                      <a:lnTo>
                        <a:pt x="32" y="26"/>
                      </a:lnTo>
                      <a:lnTo>
                        <a:pt x="44" y="31"/>
                      </a:lnTo>
                      <a:lnTo>
                        <a:pt x="44" y="31"/>
                      </a:lnTo>
                      <a:lnTo>
                        <a:pt x="39" y="33"/>
                      </a:lnTo>
                      <a:lnTo>
                        <a:pt x="35" y="33"/>
                      </a:lnTo>
                      <a:lnTo>
                        <a:pt x="35" y="33"/>
                      </a:lnTo>
                      <a:lnTo>
                        <a:pt x="30" y="30"/>
                      </a:lnTo>
                      <a:lnTo>
                        <a:pt x="30" y="30"/>
                      </a:lnTo>
                      <a:lnTo>
                        <a:pt x="14" y="19"/>
                      </a:lnTo>
                      <a:lnTo>
                        <a:pt x="0" y="7"/>
                      </a:lnTo>
                      <a:lnTo>
                        <a:pt x="0" y="7"/>
                      </a:lnTo>
                      <a:lnTo>
                        <a:pt x="0" y="7"/>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2" name="Freeform 305"/>
                <p:cNvSpPr>
                  <a:spLocks/>
                </p:cNvSpPr>
                <p:nvPr/>
              </p:nvSpPr>
              <p:spPr bwMode="auto">
                <a:xfrm>
                  <a:off x="2913700" y="3743612"/>
                  <a:ext cx="42041" cy="62426"/>
                </a:xfrm>
                <a:custGeom>
                  <a:avLst/>
                  <a:gdLst>
                    <a:gd name="T0" fmla="*/ 12 w 58"/>
                    <a:gd name="T1" fmla="*/ 37 h 86"/>
                    <a:gd name="T2" fmla="*/ 28 w 58"/>
                    <a:gd name="T3" fmla="*/ 63 h 86"/>
                    <a:gd name="T4" fmla="*/ 28 w 58"/>
                    <a:gd name="T5" fmla="*/ 63 h 86"/>
                    <a:gd name="T6" fmla="*/ 35 w 58"/>
                    <a:gd name="T7" fmla="*/ 70 h 86"/>
                    <a:gd name="T8" fmla="*/ 40 w 58"/>
                    <a:gd name="T9" fmla="*/ 76 h 86"/>
                    <a:gd name="T10" fmla="*/ 49 w 58"/>
                    <a:gd name="T11" fmla="*/ 81 h 86"/>
                    <a:gd name="T12" fmla="*/ 58 w 58"/>
                    <a:gd name="T13" fmla="*/ 83 h 86"/>
                    <a:gd name="T14" fmla="*/ 58 w 58"/>
                    <a:gd name="T15" fmla="*/ 83 h 86"/>
                    <a:gd name="T16" fmla="*/ 53 w 58"/>
                    <a:gd name="T17" fmla="*/ 86 h 86"/>
                    <a:gd name="T18" fmla="*/ 47 w 58"/>
                    <a:gd name="T19" fmla="*/ 86 h 86"/>
                    <a:gd name="T20" fmla="*/ 42 w 58"/>
                    <a:gd name="T21" fmla="*/ 83 h 86"/>
                    <a:gd name="T22" fmla="*/ 35 w 58"/>
                    <a:gd name="T23" fmla="*/ 79 h 86"/>
                    <a:gd name="T24" fmla="*/ 0 w 58"/>
                    <a:gd name="T25" fmla="*/ 34 h 86"/>
                    <a:gd name="T26" fmla="*/ 0 w 58"/>
                    <a:gd name="T27" fmla="*/ 34 h 86"/>
                    <a:gd name="T28" fmla="*/ 5 w 58"/>
                    <a:gd name="T29" fmla="*/ 21 h 86"/>
                    <a:gd name="T30" fmla="*/ 16 w 58"/>
                    <a:gd name="T31" fmla="*/ 13 h 86"/>
                    <a:gd name="T32" fmla="*/ 16 w 58"/>
                    <a:gd name="T33" fmla="*/ 13 h 86"/>
                    <a:gd name="T34" fmla="*/ 25 w 58"/>
                    <a:gd name="T35" fmla="*/ 6 h 86"/>
                    <a:gd name="T36" fmla="*/ 37 w 58"/>
                    <a:gd name="T37" fmla="*/ 0 h 86"/>
                    <a:gd name="T38" fmla="*/ 37 w 58"/>
                    <a:gd name="T39" fmla="*/ 0 h 86"/>
                    <a:gd name="T40" fmla="*/ 28 w 58"/>
                    <a:gd name="T41" fmla="*/ 9 h 86"/>
                    <a:gd name="T42" fmla="*/ 19 w 58"/>
                    <a:gd name="T43" fmla="*/ 18 h 86"/>
                    <a:gd name="T44" fmla="*/ 16 w 58"/>
                    <a:gd name="T45" fmla="*/ 27 h 86"/>
                    <a:gd name="T46" fmla="*/ 12 w 58"/>
                    <a:gd name="T47" fmla="*/ 37 h 86"/>
                    <a:gd name="T48" fmla="*/ 12 w 58"/>
                    <a:gd name="T49" fmla="*/ 37 h 86"/>
                    <a:gd name="T50" fmla="*/ 12 w 58"/>
                    <a:gd name="T51" fmla="*/ 3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 h="86">
                      <a:moveTo>
                        <a:pt x="12" y="37"/>
                      </a:moveTo>
                      <a:lnTo>
                        <a:pt x="28" y="63"/>
                      </a:lnTo>
                      <a:lnTo>
                        <a:pt x="28" y="63"/>
                      </a:lnTo>
                      <a:lnTo>
                        <a:pt x="35" y="70"/>
                      </a:lnTo>
                      <a:lnTo>
                        <a:pt x="40" y="76"/>
                      </a:lnTo>
                      <a:lnTo>
                        <a:pt x="49" y="81"/>
                      </a:lnTo>
                      <a:lnTo>
                        <a:pt x="58" y="83"/>
                      </a:lnTo>
                      <a:lnTo>
                        <a:pt x="58" y="83"/>
                      </a:lnTo>
                      <a:lnTo>
                        <a:pt x="53" y="86"/>
                      </a:lnTo>
                      <a:lnTo>
                        <a:pt x="47" y="86"/>
                      </a:lnTo>
                      <a:lnTo>
                        <a:pt x="42" y="83"/>
                      </a:lnTo>
                      <a:lnTo>
                        <a:pt x="35" y="79"/>
                      </a:lnTo>
                      <a:lnTo>
                        <a:pt x="0" y="34"/>
                      </a:lnTo>
                      <a:lnTo>
                        <a:pt x="0" y="34"/>
                      </a:lnTo>
                      <a:lnTo>
                        <a:pt x="5" y="21"/>
                      </a:lnTo>
                      <a:lnTo>
                        <a:pt x="16" y="13"/>
                      </a:lnTo>
                      <a:lnTo>
                        <a:pt x="16" y="13"/>
                      </a:lnTo>
                      <a:lnTo>
                        <a:pt x="25" y="6"/>
                      </a:lnTo>
                      <a:lnTo>
                        <a:pt x="37" y="0"/>
                      </a:lnTo>
                      <a:lnTo>
                        <a:pt x="37" y="0"/>
                      </a:lnTo>
                      <a:lnTo>
                        <a:pt x="28" y="9"/>
                      </a:lnTo>
                      <a:lnTo>
                        <a:pt x="19" y="18"/>
                      </a:lnTo>
                      <a:lnTo>
                        <a:pt x="16" y="27"/>
                      </a:lnTo>
                      <a:lnTo>
                        <a:pt x="12" y="37"/>
                      </a:lnTo>
                      <a:lnTo>
                        <a:pt x="12" y="37"/>
                      </a:lnTo>
                      <a:lnTo>
                        <a:pt x="12" y="37"/>
                      </a:lnTo>
                      <a:close/>
                    </a:path>
                  </a:pathLst>
                </a:custGeom>
                <a:solidFill>
                  <a:srgbClr val="E2B086"/>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3" name="Freeform 306"/>
                <p:cNvSpPr>
                  <a:spLocks noEditPoints="1"/>
                </p:cNvSpPr>
                <p:nvPr/>
              </p:nvSpPr>
              <p:spPr bwMode="auto">
                <a:xfrm>
                  <a:off x="2925358" y="3785841"/>
                  <a:ext cx="142374" cy="262925"/>
                </a:xfrm>
                <a:custGeom>
                  <a:avLst/>
                  <a:gdLst>
                    <a:gd name="T0" fmla="*/ 0 w 196"/>
                    <a:gd name="T1" fmla="*/ 42 h 362"/>
                    <a:gd name="T2" fmla="*/ 0 w 196"/>
                    <a:gd name="T3" fmla="*/ 42 h 362"/>
                    <a:gd name="T4" fmla="*/ 0 w 196"/>
                    <a:gd name="T5" fmla="*/ 270 h 362"/>
                    <a:gd name="T6" fmla="*/ 166 w 196"/>
                    <a:gd name="T7" fmla="*/ 362 h 362"/>
                    <a:gd name="T8" fmla="*/ 166 w 196"/>
                    <a:gd name="T9" fmla="*/ 362 h 362"/>
                    <a:gd name="T10" fmla="*/ 163 w 196"/>
                    <a:gd name="T11" fmla="*/ 324 h 362"/>
                    <a:gd name="T12" fmla="*/ 163 w 196"/>
                    <a:gd name="T13" fmla="*/ 285 h 362"/>
                    <a:gd name="T14" fmla="*/ 163 w 196"/>
                    <a:gd name="T15" fmla="*/ 249 h 362"/>
                    <a:gd name="T16" fmla="*/ 166 w 196"/>
                    <a:gd name="T17" fmla="*/ 210 h 362"/>
                    <a:gd name="T18" fmla="*/ 166 w 196"/>
                    <a:gd name="T19" fmla="*/ 210 h 362"/>
                    <a:gd name="T20" fmla="*/ 175 w 196"/>
                    <a:gd name="T21" fmla="*/ 187 h 362"/>
                    <a:gd name="T22" fmla="*/ 182 w 196"/>
                    <a:gd name="T23" fmla="*/ 163 h 362"/>
                    <a:gd name="T24" fmla="*/ 187 w 196"/>
                    <a:gd name="T25" fmla="*/ 138 h 362"/>
                    <a:gd name="T26" fmla="*/ 191 w 196"/>
                    <a:gd name="T27" fmla="*/ 112 h 362"/>
                    <a:gd name="T28" fmla="*/ 194 w 196"/>
                    <a:gd name="T29" fmla="*/ 86 h 362"/>
                    <a:gd name="T30" fmla="*/ 196 w 196"/>
                    <a:gd name="T31" fmla="*/ 58 h 362"/>
                    <a:gd name="T32" fmla="*/ 196 w 196"/>
                    <a:gd name="T33" fmla="*/ 30 h 362"/>
                    <a:gd name="T34" fmla="*/ 194 w 196"/>
                    <a:gd name="T35" fmla="*/ 0 h 362"/>
                    <a:gd name="T36" fmla="*/ 105 w 196"/>
                    <a:gd name="T37" fmla="*/ 18 h 362"/>
                    <a:gd name="T38" fmla="*/ 105 w 196"/>
                    <a:gd name="T39" fmla="*/ 18 h 362"/>
                    <a:gd name="T40" fmla="*/ 91 w 196"/>
                    <a:gd name="T41" fmla="*/ 32 h 362"/>
                    <a:gd name="T42" fmla="*/ 84 w 196"/>
                    <a:gd name="T43" fmla="*/ 35 h 362"/>
                    <a:gd name="T44" fmla="*/ 77 w 196"/>
                    <a:gd name="T45" fmla="*/ 40 h 362"/>
                    <a:gd name="T46" fmla="*/ 70 w 196"/>
                    <a:gd name="T47" fmla="*/ 42 h 362"/>
                    <a:gd name="T48" fmla="*/ 61 w 196"/>
                    <a:gd name="T49" fmla="*/ 44 h 362"/>
                    <a:gd name="T50" fmla="*/ 54 w 196"/>
                    <a:gd name="T51" fmla="*/ 44 h 362"/>
                    <a:gd name="T52" fmla="*/ 45 w 196"/>
                    <a:gd name="T53" fmla="*/ 42 h 362"/>
                    <a:gd name="T54" fmla="*/ 0 w 196"/>
                    <a:gd name="T55" fmla="*/ 42 h 362"/>
                    <a:gd name="T56" fmla="*/ 0 w 196"/>
                    <a:gd name="T57" fmla="*/ 42 h 362"/>
                    <a:gd name="T58" fmla="*/ 177 w 196"/>
                    <a:gd name="T59" fmla="*/ 7 h 362"/>
                    <a:gd name="T60" fmla="*/ 177 w 196"/>
                    <a:gd name="T61" fmla="*/ 7 h 362"/>
                    <a:gd name="T62" fmla="*/ 191 w 196"/>
                    <a:gd name="T63" fmla="*/ 5 h 362"/>
                    <a:gd name="T64" fmla="*/ 191 w 196"/>
                    <a:gd name="T65" fmla="*/ 5 h 362"/>
                    <a:gd name="T66" fmla="*/ 192 w 196"/>
                    <a:gd name="T67" fmla="*/ 33 h 362"/>
                    <a:gd name="T68" fmla="*/ 192 w 196"/>
                    <a:gd name="T69" fmla="*/ 61 h 362"/>
                    <a:gd name="T70" fmla="*/ 191 w 196"/>
                    <a:gd name="T71" fmla="*/ 88 h 362"/>
                    <a:gd name="T72" fmla="*/ 187 w 196"/>
                    <a:gd name="T73" fmla="*/ 114 h 362"/>
                    <a:gd name="T74" fmla="*/ 184 w 196"/>
                    <a:gd name="T75" fmla="*/ 138 h 362"/>
                    <a:gd name="T76" fmla="*/ 177 w 196"/>
                    <a:gd name="T77" fmla="*/ 163 h 362"/>
                    <a:gd name="T78" fmla="*/ 170 w 196"/>
                    <a:gd name="T79" fmla="*/ 186 h 362"/>
                    <a:gd name="T80" fmla="*/ 163 w 196"/>
                    <a:gd name="T81" fmla="*/ 208 h 362"/>
                    <a:gd name="T82" fmla="*/ 163 w 196"/>
                    <a:gd name="T83" fmla="*/ 208 h 362"/>
                    <a:gd name="T84" fmla="*/ 163 w 196"/>
                    <a:gd name="T85" fmla="*/ 208 h 362"/>
                    <a:gd name="T86" fmla="*/ 159 w 196"/>
                    <a:gd name="T87" fmla="*/ 245 h 362"/>
                    <a:gd name="T88" fmla="*/ 157 w 196"/>
                    <a:gd name="T89" fmla="*/ 282 h 362"/>
                    <a:gd name="T90" fmla="*/ 159 w 196"/>
                    <a:gd name="T91" fmla="*/ 319 h 362"/>
                    <a:gd name="T92" fmla="*/ 161 w 196"/>
                    <a:gd name="T93" fmla="*/ 355 h 362"/>
                    <a:gd name="T94" fmla="*/ 147 w 196"/>
                    <a:gd name="T95" fmla="*/ 347 h 362"/>
                    <a:gd name="T96" fmla="*/ 147 w 196"/>
                    <a:gd name="T97" fmla="*/ 347 h 362"/>
                    <a:gd name="T98" fmla="*/ 143 w 196"/>
                    <a:gd name="T99" fmla="*/ 312 h 362"/>
                    <a:gd name="T100" fmla="*/ 143 w 196"/>
                    <a:gd name="T101" fmla="*/ 275 h 362"/>
                    <a:gd name="T102" fmla="*/ 143 w 196"/>
                    <a:gd name="T103" fmla="*/ 238 h 362"/>
                    <a:gd name="T104" fmla="*/ 147 w 196"/>
                    <a:gd name="T105" fmla="*/ 201 h 362"/>
                    <a:gd name="T106" fmla="*/ 147 w 196"/>
                    <a:gd name="T107" fmla="*/ 201 h 362"/>
                    <a:gd name="T108" fmla="*/ 156 w 196"/>
                    <a:gd name="T109" fmla="*/ 177 h 362"/>
                    <a:gd name="T110" fmla="*/ 163 w 196"/>
                    <a:gd name="T111" fmla="*/ 152 h 362"/>
                    <a:gd name="T112" fmla="*/ 170 w 196"/>
                    <a:gd name="T113" fmla="*/ 128 h 362"/>
                    <a:gd name="T114" fmla="*/ 173 w 196"/>
                    <a:gd name="T115" fmla="*/ 103 h 362"/>
                    <a:gd name="T116" fmla="*/ 177 w 196"/>
                    <a:gd name="T117" fmla="*/ 79 h 362"/>
                    <a:gd name="T118" fmla="*/ 178 w 196"/>
                    <a:gd name="T119" fmla="*/ 54 h 362"/>
                    <a:gd name="T120" fmla="*/ 178 w 196"/>
                    <a:gd name="T121" fmla="*/ 32 h 362"/>
                    <a:gd name="T122" fmla="*/ 177 w 196"/>
                    <a:gd name="T123" fmla="*/ 7 h 362"/>
                    <a:gd name="T124" fmla="*/ 177 w 196"/>
                    <a:gd name="T125" fmla="*/ 7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6" h="362">
                      <a:moveTo>
                        <a:pt x="0" y="42"/>
                      </a:moveTo>
                      <a:lnTo>
                        <a:pt x="0" y="42"/>
                      </a:lnTo>
                      <a:lnTo>
                        <a:pt x="0" y="270"/>
                      </a:lnTo>
                      <a:lnTo>
                        <a:pt x="166" y="362"/>
                      </a:lnTo>
                      <a:lnTo>
                        <a:pt x="166" y="362"/>
                      </a:lnTo>
                      <a:lnTo>
                        <a:pt x="163" y="324"/>
                      </a:lnTo>
                      <a:lnTo>
                        <a:pt x="163" y="285"/>
                      </a:lnTo>
                      <a:lnTo>
                        <a:pt x="163" y="249"/>
                      </a:lnTo>
                      <a:lnTo>
                        <a:pt x="166" y="210"/>
                      </a:lnTo>
                      <a:lnTo>
                        <a:pt x="166" y="210"/>
                      </a:lnTo>
                      <a:lnTo>
                        <a:pt x="175" y="187"/>
                      </a:lnTo>
                      <a:lnTo>
                        <a:pt x="182" y="163"/>
                      </a:lnTo>
                      <a:lnTo>
                        <a:pt x="187" y="138"/>
                      </a:lnTo>
                      <a:lnTo>
                        <a:pt x="191" y="112"/>
                      </a:lnTo>
                      <a:lnTo>
                        <a:pt x="194" y="86"/>
                      </a:lnTo>
                      <a:lnTo>
                        <a:pt x="196" y="58"/>
                      </a:lnTo>
                      <a:lnTo>
                        <a:pt x="196" y="30"/>
                      </a:lnTo>
                      <a:lnTo>
                        <a:pt x="194" y="0"/>
                      </a:lnTo>
                      <a:lnTo>
                        <a:pt x="105" y="18"/>
                      </a:lnTo>
                      <a:lnTo>
                        <a:pt x="105" y="18"/>
                      </a:lnTo>
                      <a:lnTo>
                        <a:pt x="91" y="32"/>
                      </a:lnTo>
                      <a:lnTo>
                        <a:pt x="84" y="35"/>
                      </a:lnTo>
                      <a:lnTo>
                        <a:pt x="77" y="40"/>
                      </a:lnTo>
                      <a:lnTo>
                        <a:pt x="70" y="42"/>
                      </a:lnTo>
                      <a:lnTo>
                        <a:pt x="61" y="44"/>
                      </a:lnTo>
                      <a:lnTo>
                        <a:pt x="54" y="44"/>
                      </a:lnTo>
                      <a:lnTo>
                        <a:pt x="45" y="42"/>
                      </a:lnTo>
                      <a:lnTo>
                        <a:pt x="0" y="42"/>
                      </a:lnTo>
                      <a:lnTo>
                        <a:pt x="0" y="42"/>
                      </a:lnTo>
                      <a:close/>
                      <a:moveTo>
                        <a:pt x="177" y="7"/>
                      </a:moveTo>
                      <a:lnTo>
                        <a:pt x="177" y="7"/>
                      </a:lnTo>
                      <a:lnTo>
                        <a:pt x="191" y="5"/>
                      </a:lnTo>
                      <a:lnTo>
                        <a:pt x="191" y="5"/>
                      </a:lnTo>
                      <a:lnTo>
                        <a:pt x="192" y="33"/>
                      </a:lnTo>
                      <a:lnTo>
                        <a:pt x="192" y="61"/>
                      </a:lnTo>
                      <a:lnTo>
                        <a:pt x="191" y="88"/>
                      </a:lnTo>
                      <a:lnTo>
                        <a:pt x="187" y="114"/>
                      </a:lnTo>
                      <a:lnTo>
                        <a:pt x="184" y="138"/>
                      </a:lnTo>
                      <a:lnTo>
                        <a:pt x="177" y="163"/>
                      </a:lnTo>
                      <a:lnTo>
                        <a:pt x="170" y="186"/>
                      </a:lnTo>
                      <a:lnTo>
                        <a:pt x="163" y="208"/>
                      </a:lnTo>
                      <a:lnTo>
                        <a:pt x="163" y="208"/>
                      </a:lnTo>
                      <a:lnTo>
                        <a:pt x="163" y="208"/>
                      </a:lnTo>
                      <a:lnTo>
                        <a:pt x="159" y="245"/>
                      </a:lnTo>
                      <a:lnTo>
                        <a:pt x="157" y="282"/>
                      </a:lnTo>
                      <a:lnTo>
                        <a:pt x="159" y="319"/>
                      </a:lnTo>
                      <a:lnTo>
                        <a:pt x="161" y="355"/>
                      </a:lnTo>
                      <a:lnTo>
                        <a:pt x="147" y="347"/>
                      </a:lnTo>
                      <a:lnTo>
                        <a:pt x="147" y="347"/>
                      </a:lnTo>
                      <a:lnTo>
                        <a:pt x="143" y="312"/>
                      </a:lnTo>
                      <a:lnTo>
                        <a:pt x="143" y="275"/>
                      </a:lnTo>
                      <a:lnTo>
                        <a:pt x="143" y="238"/>
                      </a:lnTo>
                      <a:lnTo>
                        <a:pt x="147" y="201"/>
                      </a:lnTo>
                      <a:lnTo>
                        <a:pt x="147" y="201"/>
                      </a:lnTo>
                      <a:lnTo>
                        <a:pt x="156" y="177"/>
                      </a:lnTo>
                      <a:lnTo>
                        <a:pt x="163" y="152"/>
                      </a:lnTo>
                      <a:lnTo>
                        <a:pt x="170" y="128"/>
                      </a:lnTo>
                      <a:lnTo>
                        <a:pt x="173" y="103"/>
                      </a:lnTo>
                      <a:lnTo>
                        <a:pt x="177" y="79"/>
                      </a:lnTo>
                      <a:lnTo>
                        <a:pt x="178" y="54"/>
                      </a:lnTo>
                      <a:lnTo>
                        <a:pt x="178" y="32"/>
                      </a:lnTo>
                      <a:lnTo>
                        <a:pt x="177" y="7"/>
                      </a:lnTo>
                      <a:lnTo>
                        <a:pt x="177" y="7"/>
                      </a:lnTo>
                      <a:close/>
                    </a:path>
                  </a:pathLst>
                </a:custGeom>
                <a:solidFill>
                  <a:sysClr val="windowText" lastClr="000000">
                    <a:lumMod val="85000"/>
                    <a:lumOff val="15000"/>
                  </a:sysClr>
                </a:solidFill>
                <a:ln w="9525">
                  <a:solidFill>
                    <a:srgbClr val="000000"/>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4" name="Freeform 307"/>
                <p:cNvSpPr>
                  <a:spLocks/>
                </p:cNvSpPr>
                <p:nvPr/>
              </p:nvSpPr>
              <p:spPr bwMode="auto">
                <a:xfrm>
                  <a:off x="3029224" y="3789513"/>
                  <a:ext cx="35682" cy="254111"/>
                </a:xfrm>
                <a:custGeom>
                  <a:avLst/>
                  <a:gdLst>
                    <a:gd name="T0" fmla="*/ 4 w 49"/>
                    <a:gd name="T1" fmla="*/ 196 h 350"/>
                    <a:gd name="T2" fmla="*/ 4 w 49"/>
                    <a:gd name="T3" fmla="*/ 196 h 350"/>
                    <a:gd name="T4" fmla="*/ 13 w 49"/>
                    <a:gd name="T5" fmla="*/ 172 h 350"/>
                    <a:gd name="T6" fmla="*/ 20 w 49"/>
                    <a:gd name="T7" fmla="*/ 147 h 350"/>
                    <a:gd name="T8" fmla="*/ 27 w 49"/>
                    <a:gd name="T9" fmla="*/ 123 h 350"/>
                    <a:gd name="T10" fmla="*/ 30 w 49"/>
                    <a:gd name="T11" fmla="*/ 98 h 350"/>
                    <a:gd name="T12" fmla="*/ 34 w 49"/>
                    <a:gd name="T13" fmla="*/ 74 h 350"/>
                    <a:gd name="T14" fmla="*/ 35 w 49"/>
                    <a:gd name="T15" fmla="*/ 49 h 350"/>
                    <a:gd name="T16" fmla="*/ 35 w 49"/>
                    <a:gd name="T17" fmla="*/ 27 h 350"/>
                    <a:gd name="T18" fmla="*/ 34 w 49"/>
                    <a:gd name="T19" fmla="*/ 2 h 350"/>
                    <a:gd name="T20" fmla="*/ 48 w 49"/>
                    <a:gd name="T21" fmla="*/ 0 h 350"/>
                    <a:gd name="T22" fmla="*/ 48 w 49"/>
                    <a:gd name="T23" fmla="*/ 0 h 350"/>
                    <a:gd name="T24" fmla="*/ 49 w 49"/>
                    <a:gd name="T25" fmla="*/ 28 h 350"/>
                    <a:gd name="T26" fmla="*/ 49 w 49"/>
                    <a:gd name="T27" fmla="*/ 56 h 350"/>
                    <a:gd name="T28" fmla="*/ 48 w 49"/>
                    <a:gd name="T29" fmla="*/ 83 h 350"/>
                    <a:gd name="T30" fmla="*/ 44 w 49"/>
                    <a:gd name="T31" fmla="*/ 109 h 350"/>
                    <a:gd name="T32" fmla="*/ 41 w 49"/>
                    <a:gd name="T33" fmla="*/ 133 h 350"/>
                    <a:gd name="T34" fmla="*/ 34 w 49"/>
                    <a:gd name="T35" fmla="*/ 158 h 350"/>
                    <a:gd name="T36" fmla="*/ 27 w 49"/>
                    <a:gd name="T37" fmla="*/ 181 h 350"/>
                    <a:gd name="T38" fmla="*/ 20 w 49"/>
                    <a:gd name="T39" fmla="*/ 203 h 350"/>
                    <a:gd name="T40" fmla="*/ 20 w 49"/>
                    <a:gd name="T41" fmla="*/ 203 h 350"/>
                    <a:gd name="T42" fmla="*/ 20 w 49"/>
                    <a:gd name="T43" fmla="*/ 203 h 350"/>
                    <a:gd name="T44" fmla="*/ 16 w 49"/>
                    <a:gd name="T45" fmla="*/ 240 h 350"/>
                    <a:gd name="T46" fmla="*/ 14 w 49"/>
                    <a:gd name="T47" fmla="*/ 277 h 350"/>
                    <a:gd name="T48" fmla="*/ 16 w 49"/>
                    <a:gd name="T49" fmla="*/ 314 h 350"/>
                    <a:gd name="T50" fmla="*/ 18 w 49"/>
                    <a:gd name="T51" fmla="*/ 350 h 350"/>
                    <a:gd name="T52" fmla="*/ 4 w 49"/>
                    <a:gd name="T53" fmla="*/ 342 h 350"/>
                    <a:gd name="T54" fmla="*/ 4 w 49"/>
                    <a:gd name="T55" fmla="*/ 342 h 350"/>
                    <a:gd name="T56" fmla="*/ 0 w 49"/>
                    <a:gd name="T57" fmla="*/ 307 h 350"/>
                    <a:gd name="T58" fmla="*/ 0 w 49"/>
                    <a:gd name="T59" fmla="*/ 270 h 350"/>
                    <a:gd name="T60" fmla="*/ 0 w 49"/>
                    <a:gd name="T61" fmla="*/ 233 h 350"/>
                    <a:gd name="T62" fmla="*/ 4 w 49"/>
                    <a:gd name="T63" fmla="*/ 196 h 350"/>
                    <a:gd name="T64" fmla="*/ 4 w 49"/>
                    <a:gd name="T65" fmla="*/ 196 h 350"/>
                    <a:gd name="T66" fmla="*/ 4 w 49"/>
                    <a:gd name="T67" fmla="*/ 196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350">
                      <a:moveTo>
                        <a:pt x="4" y="196"/>
                      </a:moveTo>
                      <a:lnTo>
                        <a:pt x="4" y="196"/>
                      </a:lnTo>
                      <a:lnTo>
                        <a:pt x="13" y="172"/>
                      </a:lnTo>
                      <a:lnTo>
                        <a:pt x="20" y="147"/>
                      </a:lnTo>
                      <a:lnTo>
                        <a:pt x="27" y="123"/>
                      </a:lnTo>
                      <a:lnTo>
                        <a:pt x="30" y="98"/>
                      </a:lnTo>
                      <a:lnTo>
                        <a:pt x="34" y="74"/>
                      </a:lnTo>
                      <a:lnTo>
                        <a:pt x="35" y="49"/>
                      </a:lnTo>
                      <a:lnTo>
                        <a:pt x="35" y="27"/>
                      </a:lnTo>
                      <a:lnTo>
                        <a:pt x="34" y="2"/>
                      </a:lnTo>
                      <a:lnTo>
                        <a:pt x="48" y="0"/>
                      </a:lnTo>
                      <a:lnTo>
                        <a:pt x="48" y="0"/>
                      </a:lnTo>
                      <a:lnTo>
                        <a:pt x="49" y="28"/>
                      </a:lnTo>
                      <a:lnTo>
                        <a:pt x="49" y="56"/>
                      </a:lnTo>
                      <a:lnTo>
                        <a:pt x="48" y="83"/>
                      </a:lnTo>
                      <a:lnTo>
                        <a:pt x="44" y="109"/>
                      </a:lnTo>
                      <a:lnTo>
                        <a:pt x="41" y="133"/>
                      </a:lnTo>
                      <a:lnTo>
                        <a:pt x="34" y="158"/>
                      </a:lnTo>
                      <a:lnTo>
                        <a:pt x="27" y="181"/>
                      </a:lnTo>
                      <a:lnTo>
                        <a:pt x="20" y="203"/>
                      </a:lnTo>
                      <a:lnTo>
                        <a:pt x="20" y="203"/>
                      </a:lnTo>
                      <a:lnTo>
                        <a:pt x="20" y="203"/>
                      </a:lnTo>
                      <a:lnTo>
                        <a:pt x="16" y="240"/>
                      </a:lnTo>
                      <a:lnTo>
                        <a:pt x="14" y="277"/>
                      </a:lnTo>
                      <a:lnTo>
                        <a:pt x="16" y="314"/>
                      </a:lnTo>
                      <a:lnTo>
                        <a:pt x="18" y="350"/>
                      </a:lnTo>
                      <a:lnTo>
                        <a:pt x="4" y="342"/>
                      </a:lnTo>
                      <a:lnTo>
                        <a:pt x="4" y="342"/>
                      </a:lnTo>
                      <a:lnTo>
                        <a:pt x="0" y="307"/>
                      </a:lnTo>
                      <a:lnTo>
                        <a:pt x="0" y="270"/>
                      </a:lnTo>
                      <a:lnTo>
                        <a:pt x="0" y="233"/>
                      </a:lnTo>
                      <a:lnTo>
                        <a:pt x="4" y="196"/>
                      </a:lnTo>
                      <a:lnTo>
                        <a:pt x="4" y="196"/>
                      </a:lnTo>
                      <a:lnTo>
                        <a:pt x="4" y="196"/>
                      </a:lnTo>
                      <a:close/>
                    </a:path>
                  </a:pathLst>
                </a:custGeom>
                <a:solidFill>
                  <a:sysClr val="windowText" lastClr="000000">
                    <a:lumMod val="75000"/>
                    <a:lumOff val="25000"/>
                  </a:sysClr>
                </a:solidFill>
                <a:ln w="9525">
                  <a:solidFill>
                    <a:sysClr val="windowText" lastClr="000000">
                      <a:lumMod val="75000"/>
                      <a:lumOff val="25000"/>
                    </a:sysClr>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5" name="Freeform 308"/>
                <p:cNvSpPr>
                  <a:spLocks/>
                </p:cNvSpPr>
                <p:nvPr/>
              </p:nvSpPr>
              <p:spPr bwMode="auto">
                <a:xfrm>
                  <a:off x="2931717" y="4031507"/>
                  <a:ext cx="49460" cy="198295"/>
                </a:xfrm>
                <a:custGeom>
                  <a:avLst/>
                  <a:gdLst>
                    <a:gd name="T0" fmla="*/ 15 w 68"/>
                    <a:gd name="T1" fmla="*/ 266 h 273"/>
                    <a:gd name="T2" fmla="*/ 15 w 68"/>
                    <a:gd name="T3" fmla="*/ 266 h 273"/>
                    <a:gd name="T4" fmla="*/ 24 w 68"/>
                    <a:gd name="T5" fmla="*/ 247 h 273"/>
                    <a:gd name="T6" fmla="*/ 31 w 68"/>
                    <a:gd name="T7" fmla="*/ 226 h 273"/>
                    <a:gd name="T8" fmla="*/ 38 w 68"/>
                    <a:gd name="T9" fmla="*/ 201 h 273"/>
                    <a:gd name="T10" fmla="*/ 43 w 68"/>
                    <a:gd name="T11" fmla="*/ 178 h 273"/>
                    <a:gd name="T12" fmla="*/ 43 w 68"/>
                    <a:gd name="T13" fmla="*/ 178 h 273"/>
                    <a:gd name="T14" fmla="*/ 29 w 68"/>
                    <a:gd name="T15" fmla="*/ 135 h 273"/>
                    <a:gd name="T16" fmla="*/ 17 w 68"/>
                    <a:gd name="T17" fmla="*/ 91 h 273"/>
                    <a:gd name="T18" fmla="*/ 7 w 68"/>
                    <a:gd name="T19" fmla="*/ 45 h 273"/>
                    <a:gd name="T20" fmla="*/ 0 w 68"/>
                    <a:gd name="T21" fmla="*/ 0 h 273"/>
                    <a:gd name="T22" fmla="*/ 0 w 68"/>
                    <a:gd name="T23" fmla="*/ 0 h 273"/>
                    <a:gd name="T24" fmla="*/ 56 w 68"/>
                    <a:gd name="T25" fmla="*/ 12 h 273"/>
                    <a:gd name="T26" fmla="*/ 29 w 68"/>
                    <a:gd name="T27" fmla="*/ 31 h 273"/>
                    <a:gd name="T28" fmla="*/ 68 w 68"/>
                    <a:gd name="T29" fmla="*/ 175 h 273"/>
                    <a:gd name="T30" fmla="*/ 54 w 68"/>
                    <a:gd name="T31" fmla="*/ 266 h 273"/>
                    <a:gd name="T32" fmla="*/ 54 w 68"/>
                    <a:gd name="T33" fmla="*/ 266 h 273"/>
                    <a:gd name="T34" fmla="*/ 43 w 68"/>
                    <a:gd name="T35" fmla="*/ 271 h 273"/>
                    <a:gd name="T36" fmla="*/ 33 w 68"/>
                    <a:gd name="T37" fmla="*/ 273 h 273"/>
                    <a:gd name="T38" fmla="*/ 24 w 68"/>
                    <a:gd name="T39" fmla="*/ 271 h 273"/>
                    <a:gd name="T40" fmla="*/ 15 w 68"/>
                    <a:gd name="T41" fmla="*/ 266 h 273"/>
                    <a:gd name="T42" fmla="*/ 15 w 68"/>
                    <a:gd name="T43" fmla="*/ 266 h 273"/>
                    <a:gd name="T44" fmla="*/ 15 w 68"/>
                    <a:gd name="T45" fmla="*/ 266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273">
                      <a:moveTo>
                        <a:pt x="15" y="266"/>
                      </a:moveTo>
                      <a:lnTo>
                        <a:pt x="15" y="266"/>
                      </a:lnTo>
                      <a:lnTo>
                        <a:pt x="24" y="247"/>
                      </a:lnTo>
                      <a:lnTo>
                        <a:pt x="31" y="226"/>
                      </a:lnTo>
                      <a:lnTo>
                        <a:pt x="38" y="201"/>
                      </a:lnTo>
                      <a:lnTo>
                        <a:pt x="43" y="178"/>
                      </a:lnTo>
                      <a:lnTo>
                        <a:pt x="43" y="178"/>
                      </a:lnTo>
                      <a:lnTo>
                        <a:pt x="29" y="135"/>
                      </a:lnTo>
                      <a:lnTo>
                        <a:pt x="17" y="91"/>
                      </a:lnTo>
                      <a:lnTo>
                        <a:pt x="7" y="45"/>
                      </a:lnTo>
                      <a:lnTo>
                        <a:pt x="0" y="0"/>
                      </a:lnTo>
                      <a:lnTo>
                        <a:pt x="0" y="0"/>
                      </a:lnTo>
                      <a:lnTo>
                        <a:pt x="56" y="12"/>
                      </a:lnTo>
                      <a:lnTo>
                        <a:pt x="29" y="31"/>
                      </a:lnTo>
                      <a:lnTo>
                        <a:pt x="68" y="175"/>
                      </a:lnTo>
                      <a:lnTo>
                        <a:pt x="54" y="266"/>
                      </a:lnTo>
                      <a:lnTo>
                        <a:pt x="54" y="266"/>
                      </a:lnTo>
                      <a:lnTo>
                        <a:pt x="43" y="271"/>
                      </a:lnTo>
                      <a:lnTo>
                        <a:pt x="33" y="273"/>
                      </a:lnTo>
                      <a:lnTo>
                        <a:pt x="24" y="271"/>
                      </a:lnTo>
                      <a:lnTo>
                        <a:pt x="15" y="266"/>
                      </a:lnTo>
                      <a:lnTo>
                        <a:pt x="15" y="266"/>
                      </a:lnTo>
                      <a:lnTo>
                        <a:pt x="15" y="266"/>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6" name="Freeform 309"/>
                <p:cNvSpPr>
                  <a:spLocks/>
                </p:cNvSpPr>
                <p:nvPr/>
              </p:nvSpPr>
              <p:spPr bwMode="auto">
                <a:xfrm>
                  <a:off x="2928891" y="4191245"/>
                  <a:ext cx="63945" cy="69770"/>
                </a:xfrm>
                <a:custGeom>
                  <a:avLst/>
                  <a:gdLst>
                    <a:gd name="T0" fmla="*/ 0 w 88"/>
                    <a:gd name="T1" fmla="*/ 83 h 91"/>
                    <a:gd name="T2" fmla="*/ 0 w 88"/>
                    <a:gd name="T3" fmla="*/ 83 h 91"/>
                    <a:gd name="T4" fmla="*/ 11 w 88"/>
                    <a:gd name="T5" fmla="*/ 65 h 91"/>
                    <a:gd name="T6" fmla="*/ 19 w 88"/>
                    <a:gd name="T7" fmla="*/ 46 h 91"/>
                    <a:gd name="T8" fmla="*/ 19 w 88"/>
                    <a:gd name="T9" fmla="*/ 46 h 91"/>
                    <a:gd name="T10" fmla="*/ 28 w 88"/>
                    <a:gd name="T11" fmla="*/ 51 h 91"/>
                    <a:gd name="T12" fmla="*/ 37 w 88"/>
                    <a:gd name="T13" fmla="*/ 53 h 91"/>
                    <a:gd name="T14" fmla="*/ 47 w 88"/>
                    <a:gd name="T15" fmla="*/ 51 h 91"/>
                    <a:gd name="T16" fmla="*/ 58 w 88"/>
                    <a:gd name="T17" fmla="*/ 46 h 91"/>
                    <a:gd name="T18" fmla="*/ 88 w 88"/>
                    <a:gd name="T19" fmla="*/ 0 h 91"/>
                    <a:gd name="T20" fmla="*/ 88 w 88"/>
                    <a:gd name="T21" fmla="*/ 34 h 91"/>
                    <a:gd name="T22" fmla="*/ 68 w 88"/>
                    <a:gd name="T23" fmla="*/ 42 h 91"/>
                    <a:gd name="T24" fmla="*/ 68 w 88"/>
                    <a:gd name="T25" fmla="*/ 60 h 91"/>
                    <a:gd name="T26" fmla="*/ 68 w 88"/>
                    <a:gd name="T27" fmla="*/ 60 h 91"/>
                    <a:gd name="T28" fmla="*/ 61 w 88"/>
                    <a:gd name="T29" fmla="*/ 70 h 91"/>
                    <a:gd name="T30" fmla="*/ 54 w 88"/>
                    <a:gd name="T31" fmla="*/ 79 h 91"/>
                    <a:gd name="T32" fmla="*/ 46 w 88"/>
                    <a:gd name="T33" fmla="*/ 84 h 91"/>
                    <a:gd name="T34" fmla="*/ 37 w 88"/>
                    <a:gd name="T35" fmla="*/ 90 h 91"/>
                    <a:gd name="T36" fmla="*/ 28 w 88"/>
                    <a:gd name="T37" fmla="*/ 91 h 91"/>
                    <a:gd name="T38" fmla="*/ 19 w 88"/>
                    <a:gd name="T39" fmla="*/ 90 h 91"/>
                    <a:gd name="T40" fmla="*/ 11 w 88"/>
                    <a:gd name="T41" fmla="*/ 86 h 91"/>
                    <a:gd name="T42" fmla="*/ 0 w 88"/>
                    <a:gd name="T43" fmla="*/ 83 h 91"/>
                    <a:gd name="T44" fmla="*/ 0 w 88"/>
                    <a:gd name="T45" fmla="*/ 83 h 91"/>
                    <a:gd name="T46" fmla="*/ 0 w 88"/>
                    <a:gd name="T47" fmla="*/ 83 h 91"/>
                    <a:gd name="connsiteX0" fmla="*/ 0 w 10000"/>
                    <a:gd name="connsiteY0" fmla="*/ 9121 h 10000"/>
                    <a:gd name="connsiteX1" fmla="*/ 0 w 10000"/>
                    <a:gd name="connsiteY1" fmla="*/ 9121 h 10000"/>
                    <a:gd name="connsiteX2" fmla="*/ 1250 w 10000"/>
                    <a:gd name="connsiteY2" fmla="*/ 7143 h 10000"/>
                    <a:gd name="connsiteX3" fmla="*/ 2159 w 10000"/>
                    <a:gd name="connsiteY3" fmla="*/ 5055 h 10000"/>
                    <a:gd name="connsiteX4" fmla="*/ 2159 w 10000"/>
                    <a:gd name="connsiteY4" fmla="*/ 5055 h 10000"/>
                    <a:gd name="connsiteX5" fmla="*/ 3182 w 10000"/>
                    <a:gd name="connsiteY5" fmla="*/ 5604 h 10000"/>
                    <a:gd name="connsiteX6" fmla="*/ 4205 w 10000"/>
                    <a:gd name="connsiteY6" fmla="*/ 5824 h 10000"/>
                    <a:gd name="connsiteX7" fmla="*/ 5341 w 10000"/>
                    <a:gd name="connsiteY7" fmla="*/ 5604 h 10000"/>
                    <a:gd name="connsiteX8" fmla="*/ 6591 w 10000"/>
                    <a:gd name="connsiteY8" fmla="*/ 5055 h 10000"/>
                    <a:gd name="connsiteX9" fmla="*/ 10000 w 10000"/>
                    <a:gd name="connsiteY9" fmla="*/ 0 h 10000"/>
                    <a:gd name="connsiteX10" fmla="*/ 10000 w 10000"/>
                    <a:gd name="connsiteY10" fmla="*/ 3736 h 10000"/>
                    <a:gd name="connsiteX11" fmla="*/ 7727 w 10000"/>
                    <a:gd name="connsiteY11" fmla="*/ 4615 h 10000"/>
                    <a:gd name="connsiteX12" fmla="*/ 7727 w 10000"/>
                    <a:gd name="connsiteY12" fmla="*/ 6593 h 10000"/>
                    <a:gd name="connsiteX13" fmla="*/ 7727 w 10000"/>
                    <a:gd name="connsiteY13" fmla="*/ 6593 h 10000"/>
                    <a:gd name="connsiteX14" fmla="*/ 6932 w 10000"/>
                    <a:gd name="connsiteY14" fmla="*/ 7692 h 10000"/>
                    <a:gd name="connsiteX15" fmla="*/ 6136 w 10000"/>
                    <a:gd name="connsiteY15" fmla="*/ 8681 h 10000"/>
                    <a:gd name="connsiteX16" fmla="*/ 5227 w 10000"/>
                    <a:gd name="connsiteY16" fmla="*/ 9231 h 10000"/>
                    <a:gd name="connsiteX17" fmla="*/ 4205 w 10000"/>
                    <a:gd name="connsiteY17" fmla="*/ 9890 h 10000"/>
                    <a:gd name="connsiteX18" fmla="*/ 3182 w 10000"/>
                    <a:gd name="connsiteY18" fmla="*/ 10000 h 10000"/>
                    <a:gd name="connsiteX19" fmla="*/ 2159 w 10000"/>
                    <a:gd name="connsiteY19" fmla="*/ 9890 h 10000"/>
                    <a:gd name="connsiteX20" fmla="*/ 0 w 10000"/>
                    <a:gd name="connsiteY20" fmla="*/ 9121 h 10000"/>
                    <a:gd name="connsiteX21" fmla="*/ 0 w 10000"/>
                    <a:gd name="connsiteY21" fmla="*/ 9121 h 10000"/>
                    <a:gd name="connsiteX22" fmla="*/ 0 w 10000"/>
                    <a:gd name="connsiteY22" fmla="*/ 9121 h 10000"/>
                    <a:gd name="connsiteX0" fmla="*/ 0 w 10000"/>
                    <a:gd name="connsiteY0" fmla="*/ 9121 h 10508"/>
                    <a:gd name="connsiteX1" fmla="*/ 0 w 10000"/>
                    <a:gd name="connsiteY1" fmla="*/ 9121 h 10508"/>
                    <a:gd name="connsiteX2" fmla="*/ 1250 w 10000"/>
                    <a:gd name="connsiteY2" fmla="*/ 7143 h 10508"/>
                    <a:gd name="connsiteX3" fmla="*/ 2159 w 10000"/>
                    <a:gd name="connsiteY3" fmla="*/ 5055 h 10508"/>
                    <a:gd name="connsiteX4" fmla="*/ 2159 w 10000"/>
                    <a:gd name="connsiteY4" fmla="*/ 5055 h 10508"/>
                    <a:gd name="connsiteX5" fmla="*/ 3182 w 10000"/>
                    <a:gd name="connsiteY5" fmla="*/ 5604 h 10508"/>
                    <a:gd name="connsiteX6" fmla="*/ 4205 w 10000"/>
                    <a:gd name="connsiteY6" fmla="*/ 5824 h 10508"/>
                    <a:gd name="connsiteX7" fmla="*/ 5341 w 10000"/>
                    <a:gd name="connsiteY7" fmla="*/ 5604 h 10508"/>
                    <a:gd name="connsiteX8" fmla="*/ 6591 w 10000"/>
                    <a:gd name="connsiteY8" fmla="*/ 5055 h 10508"/>
                    <a:gd name="connsiteX9" fmla="*/ 10000 w 10000"/>
                    <a:gd name="connsiteY9" fmla="*/ 0 h 10508"/>
                    <a:gd name="connsiteX10" fmla="*/ 10000 w 10000"/>
                    <a:gd name="connsiteY10" fmla="*/ 3736 h 10508"/>
                    <a:gd name="connsiteX11" fmla="*/ 7727 w 10000"/>
                    <a:gd name="connsiteY11" fmla="*/ 4615 h 10508"/>
                    <a:gd name="connsiteX12" fmla="*/ 7727 w 10000"/>
                    <a:gd name="connsiteY12" fmla="*/ 6593 h 10508"/>
                    <a:gd name="connsiteX13" fmla="*/ 7727 w 10000"/>
                    <a:gd name="connsiteY13" fmla="*/ 6593 h 10508"/>
                    <a:gd name="connsiteX14" fmla="*/ 6932 w 10000"/>
                    <a:gd name="connsiteY14" fmla="*/ 7692 h 10508"/>
                    <a:gd name="connsiteX15" fmla="*/ 6136 w 10000"/>
                    <a:gd name="connsiteY15" fmla="*/ 8681 h 10508"/>
                    <a:gd name="connsiteX16" fmla="*/ 5227 w 10000"/>
                    <a:gd name="connsiteY16" fmla="*/ 9231 h 10508"/>
                    <a:gd name="connsiteX17" fmla="*/ 4205 w 10000"/>
                    <a:gd name="connsiteY17" fmla="*/ 9890 h 10508"/>
                    <a:gd name="connsiteX18" fmla="*/ 3182 w 10000"/>
                    <a:gd name="connsiteY18" fmla="*/ 10000 h 10508"/>
                    <a:gd name="connsiteX19" fmla="*/ 1094 w 10000"/>
                    <a:gd name="connsiteY19" fmla="*/ 10508 h 10508"/>
                    <a:gd name="connsiteX20" fmla="*/ 0 w 10000"/>
                    <a:gd name="connsiteY20" fmla="*/ 9121 h 10508"/>
                    <a:gd name="connsiteX21" fmla="*/ 0 w 10000"/>
                    <a:gd name="connsiteY21" fmla="*/ 9121 h 10508"/>
                    <a:gd name="connsiteX22" fmla="*/ 0 w 10000"/>
                    <a:gd name="connsiteY22" fmla="*/ 9121 h 10508"/>
                    <a:gd name="connsiteX0" fmla="*/ 0 w 10000"/>
                    <a:gd name="connsiteY0" fmla="*/ 9121 h 10508"/>
                    <a:gd name="connsiteX1" fmla="*/ 0 w 10000"/>
                    <a:gd name="connsiteY1" fmla="*/ 9121 h 10508"/>
                    <a:gd name="connsiteX2" fmla="*/ 1250 w 10000"/>
                    <a:gd name="connsiteY2" fmla="*/ 7143 h 10508"/>
                    <a:gd name="connsiteX3" fmla="*/ 2159 w 10000"/>
                    <a:gd name="connsiteY3" fmla="*/ 5055 h 10508"/>
                    <a:gd name="connsiteX4" fmla="*/ 2159 w 10000"/>
                    <a:gd name="connsiteY4" fmla="*/ 5055 h 10508"/>
                    <a:gd name="connsiteX5" fmla="*/ 3182 w 10000"/>
                    <a:gd name="connsiteY5" fmla="*/ 5604 h 10508"/>
                    <a:gd name="connsiteX6" fmla="*/ 4205 w 10000"/>
                    <a:gd name="connsiteY6" fmla="*/ 5824 h 10508"/>
                    <a:gd name="connsiteX7" fmla="*/ 5341 w 10000"/>
                    <a:gd name="connsiteY7" fmla="*/ 5604 h 10508"/>
                    <a:gd name="connsiteX8" fmla="*/ 6591 w 10000"/>
                    <a:gd name="connsiteY8" fmla="*/ 5055 h 10508"/>
                    <a:gd name="connsiteX9" fmla="*/ 10000 w 10000"/>
                    <a:gd name="connsiteY9" fmla="*/ 0 h 10508"/>
                    <a:gd name="connsiteX10" fmla="*/ 10000 w 10000"/>
                    <a:gd name="connsiteY10" fmla="*/ 3736 h 10508"/>
                    <a:gd name="connsiteX11" fmla="*/ 7727 w 10000"/>
                    <a:gd name="connsiteY11" fmla="*/ 4615 h 10508"/>
                    <a:gd name="connsiteX12" fmla="*/ 7727 w 10000"/>
                    <a:gd name="connsiteY12" fmla="*/ 6593 h 10508"/>
                    <a:gd name="connsiteX13" fmla="*/ 7727 w 10000"/>
                    <a:gd name="connsiteY13" fmla="*/ 6593 h 10508"/>
                    <a:gd name="connsiteX14" fmla="*/ 6932 w 10000"/>
                    <a:gd name="connsiteY14" fmla="*/ 7692 h 10508"/>
                    <a:gd name="connsiteX15" fmla="*/ 6136 w 10000"/>
                    <a:gd name="connsiteY15" fmla="*/ 8681 h 10508"/>
                    <a:gd name="connsiteX16" fmla="*/ 5227 w 10000"/>
                    <a:gd name="connsiteY16" fmla="*/ 9231 h 10508"/>
                    <a:gd name="connsiteX17" fmla="*/ 4205 w 10000"/>
                    <a:gd name="connsiteY17" fmla="*/ 9890 h 10508"/>
                    <a:gd name="connsiteX18" fmla="*/ 1094 w 10000"/>
                    <a:gd name="connsiteY18" fmla="*/ 10508 h 10508"/>
                    <a:gd name="connsiteX19" fmla="*/ 0 w 10000"/>
                    <a:gd name="connsiteY19" fmla="*/ 9121 h 10508"/>
                    <a:gd name="connsiteX20" fmla="*/ 0 w 10000"/>
                    <a:gd name="connsiteY20" fmla="*/ 9121 h 10508"/>
                    <a:gd name="connsiteX21" fmla="*/ 0 w 10000"/>
                    <a:gd name="connsiteY21" fmla="*/ 9121 h 10508"/>
                    <a:gd name="connsiteX0" fmla="*/ 0 w 10000"/>
                    <a:gd name="connsiteY0" fmla="*/ 9121 h 10527"/>
                    <a:gd name="connsiteX1" fmla="*/ 0 w 10000"/>
                    <a:gd name="connsiteY1" fmla="*/ 9121 h 10527"/>
                    <a:gd name="connsiteX2" fmla="*/ 1250 w 10000"/>
                    <a:gd name="connsiteY2" fmla="*/ 7143 h 10527"/>
                    <a:gd name="connsiteX3" fmla="*/ 2159 w 10000"/>
                    <a:gd name="connsiteY3" fmla="*/ 5055 h 10527"/>
                    <a:gd name="connsiteX4" fmla="*/ 2159 w 10000"/>
                    <a:gd name="connsiteY4" fmla="*/ 5055 h 10527"/>
                    <a:gd name="connsiteX5" fmla="*/ 3182 w 10000"/>
                    <a:gd name="connsiteY5" fmla="*/ 5604 h 10527"/>
                    <a:gd name="connsiteX6" fmla="*/ 4205 w 10000"/>
                    <a:gd name="connsiteY6" fmla="*/ 5824 h 10527"/>
                    <a:gd name="connsiteX7" fmla="*/ 5341 w 10000"/>
                    <a:gd name="connsiteY7" fmla="*/ 5604 h 10527"/>
                    <a:gd name="connsiteX8" fmla="*/ 6591 w 10000"/>
                    <a:gd name="connsiteY8" fmla="*/ 5055 h 10527"/>
                    <a:gd name="connsiteX9" fmla="*/ 10000 w 10000"/>
                    <a:gd name="connsiteY9" fmla="*/ 0 h 10527"/>
                    <a:gd name="connsiteX10" fmla="*/ 10000 w 10000"/>
                    <a:gd name="connsiteY10" fmla="*/ 3736 h 10527"/>
                    <a:gd name="connsiteX11" fmla="*/ 7727 w 10000"/>
                    <a:gd name="connsiteY11" fmla="*/ 4615 h 10527"/>
                    <a:gd name="connsiteX12" fmla="*/ 7727 w 10000"/>
                    <a:gd name="connsiteY12" fmla="*/ 6593 h 10527"/>
                    <a:gd name="connsiteX13" fmla="*/ 7727 w 10000"/>
                    <a:gd name="connsiteY13" fmla="*/ 6593 h 10527"/>
                    <a:gd name="connsiteX14" fmla="*/ 6932 w 10000"/>
                    <a:gd name="connsiteY14" fmla="*/ 7692 h 10527"/>
                    <a:gd name="connsiteX15" fmla="*/ 6136 w 10000"/>
                    <a:gd name="connsiteY15" fmla="*/ 8681 h 10527"/>
                    <a:gd name="connsiteX16" fmla="*/ 5227 w 10000"/>
                    <a:gd name="connsiteY16" fmla="*/ 9231 h 10527"/>
                    <a:gd name="connsiteX17" fmla="*/ 4205 w 10000"/>
                    <a:gd name="connsiteY17" fmla="*/ 9890 h 10527"/>
                    <a:gd name="connsiteX18" fmla="*/ 1094 w 10000"/>
                    <a:gd name="connsiteY18" fmla="*/ 10508 h 10527"/>
                    <a:gd name="connsiteX19" fmla="*/ 0 w 10000"/>
                    <a:gd name="connsiteY19" fmla="*/ 9121 h 10527"/>
                    <a:gd name="connsiteX20" fmla="*/ 0 w 10000"/>
                    <a:gd name="connsiteY20" fmla="*/ 9121 h 10527"/>
                    <a:gd name="connsiteX21" fmla="*/ 0 w 10000"/>
                    <a:gd name="connsiteY21" fmla="*/ 9121 h 1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000" h="10527">
                      <a:moveTo>
                        <a:pt x="0" y="9121"/>
                      </a:moveTo>
                      <a:lnTo>
                        <a:pt x="0" y="9121"/>
                      </a:lnTo>
                      <a:lnTo>
                        <a:pt x="1250" y="7143"/>
                      </a:lnTo>
                      <a:lnTo>
                        <a:pt x="2159" y="5055"/>
                      </a:lnTo>
                      <a:lnTo>
                        <a:pt x="2159" y="5055"/>
                      </a:lnTo>
                      <a:lnTo>
                        <a:pt x="3182" y="5604"/>
                      </a:lnTo>
                      <a:lnTo>
                        <a:pt x="4205" y="5824"/>
                      </a:lnTo>
                      <a:lnTo>
                        <a:pt x="5341" y="5604"/>
                      </a:lnTo>
                      <a:lnTo>
                        <a:pt x="6591" y="5055"/>
                      </a:lnTo>
                      <a:lnTo>
                        <a:pt x="10000" y="0"/>
                      </a:lnTo>
                      <a:lnTo>
                        <a:pt x="10000" y="3736"/>
                      </a:lnTo>
                      <a:lnTo>
                        <a:pt x="7727" y="4615"/>
                      </a:lnTo>
                      <a:lnTo>
                        <a:pt x="7727" y="6593"/>
                      </a:lnTo>
                      <a:lnTo>
                        <a:pt x="7727" y="6593"/>
                      </a:lnTo>
                      <a:lnTo>
                        <a:pt x="6932" y="7692"/>
                      </a:lnTo>
                      <a:lnTo>
                        <a:pt x="6136" y="8681"/>
                      </a:lnTo>
                      <a:lnTo>
                        <a:pt x="5227" y="9231"/>
                      </a:lnTo>
                      <a:lnTo>
                        <a:pt x="4205" y="9890"/>
                      </a:lnTo>
                      <a:cubicBezTo>
                        <a:pt x="3516" y="10103"/>
                        <a:pt x="1795" y="10636"/>
                        <a:pt x="1094" y="10508"/>
                      </a:cubicBezTo>
                      <a:cubicBezTo>
                        <a:pt x="393" y="10380"/>
                        <a:pt x="182" y="9352"/>
                        <a:pt x="0" y="9121"/>
                      </a:cubicBezTo>
                      <a:lnTo>
                        <a:pt x="0" y="9121"/>
                      </a:lnTo>
                      <a:lnTo>
                        <a:pt x="0" y="9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7" name="Freeform 310"/>
                <p:cNvSpPr>
                  <a:spLocks/>
                </p:cNvSpPr>
                <p:nvPr/>
              </p:nvSpPr>
              <p:spPr bwMode="auto">
                <a:xfrm>
                  <a:off x="2973405" y="3386681"/>
                  <a:ext cx="75603" cy="200865"/>
                </a:xfrm>
                <a:custGeom>
                  <a:avLst/>
                  <a:gdLst>
                    <a:gd name="T0" fmla="*/ 56 w 104"/>
                    <a:gd name="T1" fmla="*/ 12 h 276"/>
                    <a:gd name="T2" fmla="*/ 41 w 104"/>
                    <a:gd name="T3" fmla="*/ 29 h 276"/>
                    <a:gd name="T4" fmla="*/ 23 w 104"/>
                    <a:gd name="T5" fmla="*/ 38 h 276"/>
                    <a:gd name="T6" fmla="*/ 23 w 104"/>
                    <a:gd name="T7" fmla="*/ 50 h 276"/>
                    <a:gd name="T8" fmla="*/ 16 w 104"/>
                    <a:gd name="T9" fmla="*/ 71 h 276"/>
                    <a:gd name="T10" fmla="*/ 9 w 104"/>
                    <a:gd name="T11" fmla="*/ 80 h 276"/>
                    <a:gd name="T12" fmla="*/ 21 w 104"/>
                    <a:gd name="T13" fmla="*/ 115 h 276"/>
                    <a:gd name="T14" fmla="*/ 37 w 104"/>
                    <a:gd name="T15" fmla="*/ 133 h 276"/>
                    <a:gd name="T16" fmla="*/ 58 w 104"/>
                    <a:gd name="T17" fmla="*/ 136 h 276"/>
                    <a:gd name="T18" fmla="*/ 84 w 104"/>
                    <a:gd name="T19" fmla="*/ 124 h 276"/>
                    <a:gd name="T20" fmla="*/ 74 w 104"/>
                    <a:gd name="T21" fmla="*/ 134 h 276"/>
                    <a:gd name="T22" fmla="*/ 55 w 104"/>
                    <a:gd name="T23" fmla="*/ 147 h 276"/>
                    <a:gd name="T24" fmla="*/ 44 w 104"/>
                    <a:gd name="T25" fmla="*/ 147 h 276"/>
                    <a:gd name="T26" fmla="*/ 30 w 104"/>
                    <a:gd name="T27" fmla="*/ 190 h 276"/>
                    <a:gd name="T28" fmla="*/ 35 w 104"/>
                    <a:gd name="T29" fmla="*/ 276 h 276"/>
                    <a:gd name="T30" fmla="*/ 11 w 104"/>
                    <a:gd name="T31" fmla="*/ 131 h 276"/>
                    <a:gd name="T32" fmla="*/ 11 w 104"/>
                    <a:gd name="T33" fmla="*/ 120 h 276"/>
                    <a:gd name="T34" fmla="*/ 7 w 104"/>
                    <a:gd name="T35" fmla="*/ 106 h 276"/>
                    <a:gd name="T36" fmla="*/ 0 w 104"/>
                    <a:gd name="T37" fmla="*/ 87 h 276"/>
                    <a:gd name="T38" fmla="*/ 0 w 104"/>
                    <a:gd name="T39" fmla="*/ 78 h 276"/>
                    <a:gd name="T40" fmla="*/ 0 w 104"/>
                    <a:gd name="T41" fmla="*/ 71 h 276"/>
                    <a:gd name="T42" fmla="*/ 18 w 104"/>
                    <a:gd name="T43" fmla="*/ 33 h 276"/>
                    <a:gd name="T44" fmla="*/ 28 w 104"/>
                    <a:gd name="T45" fmla="*/ 28 h 276"/>
                    <a:gd name="T46" fmla="*/ 46 w 104"/>
                    <a:gd name="T47" fmla="*/ 10 h 276"/>
                    <a:gd name="T48" fmla="*/ 53 w 104"/>
                    <a:gd name="T49" fmla="*/ 0 h 276"/>
                    <a:gd name="T50" fmla="*/ 72 w 104"/>
                    <a:gd name="T51" fmla="*/ 5 h 276"/>
                    <a:gd name="T52" fmla="*/ 86 w 104"/>
                    <a:gd name="T53" fmla="*/ 15 h 276"/>
                    <a:gd name="T54" fmla="*/ 95 w 104"/>
                    <a:gd name="T55" fmla="*/ 29 h 276"/>
                    <a:gd name="T56" fmla="*/ 98 w 104"/>
                    <a:gd name="T57" fmla="*/ 50 h 276"/>
                    <a:gd name="T58" fmla="*/ 102 w 104"/>
                    <a:gd name="T59" fmla="*/ 61 h 276"/>
                    <a:gd name="T60" fmla="*/ 102 w 104"/>
                    <a:gd name="T61" fmla="*/ 82 h 276"/>
                    <a:gd name="T62" fmla="*/ 98 w 104"/>
                    <a:gd name="T63" fmla="*/ 94 h 276"/>
                    <a:gd name="T64" fmla="*/ 98 w 104"/>
                    <a:gd name="T65" fmla="*/ 70 h 276"/>
                    <a:gd name="T66" fmla="*/ 93 w 104"/>
                    <a:gd name="T67" fmla="*/ 49 h 276"/>
                    <a:gd name="T68" fmla="*/ 86 w 104"/>
                    <a:gd name="T69" fmla="*/ 35 h 276"/>
                    <a:gd name="T70" fmla="*/ 67 w 104"/>
                    <a:gd name="T71" fmla="*/ 17 h 276"/>
                    <a:gd name="T72" fmla="*/ 56 w 104"/>
                    <a:gd name="T73" fmla="*/ 1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276">
                      <a:moveTo>
                        <a:pt x="56" y="12"/>
                      </a:moveTo>
                      <a:lnTo>
                        <a:pt x="56" y="12"/>
                      </a:lnTo>
                      <a:lnTo>
                        <a:pt x="49" y="22"/>
                      </a:lnTo>
                      <a:lnTo>
                        <a:pt x="41" y="29"/>
                      </a:lnTo>
                      <a:lnTo>
                        <a:pt x="34" y="36"/>
                      </a:lnTo>
                      <a:lnTo>
                        <a:pt x="23" y="38"/>
                      </a:lnTo>
                      <a:lnTo>
                        <a:pt x="23" y="38"/>
                      </a:lnTo>
                      <a:lnTo>
                        <a:pt x="23" y="50"/>
                      </a:lnTo>
                      <a:lnTo>
                        <a:pt x="20" y="63"/>
                      </a:lnTo>
                      <a:lnTo>
                        <a:pt x="16" y="71"/>
                      </a:lnTo>
                      <a:lnTo>
                        <a:pt x="9" y="80"/>
                      </a:lnTo>
                      <a:lnTo>
                        <a:pt x="9" y="80"/>
                      </a:lnTo>
                      <a:lnTo>
                        <a:pt x="14" y="99"/>
                      </a:lnTo>
                      <a:lnTo>
                        <a:pt x="21" y="115"/>
                      </a:lnTo>
                      <a:lnTo>
                        <a:pt x="28" y="126"/>
                      </a:lnTo>
                      <a:lnTo>
                        <a:pt x="37" y="133"/>
                      </a:lnTo>
                      <a:lnTo>
                        <a:pt x="48" y="136"/>
                      </a:lnTo>
                      <a:lnTo>
                        <a:pt x="58" y="136"/>
                      </a:lnTo>
                      <a:lnTo>
                        <a:pt x="70" y="133"/>
                      </a:lnTo>
                      <a:lnTo>
                        <a:pt x="84" y="124"/>
                      </a:lnTo>
                      <a:lnTo>
                        <a:pt x="84" y="124"/>
                      </a:lnTo>
                      <a:lnTo>
                        <a:pt x="74" y="134"/>
                      </a:lnTo>
                      <a:lnTo>
                        <a:pt x="65" y="141"/>
                      </a:lnTo>
                      <a:lnTo>
                        <a:pt x="55" y="147"/>
                      </a:lnTo>
                      <a:lnTo>
                        <a:pt x="44" y="147"/>
                      </a:lnTo>
                      <a:lnTo>
                        <a:pt x="44" y="147"/>
                      </a:lnTo>
                      <a:lnTo>
                        <a:pt x="35" y="145"/>
                      </a:lnTo>
                      <a:lnTo>
                        <a:pt x="30" y="190"/>
                      </a:lnTo>
                      <a:lnTo>
                        <a:pt x="48" y="248"/>
                      </a:lnTo>
                      <a:lnTo>
                        <a:pt x="35" y="276"/>
                      </a:lnTo>
                      <a:lnTo>
                        <a:pt x="11" y="185"/>
                      </a:lnTo>
                      <a:lnTo>
                        <a:pt x="11" y="131"/>
                      </a:lnTo>
                      <a:lnTo>
                        <a:pt x="11" y="120"/>
                      </a:lnTo>
                      <a:lnTo>
                        <a:pt x="11" y="120"/>
                      </a:lnTo>
                      <a:lnTo>
                        <a:pt x="7" y="106"/>
                      </a:lnTo>
                      <a:lnTo>
                        <a:pt x="7" y="106"/>
                      </a:lnTo>
                      <a:lnTo>
                        <a:pt x="2" y="96"/>
                      </a:lnTo>
                      <a:lnTo>
                        <a:pt x="0" y="87"/>
                      </a:lnTo>
                      <a:lnTo>
                        <a:pt x="0" y="87"/>
                      </a:lnTo>
                      <a:lnTo>
                        <a:pt x="0" y="78"/>
                      </a:lnTo>
                      <a:lnTo>
                        <a:pt x="0" y="71"/>
                      </a:lnTo>
                      <a:lnTo>
                        <a:pt x="0" y="71"/>
                      </a:lnTo>
                      <a:lnTo>
                        <a:pt x="11" y="54"/>
                      </a:lnTo>
                      <a:lnTo>
                        <a:pt x="18" y="33"/>
                      </a:lnTo>
                      <a:lnTo>
                        <a:pt x="18" y="33"/>
                      </a:lnTo>
                      <a:lnTo>
                        <a:pt x="28" y="28"/>
                      </a:lnTo>
                      <a:lnTo>
                        <a:pt x="37" y="21"/>
                      </a:lnTo>
                      <a:lnTo>
                        <a:pt x="46" y="10"/>
                      </a:lnTo>
                      <a:lnTo>
                        <a:pt x="53" y="0"/>
                      </a:lnTo>
                      <a:lnTo>
                        <a:pt x="53" y="0"/>
                      </a:lnTo>
                      <a:lnTo>
                        <a:pt x="63" y="1"/>
                      </a:lnTo>
                      <a:lnTo>
                        <a:pt x="72" y="5"/>
                      </a:lnTo>
                      <a:lnTo>
                        <a:pt x="79" y="8"/>
                      </a:lnTo>
                      <a:lnTo>
                        <a:pt x="86" y="15"/>
                      </a:lnTo>
                      <a:lnTo>
                        <a:pt x="91" y="22"/>
                      </a:lnTo>
                      <a:lnTo>
                        <a:pt x="95" y="29"/>
                      </a:lnTo>
                      <a:lnTo>
                        <a:pt x="98" y="40"/>
                      </a:lnTo>
                      <a:lnTo>
                        <a:pt x="98" y="50"/>
                      </a:lnTo>
                      <a:lnTo>
                        <a:pt x="98" y="50"/>
                      </a:lnTo>
                      <a:lnTo>
                        <a:pt x="102" y="61"/>
                      </a:lnTo>
                      <a:lnTo>
                        <a:pt x="104" y="71"/>
                      </a:lnTo>
                      <a:lnTo>
                        <a:pt x="102" y="82"/>
                      </a:lnTo>
                      <a:lnTo>
                        <a:pt x="98" y="94"/>
                      </a:lnTo>
                      <a:lnTo>
                        <a:pt x="98" y="94"/>
                      </a:lnTo>
                      <a:lnTo>
                        <a:pt x="98" y="82"/>
                      </a:lnTo>
                      <a:lnTo>
                        <a:pt x="98" y="70"/>
                      </a:lnTo>
                      <a:lnTo>
                        <a:pt x="95" y="59"/>
                      </a:lnTo>
                      <a:lnTo>
                        <a:pt x="93" y="49"/>
                      </a:lnTo>
                      <a:lnTo>
                        <a:pt x="93" y="49"/>
                      </a:lnTo>
                      <a:lnTo>
                        <a:pt x="86" y="35"/>
                      </a:lnTo>
                      <a:lnTo>
                        <a:pt x="77" y="24"/>
                      </a:lnTo>
                      <a:lnTo>
                        <a:pt x="67" y="17"/>
                      </a:lnTo>
                      <a:lnTo>
                        <a:pt x="56" y="12"/>
                      </a:lnTo>
                      <a:lnTo>
                        <a:pt x="56" y="12"/>
                      </a:lnTo>
                      <a:lnTo>
                        <a:pt x="56" y="12"/>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8" name="Freeform 311"/>
                <p:cNvSpPr>
                  <a:spLocks noEditPoints="1"/>
                </p:cNvSpPr>
                <p:nvPr/>
              </p:nvSpPr>
              <p:spPr bwMode="auto">
                <a:xfrm>
                  <a:off x="2979764" y="3395494"/>
                  <a:ext cx="64651" cy="90334"/>
                </a:xfrm>
                <a:custGeom>
                  <a:avLst/>
                  <a:gdLst>
                    <a:gd name="T0" fmla="*/ 14 w 89"/>
                    <a:gd name="T1" fmla="*/ 26 h 124"/>
                    <a:gd name="T2" fmla="*/ 14 w 89"/>
                    <a:gd name="T3" fmla="*/ 26 h 124"/>
                    <a:gd name="T4" fmla="*/ 14 w 89"/>
                    <a:gd name="T5" fmla="*/ 26 h 124"/>
                    <a:gd name="T6" fmla="*/ 14 w 89"/>
                    <a:gd name="T7" fmla="*/ 38 h 124"/>
                    <a:gd name="T8" fmla="*/ 11 w 89"/>
                    <a:gd name="T9" fmla="*/ 51 h 124"/>
                    <a:gd name="T10" fmla="*/ 7 w 89"/>
                    <a:gd name="T11" fmla="*/ 59 h 124"/>
                    <a:gd name="T12" fmla="*/ 0 w 89"/>
                    <a:gd name="T13" fmla="*/ 68 h 124"/>
                    <a:gd name="T14" fmla="*/ 0 w 89"/>
                    <a:gd name="T15" fmla="*/ 68 h 124"/>
                    <a:gd name="T16" fmla="*/ 5 w 89"/>
                    <a:gd name="T17" fmla="*/ 87 h 124"/>
                    <a:gd name="T18" fmla="*/ 12 w 89"/>
                    <a:gd name="T19" fmla="*/ 103 h 124"/>
                    <a:gd name="T20" fmla="*/ 19 w 89"/>
                    <a:gd name="T21" fmla="*/ 114 h 124"/>
                    <a:gd name="T22" fmla="*/ 28 w 89"/>
                    <a:gd name="T23" fmla="*/ 121 h 124"/>
                    <a:gd name="T24" fmla="*/ 39 w 89"/>
                    <a:gd name="T25" fmla="*/ 124 h 124"/>
                    <a:gd name="T26" fmla="*/ 49 w 89"/>
                    <a:gd name="T27" fmla="*/ 124 h 124"/>
                    <a:gd name="T28" fmla="*/ 61 w 89"/>
                    <a:gd name="T29" fmla="*/ 121 h 124"/>
                    <a:gd name="T30" fmla="*/ 75 w 89"/>
                    <a:gd name="T31" fmla="*/ 112 h 124"/>
                    <a:gd name="T32" fmla="*/ 75 w 89"/>
                    <a:gd name="T33" fmla="*/ 112 h 124"/>
                    <a:gd name="T34" fmla="*/ 77 w 89"/>
                    <a:gd name="T35" fmla="*/ 107 h 124"/>
                    <a:gd name="T36" fmla="*/ 89 w 89"/>
                    <a:gd name="T37" fmla="*/ 82 h 124"/>
                    <a:gd name="T38" fmla="*/ 89 w 89"/>
                    <a:gd name="T39" fmla="*/ 82 h 124"/>
                    <a:gd name="T40" fmla="*/ 89 w 89"/>
                    <a:gd name="T41" fmla="*/ 70 h 124"/>
                    <a:gd name="T42" fmla="*/ 89 w 89"/>
                    <a:gd name="T43" fmla="*/ 58 h 124"/>
                    <a:gd name="T44" fmla="*/ 86 w 89"/>
                    <a:gd name="T45" fmla="*/ 47 h 124"/>
                    <a:gd name="T46" fmla="*/ 84 w 89"/>
                    <a:gd name="T47" fmla="*/ 37 h 124"/>
                    <a:gd name="T48" fmla="*/ 84 w 89"/>
                    <a:gd name="T49" fmla="*/ 37 h 124"/>
                    <a:gd name="T50" fmla="*/ 77 w 89"/>
                    <a:gd name="T51" fmla="*/ 23 h 124"/>
                    <a:gd name="T52" fmla="*/ 68 w 89"/>
                    <a:gd name="T53" fmla="*/ 12 h 124"/>
                    <a:gd name="T54" fmla="*/ 58 w 89"/>
                    <a:gd name="T55" fmla="*/ 5 h 124"/>
                    <a:gd name="T56" fmla="*/ 47 w 89"/>
                    <a:gd name="T57" fmla="*/ 0 h 124"/>
                    <a:gd name="T58" fmla="*/ 47 w 89"/>
                    <a:gd name="T59" fmla="*/ 0 h 124"/>
                    <a:gd name="T60" fmla="*/ 40 w 89"/>
                    <a:gd name="T61" fmla="*/ 10 h 124"/>
                    <a:gd name="T62" fmla="*/ 32 w 89"/>
                    <a:gd name="T63" fmla="*/ 17 h 124"/>
                    <a:gd name="T64" fmla="*/ 25 w 89"/>
                    <a:gd name="T65" fmla="*/ 24 h 124"/>
                    <a:gd name="T66" fmla="*/ 14 w 89"/>
                    <a:gd name="T67" fmla="*/ 26 h 124"/>
                    <a:gd name="T68" fmla="*/ 14 w 89"/>
                    <a:gd name="T69" fmla="*/ 26 h 124"/>
                    <a:gd name="T70" fmla="*/ 84 w 89"/>
                    <a:gd name="T71" fmla="*/ 80 h 124"/>
                    <a:gd name="T72" fmla="*/ 84 w 89"/>
                    <a:gd name="T73" fmla="*/ 80 h 124"/>
                    <a:gd name="T74" fmla="*/ 84 w 89"/>
                    <a:gd name="T75" fmla="*/ 80 h 124"/>
                    <a:gd name="T76" fmla="*/ 79 w 89"/>
                    <a:gd name="T77" fmla="*/ 94 h 124"/>
                    <a:gd name="T78" fmla="*/ 72 w 89"/>
                    <a:gd name="T79" fmla="*/ 107 h 124"/>
                    <a:gd name="T80" fmla="*/ 72 w 89"/>
                    <a:gd name="T81" fmla="*/ 107 h 124"/>
                    <a:gd name="T82" fmla="*/ 63 w 89"/>
                    <a:gd name="T83" fmla="*/ 114 h 124"/>
                    <a:gd name="T84" fmla="*/ 54 w 89"/>
                    <a:gd name="T85" fmla="*/ 117 h 124"/>
                    <a:gd name="T86" fmla="*/ 46 w 89"/>
                    <a:gd name="T87" fmla="*/ 119 h 124"/>
                    <a:gd name="T88" fmla="*/ 39 w 89"/>
                    <a:gd name="T89" fmla="*/ 119 h 124"/>
                    <a:gd name="T90" fmla="*/ 39 w 89"/>
                    <a:gd name="T91" fmla="*/ 119 h 124"/>
                    <a:gd name="T92" fmla="*/ 47 w 89"/>
                    <a:gd name="T93" fmla="*/ 115 h 124"/>
                    <a:gd name="T94" fmla="*/ 54 w 89"/>
                    <a:gd name="T95" fmla="*/ 110 h 124"/>
                    <a:gd name="T96" fmla="*/ 61 w 89"/>
                    <a:gd name="T97" fmla="*/ 105 h 124"/>
                    <a:gd name="T98" fmla="*/ 68 w 89"/>
                    <a:gd name="T99" fmla="*/ 100 h 124"/>
                    <a:gd name="T100" fmla="*/ 68 w 89"/>
                    <a:gd name="T101" fmla="*/ 100 h 124"/>
                    <a:gd name="T102" fmla="*/ 74 w 89"/>
                    <a:gd name="T103" fmla="*/ 91 h 124"/>
                    <a:gd name="T104" fmla="*/ 79 w 89"/>
                    <a:gd name="T105" fmla="*/ 82 h 124"/>
                    <a:gd name="T106" fmla="*/ 82 w 89"/>
                    <a:gd name="T107" fmla="*/ 72 h 124"/>
                    <a:gd name="T108" fmla="*/ 84 w 89"/>
                    <a:gd name="T109" fmla="*/ 59 h 124"/>
                    <a:gd name="T110" fmla="*/ 84 w 89"/>
                    <a:gd name="T111" fmla="*/ 80 h 124"/>
                    <a:gd name="T112" fmla="*/ 84 w 89"/>
                    <a:gd name="T113" fmla="*/ 8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124">
                      <a:moveTo>
                        <a:pt x="14" y="26"/>
                      </a:moveTo>
                      <a:lnTo>
                        <a:pt x="14" y="26"/>
                      </a:lnTo>
                      <a:lnTo>
                        <a:pt x="14" y="26"/>
                      </a:lnTo>
                      <a:lnTo>
                        <a:pt x="14" y="38"/>
                      </a:lnTo>
                      <a:lnTo>
                        <a:pt x="11" y="51"/>
                      </a:lnTo>
                      <a:lnTo>
                        <a:pt x="7" y="59"/>
                      </a:lnTo>
                      <a:lnTo>
                        <a:pt x="0" y="68"/>
                      </a:lnTo>
                      <a:lnTo>
                        <a:pt x="0" y="68"/>
                      </a:lnTo>
                      <a:lnTo>
                        <a:pt x="5" y="87"/>
                      </a:lnTo>
                      <a:lnTo>
                        <a:pt x="12" y="103"/>
                      </a:lnTo>
                      <a:lnTo>
                        <a:pt x="19" y="114"/>
                      </a:lnTo>
                      <a:lnTo>
                        <a:pt x="28" y="121"/>
                      </a:lnTo>
                      <a:lnTo>
                        <a:pt x="39" y="124"/>
                      </a:lnTo>
                      <a:lnTo>
                        <a:pt x="49" y="124"/>
                      </a:lnTo>
                      <a:lnTo>
                        <a:pt x="61" y="121"/>
                      </a:lnTo>
                      <a:lnTo>
                        <a:pt x="75" y="112"/>
                      </a:lnTo>
                      <a:lnTo>
                        <a:pt x="75" y="112"/>
                      </a:lnTo>
                      <a:lnTo>
                        <a:pt x="77" y="107"/>
                      </a:lnTo>
                      <a:lnTo>
                        <a:pt x="89" y="82"/>
                      </a:lnTo>
                      <a:lnTo>
                        <a:pt x="89" y="82"/>
                      </a:lnTo>
                      <a:lnTo>
                        <a:pt x="89" y="70"/>
                      </a:lnTo>
                      <a:lnTo>
                        <a:pt x="89" y="58"/>
                      </a:lnTo>
                      <a:lnTo>
                        <a:pt x="86" y="47"/>
                      </a:lnTo>
                      <a:lnTo>
                        <a:pt x="84" y="37"/>
                      </a:lnTo>
                      <a:lnTo>
                        <a:pt x="84" y="37"/>
                      </a:lnTo>
                      <a:lnTo>
                        <a:pt x="77" y="23"/>
                      </a:lnTo>
                      <a:lnTo>
                        <a:pt x="68" y="12"/>
                      </a:lnTo>
                      <a:lnTo>
                        <a:pt x="58" y="5"/>
                      </a:lnTo>
                      <a:lnTo>
                        <a:pt x="47" y="0"/>
                      </a:lnTo>
                      <a:lnTo>
                        <a:pt x="47" y="0"/>
                      </a:lnTo>
                      <a:lnTo>
                        <a:pt x="40" y="10"/>
                      </a:lnTo>
                      <a:lnTo>
                        <a:pt x="32" y="17"/>
                      </a:lnTo>
                      <a:lnTo>
                        <a:pt x="25" y="24"/>
                      </a:lnTo>
                      <a:lnTo>
                        <a:pt x="14" y="26"/>
                      </a:lnTo>
                      <a:lnTo>
                        <a:pt x="14" y="26"/>
                      </a:lnTo>
                      <a:close/>
                      <a:moveTo>
                        <a:pt x="84" y="80"/>
                      </a:moveTo>
                      <a:lnTo>
                        <a:pt x="84" y="80"/>
                      </a:lnTo>
                      <a:lnTo>
                        <a:pt x="84" y="80"/>
                      </a:lnTo>
                      <a:lnTo>
                        <a:pt x="79" y="94"/>
                      </a:lnTo>
                      <a:lnTo>
                        <a:pt x="72" y="107"/>
                      </a:lnTo>
                      <a:lnTo>
                        <a:pt x="72" y="107"/>
                      </a:lnTo>
                      <a:lnTo>
                        <a:pt x="63" y="114"/>
                      </a:lnTo>
                      <a:lnTo>
                        <a:pt x="54" y="117"/>
                      </a:lnTo>
                      <a:lnTo>
                        <a:pt x="46" y="119"/>
                      </a:lnTo>
                      <a:lnTo>
                        <a:pt x="39" y="119"/>
                      </a:lnTo>
                      <a:lnTo>
                        <a:pt x="39" y="119"/>
                      </a:lnTo>
                      <a:lnTo>
                        <a:pt x="47" y="115"/>
                      </a:lnTo>
                      <a:lnTo>
                        <a:pt x="54" y="110"/>
                      </a:lnTo>
                      <a:lnTo>
                        <a:pt x="61" y="105"/>
                      </a:lnTo>
                      <a:lnTo>
                        <a:pt x="68" y="100"/>
                      </a:lnTo>
                      <a:lnTo>
                        <a:pt x="68" y="100"/>
                      </a:lnTo>
                      <a:lnTo>
                        <a:pt x="74" y="91"/>
                      </a:lnTo>
                      <a:lnTo>
                        <a:pt x="79" y="82"/>
                      </a:lnTo>
                      <a:lnTo>
                        <a:pt x="82" y="72"/>
                      </a:lnTo>
                      <a:lnTo>
                        <a:pt x="84" y="59"/>
                      </a:lnTo>
                      <a:lnTo>
                        <a:pt x="84" y="80"/>
                      </a:lnTo>
                      <a:lnTo>
                        <a:pt x="84" y="80"/>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9" name="Freeform 312"/>
                <p:cNvSpPr>
                  <a:spLocks/>
                </p:cNvSpPr>
                <p:nvPr/>
              </p:nvSpPr>
              <p:spPr bwMode="auto">
                <a:xfrm>
                  <a:off x="3008027" y="3438458"/>
                  <a:ext cx="32856" cy="43698"/>
                </a:xfrm>
                <a:custGeom>
                  <a:avLst/>
                  <a:gdLst>
                    <a:gd name="T0" fmla="*/ 45 w 45"/>
                    <a:gd name="T1" fmla="*/ 0 h 60"/>
                    <a:gd name="T2" fmla="*/ 45 w 45"/>
                    <a:gd name="T3" fmla="*/ 21 h 60"/>
                    <a:gd name="T4" fmla="*/ 45 w 45"/>
                    <a:gd name="T5" fmla="*/ 21 h 60"/>
                    <a:gd name="T6" fmla="*/ 40 w 45"/>
                    <a:gd name="T7" fmla="*/ 35 h 60"/>
                    <a:gd name="T8" fmla="*/ 33 w 45"/>
                    <a:gd name="T9" fmla="*/ 48 h 60"/>
                    <a:gd name="T10" fmla="*/ 33 w 45"/>
                    <a:gd name="T11" fmla="*/ 48 h 60"/>
                    <a:gd name="T12" fmla="*/ 24 w 45"/>
                    <a:gd name="T13" fmla="*/ 55 h 60"/>
                    <a:gd name="T14" fmla="*/ 15 w 45"/>
                    <a:gd name="T15" fmla="*/ 58 h 60"/>
                    <a:gd name="T16" fmla="*/ 7 w 45"/>
                    <a:gd name="T17" fmla="*/ 60 h 60"/>
                    <a:gd name="T18" fmla="*/ 0 w 45"/>
                    <a:gd name="T19" fmla="*/ 60 h 60"/>
                    <a:gd name="T20" fmla="*/ 0 w 45"/>
                    <a:gd name="T21" fmla="*/ 60 h 60"/>
                    <a:gd name="T22" fmla="*/ 8 w 45"/>
                    <a:gd name="T23" fmla="*/ 56 h 60"/>
                    <a:gd name="T24" fmla="*/ 15 w 45"/>
                    <a:gd name="T25" fmla="*/ 51 h 60"/>
                    <a:gd name="T26" fmla="*/ 22 w 45"/>
                    <a:gd name="T27" fmla="*/ 46 h 60"/>
                    <a:gd name="T28" fmla="*/ 29 w 45"/>
                    <a:gd name="T29" fmla="*/ 41 h 60"/>
                    <a:gd name="T30" fmla="*/ 29 w 45"/>
                    <a:gd name="T31" fmla="*/ 41 h 60"/>
                    <a:gd name="T32" fmla="*/ 35 w 45"/>
                    <a:gd name="T33" fmla="*/ 32 h 60"/>
                    <a:gd name="T34" fmla="*/ 40 w 45"/>
                    <a:gd name="T35" fmla="*/ 23 h 60"/>
                    <a:gd name="T36" fmla="*/ 43 w 45"/>
                    <a:gd name="T37" fmla="*/ 13 h 60"/>
                    <a:gd name="T38" fmla="*/ 45 w 45"/>
                    <a:gd name="T39" fmla="*/ 0 h 60"/>
                    <a:gd name="T40" fmla="*/ 45 w 45"/>
                    <a:gd name="T41" fmla="*/ 0 h 60"/>
                    <a:gd name="T42" fmla="*/ 45 w 45"/>
                    <a:gd name="T4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 h="60">
                      <a:moveTo>
                        <a:pt x="45" y="0"/>
                      </a:moveTo>
                      <a:lnTo>
                        <a:pt x="45" y="21"/>
                      </a:lnTo>
                      <a:lnTo>
                        <a:pt x="45" y="21"/>
                      </a:lnTo>
                      <a:lnTo>
                        <a:pt x="40" y="35"/>
                      </a:lnTo>
                      <a:lnTo>
                        <a:pt x="33" y="48"/>
                      </a:lnTo>
                      <a:lnTo>
                        <a:pt x="33" y="48"/>
                      </a:lnTo>
                      <a:lnTo>
                        <a:pt x="24" y="55"/>
                      </a:lnTo>
                      <a:lnTo>
                        <a:pt x="15" y="58"/>
                      </a:lnTo>
                      <a:lnTo>
                        <a:pt x="7" y="60"/>
                      </a:lnTo>
                      <a:lnTo>
                        <a:pt x="0" y="60"/>
                      </a:lnTo>
                      <a:lnTo>
                        <a:pt x="0" y="60"/>
                      </a:lnTo>
                      <a:lnTo>
                        <a:pt x="8" y="56"/>
                      </a:lnTo>
                      <a:lnTo>
                        <a:pt x="15" y="51"/>
                      </a:lnTo>
                      <a:lnTo>
                        <a:pt x="22" y="46"/>
                      </a:lnTo>
                      <a:lnTo>
                        <a:pt x="29" y="41"/>
                      </a:lnTo>
                      <a:lnTo>
                        <a:pt x="29" y="41"/>
                      </a:lnTo>
                      <a:lnTo>
                        <a:pt x="35" y="32"/>
                      </a:lnTo>
                      <a:lnTo>
                        <a:pt x="40" y="23"/>
                      </a:lnTo>
                      <a:lnTo>
                        <a:pt x="43" y="13"/>
                      </a:lnTo>
                      <a:lnTo>
                        <a:pt x="45" y="0"/>
                      </a:lnTo>
                      <a:lnTo>
                        <a:pt x="45" y="0"/>
                      </a:lnTo>
                      <a:lnTo>
                        <a:pt x="45" y="0"/>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0" name="Freeform 313"/>
                <p:cNvSpPr>
                  <a:spLocks/>
                </p:cNvSpPr>
                <p:nvPr/>
              </p:nvSpPr>
              <p:spPr bwMode="auto">
                <a:xfrm>
                  <a:off x="2965986" y="3381907"/>
                  <a:ext cx="45927" cy="68302"/>
                </a:xfrm>
                <a:custGeom>
                  <a:avLst/>
                  <a:gdLst>
                    <a:gd name="T0" fmla="*/ 63 w 63"/>
                    <a:gd name="T1" fmla="*/ 7 h 94"/>
                    <a:gd name="T2" fmla="*/ 63 w 63"/>
                    <a:gd name="T3" fmla="*/ 7 h 94"/>
                    <a:gd name="T4" fmla="*/ 56 w 63"/>
                    <a:gd name="T5" fmla="*/ 17 h 94"/>
                    <a:gd name="T6" fmla="*/ 47 w 63"/>
                    <a:gd name="T7" fmla="*/ 28 h 94"/>
                    <a:gd name="T8" fmla="*/ 38 w 63"/>
                    <a:gd name="T9" fmla="*/ 35 h 94"/>
                    <a:gd name="T10" fmla="*/ 28 w 63"/>
                    <a:gd name="T11" fmla="*/ 40 h 94"/>
                    <a:gd name="T12" fmla="*/ 28 w 63"/>
                    <a:gd name="T13" fmla="*/ 40 h 94"/>
                    <a:gd name="T14" fmla="*/ 21 w 63"/>
                    <a:gd name="T15" fmla="*/ 61 h 94"/>
                    <a:gd name="T16" fmla="*/ 10 w 63"/>
                    <a:gd name="T17" fmla="*/ 78 h 94"/>
                    <a:gd name="T18" fmla="*/ 10 w 63"/>
                    <a:gd name="T19" fmla="*/ 78 h 94"/>
                    <a:gd name="T20" fmla="*/ 10 w 63"/>
                    <a:gd name="T21" fmla="*/ 85 h 94"/>
                    <a:gd name="T22" fmla="*/ 10 w 63"/>
                    <a:gd name="T23" fmla="*/ 94 h 94"/>
                    <a:gd name="T24" fmla="*/ 10 w 63"/>
                    <a:gd name="T25" fmla="*/ 94 h 94"/>
                    <a:gd name="T26" fmla="*/ 5 w 63"/>
                    <a:gd name="T27" fmla="*/ 84 h 94"/>
                    <a:gd name="T28" fmla="*/ 5 w 63"/>
                    <a:gd name="T29" fmla="*/ 84 h 94"/>
                    <a:gd name="T30" fmla="*/ 2 w 63"/>
                    <a:gd name="T31" fmla="*/ 71 h 94"/>
                    <a:gd name="T32" fmla="*/ 0 w 63"/>
                    <a:gd name="T33" fmla="*/ 59 h 94"/>
                    <a:gd name="T34" fmla="*/ 0 w 63"/>
                    <a:gd name="T35" fmla="*/ 47 h 94"/>
                    <a:gd name="T36" fmla="*/ 2 w 63"/>
                    <a:gd name="T37" fmla="*/ 36 h 94"/>
                    <a:gd name="T38" fmla="*/ 2 w 63"/>
                    <a:gd name="T39" fmla="*/ 36 h 94"/>
                    <a:gd name="T40" fmla="*/ 5 w 63"/>
                    <a:gd name="T41" fmla="*/ 24 h 94"/>
                    <a:gd name="T42" fmla="*/ 9 w 63"/>
                    <a:gd name="T43" fmla="*/ 15 h 94"/>
                    <a:gd name="T44" fmla="*/ 12 w 63"/>
                    <a:gd name="T45" fmla="*/ 7 h 94"/>
                    <a:gd name="T46" fmla="*/ 17 w 63"/>
                    <a:gd name="T47" fmla="*/ 0 h 94"/>
                    <a:gd name="T48" fmla="*/ 17 w 63"/>
                    <a:gd name="T49" fmla="*/ 0 h 94"/>
                    <a:gd name="T50" fmla="*/ 17 w 63"/>
                    <a:gd name="T51" fmla="*/ 7 h 94"/>
                    <a:gd name="T52" fmla="*/ 21 w 63"/>
                    <a:gd name="T53" fmla="*/ 14 h 94"/>
                    <a:gd name="T54" fmla="*/ 24 w 63"/>
                    <a:gd name="T55" fmla="*/ 19 h 94"/>
                    <a:gd name="T56" fmla="*/ 30 w 63"/>
                    <a:gd name="T57" fmla="*/ 24 h 94"/>
                    <a:gd name="T58" fmla="*/ 63 w 63"/>
                    <a:gd name="T59" fmla="*/ 7 h 94"/>
                    <a:gd name="T60" fmla="*/ 63 w 63"/>
                    <a:gd name="T61" fmla="*/ 7 h 94"/>
                    <a:gd name="T62" fmla="*/ 63 w 63"/>
                    <a:gd name="T63" fmla="*/ 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94">
                      <a:moveTo>
                        <a:pt x="63" y="7"/>
                      </a:moveTo>
                      <a:lnTo>
                        <a:pt x="63" y="7"/>
                      </a:lnTo>
                      <a:lnTo>
                        <a:pt x="56" y="17"/>
                      </a:lnTo>
                      <a:lnTo>
                        <a:pt x="47" y="28"/>
                      </a:lnTo>
                      <a:lnTo>
                        <a:pt x="38" y="35"/>
                      </a:lnTo>
                      <a:lnTo>
                        <a:pt x="28" y="40"/>
                      </a:lnTo>
                      <a:lnTo>
                        <a:pt x="28" y="40"/>
                      </a:lnTo>
                      <a:lnTo>
                        <a:pt x="21" y="61"/>
                      </a:lnTo>
                      <a:lnTo>
                        <a:pt x="10" y="78"/>
                      </a:lnTo>
                      <a:lnTo>
                        <a:pt x="10" y="78"/>
                      </a:lnTo>
                      <a:lnTo>
                        <a:pt x="10" y="85"/>
                      </a:lnTo>
                      <a:lnTo>
                        <a:pt x="10" y="94"/>
                      </a:lnTo>
                      <a:lnTo>
                        <a:pt x="10" y="94"/>
                      </a:lnTo>
                      <a:lnTo>
                        <a:pt x="5" y="84"/>
                      </a:lnTo>
                      <a:lnTo>
                        <a:pt x="5" y="84"/>
                      </a:lnTo>
                      <a:lnTo>
                        <a:pt x="2" y="71"/>
                      </a:lnTo>
                      <a:lnTo>
                        <a:pt x="0" y="59"/>
                      </a:lnTo>
                      <a:lnTo>
                        <a:pt x="0" y="47"/>
                      </a:lnTo>
                      <a:lnTo>
                        <a:pt x="2" y="36"/>
                      </a:lnTo>
                      <a:lnTo>
                        <a:pt x="2" y="36"/>
                      </a:lnTo>
                      <a:lnTo>
                        <a:pt x="5" y="24"/>
                      </a:lnTo>
                      <a:lnTo>
                        <a:pt x="9" y="15"/>
                      </a:lnTo>
                      <a:lnTo>
                        <a:pt x="12" y="7"/>
                      </a:lnTo>
                      <a:lnTo>
                        <a:pt x="17" y="0"/>
                      </a:lnTo>
                      <a:lnTo>
                        <a:pt x="17" y="0"/>
                      </a:lnTo>
                      <a:lnTo>
                        <a:pt x="17" y="7"/>
                      </a:lnTo>
                      <a:lnTo>
                        <a:pt x="21" y="14"/>
                      </a:lnTo>
                      <a:lnTo>
                        <a:pt x="24" y="19"/>
                      </a:lnTo>
                      <a:lnTo>
                        <a:pt x="30" y="24"/>
                      </a:lnTo>
                      <a:lnTo>
                        <a:pt x="63" y="7"/>
                      </a:lnTo>
                      <a:lnTo>
                        <a:pt x="63" y="7"/>
                      </a:lnTo>
                      <a:lnTo>
                        <a:pt x="63" y="7"/>
                      </a:lnTo>
                      <a:close/>
                    </a:path>
                  </a:pathLst>
                </a:custGeom>
                <a:solidFill>
                  <a:srgbClr val="000000"/>
                </a:solidFill>
                <a:ln w="9525">
                  <a:solidFill>
                    <a:srgbClr val="000000"/>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1" name="Freeform 314"/>
                <p:cNvSpPr>
                  <a:spLocks noEditPoints="1"/>
                </p:cNvSpPr>
                <p:nvPr/>
              </p:nvSpPr>
              <p:spPr bwMode="auto">
                <a:xfrm>
                  <a:off x="2978351" y="3366484"/>
                  <a:ext cx="81255" cy="88498"/>
                </a:xfrm>
                <a:custGeom>
                  <a:avLst/>
                  <a:gdLst>
                    <a:gd name="T0" fmla="*/ 13 w 112"/>
                    <a:gd name="T1" fmla="*/ 45 h 122"/>
                    <a:gd name="T2" fmla="*/ 46 w 112"/>
                    <a:gd name="T3" fmla="*/ 28 h 122"/>
                    <a:gd name="T4" fmla="*/ 65 w 112"/>
                    <a:gd name="T5" fmla="*/ 33 h 122"/>
                    <a:gd name="T6" fmla="*/ 79 w 112"/>
                    <a:gd name="T7" fmla="*/ 43 h 122"/>
                    <a:gd name="T8" fmla="*/ 88 w 112"/>
                    <a:gd name="T9" fmla="*/ 57 h 122"/>
                    <a:gd name="T10" fmla="*/ 91 w 112"/>
                    <a:gd name="T11" fmla="*/ 78 h 122"/>
                    <a:gd name="T12" fmla="*/ 95 w 112"/>
                    <a:gd name="T13" fmla="*/ 89 h 122"/>
                    <a:gd name="T14" fmla="*/ 95 w 112"/>
                    <a:gd name="T15" fmla="*/ 110 h 122"/>
                    <a:gd name="T16" fmla="*/ 91 w 112"/>
                    <a:gd name="T17" fmla="*/ 122 h 122"/>
                    <a:gd name="T18" fmla="*/ 107 w 112"/>
                    <a:gd name="T19" fmla="*/ 96 h 122"/>
                    <a:gd name="T20" fmla="*/ 112 w 112"/>
                    <a:gd name="T21" fmla="*/ 63 h 122"/>
                    <a:gd name="T22" fmla="*/ 111 w 112"/>
                    <a:gd name="T23" fmla="*/ 47 h 122"/>
                    <a:gd name="T24" fmla="*/ 100 w 112"/>
                    <a:gd name="T25" fmla="*/ 22 h 122"/>
                    <a:gd name="T26" fmla="*/ 83 w 112"/>
                    <a:gd name="T27" fmla="*/ 7 h 122"/>
                    <a:gd name="T28" fmla="*/ 62 w 112"/>
                    <a:gd name="T29" fmla="*/ 0 h 122"/>
                    <a:gd name="T30" fmla="*/ 48 w 112"/>
                    <a:gd name="T31" fmla="*/ 0 h 122"/>
                    <a:gd name="T32" fmla="*/ 20 w 112"/>
                    <a:gd name="T33" fmla="*/ 3 h 122"/>
                    <a:gd name="T34" fmla="*/ 0 w 112"/>
                    <a:gd name="T35" fmla="*/ 21 h 122"/>
                    <a:gd name="T36" fmla="*/ 0 w 112"/>
                    <a:gd name="T37" fmla="*/ 28 h 122"/>
                    <a:gd name="T38" fmla="*/ 7 w 112"/>
                    <a:gd name="T39" fmla="*/ 40 h 122"/>
                    <a:gd name="T40" fmla="*/ 13 w 112"/>
                    <a:gd name="T41" fmla="*/ 45 h 122"/>
                    <a:gd name="T42" fmla="*/ 9 w 112"/>
                    <a:gd name="T43" fmla="*/ 15 h 122"/>
                    <a:gd name="T44" fmla="*/ 18 w 112"/>
                    <a:gd name="T45" fmla="*/ 10 h 122"/>
                    <a:gd name="T46" fmla="*/ 37 w 112"/>
                    <a:gd name="T47" fmla="*/ 5 h 122"/>
                    <a:gd name="T48" fmla="*/ 48 w 112"/>
                    <a:gd name="T49" fmla="*/ 3 h 122"/>
                    <a:gd name="T50" fmla="*/ 60 w 112"/>
                    <a:gd name="T51" fmla="*/ 3 h 122"/>
                    <a:gd name="T52" fmla="*/ 81 w 112"/>
                    <a:gd name="T53" fmla="*/ 10 h 122"/>
                    <a:gd name="T54" fmla="*/ 97 w 112"/>
                    <a:gd name="T55" fmla="*/ 24 h 122"/>
                    <a:gd name="T56" fmla="*/ 107 w 112"/>
                    <a:gd name="T57" fmla="*/ 47 h 122"/>
                    <a:gd name="T58" fmla="*/ 109 w 112"/>
                    <a:gd name="T59" fmla="*/ 63 h 122"/>
                    <a:gd name="T60" fmla="*/ 100 w 112"/>
                    <a:gd name="T61" fmla="*/ 105 h 122"/>
                    <a:gd name="T62" fmla="*/ 100 w 112"/>
                    <a:gd name="T63" fmla="*/ 92 h 122"/>
                    <a:gd name="T64" fmla="*/ 98 w 112"/>
                    <a:gd name="T65" fmla="*/ 82 h 122"/>
                    <a:gd name="T66" fmla="*/ 102 w 112"/>
                    <a:gd name="T67" fmla="*/ 71 h 122"/>
                    <a:gd name="T68" fmla="*/ 102 w 112"/>
                    <a:gd name="T69" fmla="*/ 57 h 122"/>
                    <a:gd name="T70" fmla="*/ 91 w 112"/>
                    <a:gd name="T71" fmla="*/ 31 h 122"/>
                    <a:gd name="T72" fmla="*/ 83 w 112"/>
                    <a:gd name="T73" fmla="*/ 21 h 122"/>
                    <a:gd name="T74" fmla="*/ 70 w 112"/>
                    <a:gd name="T75" fmla="*/ 14 h 122"/>
                    <a:gd name="T76" fmla="*/ 65 w 112"/>
                    <a:gd name="T77" fmla="*/ 12 h 122"/>
                    <a:gd name="T78" fmla="*/ 39 w 112"/>
                    <a:gd name="T79" fmla="*/ 10 h 122"/>
                    <a:gd name="T80" fmla="*/ 9 w 112"/>
                    <a:gd name="T81" fmla="*/ 1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2">
                      <a:moveTo>
                        <a:pt x="13" y="45"/>
                      </a:moveTo>
                      <a:lnTo>
                        <a:pt x="13" y="45"/>
                      </a:lnTo>
                      <a:lnTo>
                        <a:pt x="46" y="28"/>
                      </a:lnTo>
                      <a:lnTo>
                        <a:pt x="46" y="28"/>
                      </a:lnTo>
                      <a:lnTo>
                        <a:pt x="56" y="29"/>
                      </a:lnTo>
                      <a:lnTo>
                        <a:pt x="65" y="33"/>
                      </a:lnTo>
                      <a:lnTo>
                        <a:pt x="72" y="36"/>
                      </a:lnTo>
                      <a:lnTo>
                        <a:pt x="79" y="43"/>
                      </a:lnTo>
                      <a:lnTo>
                        <a:pt x="84" y="50"/>
                      </a:lnTo>
                      <a:lnTo>
                        <a:pt x="88" y="57"/>
                      </a:lnTo>
                      <a:lnTo>
                        <a:pt x="91" y="68"/>
                      </a:lnTo>
                      <a:lnTo>
                        <a:pt x="91" y="78"/>
                      </a:lnTo>
                      <a:lnTo>
                        <a:pt x="91" y="78"/>
                      </a:lnTo>
                      <a:lnTo>
                        <a:pt x="95" y="89"/>
                      </a:lnTo>
                      <a:lnTo>
                        <a:pt x="97" y="99"/>
                      </a:lnTo>
                      <a:lnTo>
                        <a:pt x="95" y="110"/>
                      </a:lnTo>
                      <a:lnTo>
                        <a:pt x="91" y="122"/>
                      </a:lnTo>
                      <a:lnTo>
                        <a:pt x="91" y="122"/>
                      </a:lnTo>
                      <a:lnTo>
                        <a:pt x="100" y="110"/>
                      </a:lnTo>
                      <a:lnTo>
                        <a:pt x="107" y="96"/>
                      </a:lnTo>
                      <a:lnTo>
                        <a:pt x="111" y="80"/>
                      </a:lnTo>
                      <a:lnTo>
                        <a:pt x="112" y="63"/>
                      </a:lnTo>
                      <a:lnTo>
                        <a:pt x="112" y="63"/>
                      </a:lnTo>
                      <a:lnTo>
                        <a:pt x="111" y="47"/>
                      </a:lnTo>
                      <a:lnTo>
                        <a:pt x="105" y="33"/>
                      </a:lnTo>
                      <a:lnTo>
                        <a:pt x="100" y="22"/>
                      </a:lnTo>
                      <a:lnTo>
                        <a:pt x="91" y="12"/>
                      </a:lnTo>
                      <a:lnTo>
                        <a:pt x="83" y="7"/>
                      </a:lnTo>
                      <a:lnTo>
                        <a:pt x="72" y="1"/>
                      </a:lnTo>
                      <a:lnTo>
                        <a:pt x="62" y="0"/>
                      </a:lnTo>
                      <a:lnTo>
                        <a:pt x="48" y="0"/>
                      </a:lnTo>
                      <a:lnTo>
                        <a:pt x="48" y="0"/>
                      </a:lnTo>
                      <a:lnTo>
                        <a:pt x="34" y="0"/>
                      </a:lnTo>
                      <a:lnTo>
                        <a:pt x="20" y="3"/>
                      </a:lnTo>
                      <a:lnTo>
                        <a:pt x="9" y="10"/>
                      </a:lnTo>
                      <a:lnTo>
                        <a:pt x="0" y="21"/>
                      </a:lnTo>
                      <a:lnTo>
                        <a:pt x="0" y="21"/>
                      </a:lnTo>
                      <a:lnTo>
                        <a:pt x="0" y="28"/>
                      </a:lnTo>
                      <a:lnTo>
                        <a:pt x="4" y="35"/>
                      </a:lnTo>
                      <a:lnTo>
                        <a:pt x="7" y="40"/>
                      </a:lnTo>
                      <a:lnTo>
                        <a:pt x="13" y="45"/>
                      </a:lnTo>
                      <a:lnTo>
                        <a:pt x="13" y="45"/>
                      </a:lnTo>
                      <a:close/>
                      <a:moveTo>
                        <a:pt x="9" y="15"/>
                      </a:moveTo>
                      <a:lnTo>
                        <a:pt x="9" y="15"/>
                      </a:lnTo>
                      <a:lnTo>
                        <a:pt x="9" y="15"/>
                      </a:lnTo>
                      <a:lnTo>
                        <a:pt x="18" y="10"/>
                      </a:lnTo>
                      <a:lnTo>
                        <a:pt x="27" y="7"/>
                      </a:lnTo>
                      <a:lnTo>
                        <a:pt x="37" y="5"/>
                      </a:lnTo>
                      <a:lnTo>
                        <a:pt x="48" y="3"/>
                      </a:lnTo>
                      <a:lnTo>
                        <a:pt x="48" y="3"/>
                      </a:lnTo>
                      <a:lnTo>
                        <a:pt x="48" y="3"/>
                      </a:lnTo>
                      <a:lnTo>
                        <a:pt x="60" y="3"/>
                      </a:lnTo>
                      <a:lnTo>
                        <a:pt x="72" y="5"/>
                      </a:lnTo>
                      <a:lnTo>
                        <a:pt x="81" y="10"/>
                      </a:lnTo>
                      <a:lnTo>
                        <a:pt x="90" y="15"/>
                      </a:lnTo>
                      <a:lnTo>
                        <a:pt x="97" y="24"/>
                      </a:lnTo>
                      <a:lnTo>
                        <a:pt x="102" y="35"/>
                      </a:lnTo>
                      <a:lnTo>
                        <a:pt x="107" y="47"/>
                      </a:lnTo>
                      <a:lnTo>
                        <a:pt x="109" y="63"/>
                      </a:lnTo>
                      <a:lnTo>
                        <a:pt x="109" y="63"/>
                      </a:lnTo>
                      <a:lnTo>
                        <a:pt x="105" y="85"/>
                      </a:lnTo>
                      <a:lnTo>
                        <a:pt x="100" y="105"/>
                      </a:lnTo>
                      <a:lnTo>
                        <a:pt x="100" y="105"/>
                      </a:lnTo>
                      <a:lnTo>
                        <a:pt x="100" y="92"/>
                      </a:lnTo>
                      <a:lnTo>
                        <a:pt x="98" y="82"/>
                      </a:lnTo>
                      <a:lnTo>
                        <a:pt x="98" y="82"/>
                      </a:lnTo>
                      <a:lnTo>
                        <a:pt x="100" y="77"/>
                      </a:lnTo>
                      <a:lnTo>
                        <a:pt x="102" y="71"/>
                      </a:lnTo>
                      <a:lnTo>
                        <a:pt x="102" y="57"/>
                      </a:lnTo>
                      <a:lnTo>
                        <a:pt x="102" y="57"/>
                      </a:lnTo>
                      <a:lnTo>
                        <a:pt x="97" y="40"/>
                      </a:lnTo>
                      <a:lnTo>
                        <a:pt x="91" y="31"/>
                      </a:lnTo>
                      <a:lnTo>
                        <a:pt x="88" y="26"/>
                      </a:lnTo>
                      <a:lnTo>
                        <a:pt x="83" y="21"/>
                      </a:lnTo>
                      <a:lnTo>
                        <a:pt x="77" y="17"/>
                      </a:lnTo>
                      <a:lnTo>
                        <a:pt x="70" y="14"/>
                      </a:lnTo>
                      <a:lnTo>
                        <a:pt x="65" y="12"/>
                      </a:lnTo>
                      <a:lnTo>
                        <a:pt x="65" y="12"/>
                      </a:lnTo>
                      <a:lnTo>
                        <a:pt x="53" y="10"/>
                      </a:lnTo>
                      <a:lnTo>
                        <a:pt x="39" y="10"/>
                      </a:lnTo>
                      <a:lnTo>
                        <a:pt x="25" y="12"/>
                      </a:lnTo>
                      <a:lnTo>
                        <a:pt x="9" y="15"/>
                      </a:lnTo>
                      <a:lnTo>
                        <a:pt x="9" y="15"/>
                      </a:lnTo>
                      <a:close/>
                    </a:path>
                  </a:pathLst>
                </a:custGeom>
                <a:solidFill>
                  <a:sysClr val="windowText" lastClr="000000">
                    <a:lumMod val="85000"/>
                    <a:lumOff val="15000"/>
                  </a:sysClr>
                </a:solidFill>
                <a:ln w="9525">
                  <a:solidFill>
                    <a:sysClr val="windowText" lastClr="000000"/>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2" name="Freeform 315"/>
                <p:cNvSpPr>
                  <a:spLocks/>
                </p:cNvSpPr>
                <p:nvPr/>
              </p:nvSpPr>
              <p:spPr bwMode="auto">
                <a:xfrm>
                  <a:off x="2985063" y="3368687"/>
                  <a:ext cx="72423" cy="74177"/>
                </a:xfrm>
                <a:custGeom>
                  <a:avLst/>
                  <a:gdLst>
                    <a:gd name="T0" fmla="*/ 56 w 100"/>
                    <a:gd name="T1" fmla="*/ 9 h 102"/>
                    <a:gd name="T2" fmla="*/ 56 w 100"/>
                    <a:gd name="T3" fmla="*/ 9 h 102"/>
                    <a:gd name="T4" fmla="*/ 44 w 100"/>
                    <a:gd name="T5" fmla="*/ 7 h 102"/>
                    <a:gd name="T6" fmla="*/ 30 w 100"/>
                    <a:gd name="T7" fmla="*/ 7 h 102"/>
                    <a:gd name="T8" fmla="*/ 16 w 100"/>
                    <a:gd name="T9" fmla="*/ 9 h 102"/>
                    <a:gd name="T10" fmla="*/ 0 w 100"/>
                    <a:gd name="T11" fmla="*/ 12 h 102"/>
                    <a:gd name="T12" fmla="*/ 0 w 100"/>
                    <a:gd name="T13" fmla="*/ 12 h 102"/>
                    <a:gd name="T14" fmla="*/ 9 w 100"/>
                    <a:gd name="T15" fmla="*/ 7 h 102"/>
                    <a:gd name="T16" fmla="*/ 18 w 100"/>
                    <a:gd name="T17" fmla="*/ 4 h 102"/>
                    <a:gd name="T18" fmla="*/ 28 w 100"/>
                    <a:gd name="T19" fmla="*/ 2 h 102"/>
                    <a:gd name="T20" fmla="*/ 39 w 100"/>
                    <a:gd name="T21" fmla="*/ 0 h 102"/>
                    <a:gd name="T22" fmla="*/ 39 w 100"/>
                    <a:gd name="T23" fmla="*/ 0 h 102"/>
                    <a:gd name="T24" fmla="*/ 39 w 100"/>
                    <a:gd name="T25" fmla="*/ 0 h 102"/>
                    <a:gd name="T26" fmla="*/ 51 w 100"/>
                    <a:gd name="T27" fmla="*/ 0 h 102"/>
                    <a:gd name="T28" fmla="*/ 63 w 100"/>
                    <a:gd name="T29" fmla="*/ 2 h 102"/>
                    <a:gd name="T30" fmla="*/ 72 w 100"/>
                    <a:gd name="T31" fmla="*/ 7 h 102"/>
                    <a:gd name="T32" fmla="*/ 81 w 100"/>
                    <a:gd name="T33" fmla="*/ 12 h 102"/>
                    <a:gd name="T34" fmla="*/ 88 w 100"/>
                    <a:gd name="T35" fmla="*/ 21 h 102"/>
                    <a:gd name="T36" fmla="*/ 93 w 100"/>
                    <a:gd name="T37" fmla="*/ 32 h 102"/>
                    <a:gd name="T38" fmla="*/ 98 w 100"/>
                    <a:gd name="T39" fmla="*/ 44 h 102"/>
                    <a:gd name="T40" fmla="*/ 100 w 100"/>
                    <a:gd name="T41" fmla="*/ 60 h 102"/>
                    <a:gd name="T42" fmla="*/ 100 w 100"/>
                    <a:gd name="T43" fmla="*/ 60 h 102"/>
                    <a:gd name="T44" fmla="*/ 96 w 100"/>
                    <a:gd name="T45" fmla="*/ 82 h 102"/>
                    <a:gd name="T46" fmla="*/ 91 w 100"/>
                    <a:gd name="T47" fmla="*/ 102 h 102"/>
                    <a:gd name="T48" fmla="*/ 91 w 100"/>
                    <a:gd name="T49" fmla="*/ 102 h 102"/>
                    <a:gd name="T50" fmla="*/ 91 w 100"/>
                    <a:gd name="T51" fmla="*/ 89 h 102"/>
                    <a:gd name="T52" fmla="*/ 89 w 100"/>
                    <a:gd name="T53" fmla="*/ 79 h 102"/>
                    <a:gd name="T54" fmla="*/ 89 w 100"/>
                    <a:gd name="T55" fmla="*/ 79 h 102"/>
                    <a:gd name="T56" fmla="*/ 91 w 100"/>
                    <a:gd name="T57" fmla="*/ 74 h 102"/>
                    <a:gd name="T58" fmla="*/ 93 w 100"/>
                    <a:gd name="T59" fmla="*/ 68 h 102"/>
                    <a:gd name="T60" fmla="*/ 93 w 100"/>
                    <a:gd name="T61" fmla="*/ 54 h 102"/>
                    <a:gd name="T62" fmla="*/ 93 w 100"/>
                    <a:gd name="T63" fmla="*/ 54 h 102"/>
                    <a:gd name="T64" fmla="*/ 88 w 100"/>
                    <a:gd name="T65" fmla="*/ 37 h 102"/>
                    <a:gd name="T66" fmla="*/ 82 w 100"/>
                    <a:gd name="T67" fmla="*/ 28 h 102"/>
                    <a:gd name="T68" fmla="*/ 79 w 100"/>
                    <a:gd name="T69" fmla="*/ 23 h 102"/>
                    <a:gd name="T70" fmla="*/ 74 w 100"/>
                    <a:gd name="T71" fmla="*/ 18 h 102"/>
                    <a:gd name="T72" fmla="*/ 68 w 100"/>
                    <a:gd name="T73" fmla="*/ 14 h 102"/>
                    <a:gd name="T74" fmla="*/ 61 w 100"/>
                    <a:gd name="T75" fmla="*/ 11 h 102"/>
                    <a:gd name="T76" fmla="*/ 56 w 100"/>
                    <a:gd name="T77" fmla="*/ 9 h 102"/>
                    <a:gd name="T78" fmla="*/ 56 w 100"/>
                    <a:gd name="T79" fmla="*/ 9 h 102"/>
                    <a:gd name="T80" fmla="*/ 56 w 100"/>
                    <a:gd name="T81" fmla="*/ 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 h="102">
                      <a:moveTo>
                        <a:pt x="56" y="9"/>
                      </a:moveTo>
                      <a:lnTo>
                        <a:pt x="56" y="9"/>
                      </a:lnTo>
                      <a:lnTo>
                        <a:pt x="44" y="7"/>
                      </a:lnTo>
                      <a:lnTo>
                        <a:pt x="30" y="7"/>
                      </a:lnTo>
                      <a:lnTo>
                        <a:pt x="16" y="9"/>
                      </a:lnTo>
                      <a:lnTo>
                        <a:pt x="0" y="12"/>
                      </a:lnTo>
                      <a:lnTo>
                        <a:pt x="0" y="12"/>
                      </a:lnTo>
                      <a:lnTo>
                        <a:pt x="9" y="7"/>
                      </a:lnTo>
                      <a:lnTo>
                        <a:pt x="18" y="4"/>
                      </a:lnTo>
                      <a:lnTo>
                        <a:pt x="28" y="2"/>
                      </a:lnTo>
                      <a:lnTo>
                        <a:pt x="39" y="0"/>
                      </a:lnTo>
                      <a:lnTo>
                        <a:pt x="39" y="0"/>
                      </a:lnTo>
                      <a:lnTo>
                        <a:pt x="39" y="0"/>
                      </a:lnTo>
                      <a:lnTo>
                        <a:pt x="51" y="0"/>
                      </a:lnTo>
                      <a:lnTo>
                        <a:pt x="63" y="2"/>
                      </a:lnTo>
                      <a:lnTo>
                        <a:pt x="72" y="7"/>
                      </a:lnTo>
                      <a:lnTo>
                        <a:pt x="81" y="12"/>
                      </a:lnTo>
                      <a:lnTo>
                        <a:pt x="88" y="21"/>
                      </a:lnTo>
                      <a:lnTo>
                        <a:pt x="93" y="32"/>
                      </a:lnTo>
                      <a:lnTo>
                        <a:pt x="98" y="44"/>
                      </a:lnTo>
                      <a:lnTo>
                        <a:pt x="100" y="60"/>
                      </a:lnTo>
                      <a:lnTo>
                        <a:pt x="100" y="60"/>
                      </a:lnTo>
                      <a:lnTo>
                        <a:pt x="96" y="82"/>
                      </a:lnTo>
                      <a:lnTo>
                        <a:pt x="91" y="102"/>
                      </a:lnTo>
                      <a:lnTo>
                        <a:pt x="91" y="102"/>
                      </a:lnTo>
                      <a:lnTo>
                        <a:pt x="91" y="89"/>
                      </a:lnTo>
                      <a:lnTo>
                        <a:pt x="89" y="79"/>
                      </a:lnTo>
                      <a:lnTo>
                        <a:pt x="89" y="79"/>
                      </a:lnTo>
                      <a:lnTo>
                        <a:pt x="91" y="74"/>
                      </a:lnTo>
                      <a:lnTo>
                        <a:pt x="93" y="68"/>
                      </a:lnTo>
                      <a:lnTo>
                        <a:pt x="93" y="54"/>
                      </a:lnTo>
                      <a:lnTo>
                        <a:pt x="93" y="54"/>
                      </a:lnTo>
                      <a:lnTo>
                        <a:pt x="88" y="37"/>
                      </a:lnTo>
                      <a:lnTo>
                        <a:pt x="82" y="28"/>
                      </a:lnTo>
                      <a:lnTo>
                        <a:pt x="79" y="23"/>
                      </a:lnTo>
                      <a:lnTo>
                        <a:pt x="74" y="18"/>
                      </a:lnTo>
                      <a:lnTo>
                        <a:pt x="68" y="14"/>
                      </a:lnTo>
                      <a:lnTo>
                        <a:pt x="61" y="11"/>
                      </a:lnTo>
                      <a:lnTo>
                        <a:pt x="56" y="9"/>
                      </a:lnTo>
                      <a:lnTo>
                        <a:pt x="56" y="9"/>
                      </a:lnTo>
                      <a:lnTo>
                        <a:pt x="56" y="9"/>
                      </a:lnTo>
                      <a:close/>
                    </a:path>
                  </a:pathLst>
                </a:custGeom>
                <a:solidFill>
                  <a:sysClr val="windowText" lastClr="000000">
                    <a:lumMod val="75000"/>
                    <a:lumOff val="25000"/>
                  </a:sysClr>
                </a:solidFill>
                <a:ln w="9525">
                  <a:solidFill>
                    <a:sysClr val="windowText" lastClr="000000">
                      <a:lumMod val="75000"/>
                      <a:lumOff val="25000"/>
                    </a:sysClr>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3" name="Freeform 316"/>
                <p:cNvSpPr>
                  <a:spLocks noEditPoints="1"/>
                </p:cNvSpPr>
                <p:nvPr/>
              </p:nvSpPr>
              <p:spPr bwMode="auto">
                <a:xfrm>
                  <a:off x="2994955" y="3477015"/>
                  <a:ext cx="39214" cy="89967"/>
                </a:xfrm>
                <a:custGeom>
                  <a:avLst/>
                  <a:gdLst>
                    <a:gd name="T0" fmla="*/ 54 w 54"/>
                    <a:gd name="T1" fmla="*/ 0 h 124"/>
                    <a:gd name="T2" fmla="*/ 54 w 54"/>
                    <a:gd name="T3" fmla="*/ 0 h 124"/>
                    <a:gd name="T4" fmla="*/ 54 w 54"/>
                    <a:gd name="T5" fmla="*/ 0 h 124"/>
                    <a:gd name="T6" fmla="*/ 44 w 54"/>
                    <a:gd name="T7" fmla="*/ 10 h 124"/>
                    <a:gd name="T8" fmla="*/ 35 w 54"/>
                    <a:gd name="T9" fmla="*/ 17 h 124"/>
                    <a:gd name="T10" fmla="*/ 25 w 54"/>
                    <a:gd name="T11" fmla="*/ 23 h 124"/>
                    <a:gd name="T12" fmla="*/ 14 w 54"/>
                    <a:gd name="T13" fmla="*/ 23 h 124"/>
                    <a:gd name="T14" fmla="*/ 14 w 54"/>
                    <a:gd name="T15" fmla="*/ 23 h 124"/>
                    <a:gd name="T16" fmla="*/ 5 w 54"/>
                    <a:gd name="T17" fmla="*/ 21 h 124"/>
                    <a:gd name="T18" fmla="*/ 0 w 54"/>
                    <a:gd name="T19" fmla="*/ 66 h 124"/>
                    <a:gd name="T20" fmla="*/ 18 w 54"/>
                    <a:gd name="T21" fmla="*/ 124 h 124"/>
                    <a:gd name="T22" fmla="*/ 44 w 54"/>
                    <a:gd name="T23" fmla="*/ 59 h 124"/>
                    <a:gd name="T24" fmla="*/ 53 w 54"/>
                    <a:gd name="T25" fmla="*/ 12 h 124"/>
                    <a:gd name="T26" fmla="*/ 54 w 54"/>
                    <a:gd name="T27" fmla="*/ 0 h 124"/>
                    <a:gd name="T28" fmla="*/ 54 w 54"/>
                    <a:gd name="T29" fmla="*/ 0 h 124"/>
                    <a:gd name="T30" fmla="*/ 19 w 54"/>
                    <a:gd name="T31" fmla="*/ 105 h 124"/>
                    <a:gd name="T32" fmla="*/ 19 w 54"/>
                    <a:gd name="T33" fmla="*/ 105 h 124"/>
                    <a:gd name="T34" fmla="*/ 33 w 54"/>
                    <a:gd name="T35" fmla="*/ 26 h 124"/>
                    <a:gd name="T36" fmla="*/ 42 w 54"/>
                    <a:gd name="T37" fmla="*/ 19 h 124"/>
                    <a:gd name="T38" fmla="*/ 37 w 54"/>
                    <a:gd name="T39" fmla="*/ 61 h 124"/>
                    <a:gd name="T40" fmla="*/ 19 w 54"/>
                    <a:gd name="T41" fmla="*/ 105 h 124"/>
                    <a:gd name="T42" fmla="*/ 19 w 54"/>
                    <a:gd name="T43" fmla="*/ 10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124">
                      <a:moveTo>
                        <a:pt x="54" y="0"/>
                      </a:moveTo>
                      <a:lnTo>
                        <a:pt x="54" y="0"/>
                      </a:lnTo>
                      <a:lnTo>
                        <a:pt x="54" y="0"/>
                      </a:lnTo>
                      <a:lnTo>
                        <a:pt x="44" y="10"/>
                      </a:lnTo>
                      <a:lnTo>
                        <a:pt x="35" y="17"/>
                      </a:lnTo>
                      <a:lnTo>
                        <a:pt x="25" y="23"/>
                      </a:lnTo>
                      <a:lnTo>
                        <a:pt x="14" y="23"/>
                      </a:lnTo>
                      <a:lnTo>
                        <a:pt x="14" y="23"/>
                      </a:lnTo>
                      <a:lnTo>
                        <a:pt x="5" y="21"/>
                      </a:lnTo>
                      <a:lnTo>
                        <a:pt x="0" y="66"/>
                      </a:lnTo>
                      <a:lnTo>
                        <a:pt x="18" y="124"/>
                      </a:lnTo>
                      <a:lnTo>
                        <a:pt x="44" y="59"/>
                      </a:lnTo>
                      <a:lnTo>
                        <a:pt x="53" y="12"/>
                      </a:lnTo>
                      <a:lnTo>
                        <a:pt x="54" y="0"/>
                      </a:lnTo>
                      <a:lnTo>
                        <a:pt x="54" y="0"/>
                      </a:lnTo>
                      <a:close/>
                      <a:moveTo>
                        <a:pt x="19" y="105"/>
                      </a:moveTo>
                      <a:lnTo>
                        <a:pt x="19" y="105"/>
                      </a:lnTo>
                      <a:lnTo>
                        <a:pt x="33" y="26"/>
                      </a:lnTo>
                      <a:lnTo>
                        <a:pt x="42" y="19"/>
                      </a:lnTo>
                      <a:lnTo>
                        <a:pt x="37" y="61"/>
                      </a:lnTo>
                      <a:lnTo>
                        <a:pt x="19" y="105"/>
                      </a:lnTo>
                      <a:lnTo>
                        <a:pt x="19" y="105"/>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4" name="Freeform 317"/>
                <p:cNvSpPr>
                  <a:spLocks/>
                </p:cNvSpPr>
                <p:nvPr/>
              </p:nvSpPr>
              <p:spPr bwMode="auto">
                <a:xfrm>
                  <a:off x="3008733" y="3490602"/>
                  <a:ext cx="16958" cy="62794"/>
                </a:xfrm>
                <a:custGeom>
                  <a:avLst/>
                  <a:gdLst>
                    <a:gd name="T0" fmla="*/ 18 w 23"/>
                    <a:gd name="T1" fmla="*/ 42 h 86"/>
                    <a:gd name="T2" fmla="*/ 0 w 23"/>
                    <a:gd name="T3" fmla="*/ 86 h 86"/>
                    <a:gd name="T4" fmla="*/ 14 w 23"/>
                    <a:gd name="T5" fmla="*/ 7 h 86"/>
                    <a:gd name="T6" fmla="*/ 23 w 23"/>
                    <a:gd name="T7" fmla="*/ 0 h 86"/>
                    <a:gd name="T8" fmla="*/ 18 w 23"/>
                    <a:gd name="T9" fmla="*/ 42 h 86"/>
                    <a:gd name="T10" fmla="*/ 18 w 23"/>
                    <a:gd name="T11" fmla="*/ 42 h 86"/>
                    <a:gd name="T12" fmla="*/ 18 w 23"/>
                    <a:gd name="T13" fmla="*/ 42 h 86"/>
                  </a:gdLst>
                  <a:ahLst/>
                  <a:cxnLst>
                    <a:cxn ang="0">
                      <a:pos x="T0" y="T1"/>
                    </a:cxn>
                    <a:cxn ang="0">
                      <a:pos x="T2" y="T3"/>
                    </a:cxn>
                    <a:cxn ang="0">
                      <a:pos x="T4" y="T5"/>
                    </a:cxn>
                    <a:cxn ang="0">
                      <a:pos x="T6" y="T7"/>
                    </a:cxn>
                    <a:cxn ang="0">
                      <a:pos x="T8" y="T9"/>
                    </a:cxn>
                    <a:cxn ang="0">
                      <a:pos x="T10" y="T11"/>
                    </a:cxn>
                    <a:cxn ang="0">
                      <a:pos x="T12" y="T13"/>
                    </a:cxn>
                  </a:cxnLst>
                  <a:rect l="0" t="0" r="r" b="b"/>
                  <a:pathLst>
                    <a:path w="23" h="86">
                      <a:moveTo>
                        <a:pt x="18" y="42"/>
                      </a:moveTo>
                      <a:lnTo>
                        <a:pt x="0" y="86"/>
                      </a:lnTo>
                      <a:lnTo>
                        <a:pt x="14" y="7"/>
                      </a:lnTo>
                      <a:lnTo>
                        <a:pt x="23" y="0"/>
                      </a:lnTo>
                      <a:lnTo>
                        <a:pt x="18" y="42"/>
                      </a:lnTo>
                      <a:lnTo>
                        <a:pt x="18" y="42"/>
                      </a:lnTo>
                      <a:lnTo>
                        <a:pt x="18" y="42"/>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5" name="Freeform 318"/>
                <p:cNvSpPr>
                  <a:spLocks/>
                </p:cNvSpPr>
                <p:nvPr/>
              </p:nvSpPr>
              <p:spPr bwMode="auto">
                <a:xfrm>
                  <a:off x="2964573" y="3482156"/>
                  <a:ext cx="105279" cy="129259"/>
                </a:xfrm>
                <a:custGeom>
                  <a:avLst/>
                  <a:gdLst>
                    <a:gd name="T0" fmla="*/ 95 w 145"/>
                    <a:gd name="T1" fmla="*/ 5 h 178"/>
                    <a:gd name="T2" fmla="*/ 105 w 145"/>
                    <a:gd name="T3" fmla="*/ 5 h 178"/>
                    <a:gd name="T4" fmla="*/ 128 w 145"/>
                    <a:gd name="T5" fmla="*/ 42 h 178"/>
                    <a:gd name="T6" fmla="*/ 145 w 145"/>
                    <a:gd name="T7" fmla="*/ 70 h 178"/>
                    <a:gd name="T8" fmla="*/ 102 w 145"/>
                    <a:gd name="T9" fmla="*/ 66 h 178"/>
                    <a:gd name="T10" fmla="*/ 93 w 145"/>
                    <a:gd name="T11" fmla="*/ 65 h 178"/>
                    <a:gd name="T12" fmla="*/ 93 w 145"/>
                    <a:gd name="T13" fmla="*/ 65 h 178"/>
                    <a:gd name="T14" fmla="*/ 84 w 145"/>
                    <a:gd name="T15" fmla="*/ 94 h 178"/>
                    <a:gd name="T16" fmla="*/ 74 w 145"/>
                    <a:gd name="T17" fmla="*/ 121 h 178"/>
                    <a:gd name="T18" fmla="*/ 63 w 145"/>
                    <a:gd name="T19" fmla="*/ 145 h 178"/>
                    <a:gd name="T20" fmla="*/ 53 w 145"/>
                    <a:gd name="T21" fmla="*/ 168 h 178"/>
                    <a:gd name="T22" fmla="*/ 47 w 145"/>
                    <a:gd name="T23" fmla="*/ 178 h 178"/>
                    <a:gd name="T24" fmla="*/ 47 w 145"/>
                    <a:gd name="T25" fmla="*/ 178 h 178"/>
                    <a:gd name="T26" fmla="*/ 37 w 145"/>
                    <a:gd name="T27" fmla="*/ 149 h 178"/>
                    <a:gd name="T28" fmla="*/ 28 w 145"/>
                    <a:gd name="T29" fmla="*/ 117 h 178"/>
                    <a:gd name="T30" fmla="*/ 21 w 145"/>
                    <a:gd name="T31" fmla="*/ 82 h 178"/>
                    <a:gd name="T32" fmla="*/ 18 w 145"/>
                    <a:gd name="T33" fmla="*/ 45 h 178"/>
                    <a:gd name="T34" fmla="*/ 0 w 145"/>
                    <a:gd name="T35" fmla="*/ 45 h 178"/>
                    <a:gd name="T36" fmla="*/ 16 w 145"/>
                    <a:gd name="T37" fmla="*/ 0 h 178"/>
                    <a:gd name="T38" fmla="*/ 23 w 145"/>
                    <a:gd name="T39" fmla="*/ 0 h 178"/>
                    <a:gd name="T40" fmla="*/ 23 w 145"/>
                    <a:gd name="T41" fmla="*/ 54 h 178"/>
                    <a:gd name="T42" fmla="*/ 47 w 145"/>
                    <a:gd name="T43" fmla="*/ 145 h 178"/>
                    <a:gd name="T44" fmla="*/ 47 w 145"/>
                    <a:gd name="T45" fmla="*/ 145 h 178"/>
                    <a:gd name="T46" fmla="*/ 60 w 145"/>
                    <a:gd name="T47" fmla="*/ 128 h 178"/>
                    <a:gd name="T48" fmla="*/ 70 w 145"/>
                    <a:gd name="T49" fmla="*/ 108 h 178"/>
                    <a:gd name="T50" fmla="*/ 81 w 145"/>
                    <a:gd name="T51" fmla="*/ 86 h 178"/>
                    <a:gd name="T52" fmla="*/ 89 w 145"/>
                    <a:gd name="T53" fmla="*/ 61 h 178"/>
                    <a:gd name="T54" fmla="*/ 95 w 145"/>
                    <a:gd name="T55" fmla="*/ 5 h 178"/>
                    <a:gd name="T56" fmla="*/ 95 w 145"/>
                    <a:gd name="T57" fmla="*/ 5 h 178"/>
                    <a:gd name="T58" fmla="*/ 95 w 145"/>
                    <a:gd name="T59" fmla="*/ 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8">
                      <a:moveTo>
                        <a:pt x="95" y="5"/>
                      </a:moveTo>
                      <a:lnTo>
                        <a:pt x="105" y="5"/>
                      </a:lnTo>
                      <a:lnTo>
                        <a:pt x="128" y="42"/>
                      </a:lnTo>
                      <a:lnTo>
                        <a:pt x="145" y="70"/>
                      </a:lnTo>
                      <a:lnTo>
                        <a:pt x="102" y="66"/>
                      </a:lnTo>
                      <a:lnTo>
                        <a:pt x="93" y="65"/>
                      </a:lnTo>
                      <a:lnTo>
                        <a:pt x="93" y="65"/>
                      </a:lnTo>
                      <a:lnTo>
                        <a:pt x="84" y="94"/>
                      </a:lnTo>
                      <a:lnTo>
                        <a:pt x="74" y="121"/>
                      </a:lnTo>
                      <a:lnTo>
                        <a:pt x="63" y="145"/>
                      </a:lnTo>
                      <a:lnTo>
                        <a:pt x="53" y="168"/>
                      </a:lnTo>
                      <a:lnTo>
                        <a:pt x="47" y="178"/>
                      </a:lnTo>
                      <a:lnTo>
                        <a:pt x="47" y="178"/>
                      </a:lnTo>
                      <a:lnTo>
                        <a:pt x="37" y="149"/>
                      </a:lnTo>
                      <a:lnTo>
                        <a:pt x="28" y="117"/>
                      </a:lnTo>
                      <a:lnTo>
                        <a:pt x="21" y="82"/>
                      </a:lnTo>
                      <a:lnTo>
                        <a:pt x="18" y="45"/>
                      </a:lnTo>
                      <a:lnTo>
                        <a:pt x="0" y="45"/>
                      </a:lnTo>
                      <a:lnTo>
                        <a:pt x="16" y="0"/>
                      </a:lnTo>
                      <a:lnTo>
                        <a:pt x="23" y="0"/>
                      </a:lnTo>
                      <a:lnTo>
                        <a:pt x="23" y="54"/>
                      </a:lnTo>
                      <a:lnTo>
                        <a:pt x="47" y="145"/>
                      </a:lnTo>
                      <a:lnTo>
                        <a:pt x="47" y="145"/>
                      </a:lnTo>
                      <a:lnTo>
                        <a:pt x="60" y="128"/>
                      </a:lnTo>
                      <a:lnTo>
                        <a:pt x="70" y="108"/>
                      </a:lnTo>
                      <a:lnTo>
                        <a:pt x="81" y="86"/>
                      </a:lnTo>
                      <a:lnTo>
                        <a:pt x="89" y="61"/>
                      </a:lnTo>
                      <a:lnTo>
                        <a:pt x="95" y="5"/>
                      </a:lnTo>
                      <a:lnTo>
                        <a:pt x="95" y="5"/>
                      </a:lnTo>
                      <a:lnTo>
                        <a:pt x="95" y="5"/>
                      </a:lnTo>
                      <a:close/>
                    </a:path>
                  </a:pathLst>
                </a:custGeom>
                <a:solidFill>
                  <a:srgbClr val="EFF0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6" name="Freeform 319"/>
                <p:cNvSpPr>
                  <a:spLocks/>
                </p:cNvSpPr>
                <p:nvPr/>
              </p:nvSpPr>
              <p:spPr bwMode="auto">
                <a:xfrm>
                  <a:off x="2998841" y="3485828"/>
                  <a:ext cx="34622" cy="101718"/>
                </a:xfrm>
                <a:custGeom>
                  <a:avLst/>
                  <a:gdLst>
                    <a:gd name="T0" fmla="*/ 13 w 48"/>
                    <a:gd name="T1" fmla="*/ 112 h 140"/>
                    <a:gd name="T2" fmla="*/ 39 w 48"/>
                    <a:gd name="T3" fmla="*/ 47 h 140"/>
                    <a:gd name="T4" fmla="*/ 48 w 48"/>
                    <a:gd name="T5" fmla="*/ 0 h 140"/>
                    <a:gd name="T6" fmla="*/ 42 w 48"/>
                    <a:gd name="T7" fmla="*/ 56 h 140"/>
                    <a:gd name="T8" fmla="*/ 42 w 48"/>
                    <a:gd name="T9" fmla="*/ 56 h 140"/>
                    <a:gd name="T10" fmla="*/ 34 w 48"/>
                    <a:gd name="T11" fmla="*/ 81 h 140"/>
                    <a:gd name="T12" fmla="*/ 23 w 48"/>
                    <a:gd name="T13" fmla="*/ 103 h 140"/>
                    <a:gd name="T14" fmla="*/ 13 w 48"/>
                    <a:gd name="T15" fmla="*/ 123 h 140"/>
                    <a:gd name="T16" fmla="*/ 0 w 48"/>
                    <a:gd name="T17" fmla="*/ 140 h 140"/>
                    <a:gd name="T18" fmla="*/ 13 w 48"/>
                    <a:gd name="T19" fmla="*/ 112 h 140"/>
                    <a:gd name="T20" fmla="*/ 13 w 48"/>
                    <a:gd name="T21" fmla="*/ 112 h 140"/>
                    <a:gd name="T22" fmla="*/ 13 w 48"/>
                    <a:gd name="T23" fmla="*/ 11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40">
                      <a:moveTo>
                        <a:pt x="13" y="112"/>
                      </a:moveTo>
                      <a:lnTo>
                        <a:pt x="39" y="47"/>
                      </a:lnTo>
                      <a:lnTo>
                        <a:pt x="48" y="0"/>
                      </a:lnTo>
                      <a:lnTo>
                        <a:pt x="42" y="56"/>
                      </a:lnTo>
                      <a:lnTo>
                        <a:pt x="42" y="56"/>
                      </a:lnTo>
                      <a:lnTo>
                        <a:pt x="34" y="81"/>
                      </a:lnTo>
                      <a:lnTo>
                        <a:pt x="23" y="103"/>
                      </a:lnTo>
                      <a:lnTo>
                        <a:pt x="13" y="123"/>
                      </a:lnTo>
                      <a:lnTo>
                        <a:pt x="0" y="140"/>
                      </a:lnTo>
                      <a:lnTo>
                        <a:pt x="13" y="112"/>
                      </a:lnTo>
                      <a:lnTo>
                        <a:pt x="13" y="112"/>
                      </a:lnTo>
                      <a:lnTo>
                        <a:pt x="13" y="112"/>
                      </a:lnTo>
                      <a:close/>
                    </a:path>
                  </a:pathLst>
                </a:custGeom>
                <a:solidFill>
                  <a:srgbClr val="C9CD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7" name="Freeform 320"/>
                <p:cNvSpPr>
                  <a:spLocks noEditPoints="1"/>
                </p:cNvSpPr>
                <p:nvPr/>
              </p:nvSpPr>
              <p:spPr bwMode="auto">
                <a:xfrm>
                  <a:off x="2987890" y="3529160"/>
                  <a:ext cx="78429" cy="109062"/>
                </a:xfrm>
                <a:custGeom>
                  <a:avLst/>
                  <a:gdLst>
                    <a:gd name="T0" fmla="*/ 61 w 108"/>
                    <a:gd name="T1" fmla="*/ 0 h 150"/>
                    <a:gd name="T2" fmla="*/ 61 w 108"/>
                    <a:gd name="T3" fmla="*/ 0 h 150"/>
                    <a:gd name="T4" fmla="*/ 61 w 108"/>
                    <a:gd name="T5" fmla="*/ 0 h 150"/>
                    <a:gd name="T6" fmla="*/ 52 w 108"/>
                    <a:gd name="T7" fmla="*/ 29 h 150"/>
                    <a:gd name="T8" fmla="*/ 42 w 108"/>
                    <a:gd name="T9" fmla="*/ 56 h 150"/>
                    <a:gd name="T10" fmla="*/ 31 w 108"/>
                    <a:gd name="T11" fmla="*/ 80 h 150"/>
                    <a:gd name="T12" fmla="*/ 21 w 108"/>
                    <a:gd name="T13" fmla="*/ 103 h 150"/>
                    <a:gd name="T14" fmla="*/ 15 w 108"/>
                    <a:gd name="T15" fmla="*/ 113 h 150"/>
                    <a:gd name="T16" fmla="*/ 0 w 108"/>
                    <a:gd name="T17" fmla="*/ 150 h 150"/>
                    <a:gd name="T18" fmla="*/ 17 w 108"/>
                    <a:gd name="T19" fmla="*/ 141 h 150"/>
                    <a:gd name="T20" fmla="*/ 108 w 108"/>
                    <a:gd name="T21" fmla="*/ 28 h 150"/>
                    <a:gd name="T22" fmla="*/ 70 w 108"/>
                    <a:gd name="T23" fmla="*/ 1 h 150"/>
                    <a:gd name="T24" fmla="*/ 61 w 108"/>
                    <a:gd name="T25" fmla="*/ 0 h 150"/>
                    <a:gd name="T26" fmla="*/ 61 w 108"/>
                    <a:gd name="T27" fmla="*/ 0 h 150"/>
                    <a:gd name="T28" fmla="*/ 68 w 108"/>
                    <a:gd name="T29" fmla="*/ 10 h 150"/>
                    <a:gd name="T30" fmla="*/ 68 w 108"/>
                    <a:gd name="T31" fmla="*/ 10 h 150"/>
                    <a:gd name="T32" fmla="*/ 98 w 108"/>
                    <a:gd name="T33" fmla="*/ 29 h 150"/>
                    <a:gd name="T34" fmla="*/ 17 w 108"/>
                    <a:gd name="T35" fmla="*/ 134 h 150"/>
                    <a:gd name="T36" fmla="*/ 82 w 108"/>
                    <a:gd name="T37" fmla="*/ 31 h 150"/>
                    <a:gd name="T38" fmla="*/ 68 w 108"/>
                    <a:gd name="T39" fmla="*/ 10 h 150"/>
                    <a:gd name="T40" fmla="*/ 68 w 108"/>
                    <a:gd name="T41" fmla="*/ 1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150">
                      <a:moveTo>
                        <a:pt x="61" y="0"/>
                      </a:moveTo>
                      <a:lnTo>
                        <a:pt x="61" y="0"/>
                      </a:lnTo>
                      <a:lnTo>
                        <a:pt x="61" y="0"/>
                      </a:lnTo>
                      <a:lnTo>
                        <a:pt x="52" y="29"/>
                      </a:lnTo>
                      <a:lnTo>
                        <a:pt x="42" y="56"/>
                      </a:lnTo>
                      <a:lnTo>
                        <a:pt x="31" y="80"/>
                      </a:lnTo>
                      <a:lnTo>
                        <a:pt x="21" y="103"/>
                      </a:lnTo>
                      <a:lnTo>
                        <a:pt x="15" y="113"/>
                      </a:lnTo>
                      <a:lnTo>
                        <a:pt x="0" y="150"/>
                      </a:lnTo>
                      <a:lnTo>
                        <a:pt x="17" y="141"/>
                      </a:lnTo>
                      <a:lnTo>
                        <a:pt x="108" y="28"/>
                      </a:lnTo>
                      <a:lnTo>
                        <a:pt x="70" y="1"/>
                      </a:lnTo>
                      <a:lnTo>
                        <a:pt x="61" y="0"/>
                      </a:lnTo>
                      <a:lnTo>
                        <a:pt x="61" y="0"/>
                      </a:lnTo>
                      <a:close/>
                      <a:moveTo>
                        <a:pt x="68" y="10"/>
                      </a:moveTo>
                      <a:lnTo>
                        <a:pt x="68" y="10"/>
                      </a:lnTo>
                      <a:lnTo>
                        <a:pt x="98" y="29"/>
                      </a:lnTo>
                      <a:lnTo>
                        <a:pt x="17" y="134"/>
                      </a:lnTo>
                      <a:lnTo>
                        <a:pt x="82" y="31"/>
                      </a:lnTo>
                      <a:lnTo>
                        <a:pt x="68" y="10"/>
                      </a:lnTo>
                      <a:lnTo>
                        <a:pt x="68" y="10"/>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8" name="Freeform 321"/>
                <p:cNvSpPr>
                  <a:spLocks/>
                </p:cNvSpPr>
                <p:nvPr/>
              </p:nvSpPr>
              <p:spPr bwMode="auto">
                <a:xfrm>
                  <a:off x="3000255" y="3536504"/>
                  <a:ext cx="58645" cy="89967"/>
                </a:xfrm>
                <a:custGeom>
                  <a:avLst/>
                  <a:gdLst>
                    <a:gd name="T0" fmla="*/ 65 w 81"/>
                    <a:gd name="T1" fmla="*/ 21 h 124"/>
                    <a:gd name="T2" fmla="*/ 51 w 81"/>
                    <a:gd name="T3" fmla="*/ 0 h 124"/>
                    <a:gd name="T4" fmla="*/ 81 w 81"/>
                    <a:gd name="T5" fmla="*/ 19 h 124"/>
                    <a:gd name="T6" fmla="*/ 0 w 81"/>
                    <a:gd name="T7" fmla="*/ 124 h 124"/>
                    <a:gd name="T8" fmla="*/ 65 w 81"/>
                    <a:gd name="T9" fmla="*/ 21 h 124"/>
                    <a:gd name="T10" fmla="*/ 65 w 81"/>
                    <a:gd name="T11" fmla="*/ 21 h 124"/>
                    <a:gd name="T12" fmla="*/ 65 w 81"/>
                    <a:gd name="T13" fmla="*/ 21 h 124"/>
                  </a:gdLst>
                  <a:ahLst/>
                  <a:cxnLst>
                    <a:cxn ang="0">
                      <a:pos x="T0" y="T1"/>
                    </a:cxn>
                    <a:cxn ang="0">
                      <a:pos x="T2" y="T3"/>
                    </a:cxn>
                    <a:cxn ang="0">
                      <a:pos x="T4" y="T5"/>
                    </a:cxn>
                    <a:cxn ang="0">
                      <a:pos x="T6" y="T7"/>
                    </a:cxn>
                    <a:cxn ang="0">
                      <a:pos x="T8" y="T9"/>
                    </a:cxn>
                    <a:cxn ang="0">
                      <a:pos x="T10" y="T11"/>
                    </a:cxn>
                    <a:cxn ang="0">
                      <a:pos x="T12" y="T13"/>
                    </a:cxn>
                  </a:cxnLst>
                  <a:rect l="0" t="0" r="r" b="b"/>
                  <a:pathLst>
                    <a:path w="81" h="124">
                      <a:moveTo>
                        <a:pt x="65" y="21"/>
                      </a:moveTo>
                      <a:lnTo>
                        <a:pt x="51" y="0"/>
                      </a:lnTo>
                      <a:lnTo>
                        <a:pt x="81" y="19"/>
                      </a:lnTo>
                      <a:lnTo>
                        <a:pt x="0" y="124"/>
                      </a:lnTo>
                      <a:lnTo>
                        <a:pt x="65" y="21"/>
                      </a:lnTo>
                      <a:lnTo>
                        <a:pt x="65" y="21"/>
                      </a:lnTo>
                      <a:lnTo>
                        <a:pt x="65" y="21"/>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9" name="Freeform 322"/>
                <p:cNvSpPr>
                  <a:spLocks noEditPoints="1"/>
                </p:cNvSpPr>
                <p:nvPr/>
              </p:nvSpPr>
              <p:spPr bwMode="auto">
                <a:xfrm>
                  <a:off x="2985063" y="3516307"/>
                  <a:ext cx="133542" cy="323148"/>
                </a:xfrm>
                <a:custGeom>
                  <a:avLst/>
                  <a:gdLst>
                    <a:gd name="T0" fmla="*/ 126 w 184"/>
                    <a:gd name="T1" fmla="*/ 47 h 445"/>
                    <a:gd name="T2" fmla="*/ 11 w 184"/>
                    <a:gd name="T3" fmla="*/ 175 h 445"/>
                    <a:gd name="T4" fmla="*/ 5 w 184"/>
                    <a:gd name="T5" fmla="*/ 196 h 445"/>
                    <a:gd name="T6" fmla="*/ 0 w 184"/>
                    <a:gd name="T7" fmla="*/ 233 h 445"/>
                    <a:gd name="T8" fmla="*/ 0 w 184"/>
                    <a:gd name="T9" fmla="*/ 270 h 445"/>
                    <a:gd name="T10" fmla="*/ 5 w 184"/>
                    <a:gd name="T11" fmla="*/ 305 h 445"/>
                    <a:gd name="T12" fmla="*/ 11 w 184"/>
                    <a:gd name="T13" fmla="*/ 320 h 445"/>
                    <a:gd name="T14" fmla="*/ 32 w 184"/>
                    <a:gd name="T15" fmla="*/ 338 h 445"/>
                    <a:gd name="T16" fmla="*/ 58 w 184"/>
                    <a:gd name="T17" fmla="*/ 350 h 445"/>
                    <a:gd name="T18" fmla="*/ 89 w 184"/>
                    <a:gd name="T19" fmla="*/ 357 h 445"/>
                    <a:gd name="T20" fmla="*/ 123 w 184"/>
                    <a:gd name="T21" fmla="*/ 361 h 445"/>
                    <a:gd name="T22" fmla="*/ 110 w 184"/>
                    <a:gd name="T23" fmla="*/ 219 h 445"/>
                    <a:gd name="T24" fmla="*/ 114 w 184"/>
                    <a:gd name="T25" fmla="*/ 203 h 445"/>
                    <a:gd name="T26" fmla="*/ 117 w 184"/>
                    <a:gd name="T27" fmla="*/ 170 h 445"/>
                    <a:gd name="T28" fmla="*/ 149 w 184"/>
                    <a:gd name="T29" fmla="*/ 63 h 445"/>
                    <a:gd name="T30" fmla="*/ 149 w 184"/>
                    <a:gd name="T31" fmla="*/ 245 h 445"/>
                    <a:gd name="T32" fmla="*/ 138 w 184"/>
                    <a:gd name="T33" fmla="*/ 413 h 445"/>
                    <a:gd name="T34" fmla="*/ 184 w 184"/>
                    <a:gd name="T35" fmla="*/ 261 h 445"/>
                    <a:gd name="T36" fmla="*/ 173 w 184"/>
                    <a:gd name="T37" fmla="*/ 131 h 445"/>
                    <a:gd name="T38" fmla="*/ 172 w 184"/>
                    <a:gd name="T39" fmla="*/ 68 h 445"/>
                    <a:gd name="T40" fmla="*/ 161 w 184"/>
                    <a:gd name="T41" fmla="*/ 28 h 445"/>
                    <a:gd name="T42" fmla="*/ 152 w 184"/>
                    <a:gd name="T43" fmla="*/ 19 h 445"/>
                    <a:gd name="T44" fmla="*/ 126 w 184"/>
                    <a:gd name="T45" fmla="*/ 5 h 445"/>
                    <a:gd name="T46" fmla="*/ 133 w 184"/>
                    <a:gd name="T47" fmla="*/ 33 h 445"/>
                    <a:gd name="T48" fmla="*/ 126 w 184"/>
                    <a:gd name="T49" fmla="*/ 47 h 445"/>
                    <a:gd name="T50" fmla="*/ 116 w 184"/>
                    <a:gd name="T51" fmla="*/ 137 h 445"/>
                    <a:gd name="T52" fmla="*/ 116 w 184"/>
                    <a:gd name="T53" fmla="*/ 137 h 445"/>
                    <a:gd name="T54" fmla="*/ 109 w 184"/>
                    <a:gd name="T55" fmla="*/ 203 h 445"/>
                    <a:gd name="T56" fmla="*/ 107 w 184"/>
                    <a:gd name="T57" fmla="*/ 217 h 445"/>
                    <a:gd name="T58" fmla="*/ 119 w 184"/>
                    <a:gd name="T59" fmla="*/ 355 h 445"/>
                    <a:gd name="T60" fmla="*/ 110 w 184"/>
                    <a:gd name="T61" fmla="*/ 355 h 445"/>
                    <a:gd name="T62" fmla="*/ 98 w 184"/>
                    <a:gd name="T63" fmla="*/ 219 h 445"/>
                    <a:gd name="T64" fmla="*/ 105 w 184"/>
                    <a:gd name="T65" fmla="*/ 175 h 445"/>
                    <a:gd name="T66" fmla="*/ 107 w 184"/>
                    <a:gd name="T67" fmla="*/ 133 h 445"/>
                    <a:gd name="T68" fmla="*/ 116 w 184"/>
                    <a:gd name="T69" fmla="*/ 135 h 445"/>
                    <a:gd name="T70" fmla="*/ 116 w 184"/>
                    <a:gd name="T71" fmla="*/ 137 h 445"/>
                    <a:gd name="T72" fmla="*/ 151 w 184"/>
                    <a:gd name="T73" fmla="*/ 25 h 445"/>
                    <a:gd name="T74" fmla="*/ 158 w 184"/>
                    <a:gd name="T75" fmla="*/ 30 h 445"/>
                    <a:gd name="T76" fmla="*/ 165 w 184"/>
                    <a:gd name="T77" fmla="*/ 47 h 445"/>
                    <a:gd name="T78" fmla="*/ 170 w 184"/>
                    <a:gd name="T79" fmla="*/ 98 h 445"/>
                    <a:gd name="T80" fmla="*/ 180 w 184"/>
                    <a:gd name="T81" fmla="*/ 261 h 445"/>
                    <a:gd name="T82" fmla="*/ 170 w 184"/>
                    <a:gd name="T83" fmla="*/ 431 h 445"/>
                    <a:gd name="T84" fmla="*/ 163 w 184"/>
                    <a:gd name="T85" fmla="*/ 135 h 445"/>
                    <a:gd name="T86" fmla="*/ 165 w 184"/>
                    <a:gd name="T87" fmla="*/ 103 h 445"/>
                    <a:gd name="T88" fmla="*/ 158 w 184"/>
                    <a:gd name="T89" fmla="*/ 47 h 445"/>
                    <a:gd name="T90" fmla="*/ 151 w 184"/>
                    <a:gd name="T91" fmla="*/ 2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4" h="445">
                      <a:moveTo>
                        <a:pt x="126" y="47"/>
                      </a:moveTo>
                      <a:lnTo>
                        <a:pt x="126" y="47"/>
                      </a:lnTo>
                      <a:lnTo>
                        <a:pt x="33" y="159"/>
                      </a:lnTo>
                      <a:lnTo>
                        <a:pt x="11" y="175"/>
                      </a:lnTo>
                      <a:lnTo>
                        <a:pt x="11" y="175"/>
                      </a:lnTo>
                      <a:lnTo>
                        <a:pt x="5" y="196"/>
                      </a:lnTo>
                      <a:lnTo>
                        <a:pt x="2" y="214"/>
                      </a:lnTo>
                      <a:lnTo>
                        <a:pt x="0" y="233"/>
                      </a:lnTo>
                      <a:lnTo>
                        <a:pt x="0" y="252"/>
                      </a:lnTo>
                      <a:lnTo>
                        <a:pt x="0" y="270"/>
                      </a:lnTo>
                      <a:lnTo>
                        <a:pt x="2" y="287"/>
                      </a:lnTo>
                      <a:lnTo>
                        <a:pt x="5" y="305"/>
                      </a:lnTo>
                      <a:lnTo>
                        <a:pt x="11" y="320"/>
                      </a:lnTo>
                      <a:lnTo>
                        <a:pt x="11" y="320"/>
                      </a:lnTo>
                      <a:lnTo>
                        <a:pt x="21" y="329"/>
                      </a:lnTo>
                      <a:lnTo>
                        <a:pt x="32" y="338"/>
                      </a:lnTo>
                      <a:lnTo>
                        <a:pt x="46" y="345"/>
                      </a:lnTo>
                      <a:lnTo>
                        <a:pt x="58" y="350"/>
                      </a:lnTo>
                      <a:lnTo>
                        <a:pt x="74" y="354"/>
                      </a:lnTo>
                      <a:lnTo>
                        <a:pt x="89" y="357"/>
                      </a:lnTo>
                      <a:lnTo>
                        <a:pt x="105" y="359"/>
                      </a:lnTo>
                      <a:lnTo>
                        <a:pt x="123" y="361"/>
                      </a:lnTo>
                      <a:lnTo>
                        <a:pt x="119" y="310"/>
                      </a:lnTo>
                      <a:lnTo>
                        <a:pt x="110" y="219"/>
                      </a:lnTo>
                      <a:lnTo>
                        <a:pt x="110" y="219"/>
                      </a:lnTo>
                      <a:lnTo>
                        <a:pt x="114" y="203"/>
                      </a:lnTo>
                      <a:lnTo>
                        <a:pt x="114" y="203"/>
                      </a:lnTo>
                      <a:lnTo>
                        <a:pt x="117" y="170"/>
                      </a:lnTo>
                      <a:lnTo>
                        <a:pt x="119" y="137"/>
                      </a:lnTo>
                      <a:lnTo>
                        <a:pt x="149" y="63"/>
                      </a:lnTo>
                      <a:lnTo>
                        <a:pt x="137" y="147"/>
                      </a:lnTo>
                      <a:lnTo>
                        <a:pt x="149" y="245"/>
                      </a:lnTo>
                      <a:lnTo>
                        <a:pt x="138" y="327"/>
                      </a:lnTo>
                      <a:lnTo>
                        <a:pt x="138" y="413"/>
                      </a:lnTo>
                      <a:lnTo>
                        <a:pt x="184" y="445"/>
                      </a:lnTo>
                      <a:lnTo>
                        <a:pt x="184" y="261"/>
                      </a:lnTo>
                      <a:lnTo>
                        <a:pt x="173" y="131"/>
                      </a:lnTo>
                      <a:lnTo>
                        <a:pt x="173" y="131"/>
                      </a:lnTo>
                      <a:lnTo>
                        <a:pt x="173" y="98"/>
                      </a:lnTo>
                      <a:lnTo>
                        <a:pt x="172" y="68"/>
                      </a:lnTo>
                      <a:lnTo>
                        <a:pt x="168" y="46"/>
                      </a:lnTo>
                      <a:lnTo>
                        <a:pt x="161" y="28"/>
                      </a:lnTo>
                      <a:lnTo>
                        <a:pt x="161" y="28"/>
                      </a:lnTo>
                      <a:lnTo>
                        <a:pt x="152" y="19"/>
                      </a:lnTo>
                      <a:lnTo>
                        <a:pt x="140" y="12"/>
                      </a:lnTo>
                      <a:lnTo>
                        <a:pt x="126" y="5"/>
                      </a:lnTo>
                      <a:lnTo>
                        <a:pt x="112" y="0"/>
                      </a:lnTo>
                      <a:lnTo>
                        <a:pt x="133" y="33"/>
                      </a:lnTo>
                      <a:lnTo>
                        <a:pt x="110" y="33"/>
                      </a:lnTo>
                      <a:lnTo>
                        <a:pt x="126" y="47"/>
                      </a:lnTo>
                      <a:lnTo>
                        <a:pt x="126" y="47"/>
                      </a:lnTo>
                      <a:close/>
                      <a:moveTo>
                        <a:pt x="116" y="137"/>
                      </a:moveTo>
                      <a:lnTo>
                        <a:pt x="116" y="137"/>
                      </a:lnTo>
                      <a:lnTo>
                        <a:pt x="116" y="137"/>
                      </a:lnTo>
                      <a:lnTo>
                        <a:pt x="114" y="170"/>
                      </a:lnTo>
                      <a:lnTo>
                        <a:pt x="109" y="203"/>
                      </a:lnTo>
                      <a:lnTo>
                        <a:pt x="109" y="203"/>
                      </a:lnTo>
                      <a:lnTo>
                        <a:pt x="107" y="217"/>
                      </a:lnTo>
                      <a:lnTo>
                        <a:pt x="107" y="219"/>
                      </a:lnTo>
                      <a:lnTo>
                        <a:pt x="119" y="355"/>
                      </a:lnTo>
                      <a:lnTo>
                        <a:pt x="119" y="355"/>
                      </a:lnTo>
                      <a:lnTo>
                        <a:pt x="110" y="355"/>
                      </a:lnTo>
                      <a:lnTo>
                        <a:pt x="98" y="219"/>
                      </a:lnTo>
                      <a:lnTo>
                        <a:pt x="98" y="219"/>
                      </a:lnTo>
                      <a:lnTo>
                        <a:pt x="102" y="198"/>
                      </a:lnTo>
                      <a:lnTo>
                        <a:pt x="105" y="175"/>
                      </a:lnTo>
                      <a:lnTo>
                        <a:pt x="107" y="154"/>
                      </a:lnTo>
                      <a:lnTo>
                        <a:pt x="107" y="133"/>
                      </a:lnTo>
                      <a:lnTo>
                        <a:pt x="145" y="61"/>
                      </a:lnTo>
                      <a:lnTo>
                        <a:pt x="116" y="135"/>
                      </a:lnTo>
                      <a:lnTo>
                        <a:pt x="116" y="137"/>
                      </a:lnTo>
                      <a:lnTo>
                        <a:pt x="116" y="137"/>
                      </a:lnTo>
                      <a:close/>
                      <a:moveTo>
                        <a:pt x="151" y="25"/>
                      </a:moveTo>
                      <a:lnTo>
                        <a:pt x="151" y="25"/>
                      </a:lnTo>
                      <a:lnTo>
                        <a:pt x="151" y="25"/>
                      </a:lnTo>
                      <a:lnTo>
                        <a:pt x="158" y="30"/>
                      </a:lnTo>
                      <a:lnTo>
                        <a:pt x="158" y="30"/>
                      </a:lnTo>
                      <a:lnTo>
                        <a:pt x="165" y="47"/>
                      </a:lnTo>
                      <a:lnTo>
                        <a:pt x="168" y="70"/>
                      </a:lnTo>
                      <a:lnTo>
                        <a:pt x="170" y="98"/>
                      </a:lnTo>
                      <a:lnTo>
                        <a:pt x="170" y="131"/>
                      </a:lnTo>
                      <a:lnTo>
                        <a:pt x="180" y="261"/>
                      </a:lnTo>
                      <a:lnTo>
                        <a:pt x="180" y="438"/>
                      </a:lnTo>
                      <a:lnTo>
                        <a:pt x="170" y="431"/>
                      </a:lnTo>
                      <a:lnTo>
                        <a:pt x="172" y="261"/>
                      </a:lnTo>
                      <a:lnTo>
                        <a:pt x="163" y="135"/>
                      </a:lnTo>
                      <a:lnTo>
                        <a:pt x="163" y="135"/>
                      </a:lnTo>
                      <a:lnTo>
                        <a:pt x="165" y="103"/>
                      </a:lnTo>
                      <a:lnTo>
                        <a:pt x="163" y="74"/>
                      </a:lnTo>
                      <a:lnTo>
                        <a:pt x="158" y="47"/>
                      </a:lnTo>
                      <a:lnTo>
                        <a:pt x="151" y="25"/>
                      </a:lnTo>
                      <a:lnTo>
                        <a:pt x="151" y="25"/>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0" name="Freeform 323"/>
                <p:cNvSpPr>
                  <a:spLocks/>
                </p:cNvSpPr>
                <p:nvPr/>
              </p:nvSpPr>
              <p:spPr bwMode="auto">
                <a:xfrm>
                  <a:off x="3056074" y="3560373"/>
                  <a:ext cx="34269" cy="213718"/>
                </a:xfrm>
                <a:custGeom>
                  <a:avLst/>
                  <a:gdLst>
                    <a:gd name="T0" fmla="*/ 18 w 47"/>
                    <a:gd name="T1" fmla="*/ 74 h 294"/>
                    <a:gd name="T2" fmla="*/ 18 w 47"/>
                    <a:gd name="T3" fmla="*/ 76 h 294"/>
                    <a:gd name="T4" fmla="*/ 18 w 47"/>
                    <a:gd name="T5" fmla="*/ 76 h 294"/>
                    <a:gd name="T6" fmla="*/ 16 w 47"/>
                    <a:gd name="T7" fmla="*/ 109 h 294"/>
                    <a:gd name="T8" fmla="*/ 11 w 47"/>
                    <a:gd name="T9" fmla="*/ 142 h 294"/>
                    <a:gd name="T10" fmla="*/ 11 w 47"/>
                    <a:gd name="T11" fmla="*/ 142 h 294"/>
                    <a:gd name="T12" fmla="*/ 9 w 47"/>
                    <a:gd name="T13" fmla="*/ 156 h 294"/>
                    <a:gd name="T14" fmla="*/ 9 w 47"/>
                    <a:gd name="T15" fmla="*/ 158 h 294"/>
                    <a:gd name="T16" fmla="*/ 21 w 47"/>
                    <a:gd name="T17" fmla="*/ 294 h 294"/>
                    <a:gd name="T18" fmla="*/ 21 w 47"/>
                    <a:gd name="T19" fmla="*/ 294 h 294"/>
                    <a:gd name="T20" fmla="*/ 12 w 47"/>
                    <a:gd name="T21" fmla="*/ 294 h 294"/>
                    <a:gd name="T22" fmla="*/ 0 w 47"/>
                    <a:gd name="T23" fmla="*/ 158 h 294"/>
                    <a:gd name="T24" fmla="*/ 0 w 47"/>
                    <a:gd name="T25" fmla="*/ 158 h 294"/>
                    <a:gd name="T26" fmla="*/ 4 w 47"/>
                    <a:gd name="T27" fmla="*/ 137 h 294"/>
                    <a:gd name="T28" fmla="*/ 7 w 47"/>
                    <a:gd name="T29" fmla="*/ 114 h 294"/>
                    <a:gd name="T30" fmla="*/ 9 w 47"/>
                    <a:gd name="T31" fmla="*/ 93 h 294"/>
                    <a:gd name="T32" fmla="*/ 9 w 47"/>
                    <a:gd name="T33" fmla="*/ 72 h 294"/>
                    <a:gd name="T34" fmla="*/ 47 w 47"/>
                    <a:gd name="T35" fmla="*/ 0 h 294"/>
                    <a:gd name="T36" fmla="*/ 18 w 47"/>
                    <a:gd name="T37" fmla="*/ 74 h 294"/>
                    <a:gd name="T38" fmla="*/ 18 w 47"/>
                    <a:gd name="T39" fmla="*/ 74 h 294"/>
                    <a:gd name="T40" fmla="*/ 18 w 47"/>
                    <a:gd name="T41" fmla="*/ 7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 h="294">
                      <a:moveTo>
                        <a:pt x="18" y="74"/>
                      </a:moveTo>
                      <a:lnTo>
                        <a:pt x="18" y="76"/>
                      </a:lnTo>
                      <a:lnTo>
                        <a:pt x="18" y="76"/>
                      </a:lnTo>
                      <a:lnTo>
                        <a:pt x="16" y="109"/>
                      </a:lnTo>
                      <a:lnTo>
                        <a:pt x="11" y="142"/>
                      </a:lnTo>
                      <a:lnTo>
                        <a:pt x="11" y="142"/>
                      </a:lnTo>
                      <a:lnTo>
                        <a:pt x="9" y="156"/>
                      </a:lnTo>
                      <a:lnTo>
                        <a:pt x="9" y="158"/>
                      </a:lnTo>
                      <a:lnTo>
                        <a:pt x="21" y="294"/>
                      </a:lnTo>
                      <a:lnTo>
                        <a:pt x="21" y="294"/>
                      </a:lnTo>
                      <a:lnTo>
                        <a:pt x="12" y="294"/>
                      </a:lnTo>
                      <a:lnTo>
                        <a:pt x="0" y="158"/>
                      </a:lnTo>
                      <a:lnTo>
                        <a:pt x="0" y="158"/>
                      </a:lnTo>
                      <a:lnTo>
                        <a:pt x="4" y="137"/>
                      </a:lnTo>
                      <a:lnTo>
                        <a:pt x="7" y="114"/>
                      </a:lnTo>
                      <a:lnTo>
                        <a:pt x="9" y="93"/>
                      </a:lnTo>
                      <a:lnTo>
                        <a:pt x="9" y="72"/>
                      </a:lnTo>
                      <a:lnTo>
                        <a:pt x="47" y="0"/>
                      </a:lnTo>
                      <a:lnTo>
                        <a:pt x="18" y="74"/>
                      </a:lnTo>
                      <a:lnTo>
                        <a:pt x="18" y="74"/>
                      </a:lnTo>
                      <a:lnTo>
                        <a:pt x="18" y="74"/>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1" name="Freeform 324"/>
                <p:cNvSpPr>
                  <a:spLocks/>
                </p:cNvSpPr>
                <p:nvPr/>
              </p:nvSpPr>
              <p:spPr bwMode="auto">
                <a:xfrm>
                  <a:off x="3094582" y="3534300"/>
                  <a:ext cx="21197" cy="300013"/>
                </a:xfrm>
                <a:custGeom>
                  <a:avLst/>
                  <a:gdLst>
                    <a:gd name="T0" fmla="*/ 12 w 29"/>
                    <a:gd name="T1" fmla="*/ 110 h 413"/>
                    <a:gd name="T2" fmla="*/ 12 w 29"/>
                    <a:gd name="T3" fmla="*/ 110 h 413"/>
                    <a:gd name="T4" fmla="*/ 14 w 29"/>
                    <a:gd name="T5" fmla="*/ 78 h 413"/>
                    <a:gd name="T6" fmla="*/ 12 w 29"/>
                    <a:gd name="T7" fmla="*/ 49 h 413"/>
                    <a:gd name="T8" fmla="*/ 7 w 29"/>
                    <a:gd name="T9" fmla="*/ 22 h 413"/>
                    <a:gd name="T10" fmla="*/ 0 w 29"/>
                    <a:gd name="T11" fmla="*/ 0 h 413"/>
                    <a:gd name="T12" fmla="*/ 0 w 29"/>
                    <a:gd name="T13" fmla="*/ 0 h 413"/>
                    <a:gd name="T14" fmla="*/ 7 w 29"/>
                    <a:gd name="T15" fmla="*/ 5 h 413"/>
                    <a:gd name="T16" fmla="*/ 7 w 29"/>
                    <a:gd name="T17" fmla="*/ 5 h 413"/>
                    <a:gd name="T18" fmla="*/ 14 w 29"/>
                    <a:gd name="T19" fmla="*/ 22 h 413"/>
                    <a:gd name="T20" fmla="*/ 17 w 29"/>
                    <a:gd name="T21" fmla="*/ 45 h 413"/>
                    <a:gd name="T22" fmla="*/ 19 w 29"/>
                    <a:gd name="T23" fmla="*/ 73 h 413"/>
                    <a:gd name="T24" fmla="*/ 19 w 29"/>
                    <a:gd name="T25" fmla="*/ 106 h 413"/>
                    <a:gd name="T26" fmla="*/ 29 w 29"/>
                    <a:gd name="T27" fmla="*/ 236 h 413"/>
                    <a:gd name="T28" fmla="*/ 29 w 29"/>
                    <a:gd name="T29" fmla="*/ 413 h 413"/>
                    <a:gd name="T30" fmla="*/ 19 w 29"/>
                    <a:gd name="T31" fmla="*/ 406 h 413"/>
                    <a:gd name="T32" fmla="*/ 21 w 29"/>
                    <a:gd name="T33" fmla="*/ 236 h 413"/>
                    <a:gd name="T34" fmla="*/ 12 w 29"/>
                    <a:gd name="T35" fmla="*/ 110 h 413"/>
                    <a:gd name="T36" fmla="*/ 12 w 29"/>
                    <a:gd name="T37" fmla="*/ 110 h 413"/>
                    <a:gd name="T38" fmla="*/ 12 w 29"/>
                    <a:gd name="T39" fmla="*/ 11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413">
                      <a:moveTo>
                        <a:pt x="12" y="110"/>
                      </a:moveTo>
                      <a:lnTo>
                        <a:pt x="12" y="110"/>
                      </a:lnTo>
                      <a:lnTo>
                        <a:pt x="14" y="78"/>
                      </a:lnTo>
                      <a:lnTo>
                        <a:pt x="12" y="49"/>
                      </a:lnTo>
                      <a:lnTo>
                        <a:pt x="7" y="22"/>
                      </a:lnTo>
                      <a:lnTo>
                        <a:pt x="0" y="0"/>
                      </a:lnTo>
                      <a:lnTo>
                        <a:pt x="0" y="0"/>
                      </a:lnTo>
                      <a:lnTo>
                        <a:pt x="7" y="5"/>
                      </a:lnTo>
                      <a:lnTo>
                        <a:pt x="7" y="5"/>
                      </a:lnTo>
                      <a:lnTo>
                        <a:pt x="14" y="22"/>
                      </a:lnTo>
                      <a:lnTo>
                        <a:pt x="17" y="45"/>
                      </a:lnTo>
                      <a:lnTo>
                        <a:pt x="19" y="73"/>
                      </a:lnTo>
                      <a:lnTo>
                        <a:pt x="19" y="106"/>
                      </a:lnTo>
                      <a:lnTo>
                        <a:pt x="29" y="236"/>
                      </a:lnTo>
                      <a:lnTo>
                        <a:pt x="29" y="413"/>
                      </a:lnTo>
                      <a:lnTo>
                        <a:pt x="19" y="406"/>
                      </a:lnTo>
                      <a:lnTo>
                        <a:pt x="21" y="236"/>
                      </a:lnTo>
                      <a:lnTo>
                        <a:pt x="12" y="110"/>
                      </a:lnTo>
                      <a:lnTo>
                        <a:pt x="12" y="110"/>
                      </a:lnTo>
                      <a:lnTo>
                        <a:pt x="12" y="11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2" name="Freeform 325"/>
                <p:cNvSpPr>
                  <a:spLocks/>
                </p:cNvSpPr>
                <p:nvPr/>
              </p:nvSpPr>
              <p:spPr bwMode="auto">
                <a:xfrm>
                  <a:off x="2970932" y="3512635"/>
                  <a:ext cx="110578" cy="273207"/>
                </a:xfrm>
                <a:custGeom>
                  <a:avLst/>
                  <a:gdLst>
                    <a:gd name="T0" fmla="*/ 129 w 152"/>
                    <a:gd name="T1" fmla="*/ 38 h 376"/>
                    <a:gd name="T2" fmla="*/ 145 w 152"/>
                    <a:gd name="T3" fmla="*/ 52 h 376"/>
                    <a:gd name="T4" fmla="*/ 52 w 152"/>
                    <a:gd name="T5" fmla="*/ 164 h 376"/>
                    <a:gd name="T6" fmla="*/ 30 w 152"/>
                    <a:gd name="T7" fmla="*/ 180 h 376"/>
                    <a:gd name="T8" fmla="*/ 30 w 152"/>
                    <a:gd name="T9" fmla="*/ 180 h 376"/>
                    <a:gd name="T10" fmla="*/ 24 w 152"/>
                    <a:gd name="T11" fmla="*/ 201 h 376"/>
                    <a:gd name="T12" fmla="*/ 21 w 152"/>
                    <a:gd name="T13" fmla="*/ 219 h 376"/>
                    <a:gd name="T14" fmla="*/ 19 w 152"/>
                    <a:gd name="T15" fmla="*/ 238 h 376"/>
                    <a:gd name="T16" fmla="*/ 19 w 152"/>
                    <a:gd name="T17" fmla="*/ 257 h 376"/>
                    <a:gd name="T18" fmla="*/ 19 w 152"/>
                    <a:gd name="T19" fmla="*/ 275 h 376"/>
                    <a:gd name="T20" fmla="*/ 21 w 152"/>
                    <a:gd name="T21" fmla="*/ 292 h 376"/>
                    <a:gd name="T22" fmla="*/ 24 w 152"/>
                    <a:gd name="T23" fmla="*/ 310 h 376"/>
                    <a:gd name="T24" fmla="*/ 30 w 152"/>
                    <a:gd name="T25" fmla="*/ 325 h 376"/>
                    <a:gd name="T26" fmla="*/ 30 w 152"/>
                    <a:gd name="T27" fmla="*/ 325 h 376"/>
                    <a:gd name="T28" fmla="*/ 40 w 152"/>
                    <a:gd name="T29" fmla="*/ 334 h 376"/>
                    <a:gd name="T30" fmla="*/ 51 w 152"/>
                    <a:gd name="T31" fmla="*/ 343 h 376"/>
                    <a:gd name="T32" fmla="*/ 65 w 152"/>
                    <a:gd name="T33" fmla="*/ 350 h 376"/>
                    <a:gd name="T34" fmla="*/ 77 w 152"/>
                    <a:gd name="T35" fmla="*/ 355 h 376"/>
                    <a:gd name="T36" fmla="*/ 93 w 152"/>
                    <a:gd name="T37" fmla="*/ 359 h 376"/>
                    <a:gd name="T38" fmla="*/ 108 w 152"/>
                    <a:gd name="T39" fmla="*/ 362 h 376"/>
                    <a:gd name="T40" fmla="*/ 124 w 152"/>
                    <a:gd name="T41" fmla="*/ 364 h 376"/>
                    <a:gd name="T42" fmla="*/ 142 w 152"/>
                    <a:gd name="T43" fmla="*/ 366 h 376"/>
                    <a:gd name="T44" fmla="*/ 142 w 152"/>
                    <a:gd name="T45" fmla="*/ 366 h 376"/>
                    <a:gd name="T46" fmla="*/ 131 w 152"/>
                    <a:gd name="T47" fmla="*/ 367 h 376"/>
                    <a:gd name="T48" fmla="*/ 131 w 152"/>
                    <a:gd name="T49" fmla="*/ 367 h 376"/>
                    <a:gd name="T50" fmla="*/ 108 w 152"/>
                    <a:gd name="T51" fmla="*/ 371 h 376"/>
                    <a:gd name="T52" fmla="*/ 87 w 152"/>
                    <a:gd name="T53" fmla="*/ 374 h 376"/>
                    <a:gd name="T54" fmla="*/ 70 w 152"/>
                    <a:gd name="T55" fmla="*/ 376 h 376"/>
                    <a:gd name="T56" fmla="*/ 54 w 152"/>
                    <a:gd name="T57" fmla="*/ 374 h 376"/>
                    <a:gd name="T58" fmla="*/ 40 w 152"/>
                    <a:gd name="T59" fmla="*/ 373 h 376"/>
                    <a:gd name="T60" fmla="*/ 30 w 152"/>
                    <a:gd name="T61" fmla="*/ 369 h 376"/>
                    <a:gd name="T62" fmla="*/ 21 w 152"/>
                    <a:gd name="T63" fmla="*/ 364 h 376"/>
                    <a:gd name="T64" fmla="*/ 16 w 152"/>
                    <a:gd name="T65" fmla="*/ 357 h 376"/>
                    <a:gd name="T66" fmla="*/ 16 w 152"/>
                    <a:gd name="T67" fmla="*/ 357 h 376"/>
                    <a:gd name="T68" fmla="*/ 9 w 152"/>
                    <a:gd name="T69" fmla="*/ 341 h 376"/>
                    <a:gd name="T70" fmla="*/ 3 w 152"/>
                    <a:gd name="T71" fmla="*/ 324 h 376"/>
                    <a:gd name="T72" fmla="*/ 3 w 152"/>
                    <a:gd name="T73" fmla="*/ 324 h 376"/>
                    <a:gd name="T74" fmla="*/ 0 w 152"/>
                    <a:gd name="T75" fmla="*/ 303 h 376"/>
                    <a:gd name="T76" fmla="*/ 2 w 152"/>
                    <a:gd name="T77" fmla="*/ 280 h 376"/>
                    <a:gd name="T78" fmla="*/ 2 w 152"/>
                    <a:gd name="T79" fmla="*/ 280 h 376"/>
                    <a:gd name="T80" fmla="*/ 3 w 152"/>
                    <a:gd name="T81" fmla="*/ 255 h 376"/>
                    <a:gd name="T82" fmla="*/ 9 w 152"/>
                    <a:gd name="T83" fmla="*/ 229 h 376"/>
                    <a:gd name="T84" fmla="*/ 16 w 152"/>
                    <a:gd name="T85" fmla="*/ 201 h 376"/>
                    <a:gd name="T86" fmla="*/ 23 w 152"/>
                    <a:gd name="T87" fmla="*/ 173 h 376"/>
                    <a:gd name="T88" fmla="*/ 40 w 152"/>
                    <a:gd name="T89" fmla="*/ 164 h 376"/>
                    <a:gd name="T90" fmla="*/ 131 w 152"/>
                    <a:gd name="T91" fmla="*/ 51 h 376"/>
                    <a:gd name="T92" fmla="*/ 93 w 152"/>
                    <a:gd name="T93" fmla="*/ 24 h 376"/>
                    <a:gd name="T94" fmla="*/ 136 w 152"/>
                    <a:gd name="T95" fmla="*/ 28 h 376"/>
                    <a:gd name="T96" fmla="*/ 119 w 152"/>
                    <a:gd name="T97" fmla="*/ 0 h 376"/>
                    <a:gd name="T98" fmla="*/ 119 w 152"/>
                    <a:gd name="T99" fmla="*/ 0 h 376"/>
                    <a:gd name="T100" fmla="*/ 131 w 152"/>
                    <a:gd name="T101" fmla="*/ 5 h 376"/>
                    <a:gd name="T102" fmla="*/ 152 w 152"/>
                    <a:gd name="T103" fmla="*/ 38 h 376"/>
                    <a:gd name="T104" fmla="*/ 129 w 152"/>
                    <a:gd name="T105" fmla="*/ 38 h 376"/>
                    <a:gd name="T106" fmla="*/ 129 w 152"/>
                    <a:gd name="T107" fmla="*/ 38 h 376"/>
                    <a:gd name="T108" fmla="*/ 129 w 152"/>
                    <a:gd name="T109" fmla="*/ 3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2" h="376">
                      <a:moveTo>
                        <a:pt x="129" y="38"/>
                      </a:moveTo>
                      <a:lnTo>
                        <a:pt x="145" y="52"/>
                      </a:lnTo>
                      <a:lnTo>
                        <a:pt x="52" y="164"/>
                      </a:lnTo>
                      <a:lnTo>
                        <a:pt x="30" y="180"/>
                      </a:lnTo>
                      <a:lnTo>
                        <a:pt x="30" y="180"/>
                      </a:lnTo>
                      <a:lnTo>
                        <a:pt x="24" y="201"/>
                      </a:lnTo>
                      <a:lnTo>
                        <a:pt x="21" y="219"/>
                      </a:lnTo>
                      <a:lnTo>
                        <a:pt x="19" y="238"/>
                      </a:lnTo>
                      <a:lnTo>
                        <a:pt x="19" y="257"/>
                      </a:lnTo>
                      <a:lnTo>
                        <a:pt x="19" y="275"/>
                      </a:lnTo>
                      <a:lnTo>
                        <a:pt x="21" y="292"/>
                      </a:lnTo>
                      <a:lnTo>
                        <a:pt x="24" y="310"/>
                      </a:lnTo>
                      <a:lnTo>
                        <a:pt x="30" y="325"/>
                      </a:lnTo>
                      <a:lnTo>
                        <a:pt x="30" y="325"/>
                      </a:lnTo>
                      <a:lnTo>
                        <a:pt x="40" y="334"/>
                      </a:lnTo>
                      <a:lnTo>
                        <a:pt x="51" y="343"/>
                      </a:lnTo>
                      <a:lnTo>
                        <a:pt x="65" y="350"/>
                      </a:lnTo>
                      <a:lnTo>
                        <a:pt x="77" y="355"/>
                      </a:lnTo>
                      <a:lnTo>
                        <a:pt x="93" y="359"/>
                      </a:lnTo>
                      <a:lnTo>
                        <a:pt x="108" y="362"/>
                      </a:lnTo>
                      <a:lnTo>
                        <a:pt x="124" y="364"/>
                      </a:lnTo>
                      <a:lnTo>
                        <a:pt x="142" y="366"/>
                      </a:lnTo>
                      <a:lnTo>
                        <a:pt x="142" y="366"/>
                      </a:lnTo>
                      <a:lnTo>
                        <a:pt x="131" y="367"/>
                      </a:lnTo>
                      <a:lnTo>
                        <a:pt x="131" y="367"/>
                      </a:lnTo>
                      <a:lnTo>
                        <a:pt x="108" y="371"/>
                      </a:lnTo>
                      <a:lnTo>
                        <a:pt x="87" y="374"/>
                      </a:lnTo>
                      <a:lnTo>
                        <a:pt x="70" y="376"/>
                      </a:lnTo>
                      <a:lnTo>
                        <a:pt x="54" y="374"/>
                      </a:lnTo>
                      <a:lnTo>
                        <a:pt x="40" y="373"/>
                      </a:lnTo>
                      <a:lnTo>
                        <a:pt x="30" y="369"/>
                      </a:lnTo>
                      <a:lnTo>
                        <a:pt x="21" y="364"/>
                      </a:lnTo>
                      <a:lnTo>
                        <a:pt x="16" y="357"/>
                      </a:lnTo>
                      <a:lnTo>
                        <a:pt x="16" y="357"/>
                      </a:lnTo>
                      <a:lnTo>
                        <a:pt x="9" y="341"/>
                      </a:lnTo>
                      <a:lnTo>
                        <a:pt x="3" y="324"/>
                      </a:lnTo>
                      <a:lnTo>
                        <a:pt x="3" y="324"/>
                      </a:lnTo>
                      <a:lnTo>
                        <a:pt x="0" y="303"/>
                      </a:lnTo>
                      <a:lnTo>
                        <a:pt x="2" y="280"/>
                      </a:lnTo>
                      <a:lnTo>
                        <a:pt x="2" y="280"/>
                      </a:lnTo>
                      <a:lnTo>
                        <a:pt x="3" y="255"/>
                      </a:lnTo>
                      <a:lnTo>
                        <a:pt x="9" y="229"/>
                      </a:lnTo>
                      <a:lnTo>
                        <a:pt x="16" y="201"/>
                      </a:lnTo>
                      <a:lnTo>
                        <a:pt x="23" y="173"/>
                      </a:lnTo>
                      <a:lnTo>
                        <a:pt x="40" y="164"/>
                      </a:lnTo>
                      <a:lnTo>
                        <a:pt x="131" y="51"/>
                      </a:lnTo>
                      <a:lnTo>
                        <a:pt x="93" y="24"/>
                      </a:lnTo>
                      <a:lnTo>
                        <a:pt x="136" y="28"/>
                      </a:lnTo>
                      <a:lnTo>
                        <a:pt x="119" y="0"/>
                      </a:lnTo>
                      <a:lnTo>
                        <a:pt x="119" y="0"/>
                      </a:lnTo>
                      <a:lnTo>
                        <a:pt x="131" y="5"/>
                      </a:lnTo>
                      <a:lnTo>
                        <a:pt x="152" y="38"/>
                      </a:lnTo>
                      <a:lnTo>
                        <a:pt x="129" y="38"/>
                      </a:lnTo>
                      <a:lnTo>
                        <a:pt x="129" y="38"/>
                      </a:lnTo>
                      <a:lnTo>
                        <a:pt x="129" y="38"/>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3" name="Freeform 326"/>
                <p:cNvSpPr>
                  <a:spLocks/>
                </p:cNvSpPr>
                <p:nvPr/>
              </p:nvSpPr>
              <p:spPr bwMode="auto">
                <a:xfrm>
                  <a:off x="3067732" y="3561841"/>
                  <a:ext cx="50873" cy="277613"/>
                </a:xfrm>
                <a:custGeom>
                  <a:avLst/>
                  <a:gdLst>
                    <a:gd name="T0" fmla="*/ 16 w 70"/>
                    <a:gd name="T1" fmla="*/ 186 h 382"/>
                    <a:gd name="T2" fmla="*/ 0 w 70"/>
                    <a:gd name="T3" fmla="*/ 140 h 382"/>
                    <a:gd name="T4" fmla="*/ 0 w 70"/>
                    <a:gd name="T5" fmla="*/ 140 h 382"/>
                    <a:gd name="T6" fmla="*/ 3 w 70"/>
                    <a:gd name="T7" fmla="*/ 107 h 382"/>
                    <a:gd name="T8" fmla="*/ 5 w 70"/>
                    <a:gd name="T9" fmla="*/ 74 h 382"/>
                    <a:gd name="T10" fmla="*/ 35 w 70"/>
                    <a:gd name="T11" fmla="*/ 0 h 382"/>
                    <a:gd name="T12" fmla="*/ 23 w 70"/>
                    <a:gd name="T13" fmla="*/ 84 h 382"/>
                    <a:gd name="T14" fmla="*/ 35 w 70"/>
                    <a:gd name="T15" fmla="*/ 182 h 382"/>
                    <a:gd name="T16" fmla="*/ 24 w 70"/>
                    <a:gd name="T17" fmla="*/ 264 h 382"/>
                    <a:gd name="T18" fmla="*/ 24 w 70"/>
                    <a:gd name="T19" fmla="*/ 350 h 382"/>
                    <a:gd name="T20" fmla="*/ 70 w 70"/>
                    <a:gd name="T21" fmla="*/ 382 h 382"/>
                    <a:gd name="T22" fmla="*/ 70 w 70"/>
                    <a:gd name="T23" fmla="*/ 382 h 382"/>
                    <a:gd name="T24" fmla="*/ 56 w 70"/>
                    <a:gd name="T25" fmla="*/ 378 h 382"/>
                    <a:gd name="T26" fmla="*/ 56 w 70"/>
                    <a:gd name="T27" fmla="*/ 378 h 382"/>
                    <a:gd name="T28" fmla="*/ 42 w 70"/>
                    <a:gd name="T29" fmla="*/ 376 h 382"/>
                    <a:gd name="T30" fmla="*/ 28 w 70"/>
                    <a:gd name="T31" fmla="*/ 376 h 382"/>
                    <a:gd name="T32" fmla="*/ 28 w 70"/>
                    <a:gd name="T33" fmla="*/ 376 h 382"/>
                    <a:gd name="T34" fmla="*/ 19 w 70"/>
                    <a:gd name="T35" fmla="*/ 378 h 382"/>
                    <a:gd name="T36" fmla="*/ 12 w 70"/>
                    <a:gd name="T37" fmla="*/ 380 h 382"/>
                    <a:gd name="T38" fmla="*/ 12 w 70"/>
                    <a:gd name="T39" fmla="*/ 380 h 382"/>
                    <a:gd name="T40" fmla="*/ 5 w 70"/>
                    <a:gd name="T41" fmla="*/ 382 h 382"/>
                    <a:gd name="T42" fmla="*/ 9 w 70"/>
                    <a:gd name="T43" fmla="*/ 298 h 382"/>
                    <a:gd name="T44" fmla="*/ 5 w 70"/>
                    <a:gd name="T45" fmla="*/ 247 h 382"/>
                    <a:gd name="T46" fmla="*/ 16 w 70"/>
                    <a:gd name="T47" fmla="*/ 186 h 382"/>
                    <a:gd name="T48" fmla="*/ 16 w 70"/>
                    <a:gd name="T49" fmla="*/ 186 h 382"/>
                    <a:gd name="T50" fmla="*/ 16 w 70"/>
                    <a:gd name="T51" fmla="*/ 1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382">
                      <a:moveTo>
                        <a:pt x="16" y="186"/>
                      </a:moveTo>
                      <a:lnTo>
                        <a:pt x="0" y="140"/>
                      </a:lnTo>
                      <a:lnTo>
                        <a:pt x="0" y="140"/>
                      </a:lnTo>
                      <a:lnTo>
                        <a:pt x="3" y="107"/>
                      </a:lnTo>
                      <a:lnTo>
                        <a:pt x="5" y="74"/>
                      </a:lnTo>
                      <a:lnTo>
                        <a:pt x="35" y="0"/>
                      </a:lnTo>
                      <a:lnTo>
                        <a:pt x="23" y="84"/>
                      </a:lnTo>
                      <a:lnTo>
                        <a:pt x="35" y="182"/>
                      </a:lnTo>
                      <a:lnTo>
                        <a:pt x="24" y="264"/>
                      </a:lnTo>
                      <a:lnTo>
                        <a:pt x="24" y="350"/>
                      </a:lnTo>
                      <a:lnTo>
                        <a:pt x="70" y="382"/>
                      </a:lnTo>
                      <a:lnTo>
                        <a:pt x="70" y="382"/>
                      </a:lnTo>
                      <a:lnTo>
                        <a:pt x="56" y="378"/>
                      </a:lnTo>
                      <a:lnTo>
                        <a:pt x="56" y="378"/>
                      </a:lnTo>
                      <a:lnTo>
                        <a:pt x="42" y="376"/>
                      </a:lnTo>
                      <a:lnTo>
                        <a:pt x="28" y="376"/>
                      </a:lnTo>
                      <a:lnTo>
                        <a:pt x="28" y="376"/>
                      </a:lnTo>
                      <a:lnTo>
                        <a:pt x="19" y="378"/>
                      </a:lnTo>
                      <a:lnTo>
                        <a:pt x="12" y="380"/>
                      </a:lnTo>
                      <a:lnTo>
                        <a:pt x="12" y="380"/>
                      </a:lnTo>
                      <a:lnTo>
                        <a:pt x="5" y="382"/>
                      </a:lnTo>
                      <a:lnTo>
                        <a:pt x="9" y="298"/>
                      </a:lnTo>
                      <a:lnTo>
                        <a:pt x="5" y="247"/>
                      </a:lnTo>
                      <a:lnTo>
                        <a:pt x="16" y="186"/>
                      </a:lnTo>
                      <a:lnTo>
                        <a:pt x="16" y="186"/>
                      </a:lnTo>
                      <a:lnTo>
                        <a:pt x="16" y="186"/>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4" name="Freeform 327"/>
                <p:cNvSpPr>
                  <a:spLocks/>
                </p:cNvSpPr>
                <p:nvPr/>
              </p:nvSpPr>
              <p:spPr bwMode="auto">
                <a:xfrm>
                  <a:off x="3067732" y="3835048"/>
                  <a:ext cx="22610" cy="66098"/>
                </a:xfrm>
                <a:custGeom>
                  <a:avLst/>
                  <a:gdLst>
                    <a:gd name="T0" fmla="*/ 12 w 31"/>
                    <a:gd name="T1" fmla="*/ 4 h 91"/>
                    <a:gd name="T2" fmla="*/ 12 w 31"/>
                    <a:gd name="T3" fmla="*/ 4 h 91"/>
                    <a:gd name="T4" fmla="*/ 19 w 31"/>
                    <a:gd name="T5" fmla="*/ 2 h 91"/>
                    <a:gd name="T6" fmla="*/ 28 w 31"/>
                    <a:gd name="T7" fmla="*/ 0 h 91"/>
                    <a:gd name="T8" fmla="*/ 17 w 31"/>
                    <a:gd name="T9" fmla="*/ 13 h 91"/>
                    <a:gd name="T10" fmla="*/ 12 w 31"/>
                    <a:gd name="T11" fmla="*/ 74 h 91"/>
                    <a:gd name="T12" fmla="*/ 12 w 31"/>
                    <a:gd name="T13" fmla="*/ 74 h 91"/>
                    <a:gd name="T14" fmla="*/ 16 w 31"/>
                    <a:gd name="T15" fmla="*/ 69 h 91"/>
                    <a:gd name="T16" fmla="*/ 17 w 31"/>
                    <a:gd name="T17" fmla="*/ 60 h 91"/>
                    <a:gd name="T18" fmla="*/ 19 w 31"/>
                    <a:gd name="T19" fmla="*/ 48 h 91"/>
                    <a:gd name="T20" fmla="*/ 19 w 31"/>
                    <a:gd name="T21" fmla="*/ 34 h 91"/>
                    <a:gd name="T22" fmla="*/ 31 w 31"/>
                    <a:gd name="T23" fmla="*/ 49 h 91"/>
                    <a:gd name="T24" fmla="*/ 31 w 31"/>
                    <a:gd name="T25" fmla="*/ 77 h 91"/>
                    <a:gd name="T26" fmla="*/ 2 w 31"/>
                    <a:gd name="T27" fmla="*/ 91 h 91"/>
                    <a:gd name="T28" fmla="*/ 2 w 31"/>
                    <a:gd name="T29" fmla="*/ 91 h 91"/>
                    <a:gd name="T30" fmla="*/ 0 w 31"/>
                    <a:gd name="T31" fmla="*/ 90 h 91"/>
                    <a:gd name="T32" fmla="*/ 0 w 31"/>
                    <a:gd name="T33" fmla="*/ 86 h 91"/>
                    <a:gd name="T34" fmla="*/ 5 w 31"/>
                    <a:gd name="T35" fmla="*/ 77 h 91"/>
                    <a:gd name="T36" fmla="*/ 5 w 31"/>
                    <a:gd name="T37" fmla="*/ 30 h 91"/>
                    <a:gd name="T38" fmla="*/ 12 w 31"/>
                    <a:gd name="T39" fmla="*/ 4 h 91"/>
                    <a:gd name="T40" fmla="*/ 12 w 31"/>
                    <a:gd name="T41" fmla="*/ 4 h 91"/>
                    <a:gd name="T42" fmla="*/ 12 w 31"/>
                    <a:gd name="T43" fmla="*/ 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91">
                      <a:moveTo>
                        <a:pt x="12" y="4"/>
                      </a:moveTo>
                      <a:lnTo>
                        <a:pt x="12" y="4"/>
                      </a:lnTo>
                      <a:lnTo>
                        <a:pt x="19" y="2"/>
                      </a:lnTo>
                      <a:lnTo>
                        <a:pt x="28" y="0"/>
                      </a:lnTo>
                      <a:lnTo>
                        <a:pt x="17" y="13"/>
                      </a:lnTo>
                      <a:lnTo>
                        <a:pt x="12" y="74"/>
                      </a:lnTo>
                      <a:lnTo>
                        <a:pt x="12" y="74"/>
                      </a:lnTo>
                      <a:lnTo>
                        <a:pt x="16" y="69"/>
                      </a:lnTo>
                      <a:lnTo>
                        <a:pt x="17" y="60"/>
                      </a:lnTo>
                      <a:lnTo>
                        <a:pt x="19" y="48"/>
                      </a:lnTo>
                      <a:lnTo>
                        <a:pt x="19" y="34"/>
                      </a:lnTo>
                      <a:lnTo>
                        <a:pt x="31" y="49"/>
                      </a:lnTo>
                      <a:lnTo>
                        <a:pt x="31" y="77"/>
                      </a:lnTo>
                      <a:lnTo>
                        <a:pt x="2" y="91"/>
                      </a:lnTo>
                      <a:lnTo>
                        <a:pt x="2" y="91"/>
                      </a:lnTo>
                      <a:lnTo>
                        <a:pt x="0" y="90"/>
                      </a:lnTo>
                      <a:lnTo>
                        <a:pt x="0" y="86"/>
                      </a:lnTo>
                      <a:lnTo>
                        <a:pt x="5" y="77"/>
                      </a:lnTo>
                      <a:lnTo>
                        <a:pt x="5" y="30"/>
                      </a:lnTo>
                      <a:lnTo>
                        <a:pt x="12" y="4"/>
                      </a:lnTo>
                      <a:lnTo>
                        <a:pt x="12" y="4"/>
                      </a:lnTo>
                      <a:lnTo>
                        <a:pt x="12" y="4"/>
                      </a:lnTo>
                      <a:close/>
                    </a:path>
                  </a:pathLst>
                </a:custGeom>
                <a:solidFill>
                  <a:srgbClr val="E2B086"/>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5" name="Freeform 328"/>
                <p:cNvSpPr>
                  <a:spLocks/>
                </p:cNvSpPr>
                <p:nvPr/>
              </p:nvSpPr>
              <p:spPr bwMode="auto">
                <a:xfrm>
                  <a:off x="3069145" y="3835048"/>
                  <a:ext cx="44514" cy="66098"/>
                </a:xfrm>
                <a:custGeom>
                  <a:avLst/>
                  <a:gdLst>
                    <a:gd name="T0" fmla="*/ 15 w 61"/>
                    <a:gd name="T1" fmla="*/ 13 h 91"/>
                    <a:gd name="T2" fmla="*/ 26 w 61"/>
                    <a:gd name="T3" fmla="*/ 0 h 91"/>
                    <a:gd name="T4" fmla="*/ 26 w 61"/>
                    <a:gd name="T5" fmla="*/ 0 h 91"/>
                    <a:gd name="T6" fmla="*/ 40 w 61"/>
                    <a:gd name="T7" fmla="*/ 0 h 91"/>
                    <a:gd name="T8" fmla="*/ 54 w 61"/>
                    <a:gd name="T9" fmla="*/ 2 h 91"/>
                    <a:gd name="T10" fmla="*/ 61 w 61"/>
                    <a:gd name="T11" fmla="*/ 37 h 91"/>
                    <a:gd name="T12" fmla="*/ 35 w 61"/>
                    <a:gd name="T13" fmla="*/ 86 h 91"/>
                    <a:gd name="T14" fmla="*/ 0 w 61"/>
                    <a:gd name="T15" fmla="*/ 91 h 91"/>
                    <a:gd name="T16" fmla="*/ 29 w 61"/>
                    <a:gd name="T17" fmla="*/ 77 h 91"/>
                    <a:gd name="T18" fmla="*/ 29 w 61"/>
                    <a:gd name="T19" fmla="*/ 49 h 91"/>
                    <a:gd name="T20" fmla="*/ 17 w 61"/>
                    <a:gd name="T21" fmla="*/ 34 h 91"/>
                    <a:gd name="T22" fmla="*/ 17 w 61"/>
                    <a:gd name="T23" fmla="*/ 34 h 91"/>
                    <a:gd name="T24" fmla="*/ 17 w 61"/>
                    <a:gd name="T25" fmla="*/ 48 h 91"/>
                    <a:gd name="T26" fmla="*/ 15 w 61"/>
                    <a:gd name="T27" fmla="*/ 60 h 91"/>
                    <a:gd name="T28" fmla="*/ 14 w 61"/>
                    <a:gd name="T29" fmla="*/ 69 h 91"/>
                    <a:gd name="T30" fmla="*/ 10 w 61"/>
                    <a:gd name="T31" fmla="*/ 74 h 91"/>
                    <a:gd name="T32" fmla="*/ 15 w 61"/>
                    <a:gd name="T33" fmla="*/ 13 h 91"/>
                    <a:gd name="T34" fmla="*/ 15 w 61"/>
                    <a:gd name="T35" fmla="*/ 13 h 91"/>
                    <a:gd name="T36" fmla="*/ 15 w 61"/>
                    <a:gd name="T37" fmla="*/ 1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91">
                      <a:moveTo>
                        <a:pt x="15" y="13"/>
                      </a:moveTo>
                      <a:lnTo>
                        <a:pt x="26" y="0"/>
                      </a:lnTo>
                      <a:lnTo>
                        <a:pt x="26" y="0"/>
                      </a:lnTo>
                      <a:lnTo>
                        <a:pt x="40" y="0"/>
                      </a:lnTo>
                      <a:lnTo>
                        <a:pt x="54" y="2"/>
                      </a:lnTo>
                      <a:lnTo>
                        <a:pt x="61" y="37"/>
                      </a:lnTo>
                      <a:lnTo>
                        <a:pt x="35" y="86"/>
                      </a:lnTo>
                      <a:lnTo>
                        <a:pt x="0" y="91"/>
                      </a:lnTo>
                      <a:lnTo>
                        <a:pt x="29" y="77"/>
                      </a:lnTo>
                      <a:lnTo>
                        <a:pt x="29" y="49"/>
                      </a:lnTo>
                      <a:lnTo>
                        <a:pt x="17" y="34"/>
                      </a:lnTo>
                      <a:lnTo>
                        <a:pt x="17" y="34"/>
                      </a:lnTo>
                      <a:lnTo>
                        <a:pt x="17" y="48"/>
                      </a:lnTo>
                      <a:lnTo>
                        <a:pt x="15" y="60"/>
                      </a:lnTo>
                      <a:lnTo>
                        <a:pt x="14" y="69"/>
                      </a:lnTo>
                      <a:lnTo>
                        <a:pt x="10" y="74"/>
                      </a:lnTo>
                      <a:lnTo>
                        <a:pt x="15" y="13"/>
                      </a:lnTo>
                      <a:lnTo>
                        <a:pt x="15" y="13"/>
                      </a:lnTo>
                      <a:lnTo>
                        <a:pt x="15" y="13"/>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6" name="Freeform 329"/>
                <p:cNvSpPr>
                  <a:spLocks/>
                </p:cNvSpPr>
                <p:nvPr/>
              </p:nvSpPr>
              <p:spPr bwMode="auto">
                <a:xfrm>
                  <a:off x="2972698" y="4039953"/>
                  <a:ext cx="57939" cy="224000"/>
                </a:xfrm>
                <a:custGeom>
                  <a:avLst/>
                  <a:gdLst>
                    <a:gd name="T0" fmla="*/ 0 w 80"/>
                    <a:gd name="T1" fmla="*/ 0 h 308"/>
                    <a:gd name="T2" fmla="*/ 0 w 80"/>
                    <a:gd name="T3" fmla="*/ 0 h 308"/>
                    <a:gd name="T4" fmla="*/ 40 w 80"/>
                    <a:gd name="T5" fmla="*/ 7 h 308"/>
                    <a:gd name="T6" fmla="*/ 80 w 80"/>
                    <a:gd name="T7" fmla="*/ 11 h 308"/>
                    <a:gd name="T8" fmla="*/ 28 w 80"/>
                    <a:gd name="T9" fmla="*/ 28 h 308"/>
                    <a:gd name="T10" fmla="*/ 59 w 80"/>
                    <a:gd name="T11" fmla="*/ 308 h 308"/>
                    <a:gd name="T12" fmla="*/ 59 w 80"/>
                    <a:gd name="T13" fmla="*/ 308 h 308"/>
                    <a:gd name="T14" fmla="*/ 50 w 80"/>
                    <a:gd name="T15" fmla="*/ 308 h 308"/>
                    <a:gd name="T16" fmla="*/ 43 w 80"/>
                    <a:gd name="T17" fmla="*/ 306 h 308"/>
                    <a:gd name="T18" fmla="*/ 35 w 80"/>
                    <a:gd name="T19" fmla="*/ 303 h 308"/>
                    <a:gd name="T20" fmla="*/ 28 w 80"/>
                    <a:gd name="T21" fmla="*/ 298 h 308"/>
                    <a:gd name="T22" fmla="*/ 28 w 80"/>
                    <a:gd name="T23" fmla="*/ 242 h 308"/>
                    <a:gd name="T24" fmla="*/ 28 w 80"/>
                    <a:gd name="T25" fmla="*/ 208 h 308"/>
                    <a:gd name="T26" fmla="*/ 28 w 80"/>
                    <a:gd name="T27" fmla="*/ 154 h 308"/>
                    <a:gd name="T28" fmla="*/ 28 w 80"/>
                    <a:gd name="T29" fmla="*/ 154 h 308"/>
                    <a:gd name="T30" fmla="*/ 17 w 80"/>
                    <a:gd name="T31" fmla="*/ 117 h 308"/>
                    <a:gd name="T32" fmla="*/ 8 w 80"/>
                    <a:gd name="T33" fmla="*/ 81 h 308"/>
                    <a:gd name="T34" fmla="*/ 3 w 80"/>
                    <a:gd name="T35" fmla="*/ 40 h 308"/>
                    <a:gd name="T36" fmla="*/ 0 w 80"/>
                    <a:gd name="T37" fmla="*/ 0 h 308"/>
                    <a:gd name="T38" fmla="*/ 0 w 80"/>
                    <a:gd name="T39" fmla="*/ 0 h 308"/>
                    <a:gd name="T40" fmla="*/ 0 w 80"/>
                    <a:gd name="T4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308">
                      <a:moveTo>
                        <a:pt x="0" y="0"/>
                      </a:moveTo>
                      <a:lnTo>
                        <a:pt x="0" y="0"/>
                      </a:lnTo>
                      <a:lnTo>
                        <a:pt x="40" y="7"/>
                      </a:lnTo>
                      <a:lnTo>
                        <a:pt x="80" y="11"/>
                      </a:lnTo>
                      <a:lnTo>
                        <a:pt x="28" y="28"/>
                      </a:lnTo>
                      <a:lnTo>
                        <a:pt x="59" y="308"/>
                      </a:lnTo>
                      <a:lnTo>
                        <a:pt x="59" y="308"/>
                      </a:lnTo>
                      <a:lnTo>
                        <a:pt x="50" y="308"/>
                      </a:lnTo>
                      <a:lnTo>
                        <a:pt x="43" y="306"/>
                      </a:lnTo>
                      <a:lnTo>
                        <a:pt x="35" y="303"/>
                      </a:lnTo>
                      <a:lnTo>
                        <a:pt x="28" y="298"/>
                      </a:lnTo>
                      <a:lnTo>
                        <a:pt x="28" y="242"/>
                      </a:lnTo>
                      <a:lnTo>
                        <a:pt x="28" y="208"/>
                      </a:lnTo>
                      <a:lnTo>
                        <a:pt x="28" y="154"/>
                      </a:lnTo>
                      <a:lnTo>
                        <a:pt x="28" y="154"/>
                      </a:lnTo>
                      <a:lnTo>
                        <a:pt x="17" y="117"/>
                      </a:lnTo>
                      <a:lnTo>
                        <a:pt x="8" y="81"/>
                      </a:lnTo>
                      <a:lnTo>
                        <a:pt x="3" y="40"/>
                      </a:lnTo>
                      <a:lnTo>
                        <a:pt x="0" y="0"/>
                      </a:lnTo>
                      <a:lnTo>
                        <a:pt x="0" y="0"/>
                      </a:lnTo>
                      <a:lnTo>
                        <a:pt x="0" y="0"/>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7" name="Freeform 330"/>
                <p:cNvSpPr>
                  <a:spLocks noEditPoints="1"/>
                </p:cNvSpPr>
                <p:nvPr/>
              </p:nvSpPr>
              <p:spPr bwMode="auto">
                <a:xfrm>
                  <a:off x="2992836" y="4048031"/>
                  <a:ext cx="40628" cy="215921"/>
                </a:xfrm>
                <a:custGeom>
                  <a:avLst/>
                  <a:gdLst>
                    <a:gd name="T0" fmla="*/ 0 w 56"/>
                    <a:gd name="T1" fmla="*/ 17 h 297"/>
                    <a:gd name="T2" fmla="*/ 0 w 56"/>
                    <a:gd name="T3" fmla="*/ 17 h 297"/>
                    <a:gd name="T4" fmla="*/ 31 w 56"/>
                    <a:gd name="T5" fmla="*/ 297 h 297"/>
                    <a:gd name="T6" fmla="*/ 31 w 56"/>
                    <a:gd name="T7" fmla="*/ 297 h 297"/>
                    <a:gd name="T8" fmla="*/ 36 w 56"/>
                    <a:gd name="T9" fmla="*/ 295 h 297"/>
                    <a:gd name="T10" fmla="*/ 43 w 56"/>
                    <a:gd name="T11" fmla="*/ 292 h 297"/>
                    <a:gd name="T12" fmla="*/ 49 w 56"/>
                    <a:gd name="T13" fmla="*/ 288 h 297"/>
                    <a:gd name="T14" fmla="*/ 56 w 56"/>
                    <a:gd name="T15" fmla="*/ 283 h 297"/>
                    <a:gd name="T16" fmla="*/ 56 w 56"/>
                    <a:gd name="T17" fmla="*/ 283 h 297"/>
                    <a:gd name="T18" fmla="*/ 47 w 56"/>
                    <a:gd name="T19" fmla="*/ 255 h 297"/>
                    <a:gd name="T20" fmla="*/ 40 w 56"/>
                    <a:gd name="T21" fmla="*/ 227 h 297"/>
                    <a:gd name="T22" fmla="*/ 35 w 56"/>
                    <a:gd name="T23" fmla="*/ 199 h 297"/>
                    <a:gd name="T24" fmla="*/ 33 w 56"/>
                    <a:gd name="T25" fmla="*/ 171 h 297"/>
                    <a:gd name="T26" fmla="*/ 33 w 56"/>
                    <a:gd name="T27" fmla="*/ 171 h 297"/>
                    <a:gd name="T28" fmla="*/ 43 w 56"/>
                    <a:gd name="T29" fmla="*/ 127 h 297"/>
                    <a:gd name="T30" fmla="*/ 50 w 56"/>
                    <a:gd name="T31" fmla="*/ 85 h 297"/>
                    <a:gd name="T32" fmla="*/ 54 w 56"/>
                    <a:gd name="T33" fmla="*/ 43 h 297"/>
                    <a:gd name="T34" fmla="*/ 52 w 56"/>
                    <a:gd name="T35" fmla="*/ 0 h 297"/>
                    <a:gd name="T36" fmla="*/ 0 w 56"/>
                    <a:gd name="T37" fmla="*/ 17 h 297"/>
                    <a:gd name="T38" fmla="*/ 0 w 56"/>
                    <a:gd name="T39" fmla="*/ 17 h 297"/>
                    <a:gd name="T40" fmla="*/ 49 w 56"/>
                    <a:gd name="T41" fmla="*/ 5 h 297"/>
                    <a:gd name="T42" fmla="*/ 49 w 56"/>
                    <a:gd name="T43" fmla="*/ 5 h 297"/>
                    <a:gd name="T44" fmla="*/ 49 w 56"/>
                    <a:gd name="T45" fmla="*/ 5 h 297"/>
                    <a:gd name="T46" fmla="*/ 49 w 56"/>
                    <a:gd name="T47" fmla="*/ 47 h 297"/>
                    <a:gd name="T48" fmla="*/ 45 w 56"/>
                    <a:gd name="T49" fmla="*/ 87 h 297"/>
                    <a:gd name="T50" fmla="*/ 40 w 56"/>
                    <a:gd name="T51" fmla="*/ 129 h 297"/>
                    <a:gd name="T52" fmla="*/ 29 w 56"/>
                    <a:gd name="T53" fmla="*/ 169 h 297"/>
                    <a:gd name="T54" fmla="*/ 29 w 56"/>
                    <a:gd name="T55" fmla="*/ 171 h 297"/>
                    <a:gd name="T56" fmla="*/ 29 w 56"/>
                    <a:gd name="T57" fmla="*/ 171 h 297"/>
                    <a:gd name="T58" fmla="*/ 31 w 56"/>
                    <a:gd name="T59" fmla="*/ 199 h 297"/>
                    <a:gd name="T60" fmla="*/ 36 w 56"/>
                    <a:gd name="T61" fmla="*/ 227 h 297"/>
                    <a:gd name="T62" fmla="*/ 42 w 56"/>
                    <a:gd name="T63" fmla="*/ 255 h 297"/>
                    <a:gd name="T64" fmla="*/ 50 w 56"/>
                    <a:gd name="T65" fmla="*/ 283 h 297"/>
                    <a:gd name="T66" fmla="*/ 50 w 56"/>
                    <a:gd name="T67" fmla="*/ 283 h 297"/>
                    <a:gd name="T68" fmla="*/ 42 w 56"/>
                    <a:gd name="T69" fmla="*/ 288 h 297"/>
                    <a:gd name="T70" fmla="*/ 35 w 56"/>
                    <a:gd name="T71" fmla="*/ 292 h 297"/>
                    <a:gd name="T72" fmla="*/ 22 w 56"/>
                    <a:gd name="T73" fmla="*/ 180 h 297"/>
                    <a:gd name="T74" fmla="*/ 29 w 56"/>
                    <a:gd name="T75" fmla="*/ 145 h 297"/>
                    <a:gd name="T76" fmla="*/ 29 w 56"/>
                    <a:gd name="T77" fmla="*/ 145 h 297"/>
                    <a:gd name="T78" fmla="*/ 35 w 56"/>
                    <a:gd name="T79" fmla="*/ 112 h 297"/>
                    <a:gd name="T80" fmla="*/ 38 w 56"/>
                    <a:gd name="T81" fmla="*/ 77 h 297"/>
                    <a:gd name="T82" fmla="*/ 40 w 56"/>
                    <a:gd name="T83" fmla="*/ 42 h 297"/>
                    <a:gd name="T84" fmla="*/ 40 w 56"/>
                    <a:gd name="T85" fmla="*/ 8 h 297"/>
                    <a:gd name="T86" fmla="*/ 49 w 56"/>
                    <a:gd name="T87" fmla="*/ 5 h 297"/>
                    <a:gd name="T88" fmla="*/ 49 w 56"/>
                    <a:gd name="T89" fmla="*/ 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 h="297">
                      <a:moveTo>
                        <a:pt x="0" y="17"/>
                      </a:moveTo>
                      <a:lnTo>
                        <a:pt x="0" y="17"/>
                      </a:lnTo>
                      <a:lnTo>
                        <a:pt x="31" y="297"/>
                      </a:lnTo>
                      <a:lnTo>
                        <a:pt x="31" y="297"/>
                      </a:lnTo>
                      <a:lnTo>
                        <a:pt x="36" y="295"/>
                      </a:lnTo>
                      <a:lnTo>
                        <a:pt x="43" y="292"/>
                      </a:lnTo>
                      <a:lnTo>
                        <a:pt x="49" y="288"/>
                      </a:lnTo>
                      <a:lnTo>
                        <a:pt x="56" y="283"/>
                      </a:lnTo>
                      <a:lnTo>
                        <a:pt x="56" y="283"/>
                      </a:lnTo>
                      <a:lnTo>
                        <a:pt x="47" y="255"/>
                      </a:lnTo>
                      <a:lnTo>
                        <a:pt x="40" y="227"/>
                      </a:lnTo>
                      <a:lnTo>
                        <a:pt x="35" y="199"/>
                      </a:lnTo>
                      <a:lnTo>
                        <a:pt x="33" y="171"/>
                      </a:lnTo>
                      <a:lnTo>
                        <a:pt x="33" y="171"/>
                      </a:lnTo>
                      <a:lnTo>
                        <a:pt x="43" y="127"/>
                      </a:lnTo>
                      <a:lnTo>
                        <a:pt x="50" y="85"/>
                      </a:lnTo>
                      <a:lnTo>
                        <a:pt x="54" y="43"/>
                      </a:lnTo>
                      <a:lnTo>
                        <a:pt x="52" y="0"/>
                      </a:lnTo>
                      <a:lnTo>
                        <a:pt x="0" y="17"/>
                      </a:lnTo>
                      <a:lnTo>
                        <a:pt x="0" y="17"/>
                      </a:lnTo>
                      <a:close/>
                      <a:moveTo>
                        <a:pt x="49" y="5"/>
                      </a:moveTo>
                      <a:lnTo>
                        <a:pt x="49" y="5"/>
                      </a:lnTo>
                      <a:lnTo>
                        <a:pt x="49" y="5"/>
                      </a:lnTo>
                      <a:lnTo>
                        <a:pt x="49" y="47"/>
                      </a:lnTo>
                      <a:lnTo>
                        <a:pt x="45" y="87"/>
                      </a:lnTo>
                      <a:lnTo>
                        <a:pt x="40" y="129"/>
                      </a:lnTo>
                      <a:lnTo>
                        <a:pt x="29" y="169"/>
                      </a:lnTo>
                      <a:lnTo>
                        <a:pt x="29" y="171"/>
                      </a:lnTo>
                      <a:lnTo>
                        <a:pt x="29" y="171"/>
                      </a:lnTo>
                      <a:lnTo>
                        <a:pt x="31" y="199"/>
                      </a:lnTo>
                      <a:lnTo>
                        <a:pt x="36" y="227"/>
                      </a:lnTo>
                      <a:lnTo>
                        <a:pt x="42" y="255"/>
                      </a:lnTo>
                      <a:lnTo>
                        <a:pt x="50" y="283"/>
                      </a:lnTo>
                      <a:lnTo>
                        <a:pt x="50" y="283"/>
                      </a:lnTo>
                      <a:lnTo>
                        <a:pt x="42" y="288"/>
                      </a:lnTo>
                      <a:lnTo>
                        <a:pt x="35" y="292"/>
                      </a:lnTo>
                      <a:lnTo>
                        <a:pt x="22" y="180"/>
                      </a:lnTo>
                      <a:lnTo>
                        <a:pt x="29" y="145"/>
                      </a:lnTo>
                      <a:lnTo>
                        <a:pt x="29" y="145"/>
                      </a:lnTo>
                      <a:lnTo>
                        <a:pt x="35" y="112"/>
                      </a:lnTo>
                      <a:lnTo>
                        <a:pt x="38" y="77"/>
                      </a:lnTo>
                      <a:lnTo>
                        <a:pt x="40" y="42"/>
                      </a:lnTo>
                      <a:lnTo>
                        <a:pt x="40" y="8"/>
                      </a:lnTo>
                      <a:lnTo>
                        <a:pt x="49" y="5"/>
                      </a:lnTo>
                      <a:lnTo>
                        <a:pt x="49" y="5"/>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8" name="Freeform 331"/>
                <p:cNvSpPr>
                  <a:spLocks/>
                </p:cNvSpPr>
                <p:nvPr/>
              </p:nvSpPr>
              <p:spPr bwMode="auto">
                <a:xfrm>
                  <a:off x="3008733" y="4051704"/>
                  <a:ext cx="20491" cy="208577"/>
                </a:xfrm>
                <a:custGeom>
                  <a:avLst/>
                  <a:gdLst>
                    <a:gd name="T0" fmla="*/ 18 w 28"/>
                    <a:gd name="T1" fmla="*/ 3 h 287"/>
                    <a:gd name="T2" fmla="*/ 27 w 28"/>
                    <a:gd name="T3" fmla="*/ 0 h 287"/>
                    <a:gd name="T4" fmla="*/ 27 w 28"/>
                    <a:gd name="T5" fmla="*/ 0 h 287"/>
                    <a:gd name="T6" fmla="*/ 27 w 28"/>
                    <a:gd name="T7" fmla="*/ 42 h 287"/>
                    <a:gd name="T8" fmla="*/ 23 w 28"/>
                    <a:gd name="T9" fmla="*/ 82 h 287"/>
                    <a:gd name="T10" fmla="*/ 18 w 28"/>
                    <a:gd name="T11" fmla="*/ 124 h 287"/>
                    <a:gd name="T12" fmla="*/ 7 w 28"/>
                    <a:gd name="T13" fmla="*/ 164 h 287"/>
                    <a:gd name="T14" fmla="*/ 7 w 28"/>
                    <a:gd name="T15" fmla="*/ 166 h 287"/>
                    <a:gd name="T16" fmla="*/ 7 w 28"/>
                    <a:gd name="T17" fmla="*/ 166 h 287"/>
                    <a:gd name="T18" fmla="*/ 9 w 28"/>
                    <a:gd name="T19" fmla="*/ 194 h 287"/>
                    <a:gd name="T20" fmla="*/ 14 w 28"/>
                    <a:gd name="T21" fmla="*/ 222 h 287"/>
                    <a:gd name="T22" fmla="*/ 20 w 28"/>
                    <a:gd name="T23" fmla="*/ 250 h 287"/>
                    <a:gd name="T24" fmla="*/ 28 w 28"/>
                    <a:gd name="T25" fmla="*/ 278 h 287"/>
                    <a:gd name="T26" fmla="*/ 28 w 28"/>
                    <a:gd name="T27" fmla="*/ 278 h 287"/>
                    <a:gd name="T28" fmla="*/ 20 w 28"/>
                    <a:gd name="T29" fmla="*/ 283 h 287"/>
                    <a:gd name="T30" fmla="*/ 13 w 28"/>
                    <a:gd name="T31" fmla="*/ 287 h 287"/>
                    <a:gd name="T32" fmla="*/ 0 w 28"/>
                    <a:gd name="T33" fmla="*/ 175 h 287"/>
                    <a:gd name="T34" fmla="*/ 7 w 28"/>
                    <a:gd name="T35" fmla="*/ 140 h 287"/>
                    <a:gd name="T36" fmla="*/ 7 w 28"/>
                    <a:gd name="T37" fmla="*/ 140 h 287"/>
                    <a:gd name="T38" fmla="*/ 13 w 28"/>
                    <a:gd name="T39" fmla="*/ 107 h 287"/>
                    <a:gd name="T40" fmla="*/ 16 w 28"/>
                    <a:gd name="T41" fmla="*/ 72 h 287"/>
                    <a:gd name="T42" fmla="*/ 18 w 28"/>
                    <a:gd name="T43" fmla="*/ 37 h 287"/>
                    <a:gd name="T44" fmla="*/ 18 w 28"/>
                    <a:gd name="T45" fmla="*/ 3 h 287"/>
                    <a:gd name="T46" fmla="*/ 18 w 28"/>
                    <a:gd name="T47" fmla="*/ 3 h 287"/>
                    <a:gd name="T48" fmla="*/ 18 w 28"/>
                    <a:gd name="T49" fmla="*/ 3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87">
                      <a:moveTo>
                        <a:pt x="18" y="3"/>
                      </a:moveTo>
                      <a:lnTo>
                        <a:pt x="27" y="0"/>
                      </a:lnTo>
                      <a:lnTo>
                        <a:pt x="27" y="0"/>
                      </a:lnTo>
                      <a:lnTo>
                        <a:pt x="27" y="42"/>
                      </a:lnTo>
                      <a:lnTo>
                        <a:pt x="23" y="82"/>
                      </a:lnTo>
                      <a:lnTo>
                        <a:pt x="18" y="124"/>
                      </a:lnTo>
                      <a:lnTo>
                        <a:pt x="7" y="164"/>
                      </a:lnTo>
                      <a:lnTo>
                        <a:pt x="7" y="166"/>
                      </a:lnTo>
                      <a:lnTo>
                        <a:pt x="7" y="166"/>
                      </a:lnTo>
                      <a:lnTo>
                        <a:pt x="9" y="194"/>
                      </a:lnTo>
                      <a:lnTo>
                        <a:pt x="14" y="222"/>
                      </a:lnTo>
                      <a:lnTo>
                        <a:pt x="20" y="250"/>
                      </a:lnTo>
                      <a:lnTo>
                        <a:pt x="28" y="278"/>
                      </a:lnTo>
                      <a:lnTo>
                        <a:pt x="28" y="278"/>
                      </a:lnTo>
                      <a:lnTo>
                        <a:pt x="20" y="283"/>
                      </a:lnTo>
                      <a:lnTo>
                        <a:pt x="13" y="287"/>
                      </a:lnTo>
                      <a:lnTo>
                        <a:pt x="0" y="175"/>
                      </a:lnTo>
                      <a:lnTo>
                        <a:pt x="7" y="140"/>
                      </a:lnTo>
                      <a:lnTo>
                        <a:pt x="7" y="140"/>
                      </a:lnTo>
                      <a:lnTo>
                        <a:pt x="13" y="107"/>
                      </a:lnTo>
                      <a:lnTo>
                        <a:pt x="16" y="72"/>
                      </a:lnTo>
                      <a:lnTo>
                        <a:pt x="18" y="37"/>
                      </a:lnTo>
                      <a:lnTo>
                        <a:pt x="18" y="3"/>
                      </a:lnTo>
                      <a:lnTo>
                        <a:pt x="18" y="3"/>
                      </a:lnTo>
                      <a:lnTo>
                        <a:pt x="18" y="3"/>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9" name="Freeform 332"/>
                <p:cNvSpPr>
                  <a:spLocks noEditPoints="1"/>
                </p:cNvSpPr>
                <p:nvPr/>
              </p:nvSpPr>
              <p:spPr bwMode="auto">
                <a:xfrm>
                  <a:off x="2952914" y="4039953"/>
                  <a:ext cx="39921" cy="184708"/>
                </a:xfrm>
                <a:custGeom>
                  <a:avLst/>
                  <a:gdLst>
                    <a:gd name="T0" fmla="*/ 55 w 55"/>
                    <a:gd name="T1" fmla="*/ 208 h 254"/>
                    <a:gd name="T2" fmla="*/ 55 w 55"/>
                    <a:gd name="T3" fmla="*/ 208 h 254"/>
                    <a:gd name="T4" fmla="*/ 55 w 55"/>
                    <a:gd name="T5" fmla="*/ 154 h 254"/>
                    <a:gd name="T6" fmla="*/ 55 w 55"/>
                    <a:gd name="T7" fmla="*/ 154 h 254"/>
                    <a:gd name="T8" fmla="*/ 44 w 55"/>
                    <a:gd name="T9" fmla="*/ 117 h 254"/>
                    <a:gd name="T10" fmla="*/ 35 w 55"/>
                    <a:gd name="T11" fmla="*/ 81 h 254"/>
                    <a:gd name="T12" fmla="*/ 30 w 55"/>
                    <a:gd name="T13" fmla="*/ 40 h 254"/>
                    <a:gd name="T14" fmla="*/ 27 w 55"/>
                    <a:gd name="T15" fmla="*/ 0 h 254"/>
                    <a:gd name="T16" fmla="*/ 0 w 55"/>
                    <a:gd name="T17" fmla="*/ 19 h 254"/>
                    <a:gd name="T18" fmla="*/ 39 w 55"/>
                    <a:gd name="T19" fmla="*/ 163 h 254"/>
                    <a:gd name="T20" fmla="*/ 25 w 55"/>
                    <a:gd name="T21" fmla="*/ 254 h 254"/>
                    <a:gd name="T22" fmla="*/ 55 w 55"/>
                    <a:gd name="T23" fmla="*/ 208 h 254"/>
                    <a:gd name="T24" fmla="*/ 55 w 55"/>
                    <a:gd name="T25" fmla="*/ 208 h 254"/>
                    <a:gd name="T26" fmla="*/ 44 w 55"/>
                    <a:gd name="T27" fmla="*/ 217 h 254"/>
                    <a:gd name="T28" fmla="*/ 44 w 55"/>
                    <a:gd name="T29" fmla="*/ 217 h 254"/>
                    <a:gd name="T30" fmla="*/ 42 w 55"/>
                    <a:gd name="T31" fmla="*/ 165 h 254"/>
                    <a:gd name="T32" fmla="*/ 42 w 55"/>
                    <a:gd name="T33" fmla="*/ 165 h 254"/>
                    <a:gd name="T34" fmla="*/ 42 w 55"/>
                    <a:gd name="T35" fmla="*/ 163 h 254"/>
                    <a:gd name="T36" fmla="*/ 27 w 55"/>
                    <a:gd name="T37" fmla="*/ 103 h 254"/>
                    <a:gd name="T38" fmla="*/ 27 w 55"/>
                    <a:gd name="T39" fmla="*/ 103 h 254"/>
                    <a:gd name="T40" fmla="*/ 20 w 55"/>
                    <a:gd name="T41" fmla="*/ 60 h 254"/>
                    <a:gd name="T42" fmla="*/ 14 w 55"/>
                    <a:gd name="T43" fmla="*/ 14 h 254"/>
                    <a:gd name="T44" fmla="*/ 23 w 55"/>
                    <a:gd name="T45" fmla="*/ 7 h 254"/>
                    <a:gd name="T46" fmla="*/ 23 w 55"/>
                    <a:gd name="T47" fmla="*/ 7 h 254"/>
                    <a:gd name="T48" fmla="*/ 27 w 55"/>
                    <a:gd name="T49" fmla="*/ 46 h 254"/>
                    <a:gd name="T50" fmla="*/ 32 w 55"/>
                    <a:gd name="T51" fmla="*/ 84 h 254"/>
                    <a:gd name="T52" fmla="*/ 41 w 55"/>
                    <a:gd name="T53" fmla="*/ 119 h 254"/>
                    <a:gd name="T54" fmla="*/ 51 w 55"/>
                    <a:gd name="T55" fmla="*/ 154 h 254"/>
                    <a:gd name="T56" fmla="*/ 51 w 55"/>
                    <a:gd name="T57" fmla="*/ 208 h 254"/>
                    <a:gd name="T58" fmla="*/ 44 w 55"/>
                    <a:gd name="T59" fmla="*/ 217 h 254"/>
                    <a:gd name="T60" fmla="*/ 44 w 55"/>
                    <a:gd name="T61" fmla="*/ 217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254">
                      <a:moveTo>
                        <a:pt x="55" y="208"/>
                      </a:moveTo>
                      <a:lnTo>
                        <a:pt x="55" y="208"/>
                      </a:lnTo>
                      <a:lnTo>
                        <a:pt x="55" y="154"/>
                      </a:lnTo>
                      <a:lnTo>
                        <a:pt x="55" y="154"/>
                      </a:lnTo>
                      <a:lnTo>
                        <a:pt x="44" y="117"/>
                      </a:lnTo>
                      <a:lnTo>
                        <a:pt x="35" y="81"/>
                      </a:lnTo>
                      <a:lnTo>
                        <a:pt x="30" y="40"/>
                      </a:lnTo>
                      <a:lnTo>
                        <a:pt x="27" y="0"/>
                      </a:lnTo>
                      <a:lnTo>
                        <a:pt x="0" y="19"/>
                      </a:lnTo>
                      <a:lnTo>
                        <a:pt x="39" y="163"/>
                      </a:lnTo>
                      <a:lnTo>
                        <a:pt x="25" y="254"/>
                      </a:lnTo>
                      <a:lnTo>
                        <a:pt x="55" y="208"/>
                      </a:lnTo>
                      <a:lnTo>
                        <a:pt x="55" y="208"/>
                      </a:lnTo>
                      <a:close/>
                      <a:moveTo>
                        <a:pt x="44" y="217"/>
                      </a:moveTo>
                      <a:lnTo>
                        <a:pt x="44" y="217"/>
                      </a:lnTo>
                      <a:lnTo>
                        <a:pt x="42" y="165"/>
                      </a:lnTo>
                      <a:lnTo>
                        <a:pt x="42" y="165"/>
                      </a:lnTo>
                      <a:lnTo>
                        <a:pt x="42" y="163"/>
                      </a:lnTo>
                      <a:lnTo>
                        <a:pt x="27" y="103"/>
                      </a:lnTo>
                      <a:lnTo>
                        <a:pt x="27" y="103"/>
                      </a:lnTo>
                      <a:lnTo>
                        <a:pt x="20" y="60"/>
                      </a:lnTo>
                      <a:lnTo>
                        <a:pt x="14" y="14"/>
                      </a:lnTo>
                      <a:lnTo>
                        <a:pt x="23" y="7"/>
                      </a:lnTo>
                      <a:lnTo>
                        <a:pt x="23" y="7"/>
                      </a:lnTo>
                      <a:lnTo>
                        <a:pt x="27" y="46"/>
                      </a:lnTo>
                      <a:lnTo>
                        <a:pt x="32" y="84"/>
                      </a:lnTo>
                      <a:lnTo>
                        <a:pt x="41" y="119"/>
                      </a:lnTo>
                      <a:lnTo>
                        <a:pt x="51" y="154"/>
                      </a:lnTo>
                      <a:lnTo>
                        <a:pt x="51" y="208"/>
                      </a:lnTo>
                      <a:lnTo>
                        <a:pt x="44" y="217"/>
                      </a:lnTo>
                      <a:lnTo>
                        <a:pt x="44" y="217"/>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60" name="Freeform 333"/>
                <p:cNvSpPr>
                  <a:spLocks/>
                </p:cNvSpPr>
                <p:nvPr/>
              </p:nvSpPr>
              <p:spPr bwMode="auto">
                <a:xfrm>
                  <a:off x="2963160" y="4045094"/>
                  <a:ext cx="26850" cy="152761"/>
                </a:xfrm>
                <a:custGeom>
                  <a:avLst/>
                  <a:gdLst>
                    <a:gd name="T0" fmla="*/ 37 w 37"/>
                    <a:gd name="T1" fmla="*/ 201 h 210"/>
                    <a:gd name="T2" fmla="*/ 30 w 37"/>
                    <a:gd name="T3" fmla="*/ 210 h 210"/>
                    <a:gd name="T4" fmla="*/ 28 w 37"/>
                    <a:gd name="T5" fmla="*/ 158 h 210"/>
                    <a:gd name="T6" fmla="*/ 28 w 37"/>
                    <a:gd name="T7" fmla="*/ 158 h 210"/>
                    <a:gd name="T8" fmla="*/ 28 w 37"/>
                    <a:gd name="T9" fmla="*/ 156 h 210"/>
                    <a:gd name="T10" fmla="*/ 13 w 37"/>
                    <a:gd name="T11" fmla="*/ 96 h 210"/>
                    <a:gd name="T12" fmla="*/ 13 w 37"/>
                    <a:gd name="T13" fmla="*/ 96 h 210"/>
                    <a:gd name="T14" fmla="*/ 6 w 37"/>
                    <a:gd name="T15" fmla="*/ 53 h 210"/>
                    <a:gd name="T16" fmla="*/ 0 w 37"/>
                    <a:gd name="T17" fmla="*/ 7 h 210"/>
                    <a:gd name="T18" fmla="*/ 9 w 37"/>
                    <a:gd name="T19" fmla="*/ 0 h 210"/>
                    <a:gd name="T20" fmla="*/ 9 w 37"/>
                    <a:gd name="T21" fmla="*/ 0 h 210"/>
                    <a:gd name="T22" fmla="*/ 13 w 37"/>
                    <a:gd name="T23" fmla="*/ 39 h 210"/>
                    <a:gd name="T24" fmla="*/ 18 w 37"/>
                    <a:gd name="T25" fmla="*/ 77 h 210"/>
                    <a:gd name="T26" fmla="*/ 27 w 37"/>
                    <a:gd name="T27" fmla="*/ 112 h 210"/>
                    <a:gd name="T28" fmla="*/ 37 w 37"/>
                    <a:gd name="T29" fmla="*/ 147 h 210"/>
                    <a:gd name="T30" fmla="*/ 37 w 37"/>
                    <a:gd name="T31" fmla="*/ 201 h 210"/>
                    <a:gd name="T32" fmla="*/ 37 w 37"/>
                    <a:gd name="T33" fmla="*/ 201 h 210"/>
                    <a:gd name="T34" fmla="*/ 37 w 37"/>
                    <a:gd name="T35" fmla="*/ 20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210">
                      <a:moveTo>
                        <a:pt x="37" y="201"/>
                      </a:moveTo>
                      <a:lnTo>
                        <a:pt x="30" y="210"/>
                      </a:lnTo>
                      <a:lnTo>
                        <a:pt x="28" y="158"/>
                      </a:lnTo>
                      <a:lnTo>
                        <a:pt x="28" y="158"/>
                      </a:lnTo>
                      <a:lnTo>
                        <a:pt x="28" y="156"/>
                      </a:lnTo>
                      <a:lnTo>
                        <a:pt x="13" y="96"/>
                      </a:lnTo>
                      <a:lnTo>
                        <a:pt x="13" y="96"/>
                      </a:lnTo>
                      <a:lnTo>
                        <a:pt x="6" y="53"/>
                      </a:lnTo>
                      <a:lnTo>
                        <a:pt x="0" y="7"/>
                      </a:lnTo>
                      <a:lnTo>
                        <a:pt x="9" y="0"/>
                      </a:lnTo>
                      <a:lnTo>
                        <a:pt x="9" y="0"/>
                      </a:lnTo>
                      <a:lnTo>
                        <a:pt x="13" y="39"/>
                      </a:lnTo>
                      <a:lnTo>
                        <a:pt x="18" y="77"/>
                      </a:lnTo>
                      <a:lnTo>
                        <a:pt x="27" y="112"/>
                      </a:lnTo>
                      <a:lnTo>
                        <a:pt x="37" y="147"/>
                      </a:lnTo>
                      <a:lnTo>
                        <a:pt x="37" y="201"/>
                      </a:lnTo>
                      <a:lnTo>
                        <a:pt x="37" y="201"/>
                      </a:lnTo>
                      <a:lnTo>
                        <a:pt x="37" y="201"/>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61" name="Freeform 334"/>
                <p:cNvSpPr>
                  <a:spLocks/>
                </p:cNvSpPr>
                <p:nvPr/>
              </p:nvSpPr>
              <p:spPr bwMode="auto">
                <a:xfrm>
                  <a:off x="2994249" y="4252936"/>
                  <a:ext cx="45927" cy="45902"/>
                </a:xfrm>
                <a:custGeom>
                  <a:avLst/>
                  <a:gdLst>
                    <a:gd name="T0" fmla="*/ 31 w 63"/>
                    <a:gd name="T1" fmla="*/ 14 h 65"/>
                    <a:gd name="T2" fmla="*/ 31 w 63"/>
                    <a:gd name="T3" fmla="*/ 14 h 65"/>
                    <a:gd name="T4" fmla="*/ 36 w 63"/>
                    <a:gd name="T5" fmla="*/ 12 h 65"/>
                    <a:gd name="T6" fmla="*/ 43 w 63"/>
                    <a:gd name="T7" fmla="*/ 9 h 65"/>
                    <a:gd name="T8" fmla="*/ 49 w 63"/>
                    <a:gd name="T9" fmla="*/ 5 h 65"/>
                    <a:gd name="T10" fmla="*/ 56 w 63"/>
                    <a:gd name="T11" fmla="*/ 0 h 65"/>
                    <a:gd name="T12" fmla="*/ 56 w 63"/>
                    <a:gd name="T13" fmla="*/ 0 h 65"/>
                    <a:gd name="T14" fmla="*/ 61 w 63"/>
                    <a:gd name="T15" fmla="*/ 19 h 65"/>
                    <a:gd name="T16" fmla="*/ 63 w 63"/>
                    <a:gd name="T17" fmla="*/ 37 h 65"/>
                    <a:gd name="T18" fmla="*/ 61 w 63"/>
                    <a:gd name="T19" fmla="*/ 53 h 65"/>
                    <a:gd name="T20" fmla="*/ 56 w 63"/>
                    <a:gd name="T21" fmla="*/ 65 h 65"/>
                    <a:gd name="T22" fmla="*/ 56 w 63"/>
                    <a:gd name="T23" fmla="*/ 65 h 65"/>
                    <a:gd name="T24" fmla="*/ 43 w 63"/>
                    <a:gd name="T25" fmla="*/ 63 h 65"/>
                    <a:gd name="T26" fmla="*/ 33 w 63"/>
                    <a:gd name="T27" fmla="*/ 60 h 65"/>
                    <a:gd name="T28" fmla="*/ 24 w 63"/>
                    <a:gd name="T29" fmla="*/ 54 h 65"/>
                    <a:gd name="T30" fmla="*/ 17 w 63"/>
                    <a:gd name="T31" fmla="*/ 47 h 65"/>
                    <a:gd name="T32" fmla="*/ 10 w 63"/>
                    <a:gd name="T33" fmla="*/ 39 h 65"/>
                    <a:gd name="T34" fmla="*/ 5 w 63"/>
                    <a:gd name="T35" fmla="*/ 28 h 65"/>
                    <a:gd name="T36" fmla="*/ 1 w 63"/>
                    <a:gd name="T37" fmla="*/ 18 h 65"/>
                    <a:gd name="T38" fmla="*/ 0 w 63"/>
                    <a:gd name="T39" fmla="*/ 4 h 65"/>
                    <a:gd name="T40" fmla="*/ 0 w 63"/>
                    <a:gd name="T41" fmla="*/ 4 h 65"/>
                    <a:gd name="T42" fmla="*/ 7 w 63"/>
                    <a:gd name="T43" fmla="*/ 9 h 65"/>
                    <a:gd name="T44" fmla="*/ 15 w 63"/>
                    <a:gd name="T45" fmla="*/ 12 h 65"/>
                    <a:gd name="T46" fmla="*/ 22 w 63"/>
                    <a:gd name="T47" fmla="*/ 14 h 65"/>
                    <a:gd name="T48" fmla="*/ 31 w 63"/>
                    <a:gd name="T49" fmla="*/ 14 h 65"/>
                    <a:gd name="T50" fmla="*/ 31 w 63"/>
                    <a:gd name="T51" fmla="*/ 14 h 65"/>
                    <a:gd name="T52" fmla="*/ 31 w 63"/>
                    <a:gd name="T53" fmla="*/ 14 h 65"/>
                    <a:gd name="connsiteX0" fmla="*/ 4921 w 10000"/>
                    <a:gd name="connsiteY0" fmla="*/ 2154 h 10000"/>
                    <a:gd name="connsiteX1" fmla="*/ 4921 w 10000"/>
                    <a:gd name="connsiteY1" fmla="*/ 2154 h 10000"/>
                    <a:gd name="connsiteX2" fmla="*/ 5714 w 10000"/>
                    <a:gd name="connsiteY2" fmla="*/ 1846 h 10000"/>
                    <a:gd name="connsiteX3" fmla="*/ 6825 w 10000"/>
                    <a:gd name="connsiteY3" fmla="*/ 1385 h 10000"/>
                    <a:gd name="connsiteX4" fmla="*/ 7778 w 10000"/>
                    <a:gd name="connsiteY4" fmla="*/ 769 h 10000"/>
                    <a:gd name="connsiteX5" fmla="*/ 8889 w 10000"/>
                    <a:gd name="connsiteY5" fmla="*/ 0 h 10000"/>
                    <a:gd name="connsiteX6" fmla="*/ 8889 w 10000"/>
                    <a:gd name="connsiteY6" fmla="*/ 0 h 10000"/>
                    <a:gd name="connsiteX7" fmla="*/ 9683 w 10000"/>
                    <a:gd name="connsiteY7" fmla="*/ 2923 h 10000"/>
                    <a:gd name="connsiteX8" fmla="*/ 10000 w 10000"/>
                    <a:gd name="connsiteY8" fmla="*/ 5692 h 10000"/>
                    <a:gd name="connsiteX9" fmla="*/ 9683 w 10000"/>
                    <a:gd name="connsiteY9" fmla="*/ 8154 h 10000"/>
                    <a:gd name="connsiteX10" fmla="*/ 8889 w 10000"/>
                    <a:gd name="connsiteY10" fmla="*/ 10000 h 10000"/>
                    <a:gd name="connsiteX11" fmla="*/ 6825 w 10000"/>
                    <a:gd name="connsiteY11" fmla="*/ 9692 h 10000"/>
                    <a:gd name="connsiteX12" fmla="*/ 5238 w 10000"/>
                    <a:gd name="connsiteY12" fmla="*/ 9231 h 10000"/>
                    <a:gd name="connsiteX13" fmla="*/ 3810 w 10000"/>
                    <a:gd name="connsiteY13" fmla="*/ 8308 h 10000"/>
                    <a:gd name="connsiteX14" fmla="*/ 2698 w 10000"/>
                    <a:gd name="connsiteY14" fmla="*/ 7231 h 10000"/>
                    <a:gd name="connsiteX15" fmla="*/ 1587 w 10000"/>
                    <a:gd name="connsiteY15" fmla="*/ 6000 h 10000"/>
                    <a:gd name="connsiteX16" fmla="*/ 794 w 10000"/>
                    <a:gd name="connsiteY16" fmla="*/ 4308 h 10000"/>
                    <a:gd name="connsiteX17" fmla="*/ 159 w 10000"/>
                    <a:gd name="connsiteY17" fmla="*/ 2769 h 10000"/>
                    <a:gd name="connsiteX18" fmla="*/ 0 w 10000"/>
                    <a:gd name="connsiteY18" fmla="*/ 615 h 10000"/>
                    <a:gd name="connsiteX19" fmla="*/ 0 w 10000"/>
                    <a:gd name="connsiteY19" fmla="*/ 615 h 10000"/>
                    <a:gd name="connsiteX20" fmla="*/ 1111 w 10000"/>
                    <a:gd name="connsiteY20" fmla="*/ 1385 h 10000"/>
                    <a:gd name="connsiteX21" fmla="*/ 2381 w 10000"/>
                    <a:gd name="connsiteY21" fmla="*/ 1846 h 10000"/>
                    <a:gd name="connsiteX22" fmla="*/ 3492 w 10000"/>
                    <a:gd name="connsiteY22" fmla="*/ 2154 h 10000"/>
                    <a:gd name="connsiteX23" fmla="*/ 4921 w 10000"/>
                    <a:gd name="connsiteY23" fmla="*/ 2154 h 10000"/>
                    <a:gd name="connsiteX24" fmla="*/ 4921 w 10000"/>
                    <a:gd name="connsiteY24" fmla="*/ 2154 h 10000"/>
                    <a:gd name="connsiteX25" fmla="*/ 4921 w 10000"/>
                    <a:gd name="connsiteY25" fmla="*/ 2154 h 10000"/>
                    <a:gd name="connsiteX0" fmla="*/ 4921 w 10000"/>
                    <a:gd name="connsiteY0" fmla="*/ 2154 h 9692"/>
                    <a:gd name="connsiteX1" fmla="*/ 4921 w 10000"/>
                    <a:gd name="connsiteY1" fmla="*/ 2154 h 9692"/>
                    <a:gd name="connsiteX2" fmla="*/ 5714 w 10000"/>
                    <a:gd name="connsiteY2" fmla="*/ 1846 h 9692"/>
                    <a:gd name="connsiteX3" fmla="*/ 6825 w 10000"/>
                    <a:gd name="connsiteY3" fmla="*/ 1385 h 9692"/>
                    <a:gd name="connsiteX4" fmla="*/ 7778 w 10000"/>
                    <a:gd name="connsiteY4" fmla="*/ 769 h 9692"/>
                    <a:gd name="connsiteX5" fmla="*/ 8889 w 10000"/>
                    <a:gd name="connsiteY5" fmla="*/ 0 h 9692"/>
                    <a:gd name="connsiteX6" fmla="*/ 8889 w 10000"/>
                    <a:gd name="connsiteY6" fmla="*/ 0 h 9692"/>
                    <a:gd name="connsiteX7" fmla="*/ 9683 w 10000"/>
                    <a:gd name="connsiteY7" fmla="*/ 2923 h 9692"/>
                    <a:gd name="connsiteX8" fmla="*/ 10000 w 10000"/>
                    <a:gd name="connsiteY8" fmla="*/ 5692 h 9692"/>
                    <a:gd name="connsiteX9" fmla="*/ 9683 w 10000"/>
                    <a:gd name="connsiteY9" fmla="*/ 8154 h 9692"/>
                    <a:gd name="connsiteX10" fmla="*/ 6825 w 10000"/>
                    <a:gd name="connsiteY10" fmla="*/ 9692 h 9692"/>
                    <a:gd name="connsiteX11" fmla="*/ 5238 w 10000"/>
                    <a:gd name="connsiteY11" fmla="*/ 9231 h 9692"/>
                    <a:gd name="connsiteX12" fmla="*/ 3810 w 10000"/>
                    <a:gd name="connsiteY12" fmla="*/ 8308 h 9692"/>
                    <a:gd name="connsiteX13" fmla="*/ 2698 w 10000"/>
                    <a:gd name="connsiteY13" fmla="*/ 7231 h 9692"/>
                    <a:gd name="connsiteX14" fmla="*/ 1587 w 10000"/>
                    <a:gd name="connsiteY14" fmla="*/ 6000 h 9692"/>
                    <a:gd name="connsiteX15" fmla="*/ 794 w 10000"/>
                    <a:gd name="connsiteY15" fmla="*/ 4308 h 9692"/>
                    <a:gd name="connsiteX16" fmla="*/ 159 w 10000"/>
                    <a:gd name="connsiteY16" fmla="*/ 2769 h 9692"/>
                    <a:gd name="connsiteX17" fmla="*/ 0 w 10000"/>
                    <a:gd name="connsiteY17" fmla="*/ 615 h 9692"/>
                    <a:gd name="connsiteX18" fmla="*/ 0 w 10000"/>
                    <a:gd name="connsiteY18" fmla="*/ 615 h 9692"/>
                    <a:gd name="connsiteX19" fmla="*/ 1111 w 10000"/>
                    <a:gd name="connsiteY19" fmla="*/ 1385 h 9692"/>
                    <a:gd name="connsiteX20" fmla="*/ 2381 w 10000"/>
                    <a:gd name="connsiteY20" fmla="*/ 1846 h 9692"/>
                    <a:gd name="connsiteX21" fmla="*/ 3492 w 10000"/>
                    <a:gd name="connsiteY21" fmla="*/ 2154 h 9692"/>
                    <a:gd name="connsiteX22" fmla="*/ 4921 w 10000"/>
                    <a:gd name="connsiteY22" fmla="*/ 2154 h 9692"/>
                    <a:gd name="connsiteX23" fmla="*/ 4921 w 10000"/>
                    <a:gd name="connsiteY23" fmla="*/ 2154 h 9692"/>
                    <a:gd name="connsiteX24" fmla="*/ 4921 w 10000"/>
                    <a:gd name="connsiteY24" fmla="*/ 2154 h 9692"/>
                    <a:gd name="connsiteX0" fmla="*/ 4921 w 10000"/>
                    <a:gd name="connsiteY0" fmla="*/ 2222 h 10000"/>
                    <a:gd name="connsiteX1" fmla="*/ 4921 w 10000"/>
                    <a:gd name="connsiteY1" fmla="*/ 2222 h 10000"/>
                    <a:gd name="connsiteX2" fmla="*/ 5714 w 10000"/>
                    <a:gd name="connsiteY2" fmla="*/ 1905 h 10000"/>
                    <a:gd name="connsiteX3" fmla="*/ 6825 w 10000"/>
                    <a:gd name="connsiteY3" fmla="*/ 1429 h 10000"/>
                    <a:gd name="connsiteX4" fmla="*/ 7778 w 10000"/>
                    <a:gd name="connsiteY4" fmla="*/ 793 h 10000"/>
                    <a:gd name="connsiteX5" fmla="*/ 8889 w 10000"/>
                    <a:gd name="connsiteY5" fmla="*/ 0 h 10000"/>
                    <a:gd name="connsiteX6" fmla="*/ 8889 w 10000"/>
                    <a:gd name="connsiteY6" fmla="*/ 0 h 10000"/>
                    <a:gd name="connsiteX7" fmla="*/ 9683 w 10000"/>
                    <a:gd name="connsiteY7" fmla="*/ 3016 h 10000"/>
                    <a:gd name="connsiteX8" fmla="*/ 10000 w 10000"/>
                    <a:gd name="connsiteY8" fmla="*/ 5873 h 10000"/>
                    <a:gd name="connsiteX9" fmla="*/ 9683 w 10000"/>
                    <a:gd name="connsiteY9" fmla="*/ 8413 h 10000"/>
                    <a:gd name="connsiteX10" fmla="*/ 8313 w 10000"/>
                    <a:gd name="connsiteY10" fmla="*/ 10000 h 10000"/>
                    <a:gd name="connsiteX11" fmla="*/ 5238 w 10000"/>
                    <a:gd name="connsiteY11" fmla="*/ 9524 h 10000"/>
                    <a:gd name="connsiteX12" fmla="*/ 3810 w 10000"/>
                    <a:gd name="connsiteY12" fmla="*/ 8572 h 10000"/>
                    <a:gd name="connsiteX13" fmla="*/ 2698 w 10000"/>
                    <a:gd name="connsiteY13" fmla="*/ 7461 h 10000"/>
                    <a:gd name="connsiteX14" fmla="*/ 1587 w 10000"/>
                    <a:gd name="connsiteY14" fmla="*/ 6191 h 10000"/>
                    <a:gd name="connsiteX15" fmla="*/ 794 w 10000"/>
                    <a:gd name="connsiteY15" fmla="*/ 4445 h 10000"/>
                    <a:gd name="connsiteX16" fmla="*/ 159 w 10000"/>
                    <a:gd name="connsiteY16" fmla="*/ 2857 h 10000"/>
                    <a:gd name="connsiteX17" fmla="*/ 0 w 10000"/>
                    <a:gd name="connsiteY17" fmla="*/ 635 h 10000"/>
                    <a:gd name="connsiteX18" fmla="*/ 0 w 10000"/>
                    <a:gd name="connsiteY18" fmla="*/ 635 h 10000"/>
                    <a:gd name="connsiteX19" fmla="*/ 1111 w 10000"/>
                    <a:gd name="connsiteY19" fmla="*/ 1429 h 10000"/>
                    <a:gd name="connsiteX20" fmla="*/ 2381 w 10000"/>
                    <a:gd name="connsiteY20" fmla="*/ 1905 h 10000"/>
                    <a:gd name="connsiteX21" fmla="*/ 3492 w 10000"/>
                    <a:gd name="connsiteY21" fmla="*/ 2222 h 10000"/>
                    <a:gd name="connsiteX22" fmla="*/ 4921 w 10000"/>
                    <a:gd name="connsiteY22" fmla="*/ 2222 h 10000"/>
                    <a:gd name="connsiteX23" fmla="*/ 4921 w 10000"/>
                    <a:gd name="connsiteY23" fmla="*/ 2222 h 10000"/>
                    <a:gd name="connsiteX24" fmla="*/ 4921 w 10000"/>
                    <a:gd name="connsiteY24" fmla="*/ 22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000" h="10000">
                      <a:moveTo>
                        <a:pt x="4921" y="2222"/>
                      </a:moveTo>
                      <a:lnTo>
                        <a:pt x="4921" y="2222"/>
                      </a:lnTo>
                      <a:lnTo>
                        <a:pt x="5714" y="1905"/>
                      </a:lnTo>
                      <a:lnTo>
                        <a:pt x="6825" y="1429"/>
                      </a:lnTo>
                      <a:lnTo>
                        <a:pt x="7778" y="793"/>
                      </a:lnTo>
                      <a:lnTo>
                        <a:pt x="8889" y="0"/>
                      </a:lnTo>
                      <a:lnTo>
                        <a:pt x="8889" y="0"/>
                      </a:lnTo>
                      <a:lnTo>
                        <a:pt x="9683" y="3016"/>
                      </a:lnTo>
                      <a:cubicBezTo>
                        <a:pt x="9789" y="3968"/>
                        <a:pt x="9894" y="4921"/>
                        <a:pt x="10000" y="5873"/>
                      </a:cubicBezTo>
                      <a:cubicBezTo>
                        <a:pt x="9894" y="6720"/>
                        <a:pt x="9789" y="7566"/>
                        <a:pt x="9683" y="8413"/>
                      </a:cubicBezTo>
                      <a:lnTo>
                        <a:pt x="8313" y="10000"/>
                      </a:lnTo>
                      <a:lnTo>
                        <a:pt x="5238" y="9524"/>
                      </a:lnTo>
                      <a:lnTo>
                        <a:pt x="3810" y="8572"/>
                      </a:lnTo>
                      <a:lnTo>
                        <a:pt x="2698" y="7461"/>
                      </a:lnTo>
                      <a:lnTo>
                        <a:pt x="1587" y="6191"/>
                      </a:lnTo>
                      <a:lnTo>
                        <a:pt x="794" y="4445"/>
                      </a:lnTo>
                      <a:lnTo>
                        <a:pt x="159" y="2857"/>
                      </a:lnTo>
                      <a:lnTo>
                        <a:pt x="0" y="635"/>
                      </a:lnTo>
                      <a:lnTo>
                        <a:pt x="0" y="635"/>
                      </a:lnTo>
                      <a:lnTo>
                        <a:pt x="1111" y="1429"/>
                      </a:lnTo>
                      <a:lnTo>
                        <a:pt x="2381" y="1905"/>
                      </a:lnTo>
                      <a:lnTo>
                        <a:pt x="3492" y="2222"/>
                      </a:lnTo>
                      <a:lnTo>
                        <a:pt x="4921" y="2222"/>
                      </a:lnTo>
                      <a:lnTo>
                        <a:pt x="4921" y="2222"/>
                      </a:lnTo>
                      <a:lnTo>
                        <a:pt x="4921" y="22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grpSp>
        </p:grpSp>
        <p:sp>
          <p:nvSpPr>
            <p:cNvPr id="12" name="Freeform 11"/>
            <p:cNvSpPr>
              <a:spLocks noEditPoints="1"/>
            </p:cNvSpPr>
            <p:nvPr/>
          </p:nvSpPr>
          <p:spPr bwMode="auto">
            <a:xfrm rot="433632">
              <a:off x="2843213" y="792164"/>
              <a:ext cx="500062" cy="758825"/>
            </a:xfrm>
            <a:custGeom>
              <a:avLst/>
              <a:gdLst>
                <a:gd name="T0" fmla="*/ 5 w 913"/>
                <a:gd name="T1" fmla="*/ 402 h 1382"/>
                <a:gd name="T2" fmla="*/ 46 w 913"/>
                <a:gd name="T3" fmla="*/ 264 h 1382"/>
                <a:gd name="T4" fmla="*/ 90 w 913"/>
                <a:gd name="T5" fmla="*/ 187 h 1382"/>
                <a:gd name="T6" fmla="*/ 145 w 913"/>
                <a:gd name="T7" fmla="*/ 122 h 1382"/>
                <a:gd name="T8" fmla="*/ 246 w 913"/>
                <a:gd name="T9" fmla="*/ 49 h 1382"/>
                <a:gd name="T10" fmla="*/ 306 w 913"/>
                <a:gd name="T11" fmla="*/ 25 h 1382"/>
                <a:gd name="T12" fmla="*/ 370 w 913"/>
                <a:gd name="T13" fmla="*/ 9 h 1382"/>
                <a:gd name="T14" fmla="*/ 460 w 913"/>
                <a:gd name="T15" fmla="*/ 0 h 1382"/>
                <a:gd name="T16" fmla="*/ 602 w 913"/>
                <a:gd name="T17" fmla="*/ 16 h 1382"/>
                <a:gd name="T18" fmla="*/ 685 w 913"/>
                <a:gd name="T19" fmla="*/ 46 h 1382"/>
                <a:gd name="T20" fmla="*/ 787 w 913"/>
                <a:gd name="T21" fmla="*/ 110 h 1382"/>
                <a:gd name="T22" fmla="*/ 841 w 913"/>
                <a:gd name="T23" fmla="*/ 166 h 1382"/>
                <a:gd name="T24" fmla="*/ 881 w 913"/>
                <a:gd name="T25" fmla="*/ 233 h 1382"/>
                <a:gd name="T26" fmla="*/ 901 w 913"/>
                <a:gd name="T27" fmla="*/ 288 h 1382"/>
                <a:gd name="T28" fmla="*/ 911 w 913"/>
                <a:gd name="T29" fmla="*/ 348 h 1382"/>
                <a:gd name="T30" fmla="*/ 913 w 913"/>
                <a:gd name="T31" fmla="*/ 414 h 1382"/>
                <a:gd name="T32" fmla="*/ 902 w 913"/>
                <a:gd name="T33" fmla="*/ 481 h 1382"/>
                <a:gd name="T34" fmla="*/ 879 w 913"/>
                <a:gd name="T35" fmla="*/ 547 h 1382"/>
                <a:gd name="T36" fmla="*/ 858 w 913"/>
                <a:gd name="T37" fmla="*/ 586 h 1382"/>
                <a:gd name="T38" fmla="*/ 810 w 913"/>
                <a:gd name="T39" fmla="*/ 651 h 1382"/>
                <a:gd name="T40" fmla="*/ 741 w 913"/>
                <a:gd name="T41" fmla="*/ 718 h 1382"/>
                <a:gd name="T42" fmla="*/ 669 w 913"/>
                <a:gd name="T43" fmla="*/ 780 h 1382"/>
                <a:gd name="T44" fmla="*/ 619 w 913"/>
                <a:gd name="T45" fmla="*/ 830 h 1382"/>
                <a:gd name="T46" fmla="*/ 593 w 913"/>
                <a:gd name="T47" fmla="*/ 869 h 1382"/>
                <a:gd name="T48" fmla="*/ 584 w 913"/>
                <a:gd name="T49" fmla="*/ 899 h 1382"/>
                <a:gd name="T50" fmla="*/ 573 w 913"/>
                <a:gd name="T51" fmla="*/ 998 h 1382"/>
                <a:gd name="T52" fmla="*/ 334 w 913"/>
                <a:gd name="T53" fmla="*/ 1067 h 1382"/>
                <a:gd name="T54" fmla="*/ 342 w 913"/>
                <a:gd name="T55" fmla="*/ 927 h 1382"/>
                <a:gd name="T56" fmla="*/ 350 w 913"/>
                <a:gd name="T57" fmla="*/ 855 h 1382"/>
                <a:gd name="T58" fmla="*/ 377 w 913"/>
                <a:gd name="T59" fmla="*/ 773 h 1382"/>
                <a:gd name="T60" fmla="*/ 402 w 913"/>
                <a:gd name="T61" fmla="*/ 731 h 1382"/>
                <a:gd name="T62" fmla="*/ 455 w 913"/>
                <a:gd name="T63" fmla="*/ 665 h 1382"/>
                <a:gd name="T64" fmla="*/ 526 w 913"/>
                <a:gd name="T65" fmla="*/ 598 h 1382"/>
                <a:gd name="T66" fmla="*/ 600 w 913"/>
                <a:gd name="T67" fmla="*/ 531 h 1382"/>
                <a:gd name="T68" fmla="*/ 641 w 913"/>
                <a:gd name="T69" fmla="*/ 481 h 1382"/>
                <a:gd name="T70" fmla="*/ 655 w 913"/>
                <a:gd name="T71" fmla="*/ 451 h 1382"/>
                <a:gd name="T72" fmla="*/ 660 w 913"/>
                <a:gd name="T73" fmla="*/ 421 h 1382"/>
                <a:gd name="T74" fmla="*/ 660 w 913"/>
                <a:gd name="T75" fmla="*/ 380 h 1382"/>
                <a:gd name="T76" fmla="*/ 646 w 913"/>
                <a:gd name="T77" fmla="*/ 324 h 1382"/>
                <a:gd name="T78" fmla="*/ 628 w 913"/>
                <a:gd name="T79" fmla="*/ 292 h 1382"/>
                <a:gd name="T80" fmla="*/ 605 w 913"/>
                <a:gd name="T81" fmla="*/ 264 h 1382"/>
                <a:gd name="T82" fmla="*/ 561 w 913"/>
                <a:gd name="T83" fmla="*/ 232 h 1382"/>
                <a:gd name="T84" fmla="*/ 524 w 913"/>
                <a:gd name="T85" fmla="*/ 218 h 1382"/>
                <a:gd name="T86" fmla="*/ 462 w 913"/>
                <a:gd name="T87" fmla="*/ 210 h 1382"/>
                <a:gd name="T88" fmla="*/ 421 w 913"/>
                <a:gd name="T89" fmla="*/ 214 h 1382"/>
                <a:gd name="T90" fmla="*/ 368 w 913"/>
                <a:gd name="T91" fmla="*/ 233 h 1382"/>
                <a:gd name="T92" fmla="*/ 324 w 913"/>
                <a:gd name="T93" fmla="*/ 271 h 1382"/>
                <a:gd name="T94" fmla="*/ 288 w 913"/>
                <a:gd name="T95" fmla="*/ 324 h 1382"/>
                <a:gd name="T96" fmla="*/ 264 w 913"/>
                <a:gd name="T97" fmla="*/ 394 h 1382"/>
                <a:gd name="T98" fmla="*/ 0 w 913"/>
                <a:gd name="T99" fmla="*/ 451 h 1382"/>
                <a:gd name="T100" fmla="*/ 327 w 913"/>
                <a:gd name="T101" fmla="*/ 1122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3" h="1382">
                  <a:moveTo>
                    <a:pt x="0" y="451"/>
                  </a:moveTo>
                  <a:lnTo>
                    <a:pt x="0" y="451"/>
                  </a:lnTo>
                  <a:lnTo>
                    <a:pt x="5" y="402"/>
                  </a:lnTo>
                  <a:lnTo>
                    <a:pt x="16" y="352"/>
                  </a:lnTo>
                  <a:lnTo>
                    <a:pt x="28" y="308"/>
                  </a:lnTo>
                  <a:lnTo>
                    <a:pt x="46" y="264"/>
                  </a:lnTo>
                  <a:lnTo>
                    <a:pt x="46" y="264"/>
                  </a:lnTo>
                  <a:lnTo>
                    <a:pt x="67" y="225"/>
                  </a:lnTo>
                  <a:lnTo>
                    <a:pt x="90" y="187"/>
                  </a:lnTo>
                  <a:lnTo>
                    <a:pt x="115" y="154"/>
                  </a:lnTo>
                  <a:lnTo>
                    <a:pt x="145" y="122"/>
                  </a:lnTo>
                  <a:lnTo>
                    <a:pt x="145" y="122"/>
                  </a:lnTo>
                  <a:lnTo>
                    <a:pt x="175" y="95"/>
                  </a:lnTo>
                  <a:lnTo>
                    <a:pt x="211" y="71"/>
                  </a:lnTo>
                  <a:lnTo>
                    <a:pt x="246" y="49"/>
                  </a:lnTo>
                  <a:lnTo>
                    <a:pt x="285" y="32"/>
                  </a:lnTo>
                  <a:lnTo>
                    <a:pt x="285" y="32"/>
                  </a:lnTo>
                  <a:lnTo>
                    <a:pt x="306" y="25"/>
                  </a:lnTo>
                  <a:lnTo>
                    <a:pt x="326" y="18"/>
                  </a:lnTo>
                  <a:lnTo>
                    <a:pt x="347" y="12"/>
                  </a:lnTo>
                  <a:lnTo>
                    <a:pt x="370" y="9"/>
                  </a:lnTo>
                  <a:lnTo>
                    <a:pt x="414" y="2"/>
                  </a:lnTo>
                  <a:lnTo>
                    <a:pt x="460" y="0"/>
                  </a:lnTo>
                  <a:lnTo>
                    <a:pt x="460" y="0"/>
                  </a:lnTo>
                  <a:lnTo>
                    <a:pt x="510" y="2"/>
                  </a:lnTo>
                  <a:lnTo>
                    <a:pt x="557" y="7"/>
                  </a:lnTo>
                  <a:lnTo>
                    <a:pt x="602" y="16"/>
                  </a:lnTo>
                  <a:lnTo>
                    <a:pt x="644" y="30"/>
                  </a:lnTo>
                  <a:lnTo>
                    <a:pt x="644" y="30"/>
                  </a:lnTo>
                  <a:lnTo>
                    <a:pt x="685" y="46"/>
                  </a:lnTo>
                  <a:lnTo>
                    <a:pt x="722" y="64"/>
                  </a:lnTo>
                  <a:lnTo>
                    <a:pt x="757" y="85"/>
                  </a:lnTo>
                  <a:lnTo>
                    <a:pt x="787" y="110"/>
                  </a:lnTo>
                  <a:lnTo>
                    <a:pt x="787" y="110"/>
                  </a:lnTo>
                  <a:lnTo>
                    <a:pt x="816" y="138"/>
                  </a:lnTo>
                  <a:lnTo>
                    <a:pt x="841" y="166"/>
                  </a:lnTo>
                  <a:lnTo>
                    <a:pt x="862" y="198"/>
                  </a:lnTo>
                  <a:lnTo>
                    <a:pt x="881" y="233"/>
                  </a:lnTo>
                  <a:lnTo>
                    <a:pt x="881" y="233"/>
                  </a:lnTo>
                  <a:lnTo>
                    <a:pt x="888" y="251"/>
                  </a:lnTo>
                  <a:lnTo>
                    <a:pt x="895" y="271"/>
                  </a:lnTo>
                  <a:lnTo>
                    <a:pt x="901" y="288"/>
                  </a:lnTo>
                  <a:lnTo>
                    <a:pt x="906" y="308"/>
                  </a:lnTo>
                  <a:lnTo>
                    <a:pt x="910" y="327"/>
                  </a:lnTo>
                  <a:lnTo>
                    <a:pt x="911" y="348"/>
                  </a:lnTo>
                  <a:lnTo>
                    <a:pt x="913" y="389"/>
                  </a:lnTo>
                  <a:lnTo>
                    <a:pt x="913" y="389"/>
                  </a:lnTo>
                  <a:lnTo>
                    <a:pt x="913" y="414"/>
                  </a:lnTo>
                  <a:lnTo>
                    <a:pt x="911" y="437"/>
                  </a:lnTo>
                  <a:lnTo>
                    <a:pt x="908" y="460"/>
                  </a:lnTo>
                  <a:lnTo>
                    <a:pt x="902" y="481"/>
                  </a:lnTo>
                  <a:lnTo>
                    <a:pt x="897" y="504"/>
                  </a:lnTo>
                  <a:lnTo>
                    <a:pt x="888" y="525"/>
                  </a:lnTo>
                  <a:lnTo>
                    <a:pt x="879" y="547"/>
                  </a:lnTo>
                  <a:lnTo>
                    <a:pt x="869" y="566"/>
                  </a:lnTo>
                  <a:lnTo>
                    <a:pt x="869" y="566"/>
                  </a:lnTo>
                  <a:lnTo>
                    <a:pt x="858" y="586"/>
                  </a:lnTo>
                  <a:lnTo>
                    <a:pt x="844" y="607"/>
                  </a:lnTo>
                  <a:lnTo>
                    <a:pt x="828" y="628"/>
                  </a:lnTo>
                  <a:lnTo>
                    <a:pt x="810" y="651"/>
                  </a:lnTo>
                  <a:lnTo>
                    <a:pt x="789" y="672"/>
                  </a:lnTo>
                  <a:lnTo>
                    <a:pt x="766" y="695"/>
                  </a:lnTo>
                  <a:lnTo>
                    <a:pt x="741" y="718"/>
                  </a:lnTo>
                  <a:lnTo>
                    <a:pt x="713" y="741"/>
                  </a:lnTo>
                  <a:lnTo>
                    <a:pt x="713" y="741"/>
                  </a:lnTo>
                  <a:lnTo>
                    <a:pt x="669" y="780"/>
                  </a:lnTo>
                  <a:lnTo>
                    <a:pt x="634" y="814"/>
                  </a:lnTo>
                  <a:lnTo>
                    <a:pt x="634" y="814"/>
                  </a:lnTo>
                  <a:lnTo>
                    <a:pt x="619" y="830"/>
                  </a:lnTo>
                  <a:lnTo>
                    <a:pt x="609" y="844"/>
                  </a:lnTo>
                  <a:lnTo>
                    <a:pt x="600" y="856"/>
                  </a:lnTo>
                  <a:lnTo>
                    <a:pt x="593" y="869"/>
                  </a:lnTo>
                  <a:lnTo>
                    <a:pt x="593" y="869"/>
                  </a:lnTo>
                  <a:lnTo>
                    <a:pt x="589" y="881"/>
                  </a:lnTo>
                  <a:lnTo>
                    <a:pt x="584" y="899"/>
                  </a:lnTo>
                  <a:lnTo>
                    <a:pt x="580" y="918"/>
                  </a:lnTo>
                  <a:lnTo>
                    <a:pt x="579" y="941"/>
                  </a:lnTo>
                  <a:lnTo>
                    <a:pt x="573" y="998"/>
                  </a:lnTo>
                  <a:lnTo>
                    <a:pt x="573" y="1067"/>
                  </a:lnTo>
                  <a:lnTo>
                    <a:pt x="334" y="1067"/>
                  </a:lnTo>
                  <a:lnTo>
                    <a:pt x="334" y="1067"/>
                  </a:lnTo>
                  <a:lnTo>
                    <a:pt x="336" y="1017"/>
                  </a:lnTo>
                  <a:lnTo>
                    <a:pt x="338" y="970"/>
                  </a:lnTo>
                  <a:lnTo>
                    <a:pt x="342" y="927"/>
                  </a:lnTo>
                  <a:lnTo>
                    <a:pt x="345" y="888"/>
                  </a:lnTo>
                  <a:lnTo>
                    <a:pt x="345" y="888"/>
                  </a:lnTo>
                  <a:lnTo>
                    <a:pt x="350" y="855"/>
                  </a:lnTo>
                  <a:lnTo>
                    <a:pt x="357" y="823"/>
                  </a:lnTo>
                  <a:lnTo>
                    <a:pt x="366" y="796"/>
                  </a:lnTo>
                  <a:lnTo>
                    <a:pt x="377" y="773"/>
                  </a:lnTo>
                  <a:lnTo>
                    <a:pt x="377" y="773"/>
                  </a:lnTo>
                  <a:lnTo>
                    <a:pt x="388" y="752"/>
                  </a:lnTo>
                  <a:lnTo>
                    <a:pt x="402" y="731"/>
                  </a:lnTo>
                  <a:lnTo>
                    <a:pt x="416" y="708"/>
                  </a:lnTo>
                  <a:lnTo>
                    <a:pt x="434" y="686"/>
                  </a:lnTo>
                  <a:lnTo>
                    <a:pt x="455" y="665"/>
                  </a:lnTo>
                  <a:lnTo>
                    <a:pt x="476" y="642"/>
                  </a:lnTo>
                  <a:lnTo>
                    <a:pt x="499" y="621"/>
                  </a:lnTo>
                  <a:lnTo>
                    <a:pt x="526" y="598"/>
                  </a:lnTo>
                  <a:lnTo>
                    <a:pt x="526" y="598"/>
                  </a:lnTo>
                  <a:lnTo>
                    <a:pt x="568" y="561"/>
                  </a:lnTo>
                  <a:lnTo>
                    <a:pt x="600" y="531"/>
                  </a:lnTo>
                  <a:lnTo>
                    <a:pt x="600" y="531"/>
                  </a:lnTo>
                  <a:lnTo>
                    <a:pt x="623" y="504"/>
                  </a:lnTo>
                  <a:lnTo>
                    <a:pt x="641" y="481"/>
                  </a:lnTo>
                  <a:lnTo>
                    <a:pt x="641" y="481"/>
                  </a:lnTo>
                  <a:lnTo>
                    <a:pt x="651" y="460"/>
                  </a:lnTo>
                  <a:lnTo>
                    <a:pt x="655" y="451"/>
                  </a:lnTo>
                  <a:lnTo>
                    <a:pt x="657" y="441"/>
                  </a:lnTo>
                  <a:lnTo>
                    <a:pt x="657" y="441"/>
                  </a:lnTo>
                  <a:lnTo>
                    <a:pt x="660" y="421"/>
                  </a:lnTo>
                  <a:lnTo>
                    <a:pt x="660" y="400"/>
                  </a:lnTo>
                  <a:lnTo>
                    <a:pt x="660" y="400"/>
                  </a:lnTo>
                  <a:lnTo>
                    <a:pt x="660" y="380"/>
                  </a:lnTo>
                  <a:lnTo>
                    <a:pt x="657" y="361"/>
                  </a:lnTo>
                  <a:lnTo>
                    <a:pt x="653" y="341"/>
                  </a:lnTo>
                  <a:lnTo>
                    <a:pt x="646" y="324"/>
                  </a:lnTo>
                  <a:lnTo>
                    <a:pt x="646" y="324"/>
                  </a:lnTo>
                  <a:lnTo>
                    <a:pt x="637" y="308"/>
                  </a:lnTo>
                  <a:lnTo>
                    <a:pt x="628" y="292"/>
                  </a:lnTo>
                  <a:lnTo>
                    <a:pt x="618" y="278"/>
                  </a:lnTo>
                  <a:lnTo>
                    <a:pt x="605" y="264"/>
                  </a:lnTo>
                  <a:lnTo>
                    <a:pt x="605" y="264"/>
                  </a:lnTo>
                  <a:lnTo>
                    <a:pt x="591" y="253"/>
                  </a:lnTo>
                  <a:lnTo>
                    <a:pt x="577" y="242"/>
                  </a:lnTo>
                  <a:lnTo>
                    <a:pt x="561" y="232"/>
                  </a:lnTo>
                  <a:lnTo>
                    <a:pt x="543" y="225"/>
                  </a:lnTo>
                  <a:lnTo>
                    <a:pt x="543" y="225"/>
                  </a:lnTo>
                  <a:lnTo>
                    <a:pt x="524" y="218"/>
                  </a:lnTo>
                  <a:lnTo>
                    <a:pt x="504" y="214"/>
                  </a:lnTo>
                  <a:lnTo>
                    <a:pt x="485" y="210"/>
                  </a:lnTo>
                  <a:lnTo>
                    <a:pt x="462" y="210"/>
                  </a:lnTo>
                  <a:lnTo>
                    <a:pt x="462" y="210"/>
                  </a:lnTo>
                  <a:lnTo>
                    <a:pt x="441" y="210"/>
                  </a:lnTo>
                  <a:lnTo>
                    <a:pt x="421" y="214"/>
                  </a:lnTo>
                  <a:lnTo>
                    <a:pt x="402" y="219"/>
                  </a:lnTo>
                  <a:lnTo>
                    <a:pt x="384" y="225"/>
                  </a:lnTo>
                  <a:lnTo>
                    <a:pt x="368" y="233"/>
                  </a:lnTo>
                  <a:lnTo>
                    <a:pt x="352" y="244"/>
                  </a:lnTo>
                  <a:lnTo>
                    <a:pt x="336" y="256"/>
                  </a:lnTo>
                  <a:lnTo>
                    <a:pt x="324" y="271"/>
                  </a:lnTo>
                  <a:lnTo>
                    <a:pt x="311" y="287"/>
                  </a:lnTo>
                  <a:lnTo>
                    <a:pt x="299" y="304"/>
                  </a:lnTo>
                  <a:lnTo>
                    <a:pt x="288" y="324"/>
                  </a:lnTo>
                  <a:lnTo>
                    <a:pt x="280" y="347"/>
                  </a:lnTo>
                  <a:lnTo>
                    <a:pt x="271" y="370"/>
                  </a:lnTo>
                  <a:lnTo>
                    <a:pt x="264" y="394"/>
                  </a:lnTo>
                  <a:lnTo>
                    <a:pt x="258" y="423"/>
                  </a:lnTo>
                  <a:lnTo>
                    <a:pt x="253" y="451"/>
                  </a:lnTo>
                  <a:lnTo>
                    <a:pt x="0" y="451"/>
                  </a:lnTo>
                  <a:close/>
                  <a:moveTo>
                    <a:pt x="591" y="1382"/>
                  </a:moveTo>
                  <a:lnTo>
                    <a:pt x="327" y="1382"/>
                  </a:lnTo>
                  <a:lnTo>
                    <a:pt x="327" y="1122"/>
                  </a:lnTo>
                  <a:lnTo>
                    <a:pt x="591" y="1122"/>
                  </a:lnTo>
                  <a:lnTo>
                    <a:pt x="591" y="1382"/>
                  </a:lnTo>
                  <a:close/>
                </a:path>
              </a:pathLst>
            </a:custGeom>
            <a:solidFill>
              <a:srgbClr val="000000"/>
            </a:solidFill>
            <a:ln>
              <a:noFill/>
            </a:ln>
            <a:effec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grpSp>
      <p:sp>
        <p:nvSpPr>
          <p:cNvPr id="62" name="Rectangle 9"/>
          <p:cNvSpPr>
            <a:spLocks/>
          </p:cNvSpPr>
          <p:nvPr/>
        </p:nvSpPr>
        <p:spPr bwMode="auto">
          <a:xfrm>
            <a:off x="2324678" y="3402622"/>
            <a:ext cx="2743200" cy="2926080"/>
          </a:xfrm>
          <a:prstGeom prst="rect">
            <a:avLst/>
          </a:prstGeom>
          <a:solidFill>
            <a:srgbClr val="D5D5D5"/>
          </a:solidFill>
          <a:ln w="31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lvl1pPr marL="171450" indent="-171450" eaLnBrk="0" hangingPunct="0">
              <a:defRPr sz="2200" b="1">
                <a:solidFill>
                  <a:schemeClr val="tx1"/>
                </a:solidFill>
                <a:latin typeface="Myriad Landor" charset="0"/>
                <a:ea typeface="MS PGothic" panose="020B0600070205080204" pitchFamily="34" charset="-128"/>
              </a:defRPr>
            </a:lvl1pPr>
            <a:lvl2pPr marL="742950" indent="-285750" eaLnBrk="0" hangingPunct="0">
              <a:defRPr sz="2200" b="1">
                <a:solidFill>
                  <a:schemeClr val="tx1"/>
                </a:solidFill>
                <a:latin typeface="Myriad Landor" charset="0"/>
                <a:ea typeface="MS PGothic" panose="020B0600070205080204" pitchFamily="34" charset="-128"/>
              </a:defRPr>
            </a:lvl2pPr>
            <a:lvl3pPr marL="1143000" indent="-228600" eaLnBrk="0" hangingPunct="0">
              <a:defRPr sz="2200" b="1">
                <a:solidFill>
                  <a:schemeClr val="tx1"/>
                </a:solidFill>
                <a:latin typeface="Myriad Landor" charset="0"/>
                <a:ea typeface="MS PGothic" panose="020B0600070205080204" pitchFamily="34" charset="-128"/>
              </a:defRPr>
            </a:lvl3pPr>
            <a:lvl4pPr marL="1600200" indent="-228600" eaLnBrk="0" hangingPunct="0">
              <a:defRPr sz="2200" b="1">
                <a:solidFill>
                  <a:schemeClr val="tx1"/>
                </a:solidFill>
                <a:latin typeface="Myriad Landor" charset="0"/>
                <a:ea typeface="MS PGothic" panose="020B0600070205080204" pitchFamily="34" charset="-128"/>
              </a:defRPr>
            </a:lvl4pPr>
            <a:lvl5pPr marL="2057400" indent="-228600" eaLnBrk="0" hangingPunct="0">
              <a:defRPr sz="2200" b="1">
                <a:solidFill>
                  <a:schemeClr val="tx1"/>
                </a:solidFill>
                <a:latin typeface="Myriad Landor" charset="0"/>
                <a:ea typeface="MS PGothic" panose="020B0600070205080204" pitchFamily="34" charset="-128"/>
              </a:defRPr>
            </a:lvl5pPr>
            <a:lvl6pPr marL="25146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Did the Guest Service staff greet you when approached?</a:t>
            </a:r>
          </a:p>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Friendly?	</a:t>
            </a:r>
          </a:p>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helpful?	</a:t>
            </a:r>
          </a:p>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professional in dealing with different customers?	</a:t>
            </a:r>
          </a:p>
        </p:txBody>
      </p:sp>
      <p:sp>
        <p:nvSpPr>
          <p:cNvPr id="63" name="Rectangle 62"/>
          <p:cNvSpPr/>
          <p:nvPr/>
        </p:nvSpPr>
        <p:spPr>
          <a:xfrm>
            <a:off x="2330814" y="2943037"/>
            <a:ext cx="2743200" cy="457200"/>
          </a:xfrm>
          <a:prstGeom prst="rect">
            <a:avLst/>
          </a:prstGeom>
          <a:solidFill>
            <a:srgbClr val="000000">
              <a:lumMod val="65000"/>
              <a:lumOff val="35000"/>
            </a:srgbClr>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ctr">
              <a:spcBef>
                <a:spcPct val="0"/>
              </a:spcBef>
              <a:spcAft>
                <a:spcPct val="0"/>
              </a:spcAft>
              <a:defRPr/>
            </a:pPr>
            <a:r>
              <a:rPr lang="en-US" sz="2000" b="1" kern="0" dirty="0">
                <a:solidFill>
                  <a:srgbClr val="FFFFFF"/>
                </a:solidFill>
                <a:latin typeface="Tw Cen MT Condensed" panose="020B0606020104020203" pitchFamily="34" charset="0"/>
                <a:ea typeface="ＭＳ Ｐゴシック"/>
                <a:cs typeface="Arial" panose="020B0604020202020204" pitchFamily="34" charset="0"/>
              </a:rPr>
              <a:t>Interaction with Guest</a:t>
            </a:r>
          </a:p>
        </p:txBody>
      </p:sp>
      <p:sp>
        <p:nvSpPr>
          <p:cNvPr id="64" name="Rectangle 9"/>
          <p:cNvSpPr>
            <a:spLocks/>
          </p:cNvSpPr>
          <p:nvPr/>
        </p:nvSpPr>
        <p:spPr bwMode="auto">
          <a:xfrm>
            <a:off x="5413953" y="2687970"/>
            <a:ext cx="2743200" cy="2926080"/>
          </a:xfrm>
          <a:prstGeom prst="rect">
            <a:avLst/>
          </a:prstGeom>
          <a:solidFill>
            <a:srgbClr val="D5D5D5"/>
          </a:solidFill>
          <a:ln w="31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marL="171450" indent="-171450" defTabSz="457200" fontAlgn="ctr">
              <a:buFont typeface="Arial" pitchFamily="34" charset="0"/>
              <a:buChar char="•"/>
              <a:defRPr/>
            </a:pPr>
            <a:r>
              <a:rPr lang="en-US" sz="1200" dirty="0">
                <a:solidFill>
                  <a:srgbClr val="000000"/>
                </a:solidFill>
                <a:latin typeface="Century Gothic" panose="020B0502020202020204" pitchFamily="34" charset="0"/>
                <a:ea typeface="ＭＳ Ｐゴシック"/>
                <a:cs typeface="Arial" panose="020B0604020202020204" pitchFamily="34" charset="0"/>
              </a:rPr>
              <a:t>Is the Guest Service staff aware of the ongoing events &amp; able to provide the timing of different entertainment activities?	</a:t>
            </a:r>
          </a:p>
          <a:p>
            <a:pPr marL="171450" indent="-171450" defTabSz="457200" fontAlgn="ctr">
              <a:buFont typeface="Arial" pitchFamily="34" charset="0"/>
              <a:buChar char="•"/>
              <a:defRPr/>
            </a:pPr>
            <a:r>
              <a:rPr lang="en-US" sz="1200" dirty="0">
                <a:solidFill>
                  <a:srgbClr val="000000"/>
                </a:solidFill>
                <a:latin typeface="Century Gothic" panose="020B0502020202020204" pitchFamily="34" charset="0"/>
                <a:ea typeface="ＭＳ Ｐゴシック"/>
                <a:cs typeface="Arial" panose="020B0604020202020204" pitchFamily="34" charset="0"/>
              </a:rPr>
              <a:t>Does Guest Service staff have all information related to shuttle services, Taxi locations &amp; Valet Parking, locker, porter Services?</a:t>
            </a:r>
          </a:p>
          <a:p>
            <a:pPr marL="171450" indent="-171450" defTabSz="457200" fontAlgn="ctr">
              <a:buFont typeface="Arial" pitchFamily="34" charset="0"/>
              <a:buChar char="•"/>
              <a:defRPr/>
            </a:pPr>
            <a:r>
              <a:rPr lang="en-US" sz="1200" dirty="0">
                <a:solidFill>
                  <a:srgbClr val="000000"/>
                </a:solidFill>
                <a:latin typeface="Century Gothic" panose="020B0502020202020204" pitchFamily="34" charset="0"/>
                <a:ea typeface="ＭＳ Ｐゴシック"/>
                <a:cs typeface="Arial" panose="020B0604020202020204" pitchFamily="34" charset="0"/>
              </a:rPr>
              <a:t>Did Guest Service staff provide you with the correct direction to different areas of the Mall?	Is the Guest Service Staff able to understand &amp; able to respond to your query correctly?	</a:t>
            </a:r>
          </a:p>
        </p:txBody>
      </p:sp>
      <p:sp>
        <p:nvSpPr>
          <p:cNvPr id="65" name="Rectangle 64"/>
          <p:cNvSpPr/>
          <p:nvPr/>
        </p:nvSpPr>
        <p:spPr>
          <a:xfrm>
            <a:off x="5413953" y="2214365"/>
            <a:ext cx="2743200" cy="457200"/>
          </a:xfrm>
          <a:prstGeom prst="rect">
            <a:avLst/>
          </a:prstGeom>
          <a:solidFill>
            <a:srgbClr val="000000">
              <a:lumMod val="65000"/>
              <a:lumOff val="35000"/>
            </a:srgbClr>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ctr">
              <a:spcBef>
                <a:spcPct val="0"/>
              </a:spcBef>
              <a:spcAft>
                <a:spcPct val="0"/>
              </a:spcAft>
              <a:defRPr/>
            </a:pPr>
            <a:r>
              <a:rPr lang="en-US" sz="2000" b="1" kern="0" dirty="0">
                <a:solidFill>
                  <a:srgbClr val="FFFFFF"/>
                </a:solidFill>
                <a:latin typeface="Tw Cen MT Condensed" panose="020B0606020104020203" pitchFamily="34" charset="0"/>
                <a:ea typeface="ＭＳ Ｐゴシック"/>
                <a:cs typeface="Arial" panose="020B0604020202020204" pitchFamily="34" charset="0"/>
              </a:rPr>
              <a:t> Product Knowledge</a:t>
            </a:r>
          </a:p>
        </p:txBody>
      </p:sp>
      <p:sp>
        <p:nvSpPr>
          <p:cNvPr id="66" name="Rectangle 9"/>
          <p:cNvSpPr>
            <a:spLocks/>
          </p:cNvSpPr>
          <p:nvPr/>
        </p:nvSpPr>
        <p:spPr bwMode="auto">
          <a:xfrm>
            <a:off x="8474070" y="2191138"/>
            <a:ext cx="2743200" cy="2926080"/>
          </a:xfrm>
          <a:prstGeom prst="rect">
            <a:avLst/>
          </a:prstGeom>
          <a:solidFill>
            <a:srgbClr val="D5D5D5"/>
          </a:solidFill>
          <a:ln w="31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lvl1pPr marL="171450" indent="-171450" defTabSz="457200" eaLnBrk="0" hangingPunct="0">
              <a:defRPr sz="2200" b="1">
                <a:solidFill>
                  <a:schemeClr val="tx1"/>
                </a:solidFill>
                <a:latin typeface="Myriad Landor" charset="0"/>
                <a:ea typeface="MS PGothic" panose="020B0600070205080204" pitchFamily="34" charset="-128"/>
              </a:defRPr>
            </a:lvl1pPr>
            <a:lvl2pPr marL="742950" indent="-285750" defTabSz="457200" eaLnBrk="0" hangingPunct="0">
              <a:defRPr sz="2200" b="1">
                <a:solidFill>
                  <a:schemeClr val="tx1"/>
                </a:solidFill>
                <a:latin typeface="Myriad Landor" charset="0"/>
                <a:ea typeface="MS PGothic" panose="020B0600070205080204" pitchFamily="34" charset="-128"/>
              </a:defRPr>
            </a:lvl2pPr>
            <a:lvl3pPr marL="1143000" indent="-228600" defTabSz="457200" eaLnBrk="0" hangingPunct="0">
              <a:defRPr sz="2200" b="1">
                <a:solidFill>
                  <a:schemeClr val="tx1"/>
                </a:solidFill>
                <a:latin typeface="Myriad Landor" charset="0"/>
                <a:ea typeface="MS PGothic" panose="020B0600070205080204" pitchFamily="34" charset="-128"/>
              </a:defRPr>
            </a:lvl3pPr>
            <a:lvl4pPr marL="1600200" indent="-228600" defTabSz="457200" eaLnBrk="0" hangingPunct="0">
              <a:defRPr sz="2200" b="1">
                <a:solidFill>
                  <a:schemeClr val="tx1"/>
                </a:solidFill>
                <a:latin typeface="Myriad Landor" charset="0"/>
                <a:ea typeface="MS PGothic" panose="020B0600070205080204" pitchFamily="34" charset="-128"/>
              </a:defRPr>
            </a:lvl4pPr>
            <a:lvl5pPr marL="2057400" indent="-228600" defTabSz="457200" eaLnBrk="0" hangingPunct="0">
              <a:defRPr sz="2200" b="1">
                <a:solidFill>
                  <a:schemeClr val="tx1"/>
                </a:solidFill>
                <a:latin typeface="Myriad Landor" charset="0"/>
                <a:ea typeface="MS PGothic" panose="020B0600070205080204" pitchFamily="34" charset="-128"/>
              </a:defRPr>
            </a:lvl5pPr>
            <a:lvl6pPr marL="25146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well groomed (uniform)?	</a:t>
            </a:r>
          </a:p>
          <a:p>
            <a:pPr eaLnBrk="1" fontAlgn="ctr"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using professional &amp; appropriate body language?	</a:t>
            </a:r>
          </a:p>
          <a:p>
            <a:pPr marL="0" indent="0" eaLnBrk="1" fontAlgn="ctr" hangingPunct="1">
              <a:spcBef>
                <a:spcPct val="0"/>
              </a:spcBef>
              <a:spcAft>
                <a:spcPct val="0"/>
              </a:spcAft>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p:txBody>
      </p:sp>
      <p:sp>
        <p:nvSpPr>
          <p:cNvPr id="67" name="Rectangle 66"/>
          <p:cNvSpPr/>
          <p:nvPr/>
        </p:nvSpPr>
        <p:spPr>
          <a:xfrm>
            <a:off x="8474070" y="1730047"/>
            <a:ext cx="2743200" cy="457200"/>
          </a:xfrm>
          <a:prstGeom prst="rect">
            <a:avLst/>
          </a:prstGeom>
          <a:solidFill>
            <a:srgbClr val="000000">
              <a:lumMod val="65000"/>
              <a:lumOff val="35000"/>
            </a:srgbClr>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ctr">
              <a:spcBef>
                <a:spcPct val="0"/>
              </a:spcBef>
              <a:spcAft>
                <a:spcPct val="0"/>
              </a:spcAft>
              <a:defRPr/>
            </a:pPr>
            <a:r>
              <a:rPr lang="en-US" sz="2000" b="1" kern="0" dirty="0">
                <a:solidFill>
                  <a:srgbClr val="FFFFFF"/>
                </a:solidFill>
                <a:latin typeface="Tw Cen MT Condensed" panose="020B0606020104020203" pitchFamily="34" charset="0"/>
                <a:ea typeface="ＭＳ Ｐゴシック"/>
                <a:cs typeface="Arial" panose="020B0604020202020204" pitchFamily="34" charset="0"/>
              </a:rPr>
              <a:t>Professional Image</a:t>
            </a:r>
          </a:p>
        </p:txBody>
      </p:sp>
      <p:pic>
        <p:nvPicPr>
          <p:cNvPr id="68" name="Picture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80381" y="123247"/>
            <a:ext cx="2359535" cy="657041"/>
          </a:xfrm>
          <a:prstGeom prst="rect">
            <a:avLst/>
          </a:prstGeom>
        </p:spPr>
      </p:pic>
    </p:spTree>
    <p:extLst>
      <p:ext uri="{BB962C8B-B14F-4D97-AF65-F5344CB8AC3E}">
        <p14:creationId xmlns:p14="http://schemas.microsoft.com/office/powerpoint/2010/main" val="290490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216680" y="982033"/>
            <a:ext cx="7291168" cy="555180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Donut 13"/>
          <p:cNvSpPr/>
          <p:nvPr/>
        </p:nvSpPr>
        <p:spPr>
          <a:xfrm rot="2245595">
            <a:off x="4024379" y="2026851"/>
            <a:ext cx="3660641" cy="3555437"/>
          </a:xfrm>
          <a:custGeom>
            <a:avLst/>
            <a:gdLst/>
            <a:ahLst/>
            <a:cxnLst/>
            <a:rect l="l" t="t" r="r" b="b"/>
            <a:pathLst>
              <a:path w="6590580" h="6743627">
                <a:moveTo>
                  <a:pt x="2956267" y="0"/>
                </a:moveTo>
                <a:lnTo>
                  <a:pt x="3336903" y="278318"/>
                </a:lnTo>
                <a:lnTo>
                  <a:pt x="3058584" y="658954"/>
                </a:lnTo>
                <a:lnTo>
                  <a:pt x="3033005" y="494216"/>
                </a:lnTo>
                <a:lnTo>
                  <a:pt x="2915730" y="513745"/>
                </a:lnTo>
                <a:lnTo>
                  <a:pt x="2915730" y="516063"/>
                </a:lnTo>
                <a:cubicBezTo>
                  <a:pt x="1460424" y="699663"/>
                  <a:pt x="335988" y="1942688"/>
                  <a:pt x="335988" y="3448337"/>
                </a:cubicBezTo>
                <a:cubicBezTo>
                  <a:pt x="335988" y="5082714"/>
                  <a:pt x="1660913" y="6407639"/>
                  <a:pt x="3295290" y="6407639"/>
                </a:cubicBezTo>
                <a:cubicBezTo>
                  <a:pt x="4929667" y="6407639"/>
                  <a:pt x="6254592" y="5082714"/>
                  <a:pt x="6254592" y="3448337"/>
                </a:cubicBezTo>
                <a:cubicBezTo>
                  <a:pt x="6254592" y="1942689"/>
                  <a:pt x="5130159" y="699666"/>
                  <a:pt x="3674854" y="516064"/>
                </a:cubicBezTo>
                <a:lnTo>
                  <a:pt x="3674854" y="175479"/>
                </a:lnTo>
                <a:cubicBezTo>
                  <a:pt x="5316061" y="362939"/>
                  <a:pt x="6590580" y="1756798"/>
                  <a:pt x="6590580" y="3448337"/>
                </a:cubicBezTo>
                <a:cubicBezTo>
                  <a:pt x="6590580" y="5268275"/>
                  <a:pt x="5115228" y="6743627"/>
                  <a:pt x="3295290" y="6743627"/>
                </a:cubicBezTo>
                <a:cubicBezTo>
                  <a:pt x="1475352" y="6743627"/>
                  <a:pt x="0" y="5268275"/>
                  <a:pt x="0" y="3448337"/>
                </a:cubicBezTo>
                <a:cubicBezTo>
                  <a:pt x="0" y="1880998"/>
                  <a:pt x="1094229" y="569230"/>
                  <a:pt x="2560954" y="237907"/>
                </a:cubicBezTo>
                <a:cubicBezTo>
                  <a:pt x="2560940" y="237808"/>
                  <a:pt x="2560925" y="237710"/>
                  <a:pt x="2560910" y="237612"/>
                </a:cubicBezTo>
                <a:lnTo>
                  <a:pt x="2566805" y="236390"/>
                </a:lnTo>
                <a:cubicBezTo>
                  <a:pt x="2598900" y="227263"/>
                  <a:pt x="2631584" y="220419"/>
                  <a:pt x="2664831" y="216078"/>
                </a:cubicBezTo>
                <a:cubicBezTo>
                  <a:pt x="2766971" y="193237"/>
                  <a:pt x="2873085" y="176340"/>
                  <a:pt x="2981847" y="164739"/>
                </a:cubicBezTo>
                <a:close/>
              </a:path>
            </a:pathLst>
          </a:custGeom>
          <a:solidFill>
            <a:schemeClr val="bg2">
              <a:lumMod val="50000"/>
            </a:scheme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2" name="TextBox 21"/>
          <p:cNvSpPr txBox="1"/>
          <p:nvPr/>
        </p:nvSpPr>
        <p:spPr>
          <a:xfrm>
            <a:off x="5039688" y="936429"/>
            <a:ext cx="1645151" cy="338554"/>
          </a:xfrm>
          <a:prstGeom prst="rect">
            <a:avLst/>
          </a:prstGeom>
          <a:noFill/>
        </p:spPr>
        <p:txBody>
          <a:bodyPr wrap="square" rtlCol="0">
            <a:spAutoFit/>
          </a:bodyPr>
          <a:lstStyle/>
          <a:p>
            <a:r>
              <a:rPr lang="en-US" sz="1600" b="1" dirty="0">
                <a:latin typeface="Tw Cen MT Condensed" panose="020B0606020104020203" pitchFamily="34" charset="0"/>
              </a:rPr>
              <a:t>Mohamed Elgendy2</a:t>
            </a:r>
          </a:p>
        </p:txBody>
      </p:sp>
      <p:sp>
        <p:nvSpPr>
          <p:cNvPr id="31" name="TextBox 30"/>
          <p:cNvSpPr txBox="1"/>
          <p:nvPr/>
        </p:nvSpPr>
        <p:spPr>
          <a:xfrm>
            <a:off x="2375434" y="3258748"/>
            <a:ext cx="1437954" cy="584775"/>
          </a:xfrm>
          <a:prstGeom prst="rect">
            <a:avLst/>
          </a:prstGeom>
          <a:noFill/>
        </p:spPr>
        <p:txBody>
          <a:bodyPr wrap="square" rtlCol="0">
            <a:spAutoFit/>
          </a:bodyPr>
          <a:lstStyle/>
          <a:p>
            <a:pPr algn="ctr"/>
            <a:r>
              <a:rPr lang="en-US" sz="1600" b="1" dirty="0">
                <a:latin typeface="Tw Cen MT Condensed" panose="020B0606020104020203" pitchFamily="34" charset="0"/>
              </a:rPr>
              <a:t>Interaction with Guest</a:t>
            </a: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7/27/2017</a:t>
            </a:fld>
            <a:endParaRPr lang="en-US"/>
          </a:p>
        </p:txBody>
      </p:sp>
      <p:sp>
        <p:nvSpPr>
          <p:cNvPr id="10" name="Slide Number Placeholder 9"/>
          <p:cNvSpPr>
            <a:spLocks noGrp="1"/>
          </p:cNvSpPr>
          <p:nvPr>
            <p:ph type="sldNum" sz="quarter" idx="12"/>
          </p:nvPr>
        </p:nvSpPr>
        <p:spPr>
          <a:xfrm>
            <a:off x="8610600" y="6485446"/>
            <a:ext cx="2743200" cy="365125"/>
          </a:xfrm>
        </p:spPr>
        <p:txBody>
          <a:bodyPr/>
          <a:lstStyle/>
          <a:p>
            <a:fld id="{AC155779-0C73-4050-9674-9D270809896D}" type="slidenum">
              <a:rPr lang="en-US" smtClean="0"/>
              <a:t>2</a:t>
            </a:fld>
            <a:endParaRPr lang="en-US"/>
          </a:p>
        </p:txBody>
      </p:sp>
      <p:sp>
        <p:nvSpPr>
          <p:cNvPr id="48" name="TextBox 47"/>
          <p:cNvSpPr txBox="1"/>
          <p:nvPr/>
        </p:nvSpPr>
        <p:spPr>
          <a:xfrm>
            <a:off x="8036052" y="3309315"/>
            <a:ext cx="1149096" cy="584775"/>
          </a:xfrm>
          <a:prstGeom prst="rect">
            <a:avLst/>
          </a:prstGeom>
          <a:noFill/>
        </p:spPr>
        <p:txBody>
          <a:bodyPr wrap="square" rtlCol="0">
            <a:spAutoFit/>
          </a:bodyPr>
          <a:lstStyle/>
          <a:p>
            <a:pPr algn="ctr"/>
            <a:r>
              <a:rPr lang="en-US" sz="1600" b="1" dirty="0">
                <a:latin typeface="Tw Cen MT Condensed" panose="020B0606020104020203" pitchFamily="34" charset="0"/>
              </a:rPr>
              <a:t>Professional Image</a:t>
            </a:r>
          </a:p>
        </p:txBody>
      </p:sp>
      <p:cxnSp>
        <p:nvCxnSpPr>
          <p:cNvPr id="53" name="Straight Connector 52"/>
          <p:cNvCxnSpPr/>
          <p:nvPr/>
        </p:nvCxnSpPr>
        <p:spPr>
          <a:xfrm>
            <a:off x="71634" y="60768"/>
            <a:ext cx="0" cy="703648"/>
          </a:xfrm>
          <a:prstGeom prst="line">
            <a:avLst/>
          </a:prstGeom>
          <a:noFill/>
          <a:ln w="9525" cap="flat" cmpd="sng" algn="ctr">
            <a:solidFill>
              <a:srgbClr val="0070C0"/>
            </a:solidFill>
            <a:prstDash val="solid"/>
          </a:ln>
          <a:effectLst/>
        </p:spPr>
      </p:cxnSp>
      <p:sp>
        <p:nvSpPr>
          <p:cNvPr id="58" name="Rectangle 57"/>
          <p:cNvSpPr/>
          <p:nvPr/>
        </p:nvSpPr>
        <p:spPr>
          <a:xfrm>
            <a:off x="71634" y="66754"/>
            <a:ext cx="6404054"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Results – April ‘17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TextBox 65"/>
          <p:cNvSpPr txBox="1"/>
          <p:nvPr/>
        </p:nvSpPr>
        <p:spPr>
          <a:xfrm>
            <a:off x="8213678" y="3805234"/>
            <a:ext cx="881214" cy="369332"/>
          </a:xfrm>
          <a:prstGeom prst="rect">
            <a:avLst/>
          </a:prstGeom>
          <a:noFill/>
        </p:spPr>
        <p:txBody>
          <a:bodyPr wrap="square" rtlCol="0">
            <a:spAutoFit/>
          </a:bodyPr>
          <a:lstStyle/>
          <a:p>
            <a:pPr algn="ctr"/>
            <a:r>
              <a:rPr lang="en-US" b="1" dirty="0">
                <a:solidFill>
                  <a:srgbClr val="0070C0"/>
                </a:solidFill>
                <a:latin typeface="Tw Cen MT" panose="020B0602020104020603" pitchFamily="34" charset="0"/>
              </a:rPr>
              <a:t>96%</a:t>
            </a:r>
          </a:p>
        </p:txBody>
      </p:sp>
      <p:sp>
        <p:nvSpPr>
          <p:cNvPr id="67" name="TextBox 66"/>
          <p:cNvSpPr txBox="1"/>
          <p:nvPr/>
        </p:nvSpPr>
        <p:spPr>
          <a:xfrm>
            <a:off x="2688953" y="3761886"/>
            <a:ext cx="849631" cy="369332"/>
          </a:xfrm>
          <a:prstGeom prst="rect">
            <a:avLst/>
          </a:prstGeom>
          <a:noFill/>
        </p:spPr>
        <p:txBody>
          <a:bodyPr wrap="square" rtlCol="0">
            <a:spAutoFit/>
          </a:bodyPr>
          <a:lstStyle/>
          <a:p>
            <a:pPr algn="ctr"/>
            <a:r>
              <a:rPr lang="en-US" b="1" dirty="0">
                <a:solidFill>
                  <a:srgbClr val="0070C0"/>
                </a:solidFill>
                <a:latin typeface="Tw Cen MT" panose="020B0602020104020603" pitchFamily="34" charset="0"/>
              </a:rPr>
              <a:t>88%</a:t>
            </a:r>
          </a:p>
        </p:txBody>
      </p:sp>
      <p:sp>
        <p:nvSpPr>
          <p:cNvPr id="68" name="TextBox 67"/>
          <p:cNvSpPr txBox="1"/>
          <p:nvPr/>
        </p:nvSpPr>
        <p:spPr>
          <a:xfrm>
            <a:off x="5385329" y="1204076"/>
            <a:ext cx="938740" cy="369332"/>
          </a:xfrm>
          <a:prstGeom prst="rect">
            <a:avLst/>
          </a:prstGeom>
          <a:noFill/>
        </p:spPr>
        <p:txBody>
          <a:bodyPr wrap="square" rtlCol="0">
            <a:spAutoFit/>
          </a:bodyPr>
          <a:lstStyle/>
          <a:p>
            <a:pPr algn="ctr"/>
            <a:r>
              <a:rPr lang="en-US" b="1" dirty="0">
                <a:solidFill>
                  <a:srgbClr val="0070C0"/>
                </a:solidFill>
                <a:latin typeface="Tw Cen MT" panose="020B0602020104020603" pitchFamily="34" charset="0"/>
              </a:rPr>
              <a:t>97%</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2030" y="3309315"/>
            <a:ext cx="1123152" cy="1123152"/>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5306" y="3326833"/>
            <a:ext cx="1088116" cy="1088116"/>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 name="Picture 2" descr="Image result for icon for product knowled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47873" y="1622813"/>
            <a:ext cx="1077977" cy="1077977"/>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43169" y="208470"/>
            <a:ext cx="2350216" cy="654446"/>
          </a:xfrm>
          <a:prstGeom prst="rect">
            <a:avLst/>
          </a:prstGeom>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28803" y="3467218"/>
            <a:ext cx="2088017" cy="581434"/>
          </a:xfrm>
          <a:prstGeom prst="rect">
            <a:avLst/>
          </a:prstGeom>
        </p:spPr>
      </p:pic>
    </p:spTree>
    <p:extLst>
      <p:ext uri="{BB962C8B-B14F-4D97-AF65-F5344CB8AC3E}">
        <p14:creationId xmlns:p14="http://schemas.microsoft.com/office/powerpoint/2010/main" val="411860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7/27/2017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3</a:t>
            </a:fld>
            <a:endParaRPr lang="en-US"/>
          </a:p>
        </p:txBody>
      </p:sp>
      <p:cxnSp>
        <p:nvCxnSpPr>
          <p:cNvPr id="53" name="Straight Connector 52"/>
          <p:cNvCxnSpPr/>
          <p:nvPr/>
        </p:nvCxnSpPr>
        <p:spPr>
          <a:xfrm>
            <a:off x="154057" y="110163"/>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110163"/>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 ‘17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p:nvPr/>
        </p:nvSpPr>
        <p:spPr>
          <a:xfrm>
            <a:off x="4353405" y="862915"/>
            <a:ext cx="1546499" cy="1228472"/>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0" name="TextBox 29"/>
          <p:cNvSpPr txBox="1"/>
          <p:nvPr/>
        </p:nvSpPr>
        <p:spPr>
          <a:xfrm>
            <a:off x="912399" y="3764521"/>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 April ’17</a:t>
            </a:r>
          </a:p>
        </p:txBody>
      </p:sp>
      <p:grpSp>
        <p:nvGrpSpPr>
          <p:cNvPr id="16" name="Group 15"/>
          <p:cNvGrpSpPr/>
          <p:nvPr/>
        </p:nvGrpSpPr>
        <p:grpSpPr>
          <a:xfrm>
            <a:off x="10181815" y="1535560"/>
            <a:ext cx="1494971" cy="1049159"/>
            <a:chOff x="406401" y="5534190"/>
            <a:chExt cx="1494971" cy="1049159"/>
          </a:xfrm>
        </p:grpSpPr>
        <p:sp>
          <p:nvSpPr>
            <p:cNvPr id="17" name="Rectangle 16"/>
            <p:cNvSpPr/>
            <p:nvPr/>
          </p:nvSpPr>
          <p:spPr>
            <a:xfrm>
              <a:off x="677917" y="5548704"/>
              <a:ext cx="1223455" cy="276999"/>
            </a:xfrm>
            <a:prstGeom prst="rect">
              <a:avLst/>
            </a:prstGeom>
          </p:spPr>
          <p:txBody>
            <a:bodyPr wrap="square">
              <a:spAutoFit/>
            </a:bodyPr>
            <a:lstStyle/>
            <a:p>
              <a:r>
                <a:rPr lang="en-US" sz="1200" b="1" dirty="0">
                  <a:solidFill>
                    <a:srgbClr val="00B050"/>
                  </a:solidFill>
                </a:rPr>
                <a:t>90% &amp; above</a:t>
              </a:r>
            </a:p>
          </p:txBody>
        </p:sp>
        <p:pic>
          <p:nvPicPr>
            <p:cNvPr id="19" name="Picture 18"/>
            <p:cNvPicPr>
              <a:picLocks noChangeAspect="1"/>
            </p:cNvPicPr>
            <p:nvPr/>
          </p:nvPicPr>
          <p:blipFill rotWithShape="1">
            <a:blip r:embed="rId3"/>
            <a:srcRect l="25694"/>
            <a:stretch/>
          </p:blipFill>
          <p:spPr>
            <a:xfrm>
              <a:off x="406401" y="5534190"/>
              <a:ext cx="315058" cy="1049159"/>
            </a:xfrm>
            <a:prstGeom prst="rect">
              <a:avLst/>
            </a:prstGeom>
          </p:spPr>
        </p:pic>
        <p:sp>
          <p:nvSpPr>
            <p:cNvPr id="20" name="Rectangle 19"/>
            <p:cNvSpPr/>
            <p:nvPr/>
          </p:nvSpPr>
          <p:spPr>
            <a:xfrm>
              <a:off x="677917" y="5912137"/>
              <a:ext cx="1179913" cy="276999"/>
            </a:xfrm>
            <a:prstGeom prst="rect">
              <a:avLst/>
            </a:prstGeom>
          </p:spPr>
          <p:txBody>
            <a:bodyPr wrap="square">
              <a:spAutoFit/>
            </a:bodyPr>
            <a:lstStyle/>
            <a:p>
              <a:r>
                <a:rPr lang="en-US" sz="1200" b="1" dirty="0">
                  <a:solidFill>
                    <a:srgbClr val="FF0000"/>
                  </a:solidFill>
                </a:rPr>
                <a:t>80% &amp; below</a:t>
              </a:r>
            </a:p>
          </p:txBody>
        </p:sp>
        <p:sp>
          <p:nvSpPr>
            <p:cNvPr id="22" name="Rectangle 21"/>
            <p:cNvSpPr/>
            <p:nvPr/>
          </p:nvSpPr>
          <p:spPr>
            <a:xfrm>
              <a:off x="706945" y="5716231"/>
              <a:ext cx="919804" cy="276999"/>
            </a:xfrm>
            <a:prstGeom prst="rect">
              <a:avLst/>
            </a:prstGeom>
          </p:spPr>
          <p:txBody>
            <a:bodyPr wrap="none">
              <a:spAutoFit/>
            </a:bodyPr>
            <a:lstStyle/>
            <a:p>
              <a:r>
                <a:rPr lang="en-US" sz="1200" b="1" dirty="0">
                  <a:solidFill>
                    <a:schemeClr val="accent2">
                      <a:lumMod val="60000"/>
                      <a:lumOff val="40000"/>
                    </a:schemeClr>
                  </a:solidFill>
                </a:rPr>
                <a:t>In-between</a:t>
              </a:r>
            </a:p>
          </p:txBody>
        </p:sp>
      </p:gr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43169" y="208470"/>
            <a:ext cx="2350216" cy="654446"/>
          </a:xfrm>
          <a:prstGeom prst="rect">
            <a:avLst/>
          </a:prstGeom>
        </p:spPr>
      </p:pic>
      <p:grpSp>
        <p:nvGrpSpPr>
          <p:cNvPr id="35" name="Group 34"/>
          <p:cNvGrpSpPr/>
          <p:nvPr/>
        </p:nvGrpSpPr>
        <p:grpSpPr>
          <a:xfrm>
            <a:off x="8330267" y="1427520"/>
            <a:ext cx="1527974" cy="1303675"/>
            <a:chOff x="4815341" y="0"/>
            <a:chExt cx="1527974" cy="1303675"/>
          </a:xfrm>
        </p:grpSpPr>
        <p:sp>
          <p:nvSpPr>
            <p:cNvPr id="36" name="Rectangle 35"/>
            <p:cNvSpPr/>
            <p:nvPr/>
          </p:nvSpPr>
          <p:spPr>
            <a:xfrm>
              <a:off x="4815341" y="0"/>
              <a:ext cx="1527974" cy="130367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7" name="Rectangle 36"/>
            <p:cNvSpPr/>
            <p:nvPr/>
          </p:nvSpPr>
          <p:spPr>
            <a:xfrm>
              <a:off x="4815341" y="0"/>
              <a:ext cx="1527974" cy="13036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dirty="0"/>
                <a:t>94%</a:t>
              </a:r>
            </a:p>
          </p:txBody>
        </p:sp>
      </p:grpSp>
      <p:sp>
        <p:nvSpPr>
          <p:cNvPr id="39" name="TextBox 38"/>
          <p:cNvSpPr txBox="1"/>
          <p:nvPr/>
        </p:nvSpPr>
        <p:spPr>
          <a:xfrm>
            <a:off x="7428526" y="3811212"/>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per month</a:t>
            </a:r>
          </a:p>
        </p:txBody>
      </p:sp>
      <p:graphicFrame>
        <p:nvGraphicFramePr>
          <p:cNvPr id="25" name="Diagram 24"/>
          <p:cNvGraphicFramePr/>
          <p:nvPr>
            <p:extLst>
              <p:ext uri="{D42A27DB-BD31-4B8C-83A1-F6EECF244321}">
                <p14:modId xmlns:p14="http://schemas.microsoft.com/office/powerpoint/2010/main" val="2936438745"/>
              </p:ext>
            </p:extLst>
          </p:nvPr>
        </p:nvGraphicFramePr>
        <p:xfrm>
          <a:off x="1165399" y="1131482"/>
          <a:ext cx="8501203" cy="127801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27" name="Group 26"/>
          <p:cNvGrpSpPr/>
          <p:nvPr/>
        </p:nvGrpSpPr>
        <p:grpSpPr>
          <a:xfrm>
            <a:off x="3616608" y="1090986"/>
            <a:ext cx="1618651" cy="1719500"/>
            <a:chOff x="526399" y="-441491"/>
            <a:chExt cx="1618651" cy="1719500"/>
          </a:xfrm>
        </p:grpSpPr>
        <p:sp>
          <p:nvSpPr>
            <p:cNvPr id="29" name="Rectangle 28"/>
            <p:cNvSpPr/>
            <p:nvPr/>
          </p:nvSpPr>
          <p:spPr>
            <a:xfrm>
              <a:off x="526399" y="0"/>
              <a:ext cx="1546499" cy="1278009"/>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ctangle 30"/>
            <p:cNvSpPr/>
            <p:nvPr/>
          </p:nvSpPr>
          <p:spPr>
            <a:xfrm>
              <a:off x="598551" y="-441491"/>
              <a:ext cx="1546499" cy="127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dirty="0">
                  <a:latin typeface="Tw Cen MT Condensed" panose="020B0606020104020203" pitchFamily="34" charset="0"/>
                </a:rPr>
                <a:t>178</a:t>
              </a:r>
              <a:endParaRPr lang="en-US" sz="4400" kern="1200" dirty="0">
                <a:latin typeface="Tw Cen MT Condensed" panose="020B0606020104020203" pitchFamily="34" charset="0"/>
              </a:endParaRPr>
            </a:p>
          </p:txBody>
        </p:sp>
      </p:grpSp>
      <p:grpSp>
        <p:nvGrpSpPr>
          <p:cNvPr id="32" name="Group 31"/>
          <p:cNvGrpSpPr/>
          <p:nvPr/>
        </p:nvGrpSpPr>
        <p:grpSpPr>
          <a:xfrm>
            <a:off x="8008988" y="986627"/>
            <a:ext cx="1832510" cy="3507629"/>
            <a:chOff x="4531372" y="-2229620"/>
            <a:chExt cx="1832510" cy="3507629"/>
          </a:xfrm>
        </p:grpSpPr>
        <p:sp>
          <p:nvSpPr>
            <p:cNvPr id="33" name="Rectangle 32"/>
            <p:cNvSpPr/>
            <p:nvPr/>
          </p:nvSpPr>
          <p:spPr>
            <a:xfrm>
              <a:off x="4835908" y="0"/>
              <a:ext cx="1527974" cy="1278009"/>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ctangle 33"/>
            <p:cNvSpPr/>
            <p:nvPr/>
          </p:nvSpPr>
          <p:spPr>
            <a:xfrm>
              <a:off x="4531372" y="-2229620"/>
              <a:ext cx="1527974" cy="127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kern="1200" cap="all" spc="83" dirty="0">
                  <a:solidFill>
                    <a:schemeClr val="bg1"/>
                  </a:solidFill>
                  <a:latin typeface="Tw Cen MT Condensed" panose="020B0606020104020203" pitchFamily="34" charset="0"/>
                  <a:ea typeface="MS PGothic" pitchFamily="34" charset="-128"/>
                </a:rPr>
                <a:t>96</a:t>
              </a:r>
              <a:r>
                <a:rPr lang="en-US" sz="4000" dirty="0">
                  <a:latin typeface="Tw Cen MT Condensed" panose="020B0606020104020203" pitchFamily="34" charset="0"/>
                </a:rPr>
                <a:t>%</a:t>
              </a:r>
            </a:p>
          </p:txBody>
        </p:sp>
      </p:grpSp>
      <p:graphicFrame>
        <p:nvGraphicFramePr>
          <p:cNvPr id="41" name="Chart 40"/>
          <p:cNvGraphicFramePr>
            <a:graphicFrameLocks/>
          </p:cNvGraphicFramePr>
          <p:nvPr>
            <p:extLst>
              <p:ext uri="{D42A27DB-BD31-4B8C-83A1-F6EECF244321}">
                <p14:modId xmlns:p14="http://schemas.microsoft.com/office/powerpoint/2010/main" val="4257800073"/>
              </p:ext>
            </p:extLst>
          </p:nvPr>
        </p:nvGraphicFramePr>
        <p:xfrm>
          <a:off x="5945565" y="4199021"/>
          <a:ext cx="6061539" cy="2372479"/>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519153833"/>
              </p:ext>
            </p:extLst>
          </p:nvPr>
        </p:nvGraphicFramePr>
        <p:xfrm>
          <a:off x="2721744" y="2613570"/>
          <a:ext cx="5683439" cy="695222"/>
        </p:xfrm>
        <a:graphic>
          <a:graphicData uri="http://schemas.openxmlformats.org/drawingml/2006/table">
            <a:tbl>
              <a:tblPr>
                <a:effectLst>
                  <a:outerShdw blurRad="50800" dist="38100" dir="5400000" algn="t" rotWithShape="0">
                    <a:prstClr val="black">
                      <a:alpha val="40000"/>
                    </a:prstClr>
                  </a:outerShdw>
                </a:effectLst>
                <a:tableStyleId>{5C22544A-7EE6-4342-B048-85BDC9FD1C3A}</a:tableStyleId>
              </a:tblPr>
              <a:tblGrid>
                <a:gridCol w="1765802">
                  <a:extLst>
                    <a:ext uri="{9D8B030D-6E8A-4147-A177-3AD203B41FA5}">
                      <a16:colId xmlns:a14="http://schemas.microsoft.com/office/drawing/2010/main" xmlns:p14="http://schemas.microsoft.com/office/powerpoint/2010/main" xmlns:dgm="http://schemas.openxmlformats.org/drawingml/2006/diagram" xmlns:c="http://schemas.openxmlformats.org/drawingml/2006/chart" xmlns:a16="http://schemas.microsoft.com/office/drawing/2014/main" xmlns="" val="20000"/>
                    </a:ext>
                  </a:extLst>
                </a:gridCol>
                <a:gridCol w="718551">
                  <a:extLst>
                    <a:ext uri="{9D8B030D-6E8A-4147-A177-3AD203B41FA5}">
                      <a16:colId xmlns:a14="http://schemas.microsoft.com/office/drawing/2010/main" xmlns:p14="http://schemas.microsoft.com/office/powerpoint/2010/main" xmlns:dgm="http://schemas.openxmlformats.org/drawingml/2006/diagram" xmlns:c="http://schemas.openxmlformats.org/drawingml/2006/chart" xmlns:a16="http://schemas.microsoft.com/office/drawing/2014/main" xmlns="" val="20001"/>
                    </a:ext>
                  </a:extLst>
                </a:gridCol>
                <a:gridCol w="802638">
                  <a:extLst>
                    <a:ext uri="{9D8B030D-6E8A-4147-A177-3AD203B41FA5}">
                      <a16:colId xmlns:a14="http://schemas.microsoft.com/office/drawing/2010/main" xmlns:p14="http://schemas.microsoft.com/office/powerpoint/2010/main" xmlns:dgm="http://schemas.openxmlformats.org/drawingml/2006/diagram" xmlns:c="http://schemas.openxmlformats.org/drawingml/2006/chart" xmlns:a16="http://schemas.microsoft.com/office/drawing/2014/main" xmlns="" val="20002"/>
                    </a:ext>
                  </a:extLst>
                </a:gridCol>
                <a:gridCol w="859969">
                  <a:extLst>
                    <a:ext uri="{9D8B030D-6E8A-4147-A177-3AD203B41FA5}">
                      <a16:colId xmlns:a14="http://schemas.microsoft.com/office/drawing/2010/main" xmlns:p14="http://schemas.microsoft.com/office/powerpoint/2010/main" xmlns:dgm="http://schemas.openxmlformats.org/drawingml/2006/diagram" xmlns:c="http://schemas.openxmlformats.org/drawingml/2006/chart" xmlns:a16="http://schemas.microsoft.com/office/drawing/2014/main" xmlns="" val="20003"/>
                    </a:ext>
                  </a:extLst>
                </a:gridCol>
                <a:gridCol w="859969">
                  <a:extLst>
                    <a:ext uri="{9D8B030D-6E8A-4147-A177-3AD203B41FA5}">
                      <a16:colId xmlns:a14="http://schemas.microsoft.com/office/drawing/2010/main" xmlns:p14="http://schemas.microsoft.com/office/powerpoint/2010/main" xmlns:dgm="http://schemas.openxmlformats.org/drawingml/2006/diagram" xmlns:c="http://schemas.openxmlformats.org/drawingml/2006/chart" xmlns:a16="http://schemas.microsoft.com/office/drawing/2014/main" xmlns="" val="1623038515"/>
                    </a:ext>
                  </a:extLst>
                </a:gridCol>
                <a:gridCol w="676510">
                  <a:extLst>
                    <a:ext uri="{9D8B030D-6E8A-4147-A177-3AD203B41FA5}">
                      <a16:colId xmlns:a14="http://schemas.microsoft.com/office/drawing/2010/main" xmlns:p14="http://schemas.microsoft.com/office/powerpoint/2010/main" xmlns:dgm="http://schemas.openxmlformats.org/drawingml/2006/diagram" xmlns:c="http://schemas.openxmlformats.org/drawingml/2006/chart" xmlns:a16="http://schemas.microsoft.com/office/drawing/2014/main" xmlns="" val="20004"/>
                    </a:ext>
                  </a:extLst>
                </a:gridCol>
              </a:tblGrid>
              <a:tr h="319937">
                <a:tc>
                  <a:txBody>
                    <a:bodyPr/>
                    <a:lstStyle/>
                    <a:p>
                      <a:pPr algn="ctr" fontAlgn="ctr"/>
                      <a:r>
                        <a:rPr lang="en-US" sz="1200" b="1" u="none" strike="noStrike" dirty="0">
                          <a:solidFill>
                            <a:schemeClr val="bg1"/>
                          </a:solidFill>
                          <a:effectLst/>
                        </a:rPr>
                        <a:t>Guest</a:t>
                      </a:r>
                      <a:r>
                        <a:rPr lang="en-US" sz="1200" b="1" u="none" strike="noStrike" baseline="0" dirty="0">
                          <a:solidFill>
                            <a:schemeClr val="bg1"/>
                          </a:solidFill>
                          <a:effectLst/>
                        </a:rPr>
                        <a:t> </a:t>
                      </a:r>
                      <a:r>
                        <a:rPr lang="en-US" sz="1200" b="1" u="none" strike="noStrike" dirty="0">
                          <a:solidFill>
                            <a:schemeClr val="bg1"/>
                          </a:solidFill>
                          <a:effectLst/>
                        </a:rPr>
                        <a:t> Services</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b="1" u="none" strike="noStrike" dirty="0">
                          <a:solidFill>
                            <a:schemeClr val="bg1"/>
                          </a:solidFill>
                          <a:effectLst/>
                        </a:rPr>
                        <a:t>JAN 2017</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b="1" u="none" strike="noStrike">
                          <a:solidFill>
                            <a:schemeClr val="bg1"/>
                          </a:solidFill>
                          <a:effectLst/>
                        </a:rPr>
                        <a:t>FEB 2017</a:t>
                      </a:r>
                      <a:endParaRPr lang="en-US" sz="1200" b="1" i="0" u="none" strike="noStrike">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b="1" u="none" strike="noStrike" dirty="0">
                          <a:solidFill>
                            <a:schemeClr val="bg1"/>
                          </a:solidFill>
                          <a:effectLst/>
                        </a:rPr>
                        <a:t>MAR 2017</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b="1" i="0" u="none" strike="noStrike" dirty="0">
                          <a:solidFill>
                            <a:schemeClr val="bg1"/>
                          </a:solidFill>
                          <a:effectLst/>
                          <a:latin typeface="+mn-lt"/>
                        </a:rPr>
                        <a:t>APRIL</a:t>
                      </a:r>
                      <a:r>
                        <a:rPr lang="en-US" sz="1200" b="1" i="0" u="none" strike="noStrike" baseline="0" dirty="0">
                          <a:solidFill>
                            <a:schemeClr val="bg1"/>
                          </a:solidFill>
                          <a:effectLst/>
                          <a:latin typeface="+mn-lt"/>
                        </a:rPr>
                        <a:t> 2017</a:t>
                      </a:r>
                      <a:endParaRPr lang="en-US" sz="1200" b="1" i="0" u="none" strike="noStrike" dirty="0">
                        <a:solidFill>
                          <a:schemeClr val="bg1"/>
                        </a:solidFill>
                        <a:effectLst/>
                        <a:latin typeface="+mn-lt"/>
                      </a:endParaRPr>
                    </a:p>
                  </a:txBody>
                  <a:tcPr marL="9525" marR="9525" marT="9525" marB="0" anchor="ctr">
                    <a:solidFill>
                      <a:schemeClr val="tx1">
                        <a:lumMod val="65000"/>
                        <a:lumOff val="35000"/>
                      </a:schemeClr>
                    </a:solidFill>
                  </a:tcPr>
                </a:tc>
                <a:tc>
                  <a:txBody>
                    <a:bodyPr/>
                    <a:lstStyle/>
                    <a:p>
                      <a:pPr algn="ctr" fontAlgn="ctr"/>
                      <a:r>
                        <a:rPr lang="en-US" sz="1200" b="1" u="none" strike="noStrike" dirty="0">
                          <a:solidFill>
                            <a:schemeClr val="bg1"/>
                          </a:solidFill>
                          <a:effectLst/>
                        </a:rPr>
                        <a:t>YTD</a:t>
                      </a:r>
                      <a:r>
                        <a:rPr lang="en-US" sz="1200" b="1" u="none" strike="noStrike" baseline="0" dirty="0">
                          <a:solidFill>
                            <a:schemeClr val="bg1"/>
                          </a:solidFill>
                          <a:effectLst/>
                        </a:rPr>
                        <a:t> SCORE</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extLst>
                  <a:ext uri="{0D108BD9-81ED-4DB2-BD59-A6C34878D82A}">
                    <a16:rowId xmlns:a14="http://schemas.microsoft.com/office/drawing/2010/main" xmlns:p14="http://schemas.microsoft.com/office/powerpoint/2010/main" xmlns:dgm="http://schemas.openxmlformats.org/drawingml/2006/diagram" xmlns:c="http://schemas.openxmlformats.org/drawingml/2006/chart" xmlns:a16="http://schemas.microsoft.com/office/drawing/2014/main" xmlns="" val="10000"/>
                  </a:ext>
                </a:extLst>
              </a:tr>
              <a:tr h="319937">
                <a:tc>
                  <a:txBody>
                    <a:bodyPr/>
                    <a:lstStyle/>
                    <a:p>
                      <a:pPr algn="ctr" fontAlgn="ctr"/>
                      <a:r>
                        <a:rPr lang="en-US" sz="1200" b="1" u="none" strike="noStrike" dirty="0">
                          <a:solidFill>
                            <a:schemeClr val="bg1"/>
                          </a:solidFill>
                          <a:effectLst/>
                        </a:rPr>
                        <a:t>Overall Monthly Score</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t"/>
                      <a:r>
                        <a:rPr lang="en-US" sz="1200" b="1" i="0" u="none" strike="noStrike" dirty="0">
                          <a:solidFill>
                            <a:schemeClr val="bg1"/>
                          </a:solidFill>
                          <a:effectLst/>
                          <a:latin typeface="Arial" panose="020B0604020202020204" pitchFamily="34" charset="0"/>
                        </a:rPr>
                        <a:t>94%</a:t>
                      </a:r>
                    </a:p>
                  </a:txBody>
                  <a:tcPr marL="9525" marR="9525" marT="9525" marB="0">
                    <a:solidFill>
                      <a:schemeClr val="tx1">
                        <a:lumMod val="65000"/>
                        <a:lumOff val="35000"/>
                      </a:schemeClr>
                    </a:solidFill>
                  </a:tcPr>
                </a:tc>
                <a:tc>
                  <a:txBody>
                    <a:bodyPr/>
                    <a:lstStyle/>
                    <a:p>
                      <a:pPr algn="ctr" fontAlgn="t"/>
                      <a:r>
                        <a:rPr lang="en-US" sz="1200" b="1" i="0" u="none" strike="noStrike" dirty="0">
                          <a:solidFill>
                            <a:schemeClr val="bg1"/>
                          </a:solidFill>
                          <a:effectLst/>
                          <a:latin typeface="Arial" panose="020B0604020202020204" pitchFamily="34" charset="0"/>
                        </a:rPr>
                        <a:t>98%</a:t>
                      </a:r>
                    </a:p>
                  </a:txBody>
                  <a:tcPr marL="9525" marR="9525" marT="9525" marB="0">
                    <a:solidFill>
                      <a:schemeClr val="tx1">
                        <a:lumMod val="65000"/>
                        <a:lumOff val="35000"/>
                      </a:schemeClr>
                    </a:solidFill>
                  </a:tcPr>
                </a:tc>
                <a:tc>
                  <a:txBody>
                    <a:bodyPr/>
                    <a:lstStyle/>
                    <a:p>
                      <a:pPr algn="ctr" fontAlgn="t"/>
                      <a:r>
                        <a:rPr lang="en-US" sz="1200" b="1" i="0" u="none" strike="noStrike" dirty="0">
                          <a:solidFill>
                            <a:schemeClr val="bg1"/>
                          </a:solidFill>
                          <a:effectLst/>
                          <a:latin typeface="Arial" panose="020B0604020202020204" pitchFamily="34" charset="0"/>
                        </a:rPr>
                        <a:t>96%</a:t>
                      </a:r>
                    </a:p>
                  </a:txBody>
                  <a:tcPr marL="9525" marR="9525" marT="9525" marB="0">
                    <a:solidFill>
                      <a:schemeClr val="tx1">
                        <a:lumMod val="65000"/>
                        <a:lumOff val="35000"/>
                      </a:schemeClr>
                    </a:solidFill>
                  </a:tcPr>
                </a:tc>
                <a:tc>
                  <a:txBody>
                    <a:bodyPr/>
                    <a:lstStyle/>
                    <a:p>
                      <a:pPr algn="ctr" fontAlgn="t"/>
                      <a:r>
                        <a:rPr lang="en-US" sz="1200" b="1" i="0" u="none" strike="noStrike" dirty="0">
                          <a:solidFill>
                            <a:schemeClr val="bg1"/>
                          </a:solidFill>
                          <a:effectLst/>
                          <a:latin typeface="Arial" panose="020B0604020202020204" pitchFamily="34" charset="0"/>
                        </a:rPr>
                        <a:t>94%</a:t>
                      </a:r>
                    </a:p>
                  </a:txBody>
                  <a:tcPr marL="9525" marR="9525" marT="9525" marB="0">
                    <a:solidFill>
                      <a:schemeClr val="tx1">
                        <a:lumMod val="65000"/>
                        <a:lumOff val="35000"/>
                      </a:schemeClr>
                    </a:solidFill>
                  </a:tcPr>
                </a:tc>
                <a:tc>
                  <a:txBody>
                    <a:bodyPr/>
                    <a:lstStyle/>
                    <a:p>
                      <a:pPr algn="ctr" fontAlgn="t"/>
                      <a:r>
                        <a:rPr lang="en-US" sz="1200" b="1" u="none" strike="noStrike" dirty="0">
                          <a:solidFill>
                            <a:schemeClr val="bg1"/>
                          </a:solidFill>
                          <a:effectLst/>
                        </a:rPr>
                        <a:t>96%</a:t>
                      </a:r>
                      <a:endParaRPr lang="en-US" sz="1200" b="1" i="0" u="none" strike="noStrike" dirty="0">
                        <a:solidFill>
                          <a:schemeClr val="bg1"/>
                        </a:solidFill>
                        <a:effectLst/>
                        <a:latin typeface="Arial" panose="020B0604020202020204" pitchFamily="34" charset="0"/>
                      </a:endParaRPr>
                    </a:p>
                  </a:txBody>
                  <a:tcPr marL="9525" marR="9525" marT="9525" marB="0">
                    <a:solidFill>
                      <a:schemeClr val="tx1">
                        <a:lumMod val="65000"/>
                        <a:lumOff val="35000"/>
                      </a:schemeClr>
                    </a:solidFill>
                  </a:tcPr>
                </a:tc>
                <a:extLst>
                  <a:ext uri="{0D108BD9-81ED-4DB2-BD59-A6C34878D82A}">
                    <a16:rowId xmlns:a14="http://schemas.microsoft.com/office/drawing/2010/main" xmlns:p14="http://schemas.microsoft.com/office/powerpoint/2010/main" xmlns:dgm="http://schemas.openxmlformats.org/drawingml/2006/diagram" xmlns:c="http://schemas.openxmlformats.org/drawingml/2006/chart" xmlns:a16="http://schemas.microsoft.com/office/drawing/2014/main" xmlns="" val="10001"/>
                  </a:ext>
                </a:extLst>
              </a:tr>
            </a:tbl>
          </a:graphicData>
        </a:graphic>
      </p:graphicFrame>
      <p:graphicFrame>
        <p:nvGraphicFramePr>
          <p:cNvPr id="3" name="Chart 2"/>
          <p:cNvGraphicFramePr/>
          <p:nvPr>
            <p:extLst>
              <p:ext uri="{D42A27DB-BD31-4B8C-83A1-F6EECF244321}">
                <p14:modId xmlns:p14="http://schemas.microsoft.com/office/powerpoint/2010/main" val="810528707"/>
              </p:ext>
            </p:extLst>
          </p:nvPr>
        </p:nvGraphicFramePr>
        <p:xfrm>
          <a:off x="587192" y="4103075"/>
          <a:ext cx="4987698" cy="2297725"/>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68413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7/27/2017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4</a:t>
            </a:fld>
            <a:endParaRPr lang="en-US"/>
          </a:p>
        </p:txBody>
      </p:sp>
      <p:cxnSp>
        <p:nvCxnSpPr>
          <p:cNvPr id="53" name="Straight Connector 52"/>
          <p:cNvCxnSpPr/>
          <p:nvPr/>
        </p:nvCxnSpPr>
        <p:spPr>
          <a:xfrm>
            <a:off x="154057" y="110163"/>
            <a:ext cx="0" cy="703648"/>
          </a:xfrm>
          <a:prstGeom prst="line">
            <a:avLst/>
          </a:prstGeom>
          <a:noFill/>
          <a:ln w="9525" cap="flat" cmpd="sng" algn="ctr">
            <a:solidFill>
              <a:schemeClr val="tx1"/>
            </a:solidFill>
            <a:prstDash val="solid"/>
          </a:ln>
          <a:effectLst/>
        </p:spPr>
      </p:cxnSp>
      <p:sp>
        <p:nvSpPr>
          <p:cNvPr id="58" name="Rectangle 57"/>
          <p:cNvSpPr/>
          <p:nvPr/>
        </p:nvSpPr>
        <p:spPr>
          <a:xfrm>
            <a:off x="299976" y="22505"/>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 ‘17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p:nvPr/>
        </p:nvSpPr>
        <p:spPr>
          <a:xfrm>
            <a:off x="4353405" y="862915"/>
            <a:ext cx="1546499" cy="1228472"/>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0" name="TextBox 29"/>
          <p:cNvSpPr txBox="1"/>
          <p:nvPr/>
        </p:nvSpPr>
        <p:spPr>
          <a:xfrm>
            <a:off x="4143035" y="3532009"/>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by Level  – Trend</a:t>
            </a: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208470"/>
            <a:ext cx="2350216" cy="654446"/>
          </a:xfrm>
          <a:prstGeom prst="rect">
            <a:avLst/>
          </a:prstGeom>
        </p:spPr>
      </p:pic>
      <p:grpSp>
        <p:nvGrpSpPr>
          <p:cNvPr id="35" name="Group 34"/>
          <p:cNvGrpSpPr/>
          <p:nvPr/>
        </p:nvGrpSpPr>
        <p:grpSpPr>
          <a:xfrm>
            <a:off x="8330267" y="1427520"/>
            <a:ext cx="1527974" cy="1303675"/>
            <a:chOff x="4815341" y="0"/>
            <a:chExt cx="1527974" cy="1303675"/>
          </a:xfrm>
        </p:grpSpPr>
        <p:sp>
          <p:nvSpPr>
            <p:cNvPr id="36" name="Rectangle 35"/>
            <p:cNvSpPr/>
            <p:nvPr/>
          </p:nvSpPr>
          <p:spPr>
            <a:xfrm>
              <a:off x="4815341" y="0"/>
              <a:ext cx="1527974" cy="130367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7" name="Rectangle 36"/>
            <p:cNvSpPr/>
            <p:nvPr/>
          </p:nvSpPr>
          <p:spPr>
            <a:xfrm>
              <a:off x="4815341" y="0"/>
              <a:ext cx="1527974" cy="13036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dirty="0"/>
                <a:t>94%</a:t>
              </a:r>
            </a:p>
          </p:txBody>
        </p:sp>
      </p:grpSp>
      <p:sp>
        <p:nvSpPr>
          <p:cNvPr id="39" name="TextBox 38"/>
          <p:cNvSpPr txBox="1"/>
          <p:nvPr/>
        </p:nvSpPr>
        <p:spPr>
          <a:xfrm>
            <a:off x="4143035" y="1028136"/>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by Level – April ’17</a:t>
            </a:r>
          </a:p>
        </p:txBody>
      </p:sp>
      <p:grpSp>
        <p:nvGrpSpPr>
          <p:cNvPr id="32" name="Group 31"/>
          <p:cNvGrpSpPr/>
          <p:nvPr/>
        </p:nvGrpSpPr>
        <p:grpSpPr>
          <a:xfrm>
            <a:off x="8059165" y="1446687"/>
            <a:ext cx="1782333" cy="3047569"/>
            <a:chOff x="4581549" y="-1769560"/>
            <a:chExt cx="1782333" cy="3047569"/>
          </a:xfrm>
        </p:grpSpPr>
        <p:sp>
          <p:nvSpPr>
            <p:cNvPr id="33" name="Rectangle 32"/>
            <p:cNvSpPr/>
            <p:nvPr/>
          </p:nvSpPr>
          <p:spPr>
            <a:xfrm>
              <a:off x="4835908" y="0"/>
              <a:ext cx="1527974" cy="1278009"/>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ctangle 33"/>
            <p:cNvSpPr/>
            <p:nvPr/>
          </p:nvSpPr>
          <p:spPr>
            <a:xfrm>
              <a:off x="4581549" y="-1769560"/>
              <a:ext cx="1527974" cy="127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kern="1200" cap="all" spc="83" dirty="0">
                  <a:solidFill>
                    <a:schemeClr val="bg1"/>
                  </a:solidFill>
                  <a:latin typeface="Tw Cen MT Condensed" panose="020B0606020104020203" pitchFamily="34" charset="0"/>
                  <a:ea typeface="MS PGothic" pitchFamily="34" charset="-128"/>
                </a:rPr>
                <a:t>96</a:t>
              </a:r>
              <a:r>
                <a:rPr lang="en-US" sz="4000" dirty="0">
                  <a:latin typeface="Tw Cen MT Condensed" panose="020B0606020104020203" pitchFamily="34" charset="0"/>
                </a:rPr>
                <a:t>%</a:t>
              </a:r>
            </a:p>
          </p:txBody>
        </p:sp>
      </p:grpSp>
      <p:graphicFrame>
        <p:nvGraphicFramePr>
          <p:cNvPr id="20" name="Chart 19"/>
          <p:cNvGraphicFramePr>
            <a:graphicFrameLocks/>
          </p:cNvGraphicFramePr>
          <p:nvPr>
            <p:extLst>
              <p:ext uri="{D42A27DB-BD31-4B8C-83A1-F6EECF244321}">
                <p14:modId xmlns:p14="http://schemas.microsoft.com/office/powerpoint/2010/main" val="2931930494"/>
              </p:ext>
            </p:extLst>
          </p:nvPr>
        </p:nvGraphicFramePr>
        <p:xfrm>
          <a:off x="307975" y="3976320"/>
          <a:ext cx="11591925" cy="21860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Chart 20"/>
          <p:cNvGraphicFramePr>
            <a:graphicFrameLocks/>
          </p:cNvGraphicFramePr>
          <p:nvPr>
            <p:extLst>
              <p:ext uri="{D42A27DB-BD31-4B8C-83A1-F6EECF244321}">
                <p14:modId xmlns:p14="http://schemas.microsoft.com/office/powerpoint/2010/main" val="1098465322"/>
              </p:ext>
            </p:extLst>
          </p:nvPr>
        </p:nvGraphicFramePr>
        <p:xfrm>
          <a:off x="299976" y="1477151"/>
          <a:ext cx="11585410" cy="174954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4668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7/27/2017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5</a:t>
            </a:fld>
            <a:endParaRPr lang="en-US"/>
          </a:p>
        </p:txBody>
      </p:sp>
      <p:cxnSp>
        <p:nvCxnSpPr>
          <p:cNvPr id="53" name="Straight Connector 52"/>
          <p:cNvCxnSpPr/>
          <p:nvPr/>
        </p:nvCxnSpPr>
        <p:spPr>
          <a:xfrm>
            <a:off x="91579" y="15665"/>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48009"/>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sp>
        <p:nvSpPr>
          <p:cNvPr id="27" name="Rectangle 26"/>
          <p:cNvSpPr/>
          <p:nvPr/>
        </p:nvSpPr>
        <p:spPr>
          <a:xfrm>
            <a:off x="155575" y="1096593"/>
            <a:ext cx="11667825" cy="35026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r>
              <a:rPr lang="en-US" altLang="en-US" sz="2000" cap="all" spc="83" dirty="0">
                <a:solidFill>
                  <a:schemeClr val="bg1"/>
                </a:solidFill>
                <a:latin typeface="Tw Cen MT Condensed" panose="020B0606020104020203"/>
                <a:ea typeface="MS PGothic" pitchFamily="34" charset="-128"/>
              </a:rPr>
              <a:t>Areas require attention</a:t>
            </a:r>
          </a:p>
        </p:txBody>
      </p:sp>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208" y="1762460"/>
            <a:ext cx="657852" cy="657852"/>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5" name="Rectangle 34"/>
          <p:cNvSpPr/>
          <p:nvPr/>
        </p:nvSpPr>
        <p:spPr>
          <a:xfrm>
            <a:off x="1443234" y="1528967"/>
            <a:ext cx="9218847" cy="1077218"/>
          </a:xfrm>
          <a:prstGeom prst="rect">
            <a:avLst/>
          </a:prstGeom>
        </p:spPr>
        <p:txBody>
          <a:bodyPr wrap="square">
            <a:spAutoFit/>
          </a:bodyPr>
          <a:lstStyle/>
          <a:p>
            <a:r>
              <a:rPr lang="en-US" sz="1600" u="sng" dirty="0">
                <a:solidFill>
                  <a:prstClr val="black"/>
                </a:solidFill>
                <a:latin typeface="Tw Cen MT Condensed" panose="020B0606020104020203" pitchFamily="34" charset="0"/>
              </a:rPr>
              <a:t>Interaction with customer</a:t>
            </a:r>
          </a:p>
          <a:p>
            <a:pPr marL="285750" indent="-285750">
              <a:buFont typeface="Arial" panose="020B0604020202020204" pitchFamily="34" charset="0"/>
              <a:buChar char="•"/>
            </a:pPr>
            <a:r>
              <a:rPr lang="en-US" sz="1600" dirty="0">
                <a:solidFill>
                  <a:prstClr val="black"/>
                </a:solidFill>
                <a:latin typeface="Tw Cen MT Condensed" panose="020B0606020104020203" pitchFamily="34" charset="0"/>
              </a:rPr>
              <a:t>Associate did not approach or give attention to customer properly. </a:t>
            </a:r>
          </a:p>
          <a:p>
            <a:pPr marL="285750" indent="-285750">
              <a:buFont typeface="Arial" panose="020B0604020202020204" pitchFamily="34" charset="0"/>
              <a:buChar char="•"/>
            </a:pPr>
            <a:r>
              <a:rPr lang="en-US" sz="1600" dirty="0">
                <a:solidFill>
                  <a:prstClr val="black"/>
                </a:solidFill>
                <a:latin typeface="Tw Cen MT Condensed" panose="020B0606020104020203" pitchFamily="34" charset="0"/>
              </a:rPr>
              <a:t>Associates was in hurry and did not give customer enough time.</a:t>
            </a:r>
          </a:p>
          <a:p>
            <a:pPr marL="285750" indent="-285750">
              <a:buFont typeface="Arial" panose="020B0604020202020204" pitchFamily="34" charset="0"/>
              <a:buChar char="•"/>
            </a:pPr>
            <a:r>
              <a:rPr lang="en-US" sz="1600" dirty="0">
                <a:solidFill>
                  <a:prstClr val="black"/>
                </a:solidFill>
                <a:latin typeface="Tw Cen MT Condensed" panose="020B0606020104020203" pitchFamily="34" charset="0"/>
              </a:rPr>
              <a:t>Associate did not provide correct &amp; accurate information to customer.</a:t>
            </a:r>
          </a:p>
        </p:txBody>
      </p:sp>
    </p:spTree>
    <p:extLst>
      <p:ext uri="{BB962C8B-B14F-4D97-AF65-F5344CB8AC3E}">
        <p14:creationId xmlns:p14="http://schemas.microsoft.com/office/powerpoint/2010/main" val="1147458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7/27/2017</a:t>
            </a:fld>
            <a:endParaRPr lang="en-US"/>
          </a:p>
        </p:txBody>
      </p:sp>
      <p:sp>
        <p:nvSpPr>
          <p:cNvPr id="10" name="Slide Number Placeholder 9"/>
          <p:cNvSpPr>
            <a:spLocks noGrp="1"/>
          </p:cNvSpPr>
          <p:nvPr>
            <p:ph type="sldNum" sz="quarter" idx="12"/>
          </p:nvPr>
        </p:nvSpPr>
        <p:spPr>
          <a:xfrm>
            <a:off x="9150185" y="6479789"/>
            <a:ext cx="2743200" cy="365125"/>
          </a:xfrm>
        </p:spPr>
        <p:txBody>
          <a:bodyPr/>
          <a:lstStyle/>
          <a:p>
            <a:fld id="{AC155779-0C73-4050-9674-9D270809896D}" type="slidenum">
              <a:rPr lang="en-US" smtClean="0"/>
              <a:t>6</a:t>
            </a:fld>
            <a:endParaRPr lang="en-US"/>
          </a:p>
        </p:txBody>
      </p:sp>
      <p:cxnSp>
        <p:nvCxnSpPr>
          <p:cNvPr id="53" name="Straight Connector 52"/>
          <p:cNvCxnSpPr/>
          <p:nvPr/>
        </p:nvCxnSpPr>
        <p:spPr>
          <a:xfrm>
            <a:off x="74809" y="50171"/>
            <a:ext cx="0" cy="703648"/>
          </a:xfrm>
          <a:prstGeom prst="line">
            <a:avLst/>
          </a:prstGeom>
          <a:noFill/>
          <a:ln w="9525" cap="flat" cmpd="sng" algn="ctr">
            <a:solidFill>
              <a:schemeClr val="tx1"/>
            </a:solidFill>
            <a:prstDash val="solid"/>
          </a:ln>
          <a:effectLst/>
        </p:spPr>
      </p:cxnSp>
      <p:sp>
        <p:nvSpPr>
          <p:cNvPr id="58" name="Rectangle 57"/>
          <p:cNvSpPr/>
          <p:nvPr/>
        </p:nvSpPr>
        <p:spPr>
          <a:xfrm>
            <a:off x="71634" y="-13504"/>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717844614"/>
              </p:ext>
            </p:extLst>
          </p:nvPr>
        </p:nvGraphicFramePr>
        <p:xfrm>
          <a:off x="133350" y="817493"/>
          <a:ext cx="11880849" cy="5351383"/>
        </p:xfrm>
        <a:graphic>
          <a:graphicData uri="http://schemas.openxmlformats.org/drawingml/2006/table">
            <a:tbl>
              <a:tblPr firstRow="1" bandRow="1">
                <a:tableStyleId>{073A0DAA-6AF3-43AB-8588-CEC1D06C72B9}</a:tableStyleId>
              </a:tblPr>
              <a:tblGrid>
                <a:gridCol w="807857">
                  <a:extLst>
                    <a:ext uri="{9D8B030D-6E8A-4147-A177-3AD203B41FA5}">
                      <a16:colId xmlns="" xmlns:a16="http://schemas.microsoft.com/office/drawing/2014/main" val="2728497402"/>
                    </a:ext>
                  </a:extLst>
                </a:gridCol>
                <a:gridCol w="1014306">
                  <a:extLst>
                    <a:ext uri="{9D8B030D-6E8A-4147-A177-3AD203B41FA5}">
                      <a16:colId xmlns="" xmlns:a16="http://schemas.microsoft.com/office/drawing/2014/main" val="20000"/>
                    </a:ext>
                  </a:extLst>
                </a:gridCol>
                <a:gridCol w="796995">
                  <a:extLst>
                    <a:ext uri="{9D8B030D-6E8A-4147-A177-3AD203B41FA5}">
                      <a16:colId xmlns="" xmlns:a16="http://schemas.microsoft.com/office/drawing/2014/main" val="20001"/>
                    </a:ext>
                  </a:extLst>
                </a:gridCol>
                <a:gridCol w="1131219">
                  <a:extLst>
                    <a:ext uri="{9D8B030D-6E8A-4147-A177-3AD203B41FA5}">
                      <a16:colId xmlns="" xmlns:a16="http://schemas.microsoft.com/office/drawing/2014/main" val="20002"/>
                    </a:ext>
                  </a:extLst>
                </a:gridCol>
                <a:gridCol w="5926047">
                  <a:extLst>
                    <a:ext uri="{9D8B030D-6E8A-4147-A177-3AD203B41FA5}">
                      <a16:colId xmlns="" xmlns:a16="http://schemas.microsoft.com/office/drawing/2014/main" val="20003"/>
                    </a:ext>
                  </a:extLst>
                </a:gridCol>
                <a:gridCol w="2204425">
                  <a:extLst>
                    <a:ext uri="{9D8B030D-6E8A-4147-A177-3AD203B41FA5}">
                      <a16:colId xmlns="" xmlns:a16="http://schemas.microsoft.com/office/drawing/2014/main" val="20004"/>
                    </a:ext>
                  </a:extLst>
                </a:gridCol>
              </a:tblGrid>
              <a:tr h="286477">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l"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 xmlns:a16="http://schemas.microsoft.com/office/drawing/2014/main" val="10000"/>
                  </a:ext>
                </a:extLst>
              </a:tr>
              <a:tr h="1092084">
                <a:tc>
                  <a:txBody>
                    <a:bodyPr/>
                    <a:lstStyle/>
                    <a:p>
                      <a:pPr algn="ctr" fontAlgn="ctr"/>
                      <a:r>
                        <a:rPr lang="en-US" sz="1300" b="0" i="0" u="none" strike="noStrike" dirty="0">
                          <a:solidFill>
                            <a:srgbClr val="000000"/>
                          </a:solidFill>
                          <a:effectLst/>
                          <a:latin typeface="Tw Cen MT" panose="020B0602020104020603" pitchFamily="34" charset="0"/>
                        </a:rPr>
                        <a:t>26.04.17</a:t>
                      </a:r>
                    </a:p>
                  </a:txBody>
                  <a:tcPr marL="9525" marR="9525" marT="9525" marB="0" anchor="ctr">
                    <a:solidFill>
                      <a:schemeClr val="bg1">
                        <a:lumMod val="85000"/>
                      </a:schemeClr>
                    </a:solidFill>
                  </a:tcPr>
                </a:tc>
                <a:tc rowSpan="6">
                  <a:txBody>
                    <a:bodyPr/>
                    <a:lstStyle/>
                    <a:p>
                      <a:pPr algn="ctr" fontAlgn="ctr"/>
                      <a:r>
                        <a:rPr lang="en-US" sz="1300" b="1" i="0" u="none" strike="noStrike" dirty="0">
                          <a:solidFill>
                            <a:srgbClr val="000000"/>
                          </a:solidFill>
                          <a:effectLst/>
                          <a:latin typeface="Tw Cen MT" panose="020B0602020104020603" pitchFamily="34" charset="0"/>
                        </a:rPr>
                        <a:t>LG Main Entrance</a:t>
                      </a: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14:30</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Associate “Iman” smiled warmly</a:t>
                      </a:r>
                      <a:r>
                        <a:rPr lang="en-US" sz="1300" b="0" i="0" u="none" strike="noStrike" baseline="0" dirty="0">
                          <a:solidFill>
                            <a:srgbClr val="000000"/>
                          </a:solidFill>
                          <a:effectLst/>
                          <a:latin typeface="Tw Cen MT" panose="020B0602020104020603" pitchFamily="34" charset="0"/>
                        </a:rPr>
                        <a:t> to customer. She was friendly &amp; Helpful.</a:t>
                      </a:r>
                      <a:r>
                        <a:rPr lang="en-US" sz="1300" b="0" i="0" u="none" strike="noStrike" dirty="0">
                          <a:solidFill>
                            <a:srgbClr val="000000"/>
                          </a:solidFill>
                          <a:effectLst/>
                          <a:latin typeface="Tw Cen MT" panose="020B0602020104020603" pitchFamily="34" charset="0"/>
                        </a:rPr>
                        <a:t> </a:t>
                      </a:r>
                    </a:p>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She was observed helping some Chinese customers with the use of a translation card. </a:t>
                      </a:r>
                    </a:p>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Staff acknowledged all customers that approached the desk with a smile to recognize them but also so they understood they were already dealing with a customer.</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It was difficult to identify the staff's name as it was covered by their Abaya.</a:t>
                      </a:r>
                    </a:p>
                  </a:txBody>
                  <a:tcPr marL="9525" marR="9525" marT="9525" marB="0" anchor="ctr">
                    <a:solidFill>
                      <a:schemeClr val="bg1">
                        <a:lumMod val="85000"/>
                      </a:schemeClr>
                    </a:solidFill>
                  </a:tcPr>
                </a:tc>
                <a:extLst>
                  <a:ext uri="{0D108BD9-81ED-4DB2-BD59-A6C34878D82A}">
                    <a16:rowId xmlns="" xmlns:a16="http://schemas.microsoft.com/office/drawing/2014/main" val="10001"/>
                  </a:ext>
                </a:extLst>
              </a:tr>
              <a:tr h="918205">
                <a:tc>
                  <a:txBody>
                    <a:bodyPr/>
                    <a:lstStyle/>
                    <a:p>
                      <a:pPr marL="0" marR="0" lvl="0" indent="0" algn="ctr" defTabSz="756026" rtl="0" eaLnBrk="1" fontAlgn="ctr"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rPr>
                        <a:t>26.04.17</a:t>
                      </a: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300" b="0" i="0" u="none" strike="noStrike">
                          <a:solidFill>
                            <a:srgbClr val="000000"/>
                          </a:solidFill>
                          <a:effectLst/>
                          <a:latin typeface="Tw Cen MT" panose="020B0602020104020603" pitchFamily="34" charset="0"/>
                        </a:rPr>
                        <a:t>14:30</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When customer enquired about any upcoming events for Easter for children - staff informed customer of the plunge activity (free for customer’s children).</a:t>
                      </a:r>
                    </a:p>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Customer asked for the concierge service - to take bags to the fashion valet and she suggested a porter service instead.  </a:t>
                      </a: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2"/>
                  </a:ext>
                </a:extLst>
              </a:tr>
              <a:tr h="730950">
                <a:tc>
                  <a:txBody>
                    <a:bodyPr/>
                    <a:lstStyle/>
                    <a:p>
                      <a:pPr marL="0" marR="0" lvl="0" indent="0" algn="ctr" defTabSz="756026" rtl="0" eaLnBrk="1" fontAlgn="ctr"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rPr>
                        <a:t>26.04.17</a:t>
                      </a: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11:06</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Associate “</a:t>
                      </a:r>
                      <a:r>
                        <a:rPr lang="en-US" sz="1300" b="0" i="0" u="none" strike="noStrike" dirty="0" err="1">
                          <a:solidFill>
                            <a:srgbClr val="000000"/>
                          </a:solidFill>
                          <a:effectLst/>
                          <a:latin typeface="Tw Cen MT" panose="020B0602020104020603" pitchFamily="34" charset="0"/>
                        </a:rPr>
                        <a:t>Nervin</a:t>
                      </a:r>
                      <a:r>
                        <a:rPr lang="en-US" sz="1300" b="0" i="0" u="none" strike="noStrike" dirty="0">
                          <a:solidFill>
                            <a:srgbClr val="000000"/>
                          </a:solidFill>
                          <a:effectLst/>
                          <a:latin typeface="Tw Cen MT" panose="020B0602020104020603" pitchFamily="34" charset="0"/>
                        </a:rPr>
                        <a:t>” greeted guest saying "good morning mam how can I help you"?    </a:t>
                      </a:r>
                    </a:p>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Associate “</a:t>
                      </a:r>
                      <a:r>
                        <a:rPr lang="en-US" sz="1300" b="0" i="0" u="none" strike="noStrike" dirty="0" err="1">
                          <a:solidFill>
                            <a:srgbClr val="000000"/>
                          </a:solidFill>
                          <a:effectLst/>
                          <a:latin typeface="Tw Cen MT" panose="020B0602020104020603" pitchFamily="34" charset="0"/>
                        </a:rPr>
                        <a:t>Nervin</a:t>
                      </a:r>
                      <a:r>
                        <a:rPr lang="en-US" sz="1300" b="0" i="0" u="none" strike="noStrike" dirty="0">
                          <a:solidFill>
                            <a:srgbClr val="000000"/>
                          </a:solidFill>
                          <a:effectLst/>
                          <a:latin typeface="Tw Cen MT" panose="020B0602020104020603" pitchFamily="34" charset="0"/>
                        </a:rPr>
                        <a:t>” was friendly and polite. </a:t>
                      </a:r>
                    </a:p>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Associate “</a:t>
                      </a:r>
                      <a:r>
                        <a:rPr lang="en-US" sz="1300" b="0" i="0" u="none" strike="noStrike" dirty="0" err="1">
                          <a:solidFill>
                            <a:srgbClr val="000000"/>
                          </a:solidFill>
                          <a:effectLst/>
                          <a:latin typeface="Tw Cen MT" panose="020B0602020104020603" pitchFamily="34" charset="0"/>
                        </a:rPr>
                        <a:t>Nervin</a:t>
                      </a:r>
                      <a:r>
                        <a:rPr lang="en-US" sz="1300" b="0" i="0" u="none" strike="noStrike" dirty="0">
                          <a:solidFill>
                            <a:srgbClr val="000000"/>
                          </a:solidFill>
                          <a:effectLst/>
                          <a:latin typeface="Tw Cen MT" panose="020B0602020104020603" pitchFamily="34" charset="0"/>
                        </a:rPr>
                        <a:t>” helped guest with enquiries and was extremely informative providing alternatives.</a:t>
                      </a: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3326529287"/>
                  </a:ext>
                </a:extLst>
              </a:tr>
              <a:tr h="911517">
                <a:tc>
                  <a:txBody>
                    <a:bodyPr/>
                    <a:lstStyle/>
                    <a:p>
                      <a:pPr marL="0" marR="0" lvl="0" indent="0" algn="ctr" defTabSz="756026" rtl="0" eaLnBrk="1" fontAlgn="ctr"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rPr>
                        <a:t>26.04.17</a:t>
                      </a: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300" b="0" i="0" u="none" strike="noStrike">
                          <a:solidFill>
                            <a:srgbClr val="000000"/>
                          </a:solidFill>
                          <a:effectLst/>
                          <a:latin typeface="Tw Cen MT" panose="020B0602020104020603" pitchFamily="34" charset="0"/>
                        </a:rPr>
                        <a:t>11:06</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Associate</a:t>
                      </a:r>
                      <a:r>
                        <a:rPr lang="en-US" sz="1300" b="0" i="0" u="none" strike="noStrike" baseline="0" dirty="0">
                          <a:solidFill>
                            <a:srgbClr val="000000"/>
                          </a:solidFill>
                          <a:effectLst/>
                          <a:latin typeface="Tw Cen MT" panose="020B0602020104020603" pitchFamily="34" charset="0"/>
                        </a:rPr>
                        <a:t> “</a:t>
                      </a:r>
                      <a:r>
                        <a:rPr lang="en-US" sz="1300" b="0" i="0" u="none" strike="noStrike" baseline="0" dirty="0" err="1">
                          <a:solidFill>
                            <a:srgbClr val="000000"/>
                          </a:solidFill>
                          <a:effectLst/>
                          <a:latin typeface="Tw Cen MT" panose="020B0602020104020603" pitchFamily="34" charset="0"/>
                        </a:rPr>
                        <a:t>Nervin</a:t>
                      </a:r>
                      <a:r>
                        <a:rPr lang="en-US" sz="1300" b="0" i="0" u="none" strike="noStrike" baseline="0" dirty="0">
                          <a:solidFill>
                            <a:srgbClr val="000000"/>
                          </a:solidFill>
                          <a:effectLst/>
                          <a:latin typeface="Tw Cen MT" panose="020B0602020104020603" pitchFamily="34" charset="0"/>
                        </a:rPr>
                        <a:t>” was well aware of Aquarium timings, location </a:t>
                      </a:r>
                      <a:r>
                        <a:rPr lang="en-US" sz="1300" b="0" i="0" u="none" strike="noStrike" baseline="0" dirty="0" err="1">
                          <a:solidFill>
                            <a:srgbClr val="000000"/>
                          </a:solidFill>
                          <a:effectLst/>
                          <a:latin typeface="Tw Cen MT" panose="020B0602020104020603" pitchFamily="34" charset="0"/>
                        </a:rPr>
                        <a:t>fo</a:t>
                      </a:r>
                      <a:r>
                        <a:rPr lang="en-US" sz="1300" b="0" i="0" u="none" strike="noStrike" baseline="0" dirty="0">
                          <a:solidFill>
                            <a:srgbClr val="000000"/>
                          </a:solidFill>
                          <a:effectLst/>
                          <a:latin typeface="Tw Cen MT" panose="020B0602020104020603" pitchFamily="34" charset="0"/>
                        </a:rPr>
                        <a:t> certain retail shops and when asked </a:t>
                      </a:r>
                      <a:r>
                        <a:rPr lang="en-US" sz="1300" b="0" i="0" u="none" strike="noStrike" dirty="0">
                          <a:solidFill>
                            <a:srgbClr val="000000"/>
                          </a:solidFill>
                          <a:effectLst/>
                          <a:latin typeface="Tw Cen MT" panose="020B0602020104020603" pitchFamily="34" charset="0"/>
                        </a:rPr>
                        <a:t>why Ping Pong closed and where they moved to,</a:t>
                      </a:r>
                      <a:r>
                        <a:rPr lang="en-US" sz="1300" b="0" i="0" u="none" strike="noStrike" baseline="0" dirty="0">
                          <a:solidFill>
                            <a:srgbClr val="000000"/>
                          </a:solidFill>
                          <a:effectLst/>
                          <a:latin typeface="Tw Cen MT" panose="020B0602020104020603" pitchFamily="34" charset="0"/>
                        </a:rPr>
                        <a:t> he</a:t>
                      </a:r>
                      <a:r>
                        <a:rPr lang="en-US" sz="1300" b="0" i="0" u="none" strike="noStrike" dirty="0">
                          <a:solidFill>
                            <a:srgbClr val="000000"/>
                          </a:solidFill>
                          <a:effectLst/>
                          <a:latin typeface="Tw Cen MT" panose="020B0602020104020603" pitchFamily="34" charset="0"/>
                        </a:rPr>
                        <a:t> stated he did not have information on the next location but suggested Noodle House as an alternative with similar options.   </a:t>
                      </a:r>
                      <a:br>
                        <a:rPr lang="en-US" sz="1300" b="0" i="0" u="none" strike="noStrike" dirty="0">
                          <a:solidFill>
                            <a:srgbClr val="000000"/>
                          </a:solidFill>
                          <a:effectLst/>
                          <a:latin typeface="Tw Cen MT" panose="020B0602020104020603" pitchFamily="34" charset="0"/>
                        </a:rPr>
                      </a:b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4"/>
                  </a:ext>
                </a:extLst>
              </a:tr>
              <a:tr h="818874">
                <a:tc>
                  <a:txBody>
                    <a:bodyPr/>
                    <a:lstStyle/>
                    <a:p>
                      <a:pPr marL="0" marR="0" lvl="0" indent="0" algn="ctr" defTabSz="756026" rtl="0" eaLnBrk="1" fontAlgn="ctr"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rPr>
                        <a:t>26.04.17</a:t>
                      </a: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tc>
                <a:tc>
                  <a:txBody>
                    <a:bodyPr/>
                    <a:lstStyle/>
                    <a:p>
                      <a:pPr algn="l" fontAlgn="ctr"/>
                      <a:r>
                        <a:rPr lang="en-US" sz="1300" b="0" i="0" u="none" strike="noStrike">
                          <a:solidFill>
                            <a:srgbClr val="000000"/>
                          </a:solidFill>
                          <a:effectLst/>
                          <a:latin typeface="Tw Cen MT" panose="020B0602020104020603" pitchFamily="34" charset="0"/>
                        </a:rPr>
                        <a:t>11:06</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err="1">
                          <a:solidFill>
                            <a:srgbClr val="000000"/>
                          </a:solidFill>
                          <a:effectLst/>
                          <a:latin typeface="Tw Cen MT" panose="020B0602020104020603" pitchFamily="34" charset="0"/>
                        </a:rPr>
                        <a:t>Asssociate</a:t>
                      </a:r>
                      <a:r>
                        <a:rPr lang="en-US" sz="1300" b="0" i="0" u="none" strike="noStrike" dirty="0">
                          <a:solidFill>
                            <a:srgbClr val="000000"/>
                          </a:solidFill>
                          <a:effectLst/>
                          <a:latin typeface="Tw Cen MT" panose="020B0602020104020603" pitchFamily="34" charset="0"/>
                        </a:rPr>
                        <a:t> “</a:t>
                      </a:r>
                      <a:r>
                        <a:rPr lang="en-US" sz="1300" b="0" i="0" u="none" strike="noStrike" dirty="0" err="1">
                          <a:solidFill>
                            <a:srgbClr val="000000"/>
                          </a:solidFill>
                          <a:effectLst/>
                          <a:latin typeface="Tw Cen MT" panose="020B0602020104020603" pitchFamily="34" charset="0"/>
                        </a:rPr>
                        <a:t>Nervin</a:t>
                      </a:r>
                      <a:r>
                        <a:rPr lang="en-US" sz="1300" b="0" i="0" u="none" strike="noStrike" dirty="0">
                          <a:solidFill>
                            <a:srgbClr val="000000"/>
                          </a:solidFill>
                          <a:effectLst/>
                          <a:latin typeface="Tw Cen MT" panose="020B0602020104020603" pitchFamily="34" charset="0"/>
                        </a:rPr>
                        <a:t>” deserves recognition for being polite, informative, providing extra details and for promoting other brands within the mall as another alternative.</a:t>
                      </a: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5"/>
                  </a:ext>
                </a:extLst>
              </a:tr>
              <a:tr h="369815">
                <a:tc>
                  <a:txBody>
                    <a:bodyPr/>
                    <a:lstStyle/>
                    <a:p>
                      <a:pPr marL="0" marR="0" lvl="0" indent="0" algn="ctr" defTabSz="756026" rtl="0" eaLnBrk="1" fontAlgn="ctr"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rPr>
                        <a:t>26.04.17</a:t>
                      </a: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15:44</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b">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The associate</a:t>
                      </a:r>
                      <a:r>
                        <a:rPr lang="en-US" sz="1300" b="0" i="0" u="none" strike="noStrike" baseline="0" dirty="0">
                          <a:solidFill>
                            <a:srgbClr val="000000"/>
                          </a:solidFill>
                          <a:effectLst/>
                          <a:latin typeface="Tw Cen MT" panose="020B0602020104020603" pitchFamily="34" charset="0"/>
                        </a:rPr>
                        <a:t> “</a:t>
                      </a:r>
                      <a:r>
                        <a:rPr lang="en-US" sz="1300" b="0" i="0" u="none" strike="noStrike" baseline="0" dirty="0" err="1">
                          <a:solidFill>
                            <a:srgbClr val="000000"/>
                          </a:solidFill>
                          <a:effectLst/>
                          <a:latin typeface="Tw Cen MT" panose="020B0602020104020603" pitchFamily="34" charset="0"/>
                        </a:rPr>
                        <a:t>Nervin</a:t>
                      </a:r>
                      <a:r>
                        <a:rPr lang="en-US" sz="1300" b="0" i="0" u="none" strike="noStrike" baseline="0" dirty="0">
                          <a:solidFill>
                            <a:srgbClr val="000000"/>
                          </a:solidFill>
                          <a:effectLst/>
                          <a:latin typeface="Tw Cen MT" panose="020B0602020104020603" pitchFamily="34" charset="0"/>
                        </a:rPr>
                        <a:t>” </a:t>
                      </a:r>
                      <a:r>
                        <a:rPr lang="en-US" sz="1300" b="0" i="0" u="none" strike="noStrike" dirty="0">
                          <a:solidFill>
                            <a:srgbClr val="000000"/>
                          </a:solidFill>
                          <a:effectLst/>
                          <a:latin typeface="Tw Cen MT" panose="020B0602020104020603" pitchFamily="34" charset="0"/>
                        </a:rPr>
                        <a:t>informed the guest about the entertainment available at the mall with the timing/price and he wrote names on paper.</a:t>
                      </a:r>
                    </a:p>
                  </a:txBody>
                  <a:tcPr marL="9525" marR="9525" marT="9525" marB="0" anchor="b">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110291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7/27/2017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7</a:t>
            </a:fld>
            <a:endParaRPr lang="en-US"/>
          </a:p>
        </p:txBody>
      </p:sp>
      <p:cxnSp>
        <p:nvCxnSpPr>
          <p:cNvPr id="53" name="Straight Connector 52"/>
          <p:cNvCxnSpPr/>
          <p:nvPr/>
        </p:nvCxnSpPr>
        <p:spPr>
          <a:xfrm>
            <a:off x="74809" y="86999"/>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23325"/>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2207232586"/>
              </p:ext>
            </p:extLst>
          </p:nvPr>
        </p:nvGraphicFramePr>
        <p:xfrm>
          <a:off x="155575" y="854322"/>
          <a:ext cx="11934825" cy="5877869"/>
        </p:xfrm>
        <a:graphic>
          <a:graphicData uri="http://schemas.openxmlformats.org/drawingml/2006/table">
            <a:tbl>
              <a:tblPr firstRow="1" bandRow="1">
                <a:tableStyleId>{073A0DAA-6AF3-43AB-8588-CEC1D06C72B9}</a:tableStyleId>
              </a:tblPr>
              <a:tblGrid>
                <a:gridCol w="991085">
                  <a:extLst>
                    <a:ext uri="{9D8B030D-6E8A-4147-A177-3AD203B41FA5}">
                      <a16:colId xmlns="" xmlns:a16="http://schemas.microsoft.com/office/drawing/2014/main" val="2728497402"/>
                    </a:ext>
                  </a:extLst>
                </a:gridCol>
                <a:gridCol w="1368795">
                  <a:extLst>
                    <a:ext uri="{9D8B030D-6E8A-4147-A177-3AD203B41FA5}">
                      <a16:colId xmlns="" xmlns:a16="http://schemas.microsoft.com/office/drawing/2014/main" val="20000"/>
                    </a:ext>
                  </a:extLst>
                </a:gridCol>
                <a:gridCol w="735745">
                  <a:extLst>
                    <a:ext uri="{9D8B030D-6E8A-4147-A177-3AD203B41FA5}">
                      <a16:colId xmlns="" xmlns:a16="http://schemas.microsoft.com/office/drawing/2014/main" val="20001"/>
                    </a:ext>
                  </a:extLst>
                </a:gridCol>
                <a:gridCol w="1371600">
                  <a:extLst>
                    <a:ext uri="{9D8B030D-6E8A-4147-A177-3AD203B41FA5}">
                      <a16:colId xmlns="" xmlns:a16="http://schemas.microsoft.com/office/drawing/2014/main" val="20002"/>
                    </a:ext>
                  </a:extLst>
                </a:gridCol>
                <a:gridCol w="5143500">
                  <a:extLst>
                    <a:ext uri="{9D8B030D-6E8A-4147-A177-3AD203B41FA5}">
                      <a16:colId xmlns="" xmlns:a16="http://schemas.microsoft.com/office/drawing/2014/main" val="20003"/>
                    </a:ext>
                  </a:extLst>
                </a:gridCol>
                <a:gridCol w="2324100">
                  <a:extLst>
                    <a:ext uri="{9D8B030D-6E8A-4147-A177-3AD203B41FA5}">
                      <a16:colId xmlns="" xmlns:a16="http://schemas.microsoft.com/office/drawing/2014/main" val="20004"/>
                    </a:ext>
                  </a:extLst>
                </a:gridCol>
              </a:tblGrid>
              <a:tr h="292265">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ctr"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 xmlns:a16="http://schemas.microsoft.com/office/drawing/2014/main" val="10000"/>
                  </a:ext>
                </a:extLst>
              </a:tr>
              <a:tr h="498940">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rowSpan="9">
                  <a:txBody>
                    <a:bodyPr/>
                    <a:lstStyle/>
                    <a:p>
                      <a:pPr algn="l" fontAlgn="ctr"/>
                      <a:r>
                        <a:rPr lang="en-US" sz="1200" b="1" i="0" u="none" strike="noStrike" dirty="0">
                          <a:solidFill>
                            <a:srgbClr val="000000"/>
                          </a:solidFill>
                          <a:effectLst/>
                          <a:latin typeface="Tw Cen MT" panose="020B0602020104020603" pitchFamily="34" charset="0"/>
                        </a:rPr>
                        <a:t>FF Cinema</a:t>
                      </a:r>
                      <a:r>
                        <a:rPr lang="en-US" sz="1200" b="1" i="0" u="none" strike="noStrike" baseline="0" dirty="0">
                          <a:solidFill>
                            <a:srgbClr val="000000"/>
                          </a:solidFill>
                          <a:effectLst/>
                          <a:latin typeface="Tw Cen MT" panose="020B0602020104020603" pitchFamily="34" charset="0"/>
                        </a:rPr>
                        <a:t> Parking</a:t>
                      </a: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“Paul” was very friendly, he was genuinely interested in helping the guest and took his time to explain all transport options in details.</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1"/>
                  </a:ext>
                </a:extLst>
              </a:tr>
              <a:tr h="498940">
                <a:tc>
                  <a:txBody>
                    <a:bodyPr/>
                    <a:lstStyle/>
                    <a:p>
                      <a:pPr algn="ctr" fontAlgn="ctr"/>
                      <a:r>
                        <a:rPr lang="en-US" sz="1200" b="0" i="0" u="none" strike="noStrike" dirty="0">
                          <a:solidFill>
                            <a:srgbClr val="000000"/>
                          </a:solidFill>
                          <a:effectLst/>
                          <a:latin typeface="Tw Cen MT" panose="020B0602020104020603" pitchFamily="34" charset="0"/>
                        </a:rPr>
                        <a:t>27-Apr-17</a:t>
                      </a:r>
                    </a:p>
                  </a:txBody>
                  <a:tcPr marL="9525" marR="9525" marT="9525" marB="0" anchor="ctr">
                    <a:solidFill>
                      <a:schemeClr val="bg1">
                        <a:lumMod val="85000"/>
                      </a:schemeClr>
                    </a:solidFill>
                  </a:tcPr>
                </a:tc>
                <a:tc vMerge="1">
                  <a:txBody>
                    <a:bodyPr/>
                    <a:lstStyle/>
                    <a:p>
                      <a:pPr marL="0" marR="0" lvl="0" indent="0" algn="l" defTabSz="756026"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Tw Cen MT" panose="020B0602020104020603" pitchFamily="34" charset="0"/>
                        <a:ea typeface="+mn-ea"/>
                        <a:cs typeface="+mn-cs"/>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“Paul”</a:t>
                      </a:r>
                      <a:r>
                        <a:rPr lang="en-US" sz="1200" b="0" i="0" u="none" strike="noStrike" dirty="0">
                          <a:solidFill>
                            <a:srgbClr val="000000"/>
                          </a:solidFill>
                          <a:effectLst/>
                          <a:latin typeface="Tw Cen MT" panose="020B0602020104020603" pitchFamily="34" charset="0"/>
                        </a:rPr>
                        <a:t> was professional and helpful when answering the guest's queries; he took the time to explain the information in full detail.</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2"/>
                  </a:ext>
                </a:extLst>
              </a:tr>
              <a:tr h="263925">
                <a:tc>
                  <a:txBody>
                    <a:bodyPr/>
                    <a:lstStyle/>
                    <a:p>
                      <a:pPr algn="ctr" fontAlgn="ctr"/>
                      <a:r>
                        <a:rPr lang="en-US" sz="1200" b="0" i="0" u="none" strike="noStrike" dirty="0">
                          <a:solidFill>
                            <a:srgbClr val="000000"/>
                          </a:solidFill>
                          <a:effectLst/>
                          <a:latin typeface="Tw Cen MT" panose="020B0602020104020603" pitchFamily="34" charset="0"/>
                        </a:rPr>
                        <a:t>28-Apr-17</a:t>
                      </a:r>
                    </a:p>
                  </a:txBody>
                  <a:tcPr marL="9525" marR="9525" marT="9525" marB="0" anchor="ctr">
                    <a:solidFill>
                      <a:schemeClr val="bg1">
                        <a:lumMod val="85000"/>
                      </a:schemeClr>
                    </a:solidFill>
                  </a:tcPr>
                </a:tc>
                <a:tc vMerge="1">
                  <a:txBody>
                    <a:bodyPr/>
                    <a:lstStyle/>
                    <a:p>
                      <a:pPr marL="0" marR="0" lvl="0" indent="0" algn="l" defTabSz="756026"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Tw Cen MT" panose="020B0602020104020603" pitchFamily="34" charset="0"/>
                        <a:ea typeface="+mn-ea"/>
                        <a:cs typeface="+mn-cs"/>
                      </a:endParaRPr>
                    </a:p>
                  </a:txBody>
                  <a:tcPr marL="9525" marR="9525" marT="9525" marB="0" anchor="ctr">
                    <a:solidFill>
                      <a:schemeClr val="bg1">
                        <a:lumMod val="85000"/>
                      </a:schemeClr>
                    </a:solidFill>
                  </a:tcPr>
                </a:tc>
                <a:tc>
                  <a:txBody>
                    <a:bodyPr/>
                    <a:lstStyle/>
                    <a:p>
                      <a:pPr algn="ctr" fontAlgn="ctr"/>
                      <a:r>
                        <a:rPr lang="en-US" sz="1200" b="0" i="0" u="none" strike="noStrike">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“Paul” English skills was fluent, his responses were correct.</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3"/>
                  </a:ext>
                </a:extLst>
              </a:tr>
              <a:tr h="1806743">
                <a:tc>
                  <a:txBody>
                    <a:bodyPr/>
                    <a:lstStyle/>
                    <a:p>
                      <a:pPr algn="ctr" fontAlgn="ctr"/>
                      <a:r>
                        <a:rPr lang="en-US" sz="1200" b="0" i="0" u="none" strike="noStrike" dirty="0">
                          <a:solidFill>
                            <a:srgbClr val="000000"/>
                          </a:solidFill>
                          <a:effectLst/>
                          <a:latin typeface="Tw Cen MT" panose="020B0602020104020603" pitchFamily="34" charset="0"/>
                        </a:rPr>
                        <a:t>29-Apr-17</a:t>
                      </a:r>
                    </a:p>
                  </a:txBody>
                  <a:tcPr marL="9525" marR="9525" marT="9525" marB="0" anchor="ctr">
                    <a:solidFill>
                      <a:schemeClr val="bg1">
                        <a:lumMod val="85000"/>
                      </a:schemeClr>
                    </a:solidFill>
                  </a:tcPr>
                </a:tc>
                <a:tc vMerge="1">
                  <a:txBody>
                    <a:bodyPr/>
                    <a:lstStyle/>
                    <a:p>
                      <a:pPr marL="0" marR="0" lvl="0" indent="0" algn="l" defTabSz="756026"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Tw Cen MT" panose="020B0602020104020603" pitchFamily="34" charset="0"/>
                        <a:ea typeface="+mn-ea"/>
                        <a:cs typeface="+mn-cs"/>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“Paul” greeted the guest when being approached.  </a:t>
                      </a:r>
                    </a:p>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Paul” was very friendly and showed an interest in helping the guest with her enquiry.   </a:t>
                      </a:r>
                    </a:p>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guest asked about public transport from the mall to Marina. Paul took his time to explain various options (such as bus 81 to Jumeirah, and then metro or direct metro line to Marina). Paul also highlighted that a metro card will be required and enquired if the guest had got one. When the guest said no, Paul directed the guest to the ticket machine on LG and later explained the way to metro link bridge. Paul also quoted the standard one way rate of AED 14.            </a:t>
                      </a:r>
                      <a:br>
                        <a:rPr lang="en-US" sz="1200" b="0" i="0" u="none" strike="noStrike" dirty="0">
                          <a:solidFill>
                            <a:srgbClr val="000000"/>
                          </a:solidFill>
                          <a:effectLst/>
                          <a:latin typeface="Tw Cen MT" panose="020B0602020104020603" pitchFamily="34" charset="0"/>
                        </a:rPr>
                      </a:b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3326529287"/>
                  </a:ext>
                </a:extLst>
              </a:tr>
              <a:tr h="662416">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“Yen Zheng” had a friendly attitude even though she did not hang up a phone call she was attending</a:t>
                      </a:r>
                      <a:r>
                        <a:rPr lang="en-US" sz="1200" b="0" i="0" u="none" strike="noStrike" baseline="0" dirty="0">
                          <a:solidFill>
                            <a:srgbClr val="000000"/>
                          </a:solidFill>
                          <a:effectLst/>
                          <a:latin typeface="Tw Cen MT" panose="020B0602020104020603" pitchFamily="34" charset="0"/>
                        </a:rPr>
                        <a:t> to.</a:t>
                      </a: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Yen Zheng” did not get off the phone when guest approached but smiled at guest and nodded.</a:t>
                      </a:r>
                    </a:p>
                  </a:txBody>
                  <a:tcPr marL="9525" marR="9525" marT="9525" marB="0" anchor="ctr">
                    <a:solidFill>
                      <a:schemeClr val="bg1">
                        <a:lumMod val="85000"/>
                      </a:schemeClr>
                    </a:solidFill>
                  </a:tcPr>
                </a:tc>
                <a:extLst>
                  <a:ext uri="{0D108BD9-81ED-4DB2-BD59-A6C34878D82A}">
                    <a16:rowId xmlns="" xmlns:a16="http://schemas.microsoft.com/office/drawing/2014/main" val="10004"/>
                  </a:ext>
                </a:extLst>
              </a:tr>
              <a:tr h="596514">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b">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“Yen Zheng” informed guest of At the Top timings as well as fountain timings; informed customer</a:t>
                      </a:r>
                      <a:r>
                        <a:rPr lang="en-US" sz="1200" b="0" i="0" u="none" strike="noStrike" baseline="0" dirty="0">
                          <a:solidFill>
                            <a:srgbClr val="000000"/>
                          </a:solidFill>
                          <a:effectLst/>
                          <a:latin typeface="Tw Cen MT" panose="020B0602020104020603" pitchFamily="34" charset="0"/>
                        </a:rPr>
                        <a:t> of </a:t>
                      </a:r>
                      <a:r>
                        <a:rPr lang="en-US" sz="1200" b="0" i="0" u="none" strike="noStrike" dirty="0">
                          <a:solidFill>
                            <a:srgbClr val="000000"/>
                          </a:solidFill>
                          <a:effectLst/>
                          <a:latin typeface="Tw Cen MT" panose="020B0602020104020603" pitchFamily="34" charset="0"/>
                        </a:rPr>
                        <a:t>EZ taxi service and charges to move around mall .   </a:t>
                      </a:r>
                    </a:p>
                  </a:txBody>
                  <a:tcPr marL="9525" marR="9525" marT="9525" marB="0" anchor="b">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5"/>
                  </a:ext>
                </a:extLst>
              </a:tr>
              <a:tr h="357205">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“Yen Zheng” is very helpful, friendly and she engaged with the kid a polite chatting</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6"/>
                  </a:ext>
                </a:extLst>
              </a:tr>
              <a:tr h="360237">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"Yung Zeng" greeted the guest in and appealing and smiley</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manner.</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7"/>
                  </a:ext>
                </a:extLst>
              </a:tr>
              <a:tr h="357205">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“Yen Zheng” assisted guest to </a:t>
                      </a:r>
                      <a:r>
                        <a:rPr lang="en-US" sz="1200" b="0" i="0" u="none" strike="noStrike" dirty="0">
                          <a:solidFill>
                            <a:srgbClr val="000000"/>
                          </a:solidFill>
                          <a:effectLst/>
                          <a:latin typeface="Tw Cen MT" panose="020B0602020104020603" pitchFamily="34" charset="0"/>
                        </a:rPr>
                        <a:t>fined where the guest had parked their car.</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207259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7/27/2017</a:t>
            </a:fld>
            <a:endParaRPr lang="en-US"/>
          </a:p>
        </p:txBody>
      </p:sp>
      <p:sp>
        <p:nvSpPr>
          <p:cNvPr id="10" name="Slide Number Placeholder 9"/>
          <p:cNvSpPr>
            <a:spLocks noGrp="1"/>
          </p:cNvSpPr>
          <p:nvPr>
            <p:ph type="sldNum" sz="quarter" idx="12"/>
          </p:nvPr>
        </p:nvSpPr>
        <p:spPr>
          <a:xfrm>
            <a:off x="9017000" y="6411949"/>
            <a:ext cx="2743200" cy="365125"/>
          </a:xfrm>
        </p:spPr>
        <p:txBody>
          <a:bodyPr/>
          <a:lstStyle/>
          <a:p>
            <a:fld id="{AC155779-0C73-4050-9674-9D270809896D}" type="slidenum">
              <a:rPr lang="en-US" smtClean="0"/>
              <a:t>8</a:t>
            </a:fld>
            <a:endParaRPr lang="en-US"/>
          </a:p>
        </p:txBody>
      </p:sp>
      <p:cxnSp>
        <p:nvCxnSpPr>
          <p:cNvPr id="53" name="Straight Connector 52"/>
          <p:cNvCxnSpPr/>
          <p:nvPr/>
        </p:nvCxnSpPr>
        <p:spPr>
          <a:xfrm>
            <a:off x="100209" y="77365"/>
            <a:ext cx="0" cy="703648"/>
          </a:xfrm>
          <a:prstGeom prst="line">
            <a:avLst/>
          </a:prstGeom>
          <a:noFill/>
          <a:ln w="9525" cap="flat" cmpd="sng" algn="ctr">
            <a:solidFill>
              <a:schemeClr val="tx1"/>
            </a:solidFill>
            <a:prstDash val="solid"/>
          </a:ln>
          <a:effectLst/>
        </p:spPr>
      </p:cxnSp>
      <p:sp>
        <p:nvSpPr>
          <p:cNvPr id="58" name="Rectangle 57"/>
          <p:cNvSpPr/>
          <p:nvPr/>
        </p:nvSpPr>
        <p:spPr>
          <a:xfrm>
            <a:off x="153830" y="13691"/>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3079743452"/>
              </p:ext>
            </p:extLst>
          </p:nvPr>
        </p:nvGraphicFramePr>
        <p:xfrm>
          <a:off x="165163" y="993590"/>
          <a:ext cx="11728221" cy="5664091"/>
        </p:xfrm>
        <a:graphic>
          <a:graphicData uri="http://schemas.openxmlformats.org/drawingml/2006/table">
            <a:tbl>
              <a:tblPr firstRow="1" bandRow="1">
                <a:tableStyleId>{073A0DAA-6AF3-43AB-8588-CEC1D06C72B9}</a:tableStyleId>
              </a:tblPr>
              <a:tblGrid>
                <a:gridCol w="977837">
                  <a:extLst>
                    <a:ext uri="{9D8B030D-6E8A-4147-A177-3AD203B41FA5}">
                      <a16:colId xmlns="" xmlns:a16="http://schemas.microsoft.com/office/drawing/2014/main" val="2728497402"/>
                    </a:ext>
                  </a:extLst>
                </a:gridCol>
                <a:gridCol w="1028700">
                  <a:extLst>
                    <a:ext uri="{9D8B030D-6E8A-4147-A177-3AD203B41FA5}">
                      <a16:colId xmlns="" xmlns:a16="http://schemas.microsoft.com/office/drawing/2014/main" val="20000"/>
                    </a:ext>
                  </a:extLst>
                </a:gridCol>
                <a:gridCol w="896566">
                  <a:extLst>
                    <a:ext uri="{9D8B030D-6E8A-4147-A177-3AD203B41FA5}">
                      <a16:colId xmlns="" xmlns:a16="http://schemas.microsoft.com/office/drawing/2014/main" val="20001"/>
                    </a:ext>
                  </a:extLst>
                </a:gridCol>
                <a:gridCol w="1427534">
                  <a:extLst>
                    <a:ext uri="{9D8B030D-6E8A-4147-A177-3AD203B41FA5}">
                      <a16:colId xmlns="" xmlns:a16="http://schemas.microsoft.com/office/drawing/2014/main" val="20002"/>
                    </a:ext>
                  </a:extLst>
                </a:gridCol>
                <a:gridCol w="4506090">
                  <a:extLst>
                    <a:ext uri="{9D8B030D-6E8A-4147-A177-3AD203B41FA5}">
                      <a16:colId xmlns="" xmlns:a16="http://schemas.microsoft.com/office/drawing/2014/main" val="20003"/>
                    </a:ext>
                  </a:extLst>
                </a:gridCol>
                <a:gridCol w="2891494">
                  <a:extLst>
                    <a:ext uri="{9D8B030D-6E8A-4147-A177-3AD203B41FA5}">
                      <a16:colId xmlns="" xmlns:a16="http://schemas.microsoft.com/office/drawing/2014/main" val="20004"/>
                    </a:ext>
                  </a:extLst>
                </a:gridCol>
              </a:tblGrid>
              <a:tr h="323848">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ctr"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 xmlns:a16="http://schemas.microsoft.com/office/drawing/2014/main" val="10000"/>
                  </a:ext>
                </a:extLst>
              </a:tr>
              <a:tr h="399042">
                <a:tc>
                  <a:txBody>
                    <a:bodyPr/>
                    <a:lstStyle/>
                    <a:p>
                      <a:pPr algn="l" fontAlgn="ctr"/>
                      <a:r>
                        <a:rPr lang="en-US" sz="1400" b="0" i="0" u="none" strike="noStrike" dirty="0">
                          <a:solidFill>
                            <a:srgbClr val="000000"/>
                          </a:solidFill>
                          <a:effectLst/>
                          <a:latin typeface="Tw Cen MT" panose="020B0602020104020603" pitchFamily="34" charset="0"/>
                        </a:rPr>
                        <a:t>30-Apr-17</a:t>
                      </a:r>
                    </a:p>
                  </a:txBody>
                  <a:tcPr marL="9525" marR="9525" marT="9525" marB="0" anchor="ctr">
                    <a:solidFill>
                      <a:schemeClr val="bg1">
                        <a:lumMod val="85000"/>
                      </a:schemeClr>
                    </a:solidFill>
                  </a:tcPr>
                </a:tc>
                <a:tc rowSpan="8">
                  <a:txBody>
                    <a:bodyPr/>
                    <a:lstStyle/>
                    <a:p>
                      <a:pPr algn="ctr" fontAlgn="ctr"/>
                      <a:r>
                        <a:rPr lang="en-US" sz="1400" b="1" i="0" u="none" strike="noStrike" dirty="0">
                          <a:solidFill>
                            <a:srgbClr val="000000"/>
                          </a:solidFill>
                          <a:effectLst/>
                          <a:latin typeface="Tw Cen MT" panose="020B0602020104020603" pitchFamily="34" charset="0"/>
                        </a:rPr>
                        <a:t>SF Cinema Parking</a:t>
                      </a: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11:30</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a:t>
                      </a:r>
                      <a:r>
                        <a:rPr lang="en-US" sz="1400" b="0" i="0" u="none" strike="noStrike" dirty="0" err="1">
                          <a:solidFill>
                            <a:srgbClr val="000000"/>
                          </a:solidFill>
                          <a:effectLst/>
                          <a:latin typeface="Tw Cen MT" panose="020B0602020104020603" pitchFamily="34" charset="0"/>
                        </a:rPr>
                        <a:t>Akhror</a:t>
                      </a:r>
                      <a:r>
                        <a:rPr lang="en-US" sz="1400" b="0" i="0" u="none" strike="noStrike" dirty="0">
                          <a:solidFill>
                            <a:srgbClr val="000000"/>
                          </a:solidFill>
                          <a:effectLst/>
                          <a:latin typeface="Tw Cen MT" panose="020B0602020104020603" pitchFamily="34" charset="0"/>
                        </a:rPr>
                        <a:t>” was polite and smiling during the conversation.</a:t>
                      </a:r>
                    </a:p>
                  </a:txBody>
                  <a:tcPr marL="9525" marR="9525" marT="9525" marB="0" anchor="ctr">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1"/>
                  </a:ext>
                </a:extLst>
              </a:tr>
              <a:tr h="1374865">
                <a:tc rowSpan="2">
                  <a:txBody>
                    <a:bodyPr/>
                    <a:lstStyle/>
                    <a:p>
                      <a:pPr algn="l" fontAlgn="ctr"/>
                      <a:r>
                        <a:rPr lang="en-US" sz="14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11:13</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285750" marR="0" lvl="0" indent="-285750" algn="l" defTabSz="756026"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dirty="0">
                          <a:solidFill>
                            <a:srgbClr val="000000"/>
                          </a:solidFill>
                          <a:effectLst/>
                          <a:latin typeface="Tw Cen MT" panose="020B0602020104020603" pitchFamily="34" charset="0"/>
                        </a:rPr>
                        <a:t>Associate “</a:t>
                      </a:r>
                      <a:r>
                        <a:rPr lang="en-US" sz="1400" b="0" i="0" u="none" strike="noStrike" dirty="0" err="1">
                          <a:solidFill>
                            <a:srgbClr val="000000"/>
                          </a:solidFill>
                          <a:effectLst/>
                          <a:latin typeface="Tw Cen MT" panose="020B0602020104020603" pitchFamily="34" charset="0"/>
                        </a:rPr>
                        <a:t>Zhiui</a:t>
                      </a:r>
                      <a:r>
                        <a:rPr lang="en-US" sz="1400" b="0" i="0" u="none" strike="noStrike" dirty="0">
                          <a:solidFill>
                            <a:srgbClr val="000000"/>
                          </a:solidFill>
                          <a:effectLst/>
                          <a:latin typeface="Tw Cen MT" panose="020B0602020104020603" pitchFamily="34" charset="0"/>
                        </a:rPr>
                        <a:t> Yang” stayed on the phone and did not hang up as guest approached counter (the phone call was clearly personal as staff member was laughing on the phone). </a:t>
                      </a:r>
                    </a:p>
                  </a:txBody>
                  <a:tcPr marL="9525" marR="9525" marT="9525" marB="0" anchor="ctr">
                    <a:solidFill>
                      <a:schemeClr val="bg1">
                        <a:lumMod val="85000"/>
                      </a:schemeClr>
                    </a:solidFill>
                  </a:tcPr>
                </a:tc>
                <a:extLst>
                  <a:ext uri="{0D108BD9-81ED-4DB2-BD59-A6C34878D82A}">
                    <a16:rowId xmlns="" xmlns:a16="http://schemas.microsoft.com/office/drawing/2014/main" val="10002"/>
                  </a:ext>
                </a:extLst>
              </a:tr>
              <a:tr h="594207">
                <a:tc vMerge="1">
                  <a:txBody>
                    <a:bodyPr/>
                    <a:lstStyle/>
                    <a:p>
                      <a:endParaRPr lang="en-US"/>
                    </a:p>
                  </a:txBody>
                  <a:tcPr/>
                </a:tc>
                <a:tc vMerge="1">
                  <a:txBody>
                    <a:bodyPr/>
                    <a:lstStyle/>
                    <a:p>
                      <a:endParaRPr lang="en-US"/>
                    </a:p>
                  </a:txBody>
                  <a:tcPr/>
                </a:tc>
                <a:tc>
                  <a:txBody>
                    <a:bodyPr/>
                    <a:lstStyle/>
                    <a:p>
                      <a:pPr algn="l" fontAlgn="ctr"/>
                      <a:r>
                        <a:rPr lang="en-US" sz="1400" b="0" i="0" u="none" strike="noStrike" dirty="0">
                          <a:solidFill>
                            <a:srgbClr val="000000"/>
                          </a:solidFill>
                          <a:effectLst/>
                          <a:latin typeface="Tw Cen MT" panose="020B0602020104020603" pitchFamily="34" charset="0"/>
                        </a:rPr>
                        <a:t>11:13</a:t>
                      </a:r>
                    </a:p>
                  </a:txBody>
                  <a:tcPr marL="9525" marR="9525" marT="9525" marB="0" anchor="ctr">
                    <a:solidFill>
                      <a:schemeClr val="bg1">
                        <a:lumMod val="85000"/>
                      </a:schemeClr>
                    </a:solidFill>
                  </a:tcPr>
                </a:tc>
                <a:tc>
                  <a:txBody>
                    <a:bodyPr/>
                    <a:lstStyle/>
                    <a:p>
                      <a:pPr algn="ctr" fontAlgn="ctr"/>
                      <a:r>
                        <a:rPr lang="en-US" sz="1400" b="1" i="0" u="none" strike="noStrike">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a:t>
                      </a:r>
                      <a:r>
                        <a:rPr lang="en-US" sz="1400" b="0" i="0" u="none" strike="noStrike" dirty="0" err="1">
                          <a:solidFill>
                            <a:srgbClr val="000000"/>
                          </a:solidFill>
                          <a:effectLst/>
                          <a:latin typeface="Tw Cen MT" panose="020B0602020104020603" pitchFamily="34" charset="0"/>
                        </a:rPr>
                        <a:t>Zhiui</a:t>
                      </a:r>
                      <a:r>
                        <a:rPr lang="en-US" sz="1400" b="0" i="0" u="none" strike="noStrike" baseline="0" dirty="0">
                          <a:solidFill>
                            <a:srgbClr val="000000"/>
                          </a:solidFill>
                          <a:effectLst/>
                          <a:latin typeface="Tw Cen MT" panose="020B0602020104020603" pitchFamily="34" charset="0"/>
                        </a:rPr>
                        <a:t> Yang” was able to assist customer with all their queries.</a:t>
                      </a:r>
                      <a:r>
                        <a:rPr lang="en-US" sz="1400" b="0" i="0" u="none" strike="noStrike" dirty="0">
                          <a:solidFill>
                            <a:srgbClr val="000000"/>
                          </a:solidFill>
                          <a:effectLst/>
                          <a:latin typeface="Tw Cen MT" panose="020B0602020104020603" pitchFamily="34" charset="0"/>
                        </a:rPr>
                        <a:t>    </a:t>
                      </a:r>
                      <a:br>
                        <a:rPr lang="en-US" sz="1400" b="0" i="0" u="none" strike="noStrike" dirty="0">
                          <a:solidFill>
                            <a:srgbClr val="000000"/>
                          </a:solidFill>
                          <a:effectLst/>
                          <a:latin typeface="Tw Cen MT" panose="020B0602020104020603" pitchFamily="34" charset="0"/>
                        </a:rPr>
                      </a:b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2743832419"/>
                  </a:ext>
                </a:extLst>
              </a:tr>
              <a:tr h="292444">
                <a:tc>
                  <a:txBody>
                    <a:bodyPr/>
                    <a:lstStyle/>
                    <a:p>
                      <a:pPr algn="l" fontAlgn="ctr"/>
                      <a:r>
                        <a:rPr lang="en-US" sz="14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11:13</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Staff member was helpful regardless of phone call.</a:t>
                      </a:r>
                    </a:p>
                  </a:txBody>
                  <a:tcPr marL="9525" marR="9525" marT="9525" marB="0" anchor="ctr">
                    <a:solidFill>
                      <a:schemeClr val="bg1">
                        <a:lumMod val="85000"/>
                      </a:schemeClr>
                    </a:solidFill>
                  </a:tcPr>
                </a:tc>
                <a:tc>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10004"/>
                  </a:ext>
                </a:extLst>
              </a:tr>
              <a:tr h="594207">
                <a:tc rowSpan="2">
                  <a:txBody>
                    <a:bodyPr/>
                    <a:lstStyle/>
                    <a:p>
                      <a:pPr algn="l" fontAlgn="ctr"/>
                      <a:r>
                        <a:rPr lang="en-US" sz="14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tc>
                <a:tc>
                  <a:txBody>
                    <a:bodyPr/>
                    <a:lstStyle/>
                    <a:p>
                      <a:pPr algn="l" fontAlgn="ctr"/>
                      <a:r>
                        <a:rPr lang="en-US" sz="1400" b="0" i="0" u="none" strike="noStrike">
                          <a:solidFill>
                            <a:srgbClr val="000000"/>
                          </a:solidFill>
                          <a:effectLst/>
                          <a:latin typeface="Tw Cen MT" panose="020B0602020104020603" pitchFamily="34" charset="0"/>
                        </a:rPr>
                        <a:t>15:20</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was in a hurry and didn't give the guest enough time.</a:t>
                      </a:r>
                    </a:p>
                  </a:txBody>
                  <a:tcPr marL="9525" marR="9525" marT="9525" marB="0" anchor="ctr">
                    <a:solidFill>
                      <a:schemeClr val="bg1">
                        <a:lumMod val="85000"/>
                      </a:schemeClr>
                    </a:solidFill>
                  </a:tcPr>
                </a:tc>
                <a:extLst>
                  <a:ext uri="{0D108BD9-81ED-4DB2-BD59-A6C34878D82A}">
                    <a16:rowId xmlns="" xmlns:a16="http://schemas.microsoft.com/office/drawing/2014/main" val="10005"/>
                  </a:ext>
                </a:extLst>
              </a:tr>
              <a:tr h="310783">
                <a:tc vMerge="1">
                  <a:txBody>
                    <a:bodyPr/>
                    <a:lstStyle/>
                    <a:p>
                      <a:endParaRPr lang="en-US"/>
                    </a:p>
                  </a:txBody>
                  <a:tcPr/>
                </a:tc>
                <a:tc vMerge="1">
                  <a:txBody>
                    <a:bodyPr/>
                    <a:lstStyle/>
                    <a:p>
                      <a:endParaRPr lang="en-US"/>
                    </a:p>
                  </a:txBody>
                  <a:tcPr/>
                </a:tc>
                <a:tc rowSpan="2">
                  <a:txBody>
                    <a:bodyPr/>
                    <a:lstStyle/>
                    <a:p>
                      <a:pPr algn="l" fontAlgn="ctr"/>
                      <a:r>
                        <a:rPr lang="en-US" sz="1400" b="0" i="0" u="none" strike="noStrike" dirty="0">
                          <a:solidFill>
                            <a:srgbClr val="000000"/>
                          </a:solidFill>
                          <a:effectLst/>
                          <a:latin typeface="Tw Cen MT" panose="020B0602020104020603" pitchFamily="34" charset="0"/>
                        </a:rPr>
                        <a:t>15:20</a:t>
                      </a:r>
                    </a:p>
                  </a:txBody>
                  <a:tcPr marL="9525" marR="9525" marT="9525" marB="0" anchor="ctr">
                    <a:solidFill>
                      <a:schemeClr val="bg1">
                        <a:lumMod val="85000"/>
                      </a:schemeClr>
                    </a:solidFill>
                  </a:tcPr>
                </a:tc>
                <a:tc rowSpan="2">
                  <a:txBody>
                    <a:bodyPr/>
                    <a:lstStyle/>
                    <a:p>
                      <a:pPr algn="ctr" fontAlgn="ctr"/>
                      <a:r>
                        <a:rPr lang="en-US" sz="14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rowSpan="2">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greeted the guest properly.</a:t>
                      </a:r>
                    </a:p>
                  </a:txBody>
                  <a:tcPr marL="9525" marR="9525" marT="9525" marB="0" anchor="ctr">
                    <a:solidFill>
                      <a:schemeClr val="bg1">
                        <a:lumMod val="85000"/>
                      </a:schemeClr>
                    </a:solidFill>
                  </a:tcPr>
                </a:tc>
                <a:tc rowSpan="2">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was not friendly or smiling.</a:t>
                      </a:r>
                    </a:p>
                  </a:txBody>
                  <a:tcPr marL="9525" marR="9525" marT="9525" marB="0" anchor="ctr">
                    <a:solidFill>
                      <a:schemeClr val="bg1">
                        <a:lumMod val="85000"/>
                      </a:schemeClr>
                    </a:solidFill>
                  </a:tcPr>
                </a:tc>
                <a:extLst>
                  <a:ext uri="{0D108BD9-81ED-4DB2-BD59-A6C34878D82A}">
                    <a16:rowId xmlns="" xmlns:a16="http://schemas.microsoft.com/office/drawing/2014/main" val="2714929183"/>
                  </a:ext>
                </a:extLst>
              </a:tr>
              <a:tr h="763731">
                <a:tc>
                  <a:txBody>
                    <a:bodyPr/>
                    <a:lstStyle/>
                    <a:p>
                      <a:pPr algn="l" fontAlgn="ctr"/>
                      <a:r>
                        <a:rPr lang="en-US" sz="14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756451213"/>
                  </a:ext>
                </a:extLst>
              </a:tr>
              <a:tr h="594207">
                <a:tc>
                  <a:txBody>
                    <a:bodyPr/>
                    <a:lstStyle/>
                    <a:p>
                      <a:pPr algn="l" fontAlgn="ctr"/>
                      <a:r>
                        <a:rPr lang="en-US" sz="14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15:20</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b">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informed the guest to nearest pick up point and he directed the guest to the metro and informed the guest that the metro is easier to go to </a:t>
                      </a:r>
                      <a:r>
                        <a:rPr lang="en-US" sz="1400" b="0" i="0" u="none" strike="noStrike" dirty="0" err="1">
                          <a:solidFill>
                            <a:srgbClr val="000000"/>
                          </a:solidFill>
                          <a:effectLst/>
                          <a:latin typeface="Tw Cen MT" panose="020B0602020104020603" pitchFamily="34" charset="0"/>
                        </a:rPr>
                        <a:t>Deira</a:t>
                      </a:r>
                      <a:r>
                        <a:rPr lang="en-US" sz="1400" b="0" i="0" u="none" strike="noStrike" dirty="0">
                          <a:solidFill>
                            <a:srgbClr val="000000"/>
                          </a:solidFill>
                          <a:effectLst/>
                          <a:latin typeface="Tw Cen MT" panose="020B0602020104020603" pitchFamily="34" charset="0"/>
                        </a:rPr>
                        <a:t> City Center.</a:t>
                      </a:r>
                    </a:p>
                  </a:txBody>
                  <a:tcPr marL="9525" marR="9525" marT="9525" marB="0" anchor="b">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797920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7/27/2017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9</a:t>
            </a:fld>
            <a:endParaRPr lang="en-US"/>
          </a:p>
        </p:txBody>
      </p:sp>
      <p:cxnSp>
        <p:nvCxnSpPr>
          <p:cNvPr id="53" name="Straight Connector 52"/>
          <p:cNvCxnSpPr/>
          <p:nvPr/>
        </p:nvCxnSpPr>
        <p:spPr>
          <a:xfrm>
            <a:off x="91579" y="15665"/>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48009"/>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March‘17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2090965639"/>
              </p:ext>
            </p:extLst>
          </p:nvPr>
        </p:nvGraphicFramePr>
        <p:xfrm>
          <a:off x="155575" y="748999"/>
          <a:ext cx="11871324" cy="5932160"/>
        </p:xfrm>
        <a:graphic>
          <a:graphicData uri="http://schemas.openxmlformats.org/drawingml/2006/table">
            <a:tbl>
              <a:tblPr firstRow="1" bandRow="1">
                <a:tableStyleId>{073A0DAA-6AF3-43AB-8588-CEC1D06C72B9}</a:tableStyleId>
              </a:tblPr>
              <a:tblGrid>
                <a:gridCol w="1074386">
                  <a:extLst>
                    <a:ext uri="{9D8B030D-6E8A-4147-A177-3AD203B41FA5}">
                      <a16:colId xmlns="" xmlns:a16="http://schemas.microsoft.com/office/drawing/2014/main" val="20000"/>
                    </a:ext>
                  </a:extLst>
                </a:gridCol>
                <a:gridCol w="1153071">
                  <a:extLst>
                    <a:ext uri="{9D8B030D-6E8A-4147-A177-3AD203B41FA5}">
                      <a16:colId xmlns="" xmlns:a16="http://schemas.microsoft.com/office/drawing/2014/main" val="3421738776"/>
                    </a:ext>
                  </a:extLst>
                </a:gridCol>
                <a:gridCol w="969768">
                  <a:extLst>
                    <a:ext uri="{9D8B030D-6E8A-4147-A177-3AD203B41FA5}">
                      <a16:colId xmlns="" xmlns:a16="http://schemas.microsoft.com/office/drawing/2014/main" val="20001"/>
                    </a:ext>
                  </a:extLst>
                </a:gridCol>
                <a:gridCol w="1473200">
                  <a:extLst>
                    <a:ext uri="{9D8B030D-6E8A-4147-A177-3AD203B41FA5}">
                      <a16:colId xmlns="" xmlns:a16="http://schemas.microsoft.com/office/drawing/2014/main" val="20002"/>
                    </a:ext>
                  </a:extLst>
                </a:gridCol>
                <a:gridCol w="4013200">
                  <a:extLst>
                    <a:ext uri="{9D8B030D-6E8A-4147-A177-3AD203B41FA5}">
                      <a16:colId xmlns="" xmlns:a16="http://schemas.microsoft.com/office/drawing/2014/main" val="20003"/>
                    </a:ext>
                  </a:extLst>
                </a:gridCol>
                <a:gridCol w="3187699">
                  <a:extLst>
                    <a:ext uri="{9D8B030D-6E8A-4147-A177-3AD203B41FA5}">
                      <a16:colId xmlns="" xmlns:a16="http://schemas.microsoft.com/office/drawing/2014/main" val="20004"/>
                    </a:ext>
                  </a:extLst>
                </a:gridCol>
              </a:tblGrid>
              <a:tr h="428523">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timing</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l"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 xmlns:a16="http://schemas.microsoft.com/office/drawing/2014/main" val="10000"/>
                  </a:ext>
                </a:extLst>
              </a:tr>
              <a:tr h="515943">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LG Café Court</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14:31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marR="0" lvl="0" indent="-171450" algn="l" defTabSz="756026"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solidFill>
                            <a:srgbClr val="000000"/>
                          </a:solidFill>
                          <a:effectLst/>
                          <a:latin typeface="Tw Cen MT" panose="020B0602020104020603" pitchFamily="34" charset="0"/>
                        </a:rPr>
                        <a:t>Associate "</a:t>
                      </a:r>
                      <a:r>
                        <a:rPr lang="en-US" sz="1200" b="0" i="0" u="none" strike="noStrike" dirty="0" err="1">
                          <a:solidFill>
                            <a:srgbClr val="000000"/>
                          </a:solidFill>
                          <a:effectLst/>
                          <a:latin typeface="Tw Cen MT" panose="020B0602020104020603" pitchFamily="34" charset="0"/>
                        </a:rPr>
                        <a:t>Mercanto</a:t>
                      </a:r>
                      <a:r>
                        <a:rPr lang="en-US" sz="1200" b="0" i="0" u="none" strike="noStrike" dirty="0">
                          <a:solidFill>
                            <a:srgbClr val="000000"/>
                          </a:solidFill>
                          <a:effectLst/>
                          <a:latin typeface="Tw Cen MT" panose="020B0602020104020603" pitchFamily="34" charset="0"/>
                        </a:rPr>
                        <a:t>" greeted the guest properly with a smile.</a:t>
                      </a:r>
                    </a:p>
                    <a:p>
                      <a:pPr marL="171450" marR="0" lvl="0" indent="-171450" algn="l" defTabSz="756026"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solidFill>
                            <a:srgbClr val="000000"/>
                          </a:solidFill>
                          <a:effectLst/>
                          <a:latin typeface="Tw Cen MT" panose="020B0602020104020603" pitchFamily="34" charset="0"/>
                        </a:rPr>
                        <a:t>Associate “Edwin” was very friendly and he engaged in a polite chatting with the kid.</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10003"/>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rowSpan="8">
                  <a:txBody>
                    <a:bodyPr/>
                    <a:lstStyle/>
                    <a:p>
                      <a:pPr algn="l" fontAlgn="ctr"/>
                      <a:r>
                        <a:rPr lang="en-US" sz="1200" b="1" i="0" u="none" strike="noStrike" dirty="0">
                          <a:solidFill>
                            <a:srgbClr val="000000"/>
                          </a:solidFill>
                          <a:effectLst/>
                          <a:latin typeface="Tw Cen MT" panose="020B0602020104020603" pitchFamily="34" charset="0"/>
                        </a:rPr>
                        <a:t>GF Ice Rink</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Staff "</a:t>
                      </a:r>
                      <a:r>
                        <a:rPr lang="en-US" sz="1200" b="0" i="0" u="none" strike="noStrike" dirty="0" err="1">
                          <a:solidFill>
                            <a:srgbClr val="000000"/>
                          </a:solidFill>
                          <a:effectLst/>
                          <a:latin typeface="Tw Cen MT" panose="020B0602020104020603" pitchFamily="34" charset="0"/>
                        </a:rPr>
                        <a:t>Bakham</a:t>
                      </a:r>
                      <a:r>
                        <a:rPr lang="en-US" sz="1200" b="0" i="0" u="none" strike="noStrike" dirty="0">
                          <a:solidFill>
                            <a:srgbClr val="000000"/>
                          </a:solidFill>
                          <a:effectLst/>
                          <a:latin typeface="Tw Cen MT" panose="020B0602020104020603" pitchFamily="34" charset="0"/>
                        </a:rPr>
                        <a:t>" didn't greet the guest he just waited for the guest to ask the enquiry. He was not friendly or smiling.</a:t>
                      </a:r>
                    </a:p>
                  </a:txBody>
                  <a:tcPr marL="9525" marR="9525" marT="9525" marB="0" anchor="ctr">
                    <a:solidFill>
                      <a:schemeClr val="bg1">
                        <a:lumMod val="85000"/>
                      </a:schemeClr>
                    </a:solidFill>
                  </a:tcPr>
                </a:tc>
                <a:extLst>
                  <a:ext uri="{0D108BD9-81ED-4DB2-BD59-A6C34878D82A}">
                    <a16:rowId xmlns="" xmlns:a16="http://schemas.microsoft.com/office/drawing/2014/main" val="10004"/>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When the guest asked about the entertainments available, he informed guest about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 only.</a:t>
                      </a:r>
                    </a:p>
                  </a:txBody>
                  <a:tcPr marL="9525" marR="9525" marT="9525" marB="0" anchor="ctr">
                    <a:solidFill>
                      <a:schemeClr val="bg1">
                        <a:lumMod val="85000"/>
                      </a:schemeClr>
                    </a:solidFill>
                  </a:tcPr>
                </a:tc>
                <a:extLst>
                  <a:ext uri="{0D108BD9-81ED-4DB2-BD59-A6C34878D82A}">
                    <a16:rowId xmlns="" xmlns:a16="http://schemas.microsoft.com/office/drawing/2014/main" val="56228173"/>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staff was in hurry and didn't give the guest enough time. She informed the guest the wrong price for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a:t>
                      </a:r>
                    </a:p>
                  </a:txBody>
                  <a:tcPr marL="9525" marR="9525" marT="9525" marB="0" anchor="ctr">
                    <a:solidFill>
                      <a:schemeClr val="bg1">
                        <a:lumMod val="85000"/>
                      </a:schemeClr>
                    </a:solidFill>
                  </a:tcPr>
                </a:tc>
                <a:extLst>
                  <a:ext uri="{0D108BD9-81ED-4DB2-BD59-A6C34878D82A}">
                    <a16:rowId xmlns="" xmlns:a16="http://schemas.microsoft.com/office/drawing/2014/main" val="10005"/>
                  </a:ext>
                </a:extLst>
              </a:tr>
              <a:tr h="1136418">
                <a:tc rowSpan="2">
                  <a:txBody>
                    <a:bodyPr/>
                    <a:lstStyle/>
                    <a:p>
                      <a:pPr algn="ctr" fontAlgn="ctr"/>
                      <a:r>
                        <a:rPr lang="en-US" sz="1200" b="0" i="0" u="none" strike="noStrike" dirty="0">
                          <a:solidFill>
                            <a:srgbClr val="000000"/>
                          </a:solidFill>
                          <a:effectLst/>
                          <a:latin typeface="Tw Cen MT" panose="020B0602020104020603" pitchFamily="34" charset="0"/>
                        </a:rPr>
                        <a:t>22-Apr-17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baseline="0" dirty="0" err="1">
                          <a:solidFill>
                            <a:srgbClr val="000000"/>
                          </a:solidFill>
                          <a:effectLst/>
                          <a:latin typeface="Tw Cen MT" panose="020B0602020104020603" pitchFamily="34" charset="0"/>
                        </a:rPr>
                        <a:t>B</a:t>
                      </a:r>
                      <a:r>
                        <a:rPr lang="en-US" sz="1200" b="0" i="0" u="none" strike="noStrike" dirty="0" err="1">
                          <a:solidFill>
                            <a:srgbClr val="000000"/>
                          </a:solidFill>
                          <a:effectLst/>
                          <a:latin typeface="Tw Cen MT" panose="020B0602020104020603" pitchFamily="34" charset="0"/>
                        </a:rPr>
                        <a:t>akhram</a:t>
                      </a:r>
                      <a:r>
                        <a:rPr lang="en-US" sz="1200" b="0" i="0" u="none" strike="noStrike" dirty="0">
                          <a:solidFill>
                            <a:srgbClr val="000000"/>
                          </a:solidFill>
                          <a:effectLst/>
                          <a:latin typeface="Tw Cen MT" panose="020B0602020104020603" pitchFamily="34" charset="0"/>
                        </a:rPr>
                        <a:t>” was very polite, soft spoken and greeted the guest "Hello, how can I help?"   </a:t>
                      </a:r>
                    </a:p>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guest inquired where he can buy a pre-paid sim card.</a:t>
                      </a:r>
                      <a:r>
                        <a:rPr lang="en-US" sz="1200" b="0" i="0" u="none" strike="noStrike" baseline="0" dirty="0">
                          <a:solidFill>
                            <a:srgbClr val="000000"/>
                          </a:solidFill>
                          <a:effectLst/>
                          <a:latin typeface="Tw Cen MT" panose="020B0602020104020603" pitchFamily="34" charset="0"/>
                        </a:rPr>
                        <a:t> Associate “</a:t>
                      </a:r>
                      <a:r>
                        <a:rPr lang="en-US" sz="1200" b="0" i="0" u="none" strike="noStrike" dirty="0" err="1">
                          <a:solidFill>
                            <a:srgbClr val="000000"/>
                          </a:solidFill>
                          <a:effectLst/>
                          <a:latin typeface="Tw Cen MT" panose="020B0602020104020603" pitchFamily="34" charset="0"/>
                        </a:rPr>
                        <a:t>Bakhram</a:t>
                      </a:r>
                      <a:r>
                        <a:rPr lang="en-US" sz="1200" b="0" i="0" u="none" strike="noStrike" dirty="0">
                          <a:solidFill>
                            <a:srgbClr val="000000"/>
                          </a:solidFill>
                          <a:effectLst/>
                          <a:latin typeface="Tw Cen MT" panose="020B0602020104020603" pitchFamily="34" charset="0"/>
                        </a:rPr>
                        <a:t>” enquired if the guest wanted to buy Du or Etisalat and explained the direction to both locations.    </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95556380"/>
                  </a:ext>
                </a:extLst>
              </a:tr>
              <a:tr h="328777">
                <a:tc vMerge="1">
                  <a:txBody>
                    <a:bodyPr/>
                    <a:lstStyle/>
                    <a:p>
                      <a:endParaRPr lang="en-US"/>
                    </a:p>
                  </a:txBody>
                  <a:tcPr/>
                </a:tc>
                <a:tc vMerge="1">
                  <a:txBody>
                    <a:bodyPr/>
                    <a:lstStyle/>
                    <a:p>
                      <a:endParaRPr lang="en-US"/>
                    </a:p>
                  </a:txBody>
                  <a:tcPr/>
                </a:tc>
                <a:tc rowSpan="2">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rowSpan="2">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rowSpan="2">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 </a:t>
                      </a:r>
                      <a:r>
                        <a:rPr lang="en-US" sz="1200" b="0" i="0" u="none" strike="noStrike" dirty="0" err="1">
                          <a:solidFill>
                            <a:srgbClr val="000000"/>
                          </a:solidFill>
                          <a:effectLst/>
                          <a:latin typeface="Tw Cen MT" panose="020B0602020104020603" pitchFamily="34" charset="0"/>
                        </a:rPr>
                        <a:t>Bahkram</a:t>
                      </a:r>
                      <a:r>
                        <a:rPr lang="en-US" sz="1200" b="0" i="0" u="none" strike="noStrike" dirty="0">
                          <a:solidFill>
                            <a:srgbClr val="000000"/>
                          </a:solidFill>
                          <a:effectLst/>
                          <a:latin typeface="Tw Cen MT" panose="020B0602020104020603" pitchFamily="34" charset="0"/>
                        </a:rPr>
                        <a:t>” was able to direct the customer to all appropriate</a:t>
                      </a:r>
                      <a:r>
                        <a:rPr lang="en-US" sz="1200" b="0" i="0" u="none" strike="noStrike" baseline="0" dirty="0">
                          <a:solidFill>
                            <a:srgbClr val="000000"/>
                          </a:solidFill>
                          <a:effectLst/>
                          <a:latin typeface="Tw Cen MT" panose="020B0602020104020603" pitchFamily="34" charset="0"/>
                        </a:rPr>
                        <a:t> location.  When directed to food court he clearly </a:t>
                      </a:r>
                      <a:r>
                        <a:rPr lang="en-US" sz="1200" b="0" i="0" u="none" strike="noStrike" dirty="0">
                          <a:solidFill>
                            <a:srgbClr val="000000"/>
                          </a:solidFill>
                          <a:effectLst/>
                          <a:latin typeface="Tw Cen MT" panose="020B0602020104020603" pitchFamily="34" charset="0"/>
                        </a:rPr>
                        <a:t>explained directions to both</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L2 and LG.</a:t>
                      </a:r>
                    </a:p>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 </a:t>
                      </a:r>
                      <a:r>
                        <a:rPr lang="en-US" sz="1200" b="0" i="0" u="none" strike="noStrike" dirty="0" err="1">
                          <a:solidFill>
                            <a:srgbClr val="000000"/>
                          </a:solidFill>
                          <a:effectLst/>
                          <a:latin typeface="Tw Cen MT" panose="020B0602020104020603" pitchFamily="34" charset="0"/>
                        </a:rPr>
                        <a:t>Bakhram's</a:t>
                      </a:r>
                      <a:r>
                        <a:rPr lang="en-US" sz="1200" b="0" i="0" u="none" strike="noStrike" dirty="0">
                          <a:solidFill>
                            <a:srgbClr val="000000"/>
                          </a:solidFill>
                          <a:effectLst/>
                          <a:latin typeface="Tw Cen MT" panose="020B0602020104020603" pitchFamily="34" charset="0"/>
                        </a:rPr>
                        <a:t>” English skills was fluent, his responses were correct. </a:t>
                      </a:r>
                    </a:p>
                  </a:txBody>
                  <a:tcPr marL="9525" marR="9525" marT="9525" marB="0" anchor="ctr">
                    <a:solidFill>
                      <a:schemeClr val="bg1">
                        <a:lumMod val="85000"/>
                      </a:schemeClr>
                    </a:solidFill>
                  </a:tcPr>
                </a:tc>
                <a:tc rowSpan="2">
                  <a:txBody>
                    <a:bodyPr/>
                    <a:lstStyle/>
                    <a:p>
                      <a:endParaRPr lang="en-US" dirty="0"/>
                    </a:p>
                  </a:txBody>
                  <a:tcPr marL="9525" marR="9525" marT="9525" marB="0" anchor="ctr">
                    <a:solidFill>
                      <a:schemeClr val="bg1">
                        <a:lumMod val="85000"/>
                      </a:schemeClr>
                    </a:solidFill>
                  </a:tcPr>
                </a:tc>
                <a:extLst>
                  <a:ext uri="{0D108BD9-81ED-4DB2-BD59-A6C34878D82A}">
                    <a16:rowId xmlns="" xmlns:a16="http://schemas.microsoft.com/office/drawing/2014/main" val="89238099"/>
                  </a:ext>
                </a:extLst>
              </a:tr>
              <a:tr h="817744">
                <a:tc>
                  <a:txBody>
                    <a:bodyPr/>
                    <a:lstStyle/>
                    <a:p>
                      <a:pPr algn="ctr" fontAlgn="ctr"/>
                      <a:r>
                        <a:rPr lang="en-US" sz="1200" b="0" i="0" u="none" strike="noStrike" dirty="0">
                          <a:solidFill>
                            <a:srgbClr val="000000"/>
                          </a:solidFill>
                          <a:effectLst/>
                          <a:latin typeface="Tw Cen MT" panose="020B0602020104020603" pitchFamily="34" charset="0"/>
                        </a:rPr>
                        <a:t>23-Apr-17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marL="171450" indent="-171450" algn="l" fontAlgn="ctr">
                        <a:buFont typeface="Arial" panose="020B0604020202020204" pitchFamily="34" charset="0"/>
                        <a:buChar char="•"/>
                      </a:pP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3781470431"/>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24-Apr-17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a:t>
                      </a:r>
                      <a:r>
                        <a:rPr lang="en-US" sz="1200" b="0" i="0" u="none" strike="noStrike" dirty="0" err="1">
                          <a:solidFill>
                            <a:srgbClr val="000000"/>
                          </a:solidFill>
                          <a:effectLst/>
                          <a:latin typeface="Tw Cen MT" panose="020B0602020104020603" pitchFamily="34" charset="0"/>
                        </a:rPr>
                        <a:t>Bakhram's</a:t>
                      </a:r>
                      <a:r>
                        <a:rPr lang="en-US" sz="1200" b="0" i="0" u="none" strike="noStrike" dirty="0">
                          <a:solidFill>
                            <a:srgbClr val="000000"/>
                          </a:solidFill>
                          <a:effectLst/>
                          <a:latin typeface="Tw Cen MT" panose="020B0602020104020603" pitchFamily="34" charset="0"/>
                        </a:rPr>
                        <a:t>” was standing at all times and smiling when dealing with the guests.</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54731245"/>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25-Apr-17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err="1">
                          <a:solidFill>
                            <a:srgbClr val="000000"/>
                          </a:solidFill>
                          <a:effectLst/>
                          <a:latin typeface="Tw Cen MT" panose="020B0602020104020603" pitchFamily="34" charset="0"/>
                        </a:rPr>
                        <a:t>Bakhram”was</a:t>
                      </a:r>
                      <a:r>
                        <a:rPr lang="en-US" sz="1200" b="0" i="0" u="none" strike="noStrike" dirty="0">
                          <a:solidFill>
                            <a:srgbClr val="000000"/>
                          </a:solidFill>
                          <a:effectLst/>
                          <a:latin typeface="Tw Cen MT" panose="020B0602020104020603" pitchFamily="34" charset="0"/>
                        </a:rPr>
                        <a:t> very soft spoken, polite and smiling. He greeted the guest and provided detailed information.</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395080186"/>
                  </a:ext>
                </a:extLst>
              </a:tr>
            </a:tbl>
          </a:graphicData>
        </a:graphic>
      </p:graphicFrame>
    </p:spTree>
    <p:extLst>
      <p:ext uri="{BB962C8B-B14F-4D97-AF65-F5344CB8AC3E}">
        <p14:creationId xmlns:p14="http://schemas.microsoft.com/office/powerpoint/2010/main" val="632205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SFqKI5xoi0G6oYrmC2MmP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Am7kFJl.0yPqit8x_xKw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21W8u4NIcU2MvuUljT2hTw"/>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8332</TotalTime>
  <Words>1658</Words>
  <Application>Microsoft Office PowerPoint</Application>
  <PresentationFormat>Custom</PresentationFormat>
  <Paragraphs>365</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Fouzia Moufid</dc:creator>
  <cp:lastModifiedBy>heat</cp:lastModifiedBy>
  <cp:revision>738</cp:revision>
  <cp:lastPrinted>2017-03-12T06:53:21Z</cp:lastPrinted>
  <dcterms:created xsi:type="dcterms:W3CDTF">2015-03-04T05:41:32Z</dcterms:created>
  <dcterms:modified xsi:type="dcterms:W3CDTF">2017-07-27T09:56:13Z</dcterms:modified>
</cp:coreProperties>
</file>