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656"/>
    <a:srgbClr val="757575"/>
    <a:srgbClr val="303030"/>
    <a:srgbClr val="2A2A2A"/>
    <a:srgbClr val="2C2C2C"/>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989" autoAdjust="0"/>
  </p:normalViewPr>
  <p:slideViewPr>
    <p:cSldViewPr snapToGrid="0">
      <p:cViewPr varScale="1">
        <p:scale>
          <a:sx n="76" d="100"/>
          <a:sy n="76" d="100"/>
        </p:scale>
        <p:origin x="90" y="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Series 1</c:v>
                </c:pt>
              </c:strCache>
            </c:strRef>
          </c:tx>
          <c:invertIfNegative val="0"/>
          <c:dLbls>
            <c:dLbl>
              <c:idx val="0"/>
              <c:layout>
                <c:manualLayout>
                  <c:x val="0"/>
                  <c:y val="-0.57109290336955754"/>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0925296599754035E-3"/>
                  <c:y val="-0.56080294114668261"/>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0925296599753098E-3"/>
                  <c:y val="-0.37558362113493421"/>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400" baseline="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0.05</c:v>
                </c:pt>
                <c:pt idx="1">
                  <c:v>0.05</c:v>
                </c:pt>
                <c:pt idx="2">
                  <c:v>0.9</c:v>
                </c:pt>
              </c:numCache>
            </c:numRef>
          </c:val>
        </c:ser>
        <c:dLbls>
          <c:showLegendKey val="0"/>
          <c:showVal val="0"/>
          <c:showCatName val="0"/>
          <c:showSerName val="0"/>
          <c:showPercent val="0"/>
          <c:showBubbleSize val="0"/>
        </c:dLbls>
        <c:gapWidth val="150"/>
        <c:overlap val="100"/>
        <c:axId val="240594864"/>
        <c:axId val="240597608"/>
      </c:barChart>
      <c:catAx>
        <c:axId val="240594864"/>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240597608"/>
        <c:crosses val="autoZero"/>
        <c:auto val="1"/>
        <c:lblAlgn val="ctr"/>
        <c:lblOffset val="100"/>
        <c:noMultiLvlLbl val="0"/>
      </c:catAx>
      <c:valAx>
        <c:axId val="240597608"/>
        <c:scaling>
          <c:orientation val="minMax"/>
        </c:scaling>
        <c:delete val="1"/>
        <c:axPos val="l"/>
        <c:numFmt formatCode="0.00%" sourceLinked="1"/>
        <c:majorTickMark val="out"/>
        <c:minorTickMark val="none"/>
        <c:tickLblPos val="nextTo"/>
        <c:crossAx val="240594864"/>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Jan-17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Sheet1!$B$2:$B$4</c:f>
              <c:numCache>
                <c:formatCode>0%</c:formatCode>
                <c:ptCount val="3"/>
                <c:pt idx="0">
                  <c:v>0.5</c:v>
                </c:pt>
                <c:pt idx="1">
                  <c:v>0.1</c:v>
                </c:pt>
                <c:pt idx="2">
                  <c:v>0.4</c:v>
                </c:pt>
              </c:numCache>
            </c:numRef>
          </c:val>
        </c:ser>
        <c:ser>
          <c:idx val="1"/>
          <c:order val="1"/>
          <c:tx>
            <c:strRef>
              <c:f>Sheet1!$C$1</c:f>
              <c:strCache>
                <c:ptCount val="1"/>
                <c:pt idx="0">
                  <c:v>Feb-17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Sheet1!$C$2:$C$4</c:f>
              <c:numCache>
                <c:formatCode>0%</c:formatCode>
                <c:ptCount val="3"/>
                <c:pt idx="0">
                  <c:v>0.5</c:v>
                </c:pt>
                <c:pt idx="1">
                  <c:v>0.1</c:v>
                </c:pt>
                <c:pt idx="2">
                  <c:v>0.4</c:v>
                </c:pt>
              </c:numCache>
            </c:numRef>
          </c:val>
        </c:ser>
        <c:ser>
          <c:idx val="2"/>
          <c:order val="2"/>
          <c:tx>
            <c:strRef>
              <c:f>Sheet1!$D$1</c:f>
              <c:strCache>
                <c:ptCount val="1"/>
                <c:pt idx="0">
                  <c:v>Mar-17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Sheet1!$D$2:$D$4</c:f>
              <c:numCache>
                <c:formatCode>0%</c:formatCode>
                <c:ptCount val="3"/>
                <c:pt idx="0">
                  <c:v>0.5</c:v>
                </c:pt>
                <c:pt idx="1">
                  <c:v>0.1</c:v>
                </c:pt>
                <c:pt idx="2">
                  <c:v>0.4</c:v>
                </c:pt>
              </c:numCache>
            </c:numRef>
          </c:val>
        </c:ser>
        <c:ser>
          <c:idx val="3"/>
          <c:order val="3"/>
          <c:tx>
            <c:strRef>
              <c:f>Sheet1!$E$1</c:f>
              <c:strCache>
                <c:ptCount val="1"/>
                <c:pt idx="0">
                  <c:v>Apr-17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Sheet1!$E$2:$E$4</c:f>
              <c:numCache>
                <c:formatCode>0%</c:formatCode>
                <c:ptCount val="3"/>
                <c:pt idx="0">
                  <c:v>0.5</c:v>
                </c:pt>
                <c:pt idx="1">
                  <c:v>0.1</c:v>
                </c:pt>
                <c:pt idx="2">
                  <c:v>0.4</c:v>
                </c:pt>
              </c:numCache>
            </c:numRef>
          </c:val>
        </c:ser>
        <c:dLbls>
          <c:showLegendKey val="0"/>
          <c:showVal val="0"/>
          <c:showCatName val="0"/>
          <c:showSerName val="0"/>
          <c:showPercent val="0"/>
          <c:showBubbleSize val="0"/>
        </c:dLbls>
        <c:gapWidth val="150"/>
        <c:axId val="240601528"/>
        <c:axId val="240600352"/>
      </c:barChart>
      <c:catAx>
        <c:axId val="240601528"/>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240600352"/>
        <c:crosses val="autoZero"/>
        <c:auto val="1"/>
        <c:lblAlgn val="ctr"/>
        <c:lblOffset val="100"/>
        <c:noMultiLvlLbl val="0"/>
      </c:catAx>
      <c:valAx>
        <c:axId val="240600352"/>
        <c:scaling>
          <c:orientation val="minMax"/>
        </c:scaling>
        <c:delete val="0"/>
        <c:axPos val="l"/>
        <c:majorGridlines>
          <c:spPr>
            <a:ln>
              <a:noFill/>
            </a:ln>
          </c:spPr>
        </c:majorGridlines>
        <c:numFmt formatCode="0%" sourceLinked="1"/>
        <c:majorTickMark val="none"/>
        <c:minorTickMark val="none"/>
        <c:tickLblPos val="none"/>
        <c:spPr>
          <a:ln/>
        </c:spPr>
        <c:crossAx val="240601528"/>
        <c:crosses val="autoZero"/>
        <c:crossBetween val="between"/>
      </c:valAx>
    </c:plotArea>
    <c:legend>
      <c:legendPos val="b"/>
      <c:layout/>
      <c:overlay val="0"/>
      <c:txPr>
        <a:bodyPr/>
        <a:lstStyle/>
        <a:p>
          <a:pPr>
            <a:defRPr baseline="0">
              <a:solidFill>
                <a:schemeClr val="bg1"/>
              </a:solidFill>
            </a:defRPr>
          </a:pPr>
          <a:endParaRPr lang="en-US"/>
        </a:p>
      </c:txPr>
    </c:legend>
    <c:plotVisOnly val="1"/>
    <c:dispBlanksAs val="gap"/>
    <c:showDLblsOverMax val="0"/>
  </c:chart>
  <c:spPr>
    <a:gradFill flip="none" rotWithShape="1">
      <a:gsLst>
        <a:gs pos="0">
          <a:schemeClr val="accent3">
            <a:lumMod val="89000"/>
          </a:schemeClr>
        </a:gs>
        <a:gs pos="46000">
          <a:srgbClr val="565656"/>
        </a:gs>
        <a:gs pos="97000">
          <a:srgbClr val="303030"/>
        </a:gs>
      </a:gsLst>
      <a:path path="circle">
        <a:fillToRect l="50000" t="50000" r="50000" b="50000"/>
      </a:path>
      <a:tileRect/>
    </a:gradFill>
    <a:ln>
      <a:solidFill>
        <a:schemeClr val="tx1">
          <a:tint val="75000"/>
        </a:schemeClr>
      </a:solid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347866712"/>
        <c:axId val="347862792"/>
      </c:barChart>
      <c:catAx>
        <c:axId val="347866712"/>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47862792"/>
        <c:crosses val="min"/>
        <c:auto val="1"/>
        <c:lblAlgn val="ctr"/>
        <c:lblOffset val="0"/>
        <c:noMultiLvlLbl val="0"/>
      </c:catAx>
      <c:valAx>
        <c:axId val="347862792"/>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47866712"/>
        <c:crosses val="min"/>
        <c:crossBetween val="between"/>
        <c:majorUnit val="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347866320"/>
        <c:axId val="347864752"/>
      </c:barChart>
      <c:catAx>
        <c:axId val="347866320"/>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47864752"/>
        <c:crosses val="min"/>
        <c:auto val="1"/>
        <c:lblAlgn val="ctr"/>
        <c:lblOffset val="0"/>
        <c:noMultiLvlLbl val="0"/>
      </c:catAx>
      <c:valAx>
        <c:axId val="347864752"/>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47866320"/>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30D21E9F-32CD-4854-8422-440BD4974F89}">
      <dgm:prSet phldrT="[Text]" custT="1"/>
      <dgm:spPr/>
      <dgm:t>
        <a:bodyPr/>
        <a:lstStyle/>
        <a:p>
          <a:pPr marL="349250" indent="0" algn="ctr">
            <a:tabLst>
              <a:tab pos="403225" algn="l"/>
            </a:tabLst>
          </a:pPr>
          <a:endParaRPr lang="en-US" sz="1600" dirty="0"/>
        </a:p>
        <a:p>
          <a:pPr marL="349250" indent="0" algn="ctr">
            <a:tabLst>
              <a:tab pos="403225" algn="l"/>
            </a:tabLst>
          </a:pPr>
          <a:r>
            <a:rPr lang="en-US" sz="4400" dirty="0" smtClean="0">
              <a:latin typeface="Tw Cen MT Condensed" panose="020B0606020104020203" pitchFamily="34" charset="0"/>
            </a:rPr>
            <a:t>[Visits]</a:t>
          </a:r>
          <a:endParaRPr lang="en-US" sz="4400" dirty="0">
            <a:latin typeface="Tw Cen MT Condensed" panose="020B0606020104020203" pitchFamily="34" charset="0"/>
          </a:endParaRPr>
        </a:p>
      </dgm:t>
    </dgm:pt>
    <dgm:pt modelId="{12B817BC-20AB-429C-8039-D1951E0EEE86}" type="parTrans" cxnId="{663BDD21-A50F-4564-9FFF-0B8CD1558EC8}">
      <dgm:prSet/>
      <dgm:spPr/>
      <dgm:t>
        <a:bodyPr/>
        <a:lstStyle/>
        <a:p>
          <a:endParaRPr lang="en-US"/>
        </a:p>
      </dgm:t>
    </dgm:pt>
    <dgm:pt modelId="{341389CB-DC3B-4D63-812A-5F129C2D2B84}" type="sibTrans" cxnId="{663BDD21-A50F-4564-9FFF-0B8CD1558EC8}">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04926F74-5AC4-4F57-B209-2C19906AAD5B}">
      <dgm:prSet phldrT="[Text]" custT="1"/>
      <dgm:spPr/>
      <dgm:t>
        <a:bodyPr anchor="ctr"/>
        <a:lstStyle/>
        <a:p>
          <a:pPr algn="ctr"/>
          <a:r>
            <a:rPr lang="en-US" sz="4400" dirty="0" smtClean="0"/>
            <a:t>[Score]</a:t>
          </a:r>
          <a:endParaRPr lang="en-US" sz="4400" dirty="0"/>
        </a:p>
      </dgm:t>
    </dgm:pt>
    <dgm:pt modelId="{952DEFF3-7B8A-472C-B058-E2A2CA5068AD}" type="parTrans" cxnId="{113F4BCE-0CEC-436A-A8AD-401463887E2A}">
      <dgm:prSet/>
      <dgm:spPr/>
      <dgm:t>
        <a:bodyPr/>
        <a:lstStyle/>
        <a:p>
          <a:endParaRPr lang="en-US"/>
        </a:p>
      </dgm:t>
    </dgm:pt>
    <dgm:pt modelId="{F5866EA1-00BC-4368-BEB8-540CD046CD7F}" type="sibTrans" cxnId="{113F4BCE-0CEC-436A-A8AD-401463887E2A}">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2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C3197A08-344A-48ED-9281-B5316FCE93D4}" type="pres">
      <dgm:prSet presAssocID="{52C7BE74-1B4C-4C79-A7F5-FD190525BDD2}" presName="childNode" presStyleLbl="node1" presStyleIdx="0" presStyleCnt="4">
        <dgm:presLayoutVars>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A813B0C9-7787-471D-8912-08F4FF2C9FE8}" type="pres">
      <dgm:prSet presAssocID="{5A373B62-BBEA-4F1D-B30E-C6A0D37A9036}" presName="childNode" presStyleLbl="node1" presStyleIdx="2" presStyleCnt="4">
        <dgm:presLayoutVars>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28E3A19F-8676-4AA2-BF9F-1A5A02F51BA8}" type="presOf" srcId="{5A373B62-BBEA-4F1D-B30E-C6A0D37A9036}" destId="{8C8D17DB-A217-48A3-900A-3C60DCB28C28}"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15927921-9CB8-4114-9BF0-71057FA7C7F1}" type="presOf" srcId="{C05A5172-6ED1-4FD8-A128-9C28083132F0}" destId="{AA238D38-886D-44AF-8EB3-4F8C9BE7416A}"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663BDD21-A50F-4564-9FFF-0B8CD1558EC8}" srcId="{52C7BE74-1B4C-4C79-A7F5-FD190525BDD2}" destId="{30D21E9F-32CD-4854-8422-440BD4974F89}" srcOrd="0" destOrd="0" parTransId="{12B817BC-20AB-429C-8039-D1951E0EEE86}" sibTransId="{341389CB-DC3B-4D63-812A-5F129C2D2B84}"/>
    <dgm:cxn modelId="{9082D599-E9D1-46C0-80EC-C7984C3EC8A2}" type="presOf" srcId="{04926F74-5AC4-4F57-B209-2C19906AAD5B}" destId="{A813B0C9-7787-471D-8912-08F4FF2C9FE8}" srcOrd="0"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839513FC-226D-4F12-A367-999097411731}" srcId="{86AD8D1F-4649-4325-BEC2-6DC66B8AC630}" destId="{C05A5172-6ED1-4FD8-A128-9C28083132F0}" srcOrd="3" destOrd="0" parTransId="{504FA8A6-5076-4E2E-BCF9-3760D0B27B83}" sibTransId="{8DB69D72-07D3-400F-86A0-B91C9A8C6A95}"/>
    <dgm:cxn modelId="{0E32F2EB-E9C2-4B82-A91C-D7479C322D83}" srcId="{86AD8D1F-4649-4325-BEC2-6DC66B8AC630}" destId="{5A373B62-BBEA-4F1D-B30E-C6A0D37A9036}" srcOrd="2" destOrd="0" parTransId="{A5601D50-1979-4FCE-A3D0-FFDB4F6DC8AF}" sibTransId="{3A318304-CF7A-457D-A26A-A05108C4F173}"/>
    <dgm:cxn modelId="{F7C2E69D-169F-4948-BEF6-9955C29A9E10}" type="presOf" srcId="{52C7BE74-1B4C-4C79-A7F5-FD190525BDD2}" destId="{FFFE27BD-6EBC-4F2F-911B-A511E3276A30}" srcOrd="0" destOrd="0" presId="urn:microsoft.com/office/officeart/2005/8/layout/hProcess7"/>
    <dgm:cxn modelId="{B4E8DD3A-B1D8-4150-B75A-8214BFC8EC47}" type="presOf" srcId="{30D21E9F-32CD-4854-8422-440BD4974F89}" destId="{C3197A08-344A-48ED-9281-B5316FCE93D4}" srcOrd="0"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D6AEE76F-BBC6-4444-8568-A9AFAC9D1370}" type="presOf" srcId="{5A373B62-BBEA-4F1D-B30E-C6A0D37A9036}" destId="{E5F754C7-44B3-4F7D-B616-FC31A909FF8B}" srcOrd="1"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113F4BCE-0CEC-436A-A8AD-401463887E2A}" srcId="{5A373B62-BBEA-4F1D-B30E-C6A0D37A9036}" destId="{04926F74-5AC4-4F57-B209-2C19906AAD5B}" srcOrd="0" destOrd="0" parTransId="{952DEFF3-7B8A-472C-B058-E2A2CA5068AD}" sibTransId="{F5866EA1-00BC-4368-BEB8-540CD046CD7F}"/>
    <dgm:cxn modelId="{47BAACCC-FBEC-4F29-BC0B-F2A7872502A6}" type="presOf" srcId="{C05A5172-6ED1-4FD8-A128-9C28083132F0}" destId="{C7A8D011-5327-4C8A-B9FA-0ED8036C5794}" srcOrd="0" destOrd="0" presId="urn:microsoft.com/office/officeart/2005/8/layout/hProcess7"/>
    <dgm:cxn modelId="{C957ED70-7969-469E-9365-E8444510AE35}" type="presOf" srcId="{52C7BE74-1B4C-4C79-A7F5-FD190525BDD2}" destId="{D8F988C2-FE5D-414E-A9C5-AAA4D0CAABD7}" srcOrd="1"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ABEB0982-E5DF-48B9-BD09-A0E51DFCF839}" type="presParOf" srcId="{0C4DDC97-5738-4F04-8835-1C6362DDDD2A}" destId="{C3197A08-344A-48ED-9281-B5316FCE93D4}" srcOrd="2"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8480CC2E-F8A9-4682-908F-352B84433606}" type="presParOf" srcId="{3AFEFA1F-9099-476D-A3F9-0883627AA047}" destId="{A813B0C9-7787-471D-8912-08F4FF2C9FE8}" srcOrd="2"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27BD-6EBC-4F2F-911B-A511E3276A30}">
      <dsp:nvSpPr>
        <dsp:cNvPr id="0" name=""/>
        <dsp:cNvSpPr/>
      </dsp:nvSpPr>
      <dsp:spPr>
        <a:xfrm>
          <a:off x="30904"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kern="1200" dirty="0">
            <a:solidFill>
              <a:schemeClr val="accent1">
                <a:lumMod val="40000"/>
                <a:lumOff val="60000"/>
              </a:schemeClr>
            </a:solidFill>
          </a:endParaRPr>
        </a:p>
      </dsp:txBody>
      <dsp:txXfrm rot="16200000">
        <a:off x="-285496" y="316400"/>
        <a:ext cx="1047968" cy="415167"/>
      </dsp:txXfrm>
    </dsp:sp>
    <dsp:sp modelId="{C3197A08-344A-48ED-9281-B5316FCE93D4}">
      <dsp:nvSpPr>
        <dsp:cNvPr id="0" name=""/>
        <dsp:cNvSpPr/>
      </dsp:nvSpPr>
      <dsp:spPr>
        <a:xfrm>
          <a:off x="526399" y="0"/>
          <a:ext cx="1546499"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smtClean="0">
              <a:latin typeface="Tw Cen MT Condensed" panose="020B0606020104020203" pitchFamily="34" charset="0"/>
            </a:rPr>
            <a:t>[Visits]</a:t>
          </a:r>
          <a:endParaRPr lang="en-US" sz="4400" kern="1200" dirty="0">
            <a:latin typeface="Tw Cen MT Condensed" panose="020B0606020104020203" pitchFamily="34" charset="0"/>
          </a:endParaRPr>
        </a:p>
      </dsp:txBody>
      <dsp:txXfrm>
        <a:off x="526399" y="0"/>
        <a:ext cx="1546499" cy="1278009"/>
      </dsp:txXfrm>
    </dsp:sp>
    <dsp:sp modelId="{55765B98-9E79-476F-8F77-6F3A72A725A6}">
      <dsp:nvSpPr>
        <dsp:cNvPr id="0" name=""/>
        <dsp:cNvSpPr/>
      </dsp:nvSpPr>
      <dsp:spPr>
        <a:xfrm>
          <a:off x="2220785"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kern="1200" dirty="0">
            <a:solidFill>
              <a:schemeClr val="accent1">
                <a:lumMod val="40000"/>
                <a:lumOff val="60000"/>
              </a:schemeClr>
            </a:solidFill>
          </a:endParaRPr>
        </a:p>
      </dsp:txBody>
      <dsp:txXfrm rot="16200000">
        <a:off x="1904385" y="316400"/>
        <a:ext cx="1047968" cy="415167"/>
      </dsp:txXfrm>
    </dsp:sp>
    <dsp:sp modelId="{CC5BE8DC-F4CE-4343-B781-D07BDA4049BA}">
      <dsp:nvSpPr>
        <dsp:cNvPr id="0" name=""/>
        <dsp:cNvSpPr/>
      </dsp:nvSpPr>
      <dsp:spPr>
        <a:xfrm rot="5400000">
          <a:off x="2068256" y="75962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C8D17DB-A217-48A3-900A-3C60DCB28C28}">
      <dsp:nvSpPr>
        <dsp:cNvPr id="0" name=""/>
        <dsp:cNvSpPr/>
      </dsp:nvSpPr>
      <dsp:spPr>
        <a:xfrm>
          <a:off x="4343584" y="0"/>
          <a:ext cx="2050972"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kern="1200" dirty="0">
            <a:solidFill>
              <a:schemeClr val="accent1">
                <a:lumMod val="40000"/>
                <a:lumOff val="60000"/>
              </a:schemeClr>
            </a:solidFill>
          </a:endParaRPr>
        </a:p>
      </dsp:txBody>
      <dsp:txXfrm rot="16200000">
        <a:off x="4024697" y="318886"/>
        <a:ext cx="1047968" cy="410194"/>
      </dsp:txXfrm>
    </dsp:sp>
    <dsp:sp modelId="{66A16925-887F-4986-B7A0-21A5705EA49A}">
      <dsp:nvSpPr>
        <dsp:cNvPr id="0" name=""/>
        <dsp:cNvSpPr/>
      </dsp:nvSpPr>
      <dsp:spPr>
        <a:xfrm rot="5400000">
          <a:off x="4287348" y="730046"/>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813B0C9-7787-471D-8912-08F4FF2C9FE8}">
      <dsp:nvSpPr>
        <dsp:cNvPr id="0" name=""/>
        <dsp:cNvSpPr/>
      </dsp:nvSpPr>
      <dsp:spPr>
        <a:xfrm>
          <a:off x="4835908" y="0"/>
          <a:ext cx="1527974"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ctr" anchorCtr="0">
          <a:noAutofit/>
        </a:bodyPr>
        <a:lstStyle/>
        <a:p>
          <a:pPr lvl="0" algn="ctr" defTabSz="1955800">
            <a:lnSpc>
              <a:spcPct val="90000"/>
            </a:lnSpc>
            <a:spcBef>
              <a:spcPct val="0"/>
            </a:spcBef>
            <a:spcAft>
              <a:spcPct val="35000"/>
            </a:spcAft>
          </a:pPr>
          <a:r>
            <a:rPr lang="en-US" sz="4400" kern="1200" dirty="0" smtClean="0"/>
            <a:t>[Score]</a:t>
          </a:r>
          <a:endParaRPr lang="en-US" sz="4400" kern="1200" dirty="0"/>
        </a:p>
      </dsp:txBody>
      <dsp:txXfrm>
        <a:off x="4835908" y="0"/>
        <a:ext cx="1527974" cy="1278009"/>
      </dsp:txXfrm>
    </dsp:sp>
    <dsp:sp modelId="{C7A8D011-5327-4C8A-B9FA-0ED8036C5794}">
      <dsp:nvSpPr>
        <dsp:cNvPr id="0" name=""/>
        <dsp:cNvSpPr/>
      </dsp:nvSpPr>
      <dsp:spPr>
        <a:xfrm>
          <a:off x="6492012" y="0"/>
          <a:ext cx="1961921"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ctr" defTabSz="1066800">
            <a:lnSpc>
              <a:spcPct val="90000"/>
            </a:lnSpc>
            <a:spcBef>
              <a:spcPct val="0"/>
            </a:spcBef>
            <a:spcAft>
              <a:spcPct val="35000"/>
            </a:spcAft>
          </a:pPr>
          <a:r>
            <a:rPr lang="en-US" sz="2400" kern="1200" cap="all" spc="83" dirty="0">
              <a:solidFill>
                <a:schemeClr val="accent1">
                  <a:lumMod val="40000"/>
                  <a:lumOff val="60000"/>
                </a:schemeClr>
              </a:solidFill>
              <a:latin typeface="Tw Cen MT Condensed" panose="020B0606020104020203"/>
              <a:ea typeface="MS PGothic" pitchFamily="34" charset="-128"/>
            </a:rPr>
            <a:t>YTD Score</a:t>
          </a:r>
        </a:p>
      </dsp:txBody>
      <dsp:txXfrm rot="16200000">
        <a:off x="6164220" y="327791"/>
        <a:ext cx="1047968" cy="392384"/>
      </dsp:txXfrm>
    </dsp:sp>
    <dsp:sp modelId="{170D0286-CDBC-471B-8D7E-381E86EA9FC5}">
      <dsp:nvSpPr>
        <dsp:cNvPr id="0" name=""/>
        <dsp:cNvSpPr/>
      </dsp:nvSpPr>
      <dsp:spPr>
        <a:xfrm rot="5400000">
          <a:off x="6370319" y="77616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8/2/2017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8/2/2017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2.xml"/><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 xmlns:a16="http://schemas.microsoft.com/office/drawing/2014/main" val="20000"/>
                    </a:ext>
                  </a:extLst>
                </a:gridCol>
                <a:gridCol w="1075286">
                  <a:extLst>
                    <a:ext uri="{9D8B030D-6E8A-4147-A177-3AD203B41FA5}">
                      <a16:colId xmlns="" xmlns:a16="http://schemas.microsoft.com/office/drawing/2014/main" val="3421738776"/>
                    </a:ext>
                  </a:extLst>
                </a:gridCol>
                <a:gridCol w="8001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gridCol w="3644900">
                  <a:extLst>
                    <a:ext uri="{9D8B030D-6E8A-4147-A177-3AD203B41FA5}">
                      <a16:colId xmlns="" xmlns:a16="http://schemas.microsoft.com/office/drawing/2014/main" val="20003"/>
                    </a:ext>
                  </a:extLst>
                </a:gridCol>
                <a:gridCol w="3302000">
                  <a:extLst>
                    <a:ext uri="{9D8B030D-6E8A-4147-A177-3AD203B41FA5}">
                      <a16:colId xmlns="" xmlns:a16="http://schemas.microsoft.com/office/drawing/2014/main"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 xmlns:a16="http://schemas.microsoft.com/office/drawing/2014/main"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Product Knowledge</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58" name="Rectangle 57"/>
          <p:cNvSpPr/>
          <p:nvPr/>
        </p:nvSpPr>
        <p:spPr>
          <a:xfrm>
            <a:off x="71634" y="66754"/>
            <a:ext cx="6404054"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Results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923330"/>
          </a:xfrm>
          <a:prstGeom prst="rect">
            <a:avLst/>
          </a:prstGeom>
          <a:noFill/>
        </p:spPr>
        <p:txBody>
          <a:bodyPr wrap="square" rtlCol="0">
            <a:spAutoFit/>
          </a:bodyPr>
          <a:lstStyle/>
          <a:p>
            <a:pPr algn="ctr"/>
            <a:r>
              <a:rPr lang="en-US" b="1" dirty="0" smtClean="0">
                <a:solidFill>
                  <a:srgbClr val="0070C0"/>
                </a:solidFill>
                <a:latin typeface="Tw Cen MT" panose="020B0602020104020603" pitchFamily="34" charset="0"/>
              </a:rPr>
              <a:t>[</a:t>
            </a:r>
            <a:r>
              <a:rPr lang="en-US" b="1" dirty="0" err="1" smtClean="0">
                <a:solidFill>
                  <a:srgbClr val="0070C0"/>
                </a:solidFill>
                <a:latin typeface="Tw Cen MT" panose="020B0602020104020603" pitchFamily="34" charset="0"/>
              </a:rPr>
              <a:t>ProfessionalImage</a:t>
            </a:r>
            <a:r>
              <a:rPr lang="en-US" b="1" dirty="0" smtClean="0">
                <a:solidFill>
                  <a:srgbClr val="0070C0"/>
                </a:solidFill>
                <a:latin typeface="Tw Cen MT" panose="020B0602020104020603" pitchFamily="34" charset="0"/>
              </a:rPr>
              <a:t>]</a:t>
            </a:r>
            <a:endParaRPr lang="en-US" b="1" dirty="0">
              <a:solidFill>
                <a:srgbClr val="0070C0"/>
              </a:solidFill>
              <a:latin typeface="Tw Cen MT" panose="020B0602020104020603" pitchFamily="34" charset="0"/>
            </a:endParaRPr>
          </a:p>
        </p:txBody>
      </p:sp>
      <p:sp>
        <p:nvSpPr>
          <p:cNvPr id="67" name="TextBox 66"/>
          <p:cNvSpPr txBox="1"/>
          <p:nvPr/>
        </p:nvSpPr>
        <p:spPr>
          <a:xfrm>
            <a:off x="2688953" y="3761886"/>
            <a:ext cx="849631" cy="1200329"/>
          </a:xfrm>
          <a:prstGeom prst="rect">
            <a:avLst/>
          </a:prstGeom>
          <a:noFill/>
        </p:spPr>
        <p:txBody>
          <a:bodyPr wrap="square" rtlCol="0">
            <a:spAutoFit/>
          </a:bodyPr>
          <a:lstStyle/>
          <a:p>
            <a:pPr algn="ctr"/>
            <a:r>
              <a:rPr lang="en-US" b="1" dirty="0" smtClean="0">
                <a:solidFill>
                  <a:srgbClr val="0070C0"/>
                </a:solidFill>
                <a:latin typeface="Tw Cen MT" panose="020B0602020104020603" pitchFamily="34" charset="0"/>
              </a:rPr>
              <a:t>[</a:t>
            </a:r>
            <a:r>
              <a:rPr lang="en-US" b="1" dirty="0" err="1" smtClean="0">
                <a:solidFill>
                  <a:srgbClr val="0070C0"/>
                </a:solidFill>
                <a:latin typeface="Tw Cen MT" panose="020B0602020104020603" pitchFamily="34" charset="0"/>
              </a:rPr>
              <a:t>InterActionWithGuests</a:t>
            </a:r>
            <a:r>
              <a:rPr lang="en-US" b="1" dirty="0" smtClean="0">
                <a:solidFill>
                  <a:srgbClr val="0070C0"/>
                </a:solidFill>
                <a:latin typeface="Tw Cen MT" panose="020B0602020104020603" pitchFamily="34" charset="0"/>
              </a:rPr>
              <a:t>]</a:t>
            </a:r>
            <a:endParaRPr lang="en-US" b="1" dirty="0">
              <a:solidFill>
                <a:srgbClr val="0070C0"/>
              </a:solidFill>
              <a:latin typeface="Tw Cen MT" panose="020B0602020104020603" pitchFamily="34" charset="0"/>
            </a:endParaRPr>
          </a:p>
        </p:txBody>
      </p:sp>
      <p:sp>
        <p:nvSpPr>
          <p:cNvPr id="68" name="TextBox 67"/>
          <p:cNvSpPr txBox="1"/>
          <p:nvPr/>
        </p:nvSpPr>
        <p:spPr>
          <a:xfrm>
            <a:off x="5385329" y="1204076"/>
            <a:ext cx="938740" cy="923330"/>
          </a:xfrm>
          <a:prstGeom prst="rect">
            <a:avLst/>
          </a:prstGeom>
          <a:noFill/>
        </p:spPr>
        <p:txBody>
          <a:bodyPr wrap="square" rtlCol="0">
            <a:spAutoFit/>
          </a:bodyPr>
          <a:lstStyle/>
          <a:p>
            <a:pPr algn="ctr"/>
            <a:r>
              <a:rPr lang="en-US" b="1" dirty="0" err="1" smtClean="0">
                <a:solidFill>
                  <a:srgbClr val="0070C0"/>
                </a:solidFill>
                <a:latin typeface="Tw Cen MT" panose="020B0602020104020603" pitchFamily="34" charset="0"/>
              </a:rPr>
              <a:t>ProductKnowledge</a:t>
            </a:r>
            <a:endParaRPr lang="en-US" b="1" dirty="0">
              <a:solidFill>
                <a:srgbClr val="0070C0"/>
              </a:solidFill>
              <a:latin typeface="Tw Cen MT" panose="020B06020201040206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Tree>
    <p:extLst>
      <p:ext uri="{BB962C8B-B14F-4D97-AF65-F5344CB8AC3E}">
        <p14:creationId xmlns:p14="http://schemas.microsoft.com/office/powerpoint/2010/main" val="41186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639685" y="3716395"/>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 April ’17</a:t>
            </a:r>
          </a:p>
        </p:txBody>
      </p:sp>
      <p:grpSp>
        <p:nvGrpSpPr>
          <p:cNvPr id="16" name="Group 15"/>
          <p:cNvGrpSpPr/>
          <p:nvPr/>
        </p:nvGrpSpPr>
        <p:grpSpPr>
          <a:xfrm>
            <a:off x="10181815" y="153556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155812" y="376308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per month</a:t>
            </a:r>
          </a:p>
        </p:txBody>
      </p:sp>
      <p:graphicFrame>
        <p:nvGraphicFramePr>
          <p:cNvPr id="25" name="Diagram 24"/>
          <p:cNvGraphicFramePr/>
          <p:nvPr>
            <p:extLst>
              <p:ext uri="{D42A27DB-BD31-4B8C-83A1-F6EECF244321}">
                <p14:modId xmlns:p14="http://schemas.microsoft.com/office/powerpoint/2010/main" val="3087348644"/>
              </p:ext>
            </p:extLst>
          </p:nvPr>
        </p:nvGraphicFramePr>
        <p:xfrm>
          <a:off x="1165399" y="113148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0986"/>
            <a:ext cx="1618651" cy="1719500"/>
            <a:chOff x="526399" y="-441491"/>
            <a:chExt cx="1618651" cy="1719500"/>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441491"/>
              <a:ext cx="1546499"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dirty="0" smtClean="0">
                  <a:latin typeface="Tw Cen MT Condensed" panose="020B0606020104020203" pitchFamily="34" charset="0"/>
                </a:rPr>
                <a:t>[</a:t>
              </a:r>
              <a:r>
                <a:rPr lang="en-US" sz="4400" dirty="0" err="1" smtClean="0">
                  <a:latin typeface="Tw Cen MT Condensed" panose="020B0606020104020203" pitchFamily="34" charset="0"/>
                </a:rPr>
                <a:t>VisitsYTD</a:t>
              </a:r>
              <a:r>
                <a:rPr lang="en-US" sz="4400" dirty="0" smtClean="0">
                  <a:latin typeface="Tw Cen MT Condensed" panose="020B0606020104020203" pitchFamily="34" charset="0"/>
                </a:rPr>
                <a:t>]</a:t>
              </a:r>
              <a:endParaRPr lang="en-US" sz="4400" kern="1200" dirty="0">
                <a:latin typeface="Tw Cen MT Condensed" panose="020B0606020104020203" pitchFamily="34" charset="0"/>
              </a:endParaRPr>
            </a:p>
          </p:txBody>
        </p:sp>
      </p:grpSp>
      <p:grpSp>
        <p:nvGrpSpPr>
          <p:cNvPr id="32" name="Group 31"/>
          <p:cNvGrpSpPr/>
          <p:nvPr/>
        </p:nvGrpSpPr>
        <p:grpSpPr>
          <a:xfrm>
            <a:off x="8008988" y="986627"/>
            <a:ext cx="1832510" cy="3507629"/>
            <a:chOff x="4531372" y="-2229620"/>
            <a:chExt cx="1832510" cy="350762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31372" y="-222962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smtClean="0">
                  <a:solidFill>
                    <a:schemeClr val="bg1"/>
                  </a:solidFill>
                  <a:latin typeface="Tw Cen MT Condensed" panose="020B0606020104020203" pitchFamily="34" charset="0"/>
                  <a:ea typeface="MS PGothic" pitchFamily="34" charset="-128"/>
                </a:rPr>
                <a:t>[</a:t>
              </a:r>
              <a:r>
                <a:rPr lang="en-US" sz="4000" kern="1200" cap="all" spc="83" dirty="0" err="1" smtClean="0">
                  <a:solidFill>
                    <a:schemeClr val="bg1"/>
                  </a:solidFill>
                  <a:latin typeface="Tw Cen MT Condensed" panose="020B0606020104020203" pitchFamily="34" charset="0"/>
                  <a:ea typeface="MS PGothic" pitchFamily="34" charset="-128"/>
                </a:rPr>
                <a:t>ScoreYTD</a:t>
              </a:r>
              <a:r>
                <a:rPr lang="en-US" sz="4000" kern="1200" cap="all" spc="83" dirty="0" smtClean="0">
                  <a:solidFill>
                    <a:schemeClr val="bg1"/>
                  </a:solidFill>
                  <a:latin typeface="Tw Cen MT Condensed" panose="020B0606020104020203" pitchFamily="34" charset="0"/>
                  <a:ea typeface="MS PGothic" pitchFamily="34" charset="-128"/>
                </a:rPr>
                <a:t>]</a:t>
              </a:r>
              <a:endParaRPr lang="en-US" sz="4000" dirty="0">
                <a:latin typeface="Tw Cen MT Condensed" panose="020B0606020104020203" pitchFamily="34" charset="0"/>
              </a:endParaRPr>
            </a:p>
          </p:txBody>
        </p:sp>
      </p:grpSp>
      <p:graphicFrame>
        <p:nvGraphicFramePr>
          <p:cNvPr id="43" name="Table 42"/>
          <p:cNvGraphicFramePr>
            <a:graphicFrameLocks noGrp="1"/>
          </p:cNvGraphicFramePr>
          <p:nvPr>
            <p:extLst>
              <p:ext uri="{D42A27DB-BD31-4B8C-83A1-F6EECF244321}">
                <p14:modId xmlns:p14="http://schemas.microsoft.com/office/powerpoint/2010/main" val="519153833"/>
              </p:ext>
            </p:extLst>
          </p:nvPr>
        </p:nvGraphicFramePr>
        <p:xfrm>
          <a:off x="2721744" y="2613570"/>
          <a:ext cx="5683439" cy="695222"/>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0"/>
                    </a:ext>
                  </a:extLst>
                </a:gridCol>
                <a:gridCol w="718551">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1"/>
                    </a:ext>
                  </a:extLst>
                </a:gridCol>
                <a:gridCol w="802638">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2"/>
                    </a:ext>
                  </a:extLst>
                </a:gridCol>
                <a:gridCol w="859969">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3"/>
                    </a:ext>
                  </a:extLst>
                </a:gridCol>
                <a:gridCol w="859969">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1623038515"/>
                    </a:ext>
                  </a:extLst>
                </a:gridCol>
                <a:gridCol w="676510">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20004"/>
                    </a:ext>
                  </a:extLst>
                </a:gridCol>
              </a:tblGrid>
              <a:tr h="319937">
                <a:tc>
                  <a:txBody>
                    <a:bodyPr/>
                    <a:lstStyle/>
                    <a:p>
                      <a:pPr algn="ctr" fontAlgn="ctr"/>
                      <a:r>
                        <a:rPr lang="en-US" sz="1200" b="1" u="none" strike="noStrike" dirty="0">
                          <a:solidFill>
                            <a:schemeClr val="bg1"/>
                          </a:solidFill>
                          <a:effectLst/>
                        </a:rPr>
                        <a:t>Guest</a:t>
                      </a:r>
                      <a:r>
                        <a:rPr lang="en-US" sz="1200" b="1" u="none" strike="noStrike" baseline="0" dirty="0">
                          <a:solidFill>
                            <a:schemeClr val="bg1"/>
                          </a:solidFill>
                          <a:effectLst/>
                        </a:rPr>
                        <a:t> </a:t>
                      </a:r>
                      <a:r>
                        <a:rPr lang="en-US" sz="1200" b="1" u="none" strike="noStrike" dirty="0">
                          <a:solidFill>
                            <a:schemeClr val="bg1"/>
                          </a:solidFill>
                          <a:effectLst/>
                        </a:rPr>
                        <a:t> Services</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JAN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a:solidFill>
                            <a:schemeClr val="bg1"/>
                          </a:solidFill>
                          <a:effectLst/>
                        </a:rPr>
                        <a:t>FEB 2017</a:t>
                      </a:r>
                      <a:endParaRPr lang="en-US" sz="1200" b="1" i="0" u="none" strike="noStrike">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MAR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i="0" u="none" strike="noStrike" dirty="0">
                          <a:solidFill>
                            <a:schemeClr val="bg1"/>
                          </a:solidFill>
                          <a:effectLst/>
                          <a:latin typeface="+mn-lt"/>
                        </a:rPr>
                        <a:t>APRIL</a:t>
                      </a:r>
                      <a:r>
                        <a:rPr lang="en-US" sz="1200" b="1" i="0" u="none" strike="noStrike" baseline="0" dirty="0">
                          <a:solidFill>
                            <a:schemeClr val="bg1"/>
                          </a:solidFill>
                          <a:effectLst/>
                          <a:latin typeface="+mn-lt"/>
                        </a:rPr>
                        <a:t> 2017</a:t>
                      </a:r>
                      <a:endParaRPr lang="en-US" sz="120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YTD</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98%</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96%</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u="none" strike="noStrike" dirty="0">
                          <a:solidFill>
                            <a:schemeClr val="bg1"/>
                          </a:solidFill>
                          <a:effectLst/>
                        </a:rPr>
                        <a:t>96%</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a16="http://schemas.microsoft.com/office/drawing/2014/main" xmlns:c="http://schemas.openxmlformats.org/drawingml/2006/chart" xmlns:dgm="http://schemas.openxmlformats.org/drawingml/2006/diagram" xmlns:p14="http://schemas.microsoft.com/office/powerpoint/2010/main" xmlns:a14="http://schemas.microsoft.com/office/drawing/2010/main" xmlns="" val="10001"/>
                  </a:ext>
                </a:extLst>
              </a:tr>
            </a:tbl>
          </a:graphicData>
        </a:graphic>
      </p:graphicFrame>
      <p:graphicFrame>
        <p:nvGraphicFramePr>
          <p:cNvPr id="40" name="Chart 39"/>
          <p:cNvGraphicFramePr/>
          <p:nvPr>
            <p:extLst>
              <p:ext uri="{D42A27DB-BD31-4B8C-83A1-F6EECF244321}">
                <p14:modId xmlns:p14="http://schemas.microsoft.com/office/powerpoint/2010/main" val="4194621967"/>
              </p:ext>
            </p:extLst>
          </p:nvPr>
        </p:nvGraphicFramePr>
        <p:xfrm>
          <a:off x="314478" y="4054949"/>
          <a:ext cx="4987698" cy="229772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 name="Chart 1"/>
          <p:cNvGraphicFramePr/>
          <p:nvPr>
            <p:extLst>
              <p:ext uri="{D42A27DB-BD31-4B8C-83A1-F6EECF244321}">
                <p14:modId xmlns:p14="http://schemas.microsoft.com/office/powerpoint/2010/main" val="1026935807"/>
              </p:ext>
            </p:extLst>
          </p:nvPr>
        </p:nvGraphicFramePr>
        <p:xfrm>
          <a:off x="5376085" y="4054949"/>
          <a:ext cx="6543201" cy="2343422"/>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58" name="Rectangle 57"/>
          <p:cNvSpPr/>
          <p:nvPr/>
        </p:nvSpPr>
        <p:spPr>
          <a:xfrm>
            <a:off x="71634" y="-13504"/>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717844614"/>
              </p:ext>
            </p:extLst>
          </p:nvPr>
        </p:nvGraphicFramePr>
        <p:xfrm>
          <a:off x="133350" y="817493"/>
          <a:ext cx="11880849" cy="5351383"/>
        </p:xfrm>
        <a:graphic>
          <a:graphicData uri="http://schemas.openxmlformats.org/drawingml/2006/table">
            <a:tbl>
              <a:tblPr firstRow="1" bandRow="1">
                <a:tableStyleId>{073A0DAA-6AF3-43AB-8588-CEC1D06C72B9}</a:tableStyleId>
              </a:tblPr>
              <a:tblGrid>
                <a:gridCol w="807857">
                  <a:extLst>
                    <a:ext uri="{9D8B030D-6E8A-4147-A177-3AD203B41FA5}">
                      <a16:colId xmlns="" xmlns:a16="http://schemas.microsoft.com/office/drawing/2014/main" val="2728497402"/>
                    </a:ext>
                  </a:extLst>
                </a:gridCol>
                <a:gridCol w="1014306">
                  <a:extLst>
                    <a:ext uri="{9D8B030D-6E8A-4147-A177-3AD203B41FA5}">
                      <a16:colId xmlns="" xmlns:a16="http://schemas.microsoft.com/office/drawing/2014/main" val="20000"/>
                    </a:ext>
                  </a:extLst>
                </a:gridCol>
                <a:gridCol w="796995">
                  <a:extLst>
                    <a:ext uri="{9D8B030D-6E8A-4147-A177-3AD203B41FA5}">
                      <a16:colId xmlns="" xmlns:a16="http://schemas.microsoft.com/office/drawing/2014/main" val="20001"/>
                    </a:ext>
                  </a:extLst>
                </a:gridCol>
                <a:gridCol w="1131219">
                  <a:extLst>
                    <a:ext uri="{9D8B030D-6E8A-4147-A177-3AD203B41FA5}">
                      <a16:colId xmlns="" xmlns:a16="http://schemas.microsoft.com/office/drawing/2014/main" val="20002"/>
                    </a:ext>
                  </a:extLst>
                </a:gridCol>
                <a:gridCol w="5926047">
                  <a:extLst>
                    <a:ext uri="{9D8B030D-6E8A-4147-A177-3AD203B41FA5}">
                      <a16:colId xmlns="" xmlns:a16="http://schemas.microsoft.com/office/drawing/2014/main" val="20003"/>
                    </a:ext>
                  </a:extLst>
                </a:gridCol>
                <a:gridCol w="2204425">
                  <a:extLst>
                    <a:ext uri="{9D8B030D-6E8A-4147-A177-3AD203B41FA5}">
                      <a16:colId xmlns="" xmlns:a16="http://schemas.microsoft.com/office/drawing/2014/main"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1092084">
                <a:tc>
                  <a:txBody>
                    <a:bodyPr/>
                    <a:lstStyle/>
                    <a:p>
                      <a:pPr algn="ctr" fontAlgn="ctr"/>
                      <a:r>
                        <a:rPr lang="en-US" sz="1300" b="0" i="0" u="none" strike="noStrike" dirty="0">
                          <a:solidFill>
                            <a:srgbClr val="000000"/>
                          </a:solidFill>
                          <a:effectLst/>
                          <a:latin typeface="Tw Cen MT" panose="020B0602020104020603" pitchFamily="34" charset="0"/>
                        </a:rPr>
                        <a:t>26.04.17</a:t>
                      </a:r>
                    </a:p>
                  </a:txBody>
                  <a:tcPr marL="9525" marR="9525" marT="9525" marB="0" anchor="ctr">
                    <a:solidFill>
                      <a:schemeClr val="bg1">
                        <a:lumMod val="85000"/>
                      </a:schemeClr>
                    </a:solidFill>
                  </a:tcPr>
                </a:tc>
                <a:tc rowSpan="6">
                  <a:txBody>
                    <a:bodyPr/>
                    <a:lstStyle/>
                    <a:p>
                      <a:pPr algn="ctr" fontAlgn="ctr"/>
                      <a:r>
                        <a:rPr lang="en-US" sz="1300" b="1" i="0" u="none" strike="noStrike" dirty="0">
                          <a:solidFill>
                            <a:srgbClr val="000000"/>
                          </a:solidFill>
                          <a:effectLst/>
                          <a:latin typeface="Tw Cen MT" panose="020B0602020104020603" pitchFamily="34" charset="0"/>
                        </a:rPr>
                        <a:t>LG Main Entrance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“Iman” smiled warmly</a:t>
                      </a:r>
                      <a:r>
                        <a:rPr lang="en-US" sz="1300" b="0" i="0" u="none" strike="noStrike" baseline="0" dirty="0">
                          <a:solidFill>
                            <a:srgbClr val="000000"/>
                          </a:solidFill>
                          <a:effectLst/>
                          <a:latin typeface="Tw Cen MT" panose="020B0602020104020603" pitchFamily="34" charset="0"/>
                        </a:rPr>
                        <a:t> to customer. She was friendly &amp; Helpful.</a:t>
                      </a:r>
                      <a:r>
                        <a:rPr lang="en-US" sz="1300" b="0" i="0" u="none" strike="noStrike" dirty="0">
                          <a:solidFill>
                            <a:srgbClr val="000000"/>
                          </a:solidFill>
                          <a:effectLst/>
                          <a:latin typeface="Tw Cen MT" panose="020B0602020104020603" pitchFamily="34" charset="0"/>
                        </a:rPr>
                        <a:t>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She was observed helping some Chinese customers with the use of a translation card.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Staff acknowledged all customers that approached the desk with a smile to recognize them but also so they understood they were already dealing with a customer.</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It was difficult to identify the staff's name as it was covered by their Abaya.</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91820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When customer enquired about any upcoming events for Easter for children - staff informed customer of the plunge activity (free for customer’s children).</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Customer asked for the concierge service - to take bags to the fashion valet and she suggested a porter service instead.  </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730950">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greeted guest saying "good morning mam how can I help you"?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was friendly and polite.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helped guest with enquiries and was extremely informative providing alternatives.</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3326529287"/>
                  </a:ext>
                </a:extLst>
              </a:tr>
              <a:tr h="911517">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was well aware of Aquarium timings, location </a:t>
                      </a:r>
                      <a:r>
                        <a:rPr lang="en-US" sz="1300" b="0" i="0" u="none" strike="noStrike" baseline="0" dirty="0" err="1">
                          <a:solidFill>
                            <a:srgbClr val="000000"/>
                          </a:solidFill>
                          <a:effectLst/>
                          <a:latin typeface="Tw Cen MT" panose="020B0602020104020603" pitchFamily="34" charset="0"/>
                        </a:rPr>
                        <a:t>fo</a:t>
                      </a:r>
                      <a:r>
                        <a:rPr lang="en-US" sz="1300" b="0" i="0" u="none" strike="noStrike" baseline="0" dirty="0">
                          <a:solidFill>
                            <a:srgbClr val="000000"/>
                          </a:solidFill>
                          <a:effectLst/>
                          <a:latin typeface="Tw Cen MT" panose="020B0602020104020603" pitchFamily="34" charset="0"/>
                        </a:rPr>
                        <a:t> certain retail shops and when asked </a:t>
                      </a:r>
                      <a:r>
                        <a:rPr lang="en-US" sz="1300" b="0" i="0" u="none" strike="noStrike" dirty="0">
                          <a:solidFill>
                            <a:srgbClr val="000000"/>
                          </a:solidFill>
                          <a:effectLst/>
                          <a:latin typeface="Tw Cen MT" panose="020B0602020104020603" pitchFamily="34" charset="0"/>
                        </a:rPr>
                        <a:t>why Ping Pong closed and where they moved to,</a:t>
                      </a:r>
                      <a:r>
                        <a:rPr lang="en-US" sz="1300" b="0" i="0" u="none" strike="noStrike" baseline="0" dirty="0">
                          <a:solidFill>
                            <a:srgbClr val="000000"/>
                          </a:solidFill>
                          <a:effectLst/>
                          <a:latin typeface="Tw Cen MT" panose="020B0602020104020603" pitchFamily="34" charset="0"/>
                        </a:rPr>
                        <a:t> he</a:t>
                      </a:r>
                      <a:r>
                        <a:rPr lang="en-US" sz="1300" b="0" i="0" u="none" strike="noStrike" dirty="0">
                          <a:solidFill>
                            <a:srgbClr val="000000"/>
                          </a:solidFill>
                          <a:effectLst/>
                          <a:latin typeface="Tw Cen MT" panose="020B0602020104020603" pitchFamily="34" charset="0"/>
                        </a:rPr>
                        <a:t> stated he did not have information on the next location but suggested Noodle House as an alternative with similar options.   </a:t>
                      </a:r>
                      <a:br>
                        <a:rPr lang="en-US" sz="1300" b="0" i="0" u="none" strike="noStrike" dirty="0">
                          <a:solidFill>
                            <a:srgbClr val="000000"/>
                          </a:solidFill>
                          <a:effectLst/>
                          <a:latin typeface="Tw Cen MT" panose="020B0602020104020603" pitchFamily="34" charset="0"/>
                        </a:rPr>
                      </a:b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818874">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err="1">
                          <a:solidFill>
                            <a:srgbClr val="000000"/>
                          </a:solidFill>
                          <a:effectLst/>
                          <a:latin typeface="Tw Cen MT" panose="020B0602020104020603" pitchFamily="34" charset="0"/>
                        </a:rPr>
                        <a:t>Asssociate</a:t>
                      </a:r>
                      <a:r>
                        <a:rPr lang="en-US" sz="1300" b="0" i="0" u="none" strike="noStrike" dirty="0">
                          <a:solidFill>
                            <a:srgbClr val="000000"/>
                          </a:solidFill>
                          <a:effectLst/>
                          <a:latin typeface="Tw Cen MT" panose="020B0602020104020603" pitchFamily="34" charset="0"/>
                        </a:rPr>
                        <a:t>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deserves recognition for being polite, informative, providing extra details and for promoting other brands within the mall as another alternative.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6981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15:44</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The 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a:t>
                      </a:r>
                      <a:r>
                        <a:rPr lang="en-US" sz="1300" b="0" i="0" u="none" strike="noStrike" dirty="0">
                          <a:solidFill>
                            <a:srgbClr val="000000"/>
                          </a:solidFill>
                          <a:effectLst/>
                          <a:latin typeface="Tw Cen MT" panose="020B0602020104020603" pitchFamily="34" charset="0"/>
                        </a:rPr>
                        <a:t>informed the guest about the entertainment available at the mall with the timing/price and he wrote names on paper.</a:t>
                      </a:r>
                    </a:p>
                  </a:txBody>
                  <a:tcPr marL="9525" marR="9525" marT="9525" marB="0" anchor="b">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102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a16="http://schemas.microsoft.com/office/drawing/2014/main" xmlns:p14="http://schemas.microsoft.com/office/powerpoint/2010/main" xmlns:a14="http://schemas.microsoft.com/office/drawing/2010/main" xmlns="" val="2728497402"/>
                    </a:ext>
                  </a:extLst>
                </a:gridCol>
                <a:gridCol w="1368795">
                  <a:extLst>
                    <a:ext uri="{9D8B030D-6E8A-4147-A177-3AD203B41FA5}">
                      <a16:colId xmlns:a16="http://schemas.microsoft.com/office/drawing/2014/main" xmlns:p14="http://schemas.microsoft.com/office/powerpoint/2010/main" xmlns:a14="http://schemas.microsoft.com/office/drawing/2010/main" xmlns="" val="20000"/>
                    </a:ext>
                  </a:extLst>
                </a:gridCol>
                <a:gridCol w="735745">
                  <a:extLst>
                    <a:ext uri="{9D8B030D-6E8A-4147-A177-3AD203B41FA5}">
                      <a16:colId xmlns:a16="http://schemas.microsoft.com/office/drawing/2014/main" xmlns:p14="http://schemas.microsoft.com/office/powerpoint/2010/main" xmlns:a14="http://schemas.microsoft.com/office/drawing/2010/main" xmlns="" val="20001"/>
                    </a:ext>
                  </a:extLst>
                </a:gridCol>
                <a:gridCol w="1371600">
                  <a:extLst>
                    <a:ext uri="{9D8B030D-6E8A-4147-A177-3AD203B41FA5}">
                      <a16:colId xmlns:a16="http://schemas.microsoft.com/office/drawing/2014/main" xmlns:p14="http://schemas.microsoft.com/office/powerpoint/2010/main" xmlns:a14="http://schemas.microsoft.com/office/drawing/2010/main" xmlns="" val="20002"/>
                    </a:ext>
                  </a:extLst>
                </a:gridCol>
                <a:gridCol w="5143500">
                  <a:extLst>
                    <a:ext uri="{9D8B030D-6E8A-4147-A177-3AD203B41FA5}">
                      <a16:colId xmlns:a16="http://schemas.microsoft.com/office/drawing/2014/main" xmlns:p14="http://schemas.microsoft.com/office/powerpoint/2010/main" xmlns:a14="http://schemas.microsoft.com/office/drawing/2010/main" xmlns="" val="20003"/>
                    </a:ext>
                  </a:extLst>
                </a:gridCol>
                <a:gridCol w="2324100">
                  <a:extLst>
                    <a:ext uri="{9D8B030D-6E8A-4147-A177-3AD203B41FA5}">
                      <a16:colId xmlns:a16="http://schemas.microsoft.com/office/drawing/2014/main" xmlns:p14="http://schemas.microsoft.com/office/powerpoint/2010/main" xmlns:a14="http://schemas.microsoft.com/office/drawing/2010/main" xmlns=""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p14="http://schemas.microsoft.com/office/powerpoint/2010/main" xmlns:a14="http://schemas.microsoft.com/office/drawing/2010/main" xmlns=""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xmlns=""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 xmlns:a16="http://schemas.microsoft.com/office/drawing/2014/main" val="2728497402"/>
                    </a:ext>
                  </a:extLst>
                </a:gridCol>
                <a:gridCol w="1028700">
                  <a:extLst>
                    <a:ext uri="{9D8B030D-6E8A-4147-A177-3AD203B41FA5}">
                      <a16:colId xmlns="" xmlns:a16="http://schemas.microsoft.com/office/drawing/2014/main" val="20000"/>
                    </a:ext>
                  </a:extLst>
                </a:gridCol>
                <a:gridCol w="896566">
                  <a:extLst>
                    <a:ext uri="{9D8B030D-6E8A-4147-A177-3AD203B41FA5}">
                      <a16:colId xmlns="" xmlns:a16="http://schemas.microsoft.com/office/drawing/2014/main" val="20001"/>
                    </a:ext>
                  </a:extLst>
                </a:gridCol>
                <a:gridCol w="1427534">
                  <a:extLst>
                    <a:ext uri="{9D8B030D-6E8A-4147-A177-3AD203B41FA5}">
                      <a16:colId xmlns="" xmlns:a16="http://schemas.microsoft.com/office/drawing/2014/main" val="20002"/>
                    </a:ext>
                  </a:extLst>
                </a:gridCol>
                <a:gridCol w="4506090">
                  <a:extLst>
                    <a:ext uri="{9D8B030D-6E8A-4147-A177-3AD203B41FA5}">
                      <a16:colId xmlns="" xmlns:a16="http://schemas.microsoft.com/office/drawing/2014/main" val="20003"/>
                    </a:ext>
                  </a:extLst>
                </a:gridCol>
                <a:gridCol w="2891494">
                  <a:extLst>
                    <a:ext uri="{9D8B030D-6E8A-4147-A177-3AD203B41FA5}">
                      <a16:colId xmlns="" xmlns:a16="http://schemas.microsoft.com/office/drawing/2014/main"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 xmlns:a16="http://schemas.microsoft.com/office/drawing/2014/main" val="20000"/>
                    </a:ext>
                  </a:extLst>
                </a:gridCol>
                <a:gridCol w="1153071">
                  <a:extLst>
                    <a:ext uri="{9D8B030D-6E8A-4147-A177-3AD203B41FA5}">
                      <a16:colId xmlns="" xmlns:a16="http://schemas.microsoft.com/office/drawing/2014/main" val="3421738776"/>
                    </a:ext>
                  </a:extLst>
                </a:gridCol>
                <a:gridCol w="969768">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4013200">
                  <a:extLst>
                    <a:ext uri="{9D8B030D-6E8A-4147-A177-3AD203B41FA5}">
                      <a16:colId xmlns="" xmlns:a16="http://schemas.microsoft.com/office/drawing/2014/main" val="20003"/>
                    </a:ext>
                  </a:extLst>
                </a:gridCol>
                <a:gridCol w="3187699">
                  <a:extLst>
                    <a:ext uri="{9D8B030D-6E8A-4147-A177-3AD203B41FA5}">
                      <a16:colId xmlns="" xmlns:a16="http://schemas.microsoft.com/office/drawing/2014/main"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 xmlns:a16="http://schemas.microsoft.com/office/drawing/2014/main"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8740</TotalTime>
  <Words>1661</Words>
  <Application>Microsoft Office PowerPoint</Application>
  <PresentationFormat>Widescreen</PresentationFormat>
  <Paragraphs>365</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ＭＳ Ｐゴシック</vt:lpstr>
      <vt:lpstr>Arial</vt:lpstr>
      <vt:lpstr>Calibri</vt:lpstr>
      <vt:lpstr>Calibri Light</vt:lpstr>
      <vt:lpstr>Century Gothic</vt:lpstr>
      <vt:lpstr>Myriad Landor</vt:lpstr>
      <vt:lpstr>Tw Cen MT</vt:lpstr>
      <vt:lpstr>Tw Cen MT Condensed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mohamed abd elkader</cp:lastModifiedBy>
  <cp:revision>746</cp:revision>
  <cp:lastPrinted>2017-03-12T06:53:21Z</cp:lastPrinted>
  <dcterms:created xsi:type="dcterms:W3CDTF">2015-03-04T05:41:32Z</dcterms:created>
  <dcterms:modified xsi:type="dcterms:W3CDTF">2017-08-02T23:02:42Z</dcterms:modified>
</cp:coreProperties>
</file>