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85" r:id="rId7"/>
    <p:sldId id="286" r:id="rId8"/>
    <p:sldId id="287" r:id="rId9"/>
    <p:sldId id="289" r:id="rId10"/>
    <p:sldId id="288" r:id="rId11"/>
    <p:sldId id="290" r:id="rId12"/>
    <p:sldId id="261" r:id="rId13"/>
    <p:sldId id="262" r:id="rId14"/>
    <p:sldId id="263" r:id="rId15"/>
    <p:sldId id="265" r:id="rId16"/>
    <p:sldId id="266" r:id="rId17"/>
    <p:sldId id="267" r:id="rId18"/>
    <p:sldId id="268" r:id="rId19"/>
    <p:sldId id="269" r:id="rId20"/>
    <p:sldId id="264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8" r:id="rId29"/>
    <p:sldId id="277" r:id="rId30"/>
    <p:sldId id="279" r:id="rId31"/>
    <p:sldId id="280" r:id="rId32"/>
    <p:sldId id="283" r:id="rId33"/>
    <p:sldId id="282" r:id="rId34"/>
    <p:sldId id="28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C8D-351A-4B4F-909D-2AEA9CF9B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Subquery in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297DC-37E3-4720-A6DC-2F3280197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89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34A2-1AC0-43AB-90B6-19A1B42C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Example: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0DD6A7-7060-4E90-913D-F6A55AE1B1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23163" y="626795"/>
          <a:ext cx="3862752" cy="257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584">
                  <a:extLst>
                    <a:ext uri="{9D8B030D-6E8A-4147-A177-3AD203B41FA5}">
                      <a16:colId xmlns:a16="http://schemas.microsoft.com/office/drawing/2014/main" val="3368081213"/>
                    </a:ext>
                  </a:extLst>
                </a:gridCol>
                <a:gridCol w="1287584">
                  <a:extLst>
                    <a:ext uri="{9D8B030D-6E8A-4147-A177-3AD203B41FA5}">
                      <a16:colId xmlns:a16="http://schemas.microsoft.com/office/drawing/2014/main" val="3029493698"/>
                    </a:ext>
                  </a:extLst>
                </a:gridCol>
                <a:gridCol w="1287584">
                  <a:extLst>
                    <a:ext uri="{9D8B030D-6E8A-4147-A177-3AD203B41FA5}">
                      <a16:colId xmlns:a16="http://schemas.microsoft.com/office/drawing/2014/main" val="4144058171"/>
                    </a:ext>
                  </a:extLst>
                </a:gridCol>
              </a:tblGrid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11467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95108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Joseph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05446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Shreya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369925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15278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916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39EF65-224A-4DC2-AB9C-7532A79F429E}"/>
              </a:ext>
            </a:extLst>
          </p:cNvPr>
          <p:cNvSpPr txBox="1"/>
          <p:nvPr/>
        </p:nvSpPr>
        <p:spPr>
          <a:xfrm>
            <a:off x="1295402" y="2574388"/>
            <a:ext cx="642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an </a:t>
            </a:r>
            <a:r>
              <a:rPr lang="en-IN" dirty="0" err="1"/>
              <a:t>sql</a:t>
            </a:r>
            <a:r>
              <a:rPr lang="en-IN" dirty="0"/>
              <a:t> query to display the name of student who is getting second highest 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84DC5-8882-4AD3-8981-444102F1BE4D}"/>
              </a:ext>
            </a:extLst>
          </p:cNvPr>
          <p:cNvSpPr txBox="1"/>
          <p:nvPr/>
        </p:nvSpPr>
        <p:spPr>
          <a:xfrm>
            <a:off x="4220309" y="417888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max(marks) from student);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20AF1-B6DB-4E22-97EE-13B620ACA324}"/>
              </a:ext>
            </a:extLst>
          </p:cNvPr>
          <p:cNvSpPr txBox="1"/>
          <p:nvPr/>
        </p:nvSpPr>
        <p:spPr>
          <a:xfrm>
            <a:off x="1913206" y="3901888"/>
            <a:ext cx="301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max(marks) from student where  marks&lt;&gt;(</a:t>
            </a:r>
          </a:p>
        </p:txBody>
      </p:sp>
    </p:spTree>
    <p:extLst>
      <p:ext uri="{BB962C8B-B14F-4D97-AF65-F5344CB8AC3E}">
        <p14:creationId xmlns:p14="http://schemas.microsoft.com/office/powerpoint/2010/main" val="332259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34A2-1AC0-43AB-90B6-19A1B42C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Example: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0DD6A7-7060-4E90-913D-F6A55AE1B1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23163" y="626795"/>
          <a:ext cx="3862752" cy="257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584">
                  <a:extLst>
                    <a:ext uri="{9D8B030D-6E8A-4147-A177-3AD203B41FA5}">
                      <a16:colId xmlns:a16="http://schemas.microsoft.com/office/drawing/2014/main" val="3368081213"/>
                    </a:ext>
                  </a:extLst>
                </a:gridCol>
                <a:gridCol w="1287584">
                  <a:extLst>
                    <a:ext uri="{9D8B030D-6E8A-4147-A177-3AD203B41FA5}">
                      <a16:colId xmlns:a16="http://schemas.microsoft.com/office/drawing/2014/main" val="3029493698"/>
                    </a:ext>
                  </a:extLst>
                </a:gridCol>
                <a:gridCol w="1287584">
                  <a:extLst>
                    <a:ext uri="{9D8B030D-6E8A-4147-A177-3AD203B41FA5}">
                      <a16:colId xmlns:a16="http://schemas.microsoft.com/office/drawing/2014/main" val="4144058171"/>
                    </a:ext>
                  </a:extLst>
                </a:gridCol>
              </a:tblGrid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11467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95108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Joseph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05446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Shreya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369925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15278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916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39EF65-224A-4DC2-AB9C-7532A79F429E}"/>
              </a:ext>
            </a:extLst>
          </p:cNvPr>
          <p:cNvSpPr txBox="1"/>
          <p:nvPr/>
        </p:nvSpPr>
        <p:spPr>
          <a:xfrm>
            <a:off x="1295402" y="2574388"/>
            <a:ext cx="642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an </a:t>
            </a:r>
            <a:r>
              <a:rPr lang="en-IN" dirty="0" err="1"/>
              <a:t>sql</a:t>
            </a:r>
            <a:r>
              <a:rPr lang="en-IN" dirty="0"/>
              <a:t> query to display the name of student who is getting second highest 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84DC5-8882-4AD3-8981-444102F1BE4D}"/>
              </a:ext>
            </a:extLst>
          </p:cNvPr>
          <p:cNvSpPr txBox="1"/>
          <p:nvPr/>
        </p:nvSpPr>
        <p:spPr>
          <a:xfrm>
            <a:off x="4234375" y="417888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max(marks) from student));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20AF1-B6DB-4E22-97EE-13B620ACA324}"/>
              </a:ext>
            </a:extLst>
          </p:cNvPr>
          <p:cNvSpPr txBox="1"/>
          <p:nvPr/>
        </p:nvSpPr>
        <p:spPr>
          <a:xfrm>
            <a:off x="1913206" y="3901888"/>
            <a:ext cx="301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max(marks) from student where  marks&lt;&gt;(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47C45-6527-4FF0-A312-C6799E05D764}"/>
              </a:ext>
            </a:extLst>
          </p:cNvPr>
          <p:cNvSpPr txBox="1"/>
          <p:nvPr/>
        </p:nvSpPr>
        <p:spPr>
          <a:xfrm>
            <a:off x="562708" y="3637282"/>
            <a:ext cx="285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name  from student where marks=(</a:t>
            </a:r>
          </a:p>
        </p:txBody>
      </p:sp>
    </p:spTree>
    <p:extLst>
      <p:ext uri="{BB962C8B-B14F-4D97-AF65-F5344CB8AC3E}">
        <p14:creationId xmlns:p14="http://schemas.microsoft.com/office/powerpoint/2010/main" val="156731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42B0-9BEC-4F96-8961-32B735B10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417983"/>
            <a:ext cx="9601196" cy="4457885"/>
          </a:xfrm>
        </p:spPr>
        <p:txBody>
          <a:bodyPr/>
          <a:lstStyle/>
          <a:p>
            <a:r>
              <a:rPr lang="en-IN" dirty="0"/>
              <a:t>Create table student (</a:t>
            </a:r>
            <a:r>
              <a:rPr lang="en-IN" dirty="0" err="1"/>
              <a:t>student_id</a:t>
            </a:r>
            <a:r>
              <a:rPr lang="en-IN" dirty="0"/>
              <a:t> varchar(10),name varchar(10));</a:t>
            </a:r>
          </a:p>
          <a:p>
            <a:r>
              <a:rPr lang="en-IN" dirty="0"/>
              <a:t>Create table marks (</a:t>
            </a:r>
            <a:r>
              <a:rPr lang="en-IN" dirty="0" err="1"/>
              <a:t>student_id</a:t>
            </a:r>
            <a:r>
              <a:rPr lang="en-IN" dirty="0"/>
              <a:t> varchar(10), </a:t>
            </a:r>
            <a:r>
              <a:rPr lang="en-IN" dirty="0" err="1"/>
              <a:t>tot_marks</a:t>
            </a:r>
            <a:r>
              <a:rPr lang="en-IN" dirty="0"/>
              <a:t> int);</a:t>
            </a:r>
          </a:p>
          <a:p>
            <a:r>
              <a:rPr lang="en-IN" dirty="0"/>
              <a:t>Insert into student (</a:t>
            </a:r>
            <a:r>
              <a:rPr lang="en-IN" dirty="0" err="1"/>
              <a:t>student_id,name</a:t>
            </a:r>
            <a:r>
              <a:rPr lang="en-IN" dirty="0"/>
              <a:t>) values ('V001','Abe'), ('V002','Abhay'), ('V003', '</a:t>
            </a:r>
            <a:r>
              <a:rPr lang="en-IN" dirty="0" err="1"/>
              <a:t>Acelin</a:t>
            </a:r>
            <a:r>
              <a:rPr lang="en-IN" dirty="0"/>
              <a:t>'), ('V004’, ‘</a:t>
            </a:r>
            <a:r>
              <a:rPr lang="en-IN" dirty="0" err="1"/>
              <a:t>Adelphos</a:t>
            </a:r>
            <a:r>
              <a:rPr lang="en-IN" dirty="0"/>
              <a:t>’);</a:t>
            </a:r>
          </a:p>
          <a:p>
            <a:r>
              <a:rPr lang="en-IN" dirty="0"/>
              <a:t>Insert into marks (</a:t>
            </a:r>
            <a:r>
              <a:rPr lang="en-IN" dirty="0" err="1"/>
              <a:t>student_id,tot_marks</a:t>
            </a:r>
            <a:r>
              <a:rPr lang="en-IN" dirty="0"/>
              <a:t>) values ('V001',95), ('V002',80), ('V003', 74), ('V004',81);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952B457-500F-4AB7-A3C5-BE1083F7F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5277"/>
              </p:ext>
            </p:extLst>
          </p:nvPr>
        </p:nvGraphicFramePr>
        <p:xfrm>
          <a:off x="5605671" y="3980726"/>
          <a:ext cx="2703442" cy="224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376">
                  <a:extLst>
                    <a:ext uri="{9D8B030D-6E8A-4147-A177-3AD203B41FA5}">
                      <a16:colId xmlns:a16="http://schemas.microsoft.com/office/drawing/2014/main" val="2248262283"/>
                    </a:ext>
                  </a:extLst>
                </a:gridCol>
                <a:gridCol w="1062066">
                  <a:extLst>
                    <a:ext uri="{9D8B030D-6E8A-4147-A177-3AD203B41FA5}">
                      <a16:colId xmlns:a16="http://schemas.microsoft.com/office/drawing/2014/main" val="643205137"/>
                    </a:ext>
                  </a:extLst>
                </a:gridCol>
              </a:tblGrid>
              <a:tr h="347330">
                <a:tc>
                  <a:txBody>
                    <a:bodyPr/>
                    <a:lstStyle/>
                    <a:p>
                      <a:r>
                        <a:rPr lang="en-IN" dirty="0" err="1"/>
                        <a:t>student_id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17297"/>
                  </a:ext>
                </a:extLst>
              </a:tr>
              <a:tr h="347330">
                <a:tc>
                  <a:txBody>
                    <a:bodyPr/>
                    <a:lstStyle/>
                    <a:p>
                      <a:r>
                        <a:rPr lang="en-IN" dirty="0"/>
                        <a:t>V001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254"/>
                  </a:ext>
                </a:extLst>
              </a:tr>
              <a:tr h="347330">
                <a:tc>
                  <a:txBody>
                    <a:bodyPr/>
                    <a:lstStyle/>
                    <a:p>
                      <a:r>
                        <a:rPr lang="en-IN" dirty="0"/>
                        <a:t>V002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Abhay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06642"/>
                  </a:ext>
                </a:extLst>
              </a:tr>
              <a:tr h="512356">
                <a:tc>
                  <a:txBody>
                    <a:bodyPr/>
                    <a:lstStyle/>
                    <a:p>
                      <a:r>
                        <a:rPr lang="en-IN" dirty="0"/>
                        <a:t>V003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Acelin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17885"/>
                  </a:ext>
                </a:extLst>
              </a:tr>
              <a:tr h="335660">
                <a:tc>
                  <a:txBody>
                    <a:bodyPr/>
                    <a:lstStyle/>
                    <a:p>
                      <a:r>
                        <a:rPr lang="en-IN" dirty="0"/>
                        <a:t>V004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Adelphos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49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D6CD787-0730-4808-8BB8-372FBCA86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16314"/>
              </p:ext>
            </p:extLst>
          </p:nvPr>
        </p:nvGraphicFramePr>
        <p:xfrm>
          <a:off x="8643725" y="4178484"/>
          <a:ext cx="28326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675">
                  <a:extLst>
                    <a:ext uri="{9D8B030D-6E8A-4147-A177-3AD203B41FA5}">
                      <a16:colId xmlns:a16="http://schemas.microsoft.com/office/drawing/2014/main" val="2248262283"/>
                    </a:ext>
                  </a:extLst>
                </a:gridCol>
                <a:gridCol w="1417982">
                  <a:extLst>
                    <a:ext uri="{9D8B030D-6E8A-4147-A177-3AD203B41FA5}">
                      <a16:colId xmlns:a16="http://schemas.microsoft.com/office/drawing/2014/main" val="643205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student_id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tot_marks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1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0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1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49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8F1DEE5-5628-43E0-A535-AA2D7C068FF9}"/>
              </a:ext>
            </a:extLst>
          </p:cNvPr>
          <p:cNvSpPr txBox="1"/>
          <p:nvPr/>
        </p:nvSpPr>
        <p:spPr>
          <a:xfrm>
            <a:off x="4744278" y="825316"/>
            <a:ext cx="2703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0170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4D4B-8F01-4F42-8D06-F44D2825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099930"/>
            <a:ext cx="9601196" cy="477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</a:t>
            </a:r>
            <a:r>
              <a:rPr lang="en-US" b="1" i="0" dirty="0">
                <a:effectLst/>
              </a:rPr>
              <a:t>uery: </a:t>
            </a:r>
          </a:p>
          <a:p>
            <a:pPr marL="0" indent="0">
              <a:buNone/>
            </a:pPr>
            <a:r>
              <a:rPr lang="en-US" b="1" i="0" dirty="0">
                <a:effectLst/>
              </a:rPr>
              <a:t>Identify all students who get better marks than that of the student whose </a:t>
            </a:r>
            <a:r>
              <a:rPr lang="en-US" b="1" i="0" dirty="0" err="1">
                <a:effectLst/>
              </a:rPr>
              <a:t>student_</a:t>
            </a:r>
            <a:r>
              <a:rPr lang="en-US" b="1" dirty="0" err="1"/>
              <a:t>id</a:t>
            </a:r>
            <a:r>
              <a:rPr lang="en-US" b="1" i="0" dirty="0">
                <a:effectLst/>
              </a:rPr>
              <a:t> is 'V002', but we do not know the marks of 'V002’.</a:t>
            </a:r>
            <a:endParaRPr lang="en-US" b="1" dirty="0"/>
          </a:p>
          <a:p>
            <a:pPr marL="0" indent="0">
              <a:buNone/>
            </a:pPr>
            <a:r>
              <a:rPr lang="en-US" sz="2000" b="1" dirty="0"/>
              <a:t>Solution 1:</a:t>
            </a:r>
          </a:p>
          <a:p>
            <a:r>
              <a:rPr lang="en-US" sz="1800" b="0" i="0" dirty="0">
                <a:effectLst/>
              </a:rPr>
              <a:t>Step 1: </a:t>
            </a:r>
            <a:r>
              <a:rPr lang="en-US" sz="1800" dirty="0"/>
              <a:t>R</a:t>
            </a:r>
            <a:r>
              <a:rPr lang="en-US" sz="1800" b="0" i="0" dirty="0">
                <a:effectLst/>
              </a:rPr>
              <a:t>eturns the marks (stored in </a:t>
            </a:r>
            <a:r>
              <a:rPr lang="en-US" sz="1800" dirty="0" err="1"/>
              <a:t>tot</a:t>
            </a:r>
            <a:r>
              <a:rPr lang="en-US" sz="1800" b="0" i="0" dirty="0" err="1">
                <a:effectLst/>
              </a:rPr>
              <a:t>_marks</a:t>
            </a:r>
            <a:r>
              <a:rPr lang="en-US" sz="1800" b="0" i="0" dirty="0">
                <a:effectLst/>
              </a:rPr>
              <a:t> field) of 'V002’</a:t>
            </a:r>
          </a:p>
          <a:p>
            <a:pPr marL="457200" lvl="1" indent="0">
              <a:buNone/>
            </a:pPr>
            <a:r>
              <a:rPr lang="en-US" sz="1800" b="0" i="0" dirty="0">
                <a:effectLst/>
              </a:rPr>
              <a:t>	SELECT *  FROM marks  WHERE </a:t>
            </a:r>
            <a:r>
              <a:rPr lang="en-US" sz="1800" b="0" i="0" dirty="0" err="1">
                <a:effectLst/>
              </a:rPr>
              <a:t>student_id</a:t>
            </a:r>
            <a:r>
              <a:rPr lang="en-US" sz="1800" b="0" i="0" dirty="0">
                <a:effectLst/>
              </a:rPr>
              <a:t> = 'V002’;</a:t>
            </a:r>
          </a:p>
          <a:p>
            <a:pPr marL="285750" lvl="1"/>
            <a:r>
              <a:rPr lang="en-US" sz="1800" dirty="0"/>
              <a:t>Step 2: I</a:t>
            </a:r>
            <a:r>
              <a:rPr lang="en-US" sz="1800" b="0" i="0" dirty="0">
                <a:effectLst/>
              </a:rPr>
              <a:t>dentifies the students who get better marks than the result of the first query.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IN" sz="1800" b="0" i="0" dirty="0">
                <a:solidFill>
                  <a:srgbClr val="1990B8"/>
                </a:solidFill>
                <a:effectLst/>
              </a:rPr>
              <a:t>SELECT</a:t>
            </a:r>
            <a:r>
              <a:rPr lang="en-IN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0" i="0" dirty="0" err="1">
                <a:solidFill>
                  <a:srgbClr val="000000"/>
                </a:solidFill>
                <a:effectLst/>
              </a:rPr>
              <a:t>a</a:t>
            </a:r>
            <a:r>
              <a:rPr lang="en-IN" sz="1800" b="0" i="0" dirty="0" err="1">
                <a:solidFill>
                  <a:srgbClr val="5F6364"/>
                </a:solidFill>
                <a:effectLst/>
              </a:rPr>
              <a:t>.</a:t>
            </a:r>
            <a:r>
              <a:rPr lang="en-IN" sz="1800" b="0" i="0" dirty="0" err="1">
                <a:solidFill>
                  <a:srgbClr val="000000"/>
                </a:solidFill>
                <a:effectLst/>
              </a:rPr>
              <a:t>student_id</a:t>
            </a:r>
            <a:r>
              <a:rPr lang="en-IN" sz="1800" b="0" i="0" dirty="0">
                <a:solidFill>
                  <a:srgbClr val="5F6364"/>
                </a:solidFill>
                <a:effectLst/>
              </a:rPr>
              <a:t>,</a:t>
            </a:r>
            <a:r>
              <a:rPr lang="en-IN" sz="1800" b="0" i="0" dirty="0">
                <a:solidFill>
                  <a:srgbClr val="000000"/>
                </a:solidFill>
                <a:effectLst/>
              </a:rPr>
              <a:t> a</a:t>
            </a:r>
            <a:r>
              <a:rPr lang="en-IN" sz="1800" b="0" i="0" dirty="0">
                <a:solidFill>
                  <a:srgbClr val="5F6364"/>
                </a:solidFill>
                <a:effectLst/>
              </a:rPr>
              <a:t>.</a:t>
            </a:r>
            <a:r>
              <a:rPr lang="en-IN" sz="1800" b="0" i="0" dirty="0">
                <a:solidFill>
                  <a:srgbClr val="000000"/>
                </a:solidFill>
                <a:effectLst/>
              </a:rPr>
              <a:t>name</a:t>
            </a:r>
            <a:r>
              <a:rPr lang="en-IN" sz="1800" b="0" i="0" dirty="0">
                <a:solidFill>
                  <a:srgbClr val="5F6364"/>
                </a:solidFill>
                <a:effectLst/>
              </a:rPr>
              <a:t>,</a:t>
            </a:r>
            <a:r>
              <a:rPr lang="en-IN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0" i="0" dirty="0" err="1">
                <a:solidFill>
                  <a:srgbClr val="000000"/>
                </a:solidFill>
                <a:effectLst/>
              </a:rPr>
              <a:t>b</a:t>
            </a:r>
            <a:r>
              <a:rPr lang="en-IN" sz="1800" b="0" i="0" dirty="0" err="1">
                <a:solidFill>
                  <a:srgbClr val="5F6364"/>
                </a:solidFill>
                <a:effectLst/>
              </a:rPr>
              <a:t>.</a:t>
            </a:r>
            <a:r>
              <a:rPr lang="en-IN" sz="1800" b="0" i="0" dirty="0" err="1">
                <a:solidFill>
                  <a:srgbClr val="000000"/>
                </a:solidFill>
                <a:effectLst/>
              </a:rPr>
              <a:t>tot_marks</a:t>
            </a:r>
            <a:r>
              <a:rPr lang="en-IN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0" i="0" dirty="0">
                <a:solidFill>
                  <a:srgbClr val="1990B8"/>
                </a:solidFill>
                <a:effectLst/>
              </a:rPr>
              <a:t>FROM</a:t>
            </a:r>
            <a:r>
              <a:rPr lang="en-IN" sz="1800" b="0" i="0" dirty="0">
                <a:solidFill>
                  <a:srgbClr val="000000"/>
                </a:solidFill>
                <a:effectLst/>
              </a:rPr>
              <a:t> student a</a:t>
            </a:r>
            <a:r>
              <a:rPr lang="en-IN" sz="1800" b="0" i="0" dirty="0">
                <a:solidFill>
                  <a:srgbClr val="5F6364"/>
                </a:solidFill>
                <a:effectLst/>
              </a:rPr>
              <a:t>,</a:t>
            </a:r>
            <a:r>
              <a:rPr lang="en-IN" sz="1800" b="0" i="0" dirty="0">
                <a:solidFill>
                  <a:srgbClr val="000000"/>
                </a:solidFill>
                <a:effectLst/>
              </a:rPr>
              <a:t> marks b </a:t>
            </a:r>
            <a:r>
              <a:rPr lang="en-IN" sz="1800" b="0" i="0" dirty="0">
                <a:solidFill>
                  <a:srgbClr val="1990B8"/>
                </a:solidFill>
                <a:effectLst/>
              </a:rPr>
              <a:t>WHERE</a:t>
            </a:r>
            <a:r>
              <a:rPr lang="en-IN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0" i="0" dirty="0" err="1">
                <a:solidFill>
                  <a:srgbClr val="000000"/>
                </a:solidFill>
                <a:effectLst/>
              </a:rPr>
              <a:t>a</a:t>
            </a:r>
            <a:r>
              <a:rPr lang="en-IN" sz="1800" b="0" i="0" dirty="0" err="1">
                <a:solidFill>
                  <a:srgbClr val="5F6364"/>
                </a:solidFill>
                <a:effectLst/>
              </a:rPr>
              <a:t>.</a:t>
            </a:r>
            <a:r>
              <a:rPr lang="en-IN" sz="1800" b="0" i="0" dirty="0" err="1">
                <a:solidFill>
                  <a:srgbClr val="000000"/>
                </a:solidFill>
                <a:effectLst/>
              </a:rPr>
              <a:t>student_id</a:t>
            </a:r>
            <a:r>
              <a:rPr lang="en-IN" sz="1800" b="0" i="0" dirty="0">
                <a:solidFill>
                  <a:srgbClr val="000000"/>
                </a:solidFill>
                <a:effectLst/>
              </a:rPr>
              <a:t> 	</a:t>
            </a:r>
            <a:r>
              <a:rPr lang="en-IN" sz="1800" b="0" i="0" dirty="0">
                <a:solidFill>
                  <a:srgbClr val="A67F59"/>
                </a:solidFill>
                <a:effectLst/>
              </a:rPr>
              <a:t>=</a:t>
            </a:r>
            <a:r>
              <a:rPr lang="en-IN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0" i="0" dirty="0" err="1">
                <a:solidFill>
                  <a:srgbClr val="000000"/>
                </a:solidFill>
                <a:effectLst/>
              </a:rPr>
              <a:t>b</a:t>
            </a:r>
            <a:r>
              <a:rPr lang="en-IN" sz="1800" b="0" i="0" dirty="0" err="1">
                <a:solidFill>
                  <a:srgbClr val="5F6364"/>
                </a:solidFill>
                <a:effectLst/>
              </a:rPr>
              <a:t>.</a:t>
            </a:r>
            <a:r>
              <a:rPr lang="en-IN" sz="1800" b="0" i="0" dirty="0" err="1">
                <a:solidFill>
                  <a:srgbClr val="000000"/>
                </a:solidFill>
                <a:effectLst/>
              </a:rPr>
              <a:t>student_id</a:t>
            </a:r>
            <a:r>
              <a:rPr lang="en-IN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0" i="0" dirty="0">
                <a:solidFill>
                  <a:srgbClr val="A67F59"/>
                </a:solidFill>
                <a:effectLst/>
              </a:rPr>
              <a:t>AND</a:t>
            </a:r>
            <a:r>
              <a:rPr lang="en-IN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0" i="0" dirty="0" err="1">
                <a:solidFill>
                  <a:srgbClr val="000000"/>
                </a:solidFill>
                <a:effectLst/>
              </a:rPr>
              <a:t>b</a:t>
            </a:r>
            <a:r>
              <a:rPr lang="en-IN" sz="1800" b="0" i="0" dirty="0" err="1">
                <a:solidFill>
                  <a:srgbClr val="5F6364"/>
                </a:solidFill>
                <a:effectLst/>
              </a:rPr>
              <a:t>.</a:t>
            </a:r>
            <a:r>
              <a:rPr lang="en-IN" sz="1800" b="0" i="0" dirty="0" err="1">
                <a:solidFill>
                  <a:srgbClr val="000000"/>
                </a:solidFill>
                <a:effectLst/>
              </a:rPr>
              <a:t>tot_marks</a:t>
            </a:r>
            <a:r>
              <a:rPr lang="en-IN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0" i="0" dirty="0">
                <a:solidFill>
                  <a:srgbClr val="A67F59"/>
                </a:solidFill>
                <a:effectLst/>
              </a:rPr>
              <a:t>&gt;</a:t>
            </a:r>
            <a:r>
              <a:rPr lang="en-IN" sz="1800" b="0" i="0" dirty="0">
                <a:solidFill>
                  <a:srgbClr val="C92C2C"/>
                </a:solidFill>
                <a:effectLst/>
              </a:rPr>
              <a:t>80</a:t>
            </a:r>
            <a:r>
              <a:rPr lang="en-IN" sz="1800" b="0" i="0" dirty="0">
                <a:solidFill>
                  <a:srgbClr val="5F6364"/>
                </a:solidFill>
                <a:effectLst/>
              </a:rPr>
              <a:t>;</a:t>
            </a:r>
            <a:endParaRPr lang="en-IN" sz="1800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87C3315A-484F-4C77-9FCA-0ED381015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627007"/>
              </p:ext>
            </p:extLst>
          </p:nvPr>
        </p:nvGraphicFramePr>
        <p:xfrm>
          <a:off x="7222435" y="4572002"/>
          <a:ext cx="41611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723">
                  <a:extLst>
                    <a:ext uri="{9D8B030D-6E8A-4147-A177-3AD203B41FA5}">
                      <a16:colId xmlns:a16="http://schemas.microsoft.com/office/drawing/2014/main" val="2248262283"/>
                    </a:ext>
                  </a:extLst>
                </a:gridCol>
                <a:gridCol w="1086678">
                  <a:extLst>
                    <a:ext uri="{9D8B030D-6E8A-4147-A177-3AD203B41FA5}">
                      <a16:colId xmlns:a16="http://schemas.microsoft.com/office/drawing/2014/main" val="643205137"/>
                    </a:ext>
                  </a:extLst>
                </a:gridCol>
                <a:gridCol w="1722783">
                  <a:extLst>
                    <a:ext uri="{9D8B030D-6E8A-4147-A177-3AD203B41FA5}">
                      <a16:colId xmlns:a16="http://schemas.microsoft.com/office/drawing/2014/main" val="303114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student_id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tot_marks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1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0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Adelphos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7340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E1221AD-5C2D-4504-99CA-0BAB77ADD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75565"/>
              </p:ext>
            </p:extLst>
          </p:nvPr>
        </p:nvGraphicFramePr>
        <p:xfrm>
          <a:off x="8391936" y="2968413"/>
          <a:ext cx="26471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3">
                  <a:extLst>
                    <a:ext uri="{9D8B030D-6E8A-4147-A177-3AD203B41FA5}">
                      <a16:colId xmlns:a16="http://schemas.microsoft.com/office/drawing/2014/main" val="2248262283"/>
                    </a:ext>
                  </a:extLst>
                </a:gridCol>
                <a:gridCol w="1351723">
                  <a:extLst>
                    <a:ext uri="{9D8B030D-6E8A-4147-A177-3AD203B41FA5}">
                      <a16:colId xmlns:a16="http://schemas.microsoft.com/office/drawing/2014/main" val="643205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Student_id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tot_marks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1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0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75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DD14-AA4C-430E-8EA0-C754D77A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b="1" dirty="0"/>
              <a:t>Q</a:t>
            </a:r>
            <a:r>
              <a:rPr lang="en-US" sz="2400" b="1" i="0" dirty="0">
                <a:effectLst/>
              </a:rPr>
              <a:t>uery: </a:t>
            </a:r>
            <a:br>
              <a:rPr lang="en-US" sz="2400" b="1" i="0" dirty="0">
                <a:effectLst/>
              </a:rPr>
            </a:br>
            <a:r>
              <a:rPr lang="en-US" sz="2400" b="1" i="0" dirty="0">
                <a:effectLst/>
              </a:rPr>
              <a:t>Identify all students who get better marks than that of the student whose </a:t>
            </a:r>
            <a:r>
              <a:rPr lang="en-US" sz="2400" b="1" i="0" dirty="0" err="1">
                <a:effectLst/>
              </a:rPr>
              <a:t>student_</a:t>
            </a:r>
            <a:r>
              <a:rPr lang="en-US" sz="2400" b="1" dirty="0" err="1"/>
              <a:t>id</a:t>
            </a:r>
            <a:r>
              <a:rPr lang="en-US" sz="2400" b="1" i="0" dirty="0">
                <a:effectLst/>
              </a:rPr>
              <a:t> is 'V002', but we do not know the marks of 'V002’.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9B58-AC9D-48C5-9536-8E05E7A4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Solution 2: </a:t>
            </a:r>
            <a:r>
              <a:rPr lang="en-IN" dirty="0"/>
              <a:t>With the help of sub query</a:t>
            </a:r>
          </a:p>
          <a:p>
            <a:r>
              <a:rPr lang="en-IN" dirty="0"/>
              <a:t>SELECT </a:t>
            </a:r>
            <a:r>
              <a:rPr lang="en-IN" dirty="0" err="1"/>
              <a:t>a.student_id</a:t>
            </a:r>
            <a:r>
              <a:rPr lang="en-IN" dirty="0"/>
              <a:t>, a.name, </a:t>
            </a:r>
            <a:r>
              <a:rPr lang="en-IN" dirty="0" err="1"/>
              <a:t>b.tot_marksFROM</a:t>
            </a:r>
            <a:r>
              <a:rPr lang="en-IN" dirty="0"/>
              <a:t> student a, marks b</a:t>
            </a:r>
          </a:p>
          <a:p>
            <a:pPr marL="0" indent="0">
              <a:buNone/>
            </a:pPr>
            <a:r>
              <a:rPr lang="en-IN" dirty="0"/>
              <a:t>    WHERE </a:t>
            </a:r>
            <a:r>
              <a:rPr lang="en-IN" dirty="0" err="1"/>
              <a:t>a.student_id</a:t>
            </a:r>
            <a:r>
              <a:rPr lang="en-IN" dirty="0"/>
              <a:t> = </a:t>
            </a:r>
            <a:r>
              <a:rPr lang="en-IN" dirty="0" err="1"/>
              <a:t>b.student_id</a:t>
            </a:r>
            <a:r>
              <a:rPr lang="en-IN" dirty="0"/>
              <a:t> AND </a:t>
            </a:r>
            <a:r>
              <a:rPr lang="en-IN" dirty="0" err="1"/>
              <a:t>b.tot_marks</a:t>
            </a:r>
            <a:r>
              <a:rPr lang="en-IN" dirty="0"/>
              <a:t> &gt;</a:t>
            </a:r>
          </a:p>
          <a:p>
            <a:pPr marL="0" indent="0">
              <a:buNone/>
            </a:pPr>
            <a:r>
              <a:rPr lang="en-IN" dirty="0"/>
              <a:t>    (SELECT </a:t>
            </a:r>
            <a:r>
              <a:rPr lang="en-IN" dirty="0" err="1"/>
              <a:t>tot_marks</a:t>
            </a:r>
            <a:r>
              <a:rPr lang="en-IN" dirty="0"/>
              <a:t> FROM marks WHERE </a:t>
            </a:r>
            <a:r>
              <a:rPr lang="en-IN" dirty="0" err="1"/>
              <a:t>student_id</a:t>
            </a:r>
            <a:r>
              <a:rPr lang="en-IN" dirty="0"/>
              <a:t> = 'V002');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BEB4B-7C60-4F96-B18B-13142303E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638273"/>
            <a:ext cx="4200508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1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3CCC-9BFD-4A49-95D3-AFE0C902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Subqueries with INSERT statement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70F336-9CF7-412D-BF13-56621737D6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671322"/>
            <a:ext cx="9173816" cy="309015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4245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INSERT statement can be used with subqueries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58CCB"/>
                </a:solidFill>
                <a:effectLst/>
                <a:latin typeface="+mn-lt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58CCB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58CCB"/>
                </a:solidFill>
                <a:effectLst/>
                <a:latin typeface="+mn-lt"/>
              </a:rPr>
              <a:t>INSERT INTO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58CCB"/>
                </a:solidFill>
                <a:effectLst/>
                <a:latin typeface="+mn-lt"/>
              </a:rPr>
              <a:t>table_name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58CCB"/>
                </a:solidFill>
                <a:effectLst/>
                <a:latin typeface="+mn-lt"/>
              </a:rPr>
              <a:t> [ (column1 [, column2 ])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58CCB"/>
                </a:solidFill>
                <a:effectLst/>
                <a:latin typeface="+mn-lt"/>
              </a:rPr>
              <a:t>SELECT [ *|column1 [, column2 ]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58CCB"/>
                </a:solidFill>
                <a:effectLst/>
                <a:latin typeface="+mn-lt"/>
              </a:rPr>
              <a:t>FROM table1 [, table2 ]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58CCB"/>
                </a:solidFill>
                <a:effectLst/>
                <a:latin typeface="+mn-lt"/>
              </a:rPr>
              <a:t>[ WHERE VALUE OPERATOR ];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9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F14B-0A21-4BB7-B7E7-20E7DD38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Subqueries with INSERT statement </a:t>
            </a:r>
            <a:r>
              <a:rPr lang="en-IN" b="1" dirty="0">
                <a:latin typeface="+mn-lt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6EC0B-2C0D-4CFB-9CF2-EF13B1549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we want to insert those orders from 'orders' table which have the SHIPPERID from 3 to 5 into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neworder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 table the following SQL can be used: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INSERT INTO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neworder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SELECT * FROM  orders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WHERE SHIPPERID between 3 	and 	5;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select * 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neworder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366C49-B470-4BAC-A47F-FD0873C26B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1759" y="3024759"/>
            <a:ext cx="4166815" cy="1931554"/>
          </a:xfrm>
        </p:spPr>
      </p:pic>
    </p:spTree>
    <p:extLst>
      <p:ext uri="{BB962C8B-B14F-4D97-AF65-F5344CB8AC3E}">
        <p14:creationId xmlns:p14="http://schemas.microsoft.com/office/powerpoint/2010/main" val="52572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34542-F170-49D7-9B1A-A8F299DD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Subqueries with UPDATE statement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D05D4C4-184F-4CE9-B877-E06EB2AA88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508240"/>
            <a:ext cx="9081910" cy="341632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effectLst/>
              </a:rPr>
              <a:t>In a UPDATE statement, you can set new column value equal to the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effectLst/>
              </a:rPr>
              <a:t>returned by a single row subquery.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0" dirty="0">
                <a:effectLst/>
              </a:rPr>
              <a:t>Syntax: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58CC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58CCB"/>
                </a:solidFill>
                <a:effectLst/>
              </a:rPr>
              <a:t>UPDATE table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58CCB"/>
                </a:solidFill>
                <a:effectLst/>
              </a:rPr>
              <a:t>SET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58CCB"/>
                </a:solidFill>
                <a:effectLst/>
              </a:rPr>
              <a:t>column_name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58CCB"/>
                </a:solidFill>
                <a:effectLst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58CCB"/>
                </a:solidFill>
                <a:effectLst/>
              </a:rPr>
              <a:t>new_value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58CC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58CCB"/>
                </a:solidFill>
                <a:effectLst/>
              </a:rPr>
              <a:t>[ WHERE OPERATOR [ VALUE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58CCB"/>
                </a:solidFill>
                <a:effectLst/>
              </a:rPr>
              <a:t> (SELECT COLUMN_NAME FROM TABLE_NAME) [ WHERE) 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1444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338AC0-1FD4-4800-8940-CB3DB51F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Subqueries with UPDATE statement Example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636161-5623-4F3D-842D-7F0CB83A0B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SELECT max(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) FROM orders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	Output: 91</a:t>
            </a:r>
          </a:p>
          <a:p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UPDATE 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	SET 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OrderDate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 ='1996-07-	08’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	WHERE 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 = (SELECT 	max(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) FROM 	orders);</a:t>
            </a:r>
            <a:endParaRPr lang="en-IN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DE70D6-A7CE-4E70-B6D1-4721706A3E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7505" y="3167270"/>
            <a:ext cx="4718304" cy="2186608"/>
          </a:xfrm>
        </p:spPr>
      </p:pic>
    </p:spTree>
    <p:extLst>
      <p:ext uri="{BB962C8B-B14F-4D97-AF65-F5344CB8AC3E}">
        <p14:creationId xmlns:p14="http://schemas.microsoft.com/office/powerpoint/2010/main" val="2430994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FD362F-0534-442E-B2E8-A6623693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Subqueries with DELETE statement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27E3327-E795-4AED-8EDA-47331BC944D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92352" y="2560320"/>
            <a:ext cx="4811574" cy="267765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effectLst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58CC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58CCB"/>
                </a:solidFill>
                <a:effectLst/>
              </a:rPr>
              <a:t>DELETE FROM TABLE_NAME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58CCB"/>
                </a:solidFill>
                <a:effectLst/>
              </a:rPr>
              <a:t>[ WHERE OPERATOR [ VALUE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58CCB"/>
                </a:solidFill>
                <a:effectLst/>
              </a:rPr>
              <a:t>(SELECT COLUMN_NAME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58CCB"/>
                </a:solidFill>
                <a:effectLst/>
              </a:rPr>
              <a:t>FROM TABLE_NAME) [ WHERE)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8F47DF-5A04-4082-A0F2-D99A88C0B0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</a:rPr>
              <a:t>DELETE FROM </a:t>
            </a:r>
            <a:r>
              <a:rPr lang="en-US" b="0" i="0" dirty="0" err="1">
                <a:solidFill>
                  <a:srgbClr val="1990B8"/>
                </a:solidFill>
                <a:effectLst/>
              </a:rPr>
              <a:t>neworder</a:t>
            </a:r>
            <a:r>
              <a:rPr lang="en-US" b="0" i="0" dirty="0">
                <a:solidFill>
                  <a:srgbClr val="1990B8"/>
                </a:solidFill>
                <a:effectLst/>
              </a:rPr>
              <a:t> WHERE </a:t>
            </a:r>
            <a:r>
              <a:rPr lang="en-US" b="0" i="0" dirty="0" err="1">
                <a:solidFill>
                  <a:srgbClr val="1990B8"/>
                </a:solidFill>
                <a:effectLst/>
              </a:rPr>
              <a:t>EmployeeID</a:t>
            </a:r>
            <a:r>
              <a:rPr lang="en-US" b="0" i="0" dirty="0">
                <a:solidFill>
                  <a:srgbClr val="1990B8"/>
                </a:solidFill>
                <a:effectLst/>
              </a:rPr>
              <a:t> &lt;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</a:rPr>
              <a:t>(SELECT avg(</a:t>
            </a:r>
            <a:r>
              <a:rPr lang="en-US" b="0" i="0" dirty="0" err="1">
                <a:solidFill>
                  <a:srgbClr val="1990B8"/>
                </a:solidFill>
                <a:effectLst/>
              </a:rPr>
              <a:t>EmployeeID</a:t>
            </a:r>
            <a:r>
              <a:rPr lang="en-US" b="0" i="0" dirty="0">
                <a:solidFill>
                  <a:srgbClr val="1990B8"/>
                </a:solidFill>
                <a:effectLst/>
              </a:rPr>
              <a:t>) FROM orders);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86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6F57-7D6F-4DF7-AACC-BD7F50A8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Subquery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03F3-7884-4EFF-BCF9-B77412139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subquery is a SQL query within a query.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Subqueries are nested queries that provide data to the enclosing query.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Subqueries can return individual values or a list of records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Subqueries must be enclosed with parenthesis.</a:t>
            </a:r>
            <a:endParaRPr lang="en-US" b="0" i="0" dirty="0">
              <a:effectLst/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The subquery can be nested inside a SELECT, INSERT, UPDATE, or DELETE statement or inside another subquery.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A subquery is usually added within the WHERE Clause of another SQL SELECT statement.</a:t>
            </a:r>
          </a:p>
        </p:txBody>
      </p:sp>
    </p:spTree>
    <p:extLst>
      <p:ext uri="{BB962C8B-B14F-4D97-AF65-F5344CB8AC3E}">
        <p14:creationId xmlns:p14="http://schemas.microsoft.com/office/powerpoint/2010/main" val="3157298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8B2B-FE73-4726-990D-EE25EE0D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Type of Subqueries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3E69-7BC0-456B-9B2F-788F6B57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Single row subquery : Returns zero or one row.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Multiple row subquery : Returns one or more rows.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Multiple column subqueries : Returns one or more columns.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Correlated subqueries : Reference one or more columns in the outer SQL statement. The subquery is known as a correlated subquery because the subquery is related to the outer SQL statement.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Nested subqueries : Subqueries are placed within another subquery.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930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6847D2-B631-47DC-B045-4E3D90A2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Single Row Subqueries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5249DD-C11A-4E62-8635-22BE9F53C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A single row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subquery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returns zero or one row to the outer SQL statement. </a:t>
            </a: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You can place a subquery in a WHERE clause, a HAVING clause, or a FROM clause of a SELECT statement.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43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0E99-7167-4437-8F11-FB6D1B80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Single row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subquery in a WHERE clause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27051E-B89C-430F-A685-CBD1CFA2B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agent_name</a:t>
            </a:r>
            <a:r>
              <a:rPr lang="en-US" dirty="0"/>
              <a:t>, </a:t>
            </a:r>
            <a:r>
              <a:rPr lang="en-US" dirty="0" err="1"/>
              <a:t>agent_code</a:t>
            </a:r>
            <a:r>
              <a:rPr lang="en-US" dirty="0"/>
              <a:t>, </a:t>
            </a:r>
            <a:r>
              <a:rPr lang="en-US" dirty="0" err="1"/>
              <a:t>phone_no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FROM agents</a:t>
            </a:r>
          </a:p>
          <a:p>
            <a:pPr marL="0" indent="0">
              <a:buNone/>
            </a:pPr>
            <a:r>
              <a:rPr lang="en-US" dirty="0"/>
              <a:t>   WHERE </a:t>
            </a:r>
            <a:r>
              <a:rPr lang="en-US" dirty="0" err="1"/>
              <a:t>agent_code</a:t>
            </a:r>
            <a:r>
              <a:rPr lang="en-US" dirty="0"/>
              <a:t> = </a:t>
            </a:r>
          </a:p>
          <a:p>
            <a:pPr marL="0" indent="0">
              <a:buNone/>
            </a:pPr>
            <a:r>
              <a:rPr lang="en-US" dirty="0"/>
              <a:t>	(SELECT </a:t>
            </a:r>
            <a:r>
              <a:rPr lang="en-US" dirty="0" err="1"/>
              <a:t>agent_code</a:t>
            </a:r>
            <a:r>
              <a:rPr lang="en-US" dirty="0"/>
              <a:t> FROM  	</a:t>
            </a:r>
            <a:r>
              <a:rPr lang="en-US" dirty="0" err="1"/>
              <a:t>agentsWHERE</a:t>
            </a:r>
            <a:r>
              <a:rPr lang="en-US" dirty="0"/>
              <a:t> </a:t>
            </a:r>
            <a:r>
              <a:rPr lang="en-US" dirty="0" err="1"/>
              <a:t>agent_name</a:t>
            </a:r>
            <a:r>
              <a:rPr lang="en-US" dirty="0"/>
              <a:t> = 	'Alex');</a:t>
            </a:r>
            <a:endParaRPr lang="en-IN" dirty="0"/>
          </a:p>
        </p:txBody>
      </p:sp>
      <p:pic>
        <p:nvPicPr>
          <p:cNvPr id="12" name="Content Placeholder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AAB4201-BCB4-4C93-BCD3-FB3B9C60A6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725" y="2835799"/>
            <a:ext cx="4718050" cy="2759614"/>
          </a:xfrm>
        </p:spPr>
      </p:pic>
    </p:spTree>
    <p:extLst>
      <p:ext uri="{BB962C8B-B14F-4D97-AF65-F5344CB8AC3E}">
        <p14:creationId xmlns:p14="http://schemas.microsoft.com/office/powerpoint/2010/main" val="3292002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7C1F-A7D7-4D88-9398-91073D3F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Using comparison operators in Single Row subquery in where clause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F68E3-C229-469F-A939-3ED94461A6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ord_num,ord_amount,ord_date,cust_code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agent_code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 FROM orders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ord_amount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 &lt; (SELECT AVG(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ord_amount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) FROM orders);</a:t>
            </a:r>
            <a:endParaRPr lang="en-IN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925A20-96A3-427C-B7A0-33991DA464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0462" y="2954215"/>
            <a:ext cx="4839286" cy="2377440"/>
          </a:xfrm>
        </p:spPr>
      </p:pic>
    </p:spTree>
    <p:extLst>
      <p:ext uri="{BB962C8B-B14F-4D97-AF65-F5344CB8AC3E}">
        <p14:creationId xmlns:p14="http://schemas.microsoft.com/office/powerpoint/2010/main" val="2554739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781DBB-7452-44CF-A22C-A0DFFC89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Single row subqueries in a HAVING clause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AFE2D-5355-48B5-BCB2-E3749890C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Helvetica" panose="020B0604020202020204" pitchFamily="34" charset="0"/>
              </a:rPr>
              <a:t>HAVING clause is used to filter groups of rows. </a:t>
            </a:r>
          </a:p>
          <a:p>
            <a:pPr algn="l"/>
            <a:r>
              <a:rPr lang="en-US" b="0" i="0" dirty="0">
                <a:effectLst/>
                <a:latin typeface="Helvetica" panose="020B0604020202020204" pitchFamily="34" charset="0"/>
              </a:rPr>
              <a:t>You may place a subquery in HAVING clause in an outer query. </a:t>
            </a:r>
          </a:p>
          <a:p>
            <a:pPr algn="l"/>
            <a:r>
              <a:rPr lang="en-US" b="0" i="0" dirty="0">
                <a:effectLst/>
                <a:latin typeface="Helvetica" panose="020B0604020202020204" pitchFamily="34" charset="0"/>
              </a:rPr>
              <a:t>This allows you to filter groups of rows based on the result returned by your subquery.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814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CC409C0-FC4E-414B-ACB0-4E399DA2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Single row subqueries in a HAVING clause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E607-9185-4A64-8F36-9E6E4A43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SELECT AVG(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ord_amount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),COUNT(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agent_code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agent_code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	FROM orders </a:t>
            </a:r>
          </a:p>
          <a:p>
            <a:pPr marL="0" indent="0">
              <a:buNone/>
            </a:pPr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agent_code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HAVING AVG(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ord_amount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)= (SELECT 	AVG(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ord_amount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) FROM 	orders WHERE 	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agent_code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='A008');</a:t>
            </a:r>
            <a:endParaRPr lang="en-IN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9A7342-463D-4DBC-B76B-E31BF378A67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260123" y="4998177"/>
            <a:ext cx="5050302" cy="1148624"/>
          </a:xfrm>
        </p:spPr>
      </p:pic>
    </p:spTree>
    <p:extLst>
      <p:ext uri="{BB962C8B-B14F-4D97-AF65-F5344CB8AC3E}">
        <p14:creationId xmlns:p14="http://schemas.microsoft.com/office/powerpoint/2010/main" val="3903790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A704-C4BF-488D-88CC-66F13E27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row 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2D4D-F6DC-43FC-BD7A-17B7C56D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Multiple row subquery returns one or more rows to the outer SQL statement. </a:t>
            </a: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You may use the IN, ANY, or ALL operator in outer query to handle a subquery that returns multiple rows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606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3B35-62EE-47E0-B864-CF9EB789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Using IN operator with a Multiple Row Subquery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D22B-120A-4F08-8CE3-FB9557BBE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75056"/>
          </a:xfrm>
        </p:spPr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IN operator is used to checking a value within a set of values.</a:t>
            </a:r>
          </a:p>
          <a:p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ord_num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ord_amount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ord_date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cust_code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agent_code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orders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agent_code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agent_code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agents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working_area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'Bangalore'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D90D20-5FAC-49DE-A267-5710A446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76" y="4856693"/>
            <a:ext cx="4032519" cy="137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19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0090-DF29-49CF-A404-043F7DB2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Using any operator with a Multiple Row Subquery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6F970-CFE9-43D8-AAE6-2D3B696E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You can use the ANY operator to compare a value with any value in a list. </a:t>
            </a: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You must place an =, &lt;&gt;, &gt;, &lt;, &lt;= or &gt;= operator before ANY in your query. 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121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4C33-A8AA-48D6-999E-2994B87E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Using any operator with a Multiple Row Subquery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2B99-0125-4AD0-B7E5-AA0C964F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agent_code</a:t>
            </a:r>
            <a:r>
              <a:rPr lang="en-US" dirty="0"/>
              <a:t>, </a:t>
            </a:r>
            <a:r>
              <a:rPr lang="en-US" dirty="0" err="1"/>
              <a:t>agent_name</a:t>
            </a:r>
            <a:r>
              <a:rPr lang="en-US" dirty="0"/>
              <a:t>, </a:t>
            </a:r>
            <a:r>
              <a:rPr lang="en-US" dirty="0" err="1"/>
              <a:t>working_area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FROM  agents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agent_code</a:t>
            </a:r>
            <a:r>
              <a:rPr lang="en-US" dirty="0"/>
              <a:t>= ANY(SELECT </a:t>
            </a:r>
            <a:r>
              <a:rPr lang="en-US" dirty="0" err="1"/>
              <a:t>agent_code</a:t>
            </a:r>
            <a:r>
              <a:rPr lang="en-US" dirty="0"/>
              <a:t> FROM customer WHERE </a:t>
            </a:r>
            <a:r>
              <a:rPr lang="en-US" dirty="0" err="1"/>
              <a:t>cust_country</a:t>
            </a:r>
            <a:r>
              <a:rPr lang="en-US" dirty="0"/>
              <a:t> = 'India’);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9AC0AA-0B9E-4863-8433-C473C023A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73" y="4396822"/>
            <a:ext cx="5732177" cy="162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1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A318-167F-400C-9CC7-F7811F6A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58F0-E8A2-4AA2-A83A-5CB4A6DDB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You can use the comparison operators, such as &gt;, &lt;, or =.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The comparison operator can also be a multiple-row operator, such as IN, ANY, or ALL.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990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B9F2-E2A9-4D75-9E28-5F241EB8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Multiple Column Subqueries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5175-E1BD-4C06-B775-EC07193DB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ord_num</a:t>
            </a:r>
            <a:r>
              <a:rPr lang="en-US" dirty="0"/>
              <a:t>, </a:t>
            </a:r>
            <a:r>
              <a:rPr lang="en-US" dirty="0" err="1"/>
              <a:t>agent_code</a:t>
            </a:r>
            <a:r>
              <a:rPr lang="en-US" dirty="0"/>
              <a:t>, </a:t>
            </a:r>
            <a:r>
              <a:rPr lang="en-US" dirty="0" err="1"/>
              <a:t>ord_date</a:t>
            </a:r>
            <a:r>
              <a:rPr lang="en-US" dirty="0"/>
              <a:t>, </a:t>
            </a:r>
            <a:r>
              <a:rPr lang="en-US" dirty="0" err="1"/>
              <a:t>ord_amount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orders where (</a:t>
            </a:r>
            <a:r>
              <a:rPr lang="en-US" dirty="0" err="1"/>
              <a:t>agent_code</a:t>
            </a:r>
            <a:r>
              <a:rPr lang="en-US" dirty="0"/>
              <a:t>, </a:t>
            </a:r>
            <a:r>
              <a:rPr lang="en-US" dirty="0" err="1"/>
              <a:t>ord_amount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IN(SELECT </a:t>
            </a:r>
            <a:r>
              <a:rPr lang="en-US" dirty="0" err="1"/>
              <a:t>agent_code</a:t>
            </a:r>
            <a:r>
              <a:rPr lang="en-US" dirty="0"/>
              <a:t>, MIN(</a:t>
            </a:r>
            <a:r>
              <a:rPr lang="en-US" dirty="0" err="1"/>
              <a:t>ord_amount</a:t>
            </a:r>
            <a:r>
              <a:rPr lang="en-US" dirty="0"/>
              <a:t>) FROM orders GROUP BY 	</a:t>
            </a:r>
            <a:r>
              <a:rPr lang="en-US" dirty="0" err="1"/>
              <a:t>agent_code</a:t>
            </a:r>
            <a:r>
              <a:rPr lang="en-US" dirty="0"/>
              <a:t>);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13E80-1F24-4F03-A72E-8A0804C74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57" y="4614655"/>
            <a:ext cx="3561730" cy="138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81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7B91-E478-4774-A2DB-1767713B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Correlated Subqueries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7DCBE-B719-4EEB-9AF1-5A73195DA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Correlated Subqueries are used to select data from a table referenced in the outer query. </a:t>
            </a: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The subquery is known as a correlated because the subquery is related to the outer query. </a:t>
            </a: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In this type of queries, a table alias (also called a correlation name) must be used to specify which table reference is to be used.</a:t>
            </a:r>
          </a:p>
        </p:txBody>
      </p:sp>
    </p:spTree>
    <p:extLst>
      <p:ext uri="{BB962C8B-B14F-4D97-AF65-F5344CB8AC3E}">
        <p14:creationId xmlns:p14="http://schemas.microsoft.com/office/powerpoint/2010/main" val="3643747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0146-36C3-49C9-AAF8-84881F3D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Correlated subquery example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6C7F-C6D8-470C-AE08-C3000B34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</a:rPr>
              <a:t>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isplay the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employee_id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manager_id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first_name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and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last_name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of those employees who manage other employees.</a:t>
            </a:r>
            <a:endParaRPr lang="en-US" b="0" i="0" dirty="0">
              <a:solidFill>
                <a:srgbClr val="1990B8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manager_id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employees a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employees b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manager_id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5F636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123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3187-FBC9-48E5-86C5-FF8B0681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C3363-FBC8-404C-BCB1-D564F03B4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A subquery can be nested inside other subqueries. </a:t>
            </a: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SQL has an ability to nest queries within one another. </a:t>
            </a: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A subquery is a SELECT statement that is nested within another SELECT statement and which return intermediate results. </a:t>
            </a: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SQL executes innermost subquery first, then next level.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351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57ED-CA82-467E-9A27-E5014FF4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subquery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3E3F-62C4-4291-888A-133F5C00B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</a:t>
            </a:r>
            <a:r>
              <a:rPr lang="en-US" b="0" i="0" dirty="0">
                <a:effectLst/>
              </a:rPr>
              <a:t>etrieve </a:t>
            </a:r>
            <a:r>
              <a:rPr lang="en-US" b="0" i="0" dirty="0" err="1">
                <a:effectLst/>
              </a:rPr>
              <a:t>job_id</a:t>
            </a:r>
            <a:r>
              <a:rPr lang="en-US" b="0" i="0" dirty="0">
                <a:effectLst/>
              </a:rPr>
              <a:t> and its average salary from the employees table which have a salary is smaller than (averages of </a:t>
            </a:r>
            <a:r>
              <a:rPr lang="en-US" b="0" i="0" dirty="0" err="1">
                <a:effectLst/>
              </a:rPr>
              <a:t>min_salary</a:t>
            </a:r>
            <a:r>
              <a:rPr lang="en-US" b="0" i="0" dirty="0">
                <a:effectLst/>
              </a:rPr>
              <a:t> of </a:t>
            </a:r>
            <a:r>
              <a:rPr lang="en-US" b="0" i="0" dirty="0" err="1">
                <a:effectLst/>
              </a:rPr>
              <a:t>job_id</a:t>
            </a:r>
            <a:r>
              <a:rPr lang="en-US" b="0" i="0" dirty="0">
                <a:effectLst/>
              </a:rPr>
              <a:t> from the jobs table which </a:t>
            </a:r>
            <a:r>
              <a:rPr lang="en-US" b="0" i="0" dirty="0" err="1">
                <a:effectLst/>
              </a:rPr>
              <a:t>job_id</a:t>
            </a:r>
            <a:r>
              <a:rPr lang="en-US" b="0" i="0" dirty="0">
                <a:effectLst/>
              </a:rPr>
              <a:t> are in the list, picking from (the </a:t>
            </a:r>
            <a:r>
              <a:rPr lang="en-US" b="0" i="0" dirty="0" err="1">
                <a:effectLst/>
              </a:rPr>
              <a:t>job_history</a:t>
            </a:r>
            <a:r>
              <a:rPr lang="en-US" b="0" i="0" dirty="0">
                <a:effectLst/>
              </a:rPr>
              <a:t> table which is within the </a:t>
            </a:r>
            <a:r>
              <a:rPr lang="en-US" b="0" i="0" dirty="0" err="1">
                <a:effectLst/>
              </a:rPr>
              <a:t>department_id</a:t>
            </a:r>
            <a:r>
              <a:rPr lang="en-US" b="0" i="0" dirty="0">
                <a:effectLst/>
              </a:rPr>
              <a:t> 50 and 100)) (use </a:t>
            </a:r>
            <a:r>
              <a:rPr lang="en-US" b="0" i="0" dirty="0" err="1">
                <a:effectLst/>
              </a:rPr>
              <a:t>hr</a:t>
            </a:r>
            <a:r>
              <a:rPr lang="en-US" b="0" i="0" dirty="0">
                <a:effectLst/>
              </a:rPr>
              <a:t> database)</a:t>
            </a:r>
            <a:endParaRPr lang="en-US" b="0" i="0" dirty="0">
              <a:solidFill>
                <a:srgbClr val="1990B8"/>
              </a:solidFill>
              <a:effectLst/>
            </a:endParaRPr>
          </a:p>
          <a:p>
            <a:r>
              <a:rPr lang="en-US" b="0" i="0" dirty="0">
                <a:solidFill>
                  <a:srgbClr val="1990B8"/>
                </a:solidFill>
                <a:effectLst/>
              </a:rPr>
              <a:t>SELECT </a:t>
            </a:r>
            <a:r>
              <a:rPr lang="en-US" b="0" i="0" dirty="0" err="1">
                <a:solidFill>
                  <a:srgbClr val="1990B8"/>
                </a:solidFill>
                <a:effectLst/>
              </a:rPr>
              <a:t>job_id</a:t>
            </a:r>
            <a:r>
              <a:rPr lang="en-US" b="0" i="0" dirty="0">
                <a:solidFill>
                  <a:srgbClr val="1990B8"/>
                </a:solidFill>
                <a:effectLst/>
              </a:rPr>
              <a:t>, AVG(salary)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</a:rPr>
              <a:t>	FROM employees GROUP BY </a:t>
            </a:r>
            <a:r>
              <a:rPr lang="en-US" b="0" i="0" dirty="0" err="1">
                <a:solidFill>
                  <a:srgbClr val="1990B8"/>
                </a:solidFill>
                <a:effectLst/>
              </a:rPr>
              <a:t>job_id</a:t>
            </a:r>
            <a:r>
              <a:rPr lang="en-US" b="0" i="0" dirty="0">
                <a:solidFill>
                  <a:srgbClr val="1990B8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</a:rPr>
              <a:t>	HAVING AVG(salary)&lt;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</a:rPr>
              <a:t>	(SELECT AVG(</a:t>
            </a:r>
            <a:r>
              <a:rPr lang="en-US" b="0" i="0" dirty="0" err="1">
                <a:solidFill>
                  <a:srgbClr val="1990B8"/>
                </a:solidFill>
                <a:effectLst/>
              </a:rPr>
              <a:t>min_salary</a:t>
            </a:r>
            <a:r>
              <a:rPr lang="en-US" b="0" i="0" dirty="0">
                <a:solidFill>
                  <a:srgbClr val="1990B8"/>
                </a:solidFill>
                <a:effectLst/>
              </a:rPr>
              <a:t>) FROM jobs WHERE </a:t>
            </a:r>
            <a:r>
              <a:rPr lang="en-US" b="0" i="0" dirty="0" err="1">
                <a:solidFill>
                  <a:srgbClr val="1990B8"/>
                </a:solidFill>
                <a:effectLst/>
              </a:rPr>
              <a:t>job_id</a:t>
            </a:r>
            <a:r>
              <a:rPr lang="en-US" b="0" i="0" dirty="0">
                <a:solidFill>
                  <a:srgbClr val="1990B8"/>
                </a:solidFill>
                <a:effectLst/>
              </a:rPr>
              <a:t> IN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</a:rPr>
              <a:t>	(SELECT </a:t>
            </a:r>
            <a:r>
              <a:rPr lang="en-US" b="0" i="0" dirty="0" err="1">
                <a:solidFill>
                  <a:srgbClr val="1990B8"/>
                </a:solidFill>
                <a:effectLst/>
              </a:rPr>
              <a:t>job_id</a:t>
            </a:r>
            <a:r>
              <a:rPr lang="en-US" b="0" i="0" dirty="0">
                <a:solidFill>
                  <a:srgbClr val="1990B8"/>
                </a:solidFill>
                <a:effectLst/>
              </a:rPr>
              <a:t> FROM </a:t>
            </a:r>
            <a:r>
              <a:rPr lang="en-US" b="0" i="0" dirty="0" err="1">
                <a:solidFill>
                  <a:srgbClr val="1990B8"/>
                </a:solidFill>
                <a:effectLst/>
              </a:rPr>
              <a:t>job_history</a:t>
            </a:r>
            <a:r>
              <a:rPr lang="en-US" b="0" i="0" dirty="0">
                <a:solidFill>
                  <a:srgbClr val="1990B8"/>
                </a:solidFill>
                <a:effectLst/>
              </a:rPr>
              <a:t> WHERE </a:t>
            </a:r>
            <a:r>
              <a:rPr lang="en-US" b="0" i="0" dirty="0" err="1">
                <a:solidFill>
                  <a:srgbClr val="1990B8"/>
                </a:solidFill>
                <a:effectLst/>
              </a:rPr>
              <a:t>department_id</a:t>
            </a:r>
            <a:r>
              <a:rPr lang="en-US" b="0" i="0" dirty="0">
                <a:solidFill>
                  <a:srgbClr val="1990B8"/>
                </a:solidFill>
                <a:effectLst/>
              </a:rPr>
              <a:t> BETWEEN 50 AND 	100));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DB42C-4FE8-4A2D-B566-499C41CD4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47" y="3744912"/>
            <a:ext cx="17335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7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D4D5-5A2A-4441-B624-868CBCF4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E5D3D-7560-448E-BF70-5394E879D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Compare an expression to the result of the query.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Determine if an expression is included in the results of the query.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Helvetica" panose="020B0604020202020204" pitchFamily="34" charset="0"/>
              </a:rPr>
              <a:t>Check whether the query selects any rows.</a:t>
            </a:r>
          </a:p>
        </p:txBody>
      </p:sp>
    </p:spTree>
    <p:extLst>
      <p:ext uri="{BB962C8B-B14F-4D97-AF65-F5344CB8AC3E}">
        <p14:creationId xmlns:p14="http://schemas.microsoft.com/office/powerpoint/2010/main" val="422813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911B-DF50-44C5-BD4C-F4627684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8FFA-4D05-45DB-8766-4F66E398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2600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The subquery (inner query) executes once before the main query (outer query) executes.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The main query (outer query) use the subquery result.</a:t>
            </a:r>
          </a:p>
        </p:txBody>
      </p:sp>
      <p:pic>
        <p:nvPicPr>
          <p:cNvPr id="1026" name="Picture 2" descr="sql subquery syntax">
            <a:extLst>
              <a:ext uri="{FF2B5EF4-FFF2-40B4-BE49-F238E27FC236}">
                <a16:creationId xmlns:a16="http://schemas.microsoft.com/office/drawing/2014/main" id="{04C89823-3163-43A4-81DA-AA2108DA5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965" y="2556932"/>
            <a:ext cx="51435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6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34A2-1AC0-43AB-90B6-19A1B42C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Example: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0DD6A7-7060-4E90-913D-F6A55AE1B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236283"/>
              </p:ext>
            </p:extLst>
          </p:nvPr>
        </p:nvGraphicFramePr>
        <p:xfrm>
          <a:off x="7723163" y="626795"/>
          <a:ext cx="3862752" cy="257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584">
                  <a:extLst>
                    <a:ext uri="{9D8B030D-6E8A-4147-A177-3AD203B41FA5}">
                      <a16:colId xmlns:a16="http://schemas.microsoft.com/office/drawing/2014/main" val="3368081213"/>
                    </a:ext>
                  </a:extLst>
                </a:gridCol>
                <a:gridCol w="1287584">
                  <a:extLst>
                    <a:ext uri="{9D8B030D-6E8A-4147-A177-3AD203B41FA5}">
                      <a16:colId xmlns:a16="http://schemas.microsoft.com/office/drawing/2014/main" val="3029493698"/>
                    </a:ext>
                  </a:extLst>
                </a:gridCol>
                <a:gridCol w="1287584">
                  <a:extLst>
                    <a:ext uri="{9D8B030D-6E8A-4147-A177-3AD203B41FA5}">
                      <a16:colId xmlns:a16="http://schemas.microsoft.com/office/drawing/2014/main" val="4144058171"/>
                    </a:ext>
                  </a:extLst>
                </a:gridCol>
              </a:tblGrid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11467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95108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Joseph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05446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Shreya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369925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15278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916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39EF65-224A-4DC2-AB9C-7532A79F429E}"/>
              </a:ext>
            </a:extLst>
          </p:cNvPr>
          <p:cNvSpPr txBox="1"/>
          <p:nvPr/>
        </p:nvSpPr>
        <p:spPr>
          <a:xfrm>
            <a:off x="1295402" y="2574388"/>
            <a:ext cx="642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an </a:t>
            </a:r>
            <a:r>
              <a:rPr lang="en-IN" dirty="0" err="1"/>
              <a:t>sql</a:t>
            </a:r>
            <a:r>
              <a:rPr lang="en-IN" dirty="0"/>
              <a:t> query to display the name of student who is getting maximum marks</a:t>
            </a:r>
          </a:p>
        </p:txBody>
      </p:sp>
    </p:spTree>
    <p:extLst>
      <p:ext uri="{BB962C8B-B14F-4D97-AF65-F5344CB8AC3E}">
        <p14:creationId xmlns:p14="http://schemas.microsoft.com/office/powerpoint/2010/main" val="340519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34A2-1AC0-43AB-90B6-19A1B42C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Example: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0DD6A7-7060-4E90-913D-F6A55AE1B1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23163" y="626795"/>
          <a:ext cx="3862752" cy="257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584">
                  <a:extLst>
                    <a:ext uri="{9D8B030D-6E8A-4147-A177-3AD203B41FA5}">
                      <a16:colId xmlns:a16="http://schemas.microsoft.com/office/drawing/2014/main" val="3368081213"/>
                    </a:ext>
                  </a:extLst>
                </a:gridCol>
                <a:gridCol w="1287584">
                  <a:extLst>
                    <a:ext uri="{9D8B030D-6E8A-4147-A177-3AD203B41FA5}">
                      <a16:colId xmlns:a16="http://schemas.microsoft.com/office/drawing/2014/main" val="3029493698"/>
                    </a:ext>
                  </a:extLst>
                </a:gridCol>
                <a:gridCol w="1287584">
                  <a:extLst>
                    <a:ext uri="{9D8B030D-6E8A-4147-A177-3AD203B41FA5}">
                      <a16:colId xmlns:a16="http://schemas.microsoft.com/office/drawing/2014/main" val="4144058171"/>
                    </a:ext>
                  </a:extLst>
                </a:gridCol>
              </a:tblGrid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11467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95108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Joseph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05446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Shreya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369925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15278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916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39EF65-224A-4DC2-AB9C-7532A79F429E}"/>
              </a:ext>
            </a:extLst>
          </p:cNvPr>
          <p:cNvSpPr txBox="1"/>
          <p:nvPr/>
        </p:nvSpPr>
        <p:spPr>
          <a:xfrm>
            <a:off x="1295402" y="2574388"/>
            <a:ext cx="642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an </a:t>
            </a:r>
            <a:r>
              <a:rPr lang="en-IN" dirty="0" err="1"/>
              <a:t>sql</a:t>
            </a:r>
            <a:r>
              <a:rPr lang="en-IN" dirty="0"/>
              <a:t> query to display the name of student who is getting maximum 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84DC5-8882-4AD3-8981-444102F1BE4D}"/>
              </a:ext>
            </a:extLst>
          </p:cNvPr>
          <p:cNvSpPr txBox="1"/>
          <p:nvPr/>
        </p:nvSpPr>
        <p:spPr>
          <a:xfrm>
            <a:off x="3559127" y="417888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max(marks) from student;</a:t>
            </a:r>
          </a:p>
        </p:txBody>
      </p:sp>
    </p:spTree>
    <p:extLst>
      <p:ext uri="{BB962C8B-B14F-4D97-AF65-F5344CB8AC3E}">
        <p14:creationId xmlns:p14="http://schemas.microsoft.com/office/powerpoint/2010/main" val="272952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34A2-1AC0-43AB-90B6-19A1B42C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Example: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0DD6A7-7060-4E90-913D-F6A55AE1B1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23163" y="626795"/>
          <a:ext cx="3862752" cy="257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584">
                  <a:extLst>
                    <a:ext uri="{9D8B030D-6E8A-4147-A177-3AD203B41FA5}">
                      <a16:colId xmlns:a16="http://schemas.microsoft.com/office/drawing/2014/main" val="3368081213"/>
                    </a:ext>
                  </a:extLst>
                </a:gridCol>
                <a:gridCol w="1287584">
                  <a:extLst>
                    <a:ext uri="{9D8B030D-6E8A-4147-A177-3AD203B41FA5}">
                      <a16:colId xmlns:a16="http://schemas.microsoft.com/office/drawing/2014/main" val="3029493698"/>
                    </a:ext>
                  </a:extLst>
                </a:gridCol>
                <a:gridCol w="1287584">
                  <a:extLst>
                    <a:ext uri="{9D8B030D-6E8A-4147-A177-3AD203B41FA5}">
                      <a16:colId xmlns:a16="http://schemas.microsoft.com/office/drawing/2014/main" val="4144058171"/>
                    </a:ext>
                  </a:extLst>
                </a:gridCol>
              </a:tblGrid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11467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95108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Joseph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05446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Shreya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369925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15278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916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39EF65-224A-4DC2-AB9C-7532A79F429E}"/>
              </a:ext>
            </a:extLst>
          </p:cNvPr>
          <p:cNvSpPr txBox="1"/>
          <p:nvPr/>
        </p:nvSpPr>
        <p:spPr>
          <a:xfrm>
            <a:off x="1295402" y="2574388"/>
            <a:ext cx="642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an </a:t>
            </a:r>
            <a:r>
              <a:rPr lang="en-IN" dirty="0" err="1"/>
              <a:t>sql</a:t>
            </a:r>
            <a:r>
              <a:rPr lang="en-IN" dirty="0"/>
              <a:t> query to display the name of student who is getting maximum 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84DC5-8882-4AD3-8981-444102F1BE4D}"/>
              </a:ext>
            </a:extLst>
          </p:cNvPr>
          <p:cNvSpPr txBox="1"/>
          <p:nvPr/>
        </p:nvSpPr>
        <p:spPr>
          <a:xfrm>
            <a:off x="4135901" y="417888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max(marks) from student);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20AF1-B6DB-4E22-97EE-13B620ACA324}"/>
              </a:ext>
            </a:extLst>
          </p:cNvPr>
          <p:cNvSpPr txBox="1"/>
          <p:nvPr/>
        </p:nvSpPr>
        <p:spPr>
          <a:xfrm>
            <a:off x="2630658" y="3901888"/>
            <a:ext cx="301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name from student where  marks=(</a:t>
            </a:r>
          </a:p>
        </p:txBody>
      </p:sp>
    </p:spTree>
    <p:extLst>
      <p:ext uri="{BB962C8B-B14F-4D97-AF65-F5344CB8AC3E}">
        <p14:creationId xmlns:p14="http://schemas.microsoft.com/office/powerpoint/2010/main" val="92893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34A2-1AC0-43AB-90B6-19A1B42C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Example: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0DD6A7-7060-4E90-913D-F6A55AE1B1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23163" y="626795"/>
          <a:ext cx="3862752" cy="257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584">
                  <a:extLst>
                    <a:ext uri="{9D8B030D-6E8A-4147-A177-3AD203B41FA5}">
                      <a16:colId xmlns:a16="http://schemas.microsoft.com/office/drawing/2014/main" val="3368081213"/>
                    </a:ext>
                  </a:extLst>
                </a:gridCol>
                <a:gridCol w="1287584">
                  <a:extLst>
                    <a:ext uri="{9D8B030D-6E8A-4147-A177-3AD203B41FA5}">
                      <a16:colId xmlns:a16="http://schemas.microsoft.com/office/drawing/2014/main" val="3029493698"/>
                    </a:ext>
                  </a:extLst>
                </a:gridCol>
                <a:gridCol w="1287584">
                  <a:extLst>
                    <a:ext uri="{9D8B030D-6E8A-4147-A177-3AD203B41FA5}">
                      <a16:colId xmlns:a16="http://schemas.microsoft.com/office/drawing/2014/main" val="4144058171"/>
                    </a:ext>
                  </a:extLst>
                </a:gridCol>
              </a:tblGrid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11467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95108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Joseph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05446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Shreya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369925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15278"/>
                  </a:ext>
                </a:extLst>
              </a:tr>
              <a:tr h="428908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916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39EF65-224A-4DC2-AB9C-7532A79F429E}"/>
              </a:ext>
            </a:extLst>
          </p:cNvPr>
          <p:cNvSpPr txBox="1"/>
          <p:nvPr/>
        </p:nvSpPr>
        <p:spPr>
          <a:xfrm>
            <a:off x="1295402" y="2574388"/>
            <a:ext cx="642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an </a:t>
            </a:r>
            <a:r>
              <a:rPr lang="en-IN" dirty="0" err="1"/>
              <a:t>sql</a:t>
            </a:r>
            <a:r>
              <a:rPr lang="en-IN" dirty="0"/>
              <a:t> query to display the name of student who is getting second highest 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84DC5-8882-4AD3-8981-444102F1BE4D}"/>
              </a:ext>
            </a:extLst>
          </p:cNvPr>
          <p:cNvSpPr txBox="1"/>
          <p:nvPr/>
        </p:nvSpPr>
        <p:spPr>
          <a:xfrm>
            <a:off x="3559127" y="417888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max(marks) from student);</a:t>
            </a:r>
          </a:p>
        </p:txBody>
      </p:sp>
    </p:spTree>
    <p:extLst>
      <p:ext uri="{BB962C8B-B14F-4D97-AF65-F5344CB8AC3E}">
        <p14:creationId xmlns:p14="http://schemas.microsoft.com/office/powerpoint/2010/main" val="1434000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1616</TotalTime>
  <Words>1973</Words>
  <Application>Microsoft Office PowerPoint</Application>
  <PresentationFormat>Widescreen</PresentationFormat>
  <Paragraphs>308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Organic</vt:lpstr>
      <vt:lpstr>Subquery in SQL</vt:lpstr>
      <vt:lpstr>What is Subquery in SQL</vt:lpstr>
      <vt:lpstr>PowerPoint Presentation</vt:lpstr>
      <vt:lpstr>Where to use?</vt:lpstr>
      <vt:lpstr>Syntax</vt:lpstr>
      <vt:lpstr>Example:</vt:lpstr>
      <vt:lpstr>Example:</vt:lpstr>
      <vt:lpstr>Example:</vt:lpstr>
      <vt:lpstr>Example:</vt:lpstr>
      <vt:lpstr>Example:</vt:lpstr>
      <vt:lpstr>Example:</vt:lpstr>
      <vt:lpstr>PowerPoint Presentation</vt:lpstr>
      <vt:lpstr>PowerPoint Presentation</vt:lpstr>
      <vt:lpstr>Query:  Identify all students who get better marks than that of the student whose student_id is 'V002', but we do not know the marks of 'V002’.</vt:lpstr>
      <vt:lpstr>Subqueries with INSERT statement</vt:lpstr>
      <vt:lpstr>Subqueries with INSERT statement Example</vt:lpstr>
      <vt:lpstr>Subqueries with UPDATE statement</vt:lpstr>
      <vt:lpstr>Subqueries with UPDATE statement Example</vt:lpstr>
      <vt:lpstr>Subqueries with DELETE statement</vt:lpstr>
      <vt:lpstr>Type of Subqueries</vt:lpstr>
      <vt:lpstr>Single Row Subqueries</vt:lpstr>
      <vt:lpstr>Single row subquery in a WHERE clause</vt:lpstr>
      <vt:lpstr>Using comparison operators in Single Row subquery in where clause</vt:lpstr>
      <vt:lpstr>Single row subqueries in a HAVING clause</vt:lpstr>
      <vt:lpstr>Single row subqueries in a HAVING clause example</vt:lpstr>
      <vt:lpstr>Multiple row subquery</vt:lpstr>
      <vt:lpstr>Using IN operator with a Multiple Row Subquery</vt:lpstr>
      <vt:lpstr>Using any operator with a Multiple Row Subquery</vt:lpstr>
      <vt:lpstr>Using any operator with a Multiple Row Subquery example</vt:lpstr>
      <vt:lpstr>Multiple Column Subqueries</vt:lpstr>
      <vt:lpstr>Correlated Subqueries</vt:lpstr>
      <vt:lpstr>Correlated subquery example Contd…</vt:lpstr>
      <vt:lpstr>Nested Subqueries</vt:lpstr>
      <vt:lpstr>Nested subquery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Subquery in SQL</dc:title>
  <dc:creator>SUCHI KUMARI</dc:creator>
  <cp:lastModifiedBy>Mohit Sajwan</cp:lastModifiedBy>
  <cp:revision>41</cp:revision>
  <dcterms:created xsi:type="dcterms:W3CDTF">2020-09-09T03:37:14Z</dcterms:created>
  <dcterms:modified xsi:type="dcterms:W3CDTF">2022-09-03T05:52:51Z</dcterms:modified>
</cp:coreProperties>
</file>