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402" r:id="rId3"/>
    <p:sldId id="398" r:id="rId4"/>
    <p:sldId id="401" r:id="rId5"/>
    <p:sldId id="381" r:id="rId6"/>
    <p:sldId id="260"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9051" autoAdjust="0"/>
  </p:normalViewPr>
  <p:slideViewPr>
    <p:cSldViewPr snapToGrid="0">
      <p:cViewPr varScale="1">
        <p:scale>
          <a:sx n="79" d="100"/>
          <a:sy n="79" d="100"/>
        </p:scale>
        <p:origin x="108" y="3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Database</a:t>
            </a:r>
            <a:r>
              <a:rPr lang="en-US" altLang="en-US" baseline="0" dirty="0" smtClean="0"/>
              <a:t> Management Essentials, the first course in </a:t>
            </a:r>
            <a:r>
              <a:rPr lang="en-US" altLang="en-US" dirty="0" smtClean="0"/>
              <a:t>the specialization</a:t>
            </a:r>
            <a:r>
              <a:rPr lang="en-US" altLang="en-US" baseline="0" dirty="0" smtClean="0"/>
              <a:t> of </a:t>
            </a:r>
            <a:r>
              <a:rPr lang="en-US" altLang="en-US" dirty="0" smtClean="0"/>
              <a:t>Data</a:t>
            </a:r>
            <a:r>
              <a:rPr lang="en-US" altLang="en-US" baseline="0" dirty="0" smtClean="0"/>
              <a:t> Warehousing for</a:t>
            </a:r>
            <a:r>
              <a:rPr lang="en-US" altLang="en-US" dirty="0" smtClean="0"/>
              <a:t> Business Intelligence.</a:t>
            </a:r>
          </a:p>
          <a:p>
            <a:endParaRPr lang="en-US" altLang="en-US" dirty="0" smtClean="0"/>
          </a:p>
          <a:p>
            <a:r>
              <a:rPr lang="en-US" altLang="en-US" dirty="0" smtClean="0"/>
              <a:t>Fun</a:t>
            </a:r>
            <a:r>
              <a:rPr lang="en-US" altLang="en-US" baseline="0" dirty="0" smtClean="0"/>
              <a:t> but challenging specialization for both business and computer science students as well as information technology professionals</a:t>
            </a:r>
          </a:p>
          <a:p>
            <a:endParaRPr lang="en-US" altLang="en-US" baseline="0" dirty="0" smtClean="0"/>
          </a:p>
          <a:p>
            <a:r>
              <a:rPr lang="en-US" altLang="en-US" baseline="0" dirty="0" smtClean="0"/>
              <a:t>Learn new concepts, skills, and practices vital to careers in business intelligence</a:t>
            </a:r>
            <a:endParaRPr lang="en-US" altLang="en-US" dirty="0" smtClean="0"/>
          </a:p>
          <a:p>
            <a:endParaRPr lang="en-US" altLang="en-US" dirty="0" smtClean="0"/>
          </a:p>
          <a:p>
            <a:r>
              <a:rPr lang="en-US" altLang="en-US" dirty="0" smtClean="0"/>
              <a:t>Introductory course on database</a:t>
            </a:r>
            <a:r>
              <a:rPr lang="en-US" altLang="en-US" baseline="0" dirty="0" smtClean="0"/>
              <a:t> </a:t>
            </a:r>
            <a:r>
              <a:rPr lang="en-US" altLang="en-US" dirty="0" smtClean="0"/>
              <a:t>management concepts and skills</a:t>
            </a:r>
          </a:p>
          <a:p>
            <a:endParaRPr lang="en-US" altLang="en-US" dirty="0" smtClean="0"/>
          </a:p>
          <a:p>
            <a:r>
              <a:rPr lang="en-US" altLang="en-US" dirty="0" smtClean="0"/>
              <a:t>Other courses deal directly with data warehouse concepts, technologies, and skills.</a:t>
            </a:r>
          </a:p>
          <a:p>
            <a:endParaRPr lang="en-US" dirty="0" smtClean="0"/>
          </a:p>
          <a:p>
            <a:r>
              <a:rPr lang="en-US" dirty="0" smtClean="0"/>
              <a:t>Database management is crucial to the operation and management of modern organizations: </a:t>
            </a:r>
          </a:p>
          <a:p>
            <a:r>
              <a:rPr lang="en-US" dirty="0" smtClean="0"/>
              <a:t> - infrastructure (plumbing) for daily business operations</a:t>
            </a:r>
          </a:p>
          <a:p>
            <a:r>
              <a:rPr lang="en-US" dirty="0" smtClean="0"/>
              <a:t> - raw materials for long range decision making</a:t>
            </a:r>
          </a:p>
          <a:p>
            <a:endParaRPr lang="en-US" dirty="0" smtClean="0"/>
          </a:p>
          <a:p>
            <a:r>
              <a:rPr lang="en-US" dirty="0" smtClean="0"/>
              <a:t>Transformation: as significant as learning computer programming and algebra</a:t>
            </a:r>
          </a:p>
          <a:p>
            <a:endParaRPr lang="en-US" altLang="en-US" dirty="0" smtClean="0"/>
          </a:p>
          <a:p>
            <a:r>
              <a:rPr lang="en-US" altLang="en-US" dirty="0" smtClean="0"/>
              <a:t>Objectives:</a:t>
            </a:r>
          </a:p>
          <a:p>
            <a:r>
              <a:rPr lang="en-US" altLang="en-US" dirty="0" smtClean="0"/>
              <a:t> - Cover targeted users, course objectives</a:t>
            </a:r>
            <a:r>
              <a:rPr lang="en-US" altLang="en-US" baseline="0" dirty="0" smtClean="0"/>
              <a:t>, and prerequisites</a:t>
            </a:r>
            <a:endParaRPr lang="en-US" altLang="en-US" dirty="0" smtClean="0"/>
          </a:p>
          <a:p>
            <a:r>
              <a:rPr lang="en-US" altLang="en-US" dirty="0" smtClean="0"/>
              <a:t> - Provide</a:t>
            </a:r>
            <a:r>
              <a:rPr lang="en-US" altLang="en-US" baseline="0" dirty="0" smtClean="0"/>
              <a:t> excitement for this course and the entire specialization</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p>
          <a:p>
            <a:endParaRPr kumimoji="1" lang="en-US" sz="1200" kern="1200" dirty="0" smtClean="0">
              <a:solidFill>
                <a:schemeClr val="tx1"/>
              </a:solidFill>
              <a:effectLst/>
              <a:latin typeface="Times New Roman" pitchFamily="18" charset="0"/>
              <a:ea typeface="+mn-ea"/>
              <a:cs typeface="+mn-cs"/>
            </a:endParaRPr>
          </a:p>
          <a:p>
            <a:r>
              <a:rPr lang="en-US" altLang="en-US" baseline="0" dirty="0" smtClean="0"/>
              <a:t>Before learning about data warehouses, students need a basic background in database management.  This course provides this foundation in query formulation and database development so that students can progress to topics specific to data architectures that support business intelligence.</a:t>
            </a:r>
          </a:p>
          <a:p>
            <a:endParaRPr lang="en-US" altLang="en-US" baseline="0" dirty="0" smtClean="0"/>
          </a:p>
          <a:p>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1: database management fundamentals (query formulation and database development)</a:t>
            </a:r>
          </a:p>
          <a:p>
            <a:endParaRPr lang="en-US" baseline="0" dirty="0" smtClean="0"/>
          </a:p>
          <a:p>
            <a:r>
              <a:rPr lang="en-US" baseline="0" dirty="0" smtClean="0"/>
              <a:t>Course 2: DW concepts, design, and data integration</a:t>
            </a:r>
          </a:p>
          <a:p>
            <a:endParaRPr lang="en-US" baseline="0" dirty="0" smtClean="0"/>
          </a:p>
          <a:p>
            <a:r>
              <a:rPr lang="en-US" baseline="0" dirty="0" smtClean="0"/>
              <a:t>Course 3: Relational database support for DWs and data administration</a:t>
            </a:r>
          </a:p>
          <a:p>
            <a:endParaRPr lang="en-US" baseline="0" dirty="0" smtClean="0"/>
          </a:p>
          <a:p>
            <a:r>
              <a:rPr lang="en-US" baseline="0" dirty="0" smtClean="0"/>
              <a:t>Course 4: Business intelligence concepts, tools, and applications</a:t>
            </a:r>
          </a:p>
          <a:p>
            <a:endParaRPr lang="en-US" baseline="0" dirty="0" smtClean="0"/>
          </a:p>
          <a:p>
            <a:r>
              <a:rPr lang="en-US" baseline="0" dirty="0" smtClean="0"/>
              <a:t>Course 5: Capstone project with a case study about business needs, data warehouse schema design, data integration processes, relational database implementation, and dashboard and business reporting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244163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a:t>
            </a:r>
            <a:r>
              <a:rPr lang="en-US" baseline="0" dirty="0" smtClean="0"/>
              <a:t> and computer science students with career interests in business intelligence</a:t>
            </a:r>
            <a:endParaRPr lang="en-US" dirty="0" smtClean="0"/>
          </a:p>
          <a:p>
            <a:endParaRPr lang="en-US" dirty="0" smtClean="0"/>
          </a:p>
          <a:p>
            <a:r>
              <a:rPr lang="en-US" dirty="0" smtClean="0"/>
              <a:t>IT</a:t>
            </a:r>
            <a:r>
              <a:rPr lang="en-US" baseline="0" dirty="0" smtClean="0"/>
              <a:t> professionals</a:t>
            </a:r>
          </a:p>
          <a:p>
            <a:pPr marL="171450" indent="-171450">
              <a:buFontTx/>
              <a:buChar char="-"/>
            </a:pPr>
            <a:r>
              <a:rPr lang="en-US" baseline="0" dirty="0" smtClean="0"/>
              <a:t>Seek career change to fast growing area of business intelligence</a:t>
            </a:r>
          </a:p>
          <a:p>
            <a:pPr marL="171450" indent="-171450">
              <a:buFontTx/>
              <a:buChar char="-"/>
            </a:pPr>
            <a:r>
              <a:rPr lang="en-US" baseline="0" dirty="0" smtClean="0"/>
              <a:t>Programmers and analysts</a:t>
            </a:r>
          </a:p>
          <a:p>
            <a:pPr marL="171450" indent="-171450">
              <a:buFontTx/>
              <a:buChar char="-"/>
            </a:pPr>
            <a:r>
              <a:rPr lang="en-US" baseline="0" dirty="0" smtClean="0"/>
              <a:t>Project managers, user support</a:t>
            </a:r>
          </a:p>
          <a:p>
            <a:pPr marL="0" indent="0">
              <a:buFontTx/>
              <a:buNone/>
            </a:pPr>
            <a:endParaRPr lang="en-US" baseline="0" dirty="0" smtClean="0"/>
          </a:p>
          <a:p>
            <a:pPr marL="0" indent="0">
              <a:buFontTx/>
              <a:buNone/>
            </a:pPr>
            <a:r>
              <a:rPr lang="en-US" baseline="0" dirty="0" smtClean="0"/>
              <a:t>Non IT professionals</a:t>
            </a:r>
          </a:p>
          <a:p>
            <a:pPr marL="171450" indent="-171450">
              <a:buFontTx/>
              <a:buChar char="-"/>
            </a:pPr>
            <a:r>
              <a:rPr lang="en-US" baseline="0" dirty="0" smtClean="0"/>
              <a:t>Seek credentials for starting an IT career in business intelligence</a:t>
            </a:r>
          </a:p>
          <a:p>
            <a:pPr marL="171450" indent="-171450">
              <a:buFontTx/>
              <a:buChar char="-"/>
            </a:pPr>
            <a:r>
              <a:rPr lang="en-US" baseline="0" dirty="0" smtClean="0"/>
              <a:t>Business analysts</a:t>
            </a:r>
          </a:p>
          <a:p>
            <a:pPr marL="171450" indent="-171450">
              <a:buFontTx/>
              <a:buChar char="-"/>
            </a:pPr>
            <a:r>
              <a:rPr lang="en-US" baseline="0" dirty="0" smtClean="0"/>
              <a:t>Students with business or computing degrees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57395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6B4AE48D-24AB-4DB3-A90C-855F2EED92C3}" type="slidenum">
              <a:rPr kumimoji="0" lang="en-US" altLang="en-US" sz="1200" b="0" smtClean="0"/>
              <a:pPr/>
              <a:t>5</a:t>
            </a:fld>
            <a:endParaRPr kumimoji="0" lang="en-US" altLang="en-US" sz="1200" b="0" smtClean="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F1D4829-5D6A-4392-B3B0-12B3639A8A57}" type="slidenum">
              <a:rPr kumimoji="0" lang="en-US" altLang="en-US" sz="1200" b="0">
                <a:latin typeface="Arial" charset="0"/>
              </a:rPr>
              <a:pPr algn="r" eaLnBrk="1" hangingPunct="1"/>
              <a:t>5</a:t>
            </a:fld>
            <a:endParaRPr kumimoji="0" lang="en-US" altLang="en-US" sz="1200" b="0">
              <a:latin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343400"/>
            <a:ext cx="5486400" cy="4114800"/>
          </a:xfrm>
          <a:noFill/>
        </p:spPr>
        <p:txBody>
          <a:bodyPr/>
          <a:lstStyle/>
          <a:p>
            <a:pPr eaLnBrk="1" hangingPunct="1"/>
            <a:r>
              <a:rPr lang="en-US" altLang="en-US" dirty="0" smtClean="0"/>
              <a:t>A</a:t>
            </a:r>
            <a:r>
              <a:rPr lang="en-US" altLang="en-US" baseline="0" dirty="0" smtClean="0"/>
              <a:t> background in database management is essential for a career in business intelligence. This course provides the foundation for students without a previous course in database management.</a:t>
            </a:r>
          </a:p>
          <a:p>
            <a:pPr eaLnBrk="1" hangingPunct="1"/>
            <a:endParaRPr lang="en-US" altLang="en-US" baseline="0" dirty="0" smtClean="0"/>
          </a:p>
          <a:p>
            <a:pPr eaLnBrk="1" hangingPunct="1"/>
            <a:r>
              <a:rPr lang="en-US" altLang="en-US" baseline="0" dirty="0" smtClean="0"/>
              <a:t>Major skills:</a:t>
            </a:r>
          </a:p>
          <a:p>
            <a:pPr marL="171450" indent="-171450" eaLnBrk="1" hangingPunct="1">
              <a:buFontTx/>
              <a:buChar char="-"/>
            </a:pPr>
            <a:r>
              <a:rPr lang="en-US" altLang="en-US" baseline="0" dirty="0" smtClean="0"/>
              <a:t>Query formulation using the SQL SELECT statement for problems involving multiple tables and row summaries (grouping)</a:t>
            </a:r>
          </a:p>
          <a:p>
            <a:pPr marL="171450" indent="-171450" eaLnBrk="1" hangingPunct="1">
              <a:buFontTx/>
              <a:buChar char="-"/>
            </a:pPr>
            <a:r>
              <a:rPr lang="en-US" altLang="en-US" baseline="0" dirty="0" smtClean="0"/>
              <a:t>Data modeling: using Entity Relationship diagrams to develop data models consistent with business requirements</a:t>
            </a:r>
          </a:p>
          <a:p>
            <a:pPr marL="171450" indent="-171450" eaLnBrk="1" hangingPunct="1">
              <a:buFontTx/>
              <a:buChar char="-"/>
            </a:pPr>
            <a:r>
              <a:rPr lang="en-US" altLang="en-US" baseline="0" dirty="0" smtClean="0"/>
              <a:t>Table designs: convert an ERD to a table design and eliminate unwanted redundancy</a:t>
            </a:r>
          </a:p>
          <a:p>
            <a:pPr marL="0" indent="0" eaLnBrk="1" hangingPunct="1">
              <a:buFontTx/>
              <a:buNone/>
            </a:pPr>
            <a:endParaRPr lang="en-US" altLang="en-US" baseline="0" dirty="0" smtClean="0"/>
          </a:p>
          <a:p>
            <a:pPr marL="0" indent="0" eaLnBrk="1" hangingPunct="1">
              <a:buFontTx/>
              <a:buNone/>
            </a:pPr>
            <a:r>
              <a:rPr lang="en-US" altLang="en-US" baseline="0" dirty="0" smtClean="0"/>
              <a:t>Major concepts</a:t>
            </a:r>
          </a:p>
          <a:p>
            <a:pPr marL="171450" indent="-171450" eaLnBrk="1" hangingPunct="1">
              <a:buFontTx/>
              <a:buChar char="-"/>
            </a:pPr>
            <a:r>
              <a:rPr lang="en-US" altLang="en-US" baseline="0" dirty="0" smtClean="0"/>
              <a:t>Characteristics of business databases</a:t>
            </a:r>
          </a:p>
          <a:p>
            <a:pPr marL="171450" indent="-171450" eaLnBrk="1" hangingPunct="1">
              <a:buFontTx/>
              <a:buChar char="-"/>
            </a:pPr>
            <a:r>
              <a:rPr lang="en-US" altLang="en-US" baseline="0" dirty="0" smtClean="0"/>
              <a:t>Features of database management systems especially importance of non procedural access</a:t>
            </a:r>
          </a:p>
          <a:p>
            <a:pPr marL="171450" indent="-171450" eaLnBrk="1" hangingPunct="1">
              <a:buFontTx/>
              <a:buChar char="-"/>
            </a:pPr>
            <a:r>
              <a:rPr lang="en-US" altLang="en-US" baseline="0" dirty="0" smtClean="0"/>
              <a:t>Differences in requirements for transaction processing and business intelligence processing</a:t>
            </a:r>
          </a:p>
          <a:p>
            <a:pPr marL="171450" indent="-171450" eaLnBrk="1" hangingPunct="1">
              <a:buFontTx/>
              <a:buChar char="-"/>
            </a:pPr>
            <a:r>
              <a:rPr lang="en-US" altLang="en-US" baseline="0" dirty="0" smtClean="0"/>
              <a:t>Reflect on guidelines for query formulation (critical questions), redundancy elimination (update bias), and data modeling (alternative designs and simplification)</a:t>
            </a:r>
          </a:p>
          <a:p>
            <a:pPr marL="171450" indent="-171450" eaLnBrk="1" hangingPunct="1">
              <a:buFontTx/>
              <a:buChar char="-"/>
            </a:pPr>
            <a:endParaRPr lang="en-US" altLang="en-US" baseline="0" dirty="0" smtClean="0"/>
          </a:p>
          <a:p>
            <a:pPr marL="171450" indent="-171450" eaLnBrk="1" hangingPunct="1">
              <a:buFontTx/>
              <a:buChar char="-"/>
            </a:pPr>
            <a:endParaRPr lang="en-US" altLang="en-US" baseline="0" dirty="0" smtClean="0"/>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357453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smtClean="0"/>
              <a:pPr/>
              <a:t>6</a:t>
            </a:fld>
            <a:endParaRPr kumimoji="0" lang="en-US" altLang="en-US" sz="1200"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marL="0" lvl="0" indent="0">
              <a:buFont typeface="Arial" panose="020B0604020202020204" pitchFamily="34" charset="0"/>
              <a:buNone/>
            </a:pPr>
            <a:r>
              <a:rPr lang="en-US" altLang="en-US" dirty="0" smtClean="0"/>
              <a:t>Computer programming background</a:t>
            </a:r>
            <a:r>
              <a:rPr lang="en-US" altLang="en-US" baseline="0" dirty="0" smtClean="0"/>
              <a:t> does indicate an aptitude for the detailed concepts and skills covered.</a:t>
            </a:r>
            <a:endParaRPr lang="en-US" altLang="en-US" dirty="0" smtClean="0"/>
          </a:p>
        </p:txBody>
      </p:sp>
    </p:spTree>
    <p:extLst>
      <p:ext uri="{BB962C8B-B14F-4D97-AF65-F5344CB8AC3E}">
        <p14:creationId xmlns:p14="http://schemas.microsoft.com/office/powerpoint/2010/main" val="324669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Basic course</a:t>
            </a:r>
          </a:p>
          <a:p>
            <a:pPr marL="171450" indent="-171450" eaLnBrk="1" hangingPunct="1">
              <a:buFontTx/>
              <a:buChar char="-"/>
            </a:pPr>
            <a:r>
              <a:rPr lang="en-US" altLang="en-US" dirty="0" smtClean="0"/>
              <a:t>Subset of background provided in a complete</a:t>
            </a:r>
            <a:r>
              <a:rPr lang="en-US" altLang="en-US" baseline="0" dirty="0" smtClean="0"/>
              <a:t> database course</a:t>
            </a:r>
          </a:p>
          <a:p>
            <a:pPr marL="171450" indent="-171450" eaLnBrk="1" hangingPunct="1">
              <a:buFontTx/>
              <a:buChar char="-"/>
            </a:pPr>
            <a:r>
              <a:rPr lang="en-US" altLang="en-US" baseline="0" dirty="0" smtClean="0"/>
              <a:t>Essential skills: query formulation, data modeling, and table design</a:t>
            </a:r>
          </a:p>
          <a:p>
            <a:pPr marL="0" indent="0" eaLnBrk="1" hangingPunct="1">
              <a:buFontTx/>
              <a:buNone/>
            </a:pPr>
            <a:endParaRPr lang="en-US" altLang="en-US" baseline="0" dirty="0" smtClean="0"/>
          </a:p>
          <a:p>
            <a:pPr marL="0" indent="0" eaLnBrk="1" hangingPunct="1">
              <a:buFontTx/>
              <a:buNone/>
            </a:pPr>
            <a:r>
              <a:rPr lang="en-US" altLang="en-US" baseline="0" dirty="0" smtClean="0"/>
              <a:t>Prerequisite background</a:t>
            </a:r>
          </a:p>
          <a:p>
            <a:pPr marL="171450" indent="-171450" eaLnBrk="1" hangingPunct="1">
              <a:buFontTx/>
              <a:buChar char="-"/>
            </a:pPr>
            <a:r>
              <a:rPr lang="en-US" altLang="en-US" baseline="0" dirty="0" smtClean="0"/>
              <a:t>Schema design of data warehouses</a:t>
            </a:r>
          </a:p>
          <a:p>
            <a:pPr marL="171450" indent="-171450" eaLnBrk="1" hangingPunct="1">
              <a:buFontTx/>
              <a:buChar char="-"/>
            </a:pPr>
            <a:r>
              <a:rPr lang="en-US" altLang="en-US" baseline="0" dirty="0" smtClean="0"/>
              <a:t>Query formulation using advanced parts of the SQL SELECT statement</a:t>
            </a:r>
          </a:p>
          <a:p>
            <a:pPr marL="171450" indent="-171450" eaLnBrk="1" hangingPunct="1">
              <a:buFontTx/>
              <a:buChar char="-"/>
            </a:pPr>
            <a:r>
              <a:rPr lang="en-US" altLang="en-US" dirty="0" smtClean="0"/>
              <a:t>Data modeling patterns used in data warehouse schemas</a:t>
            </a:r>
          </a:p>
          <a:p>
            <a:pPr marL="171450" indent="-171450" eaLnBrk="1" hangingPunct="1">
              <a:buFontTx/>
              <a:buChar char="-"/>
            </a:pPr>
            <a:endParaRPr lang="en-US" altLang="en-US" dirty="0" smtClean="0"/>
          </a:p>
          <a:p>
            <a:pPr marL="0" indent="0" eaLnBrk="1" hangingPunct="1">
              <a:buFontTx/>
              <a:buNone/>
            </a:pPr>
            <a:r>
              <a:rPr lang="en-US" altLang="en-US" baseline="0" dirty="0" smtClean="0"/>
              <a:t>Provide foundation for career opportunities in business intelligence working with or developing data warehouses</a:t>
            </a:r>
            <a:endParaRPr lang="en-US" altLang="en-US" dirty="0" smtClean="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en-US" dirty="0" smtClean="0"/>
              <a:t>Database Management Essentials</a:t>
            </a:r>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Module 1: Course Introduction</a:t>
            </a:r>
          </a:p>
          <a:p>
            <a:pPr algn="r" eaLnBrk="1" hangingPunct="1"/>
            <a:r>
              <a:rPr lang="en-US" altLang="en-US" dirty="0" smtClean="0"/>
              <a:t>Lesson 1: Course Objectives</a:t>
            </a:r>
            <a:endParaRPr lang="en-US"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this course in the specialization</a:t>
            </a:r>
          </a:p>
          <a:p>
            <a:r>
              <a:rPr lang="en-US" dirty="0" smtClean="0"/>
              <a:t>Understand targeted learners for this course</a:t>
            </a:r>
          </a:p>
          <a:p>
            <a:r>
              <a:rPr lang="en-US" dirty="0" smtClean="0"/>
              <a:t>Understand broad course objectives and prerequisite background</a:t>
            </a:r>
          </a:p>
          <a:p>
            <a:endParaRPr lang="en-US" dirty="0"/>
          </a:p>
        </p:txBody>
      </p:sp>
    </p:spTree>
    <p:extLst>
      <p:ext uri="{BB962C8B-B14F-4D97-AF65-F5344CB8AC3E}">
        <p14:creationId xmlns:p14="http://schemas.microsoft.com/office/powerpoint/2010/main" val="59086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 y="174844"/>
            <a:ext cx="8382000" cy="685800"/>
          </a:xfrm>
        </p:spPr>
        <p:txBody>
          <a:bodyPr/>
          <a:lstStyle/>
          <a:p>
            <a:r>
              <a:rPr lang="en-US" dirty="0" smtClean="0"/>
              <a:t>Data Warehousing for Business Intelligence</a:t>
            </a:r>
            <a:endParaRPr lang="en-US" dirty="0"/>
          </a:p>
        </p:txBody>
      </p:sp>
      <p:sp>
        <p:nvSpPr>
          <p:cNvPr id="3" name="Rounded Rectangle 2"/>
          <p:cNvSpPr/>
          <p:nvPr/>
        </p:nvSpPr>
        <p:spPr bwMode="auto">
          <a:xfrm>
            <a:off x="3550809" y="823226"/>
            <a:ext cx="3557127" cy="630621"/>
          </a:xfrm>
          <a:prstGeom prst="round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Database management essentials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4" name="Down Arrow 3"/>
          <p:cNvSpPr/>
          <p:nvPr/>
        </p:nvSpPr>
        <p:spPr bwMode="auto">
          <a:xfrm>
            <a:off x="5156633" y="1483331"/>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550810" y="1879516"/>
            <a:ext cx="3557126" cy="68186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lgn="ctr" eaLnBrk="0" hangingPunct="0"/>
            <a:r>
              <a:rPr kumimoji="0" lang="en-US" sz="1800" b="0" dirty="0">
                <a:solidFill>
                  <a:srgbClr val="000000"/>
                </a:solidFill>
                <a:latin typeface="Arial" pitchFamily="127" charset="0"/>
                <a:ea typeface="ＭＳ Ｐゴシック" pitchFamily="127" charset="-128"/>
                <a:cs typeface="ＭＳ Ｐゴシック" pitchFamily="127" charset="-128"/>
              </a:rPr>
              <a:t>Data </a:t>
            </a:r>
            <a:r>
              <a:rPr kumimoji="0" lang="en-US" sz="1800" b="0" dirty="0" smtClean="0">
                <a:solidFill>
                  <a:srgbClr val="000000"/>
                </a:solidFill>
                <a:latin typeface="Arial" pitchFamily="127" charset="0"/>
                <a:ea typeface="ＭＳ Ｐゴシック" pitchFamily="127" charset="-128"/>
                <a:cs typeface="ＭＳ Ｐゴシック" pitchFamily="127" charset="-128"/>
              </a:rPr>
              <a:t>warehouse design and data integration</a:t>
            </a:r>
            <a:endParaRPr kumimoji="0" lang="en-US" sz="1800" b="0" dirty="0">
              <a:solidFill>
                <a:srgbClr val="000000"/>
              </a:solidFill>
              <a:latin typeface="Arial" pitchFamily="127" charset="0"/>
              <a:ea typeface="ＭＳ Ｐゴシック" pitchFamily="127" charset="-128"/>
              <a:cs typeface="ＭＳ Ｐゴシック" pitchFamily="127"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Down Arrow 6"/>
          <p:cNvSpPr/>
          <p:nvPr/>
        </p:nvSpPr>
        <p:spPr bwMode="auto">
          <a:xfrm>
            <a:off x="5156633" y="2612537"/>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ounded Rectangle 8"/>
          <p:cNvSpPr/>
          <p:nvPr/>
        </p:nvSpPr>
        <p:spPr bwMode="auto">
          <a:xfrm>
            <a:off x="3550810" y="3010693"/>
            <a:ext cx="3557126" cy="630622"/>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Relational database support for data warehouses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0" name="Down Arrow 9"/>
          <p:cNvSpPr/>
          <p:nvPr/>
        </p:nvSpPr>
        <p:spPr bwMode="auto">
          <a:xfrm>
            <a:off x="5156633" y="3718093"/>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ounded Rectangle 10"/>
          <p:cNvSpPr/>
          <p:nvPr/>
        </p:nvSpPr>
        <p:spPr bwMode="auto">
          <a:xfrm>
            <a:off x="3550810" y="4149751"/>
            <a:ext cx="3557126" cy="6824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Business intelligence</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concepts, tools, and applications</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TextBox 4"/>
          <p:cNvSpPr txBox="1"/>
          <p:nvPr/>
        </p:nvSpPr>
        <p:spPr>
          <a:xfrm>
            <a:off x="1830319" y="868326"/>
            <a:ext cx="1572768" cy="461665"/>
          </a:xfrm>
          <a:prstGeom prst="rect">
            <a:avLst/>
          </a:pr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latin typeface="+mn-lt"/>
              </a:rPr>
              <a:t>Course 1</a:t>
            </a:r>
            <a:endParaRPr lang="en-US" dirty="0">
              <a:latin typeface="+mn-lt"/>
            </a:endParaRPr>
          </a:p>
        </p:txBody>
      </p:sp>
      <p:sp>
        <p:nvSpPr>
          <p:cNvPr id="13" name="TextBox 12"/>
          <p:cNvSpPr txBox="1"/>
          <p:nvPr/>
        </p:nvSpPr>
        <p:spPr>
          <a:xfrm>
            <a:off x="1830319" y="1939651"/>
            <a:ext cx="1572768" cy="461665"/>
          </a:xfrm>
          <a:prstGeom prst="rect">
            <a:avLst/>
          </a:prstGeom>
          <a:noFill/>
        </p:spPr>
        <p:txBody>
          <a:bodyPr wrap="square" rtlCol="0">
            <a:spAutoFit/>
          </a:bodyPr>
          <a:lstStyle/>
          <a:p>
            <a:r>
              <a:rPr lang="en-US" dirty="0" smtClean="0">
                <a:latin typeface="+mn-lt"/>
              </a:rPr>
              <a:t>Course 2</a:t>
            </a:r>
            <a:endParaRPr lang="en-US" dirty="0">
              <a:latin typeface="+mn-lt"/>
            </a:endParaRPr>
          </a:p>
        </p:txBody>
      </p:sp>
      <p:sp>
        <p:nvSpPr>
          <p:cNvPr id="14" name="TextBox 13"/>
          <p:cNvSpPr txBox="1"/>
          <p:nvPr/>
        </p:nvSpPr>
        <p:spPr>
          <a:xfrm>
            <a:off x="1830319" y="3042692"/>
            <a:ext cx="1572768" cy="461665"/>
          </a:xfrm>
          <a:prstGeom prst="rect">
            <a:avLst/>
          </a:prstGeom>
          <a:noFill/>
        </p:spPr>
        <p:txBody>
          <a:bodyPr wrap="square" rtlCol="0">
            <a:spAutoFit/>
          </a:bodyPr>
          <a:lstStyle/>
          <a:p>
            <a:r>
              <a:rPr lang="en-US" dirty="0" smtClean="0">
                <a:latin typeface="+mn-lt"/>
              </a:rPr>
              <a:t>Course 3</a:t>
            </a:r>
            <a:endParaRPr lang="en-US" dirty="0">
              <a:latin typeface="+mn-lt"/>
            </a:endParaRPr>
          </a:p>
        </p:txBody>
      </p:sp>
      <p:sp>
        <p:nvSpPr>
          <p:cNvPr id="15" name="TextBox 14"/>
          <p:cNvSpPr txBox="1"/>
          <p:nvPr/>
        </p:nvSpPr>
        <p:spPr>
          <a:xfrm>
            <a:off x="1830319" y="4145733"/>
            <a:ext cx="1572768" cy="461665"/>
          </a:xfrm>
          <a:prstGeom prst="rect">
            <a:avLst/>
          </a:prstGeom>
          <a:noFill/>
        </p:spPr>
        <p:txBody>
          <a:bodyPr wrap="square" rtlCol="0">
            <a:spAutoFit/>
          </a:bodyPr>
          <a:lstStyle/>
          <a:p>
            <a:r>
              <a:rPr lang="en-US" dirty="0" smtClean="0">
                <a:latin typeface="+mn-lt"/>
              </a:rPr>
              <a:t>Course 4</a:t>
            </a:r>
            <a:endParaRPr lang="en-US" dirty="0">
              <a:latin typeface="+mn-lt"/>
            </a:endParaRPr>
          </a:p>
        </p:txBody>
      </p:sp>
      <p:sp>
        <p:nvSpPr>
          <p:cNvPr id="16" name="Down Arrow 15"/>
          <p:cNvSpPr/>
          <p:nvPr/>
        </p:nvSpPr>
        <p:spPr bwMode="auto">
          <a:xfrm>
            <a:off x="5156633" y="4861642"/>
            <a:ext cx="354724" cy="39413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7" name="Rounded Rectangle 16"/>
          <p:cNvSpPr/>
          <p:nvPr/>
        </p:nvSpPr>
        <p:spPr bwMode="auto">
          <a:xfrm>
            <a:off x="3550810" y="5259798"/>
            <a:ext cx="3557126" cy="61674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Capstone course</a:t>
            </a:r>
            <a:r>
              <a:rPr kumimoji="0" lang="en-US" sz="18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with a comprehensive case study</a:t>
            </a:r>
            <a:endParaRPr kumimoji="0" lang="en-US" sz="18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8" name="TextBox 17"/>
          <p:cNvSpPr txBox="1"/>
          <p:nvPr/>
        </p:nvSpPr>
        <p:spPr>
          <a:xfrm>
            <a:off x="1830319" y="5255780"/>
            <a:ext cx="1572768" cy="461665"/>
          </a:xfrm>
          <a:prstGeom prst="rect">
            <a:avLst/>
          </a:prstGeom>
          <a:noFill/>
        </p:spPr>
        <p:txBody>
          <a:bodyPr wrap="square" rtlCol="0">
            <a:spAutoFit/>
          </a:bodyPr>
          <a:lstStyle/>
          <a:p>
            <a:r>
              <a:rPr lang="en-US" dirty="0" smtClean="0">
                <a:latin typeface="+mn-lt"/>
              </a:rPr>
              <a:t>Course 5</a:t>
            </a:r>
            <a:endParaRPr lang="en-US" dirty="0">
              <a:latin typeface="+mn-lt"/>
            </a:endParaRPr>
          </a:p>
        </p:txBody>
      </p:sp>
    </p:spTree>
    <p:extLst>
      <p:ext uri="{BB962C8B-B14F-4D97-AF65-F5344CB8AC3E}">
        <p14:creationId xmlns:p14="http://schemas.microsoft.com/office/powerpoint/2010/main" val="32927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9" grpId="0" animBg="1"/>
      <p:bldP spid="10" grpId="0" animBg="1"/>
      <p:bldP spid="11" grpId="0" animBg="1"/>
      <p:bldP spid="5" grpId="0" animBg="1"/>
      <p:bldP spid="13" grpId="0"/>
      <p:bldP spid="14" grpId="0"/>
      <p:bldP spid="15" grpId="0"/>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Learners</a:t>
            </a:r>
            <a:endParaRPr lang="en-US" dirty="0"/>
          </a:p>
        </p:txBody>
      </p:sp>
      <p:pic>
        <p:nvPicPr>
          <p:cNvPr id="3078" name="Picture 6" descr="C:\Users\Michael\AppData\Local\Microsoft\Windows\Temporary Internet Files\Content.IE5\BKOXXCXZ\employee_femal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305" y="1726164"/>
            <a:ext cx="19145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Michael\AppData\Local\Microsoft\Windows\Temporary Internet Files\Content.IE5\BKOXXCXZ\Business-Presentation[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8770" y="4268325"/>
            <a:ext cx="2289676" cy="16790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Program Files (x86)\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173" y="4545432"/>
            <a:ext cx="1343657" cy="13717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81416" y="1237372"/>
            <a:ext cx="2676939" cy="461665"/>
          </a:xfrm>
          <a:prstGeom prst="rect">
            <a:avLst/>
          </a:prstGeom>
          <a:noFill/>
        </p:spPr>
        <p:txBody>
          <a:bodyPr wrap="square" rtlCol="0">
            <a:spAutoFit/>
          </a:bodyPr>
          <a:lstStyle/>
          <a:p>
            <a:r>
              <a:rPr lang="en-US" b="0" dirty="0" smtClean="0">
                <a:latin typeface="+mn-lt"/>
              </a:rPr>
              <a:t>IT professionals</a:t>
            </a:r>
            <a:endParaRPr lang="en-US" b="0" dirty="0">
              <a:latin typeface="+mn-lt"/>
            </a:endParaRPr>
          </a:p>
        </p:txBody>
      </p:sp>
      <p:sp>
        <p:nvSpPr>
          <p:cNvPr id="17" name="TextBox 16"/>
          <p:cNvSpPr txBox="1"/>
          <p:nvPr/>
        </p:nvSpPr>
        <p:spPr>
          <a:xfrm>
            <a:off x="882146" y="3806660"/>
            <a:ext cx="3142925" cy="461665"/>
          </a:xfrm>
          <a:prstGeom prst="rect">
            <a:avLst/>
          </a:prstGeom>
          <a:noFill/>
        </p:spPr>
        <p:txBody>
          <a:bodyPr wrap="square" rtlCol="0">
            <a:spAutoFit/>
          </a:bodyPr>
          <a:lstStyle/>
          <a:p>
            <a:r>
              <a:rPr lang="en-US" b="0" dirty="0" smtClean="0">
                <a:latin typeface="+mn-lt"/>
              </a:rPr>
              <a:t>Project management</a:t>
            </a:r>
            <a:endParaRPr lang="en-US" b="0" dirty="0">
              <a:latin typeface="+mn-lt"/>
            </a:endParaRPr>
          </a:p>
        </p:txBody>
      </p:sp>
      <p:sp>
        <p:nvSpPr>
          <p:cNvPr id="18" name="TextBox 17"/>
          <p:cNvSpPr txBox="1"/>
          <p:nvPr/>
        </p:nvSpPr>
        <p:spPr>
          <a:xfrm>
            <a:off x="5113817" y="3871731"/>
            <a:ext cx="3142925" cy="461665"/>
          </a:xfrm>
          <a:prstGeom prst="rect">
            <a:avLst/>
          </a:prstGeom>
          <a:noFill/>
        </p:spPr>
        <p:txBody>
          <a:bodyPr wrap="square" rtlCol="0">
            <a:spAutoFit/>
          </a:bodyPr>
          <a:lstStyle/>
          <a:p>
            <a:r>
              <a:rPr lang="en-US" b="0" dirty="0" smtClean="0">
                <a:latin typeface="+mn-lt"/>
              </a:rPr>
              <a:t>Business analysts</a:t>
            </a:r>
            <a:endParaRPr lang="en-US" b="0" dirty="0">
              <a:latin typeface="+mn-lt"/>
            </a:endParaRPr>
          </a:p>
        </p:txBody>
      </p:sp>
      <p:sp>
        <p:nvSpPr>
          <p:cNvPr id="10" name="TextBox 9"/>
          <p:cNvSpPr txBox="1"/>
          <p:nvPr/>
        </p:nvSpPr>
        <p:spPr>
          <a:xfrm>
            <a:off x="1061688" y="1221432"/>
            <a:ext cx="2827560" cy="461665"/>
          </a:xfrm>
          <a:prstGeom prst="rect">
            <a:avLst/>
          </a:prstGeom>
          <a:noFill/>
        </p:spPr>
        <p:txBody>
          <a:bodyPr wrap="square" rtlCol="0">
            <a:spAutoFit/>
          </a:bodyPr>
          <a:lstStyle/>
          <a:p>
            <a:r>
              <a:rPr lang="en-US" b="0" dirty="0" smtClean="0">
                <a:latin typeface="+mn-lt"/>
              </a:rPr>
              <a:t>University students</a:t>
            </a:r>
            <a:endParaRPr lang="en-US" b="0" dirty="0">
              <a:latin typeface="+mn-lt"/>
            </a:endParaRPr>
          </a:p>
        </p:txBody>
      </p:sp>
      <p:pic>
        <p:nvPicPr>
          <p:cNvPr id="1027" name="Picture 3" descr="C:\Users\Michael\AppData\Local\Microsoft\Windows\Temporary Internet Files\Content.IE5\Z0MZK801\student[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71" y="1973814"/>
            <a:ext cx="28575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50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idx="4294967295"/>
          </p:nvPr>
        </p:nvSpPr>
        <p:spPr>
          <a:xfrm>
            <a:off x="126492" y="402336"/>
            <a:ext cx="8001000" cy="804672"/>
          </a:xfrm>
        </p:spPr>
        <p:txBody>
          <a:bodyPr anchor="b"/>
          <a:lstStyle/>
          <a:p>
            <a:pPr eaLnBrk="1" hangingPunct="1"/>
            <a:r>
              <a:rPr lang="en-US" altLang="en-US" dirty="0" smtClean="0"/>
              <a:t>Broad Course Objectives</a:t>
            </a:r>
          </a:p>
        </p:txBody>
      </p:sp>
      <p:sp>
        <p:nvSpPr>
          <p:cNvPr id="5123" name="Rectangle 3"/>
          <p:cNvSpPr>
            <a:spLocks noGrp="1" noChangeArrowheads="1"/>
          </p:cNvSpPr>
          <p:nvPr>
            <p:ph type="body" idx="4294967295"/>
          </p:nvPr>
        </p:nvSpPr>
        <p:spPr>
          <a:xfrm>
            <a:off x="268224" y="1373912"/>
            <a:ext cx="8229600" cy="4056993"/>
          </a:xfrm>
        </p:spPr>
        <p:txBody>
          <a:bodyPr/>
          <a:lstStyle/>
          <a:p>
            <a:pPr eaLnBrk="1" hangingPunct="1"/>
            <a:r>
              <a:rPr lang="en-US" altLang="en-US" sz="2000" dirty="0" smtClean="0"/>
              <a:t>Provide a foundation of database management background for a business intelligence career</a:t>
            </a:r>
          </a:p>
          <a:p>
            <a:pPr eaLnBrk="1" hangingPunct="1"/>
            <a:r>
              <a:rPr lang="en-US" altLang="en-US" sz="2000" dirty="0" smtClean="0"/>
              <a:t>Explain characteristics of databases and features of database management systems</a:t>
            </a:r>
          </a:p>
          <a:p>
            <a:pPr eaLnBrk="1" hangingPunct="1"/>
            <a:r>
              <a:rPr lang="en-US" altLang="en-US" sz="2000" dirty="0" smtClean="0"/>
              <a:t>Create tables and formulate business queries using SQL</a:t>
            </a:r>
          </a:p>
          <a:p>
            <a:pPr eaLnBrk="1" hangingPunct="1"/>
            <a:r>
              <a:rPr lang="en-US" altLang="en-US" sz="2000" dirty="0" smtClean="0"/>
              <a:t>Create entity relationship diagrams (ERDs) to represent business requirements</a:t>
            </a:r>
          </a:p>
          <a:p>
            <a:pPr eaLnBrk="1" hangingPunct="1"/>
            <a:r>
              <a:rPr lang="en-US" altLang="en-US" sz="2000" dirty="0" smtClean="0"/>
              <a:t>Convert an ERD to a table design</a:t>
            </a:r>
          </a:p>
          <a:p>
            <a:pPr eaLnBrk="1" hangingPunct="1"/>
            <a:r>
              <a:rPr lang="en-US" altLang="en-US" sz="2000" dirty="0" smtClean="0"/>
              <a:t>Analyze table designs for unwanted redundancy</a:t>
            </a:r>
          </a:p>
          <a:p>
            <a:pPr eaLnBrk="1" hangingPunct="1"/>
            <a:r>
              <a:rPr lang="en-US" altLang="en-US" sz="2000" dirty="0" smtClean="0"/>
              <a:t>Reflect on guidelines and goals for query formulation, redundancy elimination, and data modeling</a:t>
            </a:r>
          </a:p>
          <a:p>
            <a:pPr marL="0" indent="0" eaLnBrk="1" hangingPunct="1">
              <a:buNone/>
            </a:pPr>
            <a:endParaRPr lang="en-US" altLang="en-US" sz="2000" dirty="0" smtClean="0"/>
          </a:p>
          <a:p>
            <a:pPr eaLnBrk="1" hangingPunct="1"/>
            <a:endParaRPr lang="en-US" altLang="en-US" sz="2000" dirty="0"/>
          </a:p>
        </p:txBody>
      </p:sp>
    </p:spTree>
    <p:extLst>
      <p:ext uri="{BB962C8B-B14F-4D97-AF65-F5344CB8AC3E}">
        <p14:creationId xmlns:p14="http://schemas.microsoft.com/office/powerpoint/2010/main" val="2802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Prerequisite Background</a:t>
            </a:r>
          </a:p>
        </p:txBody>
      </p:sp>
      <p:sp>
        <p:nvSpPr>
          <p:cNvPr id="6147" name="Rectangle 3"/>
          <p:cNvSpPr>
            <a:spLocks noGrp="1" noChangeArrowheads="1"/>
          </p:cNvSpPr>
          <p:nvPr>
            <p:ph idx="1"/>
          </p:nvPr>
        </p:nvSpPr>
        <p:spPr/>
        <p:txBody>
          <a:bodyPr/>
          <a:lstStyle/>
          <a:p>
            <a:pPr eaLnBrk="1" hangingPunct="1">
              <a:lnSpc>
                <a:spcPct val="80000"/>
              </a:lnSpc>
            </a:pPr>
            <a:r>
              <a:rPr lang="en-US" altLang="en-US" sz="2800" dirty="0" smtClean="0"/>
              <a:t>Not an introductory computing course</a:t>
            </a:r>
          </a:p>
          <a:p>
            <a:pPr eaLnBrk="1" hangingPunct="1">
              <a:lnSpc>
                <a:spcPct val="80000"/>
              </a:lnSpc>
            </a:pPr>
            <a:r>
              <a:rPr lang="en-US" altLang="en-US" sz="2800" dirty="0" smtClean="0"/>
              <a:t>Basic computing concepts and personal computing applications</a:t>
            </a:r>
          </a:p>
          <a:p>
            <a:pPr eaLnBrk="1" hangingPunct="1">
              <a:lnSpc>
                <a:spcPct val="80000"/>
              </a:lnSpc>
            </a:pPr>
            <a:r>
              <a:rPr lang="en-US" altLang="en-US" sz="2800" dirty="0" smtClean="0"/>
              <a:t>No computer programming but detailed concepts and skills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Basic course on database management concepts and skills</a:t>
            </a:r>
          </a:p>
          <a:p>
            <a:pPr eaLnBrk="1" hangingPunct="1"/>
            <a:r>
              <a:rPr lang="en-US" altLang="en-US" dirty="0" smtClean="0"/>
              <a:t>Develop knowledge and skills for query formulation and database development</a:t>
            </a:r>
          </a:p>
          <a:p>
            <a:pPr eaLnBrk="1" hangingPunct="1"/>
            <a:r>
              <a:rPr lang="en-US" altLang="en-US" dirty="0" smtClean="0"/>
              <a:t>Prerequisite background for other courses in the data architectures track</a:t>
            </a:r>
          </a:p>
          <a:p>
            <a:pPr eaLnBrk="1" hangingPunct="1"/>
            <a:r>
              <a:rPr lang="en-US" altLang="en-US" dirty="0" smtClean="0"/>
              <a:t>Career opportunities for IT professionals as well as business and computer science students</a:t>
            </a:r>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Database Management Essentials&amp;quot;&quot;/&gt;&lt;property id=&quot;20303&quot; value=&quot;Michael Mannino&quot;/&gt;&lt;property id=&quot;20307&quot; value=&quot;256&quot;/&gt;&lt;property id=&quot;20309&quot; value=&quot;0&quot;/&gt;&lt;/object&gt;&lt;object type=&quot;3&quot; unique_id=&quot;10007&quot;&gt;&lt;property id=&quot;20148&quot; value=&quot;5&quot;/&gt;&lt;property id=&quot;20300&quot; value=&quot;Slide 6 - &amp;quot;Prerequisite Background&amp;quot;&quot;/&gt;&lt;property id=&quot;20303&quot; value=&quot;Michael Mannino&quot;/&gt;&lt;property id=&quot;20307&quot; value=&quot;260&quot;/&gt;&lt;property id=&quot;20309&quot; value=&quot;0&quot;/&gt;&lt;/object&gt;&lt;object type=&quot;3&quot; unique_id=&quot;12853&quot;&gt;&lt;property id=&quot;20148&quot; value=&quot;5&quot;/&gt;&lt;property id=&quot;20300&quot; value=&quot;Slide 5 - &amp;quot;Broad Course Objectives&amp;quot;&quot;/&gt;&lt;property id=&quot;20303&quot; value=&quot;Michael Mannino&quot;/&gt;&lt;property id=&quot;20307&quot; value=&quot;381&quot;/&gt;&lt;property id=&quot;20309&quot; value=&quot;0&quot;/&gt;&lt;/object&gt;&lt;object type=&quot;3&quot; unique_id=&quot;23291&quot;&gt;&lt;property id=&quot;20148&quot; value=&quot;5&quot;/&gt;&lt;property id=&quot;20300&quot; value=&quot;Slide 7 - &amp;quot;Summary&amp;quot;&quot;/&gt;&lt;property id=&quot;20307&quot; value=&quot;395&quot;/&gt;&lt;/object&gt;&lt;object type=&quot;3&quot; unique_id=&quot;23671&quot;&gt;&lt;property id=&quot;20148&quot; value=&quot;5&quot;/&gt;&lt;property id=&quot;20300&quot; value=&quot;Slide 3 - &amp;quot;Data Warehousing for Business Intelligence&amp;quot;&quot;/&gt;&lt;property id=&quot;20307&quot; value=&quot;398&quot;/&gt;&lt;/object&gt;&lt;object type=&quot;3&quot; unique_id=&quot;24048&quot;&gt;&lt;property id=&quot;20148&quot; value=&quot;5&quot;/&gt;&lt;property id=&quot;20300&quot; value=&quot;Slide 4 - &amp;quot;Targeted Learners&amp;quot;&quot;/&gt;&lt;property id=&quot;20307&quot; value=&quot;401&quot;/&gt;&lt;/object&gt;&lt;object type=&quot;3&quot; unique_id=&quot;25367&quot;&gt;&lt;property id=&quot;20148&quot; value=&quot;5&quot;/&gt;&lt;property id=&quot;20300&quot; value=&quot;Slide 2 - &amp;quot;Lesson Objectives&amp;quot;&quot;/&gt;&lt;property id=&quot;20307&quot; value=&quot;402&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13743</TotalTime>
  <Words>826</Words>
  <Application>Microsoft Office PowerPoint</Application>
  <PresentationFormat>On-screen Show (4:3)</PresentationFormat>
  <Paragraphs>115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Arai</vt:lpstr>
      <vt:lpstr>Arial</vt:lpstr>
      <vt:lpstr>Times New Roman</vt:lpstr>
      <vt:lpstr>Blank Presentation</vt:lpstr>
      <vt:lpstr>Database Management Essentials</vt:lpstr>
      <vt:lpstr>Lesson Objectives</vt:lpstr>
      <vt:lpstr>Data Warehousing for Business Intelligence</vt:lpstr>
      <vt:lpstr>Targeted Learners</vt:lpstr>
      <vt:lpstr>Broad Course Objectives</vt:lpstr>
      <vt:lpstr>Prerequisite Background</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1: Course Objectives</dc:title>
  <dc:subject>Data Warehouse Background and Architectures</dc:subject>
  <dc:creator>Michael Mannino</dc:creator>
  <dc:description>Data Warehouse Concepts, Design, Manipulation, and Administration</dc:description>
  <cp:lastModifiedBy>Mike</cp:lastModifiedBy>
  <cp:revision>2439</cp:revision>
  <cp:lastPrinted>1601-01-01T00:00:00Z</cp:lastPrinted>
  <dcterms:created xsi:type="dcterms:W3CDTF">2000-07-15T18:34:14Z</dcterms:created>
  <dcterms:modified xsi:type="dcterms:W3CDTF">2015-08-11T01:01:34Z</dcterms:modified>
</cp:coreProperties>
</file>