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Nuni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92AD632-24CB-4715-AC06-637BE7BB6B6A}">
  <a:tblStyle styleId="{292AD632-24CB-4715-AC06-637BE7BB6B6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Nuni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a1eecf50b3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a1eecf50b3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3f7f8bfac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3f7f8bfac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a24824c99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a24824c99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a6d953a9f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a6d953a9f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a6d953a9f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a6d953a9f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a1eecf50b3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a1eecf50b3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a1eecf50b3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a1eecf50b3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a1eecf50b3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a1eecf50b3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a6d953a9f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a6d953a9f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a1eecf50b3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a1eecf50b3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f7f8bfac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3f7f8bfac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40521ec9c5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40521ec9c5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f7f8bfac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f7f8bfac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f7f8bfac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f7f8bfac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24824c99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24824c99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f7f8bfac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3f7f8bfac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a1eecf50b3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a1eecf50b3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a6d953a9f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a6d953a9f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a1eecf50b3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a1eecf50b3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Project Presentation</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Present by Xiyuan Liu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630975" y="4274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Why Azure databrick?</a:t>
            </a:r>
            <a:endParaRPr sz="2700"/>
          </a:p>
        </p:txBody>
      </p:sp>
      <p:sp>
        <p:nvSpPr>
          <p:cNvPr id="190" name="Google Shape;190;p22"/>
          <p:cNvSpPr txBox="1"/>
          <p:nvPr>
            <p:ph idx="1" type="body"/>
          </p:nvPr>
        </p:nvSpPr>
        <p:spPr>
          <a:xfrm>
            <a:off x="707625" y="1070750"/>
            <a:ext cx="3754200" cy="3762000"/>
          </a:xfrm>
          <a:prstGeom prst="rect">
            <a:avLst/>
          </a:prstGeom>
        </p:spPr>
        <p:txBody>
          <a:bodyPr anchorCtr="0" anchor="t" bIns="91425" lIns="91425" spcFirstLastPara="1" rIns="91425" wrap="square" tIns="91425">
            <a:normAutofit fontScale="85000" lnSpcReduction="10000"/>
          </a:bodyPr>
          <a:lstStyle/>
          <a:p>
            <a:pPr indent="-315397" lvl="0" marL="457200" rtl="0" algn="l">
              <a:spcBef>
                <a:spcPts val="0"/>
              </a:spcBef>
              <a:spcAft>
                <a:spcPts val="0"/>
              </a:spcAft>
              <a:buSzPct val="100000"/>
              <a:buAutoNum type="arabicPeriod"/>
            </a:pPr>
            <a:r>
              <a:rPr lang="en" sz="1608"/>
              <a:t>Easy to set up</a:t>
            </a:r>
            <a:endParaRPr sz="1608"/>
          </a:p>
          <a:p>
            <a:pPr indent="-304602" lvl="1" marL="914400" rtl="0" algn="l">
              <a:spcBef>
                <a:spcPts val="0"/>
              </a:spcBef>
              <a:spcAft>
                <a:spcPts val="0"/>
              </a:spcAft>
              <a:buSzPct val="100000"/>
              <a:buAutoNum type="alphaLcPeriod"/>
            </a:pPr>
            <a:r>
              <a:rPr lang="en" sz="1408"/>
              <a:t>No need for </a:t>
            </a:r>
            <a:r>
              <a:rPr lang="en" sz="1408"/>
              <a:t>environment</a:t>
            </a:r>
            <a:r>
              <a:rPr lang="en" sz="1408"/>
              <a:t> configuration</a:t>
            </a:r>
            <a:endParaRPr sz="1408"/>
          </a:p>
          <a:p>
            <a:pPr indent="-315397" lvl="0" marL="457200" rtl="0" algn="l">
              <a:spcBef>
                <a:spcPts val="0"/>
              </a:spcBef>
              <a:spcAft>
                <a:spcPts val="0"/>
              </a:spcAft>
              <a:buSzPct val="100000"/>
              <a:buAutoNum type="arabicPeriod"/>
            </a:pPr>
            <a:r>
              <a:rPr lang="en" sz="1608"/>
              <a:t>Multiple workers for </a:t>
            </a:r>
            <a:r>
              <a:rPr lang="en" sz="1608"/>
              <a:t>distributed</a:t>
            </a:r>
            <a:r>
              <a:rPr lang="en" sz="1608"/>
              <a:t> processing</a:t>
            </a:r>
            <a:endParaRPr sz="1608"/>
          </a:p>
          <a:p>
            <a:pPr indent="-304602" lvl="1" marL="914400" rtl="0" algn="l">
              <a:spcBef>
                <a:spcPts val="0"/>
              </a:spcBef>
              <a:spcAft>
                <a:spcPts val="0"/>
              </a:spcAft>
              <a:buSzPct val="100000"/>
              <a:buAutoNum type="alphaLcPeriod"/>
            </a:pPr>
            <a:r>
              <a:rPr lang="en" sz="1408"/>
              <a:t>Colab total process time: about 2.5 hours</a:t>
            </a:r>
            <a:endParaRPr sz="1408"/>
          </a:p>
          <a:p>
            <a:pPr indent="-304602" lvl="1" marL="914400" rtl="0" algn="l">
              <a:spcBef>
                <a:spcPts val="0"/>
              </a:spcBef>
              <a:spcAft>
                <a:spcPts val="0"/>
              </a:spcAft>
              <a:buSzPct val="100000"/>
              <a:buAutoNum type="alphaLcPeriod"/>
            </a:pPr>
            <a:r>
              <a:rPr lang="en" sz="1408"/>
              <a:t>Databrick process time: about 7 min</a:t>
            </a:r>
            <a:endParaRPr sz="1408"/>
          </a:p>
          <a:p>
            <a:pPr indent="-304602" lvl="1" marL="914400" rtl="0" algn="l">
              <a:spcBef>
                <a:spcPts val="0"/>
              </a:spcBef>
              <a:spcAft>
                <a:spcPts val="0"/>
              </a:spcAft>
              <a:buSzPct val="100000"/>
              <a:buAutoNum type="alphaLcPeriod"/>
            </a:pPr>
            <a:r>
              <a:rPr lang="en" sz="1408"/>
              <a:t>If I have larger dataset, I can set more worker to process it quicker </a:t>
            </a:r>
            <a:endParaRPr sz="1408"/>
          </a:p>
          <a:p>
            <a:pPr indent="-315397" lvl="0" marL="457200" rtl="0" algn="l">
              <a:spcBef>
                <a:spcPts val="0"/>
              </a:spcBef>
              <a:spcAft>
                <a:spcPts val="0"/>
              </a:spcAft>
              <a:buSzPct val="100000"/>
              <a:buAutoNum type="arabicPeriod"/>
            </a:pPr>
            <a:r>
              <a:rPr lang="en" sz="1608"/>
              <a:t>Optimized Performance</a:t>
            </a:r>
            <a:endParaRPr sz="1608"/>
          </a:p>
          <a:p>
            <a:pPr indent="-304602" lvl="1" marL="914400" rtl="0" algn="l">
              <a:spcBef>
                <a:spcPts val="0"/>
              </a:spcBef>
              <a:spcAft>
                <a:spcPts val="0"/>
              </a:spcAft>
              <a:buSzPct val="100000"/>
              <a:buAutoNum type="alphaLcPeriod"/>
            </a:pPr>
            <a:r>
              <a:rPr lang="en" sz="1408"/>
              <a:t>Databricks is optimized for performance and includes features like Delta Lake, which provides ACID transactions on big data. This can enhance the reliability and consistency of your data processing tasks.</a:t>
            </a:r>
            <a:endParaRPr sz="1408"/>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91" name="Google Shape;191;p22"/>
          <p:cNvPicPr preferRelativeResize="0"/>
          <p:nvPr/>
        </p:nvPicPr>
        <p:blipFill>
          <a:blip r:embed="rId3">
            <a:alphaModFix/>
          </a:blip>
          <a:stretch>
            <a:fillRect/>
          </a:stretch>
        </p:blipFill>
        <p:spPr>
          <a:xfrm>
            <a:off x="4614225" y="809575"/>
            <a:ext cx="3443739" cy="345667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819150" y="518025"/>
            <a:ext cx="7505700" cy="62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Model-seq2seq (Colab + TPU)</a:t>
            </a:r>
            <a:endParaRPr/>
          </a:p>
        </p:txBody>
      </p:sp>
      <p:sp>
        <p:nvSpPr>
          <p:cNvPr id="197" name="Google Shape;197;p23"/>
          <p:cNvSpPr txBox="1"/>
          <p:nvPr>
            <p:ph idx="1" type="body"/>
          </p:nvPr>
        </p:nvSpPr>
        <p:spPr>
          <a:xfrm>
            <a:off x="819150" y="1028925"/>
            <a:ext cx="3753000" cy="37551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sz="1100"/>
              <a:t>Encoder: The input text, which can be a sequence of words or tokens, is processed by an encoder neural network. The encoder reads the input sequence and transforms it into a fixed-size context vector, also known as the "thought vector" or "encoding." This context vector is a numerical representation that captures the semantic meaning of the input sequence.</a:t>
            </a:r>
            <a:endParaRPr sz="1100"/>
          </a:p>
          <a:p>
            <a:pPr indent="0" lvl="0" marL="0" rtl="0" algn="l">
              <a:spcBef>
                <a:spcPts val="1200"/>
              </a:spcBef>
              <a:spcAft>
                <a:spcPts val="0"/>
              </a:spcAft>
              <a:buNone/>
            </a:pPr>
            <a:r>
              <a:rPr lang="en" sz="1100"/>
              <a:t>Decoder: The decoder neural network takes the context vector generated by the encoder as its initial state. It generates an output sequence by predicting one token at a time. At each step, the decoder considers the previously generated tokens and the context vector to make predictions. This process continues until an end-of-sequence token is generated or a predefined maximum length is reached.</a:t>
            </a:r>
            <a:endParaRPr sz="1100"/>
          </a:p>
          <a:p>
            <a:pPr indent="0" lvl="0" marL="0" rtl="0" algn="l">
              <a:spcBef>
                <a:spcPts val="1200"/>
              </a:spcBef>
              <a:spcAft>
                <a:spcPts val="0"/>
              </a:spcAft>
              <a:buNone/>
            </a:pPr>
            <a:r>
              <a:rPr lang="en" sz="1100"/>
              <a:t>Inference model: In the realm of Sequence-to-Sequence (Seq2Seq) models, the creation of an inference model is indispensable for deploying models in real-world scenarios. During training, Seq2Seq models often process sequences in their entirety, making it impractical for generating predictions one step at a time. An inference model addresses this by separating the encoder and decoder components, allowing the model to generate predictions incrementally. </a:t>
            </a:r>
            <a:endParaRPr sz="1100"/>
          </a:p>
          <a:p>
            <a:pPr indent="0" lvl="0" marL="0" rtl="0" algn="l">
              <a:spcBef>
                <a:spcPts val="1200"/>
              </a:spcBef>
              <a:spcAft>
                <a:spcPts val="1200"/>
              </a:spcAft>
              <a:buNone/>
            </a:pPr>
            <a:r>
              <a:t/>
            </a:r>
            <a:endParaRPr sz="1100"/>
          </a:p>
        </p:txBody>
      </p:sp>
      <p:pic>
        <p:nvPicPr>
          <p:cNvPr id="198" name="Google Shape;198;p23"/>
          <p:cNvPicPr preferRelativeResize="0"/>
          <p:nvPr/>
        </p:nvPicPr>
        <p:blipFill>
          <a:blip r:embed="rId3">
            <a:alphaModFix/>
          </a:blip>
          <a:stretch>
            <a:fillRect/>
          </a:stretch>
        </p:blipFill>
        <p:spPr>
          <a:xfrm>
            <a:off x="4926650" y="1028925"/>
            <a:ext cx="3628622" cy="3692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04" name="Google Shape;204;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5" name="Google Shape;205;p24"/>
          <p:cNvPicPr preferRelativeResize="0"/>
          <p:nvPr/>
        </p:nvPicPr>
        <p:blipFill>
          <a:blip r:embed="rId3">
            <a:alphaModFix/>
          </a:blip>
          <a:stretch>
            <a:fillRect/>
          </a:stretch>
        </p:blipFill>
        <p:spPr>
          <a:xfrm>
            <a:off x="1966913" y="604838"/>
            <a:ext cx="5210175" cy="3933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idx="1" type="body"/>
          </p:nvPr>
        </p:nvSpPr>
        <p:spPr>
          <a:xfrm>
            <a:off x="819150" y="1145925"/>
            <a:ext cx="7505700" cy="2448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125"/>
              <a:t>in the exploration of alter native methodologies, the consideration of the </a:t>
            </a:r>
            <a:r>
              <a:rPr lang="en" sz="1125"/>
              <a:t>Text-To</a:t>
            </a:r>
            <a:r>
              <a:rPr lang="en" sz="1125"/>
              <a:t>-Text Transfer Transformer model (T5) comes into play, particularly given the inherent complexity of the summarization task. T5, renowned for its robust capabilities in natural language generation tasks, offers distinct advantages over the previously implemented Seq2Seq model. </a:t>
            </a:r>
            <a:endParaRPr sz="1125"/>
          </a:p>
          <a:p>
            <a:pPr indent="0" lvl="0" marL="0" rtl="0" algn="l">
              <a:lnSpc>
                <a:spcPct val="95000"/>
              </a:lnSpc>
              <a:spcBef>
                <a:spcPts val="1200"/>
              </a:spcBef>
              <a:spcAft>
                <a:spcPts val="0"/>
              </a:spcAft>
              <a:buSzPts val="275"/>
              <a:buNone/>
            </a:pPr>
            <a:r>
              <a:t/>
            </a:r>
            <a:endParaRPr sz="1125"/>
          </a:p>
          <a:p>
            <a:pPr indent="0" lvl="0" marL="0" rtl="0" algn="l">
              <a:lnSpc>
                <a:spcPct val="95000"/>
              </a:lnSpc>
              <a:spcBef>
                <a:spcPts val="1200"/>
              </a:spcBef>
              <a:spcAft>
                <a:spcPts val="0"/>
              </a:spcAft>
              <a:buSzPts val="275"/>
              <a:buNone/>
            </a:pPr>
            <a:r>
              <a:rPr lang="en" sz="1125"/>
              <a:t>One notable advantage is T5’s extensive pretraining on a large data set called c4, comprising over 300 million training samples and 300 thousand validation samples. The utilization of such a large, cleaned pre-training data set contributes to enhanced model performance which leads to better performance compared to the models without pre-training. Another significant advantage lies in T5’s advancements in attention mechanisms. While both T5 and Seq2Seq models leverage attention mechanisms, T5 benefits from sophisticated variants, such as the self-attention mechanism in transformers. This feature enables T5 to effectively capture long-range dependencies and contextual information, presenting a notable improvement compared to traditional Seq2Seq models.</a:t>
            </a:r>
            <a:endParaRPr sz="1125"/>
          </a:p>
          <a:p>
            <a:pPr indent="0" lvl="0" marL="0" rtl="0" algn="l">
              <a:lnSpc>
                <a:spcPct val="95000"/>
              </a:lnSpc>
              <a:spcBef>
                <a:spcPts val="1200"/>
              </a:spcBef>
              <a:spcAft>
                <a:spcPts val="1200"/>
              </a:spcAft>
              <a:buSzPts val="275"/>
              <a:buNone/>
            </a:pPr>
            <a:r>
              <a:t/>
            </a:r>
            <a:endParaRPr sz="1125"/>
          </a:p>
        </p:txBody>
      </p:sp>
      <p:sp>
        <p:nvSpPr>
          <p:cNvPr id="211" name="Google Shape;211;p25"/>
          <p:cNvSpPr txBox="1"/>
          <p:nvPr>
            <p:ph type="title"/>
          </p:nvPr>
        </p:nvSpPr>
        <p:spPr>
          <a:xfrm>
            <a:off x="819150" y="518025"/>
            <a:ext cx="7505700" cy="62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T5: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7" name="Google Shape;217;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8" name="Google Shape;218;p26"/>
          <p:cNvPicPr preferRelativeResize="0"/>
          <p:nvPr/>
        </p:nvPicPr>
        <p:blipFill>
          <a:blip r:embed="rId3">
            <a:alphaModFix/>
          </a:blip>
          <a:stretch>
            <a:fillRect/>
          </a:stretch>
        </p:blipFill>
        <p:spPr>
          <a:xfrm>
            <a:off x="333825" y="458825"/>
            <a:ext cx="8058150" cy="4476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819150" y="3228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Colab TPU </a:t>
            </a:r>
            <a:endParaRPr sz="2600"/>
          </a:p>
        </p:txBody>
      </p:sp>
      <p:sp>
        <p:nvSpPr>
          <p:cNvPr id="224" name="Google Shape;224;p27"/>
          <p:cNvSpPr txBox="1"/>
          <p:nvPr>
            <p:ph idx="1" type="body"/>
          </p:nvPr>
        </p:nvSpPr>
        <p:spPr>
          <a:xfrm>
            <a:off x="819150" y="6838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Google Colab provides free access to Tensor Processing Units (TPUs), which are specialized hardware accelerators designed by Google to accelerate machine learning workloads. TPUs are particularly effective for deep learning tasks and are optimized to handle large-scale neural network computations efficiently.</a:t>
            </a:r>
            <a:endParaRPr/>
          </a:p>
          <a:p>
            <a:pPr indent="0" lvl="0" marL="0" rtl="0" algn="l">
              <a:spcBef>
                <a:spcPts val="1200"/>
              </a:spcBef>
              <a:spcAft>
                <a:spcPts val="0"/>
              </a:spcAft>
              <a:buNone/>
            </a:pPr>
            <a:r>
              <a:rPr lang="en"/>
              <a:t>Each Tensor Core, with 8 GB chip memory (HBM), has been unified. Each of the 8 cores on the TPU can execute user accounts (XLA ops) independently. High-bandwidth interconnection paths allow the chips to communicate directly with each other.</a:t>
            </a:r>
            <a:endParaRPr/>
          </a:p>
          <a:p>
            <a:pPr indent="0" lvl="0" marL="0" rtl="0" algn="l">
              <a:spcBef>
                <a:spcPts val="1200"/>
              </a:spcBef>
              <a:spcAft>
                <a:spcPts val="1200"/>
              </a:spcAft>
              <a:buNone/>
            </a:pPr>
            <a:r>
              <a:t/>
            </a:r>
            <a:endParaRPr/>
          </a:p>
        </p:txBody>
      </p:sp>
      <p:pic>
        <p:nvPicPr>
          <p:cNvPr id="225" name="Google Shape;225;p27"/>
          <p:cNvPicPr preferRelativeResize="0"/>
          <p:nvPr/>
        </p:nvPicPr>
        <p:blipFill>
          <a:blip r:embed="rId3">
            <a:alphaModFix/>
          </a:blip>
          <a:stretch>
            <a:fillRect/>
          </a:stretch>
        </p:blipFill>
        <p:spPr>
          <a:xfrm>
            <a:off x="598800" y="2403997"/>
            <a:ext cx="4866125" cy="2160176"/>
          </a:xfrm>
          <a:prstGeom prst="rect">
            <a:avLst/>
          </a:prstGeom>
          <a:noFill/>
          <a:ln>
            <a:noFill/>
          </a:ln>
        </p:spPr>
      </p:pic>
      <p:graphicFrame>
        <p:nvGraphicFramePr>
          <p:cNvPr id="226" name="Google Shape;226;p27"/>
          <p:cNvGraphicFramePr/>
          <p:nvPr/>
        </p:nvGraphicFramePr>
        <p:xfrm>
          <a:off x="5668750" y="2081313"/>
          <a:ext cx="3000000" cy="3000000"/>
        </p:xfrm>
        <a:graphic>
          <a:graphicData uri="http://schemas.openxmlformats.org/drawingml/2006/table">
            <a:tbl>
              <a:tblPr>
                <a:noFill/>
                <a:tableStyleId>{292AD632-24CB-4715-AC06-637BE7BB6B6A}</a:tableStyleId>
              </a:tblPr>
              <a:tblGrid>
                <a:gridCol w="833950"/>
                <a:gridCol w="833950"/>
                <a:gridCol w="833950"/>
              </a:tblGrid>
              <a:tr h="899875">
                <a:tc>
                  <a:txBody>
                    <a:bodyPr/>
                    <a:lstStyle/>
                    <a:p>
                      <a:pPr indent="0" lvl="0" marL="0" rtl="0" algn="ctr">
                        <a:spcBef>
                          <a:spcPts val="0"/>
                        </a:spcBef>
                        <a:spcAft>
                          <a:spcPts val="0"/>
                        </a:spcAft>
                        <a:buNone/>
                      </a:pPr>
                      <a:r>
                        <a:rPr lang="en" sz="900"/>
                        <a:t>Device</a:t>
                      </a:r>
                      <a:endParaRPr sz="900"/>
                    </a:p>
                  </a:txBody>
                  <a:tcPr marT="91425" marB="91425" marR="91425" marL="91425" anchor="ctr"/>
                </a:tc>
                <a:tc>
                  <a:txBody>
                    <a:bodyPr/>
                    <a:lstStyle/>
                    <a:p>
                      <a:pPr indent="0" lvl="0" marL="0" rtl="0" algn="ctr">
                        <a:spcBef>
                          <a:spcPts val="0"/>
                        </a:spcBef>
                        <a:spcAft>
                          <a:spcPts val="0"/>
                        </a:spcAft>
                        <a:buNone/>
                      </a:pPr>
                      <a:r>
                        <a:rPr lang="en" sz="900"/>
                        <a:t>Training time for each Epoch</a:t>
                      </a:r>
                      <a:endParaRPr sz="900"/>
                    </a:p>
                  </a:txBody>
                  <a:tcPr marT="91425" marB="91425" marR="91425" marL="91425" anchor="ctr"/>
                </a:tc>
                <a:tc>
                  <a:txBody>
                    <a:bodyPr/>
                    <a:lstStyle/>
                    <a:p>
                      <a:pPr indent="0" lvl="0" marL="0" rtl="0" algn="ctr">
                        <a:spcBef>
                          <a:spcPts val="0"/>
                        </a:spcBef>
                        <a:spcAft>
                          <a:spcPts val="0"/>
                        </a:spcAft>
                        <a:buNone/>
                      </a:pPr>
                      <a:r>
                        <a:rPr lang="en" sz="900"/>
                        <a:t>Cost</a:t>
                      </a:r>
                      <a:endParaRPr sz="900"/>
                    </a:p>
                  </a:txBody>
                  <a:tcPr marT="91425" marB="91425" marR="91425" marL="91425" anchor="ctr"/>
                </a:tc>
              </a:tr>
              <a:tr h="899875">
                <a:tc>
                  <a:txBody>
                    <a:bodyPr/>
                    <a:lstStyle/>
                    <a:p>
                      <a:pPr indent="0" lvl="0" marL="0" rtl="0" algn="ctr">
                        <a:spcBef>
                          <a:spcPts val="0"/>
                        </a:spcBef>
                        <a:spcAft>
                          <a:spcPts val="0"/>
                        </a:spcAft>
                        <a:buNone/>
                      </a:pPr>
                      <a:r>
                        <a:rPr lang="en" sz="900"/>
                        <a:t>V100: </a:t>
                      </a:r>
                      <a:endParaRPr sz="900"/>
                    </a:p>
                    <a:p>
                      <a:pPr indent="0" lvl="0" marL="0" rtl="0" algn="ctr">
                        <a:spcBef>
                          <a:spcPts val="0"/>
                        </a:spcBef>
                        <a:spcAft>
                          <a:spcPts val="0"/>
                        </a:spcAft>
                        <a:buNone/>
                      </a:pPr>
                      <a:r>
                        <a:rPr lang="en" sz="900"/>
                        <a:t>System RAM: 51GB</a:t>
                      </a:r>
                      <a:endParaRPr sz="900"/>
                    </a:p>
                    <a:p>
                      <a:pPr indent="0" lvl="0" marL="0" rtl="0" algn="ctr">
                        <a:spcBef>
                          <a:spcPts val="0"/>
                        </a:spcBef>
                        <a:spcAft>
                          <a:spcPts val="0"/>
                        </a:spcAft>
                        <a:buNone/>
                      </a:pPr>
                      <a:r>
                        <a:rPr lang="en" sz="900"/>
                        <a:t>GPU RAM: 16GB</a:t>
                      </a:r>
                      <a:endParaRPr sz="900"/>
                    </a:p>
                    <a:p>
                      <a:pPr indent="0" lvl="0" marL="0" rtl="0" algn="ctr">
                        <a:spcBef>
                          <a:spcPts val="0"/>
                        </a:spcBef>
                        <a:spcAft>
                          <a:spcPts val="0"/>
                        </a:spcAft>
                        <a:buNone/>
                      </a:pPr>
                      <a:r>
                        <a:t/>
                      </a:r>
                      <a:endParaRPr sz="900"/>
                    </a:p>
                  </a:txBody>
                  <a:tcPr marT="91425" marB="91425" marR="91425" marL="91425" anchor="ctr"/>
                </a:tc>
                <a:tc>
                  <a:txBody>
                    <a:bodyPr/>
                    <a:lstStyle/>
                    <a:p>
                      <a:pPr indent="0" lvl="0" marL="0" rtl="0" algn="ctr">
                        <a:spcBef>
                          <a:spcPts val="0"/>
                        </a:spcBef>
                        <a:spcAft>
                          <a:spcPts val="0"/>
                        </a:spcAft>
                        <a:buNone/>
                      </a:pPr>
                      <a:r>
                        <a:rPr lang="en" sz="900"/>
                        <a:t>About 3 hours</a:t>
                      </a:r>
                      <a:endParaRPr sz="900"/>
                    </a:p>
                  </a:txBody>
                  <a:tcPr marT="91425" marB="91425" marR="91425" marL="91425" anchor="ctr"/>
                </a:tc>
                <a:tc>
                  <a:txBody>
                    <a:bodyPr/>
                    <a:lstStyle/>
                    <a:p>
                      <a:pPr indent="0" lvl="0" marL="0" rtl="0" algn="ctr">
                        <a:spcBef>
                          <a:spcPts val="0"/>
                        </a:spcBef>
                        <a:spcAft>
                          <a:spcPts val="0"/>
                        </a:spcAft>
                        <a:buNone/>
                      </a:pPr>
                      <a:r>
                        <a:rPr lang="en" sz="900"/>
                        <a:t>About 7 units /hour</a:t>
                      </a:r>
                      <a:endParaRPr sz="900"/>
                    </a:p>
                  </a:txBody>
                  <a:tcPr marT="91425" marB="91425" marR="91425" marL="91425" anchor="ctr"/>
                </a:tc>
              </a:tr>
              <a:tr h="899875">
                <a:tc>
                  <a:txBody>
                    <a:bodyPr/>
                    <a:lstStyle/>
                    <a:p>
                      <a:pPr indent="0" lvl="0" marL="0" rtl="0" algn="ctr">
                        <a:spcBef>
                          <a:spcPts val="0"/>
                        </a:spcBef>
                        <a:spcAft>
                          <a:spcPts val="0"/>
                        </a:spcAft>
                        <a:buNone/>
                      </a:pPr>
                      <a:r>
                        <a:rPr lang="en" sz="900"/>
                        <a:t>TPU: </a:t>
                      </a:r>
                      <a:endParaRPr sz="900"/>
                    </a:p>
                    <a:p>
                      <a:pPr indent="0" lvl="0" marL="0" rtl="0" algn="ctr">
                        <a:spcBef>
                          <a:spcPts val="0"/>
                        </a:spcBef>
                        <a:spcAft>
                          <a:spcPts val="0"/>
                        </a:spcAft>
                        <a:buNone/>
                      </a:pPr>
                      <a:r>
                        <a:rPr lang="en" sz="900"/>
                        <a:t>System RAM: 35.2 GB</a:t>
                      </a:r>
                      <a:endParaRPr sz="900"/>
                    </a:p>
                  </a:txBody>
                  <a:tcPr marT="91425" marB="91425" marR="91425" marL="91425" anchor="ctr"/>
                </a:tc>
                <a:tc>
                  <a:txBody>
                    <a:bodyPr/>
                    <a:lstStyle/>
                    <a:p>
                      <a:pPr indent="0" lvl="0" marL="0" rtl="0" algn="ctr">
                        <a:spcBef>
                          <a:spcPts val="0"/>
                        </a:spcBef>
                        <a:spcAft>
                          <a:spcPts val="0"/>
                        </a:spcAft>
                        <a:buNone/>
                      </a:pPr>
                      <a:r>
                        <a:rPr lang="en" sz="900"/>
                        <a:t>675s</a:t>
                      </a:r>
                      <a:endParaRPr sz="900"/>
                    </a:p>
                  </a:txBody>
                  <a:tcPr marT="91425" marB="91425" marR="91425" marL="91425" anchor="ctr"/>
                </a:tc>
                <a:tc>
                  <a:txBody>
                    <a:bodyPr/>
                    <a:lstStyle/>
                    <a:p>
                      <a:pPr indent="0" lvl="0" marL="0" rtl="0" algn="ctr">
                        <a:spcBef>
                          <a:spcPts val="0"/>
                        </a:spcBef>
                        <a:spcAft>
                          <a:spcPts val="0"/>
                        </a:spcAft>
                        <a:buNone/>
                      </a:pPr>
                      <a:r>
                        <a:rPr lang="en" sz="900"/>
                        <a:t>About 2 units /hour</a:t>
                      </a:r>
                      <a:endParaRPr sz="900"/>
                    </a:p>
                  </a:txBody>
                  <a:tcPr marT="91425" marB="91425" marR="91425" marL="91425"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819150" y="239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Why switch from databrick to Colab TPU</a:t>
            </a:r>
            <a:endParaRPr sz="2700"/>
          </a:p>
        </p:txBody>
      </p:sp>
      <p:sp>
        <p:nvSpPr>
          <p:cNvPr id="232" name="Google Shape;232;p28"/>
          <p:cNvSpPr txBox="1"/>
          <p:nvPr>
            <p:ph idx="1" type="body"/>
          </p:nvPr>
        </p:nvSpPr>
        <p:spPr>
          <a:xfrm>
            <a:off x="819150" y="882600"/>
            <a:ext cx="7505700" cy="3929100"/>
          </a:xfrm>
          <a:prstGeom prst="rect">
            <a:avLst/>
          </a:prstGeom>
        </p:spPr>
        <p:txBody>
          <a:bodyPr anchorCtr="0" anchor="t" bIns="91425" lIns="91425" spcFirstLastPara="1" rIns="91425" wrap="square" tIns="91425">
            <a:normAutofit fontScale="92500" lnSpcReduction="10000"/>
          </a:bodyPr>
          <a:lstStyle/>
          <a:p>
            <a:pPr indent="-316706" lvl="0" marL="457200" rtl="0" algn="l">
              <a:spcBef>
                <a:spcPts val="0"/>
              </a:spcBef>
              <a:spcAft>
                <a:spcPts val="0"/>
              </a:spcAft>
              <a:buSzPct val="100000"/>
              <a:buAutoNum type="arabicPeriod"/>
            </a:pPr>
            <a:r>
              <a:rPr lang="en" sz="1500"/>
              <a:t>Free Access to TPUs in Colab</a:t>
            </a:r>
            <a:endParaRPr sz="1500"/>
          </a:p>
          <a:p>
            <a:pPr indent="-304958" lvl="1" marL="914400" rtl="0" algn="l">
              <a:spcBef>
                <a:spcPts val="0"/>
              </a:spcBef>
              <a:spcAft>
                <a:spcPts val="0"/>
              </a:spcAft>
              <a:buSzPct val="100000"/>
              <a:buAutoNum type="alphaLcPeriod"/>
            </a:pPr>
            <a:r>
              <a:rPr lang="en" sz="1300"/>
              <a:t>Colab provides free access to TPUs, which can be advantageous for users who want to experiment with larger models without incurring additional costs. Azure Databricks may involve associated costs, and the free access to TPUs in Colab can be particularly beneficial for research and smaller-scale projects.</a:t>
            </a:r>
            <a:endParaRPr sz="1300"/>
          </a:p>
          <a:p>
            <a:pPr indent="-316706" lvl="0" marL="457200" rtl="0" algn="l">
              <a:spcBef>
                <a:spcPts val="0"/>
              </a:spcBef>
              <a:spcAft>
                <a:spcPts val="0"/>
              </a:spcAft>
              <a:buSzPct val="100000"/>
              <a:buAutoNum type="arabicPeriod"/>
            </a:pPr>
            <a:r>
              <a:rPr lang="en" sz="1500"/>
              <a:t>Cost: </a:t>
            </a:r>
            <a:endParaRPr sz="1500"/>
          </a:p>
          <a:p>
            <a:pPr indent="-304958" lvl="1" marL="914400" rtl="0" algn="l">
              <a:spcBef>
                <a:spcPts val="0"/>
              </a:spcBef>
              <a:spcAft>
                <a:spcPts val="0"/>
              </a:spcAft>
              <a:buSzPct val="100000"/>
              <a:buAutoNum type="alphaLcPeriod"/>
            </a:pPr>
            <a:r>
              <a:rPr lang="en" sz="1300"/>
              <a:t>About 2 unit for an hour using Colab TPU (monthly </a:t>
            </a:r>
            <a:r>
              <a:rPr lang="en" sz="1300"/>
              <a:t>subscription</a:t>
            </a:r>
            <a:r>
              <a:rPr lang="en" sz="1300"/>
              <a:t> give you 100 units)</a:t>
            </a:r>
            <a:endParaRPr sz="1300"/>
          </a:p>
          <a:p>
            <a:pPr indent="-304958" lvl="1" marL="914400" rtl="0" algn="l">
              <a:spcBef>
                <a:spcPts val="0"/>
              </a:spcBef>
              <a:spcAft>
                <a:spcPts val="0"/>
              </a:spcAft>
              <a:buSzPct val="100000"/>
              <a:buAutoNum type="alphaLcPeriod"/>
            </a:pPr>
            <a:r>
              <a:rPr lang="en" sz="1300"/>
              <a:t>Using azure databricks </a:t>
            </a:r>
            <a:r>
              <a:rPr lang="en" sz="1300"/>
              <a:t>graphic</a:t>
            </a:r>
            <a:r>
              <a:rPr lang="en" sz="1300"/>
              <a:t> card to train multiple large models will be expensive.</a:t>
            </a:r>
            <a:endParaRPr sz="1300"/>
          </a:p>
          <a:p>
            <a:pPr indent="-316706" lvl="0" marL="457200" rtl="0" algn="l">
              <a:spcBef>
                <a:spcPts val="0"/>
              </a:spcBef>
              <a:spcAft>
                <a:spcPts val="0"/>
              </a:spcAft>
              <a:buSzPct val="100000"/>
              <a:buAutoNum type="arabicPeriod"/>
            </a:pPr>
            <a:r>
              <a:rPr lang="en" sz="1500"/>
              <a:t>Environment</a:t>
            </a:r>
            <a:r>
              <a:rPr lang="en" sz="1500"/>
              <a:t> configuration:</a:t>
            </a:r>
            <a:endParaRPr sz="1500"/>
          </a:p>
          <a:p>
            <a:pPr indent="-304958" lvl="1" marL="914400" rtl="0" algn="l">
              <a:spcBef>
                <a:spcPts val="0"/>
              </a:spcBef>
              <a:spcAft>
                <a:spcPts val="0"/>
              </a:spcAft>
              <a:buSzPct val="100000"/>
              <a:buAutoNum type="alphaLcPeriod"/>
            </a:pPr>
            <a:r>
              <a:rPr lang="en" sz="1300"/>
              <a:t>Colab is known for its ease of use and accessibility. Setting up a Colab notebook with TPUs is straightforward, and it provides a convenient environment for prototyping and experimenting. Azure Databricks, while powerful, may involve more setup and configuration.</a:t>
            </a:r>
            <a:endParaRPr sz="1300"/>
          </a:p>
          <a:p>
            <a:pPr indent="-316706" lvl="0" marL="457200" rtl="0" algn="l">
              <a:spcBef>
                <a:spcPts val="0"/>
              </a:spcBef>
              <a:spcAft>
                <a:spcPts val="0"/>
              </a:spcAft>
              <a:buSzPct val="100000"/>
              <a:buAutoNum type="arabicPeriod"/>
            </a:pPr>
            <a:r>
              <a:rPr lang="en" sz="1500"/>
              <a:t>Quick Iterations and Prototyping:</a:t>
            </a:r>
            <a:endParaRPr sz="1500"/>
          </a:p>
          <a:p>
            <a:pPr indent="-304958" lvl="1" marL="914400" rtl="0" algn="l">
              <a:spcBef>
                <a:spcPts val="0"/>
              </a:spcBef>
              <a:spcAft>
                <a:spcPts val="0"/>
              </a:spcAft>
              <a:buSzPct val="100000"/>
              <a:buAutoNum type="alphaLcPeriod"/>
            </a:pPr>
            <a:r>
              <a:rPr lang="en" sz="1300"/>
              <a:t>Colab is suitable for quick iterations and prototyping, making it a good choice for experimenting with different model architectures and hyperparameters. The interactive nature of Colab notebooks allows for rapid development and testing.</a:t>
            </a:r>
            <a:endParaRPr sz="13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819150" y="295000"/>
            <a:ext cx="7505700" cy="606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evaluation: Rouge Score</a:t>
            </a:r>
            <a:endParaRPr/>
          </a:p>
        </p:txBody>
      </p:sp>
      <p:sp>
        <p:nvSpPr>
          <p:cNvPr id="238" name="Google Shape;238;p2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pic>
        <p:nvPicPr>
          <p:cNvPr id="239" name="Google Shape;239;p29"/>
          <p:cNvPicPr preferRelativeResize="0"/>
          <p:nvPr/>
        </p:nvPicPr>
        <p:blipFill>
          <a:blip r:embed="rId3">
            <a:alphaModFix/>
          </a:blip>
          <a:stretch>
            <a:fillRect/>
          </a:stretch>
        </p:blipFill>
        <p:spPr>
          <a:xfrm>
            <a:off x="709950" y="1026425"/>
            <a:ext cx="3829050" cy="3200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idx="1" type="body"/>
          </p:nvPr>
        </p:nvSpPr>
        <p:spPr>
          <a:xfrm>
            <a:off x="819150" y="1347750"/>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Input text </a:t>
            </a:r>
            <a:r>
              <a:rPr lang="en"/>
              <a:t>sequence</a:t>
            </a:r>
            <a:r>
              <a:rPr lang="en"/>
              <a:t> is 700 length</a:t>
            </a:r>
            <a:endParaRPr/>
          </a:p>
          <a:p>
            <a:pPr indent="-311150" lvl="0" marL="457200" rtl="0" algn="l">
              <a:spcBef>
                <a:spcPts val="0"/>
              </a:spcBef>
              <a:spcAft>
                <a:spcPts val="0"/>
              </a:spcAft>
              <a:buSzPts val="1300"/>
              <a:buAutoNum type="arabicPeriod"/>
            </a:pPr>
            <a:r>
              <a:rPr lang="en"/>
              <a:t>G</a:t>
            </a:r>
            <a:r>
              <a:rPr lang="en"/>
              <a:t>radient vanishing problem</a:t>
            </a:r>
            <a:endParaRPr/>
          </a:p>
        </p:txBody>
      </p:sp>
      <p:sp>
        <p:nvSpPr>
          <p:cNvPr id="245" name="Google Shape;245;p30"/>
          <p:cNvSpPr txBox="1"/>
          <p:nvPr>
            <p:ph type="title"/>
          </p:nvPr>
        </p:nvSpPr>
        <p:spPr>
          <a:xfrm>
            <a:off x="819150" y="379050"/>
            <a:ext cx="7505700" cy="606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
            </a:r>
            <a:r>
              <a:rPr lang="en"/>
              <a:t>hallenges encountered by the Seq2Seq model</a:t>
            </a:r>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7. Limitations</a:t>
            </a:r>
            <a:endParaRPr/>
          </a:p>
        </p:txBody>
      </p:sp>
      <p:sp>
        <p:nvSpPr>
          <p:cNvPr id="251" name="Google Shape;251;p3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Computational power and time limitation</a:t>
            </a:r>
            <a:endParaRPr/>
          </a:p>
          <a:p>
            <a:pPr indent="-298450" lvl="1" marL="914400" rtl="0" algn="l">
              <a:spcBef>
                <a:spcPts val="0"/>
              </a:spcBef>
              <a:spcAft>
                <a:spcPts val="0"/>
              </a:spcAft>
              <a:buSzPts val="1100"/>
              <a:buAutoNum type="alphaLcPeriod"/>
            </a:pPr>
            <a:r>
              <a:rPr lang="en"/>
              <a:t>For this project, I already used 200 computational units in colab, but I still have a lot throughs to try…</a:t>
            </a:r>
            <a:endParaRPr/>
          </a:p>
          <a:p>
            <a:pPr indent="-298450" lvl="1" marL="914400" rtl="0" algn="l">
              <a:spcBef>
                <a:spcPts val="0"/>
              </a:spcBef>
              <a:spcAft>
                <a:spcPts val="0"/>
              </a:spcAft>
              <a:buSzPts val="1100"/>
              <a:buAutoNum type="alphaLcPeriod"/>
            </a:pPr>
            <a:r>
              <a:rPr lang="en"/>
              <a:t>Epoch limitations + Process time </a:t>
            </a:r>
            <a:endParaRPr/>
          </a:p>
          <a:p>
            <a:pPr indent="-311150" lvl="0" marL="457200" rtl="0" algn="l">
              <a:spcBef>
                <a:spcPts val="0"/>
              </a:spcBef>
              <a:spcAft>
                <a:spcPts val="0"/>
              </a:spcAft>
              <a:buSzPts val="1300"/>
              <a:buAutoNum type="arabicPeriod"/>
            </a:pPr>
            <a:r>
              <a:rPr lang="en"/>
              <a:t>Model interpretation</a:t>
            </a:r>
            <a:endParaRPr/>
          </a:p>
          <a:p>
            <a:pPr indent="-298450" lvl="1" marL="914400" rtl="0" algn="l">
              <a:spcBef>
                <a:spcPts val="0"/>
              </a:spcBef>
              <a:spcAft>
                <a:spcPts val="0"/>
              </a:spcAft>
              <a:buSzPts val="1100"/>
              <a:buAutoNum type="alphaLcPeriod"/>
            </a:pPr>
            <a:r>
              <a:rPr lang="en"/>
              <a:t>Learning Seq2seq from base.</a:t>
            </a:r>
            <a:endParaRPr/>
          </a:p>
          <a:p>
            <a:pPr indent="-298450" lvl="1" marL="914400" rtl="0" algn="l">
              <a:spcBef>
                <a:spcPts val="0"/>
              </a:spcBef>
              <a:spcAft>
                <a:spcPts val="0"/>
              </a:spcAft>
              <a:buSzPts val="1100"/>
              <a:buAutoNum type="alphaLcPeriod"/>
            </a:pPr>
            <a:r>
              <a:rPr lang="en"/>
              <a:t>Lack of experience on incrementing large model. </a:t>
            </a:r>
            <a:endParaRPr sz="1800"/>
          </a:p>
          <a:p>
            <a:pPr indent="-298450" lvl="1" marL="914400" rtl="0" algn="l">
              <a:spcBef>
                <a:spcPts val="0"/>
              </a:spcBef>
              <a:spcAft>
                <a:spcPts val="0"/>
              </a:spcAft>
              <a:buSzPts val="1100"/>
              <a:buAutoNum type="alphaLcPeriod"/>
            </a:pPr>
            <a:r>
              <a:rPr lang="en"/>
              <a:t>I</a:t>
            </a:r>
            <a:r>
              <a:rPr lang="en"/>
              <a:t> try to build an Attention layers by myself but I failed.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of contents</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Research topic</a:t>
            </a:r>
            <a:endParaRPr/>
          </a:p>
          <a:p>
            <a:pPr indent="-311150" lvl="0" marL="457200" rtl="0" algn="l">
              <a:spcBef>
                <a:spcPts val="0"/>
              </a:spcBef>
              <a:spcAft>
                <a:spcPts val="0"/>
              </a:spcAft>
              <a:buSzPts val="1300"/>
              <a:buAutoNum type="arabicPeriod"/>
            </a:pPr>
            <a:r>
              <a:rPr lang="en"/>
              <a:t>Dataset </a:t>
            </a:r>
            <a:endParaRPr/>
          </a:p>
          <a:p>
            <a:pPr indent="-311150" lvl="0" marL="457200" rtl="0" algn="l">
              <a:spcBef>
                <a:spcPts val="0"/>
              </a:spcBef>
              <a:spcAft>
                <a:spcPts val="0"/>
              </a:spcAft>
              <a:buSzPts val="1300"/>
              <a:buAutoNum type="arabicPeriod"/>
            </a:pPr>
            <a:r>
              <a:rPr lang="en"/>
              <a:t>Workflow</a:t>
            </a:r>
            <a:r>
              <a:rPr lang="en"/>
              <a:t> </a:t>
            </a:r>
            <a:r>
              <a:rPr lang="en"/>
              <a:t>introduction</a:t>
            </a:r>
            <a:endParaRPr/>
          </a:p>
          <a:p>
            <a:pPr indent="-311150" lvl="0" marL="457200" rtl="0" algn="l">
              <a:spcBef>
                <a:spcPts val="0"/>
              </a:spcBef>
              <a:spcAft>
                <a:spcPts val="0"/>
              </a:spcAft>
              <a:buSzPts val="1300"/>
              <a:buAutoNum type="arabicPeriod"/>
            </a:pPr>
            <a:r>
              <a:rPr lang="en"/>
              <a:t>Data preprocessing + Data statistic (Azure Databricks)</a:t>
            </a:r>
            <a:endParaRPr/>
          </a:p>
          <a:p>
            <a:pPr indent="-311150" lvl="0" marL="457200" rtl="0" algn="l">
              <a:spcBef>
                <a:spcPts val="0"/>
              </a:spcBef>
              <a:spcAft>
                <a:spcPts val="0"/>
              </a:spcAft>
              <a:buSzPts val="1300"/>
              <a:buAutoNum type="arabicPeriod"/>
            </a:pPr>
            <a:r>
              <a:rPr lang="en"/>
              <a:t>Model-seq2seq (Colab + TPU)</a:t>
            </a:r>
            <a:endParaRPr/>
          </a:p>
          <a:p>
            <a:pPr indent="-311150" lvl="0" marL="457200" rtl="0" algn="l">
              <a:spcBef>
                <a:spcPts val="0"/>
              </a:spcBef>
              <a:spcAft>
                <a:spcPts val="0"/>
              </a:spcAft>
              <a:buSzPts val="1300"/>
              <a:buAutoNum type="arabicPeriod"/>
            </a:pPr>
            <a:r>
              <a:rPr lang="en"/>
              <a:t>Performance evaluation</a:t>
            </a:r>
            <a:endParaRPr/>
          </a:p>
          <a:p>
            <a:pPr indent="-311150" lvl="0" marL="457200" rtl="0" algn="l">
              <a:spcBef>
                <a:spcPts val="0"/>
              </a:spcBef>
              <a:spcAft>
                <a:spcPts val="0"/>
              </a:spcAft>
              <a:buSzPts val="1300"/>
              <a:buAutoNum type="arabicPeriod"/>
            </a:pPr>
            <a:r>
              <a:rPr lang="en"/>
              <a:t>Limitations </a:t>
            </a:r>
            <a:endParaRPr/>
          </a:p>
          <a:p>
            <a:pPr indent="-311150" lvl="0" marL="457200" rtl="0" algn="l">
              <a:spcBef>
                <a:spcPts val="0"/>
              </a:spcBef>
              <a:spcAft>
                <a:spcPts val="0"/>
              </a:spcAft>
              <a:buSzPts val="1300"/>
              <a:buAutoNum type="arabicPeriod"/>
            </a:pPr>
            <a:r>
              <a:rPr lang="en"/>
              <a:t>Further approaches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2"/>
          <p:cNvSpPr txBox="1"/>
          <p:nvPr>
            <p:ph type="title"/>
          </p:nvPr>
        </p:nvSpPr>
        <p:spPr>
          <a:xfrm>
            <a:off x="387900" y="366575"/>
            <a:ext cx="8368200" cy="68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Further approaches</a:t>
            </a:r>
            <a:endParaRPr/>
          </a:p>
        </p:txBody>
      </p:sp>
      <p:sp>
        <p:nvSpPr>
          <p:cNvPr id="257" name="Google Shape;257;p32"/>
          <p:cNvSpPr txBox="1"/>
          <p:nvPr/>
        </p:nvSpPr>
        <p:spPr>
          <a:xfrm>
            <a:off x="579875" y="1041250"/>
            <a:ext cx="7931400" cy="36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Seq2Seq:</a:t>
            </a:r>
            <a:endParaRPr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AutoNum type="arabicPeriod"/>
            </a:pPr>
            <a:r>
              <a:rPr lang="en" sz="1300">
                <a:solidFill>
                  <a:schemeClr val="dk2"/>
                </a:solidFill>
                <a:latin typeface="Calibri"/>
                <a:ea typeface="Calibri"/>
                <a:cs typeface="Calibri"/>
                <a:sym typeface="Calibri"/>
              </a:rPr>
              <a:t> self-attention mechanisms</a:t>
            </a:r>
            <a:endParaRPr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AutoNum type="arabicPeriod"/>
            </a:pPr>
            <a:r>
              <a:rPr lang="en" sz="1300">
                <a:solidFill>
                  <a:schemeClr val="dk2"/>
                </a:solidFill>
                <a:latin typeface="Calibri"/>
                <a:ea typeface="Calibri"/>
                <a:cs typeface="Calibri"/>
                <a:sym typeface="Calibri"/>
              </a:rPr>
              <a:t>Implement Beam search method to replace the greedy method. </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a:p>
            <a:pPr indent="0" lvl="0" marL="0" rtl="0" algn="l">
              <a:spcBef>
                <a:spcPts val="0"/>
              </a:spcBef>
              <a:spcAft>
                <a:spcPts val="0"/>
              </a:spcAft>
              <a:buNone/>
            </a:pPr>
            <a:r>
              <a:rPr lang="en" sz="1300">
                <a:solidFill>
                  <a:schemeClr val="dk2"/>
                </a:solidFill>
                <a:latin typeface="Calibri"/>
                <a:ea typeface="Calibri"/>
                <a:cs typeface="Calibri"/>
                <a:sym typeface="Calibri"/>
              </a:rPr>
              <a:t>T5: </a:t>
            </a:r>
            <a:endParaRPr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AutoNum type="arabicPeriod"/>
            </a:pPr>
            <a:r>
              <a:rPr lang="en" sz="1300">
                <a:solidFill>
                  <a:schemeClr val="dk2"/>
                </a:solidFill>
                <a:latin typeface="Calibri"/>
                <a:ea typeface="Calibri"/>
                <a:cs typeface="Calibri"/>
                <a:sym typeface="Calibri"/>
              </a:rPr>
              <a:t>Switch from T5 small to T5 basic</a:t>
            </a:r>
            <a:endParaRPr sz="1300">
              <a:solidFill>
                <a:schemeClr val="dk2"/>
              </a:solidFill>
              <a:latin typeface="Calibri"/>
              <a:ea typeface="Calibri"/>
              <a:cs typeface="Calibri"/>
              <a:sym typeface="Calibri"/>
            </a:endParaRPr>
          </a:p>
          <a:p>
            <a:pPr indent="0" lvl="0" marL="0" rtl="0" algn="l">
              <a:spcBef>
                <a:spcPts val="0"/>
              </a:spcBef>
              <a:spcAft>
                <a:spcPts val="0"/>
              </a:spcAft>
              <a:buNone/>
            </a:pPr>
            <a:r>
              <a:rPr lang="en" sz="1300">
                <a:solidFill>
                  <a:schemeClr val="dk2"/>
                </a:solidFill>
                <a:latin typeface="Calibri"/>
                <a:ea typeface="Calibri"/>
                <a:cs typeface="Calibri"/>
                <a:sym typeface="Calibri"/>
              </a:rPr>
              <a:t> </a:t>
            </a:r>
            <a:endParaRPr sz="1300">
              <a:solidFill>
                <a:schemeClr val="dk2"/>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419100" lvl="0" marL="457200" rtl="0" algn="l">
              <a:spcBef>
                <a:spcPts val="0"/>
              </a:spcBef>
              <a:spcAft>
                <a:spcPts val="0"/>
              </a:spcAft>
              <a:buSzPts val="3000"/>
              <a:buAutoNum type="arabicPeriod"/>
            </a:pPr>
            <a:r>
              <a:rPr lang="en"/>
              <a:t>Research Topic - Text summarization</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268"/>
              <a:t>Text summarization is the process of distilling extensive text into concise and coherent summaries while retaining essential information and meaning. This research explores the critical roles that text summarization plays in various domains:</a:t>
            </a:r>
            <a:endParaRPr sz="5268"/>
          </a:p>
          <a:p>
            <a:pPr indent="-312233" lvl="0" marL="457200" rtl="0" algn="l">
              <a:spcBef>
                <a:spcPts val="1200"/>
              </a:spcBef>
              <a:spcAft>
                <a:spcPts val="0"/>
              </a:spcAft>
              <a:buSzPct val="100000"/>
              <a:buAutoNum type="arabicPeriod"/>
            </a:pPr>
            <a:r>
              <a:rPr lang="en" sz="5268"/>
              <a:t>Information Overload (Content Extraction): Addressing the challenge of overwhelming information by extracting the most relevant content, saving time and effort for users.</a:t>
            </a:r>
            <a:endParaRPr sz="5268"/>
          </a:p>
          <a:p>
            <a:pPr indent="-312233" lvl="0" marL="457200" rtl="0" algn="l">
              <a:spcBef>
                <a:spcPts val="0"/>
              </a:spcBef>
              <a:spcAft>
                <a:spcPts val="0"/>
              </a:spcAft>
              <a:buSzPct val="100000"/>
              <a:buAutoNum type="arabicPeriod"/>
            </a:pPr>
            <a:r>
              <a:rPr lang="en" sz="5268"/>
              <a:t>Search Engine Optimization (SEO): Enhancing web page visibility on search engines through the use of summarized content as snippets in search results.</a:t>
            </a:r>
            <a:endParaRPr sz="5268"/>
          </a:p>
          <a:p>
            <a:pPr indent="-312233" lvl="0" marL="457200" rtl="0" algn="l">
              <a:spcBef>
                <a:spcPts val="0"/>
              </a:spcBef>
              <a:spcAft>
                <a:spcPts val="0"/>
              </a:spcAft>
              <a:buSzPct val="100000"/>
              <a:buAutoNum type="arabicPeriod"/>
            </a:pPr>
            <a:r>
              <a:rPr lang="en" sz="5268"/>
              <a:t>Document Skimming: Facilitating efficient review of numerous documents by distilling key insights and enabling quick identification of relevant content.</a:t>
            </a:r>
            <a:endParaRPr sz="5268"/>
          </a:p>
          <a:p>
            <a:pPr indent="-312233" lvl="0" marL="457200" rtl="0" algn="l">
              <a:spcBef>
                <a:spcPts val="0"/>
              </a:spcBef>
              <a:spcAft>
                <a:spcPts val="0"/>
              </a:spcAft>
              <a:buSzPct val="100000"/>
              <a:buAutoNum type="arabicPeriod"/>
            </a:pPr>
            <a:r>
              <a:rPr lang="en" sz="5268"/>
              <a:t>Content Generation: Supporting the generation of concise and meaningful content, applicable in tasks such as abstract creation for research papers and news headlines.</a:t>
            </a:r>
            <a:endParaRPr sz="5268"/>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a:t>
            </a:r>
            <a:r>
              <a:rPr lang="en"/>
              <a:t>Dataset </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 </a:t>
            </a:r>
            <a:r>
              <a:rPr lang="en"/>
              <a:t>CNN-DailyMail News</a:t>
            </a:r>
            <a:r>
              <a:rPr lang="en"/>
              <a:t>:</a:t>
            </a:r>
            <a:endParaRPr/>
          </a:p>
          <a:p>
            <a:pPr indent="-311150" lvl="0" marL="457200" rtl="0" algn="l">
              <a:spcBef>
                <a:spcPts val="1200"/>
              </a:spcBef>
              <a:spcAft>
                <a:spcPts val="0"/>
              </a:spcAft>
              <a:buSzPts val="1300"/>
              <a:buAutoNum type="arabicPeriod"/>
            </a:pPr>
            <a:r>
              <a:rPr lang="en"/>
              <a:t>CNN-DailyMail News</a:t>
            </a:r>
            <a:r>
              <a:rPr lang="en"/>
              <a:t> is a dataset from Kaggle</a:t>
            </a:r>
            <a:endParaRPr/>
          </a:p>
          <a:p>
            <a:pPr indent="-311150" lvl="0" marL="457200" rtl="0" algn="l">
              <a:spcBef>
                <a:spcPts val="0"/>
              </a:spcBef>
              <a:spcAft>
                <a:spcPts val="0"/>
              </a:spcAft>
              <a:buSzPts val="1300"/>
              <a:buAutoNum type="arabicPeriod"/>
            </a:pPr>
            <a:r>
              <a:rPr lang="en"/>
              <a:t>CNN-DailyMail News</a:t>
            </a:r>
            <a:r>
              <a:rPr lang="en"/>
              <a:t> is a collection of more than over 300k unique news articles as written by journalists at CNN and the Daily Mail.</a:t>
            </a:r>
            <a:endParaRPr/>
          </a:p>
          <a:p>
            <a:pPr indent="-311150" lvl="0" marL="457200" rtl="0" algn="l">
              <a:spcBef>
                <a:spcPts val="0"/>
              </a:spcBef>
              <a:spcAft>
                <a:spcPts val="0"/>
              </a:spcAft>
              <a:buSzPts val="1300"/>
              <a:buAutoNum type="arabicPeriod"/>
            </a:pPr>
            <a:r>
              <a:rPr lang="en"/>
              <a:t>287k training sample  + 11k testing samples + 13k </a:t>
            </a:r>
            <a:r>
              <a:rPr lang="en"/>
              <a:t>validation</a:t>
            </a:r>
            <a:r>
              <a:rPr lang="en"/>
              <a:t> samples</a:t>
            </a:r>
            <a:endParaRPr/>
          </a:p>
          <a:p>
            <a:pPr indent="-311150" lvl="0" marL="457200" rtl="0" algn="l">
              <a:spcBef>
                <a:spcPts val="0"/>
              </a:spcBef>
              <a:spcAft>
                <a:spcPts val="0"/>
              </a:spcAft>
              <a:buSzPts val="1300"/>
              <a:buAutoNum type="arabicPeriod"/>
            </a:pPr>
            <a:r>
              <a:rPr lang="en"/>
              <a:t>3 </a:t>
            </a:r>
            <a:r>
              <a:rPr lang="en"/>
              <a:t>labels : including id(0), article (1), highlights(2).</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274100"/>
            <a:ext cx="7505700" cy="43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Workflow </a:t>
            </a:r>
            <a:endParaRPr/>
          </a:p>
        </p:txBody>
      </p:sp>
      <p:sp>
        <p:nvSpPr>
          <p:cNvPr id="153" name="Google Shape;153;p17"/>
          <p:cNvSpPr txBox="1"/>
          <p:nvPr>
            <p:ph idx="1" type="body"/>
          </p:nvPr>
        </p:nvSpPr>
        <p:spPr>
          <a:xfrm>
            <a:off x="819150" y="81287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Load data</a:t>
            </a:r>
            <a:endParaRPr/>
          </a:p>
          <a:p>
            <a:pPr indent="-311150" lvl="0" marL="457200" rtl="0" algn="l">
              <a:spcBef>
                <a:spcPts val="0"/>
              </a:spcBef>
              <a:spcAft>
                <a:spcPts val="0"/>
              </a:spcAft>
              <a:buSzPts val="1300"/>
              <a:buAutoNum type="arabicPeriod"/>
            </a:pPr>
            <a:r>
              <a:rPr lang="en"/>
              <a:t>Data preprocessing </a:t>
            </a:r>
            <a:endParaRPr/>
          </a:p>
          <a:p>
            <a:pPr indent="-311150" lvl="0" marL="457200" rtl="0" algn="l">
              <a:spcBef>
                <a:spcPts val="0"/>
              </a:spcBef>
              <a:spcAft>
                <a:spcPts val="0"/>
              </a:spcAft>
              <a:buSzPts val="1300"/>
              <a:buAutoNum type="arabicPeriod"/>
            </a:pPr>
            <a:r>
              <a:rPr lang="en"/>
              <a:t>Tokenization </a:t>
            </a:r>
            <a:endParaRPr/>
          </a:p>
          <a:p>
            <a:pPr indent="-311150" lvl="0" marL="457200" rtl="0" algn="l">
              <a:spcBef>
                <a:spcPts val="0"/>
              </a:spcBef>
              <a:spcAft>
                <a:spcPts val="0"/>
              </a:spcAft>
              <a:buSzPts val="1300"/>
              <a:buAutoNum type="arabicPeriod"/>
            </a:pPr>
            <a:r>
              <a:rPr lang="en"/>
              <a:t>Define deep learning model</a:t>
            </a:r>
            <a:endParaRPr/>
          </a:p>
          <a:p>
            <a:pPr indent="-311150" lvl="0" marL="457200" rtl="0" algn="l">
              <a:spcBef>
                <a:spcPts val="0"/>
              </a:spcBef>
              <a:spcAft>
                <a:spcPts val="0"/>
              </a:spcAft>
              <a:buSzPts val="1300"/>
              <a:buAutoNum type="arabicPeriod"/>
            </a:pPr>
            <a:r>
              <a:rPr lang="en"/>
              <a:t>Train </a:t>
            </a:r>
            <a:endParaRPr/>
          </a:p>
          <a:p>
            <a:pPr indent="-311150" lvl="0" marL="457200" rtl="0" algn="l">
              <a:spcBef>
                <a:spcPts val="0"/>
              </a:spcBef>
              <a:spcAft>
                <a:spcPts val="0"/>
              </a:spcAft>
              <a:buSzPts val="1300"/>
              <a:buAutoNum type="arabicPeriod"/>
            </a:pPr>
            <a:r>
              <a:rPr lang="en"/>
              <a:t>Define inference model</a:t>
            </a:r>
            <a:endParaRPr/>
          </a:p>
          <a:p>
            <a:pPr indent="-311150" lvl="0" marL="457200" rtl="0" algn="l">
              <a:spcBef>
                <a:spcPts val="0"/>
              </a:spcBef>
              <a:spcAft>
                <a:spcPts val="0"/>
              </a:spcAft>
              <a:buSzPts val="1300"/>
              <a:buAutoNum type="arabicPeriod"/>
            </a:pPr>
            <a:r>
              <a:rPr lang="en"/>
              <a:t>p</a:t>
            </a:r>
            <a:r>
              <a:rPr lang="en"/>
              <a:t>redict</a:t>
            </a:r>
            <a:endParaRPr/>
          </a:p>
          <a:p>
            <a:pPr indent="-311150" lvl="0" marL="457200" rtl="0" algn="l">
              <a:spcBef>
                <a:spcPts val="0"/>
              </a:spcBef>
              <a:spcAft>
                <a:spcPts val="0"/>
              </a:spcAft>
              <a:buSzPts val="1300"/>
              <a:buAutoNum type="arabicPeriod"/>
            </a:pPr>
            <a:r>
              <a:rPr lang="en"/>
              <a:t>Evaluate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a:t>
            </a:r>
            <a:r>
              <a:rPr lang="en"/>
              <a:t>Data preprocessing + Data statistic (Azure Databricks)</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Data preprocessing, including </a:t>
            </a:r>
            <a:r>
              <a:rPr lang="en"/>
              <a:t>lowercase</a:t>
            </a:r>
            <a:r>
              <a:rPr lang="en"/>
              <a:t>, contraction mapping, remove </a:t>
            </a:r>
            <a:r>
              <a:rPr lang="en"/>
              <a:t>punctuation</a:t>
            </a:r>
            <a:r>
              <a:rPr lang="en"/>
              <a:t> + numbers, remove \n (since there are \n in the highlights), remove any </a:t>
            </a:r>
            <a:r>
              <a:rPr lang="en"/>
              <a:t>unnecessary</a:t>
            </a:r>
            <a:r>
              <a:rPr lang="en"/>
              <a:t> whitespace, removing stopwords, adding tokens, etc</a:t>
            </a:r>
            <a:endParaRPr/>
          </a:p>
          <a:p>
            <a:pPr indent="-311150" lvl="0" marL="457200" rtl="0" algn="l">
              <a:spcBef>
                <a:spcPts val="0"/>
              </a:spcBef>
              <a:spcAft>
                <a:spcPts val="0"/>
              </a:spcAft>
              <a:buSzPts val="1300"/>
              <a:buAutoNum type="arabicPeriod"/>
            </a:pPr>
            <a:r>
              <a:rPr lang="en"/>
              <a:t>Data split: </a:t>
            </a:r>
            <a:endParaRPr/>
          </a:p>
          <a:p>
            <a:pPr indent="-298450" lvl="1" marL="914400" rtl="0" algn="l">
              <a:spcBef>
                <a:spcPts val="0"/>
              </a:spcBef>
              <a:spcAft>
                <a:spcPts val="0"/>
              </a:spcAft>
              <a:buSzPts val="1100"/>
              <a:buAutoNum type="alphaLcPeriod"/>
            </a:pPr>
            <a:r>
              <a:rPr lang="en"/>
              <a:t>For </a:t>
            </a:r>
            <a:r>
              <a:rPr lang="en"/>
              <a:t>efficient</a:t>
            </a:r>
            <a:r>
              <a:rPr lang="en"/>
              <a:t> training, I only use </a:t>
            </a:r>
            <a:r>
              <a:rPr lang="en"/>
              <a:t>portion</a:t>
            </a:r>
            <a:r>
              <a:rPr lang="en"/>
              <a:t> of dataset: </a:t>
            </a:r>
            <a:endParaRPr/>
          </a:p>
          <a:p>
            <a:pPr indent="0" lvl="0" marL="0" rtl="0" algn="l">
              <a:spcBef>
                <a:spcPts val="1200"/>
              </a:spcBef>
              <a:spcAft>
                <a:spcPts val="1200"/>
              </a:spcAft>
              <a:buNone/>
            </a:pPr>
            <a:r>
              <a:t/>
            </a:r>
            <a:endParaRPr/>
          </a:p>
        </p:txBody>
      </p:sp>
      <p:graphicFrame>
        <p:nvGraphicFramePr>
          <p:cNvPr id="160" name="Google Shape;160;p18"/>
          <p:cNvGraphicFramePr/>
          <p:nvPr/>
        </p:nvGraphicFramePr>
        <p:xfrm>
          <a:off x="952500" y="3238500"/>
          <a:ext cx="3000000" cy="3000000"/>
        </p:xfrm>
        <a:graphic>
          <a:graphicData uri="http://schemas.openxmlformats.org/drawingml/2006/table">
            <a:tbl>
              <a:tblPr>
                <a:noFill/>
                <a:tableStyleId>{292AD632-24CB-4715-AC06-637BE7BB6B6A}</a:tableStyleId>
              </a:tblPr>
              <a:tblGrid>
                <a:gridCol w="1809750"/>
                <a:gridCol w="1809750"/>
                <a:gridCol w="1809750"/>
                <a:gridCol w="1809750"/>
              </a:tblGrid>
              <a:tr h="381000">
                <a:tc gridSpan="2">
                  <a:txBody>
                    <a:bodyPr/>
                    <a:lstStyle/>
                    <a:p>
                      <a:pPr indent="0" lvl="0" marL="0" rtl="0" algn="ctr">
                        <a:spcBef>
                          <a:spcPts val="0"/>
                        </a:spcBef>
                        <a:spcAft>
                          <a:spcPts val="0"/>
                        </a:spcAft>
                        <a:buNone/>
                      </a:pPr>
                      <a:r>
                        <a:rPr lang="en"/>
                        <a:t>Whole dataset</a:t>
                      </a:r>
                      <a:endParaRPr/>
                    </a:p>
                  </a:txBody>
                  <a:tcPr marT="91425" marB="91425" marR="91425" marL="91425" anchor="ctr"/>
                </a:tc>
                <a:tc hMerge="1"/>
                <a:tc gridSpan="2">
                  <a:txBody>
                    <a:bodyPr/>
                    <a:lstStyle/>
                    <a:p>
                      <a:pPr indent="0" lvl="0" marL="0" rtl="0" algn="ctr">
                        <a:spcBef>
                          <a:spcPts val="0"/>
                        </a:spcBef>
                        <a:spcAft>
                          <a:spcPts val="0"/>
                        </a:spcAft>
                        <a:buNone/>
                      </a:pPr>
                      <a:r>
                        <a:rPr lang="en"/>
                        <a:t>Using dataset</a:t>
                      </a:r>
                      <a:endParaRPr/>
                    </a:p>
                  </a:txBody>
                  <a:tcPr marT="91425" marB="91425" marR="91425" marL="91425" anchor="ctr"/>
                </a:tc>
                <a:tc hMerge="1"/>
              </a:tr>
              <a:tr h="381000">
                <a:tc>
                  <a:txBody>
                    <a:bodyPr/>
                    <a:lstStyle/>
                    <a:p>
                      <a:pPr indent="0" lvl="0" marL="0" rtl="0" algn="ctr">
                        <a:spcBef>
                          <a:spcPts val="0"/>
                        </a:spcBef>
                        <a:spcAft>
                          <a:spcPts val="0"/>
                        </a:spcAft>
                        <a:buNone/>
                      </a:pPr>
                      <a:r>
                        <a:rPr lang="en"/>
                        <a:t>Train</a:t>
                      </a:r>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287k</a:t>
                      </a:r>
                      <a:r>
                        <a:rPr lang="en"/>
                        <a:t> rows</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Train </a:t>
                      </a:r>
                      <a:endParaRPr/>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t>First 110, 000 rows</a:t>
                      </a:r>
                      <a:endParaRPr/>
                    </a:p>
                  </a:txBody>
                  <a:tcPr marT="91425" marB="91425" marR="91425" marL="91425" anchor="ctr"/>
                </a:tc>
              </a:tr>
              <a:tr h="381000">
                <a:tc>
                  <a:txBody>
                    <a:bodyPr/>
                    <a:lstStyle/>
                    <a:p>
                      <a:pPr indent="0" lvl="0" marL="0" rtl="0" algn="ctr">
                        <a:spcBef>
                          <a:spcPts val="0"/>
                        </a:spcBef>
                        <a:spcAft>
                          <a:spcPts val="0"/>
                        </a:spcAft>
                        <a:buNone/>
                      </a:pPr>
                      <a:r>
                        <a:rPr lang="en"/>
                        <a:t>t</a:t>
                      </a:r>
                      <a:r>
                        <a:rPr lang="en"/>
                        <a:t>est </a:t>
                      </a:r>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11k</a:t>
                      </a:r>
                      <a:r>
                        <a:rPr lang="en"/>
                        <a:t> rows</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Test</a:t>
                      </a:r>
                      <a:endParaRPr/>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t>First 10,500 rows</a:t>
                      </a:r>
                      <a:endParaRPr/>
                    </a:p>
                  </a:txBody>
                  <a:tcPr marT="91425" marB="91425" marR="91425" marL="91425" anchor="ctr"/>
                </a:tc>
              </a:tr>
              <a:tr h="381000">
                <a:tc>
                  <a:txBody>
                    <a:bodyPr/>
                    <a:lstStyle/>
                    <a:p>
                      <a:pPr indent="0" lvl="0" marL="0" rtl="0" algn="ctr">
                        <a:spcBef>
                          <a:spcPts val="0"/>
                        </a:spcBef>
                        <a:spcAft>
                          <a:spcPts val="0"/>
                        </a:spcAft>
                        <a:buNone/>
                      </a:pPr>
                      <a:r>
                        <a:rPr lang="en"/>
                        <a:t>Validation</a:t>
                      </a:r>
                      <a:r>
                        <a:rPr lang="en"/>
                        <a:t> </a:t>
                      </a:r>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13k</a:t>
                      </a:r>
                      <a:r>
                        <a:rPr lang="en"/>
                        <a:t> rows</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Validation </a:t>
                      </a:r>
                      <a:endParaRPr/>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t>First</a:t>
                      </a:r>
                      <a:r>
                        <a:rPr lang="en"/>
                        <a:t> 10.500 rows</a:t>
                      </a:r>
                      <a:endParaRPr/>
                    </a:p>
                  </a:txBody>
                  <a:tcPr marT="91425" marB="91425" marR="91425" marL="91425"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3298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Data statistic</a:t>
            </a:r>
            <a:endParaRPr sz="2700"/>
          </a:p>
        </p:txBody>
      </p:sp>
      <p:sp>
        <p:nvSpPr>
          <p:cNvPr id="166" name="Google Shape;166;p19"/>
          <p:cNvSpPr txBox="1"/>
          <p:nvPr>
            <p:ph idx="1" type="body"/>
          </p:nvPr>
        </p:nvSpPr>
        <p:spPr>
          <a:xfrm>
            <a:off x="658850" y="966200"/>
            <a:ext cx="3837900" cy="294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observations revealed a predominant trend wherein most highlights comprised fewer than 100 tokens, while the majority of articles fell within the range of 200 to 300 tokens.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67" name="Google Shape;167;p19"/>
          <p:cNvPicPr preferRelativeResize="0"/>
          <p:nvPr/>
        </p:nvPicPr>
        <p:blipFill>
          <a:blip r:embed="rId3">
            <a:alphaModFix/>
          </a:blip>
          <a:stretch>
            <a:fillRect/>
          </a:stretch>
        </p:blipFill>
        <p:spPr>
          <a:xfrm>
            <a:off x="4572000" y="772250"/>
            <a:ext cx="4182151" cy="33345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73" name="Google Shape;173;p20"/>
          <p:cNvSpPr txBox="1"/>
          <p:nvPr>
            <p:ph idx="1" type="body"/>
          </p:nvPr>
        </p:nvSpPr>
        <p:spPr>
          <a:xfrm>
            <a:off x="658850" y="1265875"/>
            <a:ext cx="3837900" cy="2946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To systematically filter out outliers, an examination of the distribution proportions was undertaken. Consequently, a reasoned determination was made to establish a maximum article length of 700 tokens and a maximum summary length of 60 tokens, as substantiated by the distribution patterns observed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74" name="Google Shape;174;p20"/>
          <p:cNvSpPr txBox="1"/>
          <p:nvPr>
            <p:ph type="title"/>
          </p:nvPr>
        </p:nvSpPr>
        <p:spPr>
          <a:xfrm>
            <a:off x="819150" y="38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Data statistic</a:t>
            </a:r>
            <a:endParaRPr sz="2700"/>
          </a:p>
        </p:txBody>
      </p:sp>
      <p:pic>
        <p:nvPicPr>
          <p:cNvPr id="175" name="Google Shape;175;p20"/>
          <p:cNvPicPr preferRelativeResize="0"/>
          <p:nvPr/>
        </p:nvPicPr>
        <p:blipFill>
          <a:blip r:embed="rId3">
            <a:alphaModFix/>
          </a:blip>
          <a:stretch>
            <a:fillRect/>
          </a:stretch>
        </p:blipFill>
        <p:spPr>
          <a:xfrm>
            <a:off x="4697338" y="1380563"/>
            <a:ext cx="3819525" cy="2047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19150" y="4343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statistic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1" name="Google Shape;181;p21"/>
          <p:cNvSpPr txBox="1"/>
          <p:nvPr>
            <p:ph idx="1" type="body"/>
          </p:nvPr>
        </p:nvSpPr>
        <p:spPr>
          <a:xfrm>
            <a:off x="714625" y="1238050"/>
            <a:ext cx="3212400" cy="24480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lang="en" sz="3700"/>
              <a:t>An additional critical consideration pertains to  the total tokens within the tokenizer dictionary.  The significance lies in the potential resource waste  during training if there is an excessive presence of </a:t>
            </a:r>
            <a:r>
              <a:rPr lang="en" sz="3500">
                <a:solidFill>
                  <a:srgbClr val="000000"/>
                </a:solidFill>
              </a:rPr>
              <a:t>rare tokens. To mitigate this concern, a pruden measure has been implemented—a threshold of</a:t>
            </a:r>
            <a:r>
              <a:rPr b="1" lang="en" sz="3200">
                <a:solidFill>
                  <a:srgbClr val="BFBFBF"/>
                </a:solidFill>
              </a:rPr>
              <a:t> </a:t>
            </a:r>
            <a:r>
              <a:rPr lang="en" sz="3500">
                <a:solidFill>
                  <a:srgbClr val="000000"/>
                </a:solidFill>
              </a:rPr>
              <a:t>10 occurrences. </a:t>
            </a:r>
            <a:endParaRPr sz="3500">
              <a:solidFill>
                <a:srgbClr val="000000"/>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t/>
            </a:r>
            <a:endParaRPr/>
          </a:p>
        </p:txBody>
      </p:sp>
      <p:pic>
        <p:nvPicPr>
          <p:cNvPr id="182" name="Google Shape;182;p21"/>
          <p:cNvPicPr preferRelativeResize="0"/>
          <p:nvPr/>
        </p:nvPicPr>
        <p:blipFill>
          <a:blip r:embed="rId3">
            <a:alphaModFix/>
          </a:blip>
          <a:stretch>
            <a:fillRect/>
          </a:stretch>
        </p:blipFill>
        <p:spPr>
          <a:xfrm>
            <a:off x="4012838" y="2297738"/>
            <a:ext cx="4905375" cy="1971675"/>
          </a:xfrm>
          <a:prstGeom prst="rect">
            <a:avLst/>
          </a:prstGeom>
          <a:noFill/>
          <a:ln>
            <a:noFill/>
          </a:ln>
        </p:spPr>
      </p:pic>
      <p:graphicFrame>
        <p:nvGraphicFramePr>
          <p:cNvPr id="183" name="Google Shape;183;p21"/>
          <p:cNvGraphicFramePr/>
          <p:nvPr/>
        </p:nvGraphicFramePr>
        <p:xfrm>
          <a:off x="501788" y="2945800"/>
          <a:ext cx="3000000" cy="3000000"/>
        </p:xfrm>
        <a:graphic>
          <a:graphicData uri="http://schemas.openxmlformats.org/drawingml/2006/table">
            <a:tbl>
              <a:tblPr>
                <a:noFill/>
                <a:tableStyleId>{292AD632-24CB-4715-AC06-637BE7BB6B6A}</a:tableStyleId>
              </a:tblPr>
              <a:tblGrid>
                <a:gridCol w="1755525"/>
                <a:gridCol w="1755525"/>
              </a:tblGrid>
              <a:tr h="623475">
                <a:tc>
                  <a:txBody>
                    <a:bodyPr/>
                    <a:lstStyle/>
                    <a:p>
                      <a:pPr indent="0" lvl="0" marL="0" rtl="0" algn="l">
                        <a:spcBef>
                          <a:spcPts val="0"/>
                        </a:spcBef>
                        <a:spcAft>
                          <a:spcPts val="0"/>
                        </a:spcAft>
                        <a:buNone/>
                      </a:pPr>
                      <a:r>
                        <a:rPr lang="en"/>
                        <a:t>Total tokens in </a:t>
                      </a:r>
                      <a:r>
                        <a:rPr lang="en"/>
                        <a:t>article Dictionary</a:t>
                      </a:r>
                      <a:endParaRPr/>
                    </a:p>
                  </a:txBody>
                  <a:tcPr marT="91425" marB="91425" marR="91425" marL="91425"/>
                </a:tc>
                <a:tc>
                  <a:txBody>
                    <a:bodyPr/>
                    <a:lstStyle/>
                    <a:p>
                      <a:pPr indent="0" lvl="0" marL="0" rtl="0" algn="l">
                        <a:spcBef>
                          <a:spcPts val="0"/>
                        </a:spcBef>
                        <a:spcAft>
                          <a:spcPts val="0"/>
                        </a:spcAft>
                        <a:buNone/>
                      </a:pPr>
                      <a:r>
                        <a:rPr lang="en"/>
                        <a:t>72,092</a:t>
                      </a:r>
                      <a:endParaRPr/>
                    </a:p>
                  </a:txBody>
                  <a:tcPr marT="91425" marB="91425" marR="91425" marL="91425"/>
                </a:tc>
              </a:tr>
              <a:tr h="381000">
                <a:tc>
                  <a:txBody>
                    <a:bodyPr/>
                    <a:lstStyle/>
                    <a:p>
                      <a:pPr indent="0" lvl="0" marL="0" rtl="0" algn="l">
                        <a:spcBef>
                          <a:spcPts val="0"/>
                        </a:spcBef>
                        <a:spcAft>
                          <a:spcPts val="0"/>
                        </a:spcAft>
                        <a:buNone/>
                      </a:pPr>
                      <a:r>
                        <a:rPr lang="en"/>
                        <a:t>Total tokens in summary Dictionary</a:t>
                      </a:r>
                      <a:endParaRPr/>
                    </a:p>
                  </a:txBody>
                  <a:tcPr marT="91425" marB="91425" marR="91425" marL="91425"/>
                </a:tc>
                <a:tc>
                  <a:txBody>
                    <a:bodyPr/>
                    <a:lstStyle/>
                    <a:p>
                      <a:pPr indent="0" lvl="0" marL="0" rtl="0" algn="l">
                        <a:spcBef>
                          <a:spcPts val="0"/>
                        </a:spcBef>
                        <a:spcAft>
                          <a:spcPts val="0"/>
                        </a:spcAft>
                        <a:buNone/>
                      </a:pPr>
                      <a:r>
                        <a:rPr lang="en"/>
                        <a:t>21,180</a:t>
                      </a:r>
                      <a:endParaRPr/>
                    </a:p>
                  </a:txBody>
                  <a:tcPr marT="91425" marB="91425" marR="91425" marL="91425"/>
                </a:tc>
              </a:tr>
            </a:tbl>
          </a:graphicData>
        </a:graphic>
      </p:graphicFrame>
      <p:sp>
        <p:nvSpPr>
          <p:cNvPr id="184" name="Google Shape;184;p21"/>
          <p:cNvSpPr txBox="1"/>
          <p:nvPr/>
        </p:nvSpPr>
        <p:spPr>
          <a:xfrm>
            <a:off x="1200150" y="2372775"/>
            <a:ext cx="1923600" cy="48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latin typeface="Calibri"/>
                <a:ea typeface="Calibri"/>
                <a:cs typeface="Calibri"/>
                <a:sym typeface="Calibri"/>
              </a:rPr>
              <a:t>Tokens left in Dictionary after filter</a:t>
            </a:r>
            <a:endParaRPr sz="1300">
              <a:solidFill>
                <a:schemeClr val="dk2"/>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