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9"/>
  </p:handoutMasterIdLst>
  <p:sldIdLst>
    <p:sldId id="256" r:id="rId4"/>
    <p:sldId id="257" r:id="rId6"/>
    <p:sldId id="258" r:id="rId7"/>
    <p:sldId id="273" r:id="rId8"/>
    <p:sldId id="299" r:id="rId9"/>
    <p:sldId id="300" r:id="rId10"/>
    <p:sldId id="301" r:id="rId11"/>
    <p:sldId id="296" r:id="rId12"/>
    <p:sldId id="303" r:id="rId13"/>
    <p:sldId id="302" r:id="rId14"/>
    <p:sldId id="297" r:id="rId15"/>
    <p:sldId id="304" r:id="rId16"/>
    <p:sldId id="305" r:id="rId17"/>
    <p:sldId id="295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246"/>
      </p:cViewPr>
      <p:guideLst>
        <p:guide orient="horz" pos="2182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CFE7D-8F55-4EE8-8149-5D8520A0A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8782A-40BF-4B90-AD78-793C065210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0C8795-E1E0-49C7-9A53-0E7622B663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E957F4-C668-4BE6-9682-0EA15B621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0C8795-E1E0-49C7-9A53-0E7622B663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E957F4-C668-4BE6-9682-0EA15B621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E957F4-C668-4BE6-9682-0EA15B621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79FA90-D01C-4C56-BD10-9364D31456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0C8795-E1E0-49C7-9A53-0E7622B663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0C8795-E1E0-49C7-9A53-0E7622B663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E957F4-C668-4BE6-9682-0EA15B621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E957F4-C668-4BE6-9682-0EA15B621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E957F4-C668-4BE6-9682-0EA15B621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E957F4-C668-4BE6-9682-0EA15B621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0C8795-E1E0-49C7-9A53-0E7622B663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E957F4-C668-4BE6-9682-0EA15B621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59F-3D32-4799-9C43-690FA611DB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BA52-F395-404E-9003-5F6E4E9DDB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59F-3D32-4799-9C43-690FA611DB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BA52-F395-404E-9003-5F6E4E9DDB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59F-3D32-4799-9C43-690FA611DB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BA52-F395-404E-9003-5F6E4E9DDB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12192000" cy="68397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52" y="3439887"/>
            <a:ext cx="4231533" cy="4885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5" y="2098781"/>
            <a:ext cx="6258560" cy="1310327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4080" b="0" i="0">
                <a:gradFill flip="none" rotWithShape="1">
                  <a:gsLst>
                    <a:gs pos="0">
                      <a:srgbClr val="ED3E43"/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878" y="3468466"/>
            <a:ext cx="4075609" cy="4233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80">
                <a:solidFill>
                  <a:schemeClr val="accent2">
                    <a:lumMod val="50000"/>
                  </a:schemeClr>
                </a:solidFill>
              </a:defRPr>
            </a:lvl1pPr>
            <a:lvl2pPr marL="427990" indent="0" algn="ctr">
              <a:buNone/>
              <a:defRPr sz="1920"/>
            </a:lvl2pPr>
            <a:lvl3pPr marL="855980" indent="0" algn="ctr">
              <a:buNone/>
              <a:defRPr sz="1680"/>
            </a:lvl3pPr>
            <a:lvl4pPr marL="1283970" indent="0" algn="ctr">
              <a:buNone/>
              <a:defRPr sz="1440"/>
            </a:lvl4pPr>
            <a:lvl5pPr marL="1711960" indent="0" algn="ctr">
              <a:buNone/>
              <a:defRPr sz="1440"/>
            </a:lvl5pPr>
            <a:lvl6pPr marL="2139950" indent="0" algn="ctr">
              <a:buNone/>
              <a:defRPr sz="1440"/>
            </a:lvl6pPr>
            <a:lvl7pPr marL="2567305" indent="0" algn="ctr">
              <a:buNone/>
              <a:defRPr sz="1440"/>
            </a:lvl7pPr>
            <a:lvl8pPr marL="2995295" indent="0" algn="ctr">
              <a:buNone/>
              <a:defRPr sz="1440"/>
            </a:lvl8pPr>
            <a:lvl9pPr marL="3423285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5"/>
            <a:ext cx="10515600" cy="1070339"/>
          </a:xfrm>
        </p:spPr>
        <p:txBody>
          <a:bodyPr anchor="b"/>
          <a:lstStyle>
            <a:lvl1pPr>
              <a:defRPr sz="444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611731"/>
          </a:xfrm>
        </p:spPr>
        <p:txBody>
          <a:bodyPr/>
          <a:lstStyle>
            <a:lvl1pPr marL="0" indent="0">
              <a:buNone/>
              <a:defRPr sz="2280">
                <a:solidFill>
                  <a:schemeClr val="accent2"/>
                </a:solidFill>
              </a:defRPr>
            </a:lvl1pPr>
            <a:lvl2pPr marL="4279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559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397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711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1399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56730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99529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42328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27990" indent="0">
              <a:buNone/>
              <a:defRPr sz="1920" b="1"/>
            </a:lvl2pPr>
            <a:lvl3pPr marL="855980" indent="0">
              <a:buNone/>
              <a:defRPr sz="1680" b="1"/>
            </a:lvl3pPr>
            <a:lvl4pPr marL="1283970" indent="0">
              <a:buNone/>
              <a:defRPr sz="1440" b="1"/>
            </a:lvl4pPr>
            <a:lvl5pPr marL="1711960" indent="0">
              <a:buNone/>
              <a:defRPr sz="1440" b="1"/>
            </a:lvl5pPr>
            <a:lvl6pPr marL="2139950" indent="0">
              <a:buNone/>
              <a:defRPr sz="1440" b="1"/>
            </a:lvl6pPr>
            <a:lvl7pPr marL="2567305" indent="0">
              <a:buNone/>
              <a:defRPr sz="1440" b="1"/>
            </a:lvl7pPr>
            <a:lvl8pPr marL="2995295" indent="0">
              <a:buNone/>
              <a:defRPr sz="1440" b="1"/>
            </a:lvl8pPr>
            <a:lvl9pPr marL="3423285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27990" indent="0">
              <a:buNone/>
              <a:defRPr sz="1920" b="1"/>
            </a:lvl2pPr>
            <a:lvl3pPr marL="855980" indent="0">
              <a:buNone/>
              <a:defRPr sz="1680" b="1"/>
            </a:lvl3pPr>
            <a:lvl4pPr marL="1283970" indent="0">
              <a:buNone/>
              <a:defRPr sz="1440" b="1"/>
            </a:lvl4pPr>
            <a:lvl5pPr marL="1711960" indent="0">
              <a:buNone/>
              <a:defRPr sz="1440" b="1"/>
            </a:lvl5pPr>
            <a:lvl6pPr marL="2139950" indent="0">
              <a:buNone/>
              <a:defRPr sz="1440" b="1"/>
            </a:lvl6pPr>
            <a:lvl7pPr marL="2567305" indent="0">
              <a:buNone/>
              <a:defRPr sz="1440" b="1"/>
            </a:lvl7pPr>
            <a:lvl8pPr marL="2995295" indent="0">
              <a:buNone/>
              <a:defRPr sz="1440" b="1"/>
            </a:lvl8pPr>
            <a:lvl9pPr marL="3423285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7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000"/>
            </a:lvl1pPr>
            <a:lvl2pPr>
              <a:defRPr sz="2640"/>
            </a:lvl2pPr>
            <a:lvl3pPr>
              <a:defRPr sz="228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27990" indent="0">
              <a:buNone/>
              <a:defRPr sz="1320"/>
            </a:lvl2pPr>
            <a:lvl3pPr marL="855980" indent="0">
              <a:buNone/>
              <a:defRPr sz="1080"/>
            </a:lvl3pPr>
            <a:lvl4pPr marL="1283970" indent="0">
              <a:buNone/>
              <a:defRPr sz="960"/>
            </a:lvl4pPr>
            <a:lvl5pPr marL="1711960" indent="0">
              <a:buNone/>
              <a:defRPr sz="960"/>
            </a:lvl5pPr>
            <a:lvl6pPr marL="2139950" indent="0">
              <a:buNone/>
              <a:defRPr sz="960"/>
            </a:lvl6pPr>
            <a:lvl7pPr marL="2567305" indent="0">
              <a:buNone/>
              <a:defRPr sz="960"/>
            </a:lvl7pPr>
            <a:lvl8pPr marL="2995295" indent="0">
              <a:buNone/>
              <a:defRPr sz="960"/>
            </a:lvl8pPr>
            <a:lvl9pPr marL="3423285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59F-3D32-4799-9C43-690FA611DB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BA52-F395-404E-9003-5F6E4E9DDB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000"/>
            </a:lvl1pPr>
            <a:lvl2pPr marL="427990" indent="0">
              <a:buNone/>
              <a:defRPr sz="2640"/>
            </a:lvl2pPr>
            <a:lvl3pPr marL="855980" indent="0">
              <a:buNone/>
              <a:defRPr sz="2280"/>
            </a:lvl3pPr>
            <a:lvl4pPr marL="1283970" indent="0">
              <a:buNone/>
              <a:defRPr sz="1920"/>
            </a:lvl4pPr>
            <a:lvl5pPr marL="1711960" indent="0">
              <a:buNone/>
              <a:defRPr sz="1920"/>
            </a:lvl5pPr>
            <a:lvl6pPr marL="2139950" indent="0">
              <a:buNone/>
              <a:defRPr sz="1920"/>
            </a:lvl6pPr>
            <a:lvl7pPr marL="2567305" indent="0">
              <a:buNone/>
              <a:defRPr sz="1920"/>
            </a:lvl7pPr>
            <a:lvl8pPr marL="2995295" indent="0">
              <a:buNone/>
              <a:defRPr sz="1920"/>
            </a:lvl8pPr>
            <a:lvl9pPr marL="3423285" indent="0">
              <a:buNone/>
              <a:defRPr sz="19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27990" indent="0">
              <a:buNone/>
              <a:defRPr sz="1320"/>
            </a:lvl2pPr>
            <a:lvl3pPr marL="855980" indent="0">
              <a:buNone/>
              <a:defRPr sz="1080"/>
            </a:lvl3pPr>
            <a:lvl4pPr marL="1283970" indent="0">
              <a:buNone/>
              <a:defRPr sz="960"/>
            </a:lvl4pPr>
            <a:lvl5pPr marL="1711960" indent="0">
              <a:buNone/>
              <a:defRPr sz="960"/>
            </a:lvl5pPr>
            <a:lvl6pPr marL="2139950" indent="0">
              <a:buNone/>
              <a:defRPr sz="960"/>
            </a:lvl6pPr>
            <a:lvl7pPr marL="2567305" indent="0">
              <a:buNone/>
              <a:defRPr sz="960"/>
            </a:lvl7pPr>
            <a:lvl8pPr marL="2995295" indent="0">
              <a:buNone/>
              <a:defRPr sz="960"/>
            </a:lvl8pPr>
            <a:lvl9pPr marL="3423285" indent="0">
              <a:buNone/>
              <a:defRPr sz="9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59F-3D32-4799-9C43-690FA611DB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BA52-F395-404E-9003-5F6E4E9DDB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59F-3D32-4799-9C43-690FA611DB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BA52-F395-404E-9003-5F6E4E9DDB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59F-3D32-4799-9C43-690FA611DB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BA52-F395-404E-9003-5F6E4E9DDB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59F-3D32-4799-9C43-690FA611DB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BA52-F395-404E-9003-5F6E4E9DDB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59F-3D32-4799-9C43-690FA611DB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BA52-F395-404E-9003-5F6E4E9DDB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59F-3D32-4799-9C43-690FA611DB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BA52-F395-404E-9003-5F6E4E9DDB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59F-3D32-4799-9C43-690FA611DB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BA52-F395-404E-9003-5F6E4E9DDB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9" Type="http://schemas.openxmlformats.org/officeDocument/2006/relationships/theme" Target="../theme/theme2.xml"/><Relationship Id="rId58" Type="http://schemas.openxmlformats.org/officeDocument/2006/relationships/image" Target="../media/image4.png"/><Relationship Id="rId57" Type="http://schemas.openxmlformats.org/officeDocument/2006/relationships/image" Target="../media/image3.jpeg"/><Relationship Id="rId56" Type="http://schemas.openxmlformats.org/officeDocument/2006/relationships/slideLayout" Target="../slideLayouts/slideLayout67.xml"/><Relationship Id="rId55" Type="http://schemas.openxmlformats.org/officeDocument/2006/relationships/slideLayout" Target="../slideLayouts/slideLayout66.xml"/><Relationship Id="rId54" Type="http://schemas.openxmlformats.org/officeDocument/2006/relationships/slideLayout" Target="../slideLayouts/slideLayout65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6.xml"/><Relationship Id="rId49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4B59F-3D32-4799-9C43-690FA611DB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BA52-F395-404E-9003-5F6E4E9DDB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12192000" cy="683971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881" y="1467059"/>
            <a:ext cx="11187611" cy="5133407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l">
              <a:defRPr sz="10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ctr">
              <a:defRPr sz="10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>
              <a:defRPr sz="10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881" y="491002"/>
            <a:ext cx="11187611" cy="596119"/>
          </a:xfrm>
          <a:prstGeom prst="rect">
            <a:avLst/>
          </a:prstGeom>
        </p:spPr>
        <p:txBody>
          <a:bodyPr vert="horz" lIns="71323" tIns="35662" rIns="71323" bIns="35662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" y="0"/>
            <a:ext cx="12191239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</p:sldLayoutIdLst>
  <p:txStyles>
    <p:titleStyle>
      <a:lvl1pPr algn="l" defTabSz="855980" rtl="0" eaLnBrk="1" latinLnBrk="0" hangingPunct="1">
        <a:lnSpc>
          <a:spcPct val="90000"/>
        </a:lnSpc>
        <a:spcBef>
          <a:spcPct val="0"/>
        </a:spcBef>
        <a:buNone/>
        <a:defRPr sz="3360" kern="1200">
          <a:solidFill>
            <a:schemeClr val="accent1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34010" indent="-334010" algn="l" defTabSz="855980" rtl="0" eaLnBrk="1" latinLnBrk="0" hangingPunct="1">
        <a:lnSpc>
          <a:spcPct val="90000"/>
        </a:lnSpc>
        <a:spcBef>
          <a:spcPts val="1685"/>
        </a:spcBef>
        <a:buClr>
          <a:schemeClr val="accent1">
            <a:lumMod val="60000"/>
            <a:lumOff val="40000"/>
          </a:schemeClr>
        </a:buClr>
        <a:buSzPct val="80000"/>
        <a:buFont typeface="Wingdings" panose="05000000000000000000" pitchFamily="2" charset="2"/>
        <a:buChar char="v"/>
        <a:defRPr sz="228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334010" indent="-334010" algn="l" defTabSz="85598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1069975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92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497965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925955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353310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81300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9290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37280" indent="-213995" algn="l" defTabSz="85598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598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7990" algn="l" defTabSz="85598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5980" algn="l" defTabSz="85598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3970" algn="l" defTabSz="85598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11960" algn="l" defTabSz="85598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9950" algn="l" defTabSz="85598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7305" algn="l" defTabSz="85598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95295" algn="l" defTabSz="85598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23285" algn="l" defTabSz="85598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0.xml"/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0.xml"/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0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0.xm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0.xm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0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40.xml"/><Relationship Id="rId6" Type="http://schemas.openxmlformats.org/officeDocument/2006/relationships/image" Target="../media/image14.png"/><Relationship Id="rId5" Type="http://schemas.openxmlformats.org/officeDocument/2006/relationships/tags" Target="../tags/tag1.xml"/><Relationship Id="rId4" Type="http://schemas.microsoft.com/office/2007/relationships/media" Target="../media/media1.mp4"/><Relationship Id="rId3" Type="http://schemas.openxmlformats.org/officeDocument/2006/relationships/video" Target="../media/media1.mp4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0.xml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-15240" y="1628451"/>
            <a:ext cx="12207240" cy="5251139"/>
            <a:chOff x="-520700" y="1339052"/>
            <a:chExt cx="10172700" cy="4375948"/>
          </a:xfrm>
        </p:grpSpPr>
        <p:sp>
          <p:nvSpPr>
            <p:cNvPr id="2" name="矩形 1"/>
            <p:cNvSpPr/>
            <p:nvPr/>
          </p:nvSpPr>
          <p:spPr>
            <a:xfrm>
              <a:off x="-520700" y="2248211"/>
              <a:ext cx="10172700" cy="346678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 dirty="0">
                <a:solidFill>
                  <a:prstClr val="white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3634191" y="1339052"/>
              <a:ext cx="1781907" cy="1619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</p:grpSp>
      <p:sp>
        <p:nvSpPr>
          <p:cNvPr id="5" name="文本框 6"/>
          <p:cNvSpPr>
            <a:spLocks noChangeArrowheads="1"/>
          </p:cNvSpPr>
          <p:nvPr/>
        </p:nvSpPr>
        <p:spPr bwMode="auto">
          <a:xfrm>
            <a:off x="1861931" y="4400195"/>
            <a:ext cx="6756139" cy="81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77" tIns="41139" rIns="82277" bIns="41139">
            <a:spAutoFit/>
          </a:bodyPr>
          <a:lstStyle/>
          <a:p>
            <a:pPr algn="ctr" defTabSz="1097280"/>
            <a:r>
              <a:rPr sz="4800" b="1" spc="36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Sunday算法</a:t>
            </a:r>
            <a:endParaRPr sz="4800" b="1" spc="36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1932" y="3841992"/>
            <a:ext cx="3934460" cy="551815"/>
          </a:xfrm>
          <a:prstGeom prst="rect">
            <a:avLst/>
          </a:prstGeom>
          <a:noFill/>
        </p:spPr>
        <p:txBody>
          <a:bodyPr wrap="none" lIns="109703" tIns="54851" rIns="109703" bIns="54851" rtlCol="0">
            <a:spAutoFit/>
          </a:bodyPr>
          <a:lstStyle/>
          <a:p>
            <a:pPr algn="l" defTabSz="1097280"/>
            <a:r>
              <a:rPr lang="zh-CN" altLang="en-US" sz="28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字符串匹配算法之</a:t>
            </a:r>
            <a:r>
              <a:rPr lang="en-US" altLang="zh-CN" sz="288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en-US" altLang="zh-CN" sz="288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240558" y="2293223"/>
            <a:ext cx="727423" cy="727423"/>
            <a:chOff x="2297401" y="5375457"/>
            <a:chExt cx="1073892" cy="1073892"/>
          </a:xfrm>
        </p:grpSpPr>
        <p:grpSp>
          <p:nvGrpSpPr>
            <p:cNvPr id="10" name="组合 9"/>
            <p:cNvGrpSpPr/>
            <p:nvPr/>
          </p:nvGrpSpPr>
          <p:grpSpPr>
            <a:xfrm>
              <a:off x="2297401" y="5375457"/>
              <a:ext cx="1073892" cy="1073892"/>
              <a:chOff x="1588326" y="4350310"/>
              <a:chExt cx="1073892" cy="1073892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588326" y="4350310"/>
                <a:ext cx="1073892" cy="1073892"/>
                <a:chOff x="1588326" y="4350310"/>
                <a:chExt cx="1073892" cy="1073892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1588326" y="4350310"/>
                  <a:ext cx="1073892" cy="1073892"/>
                </a:xfrm>
                <a:prstGeom prst="ellipse">
                  <a:avLst/>
                </a:prstGeom>
                <a:solidFill>
                  <a:srgbClr val="FFFFFF">
                    <a:alpha val="6117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97280"/>
                  <a:endParaRPr lang="zh-CN" altLang="en-US" sz="2160">
                    <a:solidFill>
                      <a:prstClr val="white"/>
                    </a:solidFill>
                    <a:latin typeface="Calibri" panose="020F0502020204030204"/>
                    <a:ea typeface="幼圆" panose="02010509060101010101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743677" y="4497594"/>
                  <a:ext cx="770562" cy="7705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alpha val="4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97280"/>
                  <a:endParaRPr lang="zh-CN" altLang="en-US" sz="2160">
                    <a:solidFill>
                      <a:prstClr val="white"/>
                    </a:solidFill>
                    <a:latin typeface="Calibri" panose="020F0502020204030204"/>
                    <a:ea typeface="幼圆" panose="02010509060101010101" charset="-122"/>
                  </a:endParaRPr>
                </a:p>
              </p:txBody>
            </p:sp>
          </p:grpSp>
          <p:sp>
            <p:nvSpPr>
              <p:cNvPr id="15" name="空心弧 14"/>
              <p:cNvSpPr/>
              <p:nvPr/>
            </p:nvSpPr>
            <p:spPr>
              <a:xfrm>
                <a:off x="1709138" y="4476521"/>
                <a:ext cx="835838" cy="835838"/>
              </a:xfrm>
              <a:prstGeom prst="blockArc">
                <a:avLst>
                  <a:gd name="adj1" fmla="val 8847903"/>
                  <a:gd name="adj2" fmla="val 294773"/>
                  <a:gd name="adj3" fmla="val 8666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7280"/>
                <a:endParaRPr lang="zh-CN" altLang="en-US" sz="2160">
                  <a:solidFill>
                    <a:prstClr val="black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681153" y="5768258"/>
              <a:ext cx="306388" cy="266700"/>
              <a:chOff x="4346575" y="2370138"/>
              <a:chExt cx="306388" cy="266700"/>
            </a:xfrm>
            <a:solidFill>
              <a:srgbClr val="404040"/>
            </a:solidFill>
          </p:grpSpPr>
          <p:sp>
            <p:nvSpPr>
              <p:cNvPr id="12" name="Freeform 10"/>
              <p:cNvSpPr>
                <a:spLocks noEditPoints="1"/>
              </p:cNvSpPr>
              <p:nvPr/>
            </p:nvSpPr>
            <p:spPr bwMode="auto">
              <a:xfrm>
                <a:off x="4346575" y="2370138"/>
                <a:ext cx="306388" cy="153988"/>
              </a:xfrm>
              <a:custGeom>
                <a:avLst/>
                <a:gdLst>
                  <a:gd name="T0" fmla="*/ 41 w 81"/>
                  <a:gd name="T1" fmla="*/ 40 h 40"/>
                  <a:gd name="T2" fmla="*/ 81 w 81"/>
                  <a:gd name="T3" fmla="*/ 29 h 40"/>
                  <a:gd name="T4" fmla="*/ 81 w 81"/>
                  <a:gd name="T5" fmla="*/ 19 h 40"/>
                  <a:gd name="T6" fmla="*/ 75 w 81"/>
                  <a:gd name="T7" fmla="*/ 12 h 40"/>
                  <a:gd name="T8" fmla="*/ 55 w 81"/>
                  <a:gd name="T9" fmla="*/ 13 h 40"/>
                  <a:gd name="T10" fmla="*/ 40 w 81"/>
                  <a:gd name="T11" fmla="*/ 0 h 40"/>
                  <a:gd name="T12" fmla="*/ 26 w 81"/>
                  <a:gd name="T13" fmla="*/ 13 h 40"/>
                  <a:gd name="T14" fmla="*/ 6 w 81"/>
                  <a:gd name="T15" fmla="*/ 13 h 40"/>
                  <a:gd name="T16" fmla="*/ 0 w 81"/>
                  <a:gd name="T17" fmla="*/ 19 h 40"/>
                  <a:gd name="T18" fmla="*/ 0 w 81"/>
                  <a:gd name="T19" fmla="*/ 29 h 40"/>
                  <a:gd name="T20" fmla="*/ 41 w 81"/>
                  <a:gd name="T21" fmla="*/ 40 h 40"/>
                  <a:gd name="T22" fmla="*/ 41 w 81"/>
                  <a:gd name="T23" fmla="*/ 37 h 40"/>
                  <a:gd name="T24" fmla="*/ 36 w 81"/>
                  <a:gd name="T25" fmla="*/ 34 h 40"/>
                  <a:gd name="T26" fmla="*/ 41 w 81"/>
                  <a:gd name="T27" fmla="*/ 32 h 40"/>
                  <a:gd name="T28" fmla="*/ 46 w 81"/>
                  <a:gd name="T29" fmla="*/ 34 h 40"/>
                  <a:gd name="T30" fmla="*/ 41 w 81"/>
                  <a:gd name="T31" fmla="*/ 37 h 40"/>
                  <a:gd name="T32" fmla="*/ 41 w 81"/>
                  <a:gd name="T33" fmla="*/ 3 h 40"/>
                  <a:gd name="T34" fmla="*/ 54 w 81"/>
                  <a:gd name="T35" fmla="*/ 13 h 40"/>
                  <a:gd name="T36" fmla="*/ 27 w 81"/>
                  <a:gd name="T37" fmla="*/ 13 h 40"/>
                  <a:gd name="T38" fmla="*/ 41 w 81"/>
                  <a:gd name="T39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40">
                    <a:moveTo>
                      <a:pt x="41" y="40"/>
                    </a:moveTo>
                    <a:cubicBezTo>
                      <a:pt x="57" y="40"/>
                      <a:pt x="71" y="36"/>
                      <a:pt x="81" y="2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5"/>
                      <a:pt x="78" y="12"/>
                      <a:pt x="75" y="12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4" y="5"/>
                      <a:pt x="48" y="0"/>
                      <a:pt x="40" y="0"/>
                    </a:cubicBezTo>
                    <a:cubicBezTo>
                      <a:pt x="33" y="0"/>
                      <a:pt x="27" y="5"/>
                      <a:pt x="2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6"/>
                      <a:pt x="0" y="1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0" y="36"/>
                      <a:pt x="24" y="40"/>
                      <a:pt x="41" y="40"/>
                    </a:cubicBezTo>
                    <a:close/>
                    <a:moveTo>
                      <a:pt x="41" y="37"/>
                    </a:moveTo>
                    <a:cubicBezTo>
                      <a:pt x="38" y="37"/>
                      <a:pt x="36" y="36"/>
                      <a:pt x="36" y="34"/>
                    </a:cubicBezTo>
                    <a:cubicBezTo>
                      <a:pt x="35" y="33"/>
                      <a:pt x="38" y="32"/>
                      <a:pt x="41" y="32"/>
                    </a:cubicBezTo>
                    <a:cubicBezTo>
                      <a:pt x="43" y="32"/>
                      <a:pt x="46" y="33"/>
                      <a:pt x="46" y="34"/>
                    </a:cubicBezTo>
                    <a:cubicBezTo>
                      <a:pt x="46" y="36"/>
                      <a:pt x="43" y="37"/>
                      <a:pt x="41" y="37"/>
                    </a:cubicBezTo>
                    <a:close/>
                    <a:moveTo>
                      <a:pt x="41" y="3"/>
                    </a:moveTo>
                    <a:cubicBezTo>
                      <a:pt x="47" y="3"/>
                      <a:pt x="52" y="7"/>
                      <a:pt x="54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9" y="7"/>
                      <a:pt x="34" y="3"/>
                      <a:pt x="41" y="3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097280"/>
                <a:endParaRPr lang="zh-CN" altLang="en-US" sz="2160">
                  <a:solidFill>
                    <a:prstClr val="black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346575" y="2493963"/>
                <a:ext cx="306388" cy="142875"/>
              </a:xfrm>
              <a:custGeom>
                <a:avLst/>
                <a:gdLst>
                  <a:gd name="T0" fmla="*/ 81 w 81"/>
                  <a:gd name="T1" fmla="*/ 0 h 37"/>
                  <a:gd name="T2" fmla="*/ 41 w 81"/>
                  <a:gd name="T3" fmla="*/ 10 h 37"/>
                  <a:gd name="T4" fmla="*/ 0 w 81"/>
                  <a:gd name="T5" fmla="*/ 0 h 37"/>
                  <a:gd name="T6" fmla="*/ 0 w 81"/>
                  <a:gd name="T7" fmla="*/ 31 h 37"/>
                  <a:gd name="T8" fmla="*/ 7 w 81"/>
                  <a:gd name="T9" fmla="*/ 37 h 37"/>
                  <a:gd name="T10" fmla="*/ 75 w 81"/>
                  <a:gd name="T11" fmla="*/ 37 h 37"/>
                  <a:gd name="T12" fmla="*/ 81 w 81"/>
                  <a:gd name="T13" fmla="*/ 30 h 37"/>
                  <a:gd name="T14" fmla="*/ 81 w 81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37">
                    <a:moveTo>
                      <a:pt x="81" y="0"/>
                    </a:moveTo>
                    <a:cubicBezTo>
                      <a:pt x="71" y="6"/>
                      <a:pt x="56" y="10"/>
                      <a:pt x="41" y="10"/>
                    </a:cubicBezTo>
                    <a:cubicBezTo>
                      <a:pt x="24" y="10"/>
                      <a:pt x="10" y="6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4"/>
                      <a:pt x="3" y="37"/>
                      <a:pt x="7" y="37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8" y="37"/>
                      <a:pt x="81" y="34"/>
                      <a:pt x="81" y="30"/>
                    </a:cubicBez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097280"/>
                <a:endParaRPr lang="zh-CN" altLang="en-US" sz="2160">
                  <a:solidFill>
                    <a:prstClr val="black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392146" y="2293229"/>
            <a:ext cx="727423" cy="727423"/>
            <a:chOff x="911114" y="5375454"/>
            <a:chExt cx="1073892" cy="1073891"/>
          </a:xfrm>
        </p:grpSpPr>
        <p:grpSp>
          <p:nvGrpSpPr>
            <p:cNvPr id="19" name="组合 18"/>
            <p:cNvGrpSpPr/>
            <p:nvPr/>
          </p:nvGrpSpPr>
          <p:grpSpPr>
            <a:xfrm>
              <a:off x="911114" y="5375454"/>
              <a:ext cx="1073892" cy="1073891"/>
              <a:chOff x="333829" y="4281542"/>
              <a:chExt cx="1073892" cy="1073891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33829" y="4281542"/>
                <a:ext cx="1073892" cy="1073891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7280"/>
                <a:endParaRPr lang="zh-CN" altLang="en-US" sz="2160">
                  <a:solidFill>
                    <a:prstClr val="white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72515" y="4444000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7280"/>
                <a:endParaRPr lang="zh-CN" altLang="en-US" sz="2160">
                  <a:solidFill>
                    <a:prstClr val="white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  <p:sp>
            <p:nvSpPr>
              <p:cNvPr id="28" name="空心弧 27"/>
              <p:cNvSpPr/>
              <p:nvPr/>
            </p:nvSpPr>
            <p:spPr>
              <a:xfrm>
                <a:off x="462780" y="4423164"/>
                <a:ext cx="814696" cy="814696"/>
              </a:xfrm>
              <a:prstGeom prst="blockArc">
                <a:avLst>
                  <a:gd name="adj1" fmla="val 4716599"/>
                  <a:gd name="adj2" fmla="val 294773"/>
                  <a:gd name="adj3" fmla="val 8666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7280"/>
                <a:endParaRPr lang="zh-CN" altLang="en-US" sz="2160">
                  <a:solidFill>
                    <a:prstClr val="black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276338" y="5681650"/>
              <a:ext cx="344488" cy="347663"/>
              <a:chOff x="3671888" y="2281238"/>
              <a:chExt cx="344488" cy="347663"/>
            </a:xfrm>
            <a:solidFill>
              <a:srgbClr val="404040"/>
            </a:solidFill>
          </p:grpSpPr>
          <p:sp>
            <p:nvSpPr>
              <p:cNvPr id="21" name="Freeform 14"/>
              <p:cNvSpPr/>
              <p:nvPr/>
            </p:nvSpPr>
            <p:spPr bwMode="auto">
              <a:xfrm>
                <a:off x="3784600" y="2281238"/>
                <a:ext cx="128588" cy="207963"/>
              </a:xfrm>
              <a:custGeom>
                <a:avLst/>
                <a:gdLst>
                  <a:gd name="T0" fmla="*/ 16 w 34"/>
                  <a:gd name="T1" fmla="*/ 54 h 54"/>
                  <a:gd name="T2" fmla="*/ 18 w 34"/>
                  <a:gd name="T3" fmla="*/ 54 h 54"/>
                  <a:gd name="T4" fmla="*/ 18 w 34"/>
                  <a:gd name="T5" fmla="*/ 54 h 54"/>
                  <a:gd name="T6" fmla="*/ 18 w 34"/>
                  <a:gd name="T7" fmla="*/ 54 h 54"/>
                  <a:gd name="T8" fmla="*/ 20 w 34"/>
                  <a:gd name="T9" fmla="*/ 54 h 54"/>
                  <a:gd name="T10" fmla="*/ 27 w 34"/>
                  <a:gd name="T11" fmla="*/ 47 h 54"/>
                  <a:gd name="T12" fmla="*/ 27 w 34"/>
                  <a:gd name="T13" fmla="*/ 47 h 54"/>
                  <a:gd name="T14" fmla="*/ 26 w 34"/>
                  <a:gd name="T15" fmla="*/ 43 h 54"/>
                  <a:gd name="T16" fmla="*/ 31 w 34"/>
                  <a:gd name="T17" fmla="*/ 32 h 54"/>
                  <a:gd name="T18" fmla="*/ 34 w 34"/>
                  <a:gd name="T19" fmla="*/ 24 h 54"/>
                  <a:gd name="T20" fmla="*/ 32 w 34"/>
                  <a:gd name="T21" fmla="*/ 23 h 54"/>
                  <a:gd name="T22" fmla="*/ 30 w 34"/>
                  <a:gd name="T23" fmla="*/ 15 h 54"/>
                  <a:gd name="T24" fmla="*/ 21 w 34"/>
                  <a:gd name="T25" fmla="*/ 2 h 54"/>
                  <a:gd name="T26" fmla="*/ 10 w 34"/>
                  <a:gd name="T27" fmla="*/ 3 h 54"/>
                  <a:gd name="T28" fmla="*/ 2 w 34"/>
                  <a:gd name="T29" fmla="*/ 22 h 54"/>
                  <a:gd name="T30" fmla="*/ 1 w 34"/>
                  <a:gd name="T31" fmla="*/ 24 h 54"/>
                  <a:gd name="T32" fmla="*/ 1 w 34"/>
                  <a:gd name="T33" fmla="*/ 31 h 54"/>
                  <a:gd name="T34" fmla="*/ 3 w 34"/>
                  <a:gd name="T35" fmla="*/ 33 h 54"/>
                  <a:gd name="T36" fmla="*/ 6 w 34"/>
                  <a:gd name="T37" fmla="*/ 40 h 54"/>
                  <a:gd name="T38" fmla="*/ 7 w 34"/>
                  <a:gd name="T39" fmla="*/ 45 h 54"/>
                  <a:gd name="T40" fmla="*/ 7 w 34"/>
                  <a:gd name="T41" fmla="*/ 45 h 54"/>
                  <a:gd name="T42" fmla="*/ 16 w 34"/>
                  <a:gd name="T4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" h="54">
                    <a:moveTo>
                      <a:pt x="16" y="54"/>
                    </a:moveTo>
                    <a:cubicBezTo>
                      <a:pt x="16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4"/>
                      <a:pt x="20" y="54"/>
                    </a:cubicBezTo>
                    <a:cubicBezTo>
                      <a:pt x="22" y="53"/>
                      <a:pt x="27" y="47"/>
                      <a:pt x="27" y="47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27" y="46"/>
                      <a:pt x="26" y="45"/>
                      <a:pt x="26" y="43"/>
                    </a:cubicBezTo>
                    <a:cubicBezTo>
                      <a:pt x="26" y="38"/>
                      <a:pt x="29" y="32"/>
                      <a:pt x="31" y="32"/>
                    </a:cubicBezTo>
                    <a:cubicBezTo>
                      <a:pt x="33" y="33"/>
                      <a:pt x="33" y="25"/>
                      <a:pt x="34" y="24"/>
                    </a:cubicBezTo>
                    <a:cubicBezTo>
                      <a:pt x="34" y="22"/>
                      <a:pt x="32" y="23"/>
                      <a:pt x="32" y="23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0"/>
                      <a:pt x="27" y="4"/>
                      <a:pt x="21" y="2"/>
                    </a:cubicBezTo>
                    <a:cubicBezTo>
                      <a:pt x="16" y="0"/>
                      <a:pt x="10" y="3"/>
                      <a:pt x="10" y="3"/>
                    </a:cubicBezTo>
                    <a:cubicBezTo>
                      <a:pt x="0" y="2"/>
                      <a:pt x="2" y="20"/>
                      <a:pt x="2" y="22"/>
                    </a:cubicBezTo>
                    <a:cubicBezTo>
                      <a:pt x="2" y="24"/>
                      <a:pt x="2" y="24"/>
                      <a:pt x="1" y="24"/>
                    </a:cubicBezTo>
                    <a:cubicBezTo>
                      <a:pt x="1" y="25"/>
                      <a:pt x="1" y="29"/>
                      <a:pt x="1" y="31"/>
                    </a:cubicBezTo>
                    <a:cubicBezTo>
                      <a:pt x="2" y="32"/>
                      <a:pt x="3" y="32"/>
                      <a:pt x="3" y="33"/>
                    </a:cubicBezTo>
                    <a:cubicBezTo>
                      <a:pt x="3" y="33"/>
                      <a:pt x="3" y="33"/>
                      <a:pt x="6" y="40"/>
                    </a:cubicBezTo>
                    <a:cubicBezTo>
                      <a:pt x="7" y="43"/>
                      <a:pt x="7" y="44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13" y="52"/>
                      <a:pt x="16" y="54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097280"/>
                <a:endParaRPr lang="zh-CN" altLang="en-US" sz="2160">
                  <a:solidFill>
                    <a:prstClr val="black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  <p:sp>
            <p:nvSpPr>
              <p:cNvPr id="22" name="Freeform 15"/>
              <p:cNvSpPr/>
              <p:nvPr/>
            </p:nvSpPr>
            <p:spPr bwMode="auto">
              <a:xfrm>
                <a:off x="3671888" y="2459038"/>
                <a:ext cx="344488" cy="169863"/>
              </a:xfrm>
              <a:custGeom>
                <a:avLst/>
                <a:gdLst>
                  <a:gd name="T0" fmla="*/ 89 w 91"/>
                  <a:gd name="T1" fmla="*/ 19 h 44"/>
                  <a:gd name="T2" fmla="*/ 77 w 91"/>
                  <a:gd name="T3" fmla="*/ 10 h 44"/>
                  <a:gd name="T4" fmla="*/ 58 w 91"/>
                  <a:gd name="T5" fmla="*/ 1 h 44"/>
                  <a:gd name="T6" fmla="*/ 58 w 91"/>
                  <a:gd name="T7" fmla="*/ 1 h 44"/>
                  <a:gd name="T8" fmla="*/ 57 w 91"/>
                  <a:gd name="T9" fmla="*/ 15 h 44"/>
                  <a:gd name="T10" fmla="*/ 53 w 91"/>
                  <a:gd name="T11" fmla="*/ 27 h 44"/>
                  <a:gd name="T12" fmla="*/ 53 w 91"/>
                  <a:gd name="T13" fmla="*/ 30 h 44"/>
                  <a:gd name="T14" fmla="*/ 50 w 91"/>
                  <a:gd name="T15" fmla="*/ 40 h 44"/>
                  <a:gd name="T16" fmla="*/ 45 w 91"/>
                  <a:gd name="T17" fmla="*/ 31 h 44"/>
                  <a:gd name="T18" fmla="*/ 46 w 91"/>
                  <a:gd name="T19" fmla="*/ 28 h 44"/>
                  <a:gd name="T20" fmla="*/ 38 w 91"/>
                  <a:gd name="T21" fmla="*/ 11 h 44"/>
                  <a:gd name="T22" fmla="*/ 36 w 91"/>
                  <a:gd name="T23" fmla="*/ 0 h 44"/>
                  <a:gd name="T24" fmla="*/ 36 w 91"/>
                  <a:gd name="T25" fmla="*/ 0 h 44"/>
                  <a:gd name="T26" fmla="*/ 26 w 91"/>
                  <a:gd name="T27" fmla="*/ 5 h 44"/>
                  <a:gd name="T28" fmla="*/ 8 w 91"/>
                  <a:gd name="T29" fmla="*/ 9 h 44"/>
                  <a:gd name="T30" fmla="*/ 4 w 91"/>
                  <a:gd name="T31" fmla="*/ 17 h 44"/>
                  <a:gd name="T32" fmla="*/ 0 w 91"/>
                  <a:gd name="T33" fmla="*/ 44 h 44"/>
                  <a:gd name="T34" fmla="*/ 91 w 91"/>
                  <a:gd name="T35" fmla="*/ 44 h 44"/>
                  <a:gd name="T36" fmla="*/ 89 w 91"/>
                  <a:gd name="T37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44">
                    <a:moveTo>
                      <a:pt x="89" y="19"/>
                    </a:moveTo>
                    <a:cubicBezTo>
                      <a:pt x="89" y="13"/>
                      <a:pt x="77" y="10"/>
                      <a:pt x="77" y="10"/>
                    </a:cubicBezTo>
                    <a:cubicBezTo>
                      <a:pt x="77" y="10"/>
                      <a:pt x="58" y="1"/>
                      <a:pt x="58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0" y="4"/>
                      <a:pt x="26" y="5"/>
                      <a:pt x="26" y="5"/>
                    </a:cubicBezTo>
                    <a:cubicBezTo>
                      <a:pt x="26" y="5"/>
                      <a:pt x="14" y="7"/>
                      <a:pt x="8" y="9"/>
                    </a:cubicBezTo>
                    <a:cubicBezTo>
                      <a:pt x="3" y="12"/>
                      <a:pt x="4" y="17"/>
                      <a:pt x="4" y="17"/>
                    </a:cubicBezTo>
                    <a:cubicBezTo>
                      <a:pt x="4" y="17"/>
                      <a:pt x="2" y="31"/>
                      <a:pt x="0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0" y="30"/>
                      <a:pt x="89" y="21"/>
                      <a:pt x="89" y="19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097280"/>
                <a:endParaRPr lang="zh-CN" altLang="en-US" sz="2160">
                  <a:solidFill>
                    <a:prstClr val="black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  <p:sp>
            <p:nvSpPr>
              <p:cNvPr id="23" name="Freeform 16"/>
              <p:cNvSpPr/>
              <p:nvPr/>
            </p:nvSpPr>
            <p:spPr bwMode="auto">
              <a:xfrm>
                <a:off x="3887788" y="2462213"/>
                <a:ext cx="317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097280"/>
                <a:endParaRPr lang="zh-CN" altLang="en-US" sz="2160">
                  <a:solidFill>
                    <a:prstClr val="black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  <p:sp>
            <p:nvSpPr>
              <p:cNvPr id="24" name="Freeform 17"/>
              <p:cNvSpPr/>
              <p:nvPr/>
            </p:nvSpPr>
            <p:spPr bwMode="auto">
              <a:xfrm>
                <a:off x="3808413" y="2455863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097280"/>
                <a:endParaRPr lang="zh-CN" altLang="en-US" sz="2160">
                  <a:solidFill>
                    <a:prstClr val="black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3833813" y="2489201"/>
                <a:ext cx="38100" cy="115888"/>
              </a:xfrm>
              <a:custGeom>
                <a:avLst/>
                <a:gdLst>
                  <a:gd name="T0" fmla="*/ 10 w 10"/>
                  <a:gd name="T1" fmla="*/ 5 h 30"/>
                  <a:gd name="T2" fmla="*/ 5 w 10"/>
                  <a:gd name="T3" fmla="*/ 0 h 30"/>
                  <a:gd name="T4" fmla="*/ 5 w 10"/>
                  <a:gd name="T5" fmla="*/ 0 h 30"/>
                  <a:gd name="T6" fmla="*/ 0 w 10"/>
                  <a:gd name="T7" fmla="*/ 5 h 30"/>
                  <a:gd name="T8" fmla="*/ 4 w 10"/>
                  <a:gd name="T9" fmla="*/ 8 h 30"/>
                  <a:gd name="T10" fmla="*/ 4 w 10"/>
                  <a:gd name="T11" fmla="*/ 15 h 30"/>
                  <a:gd name="T12" fmla="*/ 3 w 10"/>
                  <a:gd name="T13" fmla="*/ 20 h 30"/>
                  <a:gd name="T14" fmla="*/ 7 w 10"/>
                  <a:gd name="T15" fmla="*/ 30 h 30"/>
                  <a:gd name="T16" fmla="*/ 10 w 10"/>
                  <a:gd name="T17" fmla="*/ 19 h 30"/>
                  <a:gd name="T18" fmla="*/ 7 w 10"/>
                  <a:gd name="T19" fmla="*/ 8 h 30"/>
                  <a:gd name="T20" fmla="*/ 10 w 10"/>
                  <a:gd name="T21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30">
                    <a:moveTo>
                      <a:pt x="10" y="5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0" y="5"/>
                      <a:pt x="0" y="5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7" y="8"/>
                      <a:pt x="7" y="8"/>
                      <a:pt x="7" y="8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097280"/>
                <a:endParaRPr lang="zh-CN" altLang="en-US" sz="2160">
                  <a:solidFill>
                    <a:prstClr val="black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9088962" y="2293223"/>
            <a:ext cx="727423" cy="727423"/>
            <a:chOff x="3683688" y="5375457"/>
            <a:chExt cx="1073892" cy="1073892"/>
          </a:xfrm>
        </p:grpSpPr>
        <p:grpSp>
          <p:nvGrpSpPr>
            <p:cNvPr id="30" name="组合 29"/>
            <p:cNvGrpSpPr/>
            <p:nvPr/>
          </p:nvGrpSpPr>
          <p:grpSpPr>
            <a:xfrm>
              <a:off x="3683688" y="5375457"/>
              <a:ext cx="1073892" cy="1073892"/>
              <a:chOff x="2969930" y="4335139"/>
              <a:chExt cx="1073892" cy="1073892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2969930" y="4335139"/>
                <a:ext cx="1073892" cy="1073892"/>
                <a:chOff x="1588326" y="4350310"/>
                <a:chExt cx="1073892" cy="1073892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1588326" y="4350310"/>
                  <a:ext cx="1073892" cy="1073892"/>
                </a:xfrm>
                <a:prstGeom prst="ellipse">
                  <a:avLst/>
                </a:prstGeom>
                <a:solidFill>
                  <a:srgbClr val="FFFFFF">
                    <a:alpha val="6117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97280"/>
                  <a:endParaRPr lang="zh-CN" altLang="en-US" sz="2160">
                    <a:solidFill>
                      <a:prstClr val="white"/>
                    </a:solidFill>
                    <a:latin typeface="Calibri" panose="020F0502020204030204"/>
                    <a:ea typeface="幼圆" panose="02010509060101010101" charset="-122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1743677" y="4497594"/>
                  <a:ext cx="770562" cy="7705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alpha val="4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97280"/>
                  <a:endParaRPr lang="zh-CN" altLang="en-US" sz="2160">
                    <a:solidFill>
                      <a:prstClr val="white"/>
                    </a:solidFill>
                    <a:latin typeface="Calibri" panose="020F0502020204030204"/>
                    <a:ea typeface="幼圆" panose="02010509060101010101" charset="-122"/>
                  </a:endParaRPr>
                </a:p>
              </p:txBody>
            </p:sp>
          </p:grpSp>
          <p:sp>
            <p:nvSpPr>
              <p:cNvPr id="33" name="空心弧 32"/>
              <p:cNvSpPr/>
              <p:nvPr/>
            </p:nvSpPr>
            <p:spPr>
              <a:xfrm>
                <a:off x="3112630" y="4431864"/>
                <a:ext cx="817307" cy="817307"/>
              </a:xfrm>
              <a:prstGeom prst="blockArc">
                <a:avLst>
                  <a:gd name="adj1" fmla="val 13382597"/>
                  <a:gd name="adj2" fmla="val 294773"/>
                  <a:gd name="adj3" fmla="val 8666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7280"/>
                <a:endParaRPr lang="zh-CN" altLang="en-US" sz="2160">
                  <a:solidFill>
                    <a:prstClr val="black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</p:grp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4032056" y="5745234"/>
              <a:ext cx="405970" cy="276226"/>
            </a:xfrm>
            <a:custGeom>
              <a:avLst/>
              <a:gdLst>
                <a:gd name="T0" fmla="*/ 72 w 81"/>
                <a:gd name="T1" fmla="*/ 51 h 54"/>
                <a:gd name="T2" fmla="*/ 69 w 81"/>
                <a:gd name="T3" fmla="*/ 54 h 54"/>
                <a:gd name="T4" fmla="*/ 12 w 81"/>
                <a:gd name="T5" fmla="*/ 53 h 54"/>
                <a:gd name="T6" fmla="*/ 10 w 81"/>
                <a:gd name="T7" fmla="*/ 50 h 54"/>
                <a:gd name="T8" fmla="*/ 19 w 81"/>
                <a:gd name="T9" fmla="*/ 17 h 54"/>
                <a:gd name="T10" fmla="*/ 22 w 81"/>
                <a:gd name="T11" fmla="*/ 14 h 54"/>
                <a:gd name="T12" fmla="*/ 78 w 81"/>
                <a:gd name="T13" fmla="*/ 14 h 54"/>
                <a:gd name="T14" fmla="*/ 81 w 81"/>
                <a:gd name="T15" fmla="*/ 17 h 54"/>
                <a:gd name="T16" fmla="*/ 72 w 81"/>
                <a:gd name="T17" fmla="*/ 51 h 54"/>
                <a:gd name="T18" fmla="*/ 7 w 81"/>
                <a:gd name="T19" fmla="*/ 45 h 54"/>
                <a:gd name="T20" fmla="*/ 16 w 81"/>
                <a:gd name="T21" fmla="*/ 14 h 54"/>
                <a:gd name="T22" fmla="*/ 21 w 81"/>
                <a:gd name="T23" fmla="*/ 11 h 54"/>
                <a:gd name="T24" fmla="*/ 67 w 81"/>
                <a:gd name="T25" fmla="*/ 11 h 54"/>
                <a:gd name="T26" fmla="*/ 62 w 81"/>
                <a:gd name="T27" fmla="*/ 5 h 54"/>
                <a:gd name="T28" fmla="*/ 25 w 81"/>
                <a:gd name="T29" fmla="*/ 5 h 54"/>
                <a:gd name="T30" fmla="*/ 22 w 81"/>
                <a:gd name="T31" fmla="*/ 0 h 54"/>
                <a:gd name="T32" fmla="*/ 0 w 81"/>
                <a:gd name="T33" fmla="*/ 0 h 54"/>
                <a:gd name="T34" fmla="*/ 5 w 81"/>
                <a:gd name="T35" fmla="*/ 45 h 54"/>
                <a:gd name="T36" fmla="*/ 7 w 81"/>
                <a:gd name="T37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54">
                  <a:moveTo>
                    <a:pt x="72" y="51"/>
                  </a:moveTo>
                  <a:cubicBezTo>
                    <a:pt x="72" y="52"/>
                    <a:pt x="71" y="54"/>
                    <a:pt x="69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3"/>
                    <a:pt x="10" y="52"/>
                    <a:pt x="10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5"/>
                    <a:pt x="21" y="14"/>
                    <a:pt x="22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81" y="15"/>
                    <a:pt x="81" y="17"/>
                  </a:cubicBezTo>
                  <a:lnTo>
                    <a:pt x="72" y="51"/>
                  </a:lnTo>
                  <a:close/>
                  <a:moveTo>
                    <a:pt x="7" y="45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7" y="11"/>
                    <a:pt x="21" y="11"/>
                  </a:cubicBezTo>
                  <a:cubicBezTo>
                    <a:pt x="25" y="11"/>
                    <a:pt x="67" y="11"/>
                    <a:pt x="67" y="11"/>
                  </a:cubicBezTo>
                  <a:cubicBezTo>
                    <a:pt x="67" y="11"/>
                    <a:pt x="68" y="6"/>
                    <a:pt x="62" y="5"/>
                  </a:cubicBezTo>
                  <a:cubicBezTo>
                    <a:pt x="57" y="4"/>
                    <a:pt x="25" y="5"/>
                    <a:pt x="25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7" y="4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pPr defTabSz="1097280"/>
              <a:endParaRPr lang="zh-CN" altLang="en-US" sz="2160">
                <a:solidFill>
                  <a:prstClr val="black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937366" y="2293223"/>
            <a:ext cx="727423" cy="727423"/>
            <a:chOff x="9228835" y="5375457"/>
            <a:chExt cx="1073892" cy="1073892"/>
          </a:xfrm>
        </p:grpSpPr>
        <p:grpSp>
          <p:nvGrpSpPr>
            <p:cNvPr id="37" name="组合 36"/>
            <p:cNvGrpSpPr/>
            <p:nvPr/>
          </p:nvGrpSpPr>
          <p:grpSpPr>
            <a:xfrm>
              <a:off x="9228835" y="5375457"/>
              <a:ext cx="1073892" cy="1073892"/>
              <a:chOff x="7326813" y="4328659"/>
              <a:chExt cx="1073892" cy="107389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7326813" y="4328659"/>
                <a:ext cx="1073892" cy="1073892"/>
                <a:chOff x="1588326" y="4350310"/>
                <a:chExt cx="1073892" cy="1073892"/>
              </a:xfrm>
            </p:grpSpPr>
            <p:sp>
              <p:nvSpPr>
                <p:cNvPr id="41" name="椭圆 40"/>
                <p:cNvSpPr/>
                <p:nvPr/>
              </p:nvSpPr>
              <p:spPr>
                <a:xfrm>
                  <a:off x="1588326" y="4350310"/>
                  <a:ext cx="1073892" cy="1073892"/>
                </a:xfrm>
                <a:prstGeom prst="ellipse">
                  <a:avLst/>
                </a:prstGeom>
                <a:solidFill>
                  <a:srgbClr val="FFFFFF">
                    <a:alpha val="6117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97280"/>
                  <a:endParaRPr lang="zh-CN" altLang="en-US" sz="2160">
                    <a:solidFill>
                      <a:prstClr val="white"/>
                    </a:solidFill>
                    <a:latin typeface="Calibri" panose="020F0502020204030204"/>
                    <a:ea typeface="幼圆" panose="02010509060101010101" charset="-122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1743677" y="4497594"/>
                  <a:ext cx="770562" cy="7705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alpha val="4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97280"/>
                  <a:endParaRPr lang="zh-CN" altLang="en-US" sz="2160">
                    <a:solidFill>
                      <a:prstClr val="white"/>
                    </a:solidFill>
                    <a:latin typeface="Calibri" panose="020F0502020204030204"/>
                    <a:ea typeface="幼圆" panose="02010509060101010101" charset="-122"/>
                  </a:endParaRPr>
                </a:p>
              </p:txBody>
            </p:sp>
          </p:grpSp>
          <p:sp>
            <p:nvSpPr>
              <p:cNvPr id="40" name="空心弧 39"/>
              <p:cNvSpPr/>
              <p:nvPr/>
            </p:nvSpPr>
            <p:spPr>
              <a:xfrm>
                <a:off x="7455339" y="4435151"/>
                <a:ext cx="834425" cy="834425"/>
              </a:xfrm>
              <a:prstGeom prst="blockArc">
                <a:avLst>
                  <a:gd name="adj1" fmla="val 18520956"/>
                  <a:gd name="adj2" fmla="val 11501260"/>
                  <a:gd name="adj3" fmla="val 9255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7280"/>
                <a:endParaRPr lang="zh-CN" altLang="en-US" sz="2160">
                  <a:solidFill>
                    <a:prstClr val="black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</p:grpSp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9635278" y="5765788"/>
              <a:ext cx="278590" cy="284162"/>
            </a:xfrm>
            <a:custGeom>
              <a:avLst/>
              <a:gdLst>
                <a:gd name="T0" fmla="*/ 15 w 63"/>
                <a:gd name="T1" fmla="*/ 30 h 63"/>
                <a:gd name="T2" fmla="*/ 1 w 63"/>
                <a:gd name="T3" fmla="*/ 15 h 63"/>
                <a:gd name="T4" fmla="*/ 19 w 63"/>
                <a:gd name="T5" fmla="*/ 0 h 63"/>
                <a:gd name="T6" fmla="*/ 32 w 63"/>
                <a:gd name="T7" fmla="*/ 15 h 63"/>
                <a:gd name="T8" fmla="*/ 15 w 63"/>
                <a:gd name="T9" fmla="*/ 30 h 63"/>
                <a:gd name="T10" fmla="*/ 15 w 63"/>
                <a:gd name="T11" fmla="*/ 7 h 63"/>
                <a:gd name="T12" fmla="*/ 13 w 63"/>
                <a:gd name="T13" fmla="*/ 10 h 63"/>
                <a:gd name="T14" fmla="*/ 17 w 63"/>
                <a:gd name="T15" fmla="*/ 22 h 63"/>
                <a:gd name="T16" fmla="*/ 20 w 63"/>
                <a:gd name="T17" fmla="*/ 19 h 63"/>
                <a:gd name="T18" fmla="*/ 15 w 63"/>
                <a:gd name="T19" fmla="*/ 7 h 63"/>
                <a:gd name="T20" fmla="*/ 25 w 63"/>
                <a:gd name="T21" fmla="*/ 49 h 63"/>
                <a:gd name="T22" fmla="*/ 16 w 63"/>
                <a:gd name="T23" fmla="*/ 61 h 63"/>
                <a:gd name="T24" fmla="*/ 12 w 63"/>
                <a:gd name="T25" fmla="*/ 58 h 63"/>
                <a:gd name="T26" fmla="*/ 24 w 63"/>
                <a:gd name="T27" fmla="*/ 38 h 63"/>
                <a:gd name="T28" fmla="*/ 44 w 63"/>
                <a:gd name="T29" fmla="*/ 5 h 63"/>
                <a:gd name="T30" fmla="*/ 49 w 63"/>
                <a:gd name="T31" fmla="*/ 1 h 63"/>
                <a:gd name="T32" fmla="*/ 52 w 63"/>
                <a:gd name="T33" fmla="*/ 3 h 63"/>
                <a:gd name="T34" fmla="*/ 41 w 63"/>
                <a:gd name="T35" fmla="*/ 22 h 63"/>
                <a:gd name="T36" fmla="*/ 25 w 63"/>
                <a:gd name="T37" fmla="*/ 49 h 63"/>
                <a:gd name="T38" fmla="*/ 45 w 63"/>
                <a:gd name="T39" fmla="*/ 62 h 63"/>
                <a:gd name="T40" fmla="*/ 31 w 63"/>
                <a:gd name="T41" fmla="*/ 47 h 63"/>
                <a:gd name="T42" fmla="*/ 49 w 63"/>
                <a:gd name="T43" fmla="*/ 32 h 63"/>
                <a:gd name="T44" fmla="*/ 63 w 63"/>
                <a:gd name="T45" fmla="*/ 47 h 63"/>
                <a:gd name="T46" fmla="*/ 45 w 63"/>
                <a:gd name="T47" fmla="*/ 62 h 63"/>
                <a:gd name="T48" fmla="*/ 46 w 63"/>
                <a:gd name="T49" fmla="*/ 39 h 63"/>
                <a:gd name="T50" fmla="*/ 43 w 63"/>
                <a:gd name="T51" fmla="*/ 42 h 63"/>
                <a:gd name="T52" fmla="*/ 48 w 63"/>
                <a:gd name="T53" fmla="*/ 55 h 63"/>
                <a:gd name="T54" fmla="*/ 50 w 63"/>
                <a:gd name="T55" fmla="*/ 52 h 63"/>
                <a:gd name="T56" fmla="*/ 46 w 63"/>
                <a:gd name="T5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3" h="63">
                  <a:moveTo>
                    <a:pt x="15" y="30"/>
                  </a:moveTo>
                  <a:cubicBezTo>
                    <a:pt x="7" y="30"/>
                    <a:pt x="0" y="24"/>
                    <a:pt x="1" y="15"/>
                  </a:cubicBezTo>
                  <a:cubicBezTo>
                    <a:pt x="2" y="5"/>
                    <a:pt x="10" y="0"/>
                    <a:pt x="19" y="0"/>
                  </a:cubicBezTo>
                  <a:cubicBezTo>
                    <a:pt x="26" y="0"/>
                    <a:pt x="33" y="7"/>
                    <a:pt x="32" y="15"/>
                  </a:cubicBezTo>
                  <a:cubicBezTo>
                    <a:pt x="32" y="25"/>
                    <a:pt x="23" y="30"/>
                    <a:pt x="15" y="30"/>
                  </a:cubicBezTo>
                  <a:close/>
                  <a:moveTo>
                    <a:pt x="15" y="7"/>
                  </a:moveTo>
                  <a:cubicBezTo>
                    <a:pt x="14" y="7"/>
                    <a:pt x="13" y="8"/>
                    <a:pt x="13" y="10"/>
                  </a:cubicBezTo>
                  <a:cubicBezTo>
                    <a:pt x="13" y="11"/>
                    <a:pt x="14" y="22"/>
                    <a:pt x="17" y="22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6"/>
                    <a:pt x="19" y="7"/>
                    <a:pt x="15" y="7"/>
                  </a:cubicBezTo>
                  <a:close/>
                  <a:moveTo>
                    <a:pt x="25" y="49"/>
                  </a:moveTo>
                  <a:cubicBezTo>
                    <a:pt x="19" y="59"/>
                    <a:pt x="20" y="61"/>
                    <a:pt x="16" y="61"/>
                  </a:cubicBezTo>
                  <a:cubicBezTo>
                    <a:pt x="15" y="61"/>
                    <a:pt x="12" y="60"/>
                    <a:pt x="12" y="58"/>
                  </a:cubicBezTo>
                  <a:cubicBezTo>
                    <a:pt x="12" y="56"/>
                    <a:pt x="14" y="56"/>
                    <a:pt x="24" y="38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2"/>
                    <a:pt x="46" y="1"/>
                    <a:pt x="49" y="1"/>
                  </a:cubicBezTo>
                  <a:cubicBezTo>
                    <a:pt x="50" y="1"/>
                    <a:pt x="52" y="2"/>
                    <a:pt x="52" y="3"/>
                  </a:cubicBezTo>
                  <a:cubicBezTo>
                    <a:pt x="52" y="6"/>
                    <a:pt x="49" y="8"/>
                    <a:pt x="41" y="22"/>
                  </a:cubicBezTo>
                  <a:lnTo>
                    <a:pt x="25" y="49"/>
                  </a:lnTo>
                  <a:close/>
                  <a:moveTo>
                    <a:pt x="45" y="62"/>
                  </a:moveTo>
                  <a:cubicBezTo>
                    <a:pt x="38" y="62"/>
                    <a:pt x="31" y="57"/>
                    <a:pt x="31" y="47"/>
                  </a:cubicBezTo>
                  <a:cubicBezTo>
                    <a:pt x="32" y="37"/>
                    <a:pt x="40" y="32"/>
                    <a:pt x="49" y="32"/>
                  </a:cubicBezTo>
                  <a:cubicBezTo>
                    <a:pt x="56" y="33"/>
                    <a:pt x="63" y="39"/>
                    <a:pt x="63" y="47"/>
                  </a:cubicBezTo>
                  <a:cubicBezTo>
                    <a:pt x="62" y="57"/>
                    <a:pt x="53" y="63"/>
                    <a:pt x="45" y="62"/>
                  </a:cubicBezTo>
                  <a:close/>
                  <a:moveTo>
                    <a:pt x="46" y="39"/>
                  </a:moveTo>
                  <a:cubicBezTo>
                    <a:pt x="44" y="39"/>
                    <a:pt x="43" y="40"/>
                    <a:pt x="43" y="42"/>
                  </a:cubicBezTo>
                  <a:cubicBezTo>
                    <a:pt x="43" y="43"/>
                    <a:pt x="44" y="55"/>
                    <a:pt x="48" y="55"/>
                  </a:cubicBezTo>
                  <a:cubicBezTo>
                    <a:pt x="50" y="55"/>
                    <a:pt x="50" y="53"/>
                    <a:pt x="50" y="52"/>
                  </a:cubicBezTo>
                  <a:cubicBezTo>
                    <a:pt x="50" y="49"/>
                    <a:pt x="50" y="39"/>
                    <a:pt x="46" y="3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pPr defTabSz="1097280"/>
              <a:endParaRPr lang="zh-CN" altLang="en-US" sz="2160">
                <a:solidFill>
                  <a:prstClr val="black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785771" y="2293223"/>
            <a:ext cx="727423" cy="727423"/>
            <a:chOff x="6456262" y="5375457"/>
            <a:chExt cx="1073892" cy="1073892"/>
          </a:xfrm>
        </p:grpSpPr>
        <p:grpSp>
          <p:nvGrpSpPr>
            <p:cNvPr id="44" name="组合 43"/>
            <p:cNvGrpSpPr/>
            <p:nvPr/>
          </p:nvGrpSpPr>
          <p:grpSpPr>
            <a:xfrm>
              <a:off x="6456262" y="5375457"/>
              <a:ext cx="1073892" cy="1073892"/>
              <a:chOff x="5935893" y="4328113"/>
              <a:chExt cx="1073892" cy="1073892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5935893" y="4328113"/>
                <a:ext cx="1073892" cy="1073892"/>
                <a:chOff x="1588326" y="4350310"/>
                <a:chExt cx="1073892" cy="1073892"/>
              </a:xfrm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1588326" y="4350310"/>
                  <a:ext cx="1073892" cy="1073892"/>
                </a:xfrm>
                <a:prstGeom prst="ellipse">
                  <a:avLst/>
                </a:prstGeom>
                <a:solidFill>
                  <a:srgbClr val="FFFFFF">
                    <a:alpha val="6117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97280"/>
                  <a:endParaRPr lang="zh-CN" altLang="en-US" sz="2160">
                    <a:solidFill>
                      <a:prstClr val="white"/>
                    </a:solidFill>
                    <a:latin typeface="Calibri" panose="020F0502020204030204"/>
                    <a:ea typeface="幼圆" panose="02010509060101010101" charset="-122"/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1743677" y="4497594"/>
                  <a:ext cx="770562" cy="7705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alpha val="4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97280"/>
                  <a:endParaRPr lang="zh-CN" altLang="en-US" sz="2160">
                    <a:solidFill>
                      <a:prstClr val="white"/>
                    </a:solidFill>
                    <a:latin typeface="Calibri" panose="020F0502020204030204"/>
                    <a:ea typeface="幼圆" panose="02010509060101010101" charset="-122"/>
                  </a:endParaRPr>
                </a:p>
              </p:txBody>
            </p:sp>
          </p:grpSp>
          <p:sp>
            <p:nvSpPr>
              <p:cNvPr id="47" name="空心弧 46"/>
              <p:cNvSpPr/>
              <p:nvPr/>
            </p:nvSpPr>
            <p:spPr>
              <a:xfrm>
                <a:off x="6051290" y="4443465"/>
                <a:ext cx="834425" cy="834425"/>
              </a:xfrm>
              <a:prstGeom prst="blockArc">
                <a:avLst>
                  <a:gd name="adj1" fmla="val 10727270"/>
                  <a:gd name="adj2" fmla="val 294773"/>
                  <a:gd name="adj3" fmla="val 8666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7280"/>
                <a:endParaRPr lang="zh-CN" altLang="en-US" sz="2160">
                  <a:solidFill>
                    <a:prstClr val="black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</p:grpSp>
        <p:sp>
          <p:nvSpPr>
            <p:cNvPr id="45" name="Freeform 37"/>
            <p:cNvSpPr>
              <a:spLocks noEditPoints="1"/>
            </p:cNvSpPr>
            <p:nvPr/>
          </p:nvSpPr>
          <p:spPr bwMode="auto">
            <a:xfrm>
              <a:off x="6786550" y="5765788"/>
              <a:ext cx="420688" cy="263525"/>
            </a:xfrm>
            <a:custGeom>
              <a:avLst/>
              <a:gdLst>
                <a:gd name="T0" fmla="*/ 107 w 111"/>
                <a:gd name="T1" fmla="*/ 57 h 68"/>
                <a:gd name="T2" fmla="*/ 100 w 111"/>
                <a:gd name="T3" fmla="*/ 57 h 68"/>
                <a:gd name="T4" fmla="*/ 100 w 111"/>
                <a:gd name="T5" fmla="*/ 55 h 68"/>
                <a:gd name="T6" fmla="*/ 99 w 111"/>
                <a:gd name="T7" fmla="*/ 5 h 68"/>
                <a:gd name="T8" fmla="*/ 95 w 111"/>
                <a:gd name="T9" fmla="*/ 0 h 68"/>
                <a:gd name="T10" fmla="*/ 14 w 111"/>
                <a:gd name="T11" fmla="*/ 2 h 68"/>
                <a:gd name="T12" fmla="*/ 10 w 111"/>
                <a:gd name="T13" fmla="*/ 6 h 68"/>
                <a:gd name="T14" fmla="*/ 10 w 111"/>
                <a:gd name="T15" fmla="*/ 57 h 68"/>
                <a:gd name="T16" fmla="*/ 11 w 111"/>
                <a:gd name="T17" fmla="*/ 59 h 68"/>
                <a:gd name="T18" fmla="*/ 4 w 111"/>
                <a:gd name="T19" fmla="*/ 59 h 68"/>
                <a:gd name="T20" fmla="*/ 0 w 111"/>
                <a:gd name="T21" fmla="*/ 63 h 68"/>
                <a:gd name="T22" fmla="*/ 4 w 111"/>
                <a:gd name="T23" fmla="*/ 68 h 68"/>
                <a:gd name="T24" fmla="*/ 107 w 111"/>
                <a:gd name="T25" fmla="*/ 66 h 68"/>
                <a:gd name="T26" fmla="*/ 111 w 111"/>
                <a:gd name="T27" fmla="*/ 62 h 68"/>
                <a:gd name="T28" fmla="*/ 107 w 111"/>
                <a:gd name="T29" fmla="*/ 57 h 68"/>
                <a:gd name="T30" fmla="*/ 15 w 111"/>
                <a:gd name="T31" fmla="*/ 65 h 68"/>
                <a:gd name="T32" fmla="*/ 14 w 111"/>
                <a:gd name="T33" fmla="*/ 63 h 68"/>
                <a:gd name="T34" fmla="*/ 15 w 111"/>
                <a:gd name="T35" fmla="*/ 62 h 68"/>
                <a:gd name="T36" fmla="*/ 17 w 111"/>
                <a:gd name="T37" fmla="*/ 63 h 68"/>
                <a:gd name="T38" fmla="*/ 15 w 111"/>
                <a:gd name="T39" fmla="*/ 65 h 68"/>
                <a:gd name="T40" fmla="*/ 20 w 111"/>
                <a:gd name="T41" fmla="*/ 64 h 68"/>
                <a:gd name="T42" fmla="*/ 18 w 111"/>
                <a:gd name="T43" fmla="*/ 63 h 68"/>
                <a:gd name="T44" fmla="*/ 20 w 111"/>
                <a:gd name="T45" fmla="*/ 62 h 68"/>
                <a:gd name="T46" fmla="*/ 21 w 111"/>
                <a:gd name="T47" fmla="*/ 63 h 68"/>
                <a:gd name="T48" fmla="*/ 20 w 111"/>
                <a:gd name="T49" fmla="*/ 64 h 68"/>
                <a:gd name="T50" fmla="*/ 24 w 111"/>
                <a:gd name="T51" fmla="*/ 64 h 68"/>
                <a:gd name="T52" fmla="*/ 23 w 111"/>
                <a:gd name="T53" fmla="*/ 63 h 68"/>
                <a:gd name="T54" fmla="*/ 24 w 111"/>
                <a:gd name="T55" fmla="*/ 62 h 68"/>
                <a:gd name="T56" fmla="*/ 26 w 111"/>
                <a:gd name="T57" fmla="*/ 63 h 68"/>
                <a:gd name="T58" fmla="*/ 24 w 111"/>
                <a:gd name="T59" fmla="*/ 64 h 68"/>
                <a:gd name="T60" fmla="*/ 29 w 111"/>
                <a:gd name="T61" fmla="*/ 64 h 68"/>
                <a:gd name="T62" fmla="*/ 27 w 111"/>
                <a:gd name="T63" fmla="*/ 63 h 68"/>
                <a:gd name="T64" fmla="*/ 29 w 111"/>
                <a:gd name="T65" fmla="*/ 62 h 68"/>
                <a:gd name="T66" fmla="*/ 30 w 111"/>
                <a:gd name="T67" fmla="*/ 63 h 68"/>
                <a:gd name="T68" fmla="*/ 29 w 111"/>
                <a:gd name="T69" fmla="*/ 64 h 68"/>
                <a:gd name="T70" fmla="*/ 73 w 111"/>
                <a:gd name="T71" fmla="*/ 64 h 68"/>
                <a:gd name="T72" fmla="*/ 39 w 111"/>
                <a:gd name="T73" fmla="*/ 64 h 68"/>
                <a:gd name="T74" fmla="*/ 37 w 111"/>
                <a:gd name="T75" fmla="*/ 63 h 68"/>
                <a:gd name="T76" fmla="*/ 39 w 111"/>
                <a:gd name="T77" fmla="*/ 61 h 68"/>
                <a:gd name="T78" fmla="*/ 73 w 111"/>
                <a:gd name="T79" fmla="*/ 61 h 68"/>
                <a:gd name="T80" fmla="*/ 74 w 111"/>
                <a:gd name="T81" fmla="*/ 62 h 68"/>
                <a:gd name="T82" fmla="*/ 73 w 111"/>
                <a:gd name="T83" fmla="*/ 64 h 68"/>
                <a:gd name="T84" fmla="*/ 19 w 111"/>
                <a:gd name="T85" fmla="*/ 57 h 68"/>
                <a:gd name="T86" fmla="*/ 18 w 111"/>
                <a:gd name="T87" fmla="*/ 9 h 68"/>
                <a:gd name="T88" fmla="*/ 90 w 111"/>
                <a:gd name="T89" fmla="*/ 8 h 68"/>
                <a:gd name="T90" fmla="*/ 91 w 111"/>
                <a:gd name="T91" fmla="*/ 56 h 68"/>
                <a:gd name="T92" fmla="*/ 19 w 111"/>
                <a:gd name="T9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" h="68">
                  <a:moveTo>
                    <a:pt x="107" y="57"/>
                  </a:moveTo>
                  <a:cubicBezTo>
                    <a:pt x="100" y="57"/>
                    <a:pt x="100" y="57"/>
                    <a:pt x="100" y="57"/>
                  </a:cubicBezTo>
                  <a:cubicBezTo>
                    <a:pt x="100" y="57"/>
                    <a:pt x="100" y="56"/>
                    <a:pt x="100" y="55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9" y="2"/>
                    <a:pt x="97" y="0"/>
                    <a:pt x="95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2"/>
                    <a:pt x="10" y="4"/>
                    <a:pt x="10" y="6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8"/>
                    <a:pt x="11" y="58"/>
                    <a:pt x="11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2" y="59"/>
                    <a:pt x="0" y="61"/>
                    <a:pt x="0" y="63"/>
                  </a:cubicBezTo>
                  <a:cubicBezTo>
                    <a:pt x="0" y="66"/>
                    <a:pt x="2" y="68"/>
                    <a:pt x="4" y="68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9" y="66"/>
                    <a:pt x="111" y="64"/>
                    <a:pt x="111" y="62"/>
                  </a:cubicBezTo>
                  <a:cubicBezTo>
                    <a:pt x="111" y="59"/>
                    <a:pt x="109" y="57"/>
                    <a:pt x="107" y="57"/>
                  </a:cubicBezTo>
                  <a:close/>
                  <a:moveTo>
                    <a:pt x="15" y="65"/>
                  </a:moveTo>
                  <a:cubicBezTo>
                    <a:pt x="15" y="65"/>
                    <a:pt x="14" y="64"/>
                    <a:pt x="14" y="63"/>
                  </a:cubicBezTo>
                  <a:cubicBezTo>
                    <a:pt x="14" y="62"/>
                    <a:pt x="15" y="62"/>
                    <a:pt x="15" y="62"/>
                  </a:cubicBezTo>
                  <a:cubicBezTo>
                    <a:pt x="16" y="62"/>
                    <a:pt x="17" y="62"/>
                    <a:pt x="17" y="63"/>
                  </a:cubicBezTo>
                  <a:cubicBezTo>
                    <a:pt x="17" y="64"/>
                    <a:pt x="16" y="64"/>
                    <a:pt x="15" y="65"/>
                  </a:cubicBezTo>
                  <a:close/>
                  <a:moveTo>
                    <a:pt x="20" y="64"/>
                  </a:moveTo>
                  <a:cubicBezTo>
                    <a:pt x="19" y="64"/>
                    <a:pt x="18" y="64"/>
                    <a:pt x="18" y="63"/>
                  </a:cubicBezTo>
                  <a:cubicBezTo>
                    <a:pt x="18" y="62"/>
                    <a:pt x="19" y="62"/>
                    <a:pt x="20" y="62"/>
                  </a:cubicBezTo>
                  <a:cubicBezTo>
                    <a:pt x="21" y="62"/>
                    <a:pt x="21" y="62"/>
                    <a:pt x="21" y="63"/>
                  </a:cubicBezTo>
                  <a:cubicBezTo>
                    <a:pt x="21" y="64"/>
                    <a:pt x="21" y="64"/>
                    <a:pt x="20" y="64"/>
                  </a:cubicBezTo>
                  <a:close/>
                  <a:moveTo>
                    <a:pt x="24" y="64"/>
                  </a:moveTo>
                  <a:cubicBezTo>
                    <a:pt x="24" y="64"/>
                    <a:pt x="23" y="64"/>
                    <a:pt x="23" y="63"/>
                  </a:cubicBezTo>
                  <a:cubicBezTo>
                    <a:pt x="23" y="62"/>
                    <a:pt x="24" y="62"/>
                    <a:pt x="24" y="62"/>
                  </a:cubicBezTo>
                  <a:cubicBezTo>
                    <a:pt x="25" y="62"/>
                    <a:pt x="26" y="62"/>
                    <a:pt x="26" y="63"/>
                  </a:cubicBezTo>
                  <a:cubicBezTo>
                    <a:pt x="26" y="64"/>
                    <a:pt x="25" y="64"/>
                    <a:pt x="24" y="64"/>
                  </a:cubicBezTo>
                  <a:close/>
                  <a:moveTo>
                    <a:pt x="29" y="64"/>
                  </a:moveTo>
                  <a:cubicBezTo>
                    <a:pt x="28" y="64"/>
                    <a:pt x="28" y="64"/>
                    <a:pt x="27" y="63"/>
                  </a:cubicBezTo>
                  <a:cubicBezTo>
                    <a:pt x="27" y="62"/>
                    <a:pt x="28" y="62"/>
                    <a:pt x="29" y="62"/>
                  </a:cubicBezTo>
                  <a:cubicBezTo>
                    <a:pt x="30" y="62"/>
                    <a:pt x="30" y="62"/>
                    <a:pt x="30" y="63"/>
                  </a:cubicBezTo>
                  <a:cubicBezTo>
                    <a:pt x="30" y="64"/>
                    <a:pt x="30" y="64"/>
                    <a:pt x="29" y="64"/>
                  </a:cubicBezTo>
                  <a:close/>
                  <a:moveTo>
                    <a:pt x="73" y="64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8" y="64"/>
                    <a:pt x="37" y="64"/>
                    <a:pt x="37" y="63"/>
                  </a:cubicBezTo>
                  <a:cubicBezTo>
                    <a:pt x="37" y="62"/>
                    <a:pt x="38" y="61"/>
                    <a:pt x="39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1"/>
                    <a:pt x="74" y="61"/>
                    <a:pt x="74" y="62"/>
                  </a:cubicBezTo>
                  <a:cubicBezTo>
                    <a:pt x="75" y="63"/>
                    <a:pt x="74" y="64"/>
                    <a:pt x="73" y="64"/>
                  </a:cubicBezTo>
                  <a:close/>
                  <a:moveTo>
                    <a:pt x="19" y="57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1" y="56"/>
                    <a:pt x="91" y="56"/>
                    <a:pt x="91" y="56"/>
                  </a:cubicBezTo>
                  <a:lnTo>
                    <a:pt x="19" y="5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pPr defTabSz="1097280"/>
              <a:endParaRPr lang="zh-CN" altLang="en-US" sz="2160">
                <a:solidFill>
                  <a:prstClr val="black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</p:grpSp>
      <p:pic>
        <p:nvPicPr>
          <p:cNvPr id="7" name="图片 6" descr="校徽-6"/>
          <p:cNvPicPr>
            <a:picLocks noChangeAspect="1"/>
          </p:cNvPicPr>
          <p:nvPr/>
        </p:nvPicPr>
        <p:blipFill>
          <a:blip r:embed="rId1">
            <a:grayscl/>
            <a:lum bright="36000"/>
          </a:blip>
          <a:stretch>
            <a:fillRect/>
          </a:stretch>
        </p:blipFill>
        <p:spPr>
          <a:xfrm>
            <a:off x="4919980" y="1423670"/>
            <a:ext cx="2240280" cy="2126615"/>
          </a:xfrm>
          <a:prstGeom prst="rect">
            <a:avLst/>
          </a:prstGeom>
        </p:spPr>
      </p:pic>
      <p:pic>
        <p:nvPicPr>
          <p:cNvPr id="4" name="图片 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390" y="3636645"/>
            <a:ext cx="3980815" cy="281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1000"/>
    </mc:Choice>
    <mc:Fallback>
      <p:transition spd="slow" advClick="0" advTm="11000"/>
    </mc:Fallback>
  </mc:AlternateContent>
  <p:timing>
    <p:tnLst>
      <p:par>
        <p:cTn id="1" dur="indefinite" restart="never" nodeType="tmRoot"/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7"/>
          <p:cNvPicPr>
            <a:picLocks noChangeAspect="1"/>
          </p:cNvPicPr>
          <p:nvPr/>
        </p:nvPicPr>
        <p:blipFill>
          <a:blip r:embed="rId1">
            <a:grayscl/>
            <a:lum bright="60000"/>
          </a:blip>
          <a:stretch>
            <a:fillRect/>
          </a:stretch>
        </p:blipFill>
        <p:spPr>
          <a:xfrm>
            <a:off x="8708390" y="3651885"/>
            <a:ext cx="3955415" cy="279908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53060" y="290195"/>
            <a:ext cx="4696460" cy="460375"/>
            <a:chOff x="556" y="457"/>
            <a:chExt cx="7396" cy="725"/>
          </a:xfrm>
        </p:grpSpPr>
        <p:sp>
          <p:nvSpPr>
            <p:cNvPr id="10" name="TextBox 12"/>
            <p:cNvSpPr txBox="1"/>
            <p:nvPr/>
          </p:nvSpPr>
          <p:spPr>
            <a:xfrm>
              <a:off x="1370" y="457"/>
              <a:ext cx="65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算法实现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匹配阶段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 descr="校徽-6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556" y="457"/>
              <a:ext cx="814" cy="70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941705" y="992505"/>
            <a:ext cx="9098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/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1" algn="l"/>
            <a:b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</a:b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35" y="871855"/>
            <a:ext cx="4039870" cy="55791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7085" y="853440"/>
            <a:ext cx="544068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右侧的代码直接看起来挺头疼的。</a:t>
            </a:r>
            <a:b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b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所以我把先前的步骤与右侧代码进行一一对应，</a:t>
            </a:r>
            <a:b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结合图中注释和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之前动图应该可以理解：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 获取文本和模式串的长度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 预处理生成偏移表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 匹配循环中先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逐字符比对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如果完全匹配：返回匹配位置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如果没匹配上：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lvl="1" indent="0" algn="l">
              <a:buNone/>
            </a:pP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计算下一个字符的偏移，并根据偏移表移动子串</a:t>
            </a: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未找到则返回</a:t>
            </a:r>
            <a:r>
              <a:rPr lang="en-US" altLang="zh-CN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endParaRPr lang="en-US" altLang="zh-CN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154805" y="1732915"/>
            <a:ext cx="2228215" cy="69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359150" y="1757680"/>
            <a:ext cx="295656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056380" y="3159125"/>
            <a:ext cx="2265045" cy="33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418330" y="4040505"/>
            <a:ext cx="187896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128260" y="4897120"/>
            <a:ext cx="1248410" cy="10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120390" y="5699125"/>
            <a:ext cx="3219450" cy="41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7"/>
          <p:cNvPicPr>
            <a:picLocks noChangeAspect="1"/>
          </p:cNvPicPr>
          <p:nvPr/>
        </p:nvPicPr>
        <p:blipFill>
          <a:blip r:embed="rId1">
            <a:grayscl/>
            <a:lum bright="48000"/>
          </a:blip>
          <a:stretch>
            <a:fillRect/>
          </a:stretch>
        </p:blipFill>
        <p:spPr>
          <a:xfrm>
            <a:off x="7796530" y="4086225"/>
            <a:ext cx="3955415" cy="2799080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 rot="16200000">
            <a:off x="3773934" y="1842774"/>
            <a:ext cx="3901440" cy="2726055"/>
          </a:xfrm>
          <a:custGeom>
            <a:avLst/>
            <a:gdLst>
              <a:gd name="connsiteX0" fmla="*/ 1030079 w 2883578"/>
              <a:gd name="connsiteY0" fmla="*/ 0 h 2418446"/>
              <a:gd name="connsiteX1" fmla="*/ 1053716 w 2883578"/>
              <a:gd name="connsiteY1" fmla="*/ 43547 h 2418446"/>
              <a:gd name="connsiteX2" fmla="*/ 1441789 w 2883578"/>
              <a:gd name="connsiteY2" fmla="*/ 249884 h 2418446"/>
              <a:gd name="connsiteX3" fmla="*/ 1829862 w 2883578"/>
              <a:gd name="connsiteY3" fmla="*/ 43547 h 2418446"/>
              <a:gd name="connsiteX4" fmla="*/ 1853499 w 2883578"/>
              <a:gd name="connsiteY4" fmla="*/ 0 h 2418446"/>
              <a:gd name="connsiteX5" fmla="*/ 2883578 w 2883578"/>
              <a:gd name="connsiteY5" fmla="*/ 2418446 h 2418446"/>
              <a:gd name="connsiteX6" fmla="*/ 0 w 2883578"/>
              <a:gd name="connsiteY6" fmla="*/ 2418446 h 241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578" h="2418446">
                <a:moveTo>
                  <a:pt x="1030079" y="0"/>
                </a:moveTo>
                <a:lnTo>
                  <a:pt x="1053716" y="43547"/>
                </a:lnTo>
                <a:cubicBezTo>
                  <a:pt x="1137819" y="168036"/>
                  <a:pt x="1280246" y="249884"/>
                  <a:pt x="1441789" y="249884"/>
                </a:cubicBezTo>
                <a:cubicBezTo>
                  <a:pt x="1603332" y="249884"/>
                  <a:pt x="1745759" y="168036"/>
                  <a:pt x="1829862" y="43547"/>
                </a:cubicBezTo>
                <a:lnTo>
                  <a:pt x="1853499" y="0"/>
                </a:lnTo>
                <a:lnTo>
                  <a:pt x="2883578" y="2418446"/>
                </a:lnTo>
                <a:lnTo>
                  <a:pt x="0" y="2418446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ysClr val="window" lastClr="FFFFFF">
                  <a:alpha val="0"/>
                </a:sys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950171" tIns="54851" rIns="950171" bIns="54851" anchor="ctr"/>
          <a:lstStyle/>
          <a:p>
            <a:pPr algn="ctr" defTabSz="1097280">
              <a:lnSpc>
                <a:spcPct val="130000"/>
              </a:lnSpc>
              <a:defRPr/>
            </a:pPr>
            <a:endParaRPr lang="zh-CN" altLang="en-US" sz="2160" kern="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17143" y="2112328"/>
            <a:ext cx="3370679" cy="432436"/>
            <a:chOff x="4542755" y="1051718"/>
            <a:chExt cx="2808899" cy="360363"/>
          </a:xfrm>
        </p:grpSpPr>
        <p:sp>
          <p:nvSpPr>
            <p:cNvPr id="4" name="矩形 3"/>
            <p:cNvSpPr/>
            <p:nvPr/>
          </p:nvSpPr>
          <p:spPr>
            <a:xfrm>
              <a:off x="4869780" y="1069181"/>
              <a:ext cx="2481874" cy="3238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542755" y="1051718"/>
              <a:ext cx="360362" cy="3603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097280">
                <a:defRPr/>
              </a:pPr>
              <a:r>
                <a:rPr lang="en-US" altLang="zh-CN" sz="216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16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17143" y="2991009"/>
            <a:ext cx="3370679" cy="430531"/>
            <a:chOff x="4542755" y="1637506"/>
            <a:chExt cx="2808899" cy="358775"/>
          </a:xfrm>
        </p:grpSpPr>
        <p:sp>
          <p:nvSpPr>
            <p:cNvPr id="7" name="矩形 6"/>
            <p:cNvSpPr/>
            <p:nvPr/>
          </p:nvSpPr>
          <p:spPr>
            <a:xfrm>
              <a:off x="4869780" y="1654968"/>
              <a:ext cx="2481874" cy="3238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空间复杂度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542755" y="1637506"/>
              <a:ext cx="360362" cy="3587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097280"/>
              <a:r>
                <a:rPr lang="en-US" altLang="zh-CN" sz="216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16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17141" y="3867785"/>
            <a:ext cx="4928870" cy="432435"/>
            <a:chOff x="4542755" y="2221706"/>
            <a:chExt cx="4107390" cy="360362"/>
          </a:xfrm>
        </p:grpSpPr>
        <p:sp>
          <p:nvSpPr>
            <p:cNvPr id="10" name="矩形 9"/>
            <p:cNvSpPr/>
            <p:nvPr/>
          </p:nvSpPr>
          <p:spPr>
            <a:xfrm>
              <a:off x="4869780" y="2240756"/>
              <a:ext cx="3780365" cy="3238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defTabSz="1097280">
                <a:lnSpc>
                  <a:spcPct val="120000"/>
                </a:lnSpc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与其他字符串匹配算法的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542755" y="2221706"/>
              <a:ext cx="360362" cy="36036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097280"/>
              <a:r>
                <a:rPr lang="en-US" altLang="zh-CN" sz="216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16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9600" y="2224947"/>
            <a:ext cx="4708715" cy="1929956"/>
            <a:chOff x="0" y="1996995"/>
            <a:chExt cx="3923928" cy="1608297"/>
          </a:xfrm>
        </p:grpSpPr>
        <p:sp>
          <p:nvSpPr>
            <p:cNvPr id="22" name="矩形 21"/>
            <p:cNvSpPr/>
            <p:nvPr/>
          </p:nvSpPr>
          <p:spPr>
            <a:xfrm>
              <a:off x="0" y="2095384"/>
              <a:ext cx="2948360" cy="1461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317378" y="1996995"/>
              <a:ext cx="1606550" cy="1608297"/>
            </a:xfrm>
            <a:prstGeom prst="ellipse">
              <a:avLst/>
            </a:prstGeom>
            <a:solidFill>
              <a:schemeClr val="bg1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097280">
                <a:lnSpc>
                  <a:spcPct val="130000"/>
                </a:lnSpc>
                <a:defRPr/>
              </a:pPr>
              <a:endParaRPr lang="zh-CN" altLang="en-US" sz="288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1" y="6523012"/>
            <a:ext cx="12192001" cy="362511"/>
            <a:chOff x="-480925" y="5435830"/>
            <a:chExt cx="9618457" cy="302092"/>
          </a:xfrm>
          <a:solidFill>
            <a:schemeClr val="tx2">
              <a:lumMod val="75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-480925" y="5435830"/>
              <a:ext cx="2322547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71931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23977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647954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295909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059527" y="2912928"/>
            <a:ext cx="1681480" cy="551815"/>
          </a:xfrm>
          <a:prstGeom prst="rect">
            <a:avLst/>
          </a:prstGeom>
        </p:spPr>
        <p:txBody>
          <a:bodyPr wrap="none" lIns="109703" tIns="54851" rIns="109703" bIns="54851">
            <a:spAutoFit/>
          </a:bodyPr>
          <a:lstStyle/>
          <a:p>
            <a:pPr algn="ctr" defTabSz="822960"/>
            <a:r>
              <a:rPr lang="zh-CN" altLang="en-US" sz="2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88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校徽-6"/>
          <p:cNvPicPr>
            <a:picLocks noChangeAspect="1"/>
          </p:cNvPicPr>
          <p:nvPr/>
        </p:nvPicPr>
        <p:blipFill>
          <a:blip r:embed="rId2">
            <a:grayscl/>
            <a:lum bright="30000"/>
          </a:blip>
          <a:stretch>
            <a:fillRect/>
          </a:stretch>
        </p:blipFill>
        <p:spPr>
          <a:xfrm>
            <a:off x="3318510" y="2181860"/>
            <a:ext cx="2120900" cy="2013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8500"/>
    </mc:Choice>
    <mc:Fallback>
      <p:transition spd="slow" advClick="0" advTm="8500"/>
    </mc:Fallback>
  </mc:AlternateContent>
  <p:timing>
    <p:tnLst>
      <p:par>
        <p:cTn id="1" dur="indefinite" restart="never" nodeType="tmRoot"/>
      </p:par>
    </p:tnLst>
    <p:bldLst>
      <p:bldP spid="2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7"/>
          <p:cNvPicPr>
            <a:picLocks noChangeAspect="1"/>
          </p:cNvPicPr>
          <p:nvPr/>
        </p:nvPicPr>
        <p:blipFill>
          <a:blip r:embed="rId1">
            <a:grayscl/>
            <a:lum bright="60000"/>
          </a:blip>
          <a:stretch>
            <a:fillRect/>
          </a:stretch>
        </p:blipFill>
        <p:spPr>
          <a:xfrm>
            <a:off x="8708390" y="3651885"/>
            <a:ext cx="3955415" cy="279908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53060" y="290195"/>
            <a:ext cx="4696460" cy="460375"/>
            <a:chOff x="556" y="457"/>
            <a:chExt cx="7396" cy="725"/>
          </a:xfrm>
        </p:grpSpPr>
        <p:sp>
          <p:nvSpPr>
            <p:cNvPr id="10" name="TextBox 12"/>
            <p:cNvSpPr txBox="1"/>
            <p:nvPr/>
          </p:nvSpPr>
          <p:spPr>
            <a:xfrm>
              <a:off x="1370" y="457"/>
              <a:ext cx="65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算法分析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时空复杂度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 descr="校徽-6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556" y="457"/>
              <a:ext cx="814" cy="70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42620" y="750570"/>
                <a:ext cx="9865360" cy="61855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时间复杂度</a:t>
                </a:r>
                <a:endParaRPr lang="zh-CN" altLang="en-US" b="1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b="1">
                    <a:solidFill>
                      <a:schemeClr val="tx1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平均时间复杂度</a:t>
                </a:r>
                <a:endParaRPr lang="zh-CN" altLang="en-US" b="1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lvl="2"/>
                <a:r>
                  <a:rPr lang="zh-CN" altLang="en-US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Sunday算法的时间复杂度在平均情况下很不错，尤其是处理普通文本的时候。</a:t>
                </a:r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lvl="2"/>
                <a:r>
                  <a:rPr lang="zh-CN" altLang="en-US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这是因为他基本上能跳过大段不需要比较的地方。</a:t>
                </a:r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ctr"/>
                <a:r>
                  <a:rPr lang="zh-CN" altLang="en-US" b="1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平均时间复杂度为</a:t>
                </a:r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O</m:t>
                      </m:r>
                      <m:r>
                        <a:rPr lang="en-US" altLang="zh-CN"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n</m:t>
                      </m:r>
                      <m:r>
                        <a:rPr lang="en-US" altLang="zh-CN"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m</m:t>
                      </m:r>
                      <m:r>
                        <a:rPr lang="en-US" altLang="zh-CN"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ctr"/>
                <a:r>
                  <a:rPr lang="zh-CN" altLang="en-US" b="1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这里n是文本长度，m是模式串长度</a:t>
                </a:r>
                <a:endParaRPr lang="zh-CN" altLang="en-US" b="1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marL="457200" lvl="1" indent="0" algn="l">
                  <a:buNone/>
                </a:pPr>
                <a:endParaRPr lang="zh-CN" altLang="en-US" b="1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marL="457200" lvl="1" indent="0" algn="l">
                  <a:buNone/>
                </a:pPr>
                <a:r>
                  <a:rPr lang="zh-CN" altLang="en-US" b="1">
                    <a:solidFill>
                      <a:schemeClr val="tx1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最坏时间</a:t>
                </a:r>
                <a:r>
                  <a:rPr lang="zh-CN" altLang="en-US" b="1">
                    <a:solidFill>
                      <a:schemeClr val="tx1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复杂度</a:t>
                </a:r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lvl="2"/>
                <a:r>
                  <a:rPr lang="zh-CN" altLang="en-US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Sunday算法在极端情况下效率比较低。</a:t>
                </a:r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lvl="2"/>
                <a:r>
                  <a:rPr lang="zh-CN" altLang="en-US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比如</a:t>
                </a:r>
                <a:r>
                  <a:rPr lang="zh-CN" altLang="en-US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子串全是重复的字符（比如"aaaaa"），而文本里又有一堆类似的重复（比如"aaaabaaaab..."）。</a:t>
                </a:r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lvl="2"/>
                <a:r>
                  <a:rPr lang="zh-CN" altLang="en-US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由于这时候子串每次只能挪一两位，且每次匹配还几乎要匹配到底。</a:t>
                </a:r>
                <a:r>
                  <a:rPr lang="zh-CN" altLang="en-US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所以：</a:t>
                </a:r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marL="457200" lvl="1" indent="0" algn="ctr">
                  <a:buNone/>
                </a:pPr>
                <a:r>
                  <a:rPr lang="zh-CN" altLang="en-US" b="1">
                    <a:solidFill>
                      <a:schemeClr val="tx1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最坏时间复杂度为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仿宋" panose="02010609060101010101" charset="-122"/>
                        <a:cs typeface="Cambria Math" panose="02040503050406030204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charset="0"/>
                        <a:ea typeface="仿宋" panose="02010609060101010101" charset="-122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仿宋" panose="02010609060101010101" charset="-122"/>
                        <a:cs typeface="Cambria Math" panose="02040503050406030204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charset="0"/>
                        <a:ea typeface="仿宋" panose="02010609060101010101" charset="-122"/>
                        <a:cs typeface="Cambria Math" panose="02040503050406030204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仿宋" panose="02010609060101010101" charset="-122"/>
                        <a:cs typeface="Cambria Math" panose="02040503050406030204" charset="0"/>
                      </a:rPr>
                      <m:t>m</m:t>
                    </m:r>
                    <m:r>
                      <a:rPr lang="en-US" altLang="zh-CN">
                        <a:latin typeface="Cambria Math" panose="02040503050406030204" charset="0"/>
                        <a:ea typeface="仿宋" panose="02010609060101010101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</a:endParaRPr>
              </a:p>
              <a:p>
                <a:pPr marL="457200" lvl="1" indent="0" algn="ctr">
                  <a:buNone/>
                </a:pPr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lvl="2"/>
                <a:r>
                  <a:rPr lang="zh-CN" altLang="en-US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这跟暴力匹配差不多。</a:t>
                </a:r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lvl="2"/>
                <a:r>
                  <a:rPr lang="zh-CN" altLang="en-US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不过这种情况现实中不常见，所以</a:t>
                </a:r>
                <a:r>
                  <a:rPr lang="zh-CN" altLang="en-US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Sunday算法</a:t>
                </a:r>
                <a:r>
                  <a:rPr lang="zh-CN" altLang="en-US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还是很实用</a:t>
                </a:r>
                <a:r>
                  <a:rPr lang="zh-CN" altLang="en-US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的。</a:t>
                </a:r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lvl="2"/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marL="0" lvl="0" indent="0">
                  <a:buNone/>
                </a:pPr>
                <a:r>
                  <a:rPr lang="zh-CN" altLang="en-US" b="1">
                    <a:solidFill>
                      <a:schemeClr val="tx1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空间复杂度</a:t>
                </a:r>
                <a:endParaRPr lang="zh-CN" altLang="en-US" b="1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marL="457200" lvl="1" indent="0">
                  <a:buNone/>
                </a:pPr>
                <a:r>
                  <a:rPr lang="zh-CN" altLang="en-US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Sunday算法需维护一个大小为字符集大小的偏移表，例如ASCII字符集对应256长度的数组，所以空间复杂度不大。</a:t>
                </a:r>
                <a:endParaRPr lang="zh-CN" altLang="en-US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lvl="2"/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" y="750570"/>
                <a:ext cx="9865360" cy="61855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7"/>
          <p:cNvPicPr>
            <a:picLocks noChangeAspect="1"/>
          </p:cNvPicPr>
          <p:nvPr/>
        </p:nvPicPr>
        <p:blipFill>
          <a:blip r:embed="rId1">
            <a:grayscl/>
            <a:lum bright="60000"/>
          </a:blip>
          <a:stretch>
            <a:fillRect/>
          </a:stretch>
        </p:blipFill>
        <p:spPr>
          <a:xfrm>
            <a:off x="8708390" y="3651885"/>
            <a:ext cx="3955415" cy="279908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53060" y="290195"/>
            <a:ext cx="6753225" cy="460375"/>
            <a:chOff x="556" y="457"/>
            <a:chExt cx="10635" cy="725"/>
          </a:xfrm>
        </p:grpSpPr>
        <p:sp>
          <p:nvSpPr>
            <p:cNvPr id="10" name="TextBox 12"/>
            <p:cNvSpPr txBox="1"/>
            <p:nvPr/>
          </p:nvSpPr>
          <p:spPr>
            <a:xfrm>
              <a:off x="1370" y="457"/>
              <a:ext cx="98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算法分析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与其他字符串匹配算法对比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 descr="校徽-6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556" y="457"/>
              <a:ext cx="814" cy="703"/>
            </a:xfrm>
            <a:prstGeom prst="rect">
              <a:avLst/>
            </a:prstGeom>
          </p:spPr>
        </p:pic>
      </p:grp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819785" y="1405890"/>
          <a:ext cx="1064895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940"/>
                <a:gridCol w="2128520"/>
                <a:gridCol w="1975485"/>
                <a:gridCol w="2061210"/>
                <a:gridCol w="25507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对比维度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朴素算法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KMP算法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BM算法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Sunday算法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核心思想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暴力逐字符匹配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最长公共前后缀跳跃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坏字符+好后缀双规则跳跃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利用下一个字符快速跳跃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平均时间复杂度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O(nm)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O(n + m)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O(n)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O(n/m)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最坏时间复杂度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O(nm)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O(n + m)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O(nm)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O(nm)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空间复杂度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O(1)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O(m)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O(m + Σ)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O(Σ)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适用场景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短文本</a:t>
                      </a: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且代码简单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重复子串多、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稳定性高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大字符集（如中文）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随机文本、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小字符集（</a:t>
                      </a:r>
                      <a:r>
                        <a:rPr lang="zh-CN" altLang="en-US" sz="1800">
                          <a:latin typeface="仿宋" panose="02010609060101010101" charset="-122"/>
                          <a:ea typeface="仿宋" panose="02010609060101010101" charset="-122"/>
                        </a:rPr>
                        <a:t>如英文）</a:t>
                      </a:r>
                      <a:endParaRPr lang="zh-CN" altLang="en-US" sz="1800"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8795" y="9372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列表对比分析</a:t>
            </a:r>
            <a:r>
              <a:rPr lang="zh-CN" altLang="en-US"/>
              <a:t>如下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/>
          <p:nvPr/>
        </p:nvSpPr>
        <p:spPr>
          <a:xfrm>
            <a:off x="67310" y="1389855"/>
            <a:ext cx="12192000" cy="44930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3" tIns="54851" rIns="109703" bIns="54851" rtlCol="0" anchor="ctr"/>
          <a:lstStyle/>
          <a:p>
            <a:pPr defTabSz="822960"/>
            <a:endParaRPr lang="en-US" sz="360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65220" y="2421835"/>
            <a:ext cx="4272338" cy="1218769"/>
          </a:xfrm>
          <a:prstGeom prst="rect">
            <a:avLst/>
          </a:prstGeom>
          <a:noFill/>
        </p:spPr>
        <p:txBody>
          <a:bodyPr wrap="none" lIns="109703" tIns="54851" rIns="109703" bIns="54851">
            <a:spAutoFit/>
          </a:bodyPr>
          <a:lstStyle/>
          <a:p>
            <a:pPr algn="ctr" defTabSz="1097280"/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50363" y="663893"/>
            <a:ext cx="679680" cy="679680"/>
            <a:chOff x="2195736" y="5157192"/>
            <a:chExt cx="864096" cy="864096"/>
          </a:xfrm>
        </p:grpSpPr>
        <p:sp>
          <p:nvSpPr>
            <p:cNvPr id="6" name="椭圆 5"/>
            <p:cNvSpPr/>
            <p:nvPr/>
          </p:nvSpPr>
          <p:spPr>
            <a:xfrm>
              <a:off x="2195736" y="5157192"/>
              <a:ext cx="864096" cy="8640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2960"/>
              <a:endParaRPr lang="zh-CN" altLang="en-US" sz="360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2420939" y="5327612"/>
              <a:ext cx="437585" cy="528084"/>
            </a:xfrm>
            <a:custGeom>
              <a:avLst/>
              <a:gdLst>
                <a:gd name="T0" fmla="*/ 709 w 709"/>
                <a:gd name="T1" fmla="*/ 570 h 709"/>
                <a:gd name="T2" fmla="*/ 373 w 709"/>
                <a:gd name="T3" fmla="*/ 709 h 709"/>
                <a:gd name="T4" fmla="*/ 373 w 709"/>
                <a:gd name="T5" fmla="*/ 294 h 709"/>
                <a:gd name="T6" fmla="*/ 709 w 709"/>
                <a:gd name="T7" fmla="*/ 154 h 709"/>
                <a:gd name="T8" fmla="*/ 709 w 709"/>
                <a:gd name="T9" fmla="*/ 570 h 709"/>
                <a:gd name="T10" fmla="*/ 335 w 709"/>
                <a:gd name="T11" fmla="*/ 294 h 709"/>
                <a:gd name="T12" fmla="*/ 0 w 709"/>
                <a:gd name="T13" fmla="*/ 154 h 709"/>
                <a:gd name="T14" fmla="*/ 0 w 709"/>
                <a:gd name="T15" fmla="*/ 570 h 709"/>
                <a:gd name="T16" fmla="*/ 335 w 709"/>
                <a:gd name="T17" fmla="*/ 709 h 709"/>
                <a:gd name="T18" fmla="*/ 335 w 709"/>
                <a:gd name="T19" fmla="*/ 294 h 709"/>
                <a:gd name="T20" fmla="*/ 354 w 709"/>
                <a:gd name="T21" fmla="*/ 0 h 709"/>
                <a:gd name="T22" fmla="*/ 0 w 709"/>
                <a:gd name="T23" fmla="*/ 126 h 709"/>
                <a:gd name="T24" fmla="*/ 354 w 709"/>
                <a:gd name="T25" fmla="*/ 268 h 709"/>
                <a:gd name="T26" fmla="*/ 709 w 709"/>
                <a:gd name="T27" fmla="*/ 126 h 709"/>
                <a:gd name="T28" fmla="*/ 354 w 709"/>
                <a:gd name="T2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09">
                  <a:moveTo>
                    <a:pt x="709" y="570"/>
                  </a:moveTo>
                  <a:lnTo>
                    <a:pt x="373" y="709"/>
                  </a:lnTo>
                  <a:lnTo>
                    <a:pt x="373" y="294"/>
                  </a:lnTo>
                  <a:lnTo>
                    <a:pt x="709" y="154"/>
                  </a:lnTo>
                  <a:lnTo>
                    <a:pt x="709" y="570"/>
                  </a:lnTo>
                  <a:close/>
                  <a:moveTo>
                    <a:pt x="335" y="294"/>
                  </a:moveTo>
                  <a:lnTo>
                    <a:pt x="0" y="154"/>
                  </a:lnTo>
                  <a:lnTo>
                    <a:pt x="0" y="570"/>
                  </a:lnTo>
                  <a:lnTo>
                    <a:pt x="335" y="709"/>
                  </a:lnTo>
                  <a:lnTo>
                    <a:pt x="335" y="294"/>
                  </a:lnTo>
                  <a:close/>
                  <a:moveTo>
                    <a:pt x="354" y="0"/>
                  </a:moveTo>
                  <a:lnTo>
                    <a:pt x="0" y="126"/>
                  </a:lnTo>
                  <a:lnTo>
                    <a:pt x="354" y="268"/>
                  </a:lnTo>
                  <a:lnTo>
                    <a:pt x="709" y="12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8767" tIns="49384" rIns="98767" bIns="49384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97280"/>
              <a:endParaRPr lang="en-US" sz="2880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23587" y="663893"/>
            <a:ext cx="679680" cy="679680"/>
            <a:chOff x="2267143" y="2492896"/>
            <a:chExt cx="864096" cy="864096"/>
          </a:xfrm>
        </p:grpSpPr>
        <p:sp>
          <p:nvSpPr>
            <p:cNvPr id="9" name="椭圆 8"/>
            <p:cNvSpPr/>
            <p:nvPr/>
          </p:nvSpPr>
          <p:spPr>
            <a:xfrm>
              <a:off x="2267143" y="2492896"/>
              <a:ext cx="864096" cy="8640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2960"/>
              <a:endParaRPr lang="zh-CN" altLang="en-US" sz="360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8"/>
            <p:cNvSpPr>
              <a:spLocks noEditPoints="1"/>
            </p:cNvSpPr>
            <p:nvPr/>
          </p:nvSpPr>
          <p:spPr bwMode="black">
            <a:xfrm>
              <a:off x="2496467" y="2693855"/>
              <a:ext cx="423965" cy="470210"/>
            </a:xfrm>
            <a:custGeom>
              <a:avLst/>
              <a:gdLst>
                <a:gd name="T0" fmla="*/ 129 w 246"/>
                <a:gd name="T1" fmla="*/ 192 h 300"/>
                <a:gd name="T2" fmla="*/ 43 w 246"/>
                <a:gd name="T3" fmla="*/ 202 h 300"/>
                <a:gd name="T4" fmla="*/ 129 w 246"/>
                <a:gd name="T5" fmla="*/ 126 h 300"/>
                <a:gd name="T6" fmla="*/ 43 w 246"/>
                <a:gd name="T7" fmla="*/ 135 h 300"/>
                <a:gd name="T8" fmla="*/ 129 w 246"/>
                <a:gd name="T9" fmla="*/ 126 h 300"/>
                <a:gd name="T10" fmla="*/ 215 w 246"/>
                <a:gd name="T11" fmla="*/ 101 h 300"/>
                <a:gd name="T12" fmla="*/ 219 w 246"/>
                <a:gd name="T13" fmla="*/ 90 h 300"/>
                <a:gd name="T14" fmla="*/ 208 w 246"/>
                <a:gd name="T15" fmla="*/ 111 h 300"/>
                <a:gd name="T16" fmla="*/ 43 w 246"/>
                <a:gd name="T17" fmla="*/ 92 h 300"/>
                <a:gd name="T18" fmla="*/ 117 w 246"/>
                <a:gd name="T19" fmla="*/ 102 h 300"/>
                <a:gd name="T20" fmla="*/ 43 w 246"/>
                <a:gd name="T21" fmla="*/ 235 h 300"/>
                <a:gd name="T22" fmla="*/ 117 w 246"/>
                <a:gd name="T23" fmla="*/ 226 h 300"/>
                <a:gd name="T24" fmla="*/ 43 w 246"/>
                <a:gd name="T25" fmla="*/ 235 h 300"/>
                <a:gd name="T26" fmla="*/ 11 w 246"/>
                <a:gd name="T27" fmla="*/ 287 h 300"/>
                <a:gd name="T28" fmla="*/ 35 w 246"/>
                <a:gd name="T29" fmla="*/ 36 h 300"/>
                <a:gd name="T30" fmla="*/ 0 w 246"/>
                <a:gd name="T31" fmla="*/ 22 h 300"/>
                <a:gd name="T32" fmla="*/ 219 w 246"/>
                <a:gd name="T33" fmla="*/ 300 h 300"/>
                <a:gd name="T34" fmla="*/ 208 w 246"/>
                <a:gd name="T35" fmla="*/ 173 h 300"/>
                <a:gd name="T36" fmla="*/ 117 w 246"/>
                <a:gd name="T37" fmla="*/ 159 h 300"/>
                <a:gd name="T38" fmla="*/ 43 w 246"/>
                <a:gd name="T39" fmla="*/ 169 h 300"/>
                <a:gd name="T40" fmla="*/ 117 w 246"/>
                <a:gd name="T41" fmla="*/ 159 h 300"/>
                <a:gd name="T42" fmla="*/ 57 w 246"/>
                <a:gd name="T43" fmla="*/ 22 h 300"/>
                <a:gd name="T44" fmla="*/ 86 w 246"/>
                <a:gd name="T45" fmla="*/ 20 h 300"/>
                <a:gd name="T46" fmla="*/ 110 w 246"/>
                <a:gd name="T47" fmla="*/ 0 h 300"/>
                <a:gd name="T48" fmla="*/ 133 w 246"/>
                <a:gd name="T49" fmla="*/ 20 h 300"/>
                <a:gd name="T50" fmla="*/ 162 w 246"/>
                <a:gd name="T51" fmla="*/ 22 h 300"/>
                <a:gd name="T52" fmla="*/ 179 w 246"/>
                <a:gd name="T53" fmla="*/ 43 h 300"/>
                <a:gd name="T54" fmla="*/ 41 w 246"/>
                <a:gd name="T55" fmla="*/ 36 h 300"/>
                <a:gd name="T56" fmla="*/ 110 w 246"/>
                <a:gd name="T57" fmla="*/ 20 h 300"/>
                <a:gd name="T58" fmla="*/ 110 w 246"/>
                <a:gd name="T59" fmla="*/ 11 h 300"/>
                <a:gd name="T60" fmla="*/ 190 w 246"/>
                <a:gd name="T61" fmla="*/ 269 h 300"/>
                <a:gd name="T62" fmla="*/ 29 w 246"/>
                <a:gd name="T63" fmla="*/ 59 h 300"/>
                <a:gd name="T64" fmla="*/ 190 w 246"/>
                <a:gd name="T65" fmla="*/ 71 h 300"/>
                <a:gd name="T66" fmla="*/ 200 w 246"/>
                <a:gd name="T67" fmla="*/ 49 h 300"/>
                <a:gd name="T68" fmla="*/ 19 w 246"/>
                <a:gd name="T69" fmla="*/ 278 h 300"/>
                <a:gd name="T70" fmla="*/ 200 w 246"/>
                <a:gd name="T71" fmla="*/ 185 h 300"/>
                <a:gd name="T72" fmla="*/ 190 w 246"/>
                <a:gd name="T73" fmla="*/ 269 h 300"/>
                <a:gd name="T74" fmla="*/ 190 w 246"/>
                <a:gd name="T75" fmla="*/ 133 h 300"/>
                <a:gd name="T76" fmla="*/ 200 w 246"/>
                <a:gd name="T77" fmla="*/ 124 h 300"/>
                <a:gd name="T78" fmla="*/ 215 w 246"/>
                <a:gd name="T79" fmla="*/ 35 h 300"/>
                <a:gd name="T80" fmla="*/ 219 w 246"/>
                <a:gd name="T81" fmla="*/ 22 h 300"/>
                <a:gd name="T82" fmla="*/ 184 w 246"/>
                <a:gd name="T83" fmla="*/ 36 h 300"/>
                <a:gd name="T84" fmla="*/ 208 w 246"/>
                <a:gd name="T85" fmla="*/ 44 h 300"/>
                <a:gd name="T86" fmla="*/ 246 w 246"/>
                <a:gd name="T87" fmla="*/ 41 h 300"/>
                <a:gd name="T88" fmla="*/ 155 w 246"/>
                <a:gd name="T89" fmla="*/ 134 h 300"/>
                <a:gd name="T90" fmla="*/ 156 w 246"/>
                <a:gd name="T91" fmla="*/ 92 h 300"/>
                <a:gd name="T92" fmla="*/ 218 w 246"/>
                <a:gd name="T93" fmla="*/ 41 h 300"/>
                <a:gd name="T94" fmla="*/ 246 w 246"/>
                <a:gd name="T95" fmla="*/ 107 h 300"/>
                <a:gd name="T96" fmla="*/ 155 w 246"/>
                <a:gd name="T97" fmla="*/ 201 h 300"/>
                <a:gd name="T98" fmla="*/ 156 w 246"/>
                <a:gd name="T99" fmla="*/ 159 h 300"/>
                <a:gd name="T100" fmla="*/ 218 w 246"/>
                <a:gd name="T101" fmla="*/ 10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6" h="300">
                  <a:moveTo>
                    <a:pt x="43" y="192"/>
                  </a:moveTo>
                  <a:cubicBezTo>
                    <a:pt x="129" y="192"/>
                    <a:pt x="129" y="192"/>
                    <a:pt x="129" y="192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43" y="202"/>
                    <a:pt x="43" y="202"/>
                    <a:pt x="43" y="202"/>
                  </a:cubicBezTo>
                  <a:lnTo>
                    <a:pt x="43" y="192"/>
                  </a:lnTo>
                  <a:close/>
                  <a:moveTo>
                    <a:pt x="129" y="126"/>
                  </a:moveTo>
                  <a:cubicBezTo>
                    <a:pt x="43" y="126"/>
                    <a:pt x="43" y="126"/>
                    <a:pt x="43" y="12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129" y="135"/>
                    <a:pt x="129" y="135"/>
                    <a:pt x="129" y="135"/>
                  </a:cubicBezTo>
                  <a:lnTo>
                    <a:pt x="129" y="126"/>
                  </a:lnTo>
                  <a:close/>
                  <a:moveTo>
                    <a:pt x="208" y="111"/>
                  </a:moveTo>
                  <a:cubicBezTo>
                    <a:pt x="215" y="101"/>
                    <a:pt x="215" y="101"/>
                    <a:pt x="215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208" y="106"/>
                    <a:pt x="208" y="106"/>
                    <a:pt x="208" y="106"/>
                  </a:cubicBezTo>
                  <a:lnTo>
                    <a:pt x="208" y="111"/>
                  </a:lnTo>
                  <a:close/>
                  <a:moveTo>
                    <a:pt x="117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17" y="102"/>
                    <a:pt x="117" y="102"/>
                    <a:pt x="117" y="102"/>
                  </a:cubicBezTo>
                  <a:lnTo>
                    <a:pt x="117" y="92"/>
                  </a:lnTo>
                  <a:close/>
                  <a:moveTo>
                    <a:pt x="43" y="235"/>
                  </a:moveTo>
                  <a:cubicBezTo>
                    <a:pt x="117" y="235"/>
                    <a:pt x="117" y="235"/>
                    <a:pt x="117" y="235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43" y="226"/>
                    <a:pt x="43" y="226"/>
                    <a:pt x="43" y="226"/>
                  </a:cubicBezTo>
                  <a:lnTo>
                    <a:pt x="43" y="235"/>
                  </a:lnTo>
                  <a:close/>
                  <a:moveTo>
                    <a:pt x="208" y="287"/>
                  </a:moveTo>
                  <a:cubicBezTo>
                    <a:pt x="11" y="287"/>
                    <a:pt x="11" y="287"/>
                    <a:pt x="11" y="28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7" y="31"/>
                    <a:pt x="40" y="26"/>
                    <a:pt x="4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219" y="300"/>
                    <a:pt x="219" y="300"/>
                    <a:pt x="219" y="300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08" y="173"/>
                    <a:pt x="208" y="173"/>
                    <a:pt x="208" y="173"/>
                  </a:cubicBezTo>
                  <a:lnTo>
                    <a:pt x="208" y="287"/>
                  </a:lnTo>
                  <a:close/>
                  <a:moveTo>
                    <a:pt x="117" y="159"/>
                  </a:moveTo>
                  <a:cubicBezTo>
                    <a:pt x="43" y="159"/>
                    <a:pt x="43" y="159"/>
                    <a:pt x="43" y="159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117" y="169"/>
                    <a:pt x="117" y="169"/>
                    <a:pt x="117" y="169"/>
                  </a:cubicBezTo>
                  <a:lnTo>
                    <a:pt x="117" y="159"/>
                  </a:lnTo>
                  <a:close/>
                  <a:moveTo>
                    <a:pt x="41" y="36"/>
                  </a:moveTo>
                  <a:cubicBezTo>
                    <a:pt x="43" y="29"/>
                    <a:pt x="50" y="25"/>
                    <a:pt x="57" y="22"/>
                  </a:cubicBezTo>
                  <a:cubicBezTo>
                    <a:pt x="63" y="21"/>
                    <a:pt x="71" y="20"/>
                    <a:pt x="77" y="20"/>
                  </a:cubicBezTo>
                  <a:cubicBezTo>
                    <a:pt x="80" y="20"/>
                    <a:pt x="83" y="20"/>
                    <a:pt x="86" y="20"/>
                  </a:cubicBezTo>
                  <a:cubicBezTo>
                    <a:pt x="87" y="20"/>
                    <a:pt x="88" y="20"/>
                    <a:pt x="89" y="20"/>
                  </a:cubicBezTo>
                  <a:cubicBezTo>
                    <a:pt x="89" y="9"/>
                    <a:pt x="98" y="0"/>
                    <a:pt x="110" y="0"/>
                  </a:cubicBezTo>
                  <a:cubicBezTo>
                    <a:pt x="121" y="0"/>
                    <a:pt x="130" y="9"/>
                    <a:pt x="130" y="20"/>
                  </a:cubicBezTo>
                  <a:cubicBezTo>
                    <a:pt x="131" y="20"/>
                    <a:pt x="132" y="20"/>
                    <a:pt x="133" y="20"/>
                  </a:cubicBezTo>
                  <a:cubicBezTo>
                    <a:pt x="136" y="20"/>
                    <a:pt x="139" y="20"/>
                    <a:pt x="142" y="20"/>
                  </a:cubicBezTo>
                  <a:cubicBezTo>
                    <a:pt x="149" y="20"/>
                    <a:pt x="156" y="21"/>
                    <a:pt x="162" y="22"/>
                  </a:cubicBezTo>
                  <a:cubicBezTo>
                    <a:pt x="170" y="25"/>
                    <a:pt x="176" y="29"/>
                    <a:pt x="178" y="36"/>
                  </a:cubicBezTo>
                  <a:cubicBezTo>
                    <a:pt x="179" y="38"/>
                    <a:pt x="179" y="41"/>
                    <a:pt x="179" y="43"/>
                  </a:cubicBezTo>
                  <a:cubicBezTo>
                    <a:pt x="145" y="43"/>
                    <a:pt x="74" y="43"/>
                    <a:pt x="40" y="43"/>
                  </a:cubicBezTo>
                  <a:cubicBezTo>
                    <a:pt x="40" y="41"/>
                    <a:pt x="41" y="38"/>
                    <a:pt x="41" y="36"/>
                  </a:cubicBezTo>
                  <a:close/>
                  <a:moveTo>
                    <a:pt x="99" y="20"/>
                  </a:moveTo>
                  <a:cubicBezTo>
                    <a:pt x="103" y="20"/>
                    <a:pt x="106" y="20"/>
                    <a:pt x="110" y="20"/>
                  </a:cubicBezTo>
                  <a:cubicBezTo>
                    <a:pt x="113" y="20"/>
                    <a:pt x="116" y="20"/>
                    <a:pt x="120" y="20"/>
                  </a:cubicBezTo>
                  <a:cubicBezTo>
                    <a:pt x="119" y="15"/>
                    <a:pt x="115" y="11"/>
                    <a:pt x="110" y="11"/>
                  </a:cubicBezTo>
                  <a:cubicBezTo>
                    <a:pt x="104" y="11"/>
                    <a:pt x="100" y="15"/>
                    <a:pt x="99" y="20"/>
                  </a:cubicBezTo>
                  <a:close/>
                  <a:moveTo>
                    <a:pt x="190" y="269"/>
                  </a:moveTo>
                  <a:cubicBezTo>
                    <a:pt x="29" y="269"/>
                    <a:pt x="29" y="269"/>
                    <a:pt x="29" y="26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00" y="278"/>
                    <a:pt x="200" y="278"/>
                    <a:pt x="200" y="278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190" y="199"/>
                    <a:pt x="190" y="199"/>
                    <a:pt x="190" y="199"/>
                  </a:cubicBezTo>
                  <a:lnTo>
                    <a:pt x="190" y="269"/>
                  </a:lnTo>
                  <a:close/>
                  <a:moveTo>
                    <a:pt x="200" y="119"/>
                  </a:moveTo>
                  <a:cubicBezTo>
                    <a:pt x="190" y="133"/>
                    <a:pt x="190" y="133"/>
                    <a:pt x="190" y="133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200" y="124"/>
                    <a:pt x="200" y="124"/>
                    <a:pt x="200" y="124"/>
                  </a:cubicBezTo>
                  <a:lnTo>
                    <a:pt x="200" y="119"/>
                  </a:lnTo>
                  <a:close/>
                  <a:moveTo>
                    <a:pt x="215" y="35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9" y="26"/>
                    <a:pt x="182" y="30"/>
                    <a:pt x="184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8" y="44"/>
                    <a:pt x="208" y="44"/>
                    <a:pt x="208" y="44"/>
                  </a:cubicBezTo>
                  <a:lnTo>
                    <a:pt x="215" y="35"/>
                  </a:lnTo>
                  <a:close/>
                  <a:moveTo>
                    <a:pt x="246" y="41"/>
                  </a:moveTo>
                  <a:cubicBezTo>
                    <a:pt x="182" y="134"/>
                    <a:pt x="182" y="134"/>
                    <a:pt x="182" y="134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56" y="92"/>
                    <a:pt x="156" y="92"/>
                    <a:pt x="156" y="92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218" y="41"/>
                    <a:pt x="218" y="41"/>
                    <a:pt x="218" y="41"/>
                  </a:cubicBezTo>
                  <a:lnTo>
                    <a:pt x="246" y="41"/>
                  </a:lnTo>
                  <a:close/>
                  <a:moveTo>
                    <a:pt x="246" y="107"/>
                  </a:moveTo>
                  <a:cubicBezTo>
                    <a:pt x="182" y="201"/>
                    <a:pt x="182" y="201"/>
                    <a:pt x="182" y="201"/>
                  </a:cubicBezTo>
                  <a:cubicBezTo>
                    <a:pt x="155" y="201"/>
                    <a:pt x="155" y="201"/>
                    <a:pt x="155" y="201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69" y="180"/>
                    <a:pt x="169" y="180"/>
                    <a:pt x="169" y="180"/>
                  </a:cubicBezTo>
                  <a:cubicBezTo>
                    <a:pt x="218" y="107"/>
                    <a:pt x="218" y="107"/>
                    <a:pt x="218" y="107"/>
                  </a:cubicBezTo>
                  <a:lnTo>
                    <a:pt x="246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8767" tIns="49384" rIns="98767" bIns="49384" numCol="1" anchor="t" anchorCtr="0" compatLnSpc="1"/>
            <a:lstStyle/>
            <a:p>
              <a:pPr defTabSz="1097280"/>
              <a:endParaRPr lang="en-US" sz="1200" dirty="0">
                <a:solidFill>
                  <a:prstClr val="black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96813" y="663893"/>
            <a:ext cx="679680" cy="679680"/>
            <a:chOff x="3994734" y="2492896"/>
            <a:chExt cx="864096" cy="864096"/>
          </a:xfrm>
        </p:grpSpPr>
        <p:sp>
          <p:nvSpPr>
            <p:cNvPr id="12" name="椭圆 11"/>
            <p:cNvSpPr/>
            <p:nvPr/>
          </p:nvSpPr>
          <p:spPr>
            <a:xfrm>
              <a:off x="3994734" y="2492896"/>
              <a:ext cx="864096" cy="8640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2960"/>
              <a:endParaRPr lang="zh-CN" altLang="en-US" sz="360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2"/>
            <p:cNvSpPr>
              <a:spLocks noEditPoints="1"/>
            </p:cNvSpPr>
            <p:nvPr/>
          </p:nvSpPr>
          <p:spPr bwMode="auto">
            <a:xfrm>
              <a:off x="4187385" y="2675055"/>
              <a:ext cx="530015" cy="530008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82285" tIns="41143" rIns="82285" bIns="41143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1097280"/>
              <a:endParaRPr lang="zh-CN" altLang="en-US" sz="216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370039" y="663893"/>
            <a:ext cx="679680" cy="679680"/>
            <a:chOff x="5722325" y="2492896"/>
            <a:chExt cx="864096" cy="864096"/>
          </a:xfrm>
        </p:grpSpPr>
        <p:sp>
          <p:nvSpPr>
            <p:cNvPr id="15" name="椭圆 14"/>
            <p:cNvSpPr/>
            <p:nvPr/>
          </p:nvSpPr>
          <p:spPr>
            <a:xfrm>
              <a:off x="5722325" y="2492896"/>
              <a:ext cx="864096" cy="8640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2960"/>
              <a:endParaRPr lang="zh-CN" altLang="en-US" sz="360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5906464" y="2663316"/>
              <a:ext cx="512412" cy="528084"/>
            </a:xfrm>
            <a:custGeom>
              <a:avLst/>
              <a:gdLst>
                <a:gd name="T0" fmla="*/ 46 w 353"/>
                <a:gd name="T1" fmla="*/ 420 h 460"/>
                <a:gd name="T2" fmla="*/ 36 w 353"/>
                <a:gd name="T3" fmla="*/ 254 h 460"/>
                <a:gd name="T4" fmla="*/ 61 w 353"/>
                <a:gd name="T5" fmla="*/ 211 h 460"/>
                <a:gd name="T6" fmla="*/ 107 w 353"/>
                <a:gd name="T7" fmla="*/ 199 h 460"/>
                <a:gd name="T8" fmla="*/ 117 w 353"/>
                <a:gd name="T9" fmla="*/ 239 h 460"/>
                <a:gd name="T10" fmla="*/ 107 w 353"/>
                <a:gd name="T11" fmla="*/ 251 h 460"/>
                <a:gd name="T12" fmla="*/ 75 w 353"/>
                <a:gd name="T13" fmla="*/ 277 h 460"/>
                <a:gd name="T14" fmla="*/ 63 w 353"/>
                <a:gd name="T15" fmla="*/ 420 h 460"/>
                <a:gd name="T16" fmla="*/ 81 w 353"/>
                <a:gd name="T17" fmla="*/ 419 h 460"/>
                <a:gd name="T18" fmla="*/ 279 w 353"/>
                <a:gd name="T19" fmla="*/ 297 h 460"/>
                <a:gd name="T20" fmla="*/ 114 w 353"/>
                <a:gd name="T21" fmla="*/ 129 h 460"/>
                <a:gd name="T22" fmla="*/ 189 w 353"/>
                <a:gd name="T23" fmla="*/ 66 h 460"/>
                <a:gd name="T24" fmla="*/ 230 w 353"/>
                <a:gd name="T25" fmla="*/ 130 h 460"/>
                <a:gd name="T26" fmla="*/ 241 w 353"/>
                <a:gd name="T27" fmla="*/ 36 h 460"/>
                <a:gd name="T28" fmla="*/ 106 w 353"/>
                <a:gd name="T29" fmla="*/ 30 h 460"/>
                <a:gd name="T30" fmla="*/ 114 w 353"/>
                <a:gd name="T31" fmla="*/ 129 h 460"/>
                <a:gd name="T32" fmla="*/ 303 w 353"/>
                <a:gd name="T33" fmla="*/ 438 h 460"/>
                <a:gd name="T34" fmla="*/ 68 w 353"/>
                <a:gd name="T35" fmla="*/ 460 h 460"/>
                <a:gd name="T36" fmla="*/ 317 w 353"/>
                <a:gd name="T37" fmla="*/ 254 h 460"/>
                <a:gd name="T38" fmla="*/ 307 w 353"/>
                <a:gd name="T39" fmla="*/ 420 h 460"/>
                <a:gd name="T40" fmla="*/ 298 w 353"/>
                <a:gd name="T41" fmla="*/ 291 h 460"/>
                <a:gd name="T42" fmla="*/ 234 w 353"/>
                <a:gd name="T43" fmla="*/ 277 h 460"/>
                <a:gd name="T44" fmla="*/ 250 w 353"/>
                <a:gd name="T45" fmla="*/ 250 h 460"/>
                <a:gd name="T46" fmla="*/ 252 w 353"/>
                <a:gd name="T47" fmla="*/ 241 h 460"/>
                <a:gd name="T48" fmla="*/ 293 w 353"/>
                <a:gd name="T49" fmla="*/ 211 h 460"/>
                <a:gd name="T50" fmla="*/ 298 w 353"/>
                <a:gd name="T51" fmla="*/ 214 h 460"/>
                <a:gd name="T52" fmla="*/ 317 w 353"/>
                <a:gd name="T53" fmla="*/ 254 h 460"/>
                <a:gd name="T54" fmla="*/ 243 w 353"/>
                <a:gd name="T55" fmla="*/ 251 h 460"/>
                <a:gd name="T56" fmla="*/ 231 w 353"/>
                <a:gd name="T57" fmla="*/ 233 h 460"/>
                <a:gd name="T58" fmla="*/ 245 w 353"/>
                <a:gd name="T59" fmla="*/ 199 h 460"/>
                <a:gd name="T60" fmla="*/ 218 w 353"/>
                <a:gd name="T61" fmla="*/ 204 h 460"/>
                <a:gd name="T62" fmla="*/ 228 w 353"/>
                <a:gd name="T63" fmla="*/ 277 h 460"/>
                <a:gd name="T64" fmla="*/ 110 w 353"/>
                <a:gd name="T65" fmla="*/ 235 h 460"/>
                <a:gd name="T66" fmla="*/ 127 w 353"/>
                <a:gd name="T67" fmla="*/ 238 h 460"/>
                <a:gd name="T68" fmla="*/ 127 w 353"/>
                <a:gd name="T69" fmla="*/ 277 h 460"/>
                <a:gd name="T70" fmla="*/ 135 w 353"/>
                <a:gd name="T71" fmla="*/ 204 h 460"/>
                <a:gd name="T72" fmla="*/ 111 w 353"/>
                <a:gd name="T73" fmla="*/ 198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3" h="460">
                  <a:moveTo>
                    <a:pt x="63" y="420"/>
                  </a:moveTo>
                  <a:cubicBezTo>
                    <a:pt x="46" y="420"/>
                    <a:pt x="46" y="420"/>
                    <a:pt x="46" y="420"/>
                  </a:cubicBezTo>
                  <a:cubicBezTo>
                    <a:pt x="4" y="420"/>
                    <a:pt x="0" y="394"/>
                    <a:pt x="9" y="358"/>
                  </a:cubicBezTo>
                  <a:cubicBezTo>
                    <a:pt x="36" y="254"/>
                    <a:pt x="36" y="254"/>
                    <a:pt x="36" y="254"/>
                  </a:cubicBezTo>
                  <a:cubicBezTo>
                    <a:pt x="40" y="237"/>
                    <a:pt x="48" y="223"/>
                    <a:pt x="59" y="213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3" y="211"/>
                    <a:pt x="63" y="211"/>
                    <a:pt x="63" y="211"/>
                  </a:cubicBezTo>
                  <a:cubicBezTo>
                    <a:pt x="107" y="199"/>
                    <a:pt x="107" y="199"/>
                    <a:pt x="107" y="199"/>
                  </a:cubicBezTo>
                  <a:cubicBezTo>
                    <a:pt x="104" y="241"/>
                    <a:pt x="104" y="241"/>
                    <a:pt x="104" y="241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7" y="251"/>
                    <a:pt x="107" y="251"/>
                    <a:pt x="107" y="251"/>
                  </a:cubicBezTo>
                  <a:cubicBezTo>
                    <a:pt x="107" y="252"/>
                    <a:pt x="113" y="263"/>
                    <a:pt x="121" y="277"/>
                  </a:cubicBezTo>
                  <a:cubicBezTo>
                    <a:pt x="75" y="277"/>
                    <a:pt x="75" y="277"/>
                    <a:pt x="75" y="277"/>
                  </a:cubicBezTo>
                  <a:cubicBezTo>
                    <a:pt x="63" y="290"/>
                    <a:pt x="63" y="290"/>
                    <a:pt x="63" y="290"/>
                  </a:cubicBezTo>
                  <a:cubicBezTo>
                    <a:pt x="63" y="420"/>
                    <a:pt x="63" y="420"/>
                    <a:pt x="63" y="420"/>
                  </a:cubicBezTo>
                  <a:close/>
                  <a:moveTo>
                    <a:pt x="81" y="297"/>
                  </a:moveTo>
                  <a:cubicBezTo>
                    <a:pt x="81" y="419"/>
                    <a:pt x="81" y="419"/>
                    <a:pt x="81" y="419"/>
                  </a:cubicBezTo>
                  <a:cubicBezTo>
                    <a:pt x="279" y="419"/>
                    <a:pt x="279" y="419"/>
                    <a:pt x="279" y="419"/>
                  </a:cubicBezTo>
                  <a:cubicBezTo>
                    <a:pt x="279" y="297"/>
                    <a:pt x="279" y="297"/>
                    <a:pt x="279" y="297"/>
                  </a:cubicBezTo>
                  <a:cubicBezTo>
                    <a:pt x="81" y="297"/>
                    <a:pt x="81" y="297"/>
                    <a:pt x="81" y="297"/>
                  </a:cubicBezTo>
                  <a:close/>
                  <a:moveTo>
                    <a:pt x="114" y="129"/>
                  </a:moveTo>
                  <a:cubicBezTo>
                    <a:pt x="112" y="104"/>
                    <a:pt x="111" y="93"/>
                    <a:pt x="119" y="68"/>
                  </a:cubicBezTo>
                  <a:cubicBezTo>
                    <a:pt x="134" y="79"/>
                    <a:pt x="172" y="73"/>
                    <a:pt x="189" y="66"/>
                  </a:cubicBezTo>
                  <a:cubicBezTo>
                    <a:pt x="197" y="79"/>
                    <a:pt x="213" y="82"/>
                    <a:pt x="227" y="77"/>
                  </a:cubicBezTo>
                  <a:cubicBezTo>
                    <a:pt x="231" y="98"/>
                    <a:pt x="231" y="101"/>
                    <a:pt x="230" y="130"/>
                  </a:cubicBezTo>
                  <a:cubicBezTo>
                    <a:pt x="230" y="130"/>
                    <a:pt x="247" y="116"/>
                    <a:pt x="249" y="104"/>
                  </a:cubicBezTo>
                  <a:cubicBezTo>
                    <a:pt x="251" y="92"/>
                    <a:pt x="247" y="44"/>
                    <a:pt x="241" y="36"/>
                  </a:cubicBezTo>
                  <a:cubicBezTo>
                    <a:pt x="234" y="19"/>
                    <a:pt x="217" y="8"/>
                    <a:pt x="186" y="12"/>
                  </a:cubicBezTo>
                  <a:cubicBezTo>
                    <a:pt x="156" y="0"/>
                    <a:pt x="120" y="13"/>
                    <a:pt x="106" y="30"/>
                  </a:cubicBezTo>
                  <a:cubicBezTo>
                    <a:pt x="99" y="38"/>
                    <a:pt x="91" y="105"/>
                    <a:pt x="98" y="115"/>
                  </a:cubicBezTo>
                  <a:cubicBezTo>
                    <a:pt x="106" y="125"/>
                    <a:pt x="114" y="129"/>
                    <a:pt x="114" y="129"/>
                  </a:cubicBezTo>
                  <a:close/>
                  <a:moveTo>
                    <a:pt x="56" y="438"/>
                  </a:moveTo>
                  <a:cubicBezTo>
                    <a:pt x="303" y="438"/>
                    <a:pt x="303" y="438"/>
                    <a:pt x="303" y="438"/>
                  </a:cubicBezTo>
                  <a:cubicBezTo>
                    <a:pt x="289" y="460"/>
                    <a:pt x="289" y="460"/>
                    <a:pt x="289" y="460"/>
                  </a:cubicBezTo>
                  <a:cubicBezTo>
                    <a:pt x="68" y="460"/>
                    <a:pt x="68" y="460"/>
                    <a:pt x="68" y="460"/>
                  </a:cubicBezTo>
                  <a:cubicBezTo>
                    <a:pt x="56" y="438"/>
                    <a:pt x="56" y="438"/>
                    <a:pt x="56" y="438"/>
                  </a:cubicBezTo>
                  <a:close/>
                  <a:moveTo>
                    <a:pt x="317" y="254"/>
                  </a:moveTo>
                  <a:cubicBezTo>
                    <a:pt x="344" y="358"/>
                    <a:pt x="344" y="358"/>
                    <a:pt x="344" y="358"/>
                  </a:cubicBezTo>
                  <a:cubicBezTo>
                    <a:pt x="353" y="394"/>
                    <a:pt x="349" y="420"/>
                    <a:pt x="307" y="420"/>
                  </a:cubicBezTo>
                  <a:cubicBezTo>
                    <a:pt x="298" y="420"/>
                    <a:pt x="298" y="420"/>
                    <a:pt x="298" y="420"/>
                  </a:cubicBezTo>
                  <a:cubicBezTo>
                    <a:pt x="298" y="291"/>
                    <a:pt x="298" y="291"/>
                    <a:pt x="298" y="291"/>
                  </a:cubicBezTo>
                  <a:cubicBezTo>
                    <a:pt x="283" y="277"/>
                    <a:pt x="283" y="277"/>
                    <a:pt x="283" y="277"/>
                  </a:cubicBezTo>
                  <a:cubicBezTo>
                    <a:pt x="234" y="277"/>
                    <a:pt x="234" y="277"/>
                    <a:pt x="234" y="277"/>
                  </a:cubicBezTo>
                  <a:cubicBezTo>
                    <a:pt x="243" y="263"/>
                    <a:pt x="249" y="252"/>
                    <a:pt x="249" y="25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39" y="239"/>
                    <a:pt x="239" y="239"/>
                    <a:pt x="239" y="239"/>
                  </a:cubicBezTo>
                  <a:cubicBezTo>
                    <a:pt x="252" y="241"/>
                    <a:pt x="252" y="241"/>
                    <a:pt x="252" y="241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93" y="211"/>
                    <a:pt x="293" y="211"/>
                    <a:pt x="293" y="211"/>
                  </a:cubicBezTo>
                  <a:cubicBezTo>
                    <a:pt x="296" y="211"/>
                    <a:pt x="296" y="211"/>
                    <a:pt x="296" y="211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307" y="226"/>
                    <a:pt x="313" y="240"/>
                    <a:pt x="316" y="254"/>
                  </a:cubicBezTo>
                  <a:cubicBezTo>
                    <a:pt x="317" y="254"/>
                    <a:pt x="317" y="254"/>
                    <a:pt x="317" y="254"/>
                  </a:cubicBezTo>
                  <a:close/>
                  <a:moveTo>
                    <a:pt x="228" y="277"/>
                  </a:moveTo>
                  <a:cubicBezTo>
                    <a:pt x="235" y="265"/>
                    <a:pt x="240" y="255"/>
                    <a:pt x="243" y="251"/>
                  </a:cubicBezTo>
                  <a:cubicBezTo>
                    <a:pt x="229" y="238"/>
                    <a:pt x="229" y="238"/>
                    <a:pt x="229" y="238"/>
                  </a:cubicBezTo>
                  <a:cubicBezTo>
                    <a:pt x="231" y="233"/>
                    <a:pt x="231" y="233"/>
                    <a:pt x="231" y="233"/>
                  </a:cubicBezTo>
                  <a:cubicBezTo>
                    <a:pt x="246" y="235"/>
                    <a:pt x="246" y="235"/>
                    <a:pt x="246" y="235"/>
                  </a:cubicBezTo>
                  <a:cubicBezTo>
                    <a:pt x="245" y="199"/>
                    <a:pt x="245" y="199"/>
                    <a:pt x="245" y="199"/>
                  </a:cubicBezTo>
                  <a:cubicBezTo>
                    <a:pt x="230" y="195"/>
                    <a:pt x="230" y="195"/>
                    <a:pt x="230" y="195"/>
                  </a:cubicBezTo>
                  <a:cubicBezTo>
                    <a:pt x="218" y="204"/>
                    <a:pt x="218" y="204"/>
                    <a:pt x="218" y="204"/>
                  </a:cubicBezTo>
                  <a:cubicBezTo>
                    <a:pt x="187" y="277"/>
                    <a:pt x="187" y="277"/>
                    <a:pt x="187" y="277"/>
                  </a:cubicBezTo>
                  <a:cubicBezTo>
                    <a:pt x="228" y="277"/>
                    <a:pt x="228" y="277"/>
                    <a:pt x="228" y="277"/>
                  </a:cubicBezTo>
                  <a:close/>
                  <a:moveTo>
                    <a:pt x="111" y="198"/>
                  </a:moveTo>
                  <a:cubicBezTo>
                    <a:pt x="110" y="235"/>
                    <a:pt x="110" y="235"/>
                    <a:pt x="110" y="235"/>
                  </a:cubicBezTo>
                  <a:cubicBezTo>
                    <a:pt x="124" y="233"/>
                    <a:pt x="124" y="233"/>
                    <a:pt x="124" y="233"/>
                  </a:cubicBezTo>
                  <a:cubicBezTo>
                    <a:pt x="127" y="238"/>
                    <a:pt x="127" y="238"/>
                    <a:pt x="127" y="238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5" y="255"/>
                    <a:pt x="121" y="265"/>
                    <a:pt x="127" y="277"/>
                  </a:cubicBezTo>
                  <a:cubicBezTo>
                    <a:pt x="170" y="277"/>
                    <a:pt x="170" y="277"/>
                    <a:pt x="170" y="277"/>
                  </a:cubicBezTo>
                  <a:cubicBezTo>
                    <a:pt x="135" y="204"/>
                    <a:pt x="135" y="204"/>
                    <a:pt x="135" y="204"/>
                  </a:cubicBezTo>
                  <a:cubicBezTo>
                    <a:pt x="123" y="195"/>
                    <a:pt x="123" y="195"/>
                    <a:pt x="123" y="195"/>
                  </a:cubicBezTo>
                  <a:lnTo>
                    <a:pt x="111" y="198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1097280"/>
              <a:endParaRPr lang="zh-CN" altLang="en-US" sz="216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243264" y="663893"/>
            <a:ext cx="679680" cy="679680"/>
            <a:chOff x="7452320" y="2492896"/>
            <a:chExt cx="864096" cy="864096"/>
          </a:xfrm>
        </p:grpSpPr>
        <p:sp>
          <p:nvSpPr>
            <p:cNvPr id="18" name="椭圆 17"/>
            <p:cNvSpPr/>
            <p:nvPr/>
          </p:nvSpPr>
          <p:spPr>
            <a:xfrm>
              <a:off x="7452320" y="2492896"/>
              <a:ext cx="864096" cy="8640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2960"/>
              <a:endParaRPr lang="zh-CN" altLang="en-US" sz="360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7622990" y="2640970"/>
              <a:ext cx="533049" cy="589156"/>
            </a:xfrm>
            <a:custGeom>
              <a:avLst/>
              <a:gdLst>
                <a:gd name="T0" fmla="*/ 448 w 1053"/>
                <a:gd name="T1" fmla="*/ 1024 h 1145"/>
                <a:gd name="T2" fmla="*/ 432 w 1053"/>
                <a:gd name="T3" fmla="*/ 1076 h 1145"/>
                <a:gd name="T4" fmla="*/ 447 w 1053"/>
                <a:gd name="T5" fmla="*/ 1101 h 1145"/>
                <a:gd name="T6" fmla="*/ 462 w 1053"/>
                <a:gd name="T7" fmla="*/ 1108 h 1145"/>
                <a:gd name="T8" fmla="*/ 492 w 1053"/>
                <a:gd name="T9" fmla="*/ 1138 h 1145"/>
                <a:gd name="T10" fmla="*/ 523 w 1053"/>
                <a:gd name="T11" fmla="*/ 1145 h 1145"/>
                <a:gd name="T12" fmla="*/ 556 w 1053"/>
                <a:gd name="T13" fmla="*/ 1140 h 1145"/>
                <a:gd name="T14" fmla="*/ 590 w 1053"/>
                <a:gd name="T15" fmla="*/ 1109 h 1145"/>
                <a:gd name="T16" fmla="*/ 597 w 1053"/>
                <a:gd name="T17" fmla="*/ 1107 h 1145"/>
                <a:gd name="T18" fmla="*/ 619 w 1053"/>
                <a:gd name="T19" fmla="*/ 1086 h 1145"/>
                <a:gd name="T20" fmla="*/ 622 w 1053"/>
                <a:gd name="T21" fmla="*/ 1040 h 1145"/>
                <a:gd name="T22" fmla="*/ 527 w 1053"/>
                <a:gd name="T23" fmla="*/ 240 h 1145"/>
                <a:gd name="T24" fmla="*/ 303 w 1053"/>
                <a:gd name="T25" fmla="*/ 705 h 1145"/>
                <a:gd name="T26" fmla="*/ 428 w 1053"/>
                <a:gd name="T27" fmla="*/ 935 h 1145"/>
                <a:gd name="T28" fmla="*/ 437 w 1053"/>
                <a:gd name="T29" fmla="*/ 996 h 1145"/>
                <a:gd name="T30" fmla="*/ 648 w 1053"/>
                <a:gd name="T31" fmla="*/ 964 h 1145"/>
                <a:gd name="T32" fmla="*/ 724 w 1053"/>
                <a:gd name="T33" fmla="*/ 739 h 1145"/>
                <a:gd name="T34" fmla="*/ 807 w 1053"/>
                <a:gd name="T35" fmla="*/ 532 h 1145"/>
                <a:gd name="T36" fmla="*/ 527 w 1053"/>
                <a:gd name="T37" fmla="*/ 240 h 1145"/>
                <a:gd name="T38" fmla="*/ 912 w 1053"/>
                <a:gd name="T39" fmla="*/ 699 h 1145"/>
                <a:gd name="T40" fmla="*/ 868 w 1053"/>
                <a:gd name="T41" fmla="*/ 775 h 1145"/>
                <a:gd name="T42" fmla="*/ 982 w 1053"/>
                <a:gd name="T43" fmla="*/ 790 h 1145"/>
                <a:gd name="T44" fmla="*/ 338 w 1053"/>
                <a:gd name="T45" fmla="*/ 200 h 1145"/>
                <a:gd name="T46" fmla="*/ 323 w 1053"/>
                <a:gd name="T47" fmla="*/ 87 h 1145"/>
                <a:gd name="T48" fmla="*/ 247 w 1053"/>
                <a:gd name="T49" fmla="*/ 130 h 1145"/>
                <a:gd name="T50" fmla="*/ 338 w 1053"/>
                <a:gd name="T51" fmla="*/ 200 h 1145"/>
                <a:gd name="T52" fmla="*/ 730 w 1053"/>
                <a:gd name="T53" fmla="*/ 87 h 1145"/>
                <a:gd name="T54" fmla="*/ 715 w 1053"/>
                <a:gd name="T55" fmla="*/ 200 h 1145"/>
                <a:gd name="T56" fmla="*/ 806 w 1053"/>
                <a:gd name="T57" fmla="*/ 130 h 1145"/>
                <a:gd name="T58" fmla="*/ 1009 w 1053"/>
                <a:gd name="T59" fmla="*/ 483 h 1145"/>
                <a:gd name="T60" fmla="*/ 903 w 1053"/>
                <a:gd name="T61" fmla="*/ 526 h 1145"/>
                <a:gd name="T62" fmla="*/ 1009 w 1053"/>
                <a:gd name="T63" fmla="*/ 570 h 1145"/>
                <a:gd name="T64" fmla="*/ 1009 w 1053"/>
                <a:gd name="T65" fmla="*/ 483 h 1145"/>
                <a:gd name="T66" fmla="*/ 570 w 1053"/>
                <a:gd name="T67" fmla="*/ 106 h 1145"/>
                <a:gd name="T68" fmla="*/ 526 w 1053"/>
                <a:gd name="T69" fmla="*/ 0 h 1145"/>
                <a:gd name="T70" fmla="*/ 483 w 1053"/>
                <a:gd name="T71" fmla="*/ 106 h 1145"/>
                <a:gd name="T72" fmla="*/ 184 w 1053"/>
                <a:gd name="T73" fmla="*/ 278 h 1145"/>
                <a:gd name="T74" fmla="*/ 70 w 1053"/>
                <a:gd name="T75" fmla="*/ 263 h 1145"/>
                <a:gd name="T76" fmla="*/ 140 w 1053"/>
                <a:gd name="T77" fmla="*/ 354 h 1145"/>
                <a:gd name="T78" fmla="*/ 184 w 1053"/>
                <a:gd name="T79" fmla="*/ 278 h 1145"/>
                <a:gd name="T80" fmla="*/ 966 w 1053"/>
                <a:gd name="T81" fmla="*/ 323 h 1145"/>
                <a:gd name="T82" fmla="*/ 923 w 1053"/>
                <a:gd name="T83" fmla="*/ 247 h 1145"/>
                <a:gd name="T84" fmla="*/ 852 w 1053"/>
                <a:gd name="T85" fmla="*/ 338 h 1145"/>
                <a:gd name="T86" fmla="*/ 140 w 1053"/>
                <a:gd name="T87" fmla="*/ 699 h 1145"/>
                <a:gd name="T88" fmla="*/ 70 w 1053"/>
                <a:gd name="T89" fmla="*/ 790 h 1145"/>
                <a:gd name="T90" fmla="*/ 184 w 1053"/>
                <a:gd name="T91" fmla="*/ 775 h 1145"/>
                <a:gd name="T92" fmla="*/ 140 w 1053"/>
                <a:gd name="T93" fmla="*/ 699 h 1145"/>
                <a:gd name="T94" fmla="*/ 106 w 1053"/>
                <a:gd name="T95" fmla="*/ 483 h 1145"/>
                <a:gd name="T96" fmla="*/ 0 w 1053"/>
                <a:gd name="T97" fmla="*/ 526 h 1145"/>
                <a:gd name="T98" fmla="*/ 106 w 1053"/>
                <a:gd name="T99" fmla="*/ 57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53" h="1145">
                  <a:moveTo>
                    <a:pt x="606" y="1024"/>
                  </a:moveTo>
                  <a:lnTo>
                    <a:pt x="448" y="1024"/>
                  </a:lnTo>
                  <a:cubicBezTo>
                    <a:pt x="439" y="1024"/>
                    <a:pt x="432" y="1031"/>
                    <a:pt x="432" y="1040"/>
                  </a:cubicBezTo>
                  <a:lnTo>
                    <a:pt x="432" y="1076"/>
                  </a:lnTo>
                  <a:cubicBezTo>
                    <a:pt x="432" y="1079"/>
                    <a:pt x="433" y="1083"/>
                    <a:pt x="435" y="1086"/>
                  </a:cubicBezTo>
                  <a:lnTo>
                    <a:pt x="447" y="1101"/>
                  </a:lnTo>
                  <a:cubicBezTo>
                    <a:pt x="449" y="1103"/>
                    <a:pt x="452" y="1105"/>
                    <a:pt x="455" y="1106"/>
                  </a:cubicBezTo>
                  <a:cubicBezTo>
                    <a:pt x="457" y="1107"/>
                    <a:pt x="459" y="1107"/>
                    <a:pt x="462" y="1108"/>
                  </a:cubicBezTo>
                  <a:cubicBezTo>
                    <a:pt x="463" y="1108"/>
                    <a:pt x="464" y="1108"/>
                    <a:pt x="465" y="1109"/>
                  </a:cubicBezTo>
                  <a:lnTo>
                    <a:pt x="492" y="1138"/>
                  </a:lnTo>
                  <a:cubicBezTo>
                    <a:pt x="494" y="1139"/>
                    <a:pt x="496" y="1141"/>
                    <a:pt x="498" y="1142"/>
                  </a:cubicBezTo>
                  <a:cubicBezTo>
                    <a:pt x="504" y="1144"/>
                    <a:pt x="513" y="1145"/>
                    <a:pt x="523" y="1145"/>
                  </a:cubicBezTo>
                  <a:lnTo>
                    <a:pt x="525" y="1145"/>
                  </a:lnTo>
                  <a:cubicBezTo>
                    <a:pt x="542" y="1145"/>
                    <a:pt x="551" y="1142"/>
                    <a:pt x="556" y="1140"/>
                  </a:cubicBezTo>
                  <a:cubicBezTo>
                    <a:pt x="558" y="1139"/>
                    <a:pt x="560" y="1138"/>
                    <a:pt x="561" y="1137"/>
                  </a:cubicBezTo>
                  <a:cubicBezTo>
                    <a:pt x="561" y="1137"/>
                    <a:pt x="589" y="1109"/>
                    <a:pt x="590" y="1109"/>
                  </a:cubicBezTo>
                  <a:cubicBezTo>
                    <a:pt x="591" y="1108"/>
                    <a:pt x="592" y="1108"/>
                    <a:pt x="593" y="1108"/>
                  </a:cubicBezTo>
                  <a:cubicBezTo>
                    <a:pt x="595" y="1108"/>
                    <a:pt x="596" y="1108"/>
                    <a:pt x="597" y="1107"/>
                  </a:cubicBezTo>
                  <a:cubicBezTo>
                    <a:pt x="602" y="1107"/>
                    <a:pt x="606" y="1105"/>
                    <a:pt x="609" y="1101"/>
                  </a:cubicBezTo>
                  <a:lnTo>
                    <a:pt x="619" y="1086"/>
                  </a:lnTo>
                  <a:cubicBezTo>
                    <a:pt x="621" y="1083"/>
                    <a:pt x="622" y="1080"/>
                    <a:pt x="622" y="1077"/>
                  </a:cubicBezTo>
                  <a:lnTo>
                    <a:pt x="622" y="1040"/>
                  </a:lnTo>
                  <a:cubicBezTo>
                    <a:pt x="622" y="1031"/>
                    <a:pt x="615" y="1024"/>
                    <a:pt x="606" y="1024"/>
                  </a:cubicBezTo>
                  <a:close/>
                  <a:moveTo>
                    <a:pt x="527" y="240"/>
                  </a:moveTo>
                  <a:cubicBezTo>
                    <a:pt x="373" y="240"/>
                    <a:pt x="248" y="370"/>
                    <a:pt x="247" y="531"/>
                  </a:cubicBezTo>
                  <a:cubicBezTo>
                    <a:pt x="247" y="594"/>
                    <a:pt x="266" y="654"/>
                    <a:pt x="303" y="705"/>
                  </a:cubicBezTo>
                  <a:cubicBezTo>
                    <a:pt x="304" y="707"/>
                    <a:pt x="322" y="730"/>
                    <a:pt x="331" y="740"/>
                  </a:cubicBezTo>
                  <a:cubicBezTo>
                    <a:pt x="396" y="820"/>
                    <a:pt x="428" y="884"/>
                    <a:pt x="428" y="935"/>
                  </a:cubicBezTo>
                  <a:cubicBezTo>
                    <a:pt x="415" y="939"/>
                    <a:pt x="406" y="950"/>
                    <a:pt x="406" y="964"/>
                  </a:cubicBezTo>
                  <a:cubicBezTo>
                    <a:pt x="406" y="982"/>
                    <a:pt x="420" y="996"/>
                    <a:pt x="437" y="996"/>
                  </a:cubicBezTo>
                  <a:lnTo>
                    <a:pt x="617" y="996"/>
                  </a:lnTo>
                  <a:cubicBezTo>
                    <a:pt x="634" y="996"/>
                    <a:pt x="648" y="982"/>
                    <a:pt x="648" y="964"/>
                  </a:cubicBezTo>
                  <a:cubicBezTo>
                    <a:pt x="648" y="954"/>
                    <a:pt x="643" y="944"/>
                    <a:pt x="635" y="939"/>
                  </a:cubicBezTo>
                  <a:cubicBezTo>
                    <a:pt x="634" y="881"/>
                    <a:pt x="663" y="815"/>
                    <a:pt x="724" y="739"/>
                  </a:cubicBezTo>
                  <a:cubicBezTo>
                    <a:pt x="733" y="729"/>
                    <a:pt x="750" y="707"/>
                    <a:pt x="751" y="706"/>
                  </a:cubicBezTo>
                  <a:cubicBezTo>
                    <a:pt x="787" y="655"/>
                    <a:pt x="807" y="595"/>
                    <a:pt x="807" y="532"/>
                  </a:cubicBezTo>
                  <a:cubicBezTo>
                    <a:pt x="807" y="454"/>
                    <a:pt x="778" y="381"/>
                    <a:pt x="726" y="326"/>
                  </a:cubicBezTo>
                  <a:cubicBezTo>
                    <a:pt x="673" y="271"/>
                    <a:pt x="603" y="240"/>
                    <a:pt x="527" y="240"/>
                  </a:cubicBezTo>
                  <a:close/>
                  <a:moveTo>
                    <a:pt x="966" y="730"/>
                  </a:moveTo>
                  <a:lnTo>
                    <a:pt x="912" y="699"/>
                  </a:lnTo>
                  <a:cubicBezTo>
                    <a:pt x="891" y="687"/>
                    <a:pt x="864" y="694"/>
                    <a:pt x="852" y="715"/>
                  </a:cubicBezTo>
                  <a:cubicBezTo>
                    <a:pt x="840" y="736"/>
                    <a:pt x="847" y="762"/>
                    <a:pt x="868" y="775"/>
                  </a:cubicBezTo>
                  <a:lnTo>
                    <a:pt x="923" y="806"/>
                  </a:lnTo>
                  <a:cubicBezTo>
                    <a:pt x="943" y="818"/>
                    <a:pt x="970" y="811"/>
                    <a:pt x="982" y="790"/>
                  </a:cubicBezTo>
                  <a:cubicBezTo>
                    <a:pt x="994" y="769"/>
                    <a:pt x="987" y="742"/>
                    <a:pt x="966" y="730"/>
                  </a:cubicBezTo>
                  <a:close/>
                  <a:moveTo>
                    <a:pt x="338" y="200"/>
                  </a:moveTo>
                  <a:cubicBezTo>
                    <a:pt x="359" y="188"/>
                    <a:pt x="366" y="162"/>
                    <a:pt x="354" y="141"/>
                  </a:cubicBezTo>
                  <a:lnTo>
                    <a:pt x="323" y="87"/>
                  </a:lnTo>
                  <a:cubicBezTo>
                    <a:pt x="311" y="66"/>
                    <a:pt x="284" y="58"/>
                    <a:pt x="263" y="71"/>
                  </a:cubicBezTo>
                  <a:cubicBezTo>
                    <a:pt x="242" y="83"/>
                    <a:pt x="235" y="109"/>
                    <a:pt x="247" y="130"/>
                  </a:cubicBezTo>
                  <a:lnTo>
                    <a:pt x="278" y="184"/>
                  </a:lnTo>
                  <a:cubicBezTo>
                    <a:pt x="290" y="205"/>
                    <a:pt x="317" y="213"/>
                    <a:pt x="338" y="200"/>
                  </a:cubicBezTo>
                  <a:close/>
                  <a:moveTo>
                    <a:pt x="790" y="71"/>
                  </a:moveTo>
                  <a:cubicBezTo>
                    <a:pt x="769" y="58"/>
                    <a:pt x="742" y="66"/>
                    <a:pt x="730" y="87"/>
                  </a:cubicBezTo>
                  <a:lnTo>
                    <a:pt x="699" y="141"/>
                  </a:lnTo>
                  <a:cubicBezTo>
                    <a:pt x="686" y="162"/>
                    <a:pt x="694" y="188"/>
                    <a:pt x="715" y="200"/>
                  </a:cubicBezTo>
                  <a:cubicBezTo>
                    <a:pt x="735" y="213"/>
                    <a:pt x="762" y="205"/>
                    <a:pt x="774" y="184"/>
                  </a:cubicBezTo>
                  <a:lnTo>
                    <a:pt x="806" y="130"/>
                  </a:lnTo>
                  <a:cubicBezTo>
                    <a:pt x="818" y="109"/>
                    <a:pt x="811" y="83"/>
                    <a:pt x="790" y="71"/>
                  </a:cubicBezTo>
                  <a:close/>
                  <a:moveTo>
                    <a:pt x="1009" y="483"/>
                  </a:moveTo>
                  <a:lnTo>
                    <a:pt x="947" y="483"/>
                  </a:lnTo>
                  <a:cubicBezTo>
                    <a:pt x="922" y="483"/>
                    <a:pt x="903" y="502"/>
                    <a:pt x="903" y="526"/>
                  </a:cubicBezTo>
                  <a:cubicBezTo>
                    <a:pt x="903" y="551"/>
                    <a:pt x="922" y="570"/>
                    <a:pt x="947" y="570"/>
                  </a:cubicBezTo>
                  <a:lnTo>
                    <a:pt x="1009" y="570"/>
                  </a:lnTo>
                  <a:cubicBezTo>
                    <a:pt x="1033" y="570"/>
                    <a:pt x="1053" y="551"/>
                    <a:pt x="1053" y="526"/>
                  </a:cubicBezTo>
                  <a:cubicBezTo>
                    <a:pt x="1053" y="502"/>
                    <a:pt x="1033" y="483"/>
                    <a:pt x="1009" y="483"/>
                  </a:cubicBezTo>
                  <a:close/>
                  <a:moveTo>
                    <a:pt x="526" y="150"/>
                  </a:moveTo>
                  <a:cubicBezTo>
                    <a:pt x="550" y="150"/>
                    <a:pt x="570" y="130"/>
                    <a:pt x="570" y="106"/>
                  </a:cubicBezTo>
                  <a:lnTo>
                    <a:pt x="570" y="44"/>
                  </a:lnTo>
                  <a:cubicBezTo>
                    <a:pt x="570" y="20"/>
                    <a:pt x="550" y="0"/>
                    <a:pt x="526" y="0"/>
                  </a:cubicBezTo>
                  <a:cubicBezTo>
                    <a:pt x="502" y="0"/>
                    <a:pt x="483" y="20"/>
                    <a:pt x="483" y="44"/>
                  </a:cubicBezTo>
                  <a:lnTo>
                    <a:pt x="483" y="106"/>
                  </a:lnTo>
                  <a:cubicBezTo>
                    <a:pt x="483" y="130"/>
                    <a:pt x="502" y="150"/>
                    <a:pt x="526" y="150"/>
                  </a:cubicBezTo>
                  <a:close/>
                  <a:moveTo>
                    <a:pt x="184" y="278"/>
                  </a:moveTo>
                  <a:lnTo>
                    <a:pt x="130" y="247"/>
                  </a:lnTo>
                  <a:cubicBezTo>
                    <a:pt x="109" y="235"/>
                    <a:pt x="82" y="242"/>
                    <a:pt x="70" y="263"/>
                  </a:cubicBezTo>
                  <a:cubicBezTo>
                    <a:pt x="58" y="284"/>
                    <a:pt x="65" y="311"/>
                    <a:pt x="86" y="323"/>
                  </a:cubicBezTo>
                  <a:lnTo>
                    <a:pt x="140" y="354"/>
                  </a:lnTo>
                  <a:cubicBezTo>
                    <a:pt x="161" y="366"/>
                    <a:pt x="188" y="359"/>
                    <a:pt x="200" y="338"/>
                  </a:cubicBezTo>
                  <a:cubicBezTo>
                    <a:pt x="212" y="317"/>
                    <a:pt x="205" y="291"/>
                    <a:pt x="184" y="278"/>
                  </a:cubicBezTo>
                  <a:close/>
                  <a:moveTo>
                    <a:pt x="912" y="354"/>
                  </a:moveTo>
                  <a:lnTo>
                    <a:pt x="966" y="323"/>
                  </a:lnTo>
                  <a:cubicBezTo>
                    <a:pt x="987" y="311"/>
                    <a:pt x="994" y="284"/>
                    <a:pt x="982" y="263"/>
                  </a:cubicBezTo>
                  <a:cubicBezTo>
                    <a:pt x="970" y="242"/>
                    <a:pt x="943" y="235"/>
                    <a:pt x="923" y="247"/>
                  </a:cubicBezTo>
                  <a:lnTo>
                    <a:pt x="868" y="278"/>
                  </a:lnTo>
                  <a:cubicBezTo>
                    <a:pt x="847" y="291"/>
                    <a:pt x="840" y="317"/>
                    <a:pt x="852" y="338"/>
                  </a:cubicBezTo>
                  <a:cubicBezTo>
                    <a:pt x="864" y="359"/>
                    <a:pt x="891" y="366"/>
                    <a:pt x="912" y="354"/>
                  </a:cubicBezTo>
                  <a:close/>
                  <a:moveTo>
                    <a:pt x="140" y="699"/>
                  </a:moveTo>
                  <a:lnTo>
                    <a:pt x="86" y="730"/>
                  </a:lnTo>
                  <a:cubicBezTo>
                    <a:pt x="65" y="742"/>
                    <a:pt x="58" y="769"/>
                    <a:pt x="70" y="790"/>
                  </a:cubicBezTo>
                  <a:cubicBezTo>
                    <a:pt x="82" y="811"/>
                    <a:pt x="109" y="818"/>
                    <a:pt x="130" y="806"/>
                  </a:cubicBezTo>
                  <a:lnTo>
                    <a:pt x="184" y="775"/>
                  </a:lnTo>
                  <a:cubicBezTo>
                    <a:pt x="205" y="762"/>
                    <a:pt x="212" y="736"/>
                    <a:pt x="200" y="715"/>
                  </a:cubicBezTo>
                  <a:cubicBezTo>
                    <a:pt x="188" y="694"/>
                    <a:pt x="161" y="687"/>
                    <a:pt x="140" y="699"/>
                  </a:cubicBezTo>
                  <a:close/>
                  <a:moveTo>
                    <a:pt x="150" y="526"/>
                  </a:moveTo>
                  <a:cubicBezTo>
                    <a:pt x="150" y="502"/>
                    <a:pt x="130" y="483"/>
                    <a:pt x="106" y="483"/>
                  </a:cubicBezTo>
                  <a:lnTo>
                    <a:pt x="44" y="483"/>
                  </a:lnTo>
                  <a:cubicBezTo>
                    <a:pt x="19" y="483"/>
                    <a:pt x="0" y="502"/>
                    <a:pt x="0" y="526"/>
                  </a:cubicBezTo>
                  <a:cubicBezTo>
                    <a:pt x="0" y="551"/>
                    <a:pt x="19" y="570"/>
                    <a:pt x="44" y="570"/>
                  </a:cubicBezTo>
                  <a:lnTo>
                    <a:pt x="106" y="570"/>
                  </a:lnTo>
                  <a:cubicBezTo>
                    <a:pt x="130" y="570"/>
                    <a:pt x="150" y="551"/>
                    <a:pt x="150" y="52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1097280"/>
              <a:endParaRPr lang="zh-CN" altLang="en-US" sz="216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16491" y="663893"/>
            <a:ext cx="679680" cy="679680"/>
            <a:chOff x="7742596" y="2492896"/>
            <a:chExt cx="864096" cy="864096"/>
          </a:xfrm>
        </p:grpSpPr>
        <p:sp>
          <p:nvSpPr>
            <p:cNvPr id="21" name="椭圆 20"/>
            <p:cNvSpPr/>
            <p:nvPr/>
          </p:nvSpPr>
          <p:spPr>
            <a:xfrm>
              <a:off x="7742596" y="2492896"/>
              <a:ext cx="864096" cy="8640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822960"/>
              <a:endParaRPr lang="zh-CN" altLang="en-US" sz="360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79"/>
            <p:cNvSpPr>
              <a:spLocks noChangeAspect="1" noEditPoints="1"/>
            </p:cNvSpPr>
            <p:nvPr/>
          </p:nvSpPr>
          <p:spPr bwMode="black">
            <a:xfrm>
              <a:off x="8012942" y="2686387"/>
              <a:ext cx="344021" cy="464952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4083" tIns="37040" rIns="74083" bIns="37040" numCol="1" anchor="t" anchorCtr="0" compatLnSpc="1"/>
            <a:lstStyle/>
            <a:p>
              <a:pPr defTabSz="1097280"/>
              <a:endParaRPr lang="en-US" sz="1440">
                <a:solidFill>
                  <a:srgbClr val="FFFFFF"/>
                </a:solidFill>
                <a:latin typeface="Calibri" panose="020F0502020204030204"/>
                <a:ea typeface="幼圆" panose="02010509060101010101" charset="-122"/>
              </a:endParaRPr>
            </a:p>
          </p:txBody>
        </p:sp>
      </p:grpSp>
      <p:pic>
        <p:nvPicPr>
          <p:cNvPr id="23" name="图片 22" descr="6"/>
          <p:cNvPicPr>
            <a:picLocks noChangeAspect="1"/>
          </p:cNvPicPr>
          <p:nvPr/>
        </p:nvPicPr>
        <p:blipFill>
          <a:blip r:embed="rId1">
            <a:lum bright="-24000"/>
          </a:blip>
          <a:stretch>
            <a:fillRect/>
          </a:stretch>
        </p:blipFill>
        <p:spPr>
          <a:xfrm>
            <a:off x="3804285" y="3640455"/>
            <a:ext cx="3980815" cy="2814320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1738739" y="6015967"/>
            <a:ext cx="8622670" cy="836783"/>
            <a:chOff x="2953483" y="3742767"/>
            <a:chExt cx="7185559" cy="697317"/>
          </a:xfrm>
        </p:grpSpPr>
        <p:sp>
          <p:nvSpPr>
            <p:cNvPr id="56" name="文本框 8"/>
            <p:cNvSpPr txBox="1"/>
            <p:nvPr/>
          </p:nvSpPr>
          <p:spPr>
            <a:xfrm>
              <a:off x="3313320" y="3782861"/>
              <a:ext cx="6825722" cy="657223"/>
            </a:xfrm>
            <a:prstGeom prst="rect">
              <a:avLst/>
            </a:prstGeom>
            <a:noFill/>
          </p:spPr>
          <p:txBody>
            <a:bodyPr wrap="none" lIns="82296" tIns="41148" rIns="82296" bIns="41148" rtlCol="0">
              <a:spAutoFit/>
            </a:bodyPr>
            <a:p>
              <a:pPr algn="ctr" defTabSz="1097280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下载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源码请访问：https://github.com/heathera-Jiang/HNU_2025DataStructure</a:t>
              </a:r>
              <a:b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000" b="1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</a:t>
              </a:r>
              <a:r>
                <a:rPr lang="en-US" altLang="zh-CN" sz="1000" b="1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</a:t>
              </a:r>
              <a:r>
                <a:rPr lang="zh-CN" altLang="en-US" sz="1000" b="1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</a:t>
              </a:r>
              <a:r>
                <a:rPr lang="en-US" altLang="zh-CN" sz="1000" b="1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</a:t>
              </a:r>
              <a:r>
                <a:rPr lang="zh-CN" altLang="en-US" sz="10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请</a:t>
              </a:r>
              <a:r>
                <a:rPr lang="en-US" altLang="zh-CN" sz="10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star</a:t>
              </a:r>
              <a:r>
                <a:rPr lang="zh-CN" altLang="en-US" sz="10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谢谢啦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 defTabSz="1097280"/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097280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To_Teacher 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：老师，我检查过了，这里面没有泄露我个人信息（包括头像、性别和其他仓库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等）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953483" y="3742767"/>
              <a:ext cx="414338" cy="414338"/>
              <a:chOff x="3937978" y="5180856"/>
              <a:chExt cx="552450" cy="552450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3937978" y="5180856"/>
                <a:ext cx="552450" cy="552450"/>
              </a:xfrm>
              <a:prstGeom prst="ellipse">
                <a:avLst/>
              </a:prstGeom>
              <a:solidFill>
                <a:srgbClr val="FFFFFF">
                  <a:alpha val="6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1097280"/>
                <a:r>
                  <a:rPr lang="en-US" altLang="zh-CN" sz="2160" dirty="0">
                    <a:solidFill>
                      <a:schemeClr val="tx1"/>
                    </a:solidFill>
                    <a:latin typeface="Calibri" panose="020F0502020204030204"/>
                    <a:ea typeface="幼圆" panose="02010509060101010101" charset="-122"/>
                  </a:rPr>
                  <a:t>X</a:t>
                </a:r>
                <a:endParaRPr lang="en-US" altLang="zh-CN" sz="2160" dirty="0">
                  <a:solidFill>
                    <a:schemeClr val="tx1"/>
                  </a:solidFill>
                  <a:latin typeface="Calibri" panose="020F0502020204030204"/>
                  <a:ea typeface="幼圆" panose="02010509060101010101" charset="-122"/>
                </a:endParaRPr>
              </a:p>
            </p:txBody>
          </p:sp>
          <p:grpSp>
            <p:nvGrpSpPr>
              <p:cNvPr id="59" name="Group 38"/>
              <p:cNvGrpSpPr/>
              <p:nvPr/>
            </p:nvGrpSpPr>
            <p:grpSpPr>
              <a:xfrm>
                <a:off x="4022991" y="5324161"/>
                <a:ext cx="348415" cy="247981"/>
                <a:chOff x="5326857" y="2779521"/>
                <a:chExt cx="2283619" cy="2167129"/>
              </a:xfrm>
              <a:solidFill>
                <a:schemeClr val="bg1"/>
              </a:solidFill>
            </p:grpSpPr>
            <p:sp>
              <p:nvSpPr>
                <p:cNvPr id="60" name="Freeform 45"/>
                <p:cNvSpPr/>
                <p:nvPr/>
              </p:nvSpPr>
              <p:spPr>
                <a:xfrm>
                  <a:off x="5326857" y="3228975"/>
                  <a:ext cx="1147085" cy="1083469"/>
                </a:xfrm>
                <a:custGeom>
                  <a:avLst/>
                  <a:gdLst>
                    <a:gd name="connsiteX0" fmla="*/ 1090612 w 1147085"/>
                    <a:gd name="connsiteY0" fmla="*/ 0 h 1083469"/>
                    <a:gd name="connsiteX1" fmla="*/ 1147085 w 1147085"/>
                    <a:gd name="connsiteY1" fmla="*/ 460567 h 1083469"/>
                    <a:gd name="connsiteX2" fmla="*/ 1078295 w 1147085"/>
                    <a:gd name="connsiteY2" fmla="*/ 504743 h 1083469"/>
                    <a:gd name="connsiteX3" fmla="*/ 1025237 w 1147085"/>
                    <a:gd name="connsiteY3" fmla="*/ 72025 h 1083469"/>
                    <a:gd name="connsiteX4" fmla="*/ 79622 w 1147085"/>
                    <a:gd name="connsiteY4" fmla="*/ 171129 h 1083469"/>
                    <a:gd name="connsiteX5" fmla="*/ 186985 w 1147085"/>
                    <a:gd name="connsiteY5" fmla="*/ 990798 h 1083469"/>
                    <a:gd name="connsiteX6" fmla="*/ 186985 w 1147085"/>
                    <a:gd name="connsiteY6" fmla="*/ 1011445 h 1083469"/>
                    <a:gd name="connsiteX7" fmla="*/ 977729 w 1147085"/>
                    <a:gd name="connsiteY7" fmla="*/ 857154 h 1083469"/>
                    <a:gd name="connsiteX8" fmla="*/ 977729 w 1147085"/>
                    <a:gd name="connsiteY8" fmla="*/ 916854 h 1083469"/>
                    <a:gd name="connsiteX9" fmla="*/ 123825 w 1147085"/>
                    <a:gd name="connsiteY9" fmla="*/ 1083469 h 1083469"/>
                    <a:gd name="connsiteX10" fmla="*/ 0 w 1147085"/>
                    <a:gd name="connsiteY10" fmla="*/ 114300 h 1083469"/>
                    <a:gd name="connsiteX11" fmla="*/ 1090612 w 1147085"/>
                    <a:gd name="connsiteY11" fmla="*/ 0 h 1083469"/>
                    <a:gd name="connsiteX0-1" fmla="*/ 1090612 w 1147085"/>
                    <a:gd name="connsiteY0-2" fmla="*/ 0 h 1083469"/>
                    <a:gd name="connsiteX1-3" fmla="*/ 1147085 w 1147085"/>
                    <a:gd name="connsiteY1-4" fmla="*/ 460567 h 1083469"/>
                    <a:gd name="connsiteX2-5" fmla="*/ 1078295 w 1147085"/>
                    <a:gd name="connsiteY2-6" fmla="*/ 504743 h 1083469"/>
                    <a:gd name="connsiteX3-7" fmla="*/ 1025237 w 1147085"/>
                    <a:gd name="connsiteY3-8" fmla="*/ 72025 h 1083469"/>
                    <a:gd name="connsiteX4-9" fmla="*/ 79622 w 1147085"/>
                    <a:gd name="connsiteY4-10" fmla="*/ 171129 h 1083469"/>
                    <a:gd name="connsiteX5-11" fmla="*/ 186985 w 1147085"/>
                    <a:gd name="connsiteY5-12" fmla="*/ 1011445 h 1083469"/>
                    <a:gd name="connsiteX6-13" fmla="*/ 977729 w 1147085"/>
                    <a:gd name="connsiteY6-14" fmla="*/ 857154 h 1083469"/>
                    <a:gd name="connsiteX7-15" fmla="*/ 977729 w 1147085"/>
                    <a:gd name="connsiteY7-16" fmla="*/ 916854 h 1083469"/>
                    <a:gd name="connsiteX8-17" fmla="*/ 123825 w 1147085"/>
                    <a:gd name="connsiteY8-18" fmla="*/ 1083469 h 1083469"/>
                    <a:gd name="connsiteX9-19" fmla="*/ 0 w 1147085"/>
                    <a:gd name="connsiteY9-20" fmla="*/ 114300 h 1083469"/>
                    <a:gd name="connsiteX10-21" fmla="*/ 1090612 w 1147085"/>
                    <a:gd name="connsiteY10-22" fmla="*/ 0 h 10834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1147085" h="1083469">
                      <a:moveTo>
                        <a:pt x="1090612" y="0"/>
                      </a:moveTo>
                      <a:lnTo>
                        <a:pt x="1147085" y="460567"/>
                      </a:lnTo>
                      <a:cubicBezTo>
                        <a:pt x="1121629" y="471368"/>
                        <a:pt x="1098257" y="486098"/>
                        <a:pt x="1078295" y="504743"/>
                      </a:cubicBezTo>
                      <a:lnTo>
                        <a:pt x="1025237" y="72025"/>
                      </a:lnTo>
                      <a:lnTo>
                        <a:pt x="79622" y="171129"/>
                      </a:lnTo>
                      <a:lnTo>
                        <a:pt x="186985" y="1011445"/>
                      </a:lnTo>
                      <a:lnTo>
                        <a:pt x="977729" y="857154"/>
                      </a:lnTo>
                      <a:lnTo>
                        <a:pt x="977729" y="916854"/>
                      </a:lnTo>
                      <a:lnTo>
                        <a:pt x="123825" y="1083469"/>
                      </a:lnTo>
                      <a:lnTo>
                        <a:pt x="0" y="114300"/>
                      </a:lnTo>
                      <a:lnTo>
                        <a:pt x="1090612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9723" tIns="54863" rIns="109723" bIns="54863" numCol="1" rtlCol="0" anchor="ctr" anchorCtr="0" compatLnSpc="1"/>
                <a:p>
                  <a:pPr algn="ctr" defTabSz="61722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0" dirty="0">
                    <a:solidFill>
                      <a:schemeClr val="tx1"/>
                    </a:solidFill>
                    <a:latin typeface="Calibri" panose="020F0502020204030204"/>
                    <a:ea typeface="幼圆" panose="02010509060101010101" charset="-122"/>
                  </a:endParaRPr>
                </a:p>
              </p:txBody>
            </p:sp>
            <p:sp>
              <p:nvSpPr>
                <p:cNvPr id="61" name="Oval 23"/>
                <p:cNvSpPr/>
                <p:nvPr/>
              </p:nvSpPr>
              <p:spPr bwMode="auto">
                <a:xfrm>
                  <a:off x="5472973" y="4217016"/>
                  <a:ext cx="831613" cy="515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613" h="515322">
                      <a:moveTo>
                        <a:pt x="656506" y="0"/>
                      </a:moveTo>
                      <a:cubicBezTo>
                        <a:pt x="722980" y="12459"/>
                        <a:pt x="782484" y="33487"/>
                        <a:pt x="831613" y="60220"/>
                      </a:cubicBezTo>
                      <a:lnTo>
                        <a:pt x="831613" y="156807"/>
                      </a:lnTo>
                      <a:lnTo>
                        <a:pt x="790343" y="156807"/>
                      </a:lnTo>
                      <a:cubicBezTo>
                        <a:pt x="689578" y="156807"/>
                        <a:pt x="607892" y="247187"/>
                        <a:pt x="607892" y="358678"/>
                      </a:cubicBezTo>
                      <a:cubicBezTo>
                        <a:pt x="607892" y="412735"/>
                        <a:pt x="627095" y="461830"/>
                        <a:pt x="658968" y="497546"/>
                      </a:cubicBezTo>
                      <a:cubicBezTo>
                        <a:pt x="605816" y="509342"/>
                        <a:pt x="548050" y="515322"/>
                        <a:pt x="487726" y="515322"/>
                      </a:cubicBezTo>
                      <a:cubicBezTo>
                        <a:pt x="218362" y="515322"/>
                        <a:pt x="0" y="396081"/>
                        <a:pt x="0" y="248990"/>
                      </a:cubicBezTo>
                      <a:cubicBezTo>
                        <a:pt x="0" y="198934"/>
                        <a:pt x="25288" y="152104"/>
                        <a:pt x="70263" y="113194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9723" tIns="54863" rIns="109723" bIns="54863" numCol="1" rtlCol="0" anchor="ctr" anchorCtr="0" compatLnSpc="1"/>
                <a:p>
                  <a:pPr algn="ctr" defTabSz="61722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0" dirty="0">
                    <a:solidFill>
                      <a:schemeClr val="tx1"/>
                    </a:solidFill>
                    <a:latin typeface="Calibri" panose="020F0502020204030204"/>
                    <a:ea typeface="幼圆" panose="02010509060101010101" charset="-122"/>
                  </a:endParaRPr>
                </a:p>
              </p:txBody>
            </p:sp>
            <p:sp>
              <p:nvSpPr>
                <p:cNvPr id="62" name="Rounded Rectangle 13"/>
                <p:cNvSpPr/>
                <p:nvPr/>
              </p:nvSpPr>
              <p:spPr bwMode="auto">
                <a:xfrm>
                  <a:off x="6127748" y="3705225"/>
                  <a:ext cx="1375518" cy="124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518" h="1241425">
                      <a:moveTo>
                        <a:pt x="880211" y="0"/>
                      </a:moveTo>
                      <a:lnTo>
                        <a:pt x="1125002" y="0"/>
                      </a:lnTo>
                      <a:cubicBezTo>
                        <a:pt x="1202113" y="0"/>
                        <a:pt x="1271265" y="34077"/>
                        <a:pt x="1317403" y="88704"/>
                      </a:cubicBezTo>
                      <a:cubicBezTo>
                        <a:pt x="1244331" y="103169"/>
                        <a:pt x="1190628" y="168346"/>
                        <a:pt x="1190628" y="246066"/>
                      </a:cubicBezTo>
                      <a:lnTo>
                        <a:pt x="1190628" y="708029"/>
                      </a:lnTo>
                      <a:lnTo>
                        <a:pt x="929175" y="708029"/>
                      </a:lnTo>
                      <a:lnTo>
                        <a:pt x="803618" y="172438"/>
                      </a:lnTo>
                      <a:close/>
                      <a:moveTo>
                        <a:pt x="481554" y="0"/>
                      </a:moveTo>
                      <a:lnTo>
                        <a:pt x="726347" y="0"/>
                      </a:lnTo>
                      <a:lnTo>
                        <a:pt x="802940" y="172436"/>
                      </a:lnTo>
                      <a:lnTo>
                        <a:pt x="674361" y="720915"/>
                      </a:lnTo>
                      <a:cubicBezTo>
                        <a:pt x="614856" y="745801"/>
                        <a:pt x="573090" y="804586"/>
                        <a:pt x="573090" y="873128"/>
                      </a:cubicBezTo>
                      <a:cubicBezTo>
                        <a:pt x="573090" y="964310"/>
                        <a:pt x="647007" y="1038227"/>
                        <a:pt x="738189" y="1038227"/>
                      </a:cubicBezTo>
                      <a:lnTo>
                        <a:pt x="1375518" y="1038227"/>
                      </a:lnTo>
                      <a:cubicBezTo>
                        <a:pt x="1351252" y="1154299"/>
                        <a:pt x="1248302" y="1241425"/>
                        <a:pt x="1125002" y="1241425"/>
                      </a:cubicBezTo>
                      <a:lnTo>
                        <a:pt x="481554" y="1241425"/>
                      </a:lnTo>
                      <a:cubicBezTo>
                        <a:pt x="358254" y="1241425"/>
                        <a:pt x="255302" y="1154298"/>
                        <a:pt x="231037" y="1038224"/>
                      </a:cubicBezTo>
                      <a:lnTo>
                        <a:pt x="165099" y="1038224"/>
                      </a:lnTo>
                      <a:cubicBezTo>
                        <a:pt x="73917" y="1038224"/>
                        <a:pt x="0" y="964307"/>
                        <a:pt x="0" y="873125"/>
                      </a:cubicBezTo>
                      <a:cubicBezTo>
                        <a:pt x="0" y="781943"/>
                        <a:pt x="73917" y="708026"/>
                        <a:pt x="165099" y="708026"/>
                      </a:cubicBezTo>
                      <a:lnTo>
                        <a:pt x="225428" y="708026"/>
                      </a:lnTo>
                      <a:lnTo>
                        <a:pt x="225428" y="256126"/>
                      </a:lnTo>
                      <a:cubicBezTo>
                        <a:pt x="225428" y="114672"/>
                        <a:pt x="340100" y="0"/>
                        <a:pt x="481554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9723" tIns="54863" rIns="109723" bIns="54863" numCol="1" rtlCol="0" anchor="ctr" anchorCtr="0" compatLnSpc="1"/>
                <a:p>
                  <a:pPr algn="ctr" defTabSz="61722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0" dirty="0">
                    <a:solidFill>
                      <a:schemeClr val="tx1"/>
                    </a:solidFill>
                    <a:latin typeface="Calibri" panose="020F0502020204030204"/>
                    <a:ea typeface="幼圆" panose="02010509060101010101" charset="-122"/>
                  </a:endParaRPr>
                </a:p>
              </p:txBody>
            </p:sp>
            <p:sp>
              <p:nvSpPr>
                <p:cNvPr id="63" name="Oval 57"/>
                <p:cNvSpPr/>
                <p:nvPr/>
              </p:nvSpPr>
              <p:spPr bwMode="auto">
                <a:xfrm>
                  <a:off x="6524624" y="2779521"/>
                  <a:ext cx="835025" cy="835025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9723" tIns="54863" rIns="109723" bIns="54863" numCol="1" rtlCol="0" anchor="ctr" anchorCtr="0" compatLnSpc="1"/>
                <a:p>
                  <a:pPr algn="ctr" defTabSz="61722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0" dirty="0">
                    <a:solidFill>
                      <a:schemeClr val="tx1"/>
                    </a:solidFill>
                    <a:latin typeface="Calibri" panose="020F0502020204030204"/>
                    <a:ea typeface="幼圆" panose="02010509060101010101" charset="-122"/>
                  </a:endParaRPr>
                </a:p>
              </p:txBody>
            </p:sp>
            <p:sp>
              <p:nvSpPr>
                <p:cNvPr id="64" name="Rounded Rectangle 14"/>
                <p:cNvSpPr/>
                <p:nvPr/>
              </p:nvSpPr>
              <p:spPr bwMode="auto">
                <a:xfrm>
                  <a:off x="6740522" y="3829050"/>
                  <a:ext cx="869954" cy="874713"/>
                </a:xfrm>
                <a:custGeom>
                  <a:avLst/>
                  <a:gdLst>
                    <a:gd name="connsiteX0" fmla="*/ 744540 w 869954"/>
                    <a:gd name="connsiteY0" fmla="*/ 0 h 874713"/>
                    <a:gd name="connsiteX1" fmla="*/ 869954 w 869954"/>
                    <a:gd name="connsiteY1" fmla="*/ 125414 h 874713"/>
                    <a:gd name="connsiteX2" fmla="*/ 869953 w 869954"/>
                    <a:gd name="connsiteY2" fmla="*/ 706437 h 874713"/>
                    <a:gd name="connsiteX3" fmla="*/ 869952 w 869954"/>
                    <a:gd name="connsiteY3" fmla="*/ 749299 h 874713"/>
                    <a:gd name="connsiteX4" fmla="*/ 744538 w 869954"/>
                    <a:gd name="connsiteY4" fmla="*/ 874713 h 874713"/>
                    <a:gd name="connsiteX5" fmla="*/ 125414 w 869954"/>
                    <a:gd name="connsiteY5" fmla="*/ 874712 h 874713"/>
                    <a:gd name="connsiteX6" fmla="*/ 0 w 869954"/>
                    <a:gd name="connsiteY6" fmla="*/ 749298 h 874713"/>
                    <a:gd name="connsiteX7" fmla="*/ 1 w 869954"/>
                    <a:gd name="connsiteY7" fmla="*/ 749299 h 874713"/>
                    <a:gd name="connsiteX8" fmla="*/ 125415 w 869954"/>
                    <a:gd name="connsiteY8" fmla="*/ 623885 h 874713"/>
                    <a:gd name="connsiteX9" fmla="*/ 619126 w 869954"/>
                    <a:gd name="connsiteY9" fmla="*/ 623885 h 874713"/>
                    <a:gd name="connsiteX10" fmla="*/ 619126 w 869954"/>
                    <a:gd name="connsiteY10" fmla="*/ 125414 h 874713"/>
                    <a:gd name="connsiteX11" fmla="*/ 744540 w 869954"/>
                    <a:gd name="connsiteY11" fmla="*/ 0 h 874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69954" h="874713">
                      <a:moveTo>
                        <a:pt x="744540" y="0"/>
                      </a:moveTo>
                      <a:cubicBezTo>
                        <a:pt x="813804" y="0"/>
                        <a:pt x="869954" y="56150"/>
                        <a:pt x="869954" y="125414"/>
                      </a:cubicBezTo>
                      <a:cubicBezTo>
                        <a:pt x="869954" y="319088"/>
                        <a:pt x="869953" y="512763"/>
                        <a:pt x="869953" y="706437"/>
                      </a:cubicBezTo>
                      <a:cubicBezTo>
                        <a:pt x="869953" y="720724"/>
                        <a:pt x="869952" y="735012"/>
                        <a:pt x="869952" y="749299"/>
                      </a:cubicBezTo>
                      <a:cubicBezTo>
                        <a:pt x="869952" y="818563"/>
                        <a:pt x="813802" y="874713"/>
                        <a:pt x="744538" y="874713"/>
                      </a:cubicBezTo>
                      <a:lnTo>
                        <a:pt x="125414" y="874712"/>
                      </a:lnTo>
                      <a:cubicBezTo>
                        <a:pt x="56150" y="874712"/>
                        <a:pt x="0" y="818562"/>
                        <a:pt x="0" y="749298"/>
                      </a:cubicBezTo>
                      <a:lnTo>
                        <a:pt x="1" y="749299"/>
                      </a:lnTo>
                      <a:cubicBezTo>
                        <a:pt x="1" y="680035"/>
                        <a:pt x="56151" y="623885"/>
                        <a:pt x="125415" y="623885"/>
                      </a:cubicBezTo>
                      <a:lnTo>
                        <a:pt x="619126" y="623885"/>
                      </a:lnTo>
                      <a:lnTo>
                        <a:pt x="619126" y="125414"/>
                      </a:lnTo>
                      <a:cubicBezTo>
                        <a:pt x="619126" y="56150"/>
                        <a:pt x="675276" y="0"/>
                        <a:pt x="74454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109723" tIns="54863" rIns="109723" bIns="54863" numCol="1" rtlCol="0" anchor="ctr" anchorCtr="0" compatLnSpc="1"/>
                <a:p>
                  <a:pPr algn="ctr" defTabSz="61722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0" dirty="0">
                    <a:solidFill>
                      <a:schemeClr val="tx1"/>
                    </a:solidFill>
                    <a:latin typeface="Calibri" panose="020F0502020204030204"/>
                    <a:ea typeface="幼圆" panose="02010509060101010101" charset="-122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7"/>
          <p:cNvPicPr>
            <a:picLocks noChangeAspect="1"/>
          </p:cNvPicPr>
          <p:nvPr/>
        </p:nvPicPr>
        <p:blipFill>
          <a:blip r:embed="rId1">
            <a:grayscl/>
            <a:lum bright="48000"/>
          </a:blip>
          <a:stretch>
            <a:fillRect/>
          </a:stretch>
        </p:blipFill>
        <p:spPr>
          <a:xfrm>
            <a:off x="8236585" y="4447540"/>
            <a:ext cx="3955415" cy="2799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9600" y="0"/>
            <a:ext cx="3153341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3" tIns="54851" rIns="109703" bIns="54851" rtlCol="0" anchor="ctr"/>
          <a:lstStyle/>
          <a:p>
            <a:pPr algn="ctr" defTabSz="1097280"/>
            <a:endParaRPr lang="zh-CN" altLang="en-US" sz="2160">
              <a:solidFill>
                <a:prstClr val="white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366634" y="1851894"/>
            <a:ext cx="453625" cy="4536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3" tIns="54851" rIns="109703" bIns="54851" rtlCol="0" anchor="ctr"/>
          <a:lstStyle/>
          <a:p>
            <a:pPr algn="ctr" defTabSz="1097280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5338" y="1838636"/>
            <a:ext cx="1437640" cy="478155"/>
          </a:xfrm>
          <a:prstGeom prst="rect">
            <a:avLst/>
          </a:prstGeom>
          <a:noFill/>
        </p:spPr>
        <p:txBody>
          <a:bodyPr wrap="none" lIns="109703" tIns="54851" rIns="109703" bIns="54851" rtlCol="0">
            <a:spAutoFit/>
          </a:bodyPr>
          <a:lstStyle/>
          <a:p>
            <a:pPr defTabSz="1097280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24496" y="3453883"/>
            <a:ext cx="2281555" cy="1260231"/>
            <a:chOff x="248882" y="2087602"/>
            <a:chExt cx="1901294" cy="1050192"/>
          </a:xfrm>
        </p:grpSpPr>
        <p:sp>
          <p:nvSpPr>
            <p:cNvPr id="20" name="矩形 19"/>
            <p:cNvSpPr/>
            <p:nvPr/>
          </p:nvSpPr>
          <p:spPr>
            <a:xfrm>
              <a:off x="651036" y="2087602"/>
              <a:ext cx="1096988" cy="5693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22960"/>
              <a:r>
                <a:rPr lang="zh-CN" altLang="en-US" sz="384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384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8882" y="2569469"/>
              <a:ext cx="1901294" cy="568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22960"/>
              <a:r>
                <a:rPr lang="en-US" altLang="zh-CN" sz="384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384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4366634" y="2550836"/>
            <a:ext cx="453625" cy="4536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3" tIns="54851" rIns="109703" bIns="54851" rtlCol="0" anchor="ctr"/>
          <a:lstStyle/>
          <a:p>
            <a:pPr algn="ctr" defTabSz="1097280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5334" y="2537579"/>
            <a:ext cx="1437640" cy="478155"/>
          </a:xfrm>
          <a:prstGeom prst="rect">
            <a:avLst/>
          </a:prstGeom>
          <a:noFill/>
        </p:spPr>
        <p:txBody>
          <a:bodyPr wrap="none" lIns="109703" tIns="54851" rIns="109703" bIns="54851" rtlCol="0">
            <a:spAutoFit/>
          </a:bodyPr>
          <a:lstStyle/>
          <a:p>
            <a:pPr defTabSz="1097280"/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366634" y="3249779"/>
            <a:ext cx="453625" cy="4536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3" tIns="54851" rIns="109703" bIns="54851" rtlCol="0" anchor="ctr"/>
          <a:lstStyle/>
          <a:p>
            <a:pPr algn="ctr" defTabSz="1097280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95334" y="3236520"/>
            <a:ext cx="1437640" cy="478155"/>
          </a:xfrm>
          <a:prstGeom prst="rect">
            <a:avLst/>
          </a:prstGeom>
          <a:noFill/>
        </p:spPr>
        <p:txBody>
          <a:bodyPr wrap="none" lIns="109703" tIns="54851" rIns="109703" bIns="54851" rtlCol="0">
            <a:spAutoFit/>
          </a:bodyPr>
          <a:lstStyle/>
          <a:p>
            <a:pPr algn="l" defTabSz="1097280"/>
            <a:r>
              <a:rPr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</a:t>
            </a:r>
            <a:endParaRPr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校徽-3"/>
          <p:cNvPicPr>
            <a:picLocks noChangeAspect="1"/>
          </p:cNvPicPr>
          <p:nvPr/>
        </p:nvPicPr>
        <p:blipFill>
          <a:blip r:embed="rId2"/>
          <a:srcRect r="65830"/>
          <a:stretch>
            <a:fillRect/>
          </a:stretch>
        </p:blipFill>
        <p:spPr>
          <a:xfrm>
            <a:off x="1179195" y="1277620"/>
            <a:ext cx="1644015" cy="1599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85" y="1277620"/>
            <a:ext cx="5664200" cy="276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9500"/>
    </mc:Choice>
    <mc:Fallback>
      <p:transition spd="slow" advClick="0" advTm="9500"/>
    </mc:Fallback>
  </mc:AlternateContent>
  <p:timing>
    <p:tnLst>
      <p:par>
        <p:cTn id="1" dur="indefinite" restart="never" nodeType="tmRoot"/>
      </p:par>
    </p:tnLst>
    <p:bldLst>
      <p:bldP spid="2" grpId="0" animBg="1"/>
      <p:bldP spid="4" grpId="0" animBg="1"/>
      <p:bldP spid="5" grpId="0"/>
      <p:bldP spid="24" grpId="0" animBg="1"/>
      <p:bldP spid="25" grpId="0"/>
      <p:bldP spid="2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7"/>
          <p:cNvPicPr>
            <a:picLocks noChangeAspect="1"/>
          </p:cNvPicPr>
          <p:nvPr/>
        </p:nvPicPr>
        <p:blipFill>
          <a:blip r:embed="rId1">
            <a:grayscl/>
            <a:lum bright="48000"/>
          </a:blip>
          <a:stretch>
            <a:fillRect/>
          </a:stretch>
        </p:blipFill>
        <p:spPr>
          <a:xfrm>
            <a:off x="8708390" y="3651885"/>
            <a:ext cx="3955415" cy="2799080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 rot="16200000">
            <a:off x="3926840" y="1856740"/>
            <a:ext cx="3258820" cy="2726055"/>
          </a:xfrm>
          <a:custGeom>
            <a:avLst/>
            <a:gdLst>
              <a:gd name="connsiteX0" fmla="*/ 1030079 w 2883578"/>
              <a:gd name="connsiteY0" fmla="*/ 0 h 2418446"/>
              <a:gd name="connsiteX1" fmla="*/ 1053716 w 2883578"/>
              <a:gd name="connsiteY1" fmla="*/ 43547 h 2418446"/>
              <a:gd name="connsiteX2" fmla="*/ 1441789 w 2883578"/>
              <a:gd name="connsiteY2" fmla="*/ 249884 h 2418446"/>
              <a:gd name="connsiteX3" fmla="*/ 1829862 w 2883578"/>
              <a:gd name="connsiteY3" fmla="*/ 43547 h 2418446"/>
              <a:gd name="connsiteX4" fmla="*/ 1853499 w 2883578"/>
              <a:gd name="connsiteY4" fmla="*/ 0 h 2418446"/>
              <a:gd name="connsiteX5" fmla="*/ 2883578 w 2883578"/>
              <a:gd name="connsiteY5" fmla="*/ 2418446 h 2418446"/>
              <a:gd name="connsiteX6" fmla="*/ 0 w 2883578"/>
              <a:gd name="connsiteY6" fmla="*/ 2418446 h 241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578" h="2418446">
                <a:moveTo>
                  <a:pt x="1030079" y="0"/>
                </a:moveTo>
                <a:lnTo>
                  <a:pt x="1053716" y="43547"/>
                </a:lnTo>
                <a:cubicBezTo>
                  <a:pt x="1137819" y="168036"/>
                  <a:pt x="1280246" y="249884"/>
                  <a:pt x="1441789" y="249884"/>
                </a:cubicBezTo>
                <a:cubicBezTo>
                  <a:pt x="1603332" y="249884"/>
                  <a:pt x="1745759" y="168036"/>
                  <a:pt x="1829862" y="43547"/>
                </a:cubicBezTo>
                <a:lnTo>
                  <a:pt x="1853499" y="0"/>
                </a:lnTo>
                <a:lnTo>
                  <a:pt x="2883578" y="2418446"/>
                </a:lnTo>
                <a:lnTo>
                  <a:pt x="0" y="2418446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ysClr val="window" lastClr="FFFFFF">
                  <a:alpha val="0"/>
                </a:sys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950171" tIns="54851" rIns="950171" bIns="54851" anchor="ctr"/>
          <a:lstStyle/>
          <a:p>
            <a:pPr algn="ctr" defTabSz="1097280">
              <a:lnSpc>
                <a:spcPct val="130000"/>
              </a:lnSpc>
              <a:defRPr/>
            </a:pPr>
            <a:endParaRPr lang="zh-CN" altLang="en-US" sz="2160" kern="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27353" y="1696403"/>
            <a:ext cx="3370679" cy="432436"/>
            <a:chOff x="4542755" y="1051718"/>
            <a:chExt cx="2808899" cy="360363"/>
          </a:xfrm>
        </p:grpSpPr>
        <p:sp>
          <p:nvSpPr>
            <p:cNvPr id="4" name="矩形 3"/>
            <p:cNvSpPr/>
            <p:nvPr/>
          </p:nvSpPr>
          <p:spPr>
            <a:xfrm>
              <a:off x="4869780" y="1069181"/>
              <a:ext cx="2481874" cy="3238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542755" y="1051718"/>
              <a:ext cx="360362" cy="3603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097280">
                <a:defRPr/>
              </a:pPr>
              <a:r>
                <a:rPr lang="en-US" altLang="zh-CN" sz="216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16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27353" y="2973229"/>
            <a:ext cx="3370679" cy="430531"/>
            <a:chOff x="4542755" y="1637506"/>
            <a:chExt cx="2808899" cy="358775"/>
          </a:xfrm>
        </p:grpSpPr>
        <p:sp>
          <p:nvSpPr>
            <p:cNvPr id="7" name="矩形 6"/>
            <p:cNvSpPr/>
            <p:nvPr/>
          </p:nvSpPr>
          <p:spPr>
            <a:xfrm>
              <a:off x="4869780" y="1654968"/>
              <a:ext cx="2481874" cy="3238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542755" y="1637506"/>
              <a:ext cx="360362" cy="3587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097280"/>
              <a:r>
                <a:rPr lang="en-US" altLang="zh-CN" sz="216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16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27353" y="4247198"/>
            <a:ext cx="3370679" cy="432436"/>
            <a:chOff x="4542755" y="3979068"/>
            <a:chExt cx="2808899" cy="360363"/>
          </a:xfrm>
        </p:grpSpPr>
        <p:sp>
          <p:nvSpPr>
            <p:cNvPr id="19" name="矩形 18"/>
            <p:cNvSpPr/>
            <p:nvPr/>
          </p:nvSpPr>
          <p:spPr>
            <a:xfrm>
              <a:off x="4869780" y="3996531"/>
              <a:ext cx="2481874" cy="3238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542755" y="3979068"/>
              <a:ext cx="360362" cy="3603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097280"/>
              <a:r>
                <a:rPr lang="en-US" altLang="zh-CN" sz="216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16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9600" y="2224947"/>
            <a:ext cx="4708715" cy="1929956"/>
            <a:chOff x="0" y="1996995"/>
            <a:chExt cx="3923928" cy="1608297"/>
          </a:xfrm>
        </p:grpSpPr>
        <p:sp>
          <p:nvSpPr>
            <p:cNvPr id="22" name="矩形 21"/>
            <p:cNvSpPr/>
            <p:nvPr/>
          </p:nvSpPr>
          <p:spPr>
            <a:xfrm>
              <a:off x="0" y="2095384"/>
              <a:ext cx="2948360" cy="1461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317378" y="1996995"/>
              <a:ext cx="1606550" cy="1608297"/>
            </a:xfrm>
            <a:prstGeom prst="ellipse">
              <a:avLst/>
            </a:prstGeom>
            <a:solidFill>
              <a:schemeClr val="bg1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097280">
                <a:lnSpc>
                  <a:spcPct val="130000"/>
                </a:lnSpc>
                <a:defRPr/>
              </a:pPr>
              <a:endParaRPr lang="zh-CN" altLang="en-US" sz="288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1" y="6523012"/>
            <a:ext cx="12192001" cy="362511"/>
            <a:chOff x="-480925" y="5435830"/>
            <a:chExt cx="9618457" cy="302092"/>
          </a:xfrm>
          <a:solidFill>
            <a:schemeClr val="tx2">
              <a:lumMod val="75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-480925" y="5435830"/>
              <a:ext cx="2322547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71931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23977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647954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295909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059527" y="2912928"/>
            <a:ext cx="1681480" cy="551815"/>
          </a:xfrm>
          <a:prstGeom prst="rect">
            <a:avLst/>
          </a:prstGeom>
        </p:spPr>
        <p:txBody>
          <a:bodyPr wrap="none" lIns="109703" tIns="54851" rIns="109703" bIns="54851">
            <a:spAutoFit/>
          </a:bodyPr>
          <a:lstStyle/>
          <a:p>
            <a:pPr algn="ctr" defTabSz="822960"/>
            <a:r>
              <a:rPr lang="zh-CN" altLang="en-US" sz="2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88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校徽-6"/>
          <p:cNvPicPr>
            <a:picLocks noChangeAspect="1"/>
          </p:cNvPicPr>
          <p:nvPr/>
        </p:nvPicPr>
        <p:blipFill>
          <a:blip r:embed="rId2">
            <a:grayscl/>
            <a:lum bright="30000"/>
          </a:blip>
          <a:stretch>
            <a:fillRect/>
          </a:stretch>
        </p:blipFill>
        <p:spPr>
          <a:xfrm>
            <a:off x="3318510" y="2181860"/>
            <a:ext cx="2120900" cy="2013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8500"/>
    </mc:Choice>
    <mc:Fallback>
      <p:transition spd="slow" advClick="0" advTm="8500"/>
    </mc:Fallback>
  </mc:AlternateContent>
  <p:timing>
    <p:tnLst>
      <p:par>
        <p:cTn id="1" dur="indefinite" restart="never" nodeType="tmRoot"/>
      </p:par>
    </p:tnLst>
    <p:bldLst>
      <p:bldP spid="2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7"/>
          <p:cNvPicPr>
            <a:picLocks noChangeAspect="1"/>
          </p:cNvPicPr>
          <p:nvPr/>
        </p:nvPicPr>
        <p:blipFill>
          <a:blip r:embed="rId1">
            <a:grayscl/>
            <a:lum bright="60000"/>
          </a:blip>
          <a:stretch>
            <a:fillRect/>
          </a:stretch>
        </p:blipFill>
        <p:spPr>
          <a:xfrm>
            <a:off x="8708390" y="3651885"/>
            <a:ext cx="3955415" cy="279908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53060" y="290195"/>
            <a:ext cx="4696460" cy="460375"/>
            <a:chOff x="556" y="457"/>
            <a:chExt cx="7396" cy="725"/>
          </a:xfrm>
        </p:grpSpPr>
        <p:sp>
          <p:nvSpPr>
            <p:cNvPr id="10" name="TextBox 12"/>
            <p:cNvSpPr txBox="1"/>
            <p:nvPr/>
          </p:nvSpPr>
          <p:spPr>
            <a:xfrm>
              <a:off x="1370" y="457"/>
              <a:ext cx="65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算法原理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思路简述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Ⅰ</a:t>
              </a:r>
              <a:endPara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 descr="校徽-6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556" y="457"/>
              <a:ext cx="814" cy="703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869950" y="1013460"/>
            <a:ext cx="1007999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先来看看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简介：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Sunday算法的核心思想是利用匹配失败时，文本串中下一个未参与匹配的字符信息，动态调整子串的跳跃步长，从而减少无效比较次数。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概括一下，就是：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在匹配失败时，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重点关注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母串中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参加匹配的最末位字符的下一位字符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图解一下：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b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此时匹配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失败，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关注母串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abcacbd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参加匹配的最末位字符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的下一位字符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不妨把这个字符记为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ch.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735" y="3498215"/>
            <a:ext cx="4493895" cy="1894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7"/>
          <p:cNvPicPr>
            <a:picLocks noChangeAspect="1"/>
          </p:cNvPicPr>
          <p:nvPr/>
        </p:nvPicPr>
        <p:blipFill>
          <a:blip r:embed="rId1">
            <a:grayscl/>
            <a:lum bright="60000"/>
          </a:blip>
          <a:stretch>
            <a:fillRect/>
          </a:stretch>
        </p:blipFill>
        <p:spPr>
          <a:xfrm>
            <a:off x="8279130" y="4324985"/>
            <a:ext cx="3955415" cy="279908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53060" y="290195"/>
            <a:ext cx="4696460" cy="460375"/>
            <a:chOff x="556" y="457"/>
            <a:chExt cx="7396" cy="725"/>
          </a:xfrm>
        </p:grpSpPr>
        <p:sp>
          <p:nvSpPr>
            <p:cNvPr id="10" name="TextBox 12"/>
            <p:cNvSpPr txBox="1"/>
            <p:nvPr/>
          </p:nvSpPr>
          <p:spPr>
            <a:xfrm>
              <a:off x="1370" y="457"/>
              <a:ext cx="65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算法原理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思路概述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Ⅱ</a:t>
              </a:r>
              <a:endPara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 descr="校徽-6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556" y="457"/>
              <a:ext cx="814" cy="70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16280" y="1443990"/>
            <a:ext cx="100069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关注这个的原因是它能指导我们下一步的匹配。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具体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而言：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①如果该字符没有出现在子串中，则直接移动到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ch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的下一位开始匹配。</a:t>
            </a:r>
            <a:b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</a:b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即：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子串的移动位数 = 子串长度 + 1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②否则，子串与母串按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ch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对齐。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即：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子串的移动位数 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 子串长度 - 该字符最右出现的位置(以0开始) 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 子串中该字符最右出现的位置到尾部的距离 + 1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0" y="847090"/>
            <a:ext cx="3202940" cy="1350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53060" y="290195"/>
            <a:ext cx="4696460" cy="460375"/>
            <a:chOff x="556" y="457"/>
            <a:chExt cx="7396" cy="725"/>
          </a:xfrm>
        </p:grpSpPr>
        <p:sp>
          <p:nvSpPr>
            <p:cNvPr id="10" name="TextBox 12"/>
            <p:cNvSpPr txBox="1"/>
            <p:nvPr/>
          </p:nvSpPr>
          <p:spPr>
            <a:xfrm>
              <a:off x="1370" y="457"/>
              <a:ext cx="65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算法原理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实现步骤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 descr="校徽-6"/>
            <p:cNvPicPr>
              <a:picLocks noChangeAspect="1"/>
            </p:cNvPicPr>
            <p:nvPr/>
          </p:nvPicPr>
          <p:blipFill>
            <a:blip r:embed="rId1">
              <a:grayscl/>
            </a:blip>
            <a:stretch>
              <a:fillRect/>
            </a:stretch>
          </p:blipFill>
          <p:spPr>
            <a:xfrm>
              <a:off x="556" y="457"/>
              <a:ext cx="814" cy="70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869950" y="1035685"/>
            <a:ext cx="1101725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根据刚刚的思路，可以概括出具体实现的步骤：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首先进行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预处理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记录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子串中每个字符最后一次出现的位置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lvl="1" indent="0">
              <a:buNone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e.g.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子串是"abc"，则a的位置是0，b是1，c是2）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457200" lvl="1" indent="0"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lvl="0" indent="0">
              <a:buNone/>
            </a:pP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这一步的作用是为匹配打基础</a:t>
            </a: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开始匹配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将子串和文本对齐，从左到右逐个字符比较。</a:t>
            </a: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如果完全匹配：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3" indent="0">
              <a:buNone/>
            </a:pP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匹配上了！直接返回当前位置。</a:t>
            </a: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如果不匹配：</a:t>
            </a: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3" indent="0">
              <a:buNone/>
            </a:pP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①</a:t>
            </a: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先看文本中子串末尾后一个字符</a:t>
            </a: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3" indent="0">
              <a:buNone/>
            </a:pPr>
            <a:r>
              <a:rPr lang="zh-CN" altLang="en-US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e.g.</a:t>
            </a:r>
            <a:r>
              <a:rPr lang="zh-CN" altLang="en-US" sz="16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子串长度是3，当前比较到文本第5位，就看第6位的字符）</a:t>
            </a: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3" indent="0">
              <a:buNone/>
            </a:pP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②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根据预处理的位置表，决定移动多少步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3" indent="0">
              <a:buNone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（e.g.若这个字符在子串最后出现的位置是1，就移动3-1=2步；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现在字符不在子串中，直接移动3+1=4步）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重复匹配过程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，直到找到匹配或超出文本范围。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20" y="290195"/>
            <a:ext cx="4314190" cy="1648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20" y="2086610"/>
            <a:ext cx="6040755" cy="1241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20" y="3584575"/>
            <a:ext cx="4572000" cy="12446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5109210" y="1402715"/>
            <a:ext cx="771525" cy="33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906395" y="2987675"/>
            <a:ext cx="2821305" cy="41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930525" y="3403600"/>
            <a:ext cx="2724150" cy="588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7"/>
          <p:cNvPicPr>
            <a:picLocks noChangeAspect="1"/>
          </p:cNvPicPr>
          <p:nvPr/>
        </p:nvPicPr>
        <p:blipFill>
          <a:blip r:embed="rId1">
            <a:grayscl/>
            <a:lum bright="60000"/>
          </a:blip>
          <a:stretch>
            <a:fillRect/>
          </a:stretch>
        </p:blipFill>
        <p:spPr>
          <a:xfrm>
            <a:off x="8708390" y="3651885"/>
            <a:ext cx="3955415" cy="279908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53060" y="290195"/>
            <a:ext cx="4696460" cy="460375"/>
            <a:chOff x="556" y="457"/>
            <a:chExt cx="7396" cy="725"/>
          </a:xfrm>
        </p:grpSpPr>
        <p:sp>
          <p:nvSpPr>
            <p:cNvPr id="10" name="TextBox 12"/>
            <p:cNvSpPr txBox="1"/>
            <p:nvPr/>
          </p:nvSpPr>
          <p:spPr>
            <a:xfrm>
              <a:off x="1370" y="457"/>
              <a:ext cx="65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算法原理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 descr="校徽-6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556" y="457"/>
              <a:ext cx="814" cy="703"/>
            </a:xfrm>
            <a:prstGeom prst="rect">
              <a:avLst/>
            </a:prstGeom>
          </p:spPr>
        </p:pic>
      </p:grpSp>
      <p:pic>
        <p:nvPicPr>
          <p:cNvPr id="2" name="ce311566-2360-11eb-8e53-b212701f41e1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12520" y="874395"/>
            <a:ext cx="9893300" cy="3505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41145" y="4697730"/>
            <a:ext cx="46405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注：由于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PDF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中不可查看视频，请访问网址：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b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zh-CN" altLang="en-US" b="1">
                <a:cs typeface="+mn-lt"/>
              </a:rPr>
              <a:t>https://zhuanlan.zhihu.com/p/142895983</a:t>
            </a:r>
            <a:endParaRPr lang="zh-CN" altLang="en-US" b="1">
              <a:cs typeface="+mn-lt"/>
            </a:endParaRPr>
          </a:p>
          <a:p>
            <a:pPr algn="l"/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其中有此动图。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7"/>
          <p:cNvPicPr>
            <a:picLocks noChangeAspect="1"/>
          </p:cNvPicPr>
          <p:nvPr/>
        </p:nvPicPr>
        <p:blipFill>
          <a:blip r:embed="rId1">
            <a:grayscl/>
            <a:lum bright="48000"/>
          </a:blip>
          <a:stretch>
            <a:fillRect/>
          </a:stretch>
        </p:blipFill>
        <p:spPr>
          <a:xfrm>
            <a:off x="8280400" y="4154805"/>
            <a:ext cx="3955415" cy="2799080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 rot="16200000">
            <a:off x="4303395" y="1856740"/>
            <a:ext cx="2414270" cy="2726055"/>
          </a:xfrm>
          <a:custGeom>
            <a:avLst/>
            <a:gdLst>
              <a:gd name="connsiteX0" fmla="*/ 1030079 w 2883578"/>
              <a:gd name="connsiteY0" fmla="*/ 0 h 2418446"/>
              <a:gd name="connsiteX1" fmla="*/ 1053716 w 2883578"/>
              <a:gd name="connsiteY1" fmla="*/ 43547 h 2418446"/>
              <a:gd name="connsiteX2" fmla="*/ 1441789 w 2883578"/>
              <a:gd name="connsiteY2" fmla="*/ 249884 h 2418446"/>
              <a:gd name="connsiteX3" fmla="*/ 1829862 w 2883578"/>
              <a:gd name="connsiteY3" fmla="*/ 43547 h 2418446"/>
              <a:gd name="connsiteX4" fmla="*/ 1853499 w 2883578"/>
              <a:gd name="connsiteY4" fmla="*/ 0 h 2418446"/>
              <a:gd name="connsiteX5" fmla="*/ 2883578 w 2883578"/>
              <a:gd name="connsiteY5" fmla="*/ 2418446 h 2418446"/>
              <a:gd name="connsiteX6" fmla="*/ 0 w 2883578"/>
              <a:gd name="connsiteY6" fmla="*/ 2418446 h 241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578" h="2418446">
                <a:moveTo>
                  <a:pt x="1030079" y="0"/>
                </a:moveTo>
                <a:lnTo>
                  <a:pt x="1053716" y="43547"/>
                </a:lnTo>
                <a:cubicBezTo>
                  <a:pt x="1137819" y="168036"/>
                  <a:pt x="1280246" y="249884"/>
                  <a:pt x="1441789" y="249884"/>
                </a:cubicBezTo>
                <a:cubicBezTo>
                  <a:pt x="1603332" y="249884"/>
                  <a:pt x="1745759" y="168036"/>
                  <a:pt x="1829862" y="43547"/>
                </a:cubicBezTo>
                <a:lnTo>
                  <a:pt x="1853499" y="0"/>
                </a:lnTo>
                <a:lnTo>
                  <a:pt x="2883578" y="2418446"/>
                </a:lnTo>
                <a:lnTo>
                  <a:pt x="0" y="2418446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ysClr val="window" lastClr="FFFFFF">
                  <a:alpha val="0"/>
                </a:sys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950171" tIns="54851" rIns="950171" bIns="54851" anchor="ctr"/>
          <a:lstStyle/>
          <a:p>
            <a:pPr algn="ctr" defTabSz="1097280">
              <a:lnSpc>
                <a:spcPct val="130000"/>
              </a:lnSpc>
              <a:defRPr/>
            </a:pPr>
            <a:endParaRPr lang="zh-CN" altLang="en-US" sz="2160" kern="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43203" y="2479993"/>
            <a:ext cx="3370679" cy="432436"/>
            <a:chOff x="4542755" y="1051718"/>
            <a:chExt cx="2808899" cy="360363"/>
          </a:xfrm>
        </p:grpSpPr>
        <p:sp>
          <p:nvSpPr>
            <p:cNvPr id="4" name="矩形 3"/>
            <p:cNvSpPr/>
            <p:nvPr/>
          </p:nvSpPr>
          <p:spPr>
            <a:xfrm>
              <a:off x="4869780" y="1069181"/>
              <a:ext cx="2481874" cy="3238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542755" y="1051718"/>
              <a:ext cx="360362" cy="3603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097280">
                <a:defRPr/>
              </a:pPr>
              <a:r>
                <a:rPr lang="en-US" altLang="zh-CN" sz="216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16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43203" y="3358674"/>
            <a:ext cx="3370679" cy="430531"/>
            <a:chOff x="4542755" y="1637506"/>
            <a:chExt cx="2808899" cy="358775"/>
          </a:xfrm>
        </p:grpSpPr>
        <p:sp>
          <p:nvSpPr>
            <p:cNvPr id="7" name="矩形 6"/>
            <p:cNvSpPr/>
            <p:nvPr/>
          </p:nvSpPr>
          <p:spPr>
            <a:xfrm>
              <a:off x="4869780" y="1654968"/>
              <a:ext cx="2481874" cy="3238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542755" y="1637506"/>
              <a:ext cx="360362" cy="3587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097280"/>
              <a:r>
                <a:rPr lang="en-US" altLang="zh-CN" sz="216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16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9600" y="2224947"/>
            <a:ext cx="4708715" cy="1929956"/>
            <a:chOff x="0" y="1996995"/>
            <a:chExt cx="3923928" cy="1608297"/>
          </a:xfrm>
        </p:grpSpPr>
        <p:sp>
          <p:nvSpPr>
            <p:cNvPr id="22" name="矩形 21"/>
            <p:cNvSpPr/>
            <p:nvPr/>
          </p:nvSpPr>
          <p:spPr>
            <a:xfrm>
              <a:off x="0" y="2095384"/>
              <a:ext cx="2948360" cy="1461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317378" y="1996995"/>
              <a:ext cx="1606550" cy="1608297"/>
            </a:xfrm>
            <a:prstGeom prst="ellipse">
              <a:avLst/>
            </a:prstGeom>
            <a:solidFill>
              <a:schemeClr val="bg1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097280">
                <a:lnSpc>
                  <a:spcPct val="130000"/>
                </a:lnSpc>
                <a:defRPr/>
              </a:pPr>
              <a:endParaRPr lang="zh-CN" altLang="en-US" sz="288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1" y="6523012"/>
            <a:ext cx="12192001" cy="362511"/>
            <a:chOff x="-480925" y="5435830"/>
            <a:chExt cx="9618457" cy="302092"/>
          </a:xfrm>
          <a:solidFill>
            <a:schemeClr val="tx2">
              <a:lumMod val="75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-480925" y="5435830"/>
              <a:ext cx="2322547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71931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23977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647954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295909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059527" y="2912928"/>
            <a:ext cx="1681480" cy="551815"/>
          </a:xfrm>
          <a:prstGeom prst="rect">
            <a:avLst/>
          </a:prstGeom>
        </p:spPr>
        <p:txBody>
          <a:bodyPr wrap="none" lIns="109703" tIns="54851" rIns="109703" bIns="54851">
            <a:spAutoFit/>
          </a:bodyPr>
          <a:lstStyle/>
          <a:p>
            <a:pPr algn="ctr" defTabSz="822960"/>
            <a:r>
              <a:rPr lang="zh-CN" altLang="en-US" sz="2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88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校徽-6"/>
          <p:cNvPicPr>
            <a:picLocks noChangeAspect="1"/>
          </p:cNvPicPr>
          <p:nvPr/>
        </p:nvPicPr>
        <p:blipFill>
          <a:blip r:embed="rId2">
            <a:grayscl/>
            <a:lum bright="30000"/>
          </a:blip>
          <a:stretch>
            <a:fillRect/>
          </a:stretch>
        </p:blipFill>
        <p:spPr>
          <a:xfrm>
            <a:off x="3318510" y="2181860"/>
            <a:ext cx="2120900" cy="20135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94080" y="3420110"/>
            <a:ext cx="2049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注：代码使用</a:t>
            </a:r>
            <a:r>
              <a:rPr lang="en-US" altLang="zh-CN" sz="14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zh-CN" altLang="en-US" sz="14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语言实现</a:t>
            </a:r>
            <a:endParaRPr lang="zh-CN" altLang="en-US" sz="140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8500"/>
    </mc:Choice>
    <mc:Fallback>
      <p:transition spd="slow" advClick="0" advTm="8500"/>
    </mc:Fallback>
  </mc:AlternateContent>
  <p:timing>
    <p:tnLst>
      <p:par>
        <p:cTn id="1" dur="indefinite" restart="never" nodeType="tmRoot"/>
      </p:par>
    </p:tnLst>
    <p:bldLst>
      <p:bldP spid="2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7"/>
          <p:cNvPicPr>
            <a:picLocks noChangeAspect="1"/>
          </p:cNvPicPr>
          <p:nvPr/>
        </p:nvPicPr>
        <p:blipFill>
          <a:blip r:embed="rId1">
            <a:grayscl/>
            <a:lum bright="60000"/>
          </a:blip>
          <a:stretch>
            <a:fillRect/>
          </a:stretch>
        </p:blipFill>
        <p:spPr>
          <a:xfrm>
            <a:off x="8708390" y="3651885"/>
            <a:ext cx="3955415" cy="279908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53060" y="290195"/>
            <a:ext cx="4696460" cy="460375"/>
            <a:chOff x="556" y="457"/>
            <a:chExt cx="7396" cy="725"/>
          </a:xfrm>
        </p:grpSpPr>
        <p:sp>
          <p:nvSpPr>
            <p:cNvPr id="10" name="TextBox 12"/>
            <p:cNvSpPr txBox="1"/>
            <p:nvPr/>
          </p:nvSpPr>
          <p:spPr>
            <a:xfrm>
              <a:off x="1370" y="457"/>
              <a:ext cx="65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1097280"/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算法实现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预处理阶段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 descr="校徽-6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556" y="457"/>
              <a:ext cx="814" cy="70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941705" y="992505"/>
            <a:ext cx="90982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事实上，前文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记录子串中每个字符最后一次出现的位置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就是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建立偏移表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的过程。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1" algn="l"/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1" algn="l"/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建立偏移表的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语言代码实现如下，必要的解释以注释形式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呈现：</a:t>
            </a:r>
            <a:b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</a:br>
            <a:b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</a:b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9950" y="5613400"/>
            <a:ext cx="6050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注：代码部分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主要由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DS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生成，核心注释为人工添加，之后不特殊说明均如此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5" y="2047240"/>
            <a:ext cx="7567930" cy="3343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7568*2538*443*443"/>
</p:tagLst>
</file>

<file path=ppt/tags/tag2.xml><?xml version="1.0" encoding="utf-8"?>
<p:tagLst xmlns:p="http://schemas.openxmlformats.org/presentationml/2006/main">
  <p:tag name="KSO_WM_UNIT_TABLE_BEAUTIFY" val="smartTable{28995fff-0061-496e-939e-32f6ddc6242b}"/>
</p:tagLst>
</file>

<file path=ppt/tags/tag3.xml><?xml version="1.0" encoding="utf-8"?>
<p:tagLst xmlns:p="http://schemas.openxmlformats.org/presentationml/2006/main">
  <p:tag name="KSO_WPP_MARK_KEY" val="20875134-1514-4e16-aed6-f43d5e24ec1c"/>
  <p:tag name="COMMONDATA" val="eyJoZGlkIjoiYmEyZDMxNWRkYmY5MjE3NjUxYTk3ZDA1NDUyNmVkYW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1119A01PP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8">
      <a:majorFont>
        <a:latin typeface="Forte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WPS 演示</Application>
  <PresentationFormat>宽屏</PresentationFormat>
  <Paragraphs>251</Paragraphs>
  <Slides>14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</vt:lpstr>
      <vt:lpstr>幼圆</vt:lpstr>
      <vt:lpstr>微软雅黑</vt:lpstr>
      <vt:lpstr>Segoe UI</vt:lpstr>
      <vt:lpstr>仿宋</vt:lpstr>
      <vt:lpstr>Cambria Math</vt:lpstr>
      <vt:lpstr>Arial Unicode MS</vt:lpstr>
      <vt:lpstr>华文新魏</vt:lpstr>
      <vt:lpstr>Forte</vt:lpstr>
      <vt:lpstr>等线</vt:lpstr>
      <vt:lpstr>等线 Light</vt:lpstr>
      <vt:lpstr>Office 主题​​</vt:lpstr>
      <vt:lpstr>A000120141119A01PPBG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江淮之</cp:lastModifiedBy>
  <cp:revision>51</cp:revision>
  <dcterms:created xsi:type="dcterms:W3CDTF">2016-07-01T07:52:00Z</dcterms:created>
  <dcterms:modified xsi:type="dcterms:W3CDTF">2025-02-24T13:05:23Z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A21EF99CB379481C923AF744CCB6CB9D</vt:lpwstr>
  </property>
</Properties>
</file>