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2"/>
  </p:notesMasterIdLst>
  <p:handoutMasterIdLst>
    <p:handoutMasterId r:id="rId113"/>
  </p:handoutMasterIdLst>
  <p:sldIdLst>
    <p:sldId id="256" r:id="rId2"/>
    <p:sldId id="257" r:id="rId3"/>
    <p:sldId id="258" r:id="rId4"/>
    <p:sldId id="308" r:id="rId5"/>
    <p:sldId id="349" r:id="rId6"/>
    <p:sldId id="347" r:id="rId7"/>
    <p:sldId id="350" r:id="rId8"/>
    <p:sldId id="351" r:id="rId9"/>
    <p:sldId id="352" r:id="rId10"/>
    <p:sldId id="353" r:id="rId11"/>
    <p:sldId id="354" r:id="rId12"/>
    <p:sldId id="355" r:id="rId13"/>
    <p:sldId id="356" r:id="rId14"/>
    <p:sldId id="357" r:id="rId15"/>
    <p:sldId id="463" r:id="rId16"/>
    <p:sldId id="358" r:id="rId17"/>
    <p:sldId id="359" r:id="rId18"/>
    <p:sldId id="361" r:id="rId19"/>
    <p:sldId id="360" r:id="rId20"/>
    <p:sldId id="364" r:id="rId21"/>
    <p:sldId id="464" r:id="rId22"/>
    <p:sldId id="366" r:id="rId23"/>
    <p:sldId id="365" r:id="rId24"/>
    <p:sldId id="367" r:id="rId25"/>
    <p:sldId id="368" r:id="rId26"/>
    <p:sldId id="465" r:id="rId27"/>
    <p:sldId id="466" r:id="rId28"/>
    <p:sldId id="372" r:id="rId29"/>
    <p:sldId id="371" r:id="rId30"/>
    <p:sldId id="373" r:id="rId31"/>
    <p:sldId id="376" r:id="rId32"/>
    <p:sldId id="375" r:id="rId33"/>
    <p:sldId id="374" r:id="rId34"/>
    <p:sldId id="378" r:id="rId35"/>
    <p:sldId id="379" r:id="rId36"/>
    <p:sldId id="380" r:id="rId37"/>
    <p:sldId id="382" r:id="rId38"/>
    <p:sldId id="383" r:id="rId39"/>
    <p:sldId id="384" r:id="rId40"/>
    <p:sldId id="385" r:id="rId41"/>
    <p:sldId id="386" r:id="rId42"/>
    <p:sldId id="387" r:id="rId43"/>
    <p:sldId id="388" r:id="rId44"/>
    <p:sldId id="389" r:id="rId45"/>
    <p:sldId id="391" r:id="rId46"/>
    <p:sldId id="393" r:id="rId47"/>
    <p:sldId id="394" r:id="rId48"/>
    <p:sldId id="395" r:id="rId49"/>
    <p:sldId id="397" r:id="rId50"/>
    <p:sldId id="399" r:id="rId51"/>
    <p:sldId id="398" r:id="rId52"/>
    <p:sldId id="400" r:id="rId53"/>
    <p:sldId id="401" r:id="rId54"/>
    <p:sldId id="404" r:id="rId55"/>
    <p:sldId id="405" r:id="rId56"/>
    <p:sldId id="406" r:id="rId57"/>
    <p:sldId id="407" r:id="rId58"/>
    <p:sldId id="408" r:id="rId59"/>
    <p:sldId id="409" r:id="rId60"/>
    <p:sldId id="410" r:id="rId61"/>
    <p:sldId id="411" r:id="rId62"/>
    <p:sldId id="412" r:id="rId63"/>
    <p:sldId id="414" r:id="rId64"/>
    <p:sldId id="416" r:id="rId65"/>
    <p:sldId id="417" r:id="rId66"/>
    <p:sldId id="418" r:id="rId67"/>
    <p:sldId id="419" r:id="rId68"/>
    <p:sldId id="467" r:id="rId69"/>
    <p:sldId id="422" r:id="rId70"/>
    <p:sldId id="421" r:id="rId71"/>
    <p:sldId id="423" r:id="rId72"/>
    <p:sldId id="424" r:id="rId73"/>
    <p:sldId id="425" r:id="rId74"/>
    <p:sldId id="426" r:id="rId75"/>
    <p:sldId id="427" r:id="rId76"/>
    <p:sldId id="428" r:id="rId77"/>
    <p:sldId id="430" r:id="rId78"/>
    <p:sldId id="431" r:id="rId79"/>
    <p:sldId id="433" r:id="rId80"/>
    <p:sldId id="434" r:id="rId81"/>
    <p:sldId id="435" r:id="rId82"/>
    <p:sldId id="436" r:id="rId83"/>
    <p:sldId id="429" r:id="rId84"/>
    <p:sldId id="437" r:id="rId85"/>
    <p:sldId id="438" r:id="rId86"/>
    <p:sldId id="440" r:id="rId87"/>
    <p:sldId id="441" r:id="rId88"/>
    <p:sldId id="443" r:id="rId89"/>
    <p:sldId id="445" r:id="rId90"/>
    <p:sldId id="446" r:id="rId91"/>
    <p:sldId id="447" r:id="rId92"/>
    <p:sldId id="448" r:id="rId93"/>
    <p:sldId id="449" r:id="rId94"/>
    <p:sldId id="450" r:id="rId95"/>
    <p:sldId id="451" r:id="rId96"/>
    <p:sldId id="452" r:id="rId97"/>
    <p:sldId id="453" r:id="rId98"/>
    <p:sldId id="454" r:id="rId99"/>
    <p:sldId id="455" r:id="rId100"/>
    <p:sldId id="456" r:id="rId101"/>
    <p:sldId id="457" r:id="rId102"/>
    <p:sldId id="458" r:id="rId103"/>
    <p:sldId id="470" r:id="rId104"/>
    <p:sldId id="469" r:id="rId105"/>
    <p:sldId id="468" r:id="rId106"/>
    <p:sldId id="461" r:id="rId107"/>
    <p:sldId id="462" r:id="rId108"/>
    <p:sldId id="471" r:id="rId109"/>
    <p:sldId id="331" r:id="rId110"/>
    <p:sldId id="270" r:id="rId1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6600"/>
    <a:srgbClr val="FF7C80"/>
    <a:srgbClr val="FF3399"/>
    <a:srgbClr val="FF33CC"/>
    <a:srgbClr val="009999"/>
    <a:srgbClr val="51ADB7"/>
    <a:srgbClr val="C1E2E5"/>
    <a:srgbClr val="7DC2C9"/>
    <a:srgbClr val="014D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2" autoAdjust="0"/>
    <p:restoredTop sz="87971" autoAdjust="0"/>
  </p:normalViewPr>
  <p:slideViewPr>
    <p:cSldViewPr snapToGrid="0">
      <p:cViewPr varScale="1">
        <p:scale>
          <a:sx n="61" d="100"/>
          <a:sy n="61" d="100"/>
        </p:scale>
        <p:origin x="864" y="60"/>
      </p:cViewPr>
      <p:guideLst/>
    </p:cSldViewPr>
  </p:slideViewPr>
  <p:notesTextViewPr>
    <p:cViewPr>
      <p:scale>
        <a:sx n="1" d="1"/>
        <a:sy n="1" d="1"/>
      </p:scale>
      <p:origin x="0" y="0"/>
    </p:cViewPr>
  </p:notesTextViewPr>
  <p:notesViewPr>
    <p:cSldViewPr snapToGrid="0">
      <p:cViewPr varScale="1">
        <p:scale>
          <a:sx n="67" d="100"/>
          <a:sy n="67" d="100"/>
        </p:scale>
        <p:origin x="240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47FE23-F5A8-42E9-9888-C3A84DB64DCA}" type="datetimeFigureOut">
              <a:rPr lang="zh-CN" altLang="en-US" smtClean="0"/>
              <a:t>2023/8/12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E0775B-E8BF-40E3-8D21-20EEF706AAF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24A5-F0C5-4B72-8135-2FAC1AE300C9}" type="datetimeFigureOut">
              <a:rPr lang="zh-CN" altLang="en-US" smtClean="0"/>
              <a:t>2023/8/12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AECDA-B852-4CA6-98F9-FDA299AD4FD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26</a:t>
            </a:fld>
            <a:endParaRPr lang="zh-CN" altLang="en-US"/>
          </a:p>
        </p:txBody>
      </p:sp>
    </p:spTree>
    <p:extLst>
      <p:ext uri="{BB962C8B-B14F-4D97-AF65-F5344CB8AC3E}">
        <p14:creationId xmlns:p14="http://schemas.microsoft.com/office/powerpoint/2010/main" val="368550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27</a:t>
            </a:fld>
            <a:endParaRPr lang="zh-CN" altLang="en-US"/>
          </a:p>
        </p:txBody>
      </p:sp>
    </p:spTree>
    <p:extLst>
      <p:ext uri="{BB962C8B-B14F-4D97-AF65-F5344CB8AC3E}">
        <p14:creationId xmlns:p14="http://schemas.microsoft.com/office/powerpoint/2010/main" val="1426290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28</a:t>
            </a:fld>
            <a:endParaRPr lang="zh-CN" altLang="en-US"/>
          </a:p>
        </p:txBody>
      </p:sp>
    </p:spTree>
    <p:extLst>
      <p:ext uri="{BB962C8B-B14F-4D97-AF65-F5344CB8AC3E}">
        <p14:creationId xmlns:p14="http://schemas.microsoft.com/office/powerpoint/2010/main" val="234719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29</a:t>
            </a:fld>
            <a:endParaRPr lang="zh-CN" altLang="en-US"/>
          </a:p>
        </p:txBody>
      </p:sp>
    </p:spTree>
    <p:extLst>
      <p:ext uri="{BB962C8B-B14F-4D97-AF65-F5344CB8AC3E}">
        <p14:creationId xmlns:p14="http://schemas.microsoft.com/office/powerpoint/2010/main" val="6037835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30</a:t>
            </a:fld>
            <a:endParaRPr lang="zh-CN" altLang="en-US"/>
          </a:p>
        </p:txBody>
      </p:sp>
    </p:spTree>
    <p:extLst>
      <p:ext uri="{BB962C8B-B14F-4D97-AF65-F5344CB8AC3E}">
        <p14:creationId xmlns:p14="http://schemas.microsoft.com/office/powerpoint/2010/main" val="3314573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31</a:t>
            </a:fld>
            <a:endParaRPr lang="zh-CN" altLang="en-US"/>
          </a:p>
        </p:txBody>
      </p:sp>
    </p:spTree>
    <p:extLst>
      <p:ext uri="{BB962C8B-B14F-4D97-AF65-F5344CB8AC3E}">
        <p14:creationId xmlns:p14="http://schemas.microsoft.com/office/powerpoint/2010/main" val="3019382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32</a:t>
            </a:fld>
            <a:endParaRPr lang="zh-CN" altLang="en-US"/>
          </a:p>
        </p:txBody>
      </p:sp>
    </p:spTree>
    <p:extLst>
      <p:ext uri="{BB962C8B-B14F-4D97-AF65-F5344CB8AC3E}">
        <p14:creationId xmlns:p14="http://schemas.microsoft.com/office/powerpoint/2010/main" val="2310553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33</a:t>
            </a:fld>
            <a:endParaRPr lang="zh-CN" altLang="en-US"/>
          </a:p>
        </p:txBody>
      </p:sp>
    </p:spTree>
    <p:extLst>
      <p:ext uri="{BB962C8B-B14F-4D97-AF65-F5344CB8AC3E}">
        <p14:creationId xmlns:p14="http://schemas.microsoft.com/office/powerpoint/2010/main" val="7436333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34</a:t>
            </a:fld>
            <a:endParaRPr lang="zh-CN" altLang="en-US"/>
          </a:p>
        </p:txBody>
      </p:sp>
    </p:spTree>
    <p:extLst>
      <p:ext uri="{BB962C8B-B14F-4D97-AF65-F5344CB8AC3E}">
        <p14:creationId xmlns:p14="http://schemas.microsoft.com/office/powerpoint/2010/main" val="30860406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35</a:t>
            </a:fld>
            <a:endParaRPr lang="zh-CN" altLang="en-US"/>
          </a:p>
        </p:txBody>
      </p:sp>
    </p:spTree>
    <p:extLst>
      <p:ext uri="{BB962C8B-B14F-4D97-AF65-F5344CB8AC3E}">
        <p14:creationId xmlns:p14="http://schemas.microsoft.com/office/powerpoint/2010/main" val="179735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章节页</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36</a:t>
            </a:fld>
            <a:endParaRPr lang="zh-CN" altLang="en-US"/>
          </a:p>
        </p:txBody>
      </p:sp>
    </p:spTree>
    <p:extLst>
      <p:ext uri="{BB962C8B-B14F-4D97-AF65-F5344CB8AC3E}">
        <p14:creationId xmlns:p14="http://schemas.microsoft.com/office/powerpoint/2010/main" val="626874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37</a:t>
            </a:fld>
            <a:endParaRPr lang="zh-CN" altLang="en-US"/>
          </a:p>
        </p:txBody>
      </p:sp>
    </p:spTree>
    <p:extLst>
      <p:ext uri="{BB962C8B-B14F-4D97-AF65-F5344CB8AC3E}">
        <p14:creationId xmlns:p14="http://schemas.microsoft.com/office/powerpoint/2010/main" val="1875794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38</a:t>
            </a:fld>
            <a:endParaRPr lang="zh-CN" altLang="en-US"/>
          </a:p>
        </p:txBody>
      </p:sp>
    </p:spTree>
    <p:extLst>
      <p:ext uri="{BB962C8B-B14F-4D97-AF65-F5344CB8AC3E}">
        <p14:creationId xmlns:p14="http://schemas.microsoft.com/office/powerpoint/2010/main" val="3351645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39</a:t>
            </a:fld>
            <a:endParaRPr lang="zh-CN" altLang="en-US"/>
          </a:p>
        </p:txBody>
      </p:sp>
    </p:spTree>
    <p:extLst>
      <p:ext uri="{BB962C8B-B14F-4D97-AF65-F5344CB8AC3E}">
        <p14:creationId xmlns:p14="http://schemas.microsoft.com/office/powerpoint/2010/main" val="12889235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40</a:t>
            </a:fld>
            <a:endParaRPr lang="zh-CN" altLang="en-US"/>
          </a:p>
        </p:txBody>
      </p:sp>
    </p:spTree>
    <p:extLst>
      <p:ext uri="{BB962C8B-B14F-4D97-AF65-F5344CB8AC3E}">
        <p14:creationId xmlns:p14="http://schemas.microsoft.com/office/powerpoint/2010/main" val="2243042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41</a:t>
            </a:fld>
            <a:endParaRPr lang="zh-CN" altLang="en-US"/>
          </a:p>
        </p:txBody>
      </p:sp>
    </p:spTree>
    <p:extLst>
      <p:ext uri="{BB962C8B-B14F-4D97-AF65-F5344CB8AC3E}">
        <p14:creationId xmlns:p14="http://schemas.microsoft.com/office/powerpoint/2010/main" val="12307830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42</a:t>
            </a:fld>
            <a:endParaRPr lang="zh-CN" altLang="en-US"/>
          </a:p>
        </p:txBody>
      </p:sp>
    </p:spTree>
    <p:extLst>
      <p:ext uri="{BB962C8B-B14F-4D97-AF65-F5344CB8AC3E}">
        <p14:creationId xmlns:p14="http://schemas.microsoft.com/office/powerpoint/2010/main" val="37606074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43</a:t>
            </a:fld>
            <a:endParaRPr lang="zh-CN" altLang="en-US"/>
          </a:p>
        </p:txBody>
      </p:sp>
    </p:spTree>
    <p:extLst>
      <p:ext uri="{BB962C8B-B14F-4D97-AF65-F5344CB8AC3E}">
        <p14:creationId xmlns:p14="http://schemas.microsoft.com/office/powerpoint/2010/main" val="41686353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44</a:t>
            </a:fld>
            <a:endParaRPr lang="zh-CN" altLang="en-US"/>
          </a:p>
        </p:txBody>
      </p:sp>
    </p:spTree>
    <p:extLst>
      <p:ext uri="{BB962C8B-B14F-4D97-AF65-F5344CB8AC3E}">
        <p14:creationId xmlns:p14="http://schemas.microsoft.com/office/powerpoint/2010/main" val="470146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45</a:t>
            </a:fld>
            <a:endParaRPr lang="zh-CN" altLang="en-US"/>
          </a:p>
        </p:txBody>
      </p:sp>
    </p:spTree>
    <p:extLst>
      <p:ext uri="{BB962C8B-B14F-4D97-AF65-F5344CB8AC3E}">
        <p14:creationId xmlns:p14="http://schemas.microsoft.com/office/powerpoint/2010/main" val="590963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46</a:t>
            </a:fld>
            <a:endParaRPr lang="zh-CN" altLang="en-US"/>
          </a:p>
        </p:txBody>
      </p:sp>
    </p:spTree>
    <p:extLst>
      <p:ext uri="{BB962C8B-B14F-4D97-AF65-F5344CB8AC3E}">
        <p14:creationId xmlns:p14="http://schemas.microsoft.com/office/powerpoint/2010/main" val="3330681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47</a:t>
            </a:fld>
            <a:endParaRPr lang="zh-CN" altLang="en-US"/>
          </a:p>
        </p:txBody>
      </p:sp>
    </p:spTree>
    <p:extLst>
      <p:ext uri="{BB962C8B-B14F-4D97-AF65-F5344CB8AC3E}">
        <p14:creationId xmlns:p14="http://schemas.microsoft.com/office/powerpoint/2010/main" val="22008864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48</a:t>
            </a:fld>
            <a:endParaRPr lang="zh-CN" altLang="en-US"/>
          </a:p>
        </p:txBody>
      </p:sp>
    </p:spTree>
    <p:extLst>
      <p:ext uri="{BB962C8B-B14F-4D97-AF65-F5344CB8AC3E}">
        <p14:creationId xmlns:p14="http://schemas.microsoft.com/office/powerpoint/2010/main" val="3568650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49</a:t>
            </a:fld>
            <a:endParaRPr lang="zh-CN" altLang="en-US"/>
          </a:p>
        </p:txBody>
      </p:sp>
    </p:spTree>
    <p:extLst>
      <p:ext uri="{BB962C8B-B14F-4D97-AF65-F5344CB8AC3E}">
        <p14:creationId xmlns:p14="http://schemas.microsoft.com/office/powerpoint/2010/main" val="37723901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50</a:t>
            </a:fld>
            <a:endParaRPr lang="zh-CN" altLang="en-US"/>
          </a:p>
        </p:txBody>
      </p:sp>
    </p:spTree>
    <p:extLst>
      <p:ext uri="{BB962C8B-B14F-4D97-AF65-F5344CB8AC3E}">
        <p14:creationId xmlns:p14="http://schemas.microsoft.com/office/powerpoint/2010/main" val="3390003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51</a:t>
            </a:fld>
            <a:endParaRPr lang="zh-CN" altLang="en-US"/>
          </a:p>
        </p:txBody>
      </p:sp>
    </p:spTree>
    <p:extLst>
      <p:ext uri="{BB962C8B-B14F-4D97-AF65-F5344CB8AC3E}">
        <p14:creationId xmlns:p14="http://schemas.microsoft.com/office/powerpoint/2010/main" val="39737853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52</a:t>
            </a:fld>
            <a:endParaRPr lang="zh-CN" altLang="en-US"/>
          </a:p>
        </p:txBody>
      </p:sp>
    </p:spTree>
    <p:extLst>
      <p:ext uri="{BB962C8B-B14F-4D97-AF65-F5344CB8AC3E}">
        <p14:creationId xmlns:p14="http://schemas.microsoft.com/office/powerpoint/2010/main" val="8096969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53</a:t>
            </a:fld>
            <a:endParaRPr lang="zh-CN" altLang="en-US"/>
          </a:p>
        </p:txBody>
      </p:sp>
    </p:spTree>
    <p:extLst>
      <p:ext uri="{BB962C8B-B14F-4D97-AF65-F5344CB8AC3E}">
        <p14:creationId xmlns:p14="http://schemas.microsoft.com/office/powerpoint/2010/main" val="15586264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54</a:t>
            </a:fld>
            <a:endParaRPr lang="zh-CN" altLang="en-US"/>
          </a:p>
        </p:txBody>
      </p:sp>
    </p:spTree>
    <p:extLst>
      <p:ext uri="{BB962C8B-B14F-4D97-AF65-F5344CB8AC3E}">
        <p14:creationId xmlns:p14="http://schemas.microsoft.com/office/powerpoint/2010/main" val="41852426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55</a:t>
            </a:fld>
            <a:endParaRPr lang="zh-CN" altLang="en-US"/>
          </a:p>
        </p:txBody>
      </p:sp>
    </p:spTree>
    <p:extLst>
      <p:ext uri="{BB962C8B-B14F-4D97-AF65-F5344CB8AC3E}">
        <p14:creationId xmlns:p14="http://schemas.microsoft.com/office/powerpoint/2010/main" val="1179788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20</a:t>
            </a:fld>
            <a:endParaRPr lang="zh-CN" altLang="en-US"/>
          </a:p>
        </p:txBody>
      </p:sp>
    </p:spTree>
    <p:extLst>
      <p:ext uri="{BB962C8B-B14F-4D97-AF65-F5344CB8AC3E}">
        <p14:creationId xmlns:p14="http://schemas.microsoft.com/office/powerpoint/2010/main" val="15296477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56</a:t>
            </a:fld>
            <a:endParaRPr lang="zh-CN" altLang="en-US"/>
          </a:p>
        </p:txBody>
      </p:sp>
    </p:spTree>
    <p:extLst>
      <p:ext uri="{BB962C8B-B14F-4D97-AF65-F5344CB8AC3E}">
        <p14:creationId xmlns:p14="http://schemas.microsoft.com/office/powerpoint/2010/main" val="3997419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57</a:t>
            </a:fld>
            <a:endParaRPr lang="zh-CN" altLang="en-US"/>
          </a:p>
        </p:txBody>
      </p:sp>
    </p:spTree>
    <p:extLst>
      <p:ext uri="{BB962C8B-B14F-4D97-AF65-F5344CB8AC3E}">
        <p14:creationId xmlns:p14="http://schemas.microsoft.com/office/powerpoint/2010/main" val="28546818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58</a:t>
            </a:fld>
            <a:endParaRPr lang="zh-CN" altLang="en-US"/>
          </a:p>
        </p:txBody>
      </p:sp>
    </p:spTree>
    <p:extLst>
      <p:ext uri="{BB962C8B-B14F-4D97-AF65-F5344CB8AC3E}">
        <p14:creationId xmlns:p14="http://schemas.microsoft.com/office/powerpoint/2010/main" val="24056506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59</a:t>
            </a:fld>
            <a:endParaRPr lang="zh-CN" altLang="en-US"/>
          </a:p>
        </p:txBody>
      </p:sp>
    </p:spTree>
    <p:extLst>
      <p:ext uri="{BB962C8B-B14F-4D97-AF65-F5344CB8AC3E}">
        <p14:creationId xmlns:p14="http://schemas.microsoft.com/office/powerpoint/2010/main" val="19475813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60</a:t>
            </a:fld>
            <a:endParaRPr lang="zh-CN" altLang="en-US"/>
          </a:p>
        </p:txBody>
      </p:sp>
    </p:spTree>
    <p:extLst>
      <p:ext uri="{BB962C8B-B14F-4D97-AF65-F5344CB8AC3E}">
        <p14:creationId xmlns:p14="http://schemas.microsoft.com/office/powerpoint/2010/main" val="23802592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61</a:t>
            </a:fld>
            <a:endParaRPr lang="zh-CN" altLang="en-US"/>
          </a:p>
        </p:txBody>
      </p:sp>
    </p:spTree>
    <p:extLst>
      <p:ext uri="{BB962C8B-B14F-4D97-AF65-F5344CB8AC3E}">
        <p14:creationId xmlns:p14="http://schemas.microsoft.com/office/powerpoint/2010/main" val="42712180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62</a:t>
            </a:fld>
            <a:endParaRPr lang="zh-CN" altLang="en-US"/>
          </a:p>
        </p:txBody>
      </p:sp>
    </p:spTree>
    <p:extLst>
      <p:ext uri="{BB962C8B-B14F-4D97-AF65-F5344CB8AC3E}">
        <p14:creationId xmlns:p14="http://schemas.microsoft.com/office/powerpoint/2010/main" val="18429894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63</a:t>
            </a:fld>
            <a:endParaRPr lang="zh-CN" altLang="en-US"/>
          </a:p>
        </p:txBody>
      </p:sp>
    </p:spTree>
    <p:extLst>
      <p:ext uri="{BB962C8B-B14F-4D97-AF65-F5344CB8AC3E}">
        <p14:creationId xmlns:p14="http://schemas.microsoft.com/office/powerpoint/2010/main" val="40484369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64</a:t>
            </a:fld>
            <a:endParaRPr lang="zh-CN" altLang="en-US"/>
          </a:p>
        </p:txBody>
      </p:sp>
    </p:spTree>
    <p:extLst>
      <p:ext uri="{BB962C8B-B14F-4D97-AF65-F5344CB8AC3E}">
        <p14:creationId xmlns:p14="http://schemas.microsoft.com/office/powerpoint/2010/main" val="29097739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65</a:t>
            </a:fld>
            <a:endParaRPr lang="zh-CN" altLang="en-US"/>
          </a:p>
        </p:txBody>
      </p:sp>
    </p:spTree>
    <p:extLst>
      <p:ext uri="{BB962C8B-B14F-4D97-AF65-F5344CB8AC3E}">
        <p14:creationId xmlns:p14="http://schemas.microsoft.com/office/powerpoint/2010/main" val="399018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21</a:t>
            </a:fld>
            <a:endParaRPr lang="zh-CN" altLang="en-US"/>
          </a:p>
        </p:txBody>
      </p:sp>
    </p:spTree>
    <p:extLst>
      <p:ext uri="{BB962C8B-B14F-4D97-AF65-F5344CB8AC3E}">
        <p14:creationId xmlns:p14="http://schemas.microsoft.com/office/powerpoint/2010/main" val="3351702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66</a:t>
            </a:fld>
            <a:endParaRPr lang="zh-CN" altLang="en-US"/>
          </a:p>
        </p:txBody>
      </p:sp>
    </p:spTree>
    <p:extLst>
      <p:ext uri="{BB962C8B-B14F-4D97-AF65-F5344CB8AC3E}">
        <p14:creationId xmlns:p14="http://schemas.microsoft.com/office/powerpoint/2010/main" val="5628289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67</a:t>
            </a:fld>
            <a:endParaRPr lang="zh-CN" altLang="en-US"/>
          </a:p>
        </p:txBody>
      </p:sp>
    </p:spTree>
    <p:extLst>
      <p:ext uri="{BB962C8B-B14F-4D97-AF65-F5344CB8AC3E}">
        <p14:creationId xmlns:p14="http://schemas.microsoft.com/office/powerpoint/2010/main" val="193208114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68</a:t>
            </a:fld>
            <a:endParaRPr lang="zh-CN" altLang="en-US"/>
          </a:p>
        </p:txBody>
      </p:sp>
    </p:spTree>
    <p:extLst>
      <p:ext uri="{BB962C8B-B14F-4D97-AF65-F5344CB8AC3E}">
        <p14:creationId xmlns:p14="http://schemas.microsoft.com/office/powerpoint/2010/main" val="7572882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69</a:t>
            </a:fld>
            <a:endParaRPr lang="zh-CN" altLang="en-US"/>
          </a:p>
        </p:txBody>
      </p:sp>
    </p:spTree>
    <p:extLst>
      <p:ext uri="{BB962C8B-B14F-4D97-AF65-F5344CB8AC3E}">
        <p14:creationId xmlns:p14="http://schemas.microsoft.com/office/powerpoint/2010/main" val="10352963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70</a:t>
            </a:fld>
            <a:endParaRPr lang="zh-CN" altLang="en-US"/>
          </a:p>
        </p:txBody>
      </p:sp>
    </p:spTree>
    <p:extLst>
      <p:ext uri="{BB962C8B-B14F-4D97-AF65-F5344CB8AC3E}">
        <p14:creationId xmlns:p14="http://schemas.microsoft.com/office/powerpoint/2010/main" val="25514874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71</a:t>
            </a:fld>
            <a:endParaRPr lang="zh-CN" altLang="en-US"/>
          </a:p>
        </p:txBody>
      </p:sp>
    </p:spTree>
    <p:extLst>
      <p:ext uri="{BB962C8B-B14F-4D97-AF65-F5344CB8AC3E}">
        <p14:creationId xmlns:p14="http://schemas.microsoft.com/office/powerpoint/2010/main" val="30962531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72</a:t>
            </a:fld>
            <a:endParaRPr lang="zh-CN" altLang="en-US"/>
          </a:p>
        </p:txBody>
      </p:sp>
    </p:spTree>
    <p:extLst>
      <p:ext uri="{BB962C8B-B14F-4D97-AF65-F5344CB8AC3E}">
        <p14:creationId xmlns:p14="http://schemas.microsoft.com/office/powerpoint/2010/main" val="40321259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73</a:t>
            </a:fld>
            <a:endParaRPr lang="zh-CN" altLang="en-US"/>
          </a:p>
        </p:txBody>
      </p:sp>
    </p:spTree>
    <p:extLst>
      <p:ext uri="{BB962C8B-B14F-4D97-AF65-F5344CB8AC3E}">
        <p14:creationId xmlns:p14="http://schemas.microsoft.com/office/powerpoint/2010/main" val="20652747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74</a:t>
            </a:fld>
            <a:endParaRPr lang="zh-CN" altLang="en-US"/>
          </a:p>
        </p:txBody>
      </p:sp>
    </p:spTree>
    <p:extLst>
      <p:ext uri="{BB962C8B-B14F-4D97-AF65-F5344CB8AC3E}">
        <p14:creationId xmlns:p14="http://schemas.microsoft.com/office/powerpoint/2010/main" val="40037196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75</a:t>
            </a:fld>
            <a:endParaRPr lang="zh-CN" altLang="en-US"/>
          </a:p>
        </p:txBody>
      </p:sp>
    </p:spTree>
    <p:extLst>
      <p:ext uri="{BB962C8B-B14F-4D97-AF65-F5344CB8AC3E}">
        <p14:creationId xmlns:p14="http://schemas.microsoft.com/office/powerpoint/2010/main" val="943407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22</a:t>
            </a:fld>
            <a:endParaRPr lang="zh-CN" altLang="en-US"/>
          </a:p>
        </p:txBody>
      </p:sp>
    </p:spTree>
    <p:extLst>
      <p:ext uri="{BB962C8B-B14F-4D97-AF65-F5344CB8AC3E}">
        <p14:creationId xmlns:p14="http://schemas.microsoft.com/office/powerpoint/2010/main" val="12600345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76</a:t>
            </a:fld>
            <a:endParaRPr lang="zh-CN" altLang="en-US"/>
          </a:p>
        </p:txBody>
      </p:sp>
    </p:spTree>
    <p:extLst>
      <p:ext uri="{BB962C8B-B14F-4D97-AF65-F5344CB8AC3E}">
        <p14:creationId xmlns:p14="http://schemas.microsoft.com/office/powerpoint/2010/main" val="13312483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77</a:t>
            </a:fld>
            <a:endParaRPr lang="zh-CN" altLang="en-US"/>
          </a:p>
        </p:txBody>
      </p:sp>
    </p:spTree>
    <p:extLst>
      <p:ext uri="{BB962C8B-B14F-4D97-AF65-F5344CB8AC3E}">
        <p14:creationId xmlns:p14="http://schemas.microsoft.com/office/powerpoint/2010/main" val="129845934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78</a:t>
            </a:fld>
            <a:endParaRPr lang="zh-CN" altLang="en-US"/>
          </a:p>
        </p:txBody>
      </p:sp>
    </p:spTree>
    <p:extLst>
      <p:ext uri="{BB962C8B-B14F-4D97-AF65-F5344CB8AC3E}">
        <p14:creationId xmlns:p14="http://schemas.microsoft.com/office/powerpoint/2010/main" val="213607416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79</a:t>
            </a:fld>
            <a:endParaRPr lang="zh-CN" altLang="en-US"/>
          </a:p>
        </p:txBody>
      </p:sp>
    </p:spTree>
    <p:extLst>
      <p:ext uri="{BB962C8B-B14F-4D97-AF65-F5344CB8AC3E}">
        <p14:creationId xmlns:p14="http://schemas.microsoft.com/office/powerpoint/2010/main" val="17983824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80</a:t>
            </a:fld>
            <a:endParaRPr lang="zh-CN" altLang="en-US"/>
          </a:p>
        </p:txBody>
      </p:sp>
    </p:spTree>
    <p:extLst>
      <p:ext uri="{BB962C8B-B14F-4D97-AF65-F5344CB8AC3E}">
        <p14:creationId xmlns:p14="http://schemas.microsoft.com/office/powerpoint/2010/main" val="11828281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81</a:t>
            </a:fld>
            <a:endParaRPr lang="zh-CN" altLang="en-US"/>
          </a:p>
        </p:txBody>
      </p:sp>
    </p:spTree>
    <p:extLst>
      <p:ext uri="{BB962C8B-B14F-4D97-AF65-F5344CB8AC3E}">
        <p14:creationId xmlns:p14="http://schemas.microsoft.com/office/powerpoint/2010/main" val="134426759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82</a:t>
            </a:fld>
            <a:endParaRPr lang="zh-CN" altLang="en-US"/>
          </a:p>
        </p:txBody>
      </p:sp>
    </p:spTree>
    <p:extLst>
      <p:ext uri="{BB962C8B-B14F-4D97-AF65-F5344CB8AC3E}">
        <p14:creationId xmlns:p14="http://schemas.microsoft.com/office/powerpoint/2010/main" val="168153936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83</a:t>
            </a:fld>
            <a:endParaRPr lang="zh-CN" altLang="en-US"/>
          </a:p>
        </p:txBody>
      </p:sp>
    </p:spTree>
    <p:extLst>
      <p:ext uri="{BB962C8B-B14F-4D97-AF65-F5344CB8AC3E}">
        <p14:creationId xmlns:p14="http://schemas.microsoft.com/office/powerpoint/2010/main" val="236291240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84</a:t>
            </a:fld>
            <a:endParaRPr lang="zh-CN" altLang="en-US"/>
          </a:p>
        </p:txBody>
      </p:sp>
    </p:spTree>
    <p:extLst>
      <p:ext uri="{BB962C8B-B14F-4D97-AF65-F5344CB8AC3E}">
        <p14:creationId xmlns:p14="http://schemas.microsoft.com/office/powerpoint/2010/main" val="260260922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85</a:t>
            </a:fld>
            <a:endParaRPr lang="zh-CN" altLang="en-US"/>
          </a:p>
        </p:txBody>
      </p:sp>
    </p:spTree>
    <p:extLst>
      <p:ext uri="{BB962C8B-B14F-4D97-AF65-F5344CB8AC3E}">
        <p14:creationId xmlns:p14="http://schemas.microsoft.com/office/powerpoint/2010/main" val="302994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23</a:t>
            </a:fld>
            <a:endParaRPr lang="zh-CN" altLang="en-US"/>
          </a:p>
        </p:txBody>
      </p:sp>
    </p:spTree>
    <p:extLst>
      <p:ext uri="{BB962C8B-B14F-4D97-AF65-F5344CB8AC3E}">
        <p14:creationId xmlns:p14="http://schemas.microsoft.com/office/powerpoint/2010/main" val="307591580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86</a:t>
            </a:fld>
            <a:endParaRPr lang="zh-CN" altLang="en-US"/>
          </a:p>
        </p:txBody>
      </p:sp>
    </p:spTree>
    <p:extLst>
      <p:ext uri="{BB962C8B-B14F-4D97-AF65-F5344CB8AC3E}">
        <p14:creationId xmlns:p14="http://schemas.microsoft.com/office/powerpoint/2010/main" val="5848657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87</a:t>
            </a:fld>
            <a:endParaRPr lang="zh-CN" altLang="en-US"/>
          </a:p>
        </p:txBody>
      </p:sp>
    </p:spTree>
    <p:extLst>
      <p:ext uri="{BB962C8B-B14F-4D97-AF65-F5344CB8AC3E}">
        <p14:creationId xmlns:p14="http://schemas.microsoft.com/office/powerpoint/2010/main" val="5856879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88</a:t>
            </a:fld>
            <a:endParaRPr lang="zh-CN" altLang="en-US"/>
          </a:p>
        </p:txBody>
      </p:sp>
    </p:spTree>
    <p:extLst>
      <p:ext uri="{BB962C8B-B14F-4D97-AF65-F5344CB8AC3E}">
        <p14:creationId xmlns:p14="http://schemas.microsoft.com/office/powerpoint/2010/main" val="318627822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89</a:t>
            </a:fld>
            <a:endParaRPr lang="zh-CN" altLang="en-US"/>
          </a:p>
        </p:txBody>
      </p:sp>
    </p:spTree>
    <p:extLst>
      <p:ext uri="{BB962C8B-B14F-4D97-AF65-F5344CB8AC3E}">
        <p14:creationId xmlns:p14="http://schemas.microsoft.com/office/powerpoint/2010/main" val="427408090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90</a:t>
            </a:fld>
            <a:endParaRPr lang="zh-CN" altLang="en-US"/>
          </a:p>
        </p:txBody>
      </p:sp>
    </p:spTree>
    <p:extLst>
      <p:ext uri="{BB962C8B-B14F-4D97-AF65-F5344CB8AC3E}">
        <p14:creationId xmlns:p14="http://schemas.microsoft.com/office/powerpoint/2010/main" val="405001432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91</a:t>
            </a:fld>
            <a:endParaRPr lang="zh-CN" altLang="en-US"/>
          </a:p>
        </p:txBody>
      </p:sp>
    </p:spTree>
    <p:extLst>
      <p:ext uri="{BB962C8B-B14F-4D97-AF65-F5344CB8AC3E}">
        <p14:creationId xmlns:p14="http://schemas.microsoft.com/office/powerpoint/2010/main" val="41387723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92</a:t>
            </a:fld>
            <a:endParaRPr lang="zh-CN" altLang="en-US"/>
          </a:p>
        </p:txBody>
      </p:sp>
    </p:spTree>
    <p:extLst>
      <p:ext uri="{BB962C8B-B14F-4D97-AF65-F5344CB8AC3E}">
        <p14:creationId xmlns:p14="http://schemas.microsoft.com/office/powerpoint/2010/main" val="11742597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93</a:t>
            </a:fld>
            <a:endParaRPr lang="zh-CN" altLang="en-US"/>
          </a:p>
        </p:txBody>
      </p:sp>
    </p:spTree>
    <p:extLst>
      <p:ext uri="{BB962C8B-B14F-4D97-AF65-F5344CB8AC3E}">
        <p14:creationId xmlns:p14="http://schemas.microsoft.com/office/powerpoint/2010/main" val="8521000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94</a:t>
            </a:fld>
            <a:endParaRPr lang="zh-CN" altLang="en-US"/>
          </a:p>
        </p:txBody>
      </p:sp>
    </p:spTree>
    <p:extLst>
      <p:ext uri="{BB962C8B-B14F-4D97-AF65-F5344CB8AC3E}">
        <p14:creationId xmlns:p14="http://schemas.microsoft.com/office/powerpoint/2010/main" val="45598416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95</a:t>
            </a:fld>
            <a:endParaRPr lang="zh-CN" altLang="en-US"/>
          </a:p>
        </p:txBody>
      </p:sp>
    </p:spTree>
    <p:extLst>
      <p:ext uri="{BB962C8B-B14F-4D97-AF65-F5344CB8AC3E}">
        <p14:creationId xmlns:p14="http://schemas.microsoft.com/office/powerpoint/2010/main" val="180390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24</a:t>
            </a:fld>
            <a:endParaRPr lang="zh-CN" altLang="en-US"/>
          </a:p>
        </p:txBody>
      </p:sp>
    </p:spTree>
    <p:extLst>
      <p:ext uri="{BB962C8B-B14F-4D97-AF65-F5344CB8AC3E}">
        <p14:creationId xmlns:p14="http://schemas.microsoft.com/office/powerpoint/2010/main" val="278754231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96</a:t>
            </a:fld>
            <a:endParaRPr lang="zh-CN" altLang="en-US"/>
          </a:p>
        </p:txBody>
      </p:sp>
    </p:spTree>
    <p:extLst>
      <p:ext uri="{BB962C8B-B14F-4D97-AF65-F5344CB8AC3E}">
        <p14:creationId xmlns:p14="http://schemas.microsoft.com/office/powerpoint/2010/main" val="357007301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97</a:t>
            </a:fld>
            <a:endParaRPr lang="zh-CN" altLang="en-US"/>
          </a:p>
        </p:txBody>
      </p:sp>
    </p:spTree>
    <p:extLst>
      <p:ext uri="{BB962C8B-B14F-4D97-AF65-F5344CB8AC3E}">
        <p14:creationId xmlns:p14="http://schemas.microsoft.com/office/powerpoint/2010/main" val="193470300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98</a:t>
            </a:fld>
            <a:endParaRPr lang="zh-CN" altLang="en-US"/>
          </a:p>
        </p:txBody>
      </p:sp>
    </p:spTree>
    <p:extLst>
      <p:ext uri="{BB962C8B-B14F-4D97-AF65-F5344CB8AC3E}">
        <p14:creationId xmlns:p14="http://schemas.microsoft.com/office/powerpoint/2010/main" val="3200332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99</a:t>
            </a:fld>
            <a:endParaRPr lang="zh-CN" altLang="en-US"/>
          </a:p>
        </p:txBody>
      </p:sp>
    </p:spTree>
    <p:extLst>
      <p:ext uri="{BB962C8B-B14F-4D97-AF65-F5344CB8AC3E}">
        <p14:creationId xmlns:p14="http://schemas.microsoft.com/office/powerpoint/2010/main" val="413979028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100</a:t>
            </a:fld>
            <a:endParaRPr lang="zh-CN" altLang="en-US"/>
          </a:p>
        </p:txBody>
      </p:sp>
    </p:spTree>
    <p:extLst>
      <p:ext uri="{BB962C8B-B14F-4D97-AF65-F5344CB8AC3E}">
        <p14:creationId xmlns:p14="http://schemas.microsoft.com/office/powerpoint/2010/main" val="308338943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101</a:t>
            </a:fld>
            <a:endParaRPr lang="zh-CN" altLang="en-US"/>
          </a:p>
        </p:txBody>
      </p:sp>
    </p:spTree>
    <p:extLst>
      <p:ext uri="{BB962C8B-B14F-4D97-AF65-F5344CB8AC3E}">
        <p14:creationId xmlns:p14="http://schemas.microsoft.com/office/powerpoint/2010/main" val="39524580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102</a:t>
            </a:fld>
            <a:endParaRPr lang="zh-CN" altLang="en-US"/>
          </a:p>
        </p:txBody>
      </p:sp>
    </p:spTree>
    <p:extLst>
      <p:ext uri="{BB962C8B-B14F-4D97-AF65-F5344CB8AC3E}">
        <p14:creationId xmlns:p14="http://schemas.microsoft.com/office/powerpoint/2010/main" val="20134322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103</a:t>
            </a:fld>
            <a:endParaRPr lang="zh-CN" altLang="en-US"/>
          </a:p>
        </p:txBody>
      </p:sp>
    </p:spTree>
    <p:extLst>
      <p:ext uri="{BB962C8B-B14F-4D97-AF65-F5344CB8AC3E}">
        <p14:creationId xmlns:p14="http://schemas.microsoft.com/office/powerpoint/2010/main" val="341386552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104</a:t>
            </a:fld>
            <a:endParaRPr lang="zh-CN" altLang="en-US"/>
          </a:p>
        </p:txBody>
      </p:sp>
    </p:spTree>
    <p:extLst>
      <p:ext uri="{BB962C8B-B14F-4D97-AF65-F5344CB8AC3E}">
        <p14:creationId xmlns:p14="http://schemas.microsoft.com/office/powerpoint/2010/main" val="218254376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105</a:t>
            </a:fld>
            <a:endParaRPr lang="zh-CN" altLang="en-US"/>
          </a:p>
        </p:txBody>
      </p:sp>
    </p:spTree>
    <p:extLst>
      <p:ext uri="{BB962C8B-B14F-4D97-AF65-F5344CB8AC3E}">
        <p14:creationId xmlns:p14="http://schemas.microsoft.com/office/powerpoint/2010/main" val="1394187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25</a:t>
            </a:fld>
            <a:endParaRPr lang="zh-CN" altLang="en-US"/>
          </a:p>
        </p:txBody>
      </p:sp>
    </p:spTree>
    <p:extLst>
      <p:ext uri="{BB962C8B-B14F-4D97-AF65-F5344CB8AC3E}">
        <p14:creationId xmlns:p14="http://schemas.microsoft.com/office/powerpoint/2010/main" val="43356183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106</a:t>
            </a:fld>
            <a:endParaRPr lang="zh-CN" altLang="en-US"/>
          </a:p>
        </p:txBody>
      </p:sp>
    </p:spTree>
    <p:extLst>
      <p:ext uri="{BB962C8B-B14F-4D97-AF65-F5344CB8AC3E}">
        <p14:creationId xmlns:p14="http://schemas.microsoft.com/office/powerpoint/2010/main" val="51535970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107</a:t>
            </a:fld>
            <a:endParaRPr lang="zh-CN" altLang="en-US"/>
          </a:p>
        </p:txBody>
      </p:sp>
    </p:spTree>
    <p:extLst>
      <p:ext uri="{BB962C8B-B14F-4D97-AF65-F5344CB8AC3E}">
        <p14:creationId xmlns:p14="http://schemas.microsoft.com/office/powerpoint/2010/main" val="225458265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108</a:t>
            </a:fld>
            <a:endParaRPr lang="zh-CN" altLang="en-US"/>
          </a:p>
        </p:txBody>
      </p:sp>
    </p:spTree>
    <p:extLst>
      <p:ext uri="{BB962C8B-B14F-4D97-AF65-F5344CB8AC3E}">
        <p14:creationId xmlns:p14="http://schemas.microsoft.com/office/powerpoint/2010/main" val="72054273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结语</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110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latin typeface="华文中宋" panose="02010600040101010101" pitchFamily="2" charset="-122"/>
                <a:ea typeface="华文中宋" panose="02010600040101010101" pitchFamily="2" charset="-122"/>
              </a:defRPr>
            </a:lvl1pPr>
          </a:lstStyle>
          <a:p>
            <a:r>
              <a:rPr lang="zh-CN" altLang="en-US" dirty="0"/>
              <a:t>单击此处编辑一级标题样式</a:t>
            </a: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000">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深色）">
    <p:spTree>
      <p:nvGrpSpPr>
        <p:cNvPr id="1" name=""/>
        <p:cNvGrpSpPr/>
        <p:nvPr/>
      </p:nvGrpSpPr>
      <p:grpSpPr>
        <a:xfrm>
          <a:off x="0" y="0"/>
          <a:ext cx="0" cy="0"/>
          <a:chOff x="0" y="0"/>
          <a:chExt cx="0" cy="0"/>
        </a:xfrm>
      </p:grpSpPr>
      <p:sp>
        <p:nvSpPr>
          <p:cNvPr id="15" name="矩形: 圆角 6"/>
          <p:cNvSpPr/>
          <p:nvPr userDrawn="1"/>
        </p:nvSpPr>
        <p:spPr>
          <a:xfrm>
            <a:off x="0" y="0"/>
            <a:ext cx="12192000" cy="6857999"/>
          </a:xfrm>
          <a:prstGeom prst="roundRect">
            <a:avLst>
              <a:gd name="adj" fmla="val 0"/>
            </a:avLst>
          </a:prstGeom>
          <a:gradFill>
            <a:gsLst>
              <a:gs pos="22000">
                <a:srgbClr val="016773"/>
              </a:gs>
              <a:gs pos="100000">
                <a:srgbClr val="00ABA5"/>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defRPr>
            </a:lvl1pPr>
          </a:lstStyle>
          <a:p>
            <a:r>
              <a:rPr lang="zh-CN" altLang="en-US" dirty="0"/>
              <a:t>单击此处编辑一级标题样式</a:t>
            </a:r>
          </a:p>
        </p:txBody>
      </p:sp>
      <p:cxnSp>
        <p:nvCxnSpPr>
          <p:cNvPr id="4" name="直接连接符 3"/>
          <p:cNvCxnSpPr/>
          <p:nvPr userDrawn="1"/>
        </p:nvCxnSpPr>
        <p:spPr>
          <a:xfrm flipH="1">
            <a:off x="33391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10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7DC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rgbClr val="C1E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784250" y="271204"/>
            <a:ext cx="4864359" cy="327421"/>
          </a:xfrm>
          <a:prstGeom prst="rect">
            <a:avLst/>
          </a:prstGeom>
        </p:spPr>
        <p:txBody>
          <a:bodyPr>
            <a:normAutofit/>
          </a:bodyPr>
          <a:lstStyle>
            <a:lvl1pPr marL="0" indent="0" algn="l">
              <a:buNone/>
              <a:defRPr sz="1200">
                <a:solidFill>
                  <a:srgbClr val="C1E2E5"/>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rgbClr val="C1E2E5"/>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0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72109" y="6483552"/>
            <a:ext cx="1647783" cy="2450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语">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3" name="直接连接符 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一">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8754004" y="255456"/>
            <a:ext cx="3216924" cy="276999"/>
          </a:xfrm>
          <a:prstGeom prst="rect">
            <a:avLst/>
          </a:prstGeom>
          <a:noFill/>
        </p:spPr>
        <p:txBody>
          <a:bodyPr wrap="square" rtlCol="0">
            <a:spAutoFit/>
          </a:bodyPr>
          <a:lstStyle/>
          <a:p>
            <a:pPr algn="r"/>
            <a:r>
              <a:rPr lang="zh-CN" altLang="en-US" sz="1200" spc="120" dirty="0">
                <a:solidFill>
                  <a:schemeClr val="bg1">
                    <a:lumMod val="65000"/>
                  </a:schemeClr>
                </a:solidFill>
                <a:latin typeface="微软雅黑" panose="020B0503020204020204" pitchFamily="34" charset="-122"/>
                <a:ea typeface="微软雅黑" panose="020B0503020204020204" pitchFamily="34" charset="-122"/>
              </a:rPr>
              <a:t>数据结构</a:t>
            </a:r>
            <a:endParaRPr lang="zh-CN" altLang="zh-CN" sz="1200" spc="12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9" name="组合 8"/>
          <p:cNvGrpSpPr/>
          <p:nvPr userDrawn="1"/>
        </p:nvGrpSpPr>
        <p:grpSpPr>
          <a:xfrm>
            <a:off x="333915" y="84221"/>
            <a:ext cx="531773" cy="420912"/>
            <a:chOff x="218722" y="105704"/>
            <a:chExt cx="573744" cy="454133"/>
          </a:xfrm>
        </p:grpSpPr>
        <p:grpSp>
          <p:nvGrpSpPr>
            <p:cNvPr id="3" name="组合 2"/>
            <p:cNvGrpSpPr/>
            <p:nvPr userDrawn="1"/>
          </p:nvGrpSpPr>
          <p:grpSpPr>
            <a:xfrm>
              <a:off x="218722" y="105704"/>
              <a:ext cx="490325" cy="454133"/>
              <a:chOff x="6175344" y="342254"/>
              <a:chExt cx="7803037" cy="7227071"/>
            </a:xfrm>
          </p:grpSpPr>
          <p:sp>
            <p:nvSpPr>
              <p:cNvPr id="4" name="六边形 3"/>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平行四边形 7"/>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userDrawn="1"/>
        </p:nvSpPr>
        <p:spPr>
          <a:xfrm>
            <a:off x="572335" y="230736"/>
            <a:ext cx="6324687" cy="275590"/>
          </a:xfrm>
          <a:prstGeom prst="rect">
            <a:avLst/>
          </a:prstGeom>
        </p:spPr>
        <p:txBody>
          <a:bodyPr wrap="square">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第一节</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前馈神经网络</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13" name="直接连接符 1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E56C6-9774-47FC-A39E-CCCBDFE7815A}" type="datetimeFigureOut">
              <a:rPr lang="zh-CN" altLang="en-US" smtClean="0"/>
              <a:t>2023/8/12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C8200-D7D1-4D60-9004-3F0BBDC27A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3.xml"/><Relationship Id="rId6" Type="http://schemas.openxmlformats.org/officeDocument/2006/relationships/image" Target="../media/image65.png"/><Relationship Id="rId5"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684"/>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 y="-46319"/>
            <a:ext cx="12192000" cy="5716503"/>
          </a:xfrm>
          <a:prstGeom prst="rect">
            <a:avLst/>
          </a:prstGeom>
        </p:spPr>
      </p:pic>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7288" t="60187" r="62545" b="13687"/>
          <a:stretch>
            <a:fillRect/>
          </a:stretch>
        </p:blipFill>
        <p:spPr>
          <a:xfrm flipH="1" flipV="1">
            <a:off x="8544560" y="5394960"/>
            <a:ext cx="3677920" cy="1493520"/>
          </a:xfrm>
          <a:prstGeom prst="rect">
            <a:avLst/>
          </a:prstGeom>
        </p:spPr>
      </p:pic>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24826" b="55447"/>
          <a:stretch>
            <a:fillRect/>
          </a:stretch>
        </p:blipFill>
        <p:spPr>
          <a:xfrm>
            <a:off x="-132080" y="4453337"/>
            <a:ext cx="9165288" cy="2546903"/>
          </a:xfrm>
          <a:prstGeom prst="rect">
            <a:avLst/>
          </a:prstGeom>
        </p:spPr>
      </p:pic>
      <p:grpSp>
        <p:nvGrpSpPr>
          <p:cNvPr id="12" name="组合 11"/>
          <p:cNvGrpSpPr/>
          <p:nvPr/>
        </p:nvGrpSpPr>
        <p:grpSpPr>
          <a:xfrm>
            <a:off x="-905689" y="342255"/>
            <a:ext cx="14873910" cy="7227071"/>
            <a:chOff x="2275139" y="1708487"/>
            <a:chExt cx="7788686" cy="3784438"/>
          </a:xfrm>
        </p:grpSpPr>
        <p:sp>
          <p:nvSpPr>
            <p:cNvPr id="9" name="六边形 8"/>
            <p:cNvSpPr/>
            <p:nvPr/>
          </p:nvSpPr>
          <p:spPr>
            <a:xfrm rot="5400000">
              <a:off x="5811401" y="1880190"/>
              <a:ext cx="3784438"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单圆角矩形 10"/>
            <p:cNvSpPr/>
            <p:nvPr/>
          </p:nvSpPr>
          <p:spPr>
            <a:xfrm>
              <a:off x="2275139" y="3590090"/>
              <a:ext cx="5733603" cy="45719"/>
            </a:xfrm>
            <a:prstGeom prst="round1Rect">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727158" y="2057400"/>
            <a:ext cx="6737684" cy="1015663"/>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数据结构</a:t>
            </a:r>
          </a:p>
        </p:txBody>
      </p:sp>
      <p:sp>
        <p:nvSpPr>
          <p:cNvPr id="5" name="文本框 4"/>
          <p:cNvSpPr txBox="1"/>
          <p:nvPr/>
        </p:nvSpPr>
        <p:spPr>
          <a:xfrm>
            <a:off x="1598664" y="342255"/>
            <a:ext cx="3015569" cy="609398"/>
          </a:xfrm>
          <a:prstGeom prst="rect">
            <a:avLst/>
          </a:prstGeom>
          <a:noFill/>
        </p:spPr>
        <p:txBody>
          <a:bodyPr wrap="none" rtlCol="0">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计算机领域本科教育教学改革试点</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工作计划（“</a:t>
            </a:r>
            <a:r>
              <a:rPr lang="en-US" altLang="zh-CN" sz="1400" dirty="0">
                <a:solidFill>
                  <a:schemeClr val="bg1"/>
                </a:solidFill>
                <a:latin typeface="微软雅黑" panose="020B0503020204020204" pitchFamily="34" charset="-122"/>
                <a:ea typeface="微软雅黑" panose="020B0503020204020204" pitchFamily="34" charset="-122"/>
              </a:rPr>
              <a:t>101</a:t>
            </a:r>
            <a:r>
              <a:rPr lang="zh-CN" altLang="en-US" sz="1400" dirty="0">
                <a:solidFill>
                  <a:schemeClr val="bg1"/>
                </a:solidFill>
                <a:latin typeface="微软雅黑" panose="020B0503020204020204" pitchFamily="34" charset="-122"/>
                <a:ea typeface="微软雅黑" panose="020B0503020204020204" pitchFamily="34" charset="-122"/>
              </a:rPr>
              <a:t>计划”）研究成果</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865" y="231750"/>
            <a:ext cx="701051" cy="808481"/>
          </a:xfrm>
          <a:prstGeom prst="rect">
            <a:avLst/>
          </a:prstGeom>
        </p:spPr>
      </p:pic>
      <p:sp>
        <p:nvSpPr>
          <p:cNvPr id="7" name="文本框 6"/>
          <p:cNvSpPr txBox="1"/>
          <p:nvPr/>
        </p:nvSpPr>
        <p:spPr>
          <a:xfrm>
            <a:off x="4034782" y="4299065"/>
            <a:ext cx="4122438"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俞勇、张铭、陈越、韩文弢</a:t>
            </a:r>
          </a:p>
        </p:txBody>
      </p:sp>
      <p:sp>
        <p:nvSpPr>
          <p:cNvPr id="8" name="文本框 7"/>
          <p:cNvSpPr txBox="1"/>
          <p:nvPr/>
        </p:nvSpPr>
        <p:spPr>
          <a:xfrm>
            <a:off x="3016738" y="4985017"/>
            <a:ext cx="6158524" cy="396583"/>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上海交通大学、北京大学、浙江大学、清华大学</a:t>
            </a:r>
          </a:p>
        </p:txBody>
      </p:sp>
      <p:sp>
        <p:nvSpPr>
          <p:cNvPr id="19" name="文本框 18"/>
          <p:cNvSpPr txBox="1"/>
          <p:nvPr/>
        </p:nvSpPr>
        <p:spPr>
          <a:xfrm rot="1849986">
            <a:off x="8195789" y="4908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99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9900" b="1" dirty="0">
              <a:gradFill>
                <a:gsLst>
                  <a:gs pos="30000">
                    <a:srgbClr val="007684"/>
                  </a:gs>
                  <a:gs pos="83000">
                    <a:srgbClr val="016773"/>
                  </a:gs>
                </a:gsLst>
                <a:lin ang="5400000" scaled="0"/>
              </a:gradFill>
              <a:latin typeface="Bauhaus 93" panose="04030905020B02020C02" pitchFamily="82"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56638"/>
            <a:ext cx="10515600" cy="518958"/>
          </a:xfrm>
        </p:spPr>
        <p:txBody>
          <a:bodyPr>
            <a:normAutofit/>
          </a:bodyPr>
          <a:lstStyle/>
          <a:p>
            <a:pPr lvl="0"/>
            <a:r>
              <a:rPr lang="zh-CN" altLang="en-US" dirty="0" smtClean="0"/>
              <a:t>图的术语</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1308061"/>
            <a:ext cx="10766947" cy="3721139"/>
          </a:xfrm>
        </p:spPr>
        <p:txBody>
          <a:bodyPr>
            <a:normAutofit fontScale="92500" lnSpcReduction="20000"/>
          </a:bodyPr>
          <a:lstStyle/>
          <a:p>
            <a:pPr marL="898525" indent="-898525">
              <a:lnSpc>
                <a:spcPct val="110000"/>
              </a:lnSpc>
            </a:pPr>
            <a:r>
              <a:rPr lang="zh-CN" altLang="zh-CN" sz="2600" b="1" dirty="0" smtClean="0">
                <a:latin typeface="宋体" panose="02010600030101010101" pitchFamily="2" charset="-122"/>
                <a:ea typeface="宋体" panose="02010600030101010101" pitchFamily="2" charset="-122"/>
                <a:cs typeface="Times New Roman" panose="02020603050405020304" pitchFamily="18" charset="0"/>
              </a:rPr>
              <a:t>路径</a:t>
            </a:r>
            <a:r>
              <a:rPr lang="zh-CN" altLang="en-US" sz="26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2600" dirty="0" smtClean="0">
                <a:latin typeface="宋体" panose="02010600030101010101" pitchFamily="2" charset="-122"/>
                <a:ea typeface="宋体" panose="02010600030101010101" pitchFamily="2" charset="-122"/>
                <a:cs typeface="Times New Roman" panose="02020603050405020304" pitchFamily="18" charset="0"/>
              </a:rPr>
              <a:t>如果</a:t>
            </a:r>
            <a:r>
              <a:rPr lang="zh-CN" altLang="zh-CN" sz="2600" dirty="0">
                <a:latin typeface="宋体" panose="02010600030101010101" pitchFamily="2" charset="-122"/>
                <a:ea typeface="宋体" panose="02010600030101010101" pitchFamily="2" charset="-122"/>
                <a:cs typeface="Times New Roman" panose="02020603050405020304" pitchFamily="18" charset="0"/>
              </a:rPr>
              <a:t>可以从顶点</a:t>
            </a:r>
            <a:r>
              <a:rPr lang="zh-CN" altLang="zh-CN" sz="26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6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600" dirty="0">
                <a:latin typeface="宋体" panose="02010600030101010101" pitchFamily="2" charset="-122"/>
                <a:ea typeface="宋体" panose="02010600030101010101" pitchFamily="2" charset="-122"/>
                <a:cs typeface="Times New Roman" panose="02020603050405020304" pitchFamily="18" charset="0"/>
              </a:rPr>
              <a:t>出发经过若干条无向边或者有向边到达顶点</a:t>
            </a:r>
            <a:r>
              <a:rPr lang="zh-CN" altLang="zh-CN" sz="26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6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600" dirty="0">
                <a:latin typeface="宋体" panose="02010600030101010101" pitchFamily="2" charset="-122"/>
                <a:ea typeface="宋体" panose="02010600030101010101" pitchFamily="2" charset="-122"/>
                <a:cs typeface="Times New Roman" panose="02020603050405020304" pitchFamily="18" charset="0"/>
              </a:rPr>
              <a:t>，称顶点</a:t>
            </a:r>
            <a:r>
              <a:rPr lang="zh-CN" altLang="zh-CN" sz="26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6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600" dirty="0">
                <a:latin typeface="宋体" panose="02010600030101010101" pitchFamily="2" charset="-122"/>
                <a:ea typeface="宋体" panose="02010600030101010101" pitchFamily="2" charset="-122"/>
                <a:cs typeface="Times New Roman" panose="02020603050405020304" pitchFamily="18" charset="0"/>
              </a:rPr>
              <a:t>到顶点</a:t>
            </a:r>
            <a:r>
              <a:rPr lang="zh-CN" altLang="zh-CN" sz="26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6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600" dirty="0">
                <a:latin typeface="宋体" panose="02010600030101010101" pitchFamily="2" charset="-122"/>
                <a:ea typeface="宋体" panose="02010600030101010101" pitchFamily="2" charset="-122"/>
                <a:cs typeface="Times New Roman" panose="02020603050405020304" pitchFamily="18" charset="0"/>
              </a:rPr>
              <a:t>之间存在着一条路径</a:t>
            </a:r>
            <a:r>
              <a:rPr lang="zh-CN" altLang="zh-CN" sz="26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r>
              <a:rPr lang="zh-CN" altLang="zh-CN" sz="2600" b="1" dirty="0" smtClean="0">
                <a:latin typeface="宋体" panose="02010600030101010101" pitchFamily="2" charset="-122"/>
                <a:ea typeface="宋体" panose="02010600030101010101" pitchFamily="2" charset="-122"/>
                <a:cs typeface="Times New Roman" panose="02020603050405020304" pitchFamily="18" charset="0"/>
              </a:rPr>
              <a:t>路径</a:t>
            </a:r>
            <a:r>
              <a:rPr lang="zh-CN" altLang="zh-CN" sz="2600" b="1" dirty="0">
                <a:latin typeface="宋体" panose="02010600030101010101" pitchFamily="2" charset="-122"/>
                <a:ea typeface="宋体" panose="02010600030101010101" pitchFamily="2" charset="-122"/>
                <a:cs typeface="Times New Roman" panose="02020603050405020304" pitchFamily="18" charset="0"/>
              </a:rPr>
              <a:t>的</a:t>
            </a:r>
            <a:r>
              <a:rPr lang="zh-CN" altLang="zh-CN" sz="2600" b="1" dirty="0" smtClean="0">
                <a:latin typeface="宋体" panose="02010600030101010101" pitchFamily="2" charset="-122"/>
                <a:ea typeface="宋体" panose="02010600030101010101" pitchFamily="2" charset="-122"/>
                <a:cs typeface="Times New Roman" panose="02020603050405020304" pitchFamily="18" charset="0"/>
              </a:rPr>
              <a:t>长度</a:t>
            </a:r>
            <a:r>
              <a:rPr lang="zh-CN" altLang="en-US" sz="26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2600" dirty="0" smtClean="0">
                <a:latin typeface="宋体" panose="02010600030101010101" pitchFamily="2" charset="-122"/>
                <a:ea typeface="宋体" panose="02010600030101010101" pitchFamily="2" charset="-122"/>
                <a:cs typeface="Times New Roman" panose="02020603050405020304" pitchFamily="18" charset="0"/>
              </a:rPr>
              <a:t>是</a:t>
            </a:r>
            <a:r>
              <a:rPr lang="zh-CN" altLang="zh-CN" sz="2600" dirty="0">
                <a:latin typeface="宋体" panose="02010600030101010101" pitchFamily="2" charset="-122"/>
                <a:ea typeface="宋体" panose="02010600030101010101" pitchFamily="2" charset="-122"/>
                <a:cs typeface="Times New Roman" panose="02020603050405020304" pitchFamily="18" charset="0"/>
              </a:rPr>
              <a:t>顶点</a:t>
            </a:r>
            <a:r>
              <a:rPr lang="zh-CN" altLang="zh-CN" sz="26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6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600" dirty="0">
                <a:latin typeface="宋体" panose="02010600030101010101" pitchFamily="2" charset="-122"/>
                <a:ea typeface="宋体" panose="02010600030101010101" pitchFamily="2" charset="-122"/>
                <a:cs typeface="Times New Roman" panose="02020603050405020304" pitchFamily="18" charset="0"/>
              </a:rPr>
              <a:t>到顶点</a:t>
            </a:r>
            <a:r>
              <a:rPr lang="zh-CN" altLang="zh-CN" sz="26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6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600" dirty="0">
                <a:latin typeface="宋体" panose="02010600030101010101" pitchFamily="2" charset="-122"/>
                <a:ea typeface="宋体" panose="02010600030101010101" pitchFamily="2" charset="-122"/>
                <a:cs typeface="Times New Roman" panose="02020603050405020304" pitchFamily="18" charset="0"/>
              </a:rPr>
              <a:t>之间的这条路径上无向边或有向边的条数</a:t>
            </a:r>
            <a:r>
              <a:rPr lang="zh-CN" altLang="zh-CN" sz="26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r>
              <a:rPr lang="zh-CN" altLang="en-US" sz="2600" dirty="0">
                <a:latin typeface="宋体" panose="02010600030101010101" pitchFamily="2" charset="-122"/>
                <a:ea typeface="宋体" panose="02010600030101010101" pitchFamily="2" charset="-122"/>
                <a:cs typeface="Times New Roman" panose="02020603050405020304" pitchFamily="18" charset="0"/>
              </a:rPr>
              <a:t>　</a:t>
            </a:r>
            <a:r>
              <a:rPr lang="zh-CN" altLang="en-US" sz="2600" dirty="0" smtClean="0">
                <a:latin typeface="宋体" panose="02010600030101010101" pitchFamily="2" charset="-122"/>
                <a:ea typeface="宋体" panose="02010600030101010101" pitchFamily="2" charset="-122"/>
                <a:cs typeface="Times New Roman" panose="02020603050405020304" pitchFamily="18" charset="0"/>
              </a:rPr>
              <a:t>　　</a:t>
            </a:r>
            <a:r>
              <a:rPr lang="zh-CN" altLang="zh-CN" sz="2600" dirty="0" smtClean="0">
                <a:latin typeface="宋体" panose="02010600030101010101" pitchFamily="2" charset="-122"/>
                <a:ea typeface="宋体" panose="02010600030101010101" pitchFamily="2" charset="-122"/>
                <a:cs typeface="Times New Roman" panose="02020603050405020304" pitchFamily="18" charset="0"/>
              </a:rPr>
              <a:t>如果</a:t>
            </a:r>
            <a:r>
              <a:rPr lang="zh-CN" altLang="zh-CN" sz="2600" dirty="0">
                <a:latin typeface="宋体" panose="02010600030101010101" pitchFamily="2" charset="-122"/>
                <a:ea typeface="宋体" panose="02010600030101010101" pitchFamily="2" charset="-122"/>
                <a:cs typeface="Times New Roman" panose="02020603050405020304" pitchFamily="18" charset="0"/>
              </a:rPr>
              <a:t>边上有权重，路径长度也可以用路径上所有边的权重之和来表示</a:t>
            </a:r>
            <a:r>
              <a:rPr lang="zh-CN" altLang="zh-CN" sz="26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en-US" altLang="zh-CN" sz="2600" b="1" dirty="0" smtClean="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r>
              <a:rPr lang="zh-CN" altLang="zh-CN" sz="2600" b="1" dirty="0" smtClean="0">
                <a:latin typeface="宋体" panose="02010600030101010101" pitchFamily="2" charset="-122"/>
                <a:ea typeface="宋体" panose="02010600030101010101" pitchFamily="2" charset="-122"/>
                <a:cs typeface="Times New Roman" panose="02020603050405020304" pitchFamily="18" charset="0"/>
              </a:rPr>
              <a:t>简单路径</a:t>
            </a:r>
            <a:r>
              <a:rPr lang="zh-CN" altLang="en-US" sz="26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2600" dirty="0" smtClean="0">
                <a:latin typeface="宋体" panose="02010600030101010101" pitchFamily="2" charset="-122"/>
                <a:ea typeface="宋体" panose="02010600030101010101" pitchFamily="2" charset="-122"/>
                <a:cs typeface="Times New Roman" panose="02020603050405020304" pitchFamily="18" charset="0"/>
              </a:rPr>
              <a:t>一</a:t>
            </a:r>
            <a:r>
              <a:rPr lang="zh-CN" altLang="zh-CN" sz="2600" dirty="0">
                <a:latin typeface="宋体" panose="02010600030101010101" pitchFamily="2" charset="-122"/>
                <a:ea typeface="宋体" panose="02010600030101010101" pitchFamily="2" charset="-122"/>
                <a:cs typeface="Times New Roman" panose="02020603050405020304" pitchFamily="18" charset="0"/>
              </a:rPr>
              <a:t>条路径上除了第一个顶点和最后一个顶点可能相同之外，其余各顶点都不</a:t>
            </a:r>
            <a:r>
              <a:rPr lang="zh-CN" altLang="zh-CN" sz="2600" dirty="0" smtClean="0">
                <a:latin typeface="宋体" panose="02010600030101010101" pitchFamily="2" charset="-122"/>
                <a:ea typeface="宋体" panose="02010600030101010101" pitchFamily="2" charset="-122"/>
                <a:cs typeface="Times New Roman" panose="02020603050405020304" pitchFamily="18" charset="0"/>
              </a:rPr>
              <a:t>相同</a:t>
            </a:r>
            <a:r>
              <a:rPr lang="zh-CN" altLang="en-US" sz="26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600" dirty="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r>
              <a:rPr lang="zh-CN" altLang="zh-CN" sz="26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简单回路</a:t>
            </a:r>
            <a:r>
              <a:rPr lang="zh-CN" altLang="zh-CN" sz="2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或</a:t>
            </a:r>
            <a:r>
              <a:rPr lang="zh-CN" altLang="zh-CN" sz="26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简单</a:t>
            </a:r>
            <a:r>
              <a:rPr lang="zh-CN" altLang="zh-CN" sz="26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环</a:t>
            </a:r>
            <a:r>
              <a:rPr lang="zh-CN" altLang="en-US" sz="26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zh-CN" sz="2600" dirty="0" smtClean="0">
                <a:latin typeface="宋体" panose="02010600030101010101" pitchFamily="2" charset="-122"/>
                <a:ea typeface="宋体" panose="02010600030101010101" pitchFamily="2" charset="-122"/>
                <a:cs typeface="Times New Roman" panose="02020603050405020304" pitchFamily="18" charset="0"/>
              </a:rPr>
              <a:t>简单</a:t>
            </a:r>
            <a:r>
              <a:rPr lang="zh-CN" altLang="zh-CN" sz="2600" dirty="0">
                <a:latin typeface="宋体" panose="02010600030101010101" pitchFamily="2" charset="-122"/>
                <a:ea typeface="宋体" panose="02010600030101010101" pitchFamily="2" charset="-122"/>
                <a:cs typeface="Times New Roman" panose="02020603050405020304" pitchFamily="18" charset="0"/>
              </a:rPr>
              <a:t>路径</a:t>
            </a:r>
            <a:r>
              <a:rPr lang="zh-CN" altLang="zh-CN" sz="2600" dirty="0" smtClean="0">
                <a:latin typeface="宋体" panose="02010600030101010101" pitchFamily="2" charset="-122"/>
                <a:ea typeface="宋体" panose="02010600030101010101" pitchFamily="2" charset="-122"/>
                <a:cs typeface="Times New Roman" panose="02020603050405020304" pitchFamily="18" charset="0"/>
              </a:rPr>
              <a:t>上</a:t>
            </a:r>
            <a:r>
              <a:rPr lang="zh-CN" altLang="zh-CN" sz="2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第一</a:t>
            </a:r>
            <a:r>
              <a:rPr lang="zh-CN" altLang="zh-CN" sz="2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个顶点和最后一个顶点</a:t>
            </a:r>
            <a:r>
              <a:rPr lang="zh-CN" altLang="zh-CN" sz="26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相同</a:t>
            </a:r>
            <a:r>
              <a:rPr lang="zh-CN" altLang="zh-CN" sz="2600" dirty="0" smtClean="0">
                <a:latin typeface="宋体" panose="02010600030101010101" pitchFamily="2" charset="-122"/>
                <a:ea typeface="宋体" panose="02010600030101010101" pitchFamily="2" charset="-122"/>
                <a:cs typeface="Times New Roman" panose="02020603050405020304" pitchFamily="18" charset="0"/>
              </a:rPr>
              <a:t>。</a:t>
            </a:r>
            <a:endParaRPr lang="zh-CN" altLang="zh-CN" sz="2600" dirty="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1528763" lvl="0" indent="-1528763">
              <a:lnSpc>
                <a:spcPct val="110000"/>
              </a:lnSpc>
            </a:pPr>
            <a:endParaRPr lang="en-US" altLang="zh-CN" sz="2400" dirty="0" smtClean="0"/>
          </a:p>
        </p:txBody>
      </p:sp>
    </p:spTree>
    <p:extLst>
      <p:ext uri="{BB962C8B-B14F-4D97-AF65-F5344CB8AC3E}">
        <p14:creationId xmlns:p14="http://schemas.microsoft.com/office/powerpoint/2010/main" val="292350763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算法求无向连通图</a:t>
            </a:r>
            <a:r>
              <a:rPr lang="zh-CN" altLang="zh-CN" sz="2900" dirty="0" smtClean="0"/>
              <a:t>割</a:t>
            </a:r>
            <a:r>
              <a:rPr lang="zh-CN" altLang="en-US" sz="2900" dirty="0"/>
              <a:t>边</a:t>
            </a:r>
            <a:r>
              <a:rPr lang="zh-CN" altLang="en-US" sz="2900" dirty="0" smtClean="0"/>
              <a:t>算法</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897828" y="1804717"/>
                <a:ext cx="11058312" cy="3046988"/>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7-21: </a:t>
                </a:r>
                <a:r>
                  <a:rPr lang="zh-CN" altLang="zh-CN" sz="2400" u="sng" dirty="0">
                    <a:latin typeface="宋体" panose="02010600030101010101" pitchFamily="2" charset="-122"/>
                    <a:cs typeface="Times New Roman" panose="02020603050405020304" pitchFamily="18" charset="0"/>
                  </a:rPr>
                  <a:t>求割边的</a:t>
                </a:r>
                <a:r>
                  <a:rPr lang="zh-CN" altLang="zh-CN" sz="2400" u="sng" dirty="0">
                    <a:latin typeface="Times New Roman" panose="02020603050405020304" pitchFamily="18" charset="0"/>
                    <a:cs typeface="Times New Roman" panose="02020603050405020304" pitchFamily="18" charset="0"/>
                  </a:rPr>
                  <a:t>Tarjan</a:t>
                </a:r>
                <a:r>
                  <a:rPr lang="zh-CN" altLang="zh-CN" sz="2400" u="sng" dirty="0">
                    <a:latin typeface="宋体" panose="02010600030101010101" pitchFamily="2" charset="-122"/>
                    <a:cs typeface="Times New Roman" panose="02020603050405020304" pitchFamily="18" charset="0"/>
                  </a:rPr>
                  <a:t>算法 </a:t>
                </a:r>
                <a:r>
                  <a:rPr lang="zh-CN" altLang="zh-CN" sz="2400" u="sng" dirty="0">
                    <a:latin typeface="Times New Roman" panose="02020603050405020304" pitchFamily="18" charset="0"/>
                    <a:cs typeface="Times New Roman" panose="02020603050405020304" pitchFamily="18" charset="0"/>
                  </a:rPr>
                  <a:t>ArticulationEdge(</a:t>
                </a:r>
                <a:r>
                  <a:rPr lang="zh-CN" altLang="zh-CN" sz="2400" i="1" u="sng" dirty="0">
                    <a:latin typeface="Times New Roman" panose="02020603050405020304" pitchFamily="18" charset="0"/>
                    <a:cs typeface="Times New Roman" panose="02020603050405020304" pitchFamily="18" charset="0"/>
                  </a:rPr>
                  <a:t>graph, start</a:t>
                </a:r>
                <a:r>
                  <a:rPr lang="zh-CN" altLang="zh-CN" sz="2400" u="sng" dirty="0">
                    <a:latin typeface="Times New Roman" panose="02020603050405020304" pitchFamily="18" charset="0"/>
                    <a:cs typeface="Times New Roman" panose="02020603050405020304" pitchFamily="18" charset="0"/>
                  </a:rPr>
                  <a:t>) </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b="1"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，起始顶点</a:t>
                </a:r>
                <a:r>
                  <a:rPr lang="zh-CN" altLang="zh-CN" sz="2400" i="1" dirty="0">
                    <a:latin typeface="Times New Roman" panose="02020603050405020304" pitchFamily="18" charset="0"/>
                    <a:cs typeface="Times New Roman" panose="02020603050405020304" pitchFamily="18" charset="0"/>
                  </a:rPr>
                  <a:t>start</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的割边</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全局变量：</a:t>
                </a:r>
                <a:r>
                  <a:rPr lang="zh-CN" altLang="zh-CN" sz="2400" dirty="0">
                    <a:latin typeface="宋体" panose="02010600030101010101" pitchFamily="2" charset="-122"/>
                    <a:cs typeface="Times New Roman" panose="02020603050405020304" pitchFamily="18" charset="0"/>
                  </a:rPr>
                  <a:t>数组</a:t>
                </a:r>
                <a:r>
                  <a:rPr lang="zh-CN" altLang="zh-CN" sz="2400" i="1" dirty="0">
                    <a:latin typeface="Times New Roman" panose="02020603050405020304" pitchFamily="18" charset="0"/>
                    <a:cs typeface="Times New Roman" panose="02020603050405020304" pitchFamily="18" charset="0"/>
                  </a:rPr>
                  <a:t>dfn, low, parents, visited</a:t>
                </a:r>
                <a:r>
                  <a:rPr lang="zh-CN" altLang="zh-CN" sz="2400" dirty="0">
                    <a:latin typeface="宋体" panose="02010600030101010101" pitchFamily="2" charset="-122"/>
                    <a:cs typeface="Times New Roman" panose="02020603050405020304" pitchFamily="18" charset="0"/>
                  </a:rPr>
                  <a:t>，整型变量</a:t>
                </a:r>
                <a:r>
                  <a:rPr lang="zh-CN" altLang="zh-CN" sz="2400" i="1" dirty="0">
                    <a:latin typeface="Times New Roman" panose="02020603050405020304" pitchFamily="18" charset="0"/>
                    <a:cs typeface="Times New Roman" panose="02020603050405020304" pitchFamily="18" charset="0"/>
                  </a:rPr>
                  <a:t>count</a:t>
                </a:r>
                <a:r>
                  <a:rPr lang="zh-CN" altLang="zh-CN" sz="2400" dirty="0">
                    <a:latin typeface="宋体" panose="02010600030101010101" pitchFamily="2" charset="-122"/>
                    <a:cs typeface="Times New Roman" panose="02020603050405020304" pitchFamily="18" charset="0"/>
                  </a:rPr>
                  <a:t>的初值为</a:t>
                </a:r>
                <a:r>
                  <a:rPr lang="zh-CN" altLang="zh-CN" sz="2400" dirty="0">
                    <a:latin typeface="Times New Roman" panose="02020603050405020304" pitchFamily="18" charset="0"/>
                    <a:cs typeface="Times New Roman" panose="02020603050405020304" pitchFamily="18" charset="0"/>
                  </a:rPr>
                  <a:t>1</a:t>
                </a:r>
                <a:r>
                  <a:rPr lang="zh-CN" altLang="zh-CN" sz="2400" dirty="0">
                    <a:latin typeface="宋体" panose="02010600030101010101" pitchFamily="2" charset="-122"/>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for</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v</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oMath>
                </a14:m>
                <a:r>
                  <a:rPr lang="en-US" altLang="zh-CN" sz="2400" b="1"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false  </a:t>
                </a:r>
                <a:r>
                  <a:rPr lang="zh-CN" altLang="zh-CN" sz="2400" dirty="0">
                    <a:latin typeface="Times New Roman" panose="02020603050405020304" pitchFamily="18" charset="0"/>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初始化各顶点的访问标志为未访问</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DfnAndLow(</a:t>
                </a:r>
                <a:r>
                  <a:rPr lang="zh-CN" altLang="zh-CN" sz="2400" i="1" dirty="0">
                    <a:latin typeface="Times New Roman" panose="02020603050405020304" pitchFamily="18" charset="0"/>
                    <a:cs typeface="Times New Roman" panose="02020603050405020304" pitchFamily="18" charset="0"/>
                  </a:rPr>
                  <a:t>graph, start, </a:t>
                </a:r>
                <a:r>
                  <a:rPr lang="zh-CN" altLang="zh-CN" sz="2400" dirty="0">
                    <a:latin typeface="Times New Roman" panose="02020603050405020304" pitchFamily="18" charset="0"/>
                    <a:cs typeface="Times New Roman" panose="02020603050405020304" pitchFamily="18" charset="0"/>
                  </a:rPr>
                  <a:t>-1</a:t>
                </a:r>
                <a:r>
                  <a:rPr lang="zh-CN" altLang="zh-CN" sz="2400" dirty="0" smtClean="0">
                    <a:latin typeface="Times New Roman" panose="02020603050405020304" pitchFamily="18" charset="0"/>
                    <a:cs typeface="Times New Roman" panose="02020603050405020304" pitchFamily="18" charset="0"/>
                  </a:rPr>
                  <a:t>)</a:t>
                </a:r>
                <a:endParaRPr lang="zh-CN" altLang="zh-CN" sz="3200" dirty="0"/>
              </a:p>
            </p:txBody>
          </p:sp>
        </mc:Choice>
        <mc:Fallback xmlns="">
          <p:sp>
            <p:nvSpPr>
              <p:cNvPr id="9" name="文本框 8"/>
              <p:cNvSpPr txBox="1">
                <a:spLocks noRot="1" noChangeAspect="1" noMove="1" noResize="1" noEditPoints="1" noAdjustHandles="1" noChangeArrowheads="1" noChangeShapeType="1" noTextEdit="1"/>
              </p:cNvSpPr>
              <p:nvPr/>
            </p:nvSpPr>
            <p:spPr>
              <a:xfrm>
                <a:off x="897828" y="1804717"/>
                <a:ext cx="11058312" cy="3046988"/>
              </a:xfrm>
              <a:prstGeom prst="rect">
                <a:avLst/>
              </a:prstGeom>
              <a:blipFill>
                <a:blip r:embed="rId3"/>
                <a:stretch>
                  <a:fillRect l="-827" t="-2400" b="-3400"/>
                </a:stretch>
              </a:blipFill>
            </p:spPr>
            <p:txBody>
              <a:bodyPr/>
              <a:lstStyle/>
              <a:p>
                <a:r>
                  <a:rPr lang="zh-CN" altLang="en-US">
                    <a:noFill/>
                  </a:rPr>
                  <a:t> </a:t>
                </a:r>
              </a:p>
            </p:txBody>
          </p:sp>
        </mc:Fallback>
      </mc:AlternateContent>
      <p:sp>
        <p:nvSpPr>
          <p:cNvPr id="6" name="AutoShape 2" descr="\\tmp\wps-root\ksohtml\wpsbn07fS.jpg"/>
          <p:cNvSpPr>
            <a:spLocks noChangeAspect="1" noChangeArrowheads="1"/>
          </p:cNvSpPr>
          <p:nvPr/>
        </p:nvSpPr>
        <p:spPr bwMode="auto">
          <a:xfrm>
            <a:off x="550863" y="-1155700"/>
            <a:ext cx="1428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NpNajJ.jpg"/>
          <p:cNvSpPr>
            <a:spLocks noChangeAspect="1" noChangeArrowheads="1"/>
          </p:cNvSpPr>
          <p:nvPr/>
        </p:nvSpPr>
        <p:spPr bwMode="auto">
          <a:xfrm>
            <a:off x="381000" y="-9731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p1xjmA.jpg"/>
          <p:cNvSpPr>
            <a:spLocks noChangeAspect="1" noChangeArrowheads="1"/>
          </p:cNvSpPr>
          <p:nvPr/>
        </p:nvSpPr>
        <p:spPr bwMode="auto">
          <a:xfrm>
            <a:off x="401638" y="-790575"/>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Zutxpr.jpg"/>
          <p:cNvSpPr>
            <a:spLocks noChangeAspect="1" noChangeArrowheads="1"/>
          </p:cNvSpPr>
          <p:nvPr/>
        </p:nvSpPr>
        <p:spPr bwMode="auto">
          <a:xfrm>
            <a:off x="600075" y="-60801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XUzQsi.jpg"/>
          <p:cNvSpPr>
            <a:spLocks noChangeAspect="1" noChangeArrowheads="1"/>
          </p:cNvSpPr>
          <p:nvPr/>
        </p:nvSpPr>
        <p:spPr bwMode="auto">
          <a:xfrm>
            <a:off x="133350" y="-425450"/>
            <a:ext cx="523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l5dw9.jpg"/>
          <p:cNvSpPr>
            <a:spLocks noChangeAspect="1" noChangeArrowheads="1"/>
          </p:cNvSpPr>
          <p:nvPr/>
        </p:nvSpPr>
        <p:spPr bwMode="auto">
          <a:xfrm>
            <a:off x="139700" y="-2428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JRyHz0.jpg"/>
          <p:cNvSpPr>
            <a:spLocks noChangeAspect="1" noChangeArrowheads="1"/>
          </p:cNvSpPr>
          <p:nvPr/>
        </p:nvSpPr>
        <p:spPr bwMode="auto">
          <a:xfrm>
            <a:off x="460375" y="-60325"/>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htZhDR.jpg"/>
          <p:cNvSpPr>
            <a:spLocks noChangeAspect="1" noChangeArrowheads="1"/>
          </p:cNvSpPr>
          <p:nvPr/>
        </p:nvSpPr>
        <p:spPr bwMode="auto">
          <a:xfrm>
            <a:off x="579438" y="4270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HPWZGI.jpg"/>
          <p:cNvSpPr>
            <a:spLocks noChangeAspect="1" noChangeArrowheads="1"/>
          </p:cNvSpPr>
          <p:nvPr/>
        </p:nvSpPr>
        <p:spPr bwMode="auto">
          <a:xfrm>
            <a:off x="663575" y="762000"/>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3HZOKz.jpg"/>
          <p:cNvSpPr>
            <a:spLocks noChangeAspect="1" noChangeArrowheads="1"/>
          </p:cNvSpPr>
          <p:nvPr/>
        </p:nvSpPr>
        <p:spPr bwMode="auto">
          <a:xfrm>
            <a:off x="668338" y="94456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3BTJOq.jpg"/>
          <p:cNvSpPr>
            <a:spLocks noChangeAspect="1" noChangeArrowheads="1"/>
          </p:cNvSpPr>
          <p:nvPr/>
        </p:nvSpPr>
        <p:spPr bwMode="auto">
          <a:xfrm>
            <a:off x="228600" y="1431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2" descr="\\tmp\wps-root\ksohtml\wps95dMlc.jpg"/>
          <p:cNvSpPr>
            <a:spLocks noChangeAspect="1" noChangeArrowheads="1"/>
          </p:cNvSpPr>
          <p:nvPr/>
        </p:nvSpPr>
        <p:spPr bwMode="auto">
          <a:xfrm>
            <a:off x="328613" y="-118745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3" descr="\\tmp\wps-root\ksohtml\wpsTO9cxZ.jpg"/>
          <p:cNvSpPr>
            <a:spLocks noChangeAspect="1" noChangeArrowheads="1"/>
          </p:cNvSpPr>
          <p:nvPr/>
        </p:nvSpPr>
        <p:spPr bwMode="auto">
          <a:xfrm>
            <a:off x="488950" y="-547688"/>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4" descr="\\tmp\wps-root\ksohtml\wps9hUIIM.jpg"/>
          <p:cNvSpPr>
            <a:spLocks noChangeAspect="1" noChangeArrowheads="1"/>
          </p:cNvSpPr>
          <p:nvPr/>
        </p:nvSpPr>
        <p:spPr bwMode="auto">
          <a:xfrm>
            <a:off x="328613" y="-36512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2" descr="\\tmp\wps-root\ksohtml\wpsVMI5Ny.jpg"/>
          <p:cNvSpPr>
            <a:spLocks noChangeAspect="1" noChangeArrowheads="1"/>
          </p:cNvSpPr>
          <p:nvPr/>
        </p:nvSpPr>
        <p:spPr bwMode="auto">
          <a:xfrm>
            <a:off x="328613" y="-563563"/>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3" descr="\\tmp\wps-root\ksohtml\wpsfgorGV.jpg"/>
          <p:cNvSpPr>
            <a:spLocks noChangeAspect="1" noChangeArrowheads="1"/>
          </p:cNvSpPr>
          <p:nvPr/>
        </p:nvSpPr>
        <p:spPr bwMode="auto">
          <a:xfrm>
            <a:off x="328613" y="7620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任意多边形: 形状 13">
            <a:extLst>
              <a:ext uri="{FF2B5EF4-FFF2-40B4-BE49-F238E27FC236}">
                <a16:creationId xmlns:a16="http://schemas.microsoft.com/office/drawing/2014/main" id="{BB7B2CCE-99DF-4AF4-BEDA-188B38B189F1}"/>
              </a:ext>
            </a:extLst>
          </p:cNvPr>
          <p:cNvSpPr/>
          <p:nvPr/>
        </p:nvSpPr>
        <p:spPr>
          <a:xfrm>
            <a:off x="7013851" y="5109279"/>
            <a:ext cx="4942289" cy="629370"/>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1-4</a:t>
            </a:r>
            <a:r>
              <a:rPr lang="zh-CN" altLang="en-US" sz="2400" dirty="0" smtClean="0">
                <a:latin typeface="微软雅黑" panose="020B0503020204020204" pitchFamily="34" charset="-122"/>
                <a:ea typeface="微软雅黑" panose="020B0503020204020204" pitchFamily="34" charset="-122"/>
              </a:rPr>
              <a:t>：时间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641940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算法求无向连通图</a:t>
            </a:r>
            <a:r>
              <a:rPr lang="zh-CN" altLang="zh-CN" sz="2900" dirty="0" smtClean="0"/>
              <a:t>割</a:t>
            </a:r>
            <a:r>
              <a:rPr lang="zh-CN" altLang="en-US" sz="2900" dirty="0"/>
              <a:t>边</a:t>
            </a:r>
            <a:r>
              <a:rPr lang="zh-CN" altLang="en-US" sz="2900" dirty="0" smtClean="0"/>
              <a:t>算法</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758825" y="1757420"/>
                <a:ext cx="11058312" cy="2677656"/>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5"/>
                </a:pPr>
                <a:r>
                  <a:rPr lang="zh-CN" altLang="zh-CN" sz="2400" b="1" dirty="0" smtClean="0">
                    <a:latin typeface="Times New Roman" panose="02020603050405020304" pitchFamily="18" charset="0"/>
                    <a:cs typeface="Times New Roman" panose="02020603050405020304" pitchFamily="18" charset="0"/>
                  </a:rPr>
                  <a:t>for</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oMath>
                </a14:m>
                <a:r>
                  <a:rPr lang="en-US" altLang="zh-CN" sz="2400" b="1"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endParaRPr lang="zh-CN" altLang="zh-CN" sz="3200" dirty="0"/>
              </a:p>
              <a:p>
                <a:pPr marL="457200" lvl="0" indent="-457200" eaLnBrk="0" fontAlgn="base" hangingPunct="0">
                  <a:spcBef>
                    <a:spcPct val="0"/>
                  </a:spcBef>
                  <a:spcAft>
                    <a:spcPct val="0"/>
                  </a:spcAft>
                  <a:buFont typeface="+mj-lt"/>
                  <a:buAutoNum type="arabicPeriod" startAt="5"/>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parents</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 -1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若</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不是根结点</a:t>
                </a:r>
                <a:endParaRPr lang="zh-CN" altLang="zh-CN" sz="3200" dirty="0"/>
              </a:p>
              <a:p>
                <a:pPr marL="457200" lvl="0" indent="-457200" eaLnBrk="0" fontAlgn="base" hangingPunct="0">
                  <a:spcBef>
                    <a:spcPct val="0"/>
                  </a:spcBef>
                  <a:spcAft>
                    <a:spcPct val="0"/>
                  </a:spcAft>
                  <a:buFont typeface="+mj-lt"/>
                  <a:buAutoNum type="arabicPeriod" startAt="5"/>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low</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dfn</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parents</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then</a:t>
                </a:r>
                <a:endParaRPr lang="zh-CN" altLang="zh-CN" sz="3200" dirty="0"/>
              </a:p>
              <a:p>
                <a:pPr marL="457200" lvl="0" indent="-457200" eaLnBrk="0" fontAlgn="base" hangingPunct="0">
                  <a:spcBef>
                    <a:spcPct val="0"/>
                  </a:spcBef>
                  <a:spcAft>
                    <a:spcPct val="0"/>
                  </a:spcAft>
                  <a:buFont typeface="+mj-lt"/>
                  <a:buAutoNum type="arabicPeriod" startAt="5"/>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print</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graph.ver_list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parents</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data, graph.ver_list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data</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打印割边</a:t>
                </a:r>
                <a:endParaRPr lang="zh-CN" altLang="zh-CN" sz="3200" dirty="0"/>
              </a:p>
              <a:p>
                <a:pPr marL="457200" lvl="0" indent="-457200" eaLnBrk="0" fontAlgn="base" hangingPunct="0">
                  <a:spcBef>
                    <a:spcPct val="0"/>
                  </a:spcBef>
                  <a:spcAft>
                    <a:spcPct val="0"/>
                  </a:spcAft>
                  <a:buFont typeface="+mj-lt"/>
                  <a:buAutoNum type="arabicPeriod" startAt="5"/>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5"/>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5"/>
                </a:pPr>
                <a:r>
                  <a:rPr lang="zh-CN" altLang="zh-CN" sz="2400" b="1" dirty="0">
                    <a:latin typeface="Times New Roman" panose="02020603050405020304" pitchFamily="18" charset="0"/>
                    <a:cs typeface="Times New Roman" panose="02020603050405020304" pitchFamily="18" charset="0"/>
                  </a:rPr>
                  <a:t>end</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758825" y="1757420"/>
                <a:ext cx="11058312" cy="2677656"/>
              </a:xfrm>
              <a:prstGeom prst="rect">
                <a:avLst/>
              </a:prstGeom>
              <a:blipFill>
                <a:blip r:embed="rId3"/>
                <a:stretch>
                  <a:fillRect l="-716" t="-2045" b="-4091"/>
                </a:stretch>
              </a:blipFill>
            </p:spPr>
            <p:txBody>
              <a:bodyPr/>
              <a:lstStyle/>
              <a:p>
                <a:r>
                  <a:rPr lang="zh-CN" altLang="en-US">
                    <a:noFill/>
                  </a:rPr>
                  <a:t> </a:t>
                </a:r>
              </a:p>
            </p:txBody>
          </p:sp>
        </mc:Fallback>
      </mc:AlternateContent>
      <p:sp>
        <p:nvSpPr>
          <p:cNvPr id="6" name="AutoShape 2" descr="\\tmp\wps-root\ksohtml\wpsbn07fS.jpg"/>
          <p:cNvSpPr>
            <a:spLocks noChangeAspect="1" noChangeArrowheads="1"/>
          </p:cNvSpPr>
          <p:nvPr/>
        </p:nvSpPr>
        <p:spPr bwMode="auto">
          <a:xfrm>
            <a:off x="550863" y="-1155700"/>
            <a:ext cx="1428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NpNajJ.jpg"/>
          <p:cNvSpPr>
            <a:spLocks noChangeAspect="1" noChangeArrowheads="1"/>
          </p:cNvSpPr>
          <p:nvPr/>
        </p:nvSpPr>
        <p:spPr bwMode="auto">
          <a:xfrm>
            <a:off x="381000" y="-9731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p1xjmA.jpg"/>
          <p:cNvSpPr>
            <a:spLocks noChangeAspect="1" noChangeArrowheads="1"/>
          </p:cNvSpPr>
          <p:nvPr/>
        </p:nvSpPr>
        <p:spPr bwMode="auto">
          <a:xfrm>
            <a:off x="401638" y="-790575"/>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Zutxpr.jpg"/>
          <p:cNvSpPr>
            <a:spLocks noChangeAspect="1" noChangeArrowheads="1"/>
          </p:cNvSpPr>
          <p:nvPr/>
        </p:nvSpPr>
        <p:spPr bwMode="auto">
          <a:xfrm>
            <a:off x="600075" y="-60801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XUzQsi.jpg"/>
          <p:cNvSpPr>
            <a:spLocks noChangeAspect="1" noChangeArrowheads="1"/>
          </p:cNvSpPr>
          <p:nvPr/>
        </p:nvSpPr>
        <p:spPr bwMode="auto">
          <a:xfrm>
            <a:off x="133350" y="-425450"/>
            <a:ext cx="523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l5dw9.jpg"/>
          <p:cNvSpPr>
            <a:spLocks noChangeAspect="1" noChangeArrowheads="1"/>
          </p:cNvSpPr>
          <p:nvPr/>
        </p:nvSpPr>
        <p:spPr bwMode="auto">
          <a:xfrm>
            <a:off x="139700" y="-2428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JRyHz0.jpg"/>
          <p:cNvSpPr>
            <a:spLocks noChangeAspect="1" noChangeArrowheads="1"/>
          </p:cNvSpPr>
          <p:nvPr/>
        </p:nvSpPr>
        <p:spPr bwMode="auto">
          <a:xfrm>
            <a:off x="460375" y="-60325"/>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htZhDR.jpg"/>
          <p:cNvSpPr>
            <a:spLocks noChangeAspect="1" noChangeArrowheads="1"/>
          </p:cNvSpPr>
          <p:nvPr/>
        </p:nvSpPr>
        <p:spPr bwMode="auto">
          <a:xfrm>
            <a:off x="579438" y="4270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HPWZGI.jpg"/>
          <p:cNvSpPr>
            <a:spLocks noChangeAspect="1" noChangeArrowheads="1"/>
          </p:cNvSpPr>
          <p:nvPr/>
        </p:nvSpPr>
        <p:spPr bwMode="auto">
          <a:xfrm>
            <a:off x="663575" y="762000"/>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3HZOKz.jpg"/>
          <p:cNvSpPr>
            <a:spLocks noChangeAspect="1" noChangeArrowheads="1"/>
          </p:cNvSpPr>
          <p:nvPr/>
        </p:nvSpPr>
        <p:spPr bwMode="auto">
          <a:xfrm>
            <a:off x="668338" y="94456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3BTJOq.jpg"/>
          <p:cNvSpPr>
            <a:spLocks noChangeAspect="1" noChangeArrowheads="1"/>
          </p:cNvSpPr>
          <p:nvPr/>
        </p:nvSpPr>
        <p:spPr bwMode="auto">
          <a:xfrm>
            <a:off x="228600" y="1431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2" descr="\\tmp\wps-root\ksohtml\wps95dMlc.jpg"/>
          <p:cNvSpPr>
            <a:spLocks noChangeAspect="1" noChangeArrowheads="1"/>
          </p:cNvSpPr>
          <p:nvPr/>
        </p:nvSpPr>
        <p:spPr bwMode="auto">
          <a:xfrm>
            <a:off x="328613" y="-118745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3" descr="\\tmp\wps-root\ksohtml\wpsTO9cxZ.jpg"/>
          <p:cNvSpPr>
            <a:spLocks noChangeAspect="1" noChangeArrowheads="1"/>
          </p:cNvSpPr>
          <p:nvPr/>
        </p:nvSpPr>
        <p:spPr bwMode="auto">
          <a:xfrm>
            <a:off x="488950" y="-547688"/>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4" descr="\\tmp\wps-root\ksohtml\wps9hUIIM.jpg"/>
          <p:cNvSpPr>
            <a:spLocks noChangeAspect="1" noChangeArrowheads="1"/>
          </p:cNvSpPr>
          <p:nvPr/>
        </p:nvSpPr>
        <p:spPr bwMode="auto">
          <a:xfrm>
            <a:off x="328613" y="-36512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2" descr="\\tmp\wps-root\ksohtml\wpsVMI5Ny.jpg"/>
          <p:cNvSpPr>
            <a:spLocks noChangeAspect="1" noChangeArrowheads="1"/>
          </p:cNvSpPr>
          <p:nvPr/>
        </p:nvSpPr>
        <p:spPr bwMode="auto">
          <a:xfrm>
            <a:off x="328613" y="-563563"/>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3" descr="\\tmp\wps-root\ksohtml\wpsfgorGV.jpg"/>
          <p:cNvSpPr>
            <a:spLocks noChangeAspect="1" noChangeArrowheads="1"/>
          </p:cNvSpPr>
          <p:nvPr/>
        </p:nvSpPr>
        <p:spPr bwMode="auto">
          <a:xfrm>
            <a:off x="328613" y="7620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任意多边形: 形状 13">
            <a:extLst>
              <a:ext uri="{FF2B5EF4-FFF2-40B4-BE49-F238E27FC236}">
                <a16:creationId xmlns:a16="http://schemas.microsoft.com/office/drawing/2014/main" id="{BB7B2CCE-99DF-4AF4-BEDA-188B38B189F1}"/>
              </a:ext>
            </a:extLst>
          </p:cNvPr>
          <p:cNvSpPr/>
          <p:nvPr/>
        </p:nvSpPr>
        <p:spPr>
          <a:xfrm>
            <a:off x="6798353" y="4875298"/>
            <a:ext cx="4942289" cy="579572"/>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5-11</a:t>
            </a:r>
            <a:r>
              <a:rPr lang="zh-CN" altLang="en-US" sz="2400" dirty="0" smtClean="0">
                <a:latin typeface="微软雅黑" panose="020B0503020204020204" pitchFamily="34" charset="-122"/>
                <a:ea typeface="微软雅黑" panose="020B0503020204020204" pitchFamily="34" charset="-122"/>
              </a:rPr>
              <a:t>：时间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24" name="任意多边形: 形状 13">
            <a:extLst>
              <a:ext uri="{FF2B5EF4-FFF2-40B4-BE49-F238E27FC236}">
                <a16:creationId xmlns:a16="http://schemas.microsoft.com/office/drawing/2014/main" id="{BB7B2CCE-99DF-4AF4-BEDA-188B38B189F1}"/>
              </a:ext>
            </a:extLst>
          </p:cNvPr>
          <p:cNvSpPr/>
          <p:nvPr/>
        </p:nvSpPr>
        <p:spPr>
          <a:xfrm>
            <a:off x="6798352" y="5583562"/>
            <a:ext cx="4942289" cy="62305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算法总的时间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73398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a:t>
            </a:r>
            <a:r>
              <a:rPr lang="zh-CN" altLang="zh-CN" sz="2900" dirty="0" smtClean="0"/>
              <a:t>连通图</a:t>
            </a:r>
            <a:r>
              <a:rPr lang="zh-CN" altLang="en-US" sz="2900" dirty="0" smtClean="0"/>
              <a:t>是否双连通图算法</a:t>
            </a:r>
            <a:r>
              <a:rPr lang="zh-CN" altLang="en-US" sz="2900" dirty="0" smtClean="0"/>
              <a:t>思路</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750060" y="1714132"/>
            <a:ext cx="11058312" cy="2308324"/>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基于</a:t>
            </a:r>
            <a:r>
              <a:rPr lang="zh-CN" altLang="zh-CN" sz="2400" dirty="0">
                <a:latin typeface="Times New Roman" panose="02020603050405020304" pitchFamily="18" charset="0"/>
                <a:cs typeface="Times New Roman" panose="02020603050405020304" pitchFamily="18" charset="0"/>
              </a:rPr>
              <a:t>Tarjan</a:t>
            </a:r>
            <a:r>
              <a:rPr lang="zh-CN" altLang="zh-CN" sz="2400" dirty="0">
                <a:latin typeface="宋体" panose="02010600030101010101" pitchFamily="2" charset="-122"/>
                <a:cs typeface="Times New Roman" panose="02020603050405020304" pitchFamily="18" charset="0"/>
              </a:rPr>
              <a:t>算法判断出割</a:t>
            </a:r>
            <a:r>
              <a:rPr lang="zh-CN" altLang="zh-CN" sz="2400" dirty="0" smtClean="0">
                <a:latin typeface="宋体" panose="02010600030101010101" pitchFamily="2" charset="-122"/>
                <a:cs typeface="Times New Roman" panose="02020603050405020304" pitchFamily="18" charset="0"/>
              </a:rPr>
              <a:t>边，</a:t>
            </a:r>
            <a:r>
              <a:rPr lang="zh-CN" altLang="en-US" sz="2400" dirty="0" smtClean="0">
                <a:latin typeface="宋体" panose="02010600030101010101" pitchFamily="2" charset="-122"/>
                <a:cs typeface="Times New Roman" panose="02020603050405020304" pitchFamily="18" charset="0"/>
              </a:rPr>
              <a:t>同时对割边计数，如果割边数量为</a:t>
            </a:r>
            <a:r>
              <a:rPr lang="en-US" altLang="zh-CN" sz="2400" dirty="0" smtClean="0">
                <a:latin typeface="宋体" panose="02010600030101010101" pitchFamily="2" charset="-122"/>
                <a:cs typeface="Times New Roman" panose="02020603050405020304" pitchFamily="18" charset="0"/>
              </a:rPr>
              <a:t>0</a:t>
            </a:r>
            <a:r>
              <a:rPr lang="zh-CN" altLang="en-US" sz="2400" dirty="0" smtClean="0">
                <a:latin typeface="宋体" panose="02010600030101010101" pitchFamily="2" charset="-122"/>
                <a:cs typeface="Times New Roman" panose="02020603050405020304" pitchFamily="18" charset="0"/>
              </a:rPr>
              <a:t>，则该无向连通图为边双连通</a:t>
            </a:r>
            <a:r>
              <a:rPr lang="zh-CN" altLang="zh-CN" sz="2400" dirty="0" smtClean="0">
                <a:latin typeface="宋体" panose="02010600030101010101" pitchFamily="2" charset="-122"/>
                <a:cs typeface="Times New Roman" panose="02020603050405020304" pitchFamily="18" charset="0"/>
              </a:rPr>
              <a:t>图</a:t>
            </a:r>
            <a:r>
              <a:rPr lang="zh-CN" altLang="en-US"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基于</a:t>
            </a:r>
            <a:r>
              <a:rPr lang="zh-CN" altLang="zh-CN" sz="2400" dirty="0">
                <a:latin typeface="Times New Roman" panose="02020603050405020304" pitchFamily="18" charset="0"/>
                <a:cs typeface="Times New Roman" panose="02020603050405020304" pitchFamily="18" charset="0"/>
              </a:rPr>
              <a:t>Tarjan</a:t>
            </a:r>
            <a:r>
              <a:rPr lang="zh-CN" altLang="zh-CN" sz="2400" dirty="0">
                <a:latin typeface="宋体" panose="02010600030101010101" pitchFamily="2" charset="-122"/>
                <a:cs typeface="Times New Roman" panose="02020603050405020304" pitchFamily="18" charset="0"/>
              </a:rPr>
              <a:t>算法判断出</a:t>
            </a:r>
            <a:r>
              <a:rPr lang="zh-CN" altLang="zh-CN" sz="2400" dirty="0" smtClean="0">
                <a:latin typeface="宋体" panose="02010600030101010101" pitchFamily="2" charset="-122"/>
                <a:cs typeface="Times New Roman" panose="02020603050405020304" pitchFamily="18" charset="0"/>
              </a:rPr>
              <a:t>割</a:t>
            </a:r>
            <a:r>
              <a:rPr lang="zh-CN" altLang="en-US" sz="2400" dirty="0" smtClean="0">
                <a:latin typeface="宋体" panose="02010600030101010101" pitchFamily="2" charset="-122"/>
                <a:cs typeface="Times New Roman" panose="02020603050405020304" pitchFamily="18" charset="0"/>
              </a:rPr>
              <a:t>点</a:t>
            </a:r>
            <a:r>
              <a:rPr lang="zh-CN" altLang="zh-CN" sz="2400" dirty="0" smtClean="0">
                <a:latin typeface="宋体" panose="02010600030101010101" pitchFamily="2" charset="-122"/>
                <a:cs typeface="Times New Roman" panose="02020603050405020304" pitchFamily="18" charset="0"/>
              </a:rPr>
              <a:t>，</a:t>
            </a:r>
            <a:r>
              <a:rPr lang="zh-CN" altLang="en-US" sz="2400" dirty="0">
                <a:latin typeface="宋体" panose="02010600030101010101" pitchFamily="2" charset="-122"/>
                <a:cs typeface="Times New Roman" panose="02020603050405020304" pitchFamily="18" charset="0"/>
              </a:rPr>
              <a:t>同时对</a:t>
            </a:r>
            <a:r>
              <a:rPr lang="zh-CN" altLang="en-US" sz="2400" dirty="0" smtClean="0">
                <a:latin typeface="宋体" panose="02010600030101010101" pitchFamily="2" charset="-122"/>
                <a:cs typeface="Times New Roman" panose="02020603050405020304" pitchFamily="18" charset="0"/>
              </a:rPr>
              <a:t>割点计数</a:t>
            </a:r>
            <a:r>
              <a:rPr lang="zh-CN" altLang="en-US" sz="2400" dirty="0">
                <a:latin typeface="宋体" panose="02010600030101010101" pitchFamily="2" charset="-122"/>
                <a:cs typeface="Times New Roman" panose="02020603050405020304" pitchFamily="18" charset="0"/>
              </a:rPr>
              <a:t>，如果</a:t>
            </a:r>
            <a:r>
              <a:rPr lang="zh-CN" altLang="en-US" sz="2400" dirty="0" smtClean="0">
                <a:latin typeface="宋体" panose="02010600030101010101" pitchFamily="2" charset="-122"/>
                <a:cs typeface="Times New Roman" panose="02020603050405020304" pitchFamily="18" charset="0"/>
              </a:rPr>
              <a:t>割点数量</a:t>
            </a:r>
            <a:r>
              <a:rPr lang="zh-CN" altLang="en-US" sz="2400" dirty="0">
                <a:latin typeface="宋体" panose="02010600030101010101" pitchFamily="2" charset="-122"/>
                <a:cs typeface="Times New Roman" panose="02020603050405020304" pitchFamily="18" charset="0"/>
              </a:rPr>
              <a:t>为</a:t>
            </a:r>
            <a:r>
              <a:rPr lang="en-US" altLang="zh-CN" sz="2400" dirty="0">
                <a:latin typeface="宋体" panose="02010600030101010101" pitchFamily="2" charset="-122"/>
                <a:cs typeface="Times New Roman" panose="02020603050405020304" pitchFamily="18" charset="0"/>
              </a:rPr>
              <a:t>0</a:t>
            </a:r>
            <a:r>
              <a:rPr lang="zh-CN" altLang="en-US" sz="2400" dirty="0">
                <a:latin typeface="宋体" panose="02010600030101010101" pitchFamily="2" charset="-122"/>
                <a:cs typeface="Times New Roman" panose="02020603050405020304" pitchFamily="18" charset="0"/>
              </a:rPr>
              <a:t>，则该无向连通图</a:t>
            </a:r>
            <a:r>
              <a:rPr lang="zh-CN" altLang="en-US" sz="2400" dirty="0" smtClean="0">
                <a:latin typeface="宋体" panose="02010600030101010101" pitchFamily="2" charset="-122"/>
                <a:cs typeface="Times New Roman" panose="02020603050405020304" pitchFamily="18" charset="0"/>
              </a:rPr>
              <a:t>为点双</a:t>
            </a:r>
            <a:r>
              <a:rPr lang="zh-CN" altLang="en-US" sz="2400" dirty="0">
                <a:latin typeface="宋体" panose="02010600030101010101" pitchFamily="2" charset="-122"/>
                <a:cs typeface="Times New Roman" panose="02020603050405020304" pitchFamily="18" charset="0"/>
              </a:rPr>
              <a:t>连通</a:t>
            </a:r>
            <a:r>
              <a:rPr lang="zh-CN" altLang="zh-CN" sz="2400" dirty="0">
                <a:latin typeface="宋体" panose="02010600030101010101" pitchFamily="2" charset="-122"/>
                <a:cs typeface="Times New Roman" panose="02020603050405020304" pitchFamily="18" charset="0"/>
              </a:rPr>
              <a:t>图</a:t>
            </a:r>
            <a:r>
              <a:rPr lang="zh-CN" altLang="en-US" sz="2400" dirty="0">
                <a:latin typeface="宋体" panose="02010600030101010101" pitchFamily="2" charset="-122"/>
                <a:cs typeface="Times New Roman" panose="02020603050405020304" pitchFamily="18" charset="0"/>
              </a:rPr>
              <a:t>。</a:t>
            </a:r>
            <a:endParaRPr lang="en-US" altLang="zh-CN" sz="24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6735099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a:t>
            </a:r>
            <a:r>
              <a:rPr lang="zh-CN" altLang="zh-CN" sz="2900" dirty="0" smtClean="0"/>
              <a:t>连通图</a:t>
            </a:r>
            <a:r>
              <a:rPr lang="zh-CN" altLang="en-US" sz="2900" dirty="0" smtClean="0"/>
              <a:t>边双连通分量算法思路</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750060" y="1714132"/>
            <a:ext cx="11058312" cy="3416320"/>
          </a:xfrm>
          <a:prstGeom prst="rect">
            <a:avLst/>
          </a:prstGeom>
          <a:noFill/>
        </p:spPr>
        <p:txBody>
          <a:bodyPr wrap="square" rtlCol="0">
            <a:spAutoFit/>
          </a:bodyPr>
          <a:lstStyle/>
          <a:p>
            <a:pPr lvl="0" eaLnBrk="0" fontAlgn="base" hangingPunct="0">
              <a:lnSpc>
                <a:spcPct val="150000"/>
              </a:lnSpc>
              <a:spcBef>
                <a:spcPct val="0"/>
              </a:spcBef>
              <a:spcAft>
                <a:spcPct val="0"/>
              </a:spcAft>
            </a:pPr>
            <a:r>
              <a:rPr lang="zh-CN" altLang="en-US" sz="2400" dirty="0" smtClean="0">
                <a:latin typeface="宋体" panose="02010600030101010101" pitchFamily="2" charset="-122"/>
                <a:cs typeface="Times New Roman" panose="02020603050405020304" pitchFamily="18" charset="0"/>
              </a:rPr>
              <a:t>可用两种方法：</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基于</a:t>
            </a:r>
            <a:r>
              <a:rPr lang="zh-CN" altLang="zh-CN" sz="2400" dirty="0">
                <a:latin typeface="Times New Roman" panose="02020603050405020304" pitchFamily="18" charset="0"/>
                <a:cs typeface="Times New Roman" panose="02020603050405020304" pitchFamily="18" charset="0"/>
              </a:rPr>
              <a:t>Tarjan</a:t>
            </a:r>
            <a:r>
              <a:rPr lang="zh-CN" altLang="zh-CN" sz="2400" dirty="0">
                <a:latin typeface="宋体" panose="02010600030101010101" pitchFamily="2" charset="-122"/>
                <a:cs typeface="Times New Roman" panose="02020603050405020304" pitchFamily="18" charset="0"/>
              </a:rPr>
              <a:t>算法判断出割边，去除所有割边，便得到一个无向非</a:t>
            </a:r>
            <a:r>
              <a:rPr lang="zh-CN" altLang="zh-CN" sz="2400" dirty="0" smtClean="0">
                <a:latin typeface="宋体" panose="02010600030101010101" pitchFamily="2" charset="-122"/>
                <a:cs typeface="Times New Roman" panose="02020603050405020304" pitchFamily="18" charset="0"/>
              </a:rPr>
              <a:t>连通图</a:t>
            </a:r>
            <a:r>
              <a:rPr lang="zh-CN" altLang="en-US"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41325" lvl="0" eaLnBrk="0" fontAlgn="base" hangingPunct="0">
              <a:lnSpc>
                <a:spcPct val="150000"/>
              </a:lnSpc>
              <a:spcBef>
                <a:spcPct val="0"/>
              </a:spcBef>
              <a:spcAft>
                <a:spcPct val="0"/>
              </a:spcAft>
            </a:pPr>
            <a:r>
              <a:rPr lang="zh-CN" altLang="zh-CN" sz="2400" dirty="0" smtClean="0">
                <a:latin typeface="宋体" panose="02010600030101010101" pitchFamily="2" charset="-122"/>
                <a:cs typeface="Times New Roman" panose="02020603050405020304" pitchFamily="18" charset="0"/>
              </a:rPr>
              <a:t>利用</a:t>
            </a:r>
            <a:r>
              <a:rPr lang="zh-CN" altLang="zh-CN" sz="2400" dirty="0">
                <a:latin typeface="宋体" panose="02010600030101010101" pitchFamily="2" charset="-122"/>
                <a:cs typeface="Times New Roman" panose="02020603050405020304" pitchFamily="18" charset="0"/>
              </a:rPr>
              <a:t>深度或者广度优先遍历可方便地求得该图的所有连通分量，每个连通分量便是原来的无向连通图的边双连通分量</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startAt="2"/>
            </a:pPr>
            <a:r>
              <a:rPr lang="zh-CN" altLang="zh-CN" sz="2400" dirty="0" smtClean="0">
                <a:latin typeface="宋体" panose="02010600030101010101" pitchFamily="2" charset="-122"/>
                <a:cs typeface="Times New Roman" panose="02020603050405020304" pitchFamily="18" charset="0"/>
              </a:rPr>
              <a:t>凡是</a:t>
            </a:r>
            <a:r>
              <a:rPr lang="zh-CN" altLang="zh-CN" sz="2400" i="1" dirty="0">
                <a:latin typeface="Times New Roman" panose="02020603050405020304" pitchFamily="18" charset="0"/>
                <a:cs typeface="Times New Roman" panose="02020603050405020304" pitchFamily="18" charset="0"/>
              </a:rPr>
              <a:t>low</a:t>
            </a:r>
            <a:r>
              <a:rPr lang="zh-CN" altLang="zh-CN" sz="2400" dirty="0">
                <a:latin typeface="宋体" panose="02010600030101010101" pitchFamily="2" charset="-122"/>
                <a:cs typeface="Times New Roman" panose="02020603050405020304" pitchFamily="18" charset="0"/>
              </a:rPr>
              <a:t>值相同的点和原图中这些点之间的边都在同一个边双连通分量中，深度优先搜索树中有几种</a:t>
            </a:r>
            <a:r>
              <a:rPr lang="zh-CN" altLang="zh-CN" sz="2400" i="1" dirty="0">
                <a:latin typeface="Times New Roman" panose="02020603050405020304" pitchFamily="18" charset="0"/>
                <a:cs typeface="Times New Roman" panose="02020603050405020304" pitchFamily="18" charset="0"/>
              </a:rPr>
              <a:t>low</a:t>
            </a:r>
            <a:r>
              <a:rPr lang="zh-CN" altLang="zh-CN" sz="2400" dirty="0">
                <a:latin typeface="宋体" panose="02010600030101010101" pitchFamily="2" charset="-122"/>
                <a:cs typeface="Times New Roman" panose="02020603050405020304" pitchFamily="18" charset="0"/>
              </a:rPr>
              <a:t>的值就有几个边双连通</a:t>
            </a:r>
            <a:r>
              <a:rPr lang="zh-CN" altLang="zh-CN" sz="2400" dirty="0" smtClean="0">
                <a:latin typeface="宋体" panose="02010600030101010101" pitchFamily="2" charset="-122"/>
                <a:cs typeface="Times New Roman" panose="02020603050405020304" pitchFamily="18" charset="0"/>
              </a:rPr>
              <a:t>分量</a:t>
            </a:r>
            <a:r>
              <a:rPr lang="zh-CN" altLang="en-US" sz="2400" dirty="0" smtClean="0">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317367739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a:t>
            </a:r>
            <a:r>
              <a:rPr lang="zh-CN" altLang="zh-CN" sz="2900" dirty="0" smtClean="0"/>
              <a:t>连通图</a:t>
            </a:r>
            <a:r>
              <a:rPr lang="zh-CN" altLang="en-US" sz="2900" dirty="0" smtClean="0"/>
              <a:t>边双连通分量算法思路</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1025" name="Picture 1" descr="http://www.kdocs.cn/api/v3/office/copy/eDg4MGx6UGw4S2dSM3NBVWZMelJCSUkyeXh5MVNVRUhLNERyKzgwRzhJcjVmVk5HcGQ1bHE3TmlmeE5idVFzdFV1V3dnU0VYRVdMQTdqZ2VEallramNRNDRKMWRKZHllbDN3bTM2SFJSanIvaVh5ckhMNFdqV1VKL3AxTXo2c002TUx6cHA4RGxwS0RtNG9XclNEMkV2eWtqN2NxN1U0NXZWZllrd3pJRFJGVm5tN1k4UmxnSHpVVTZQOWtZWkdZdng5c1BScXFNWjhlR2RWT0JsSXVEQWVFUG5xcDRJKzkwMGlnUVFwemY4cmxSS1pkdjBTdWIybCtpaUtEYnhCRVJBbEEvSmFsdmxVPQ==/attach/object/2880e780c0c58e4227943fa81ae25924de4bcc8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772" y="2680138"/>
            <a:ext cx="9029167" cy="2412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02880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a:t>
            </a:r>
            <a:r>
              <a:rPr lang="zh-CN" altLang="zh-CN" sz="2900" dirty="0" smtClean="0"/>
              <a:t>连通图</a:t>
            </a:r>
            <a:r>
              <a:rPr lang="zh-CN" altLang="en-US" sz="2900" dirty="0" smtClean="0"/>
              <a:t>边</a:t>
            </a:r>
            <a:r>
              <a:rPr lang="zh-CN" altLang="en-US" sz="2900" dirty="0" smtClean="0"/>
              <a:t>点双</a:t>
            </a:r>
            <a:r>
              <a:rPr lang="zh-CN" altLang="en-US" sz="2900" dirty="0" smtClean="0"/>
              <a:t>连通</a:t>
            </a:r>
            <a:r>
              <a:rPr lang="zh-CN" altLang="en-US" sz="2900" dirty="0" smtClean="0"/>
              <a:t>分量算法思路</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750060" y="1714132"/>
            <a:ext cx="11058312" cy="4085734"/>
          </a:xfrm>
          <a:prstGeom prst="rect">
            <a:avLst/>
          </a:prstGeom>
          <a:noFill/>
        </p:spPr>
        <p:txBody>
          <a:bodyPr wrap="square" rtlCol="0">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zh-CN" altLang="en-US" sz="2400" b="1" dirty="0" smtClean="0">
                <a:latin typeface="宋体" panose="02010600030101010101" pitchFamily="2" charset="-122"/>
                <a:cs typeface="Times New Roman" panose="02020603050405020304" pitchFamily="18" charset="0"/>
              </a:rPr>
              <a:t>图中的非割点</a:t>
            </a:r>
            <a:r>
              <a:rPr lang="zh-CN" altLang="en-US" sz="2400" dirty="0" smtClean="0">
                <a:latin typeface="宋体" panose="02010600030101010101" pitchFamily="2" charset="-122"/>
                <a:cs typeface="Times New Roman" panose="02020603050405020304" pitchFamily="18" charset="0"/>
              </a:rPr>
              <a:t>：根据其</a:t>
            </a:r>
            <a:r>
              <a:rPr lang="en-US" altLang="zh-CN" sz="2400" dirty="0" smtClean="0">
                <a:latin typeface="宋体" panose="02010600030101010101" pitchFamily="2" charset="-122"/>
                <a:cs typeface="Times New Roman" panose="02020603050405020304" pitchFamily="18" charset="0"/>
              </a:rPr>
              <a:t>low</a:t>
            </a:r>
            <a:r>
              <a:rPr lang="zh-CN" altLang="en-US" sz="2400" dirty="0" smtClean="0">
                <a:latin typeface="宋体" panose="02010600030101010101" pitchFamily="2" charset="-122"/>
                <a:cs typeface="Times New Roman" panose="02020603050405020304" pitchFamily="18" charset="0"/>
              </a:rPr>
              <a:t>值，凡是</a:t>
            </a:r>
            <a:r>
              <a:rPr lang="en-US" altLang="zh-CN" sz="2400" dirty="0" smtClean="0">
                <a:latin typeface="宋体" panose="02010600030101010101" pitchFamily="2" charset="-122"/>
                <a:cs typeface="Times New Roman" panose="02020603050405020304" pitchFamily="18" charset="0"/>
              </a:rPr>
              <a:t>low</a:t>
            </a:r>
            <a:r>
              <a:rPr lang="zh-CN" altLang="en-US" sz="2400" dirty="0" smtClean="0">
                <a:latin typeface="宋体" panose="02010600030101010101" pitchFamily="2" charset="-122"/>
                <a:cs typeface="Times New Roman" panose="02020603050405020304" pitchFamily="18" charset="0"/>
              </a:rPr>
              <a:t>值相同的必在同一个点</a:t>
            </a:r>
            <a:r>
              <a:rPr lang="zh-CN" altLang="en-US" sz="2400" dirty="0"/>
              <a:t>双</a:t>
            </a:r>
            <a:r>
              <a:rPr lang="zh-CN" altLang="en-US" sz="2400" dirty="0" smtClean="0">
                <a:latin typeface="宋体" panose="02010600030101010101" pitchFamily="2" charset="-122"/>
                <a:cs typeface="Times New Roman" panose="02020603050405020304" pitchFamily="18" charset="0"/>
              </a:rPr>
              <a:t>连通分量中，</a:t>
            </a:r>
            <a:endParaRPr lang="en-US" altLang="zh-CN" sz="2400" dirty="0" smtClean="0">
              <a:latin typeface="宋体" panose="02010600030101010101" pitchFamily="2" charset="-122"/>
              <a:cs typeface="Times New Roman" panose="02020603050405020304" pitchFamily="18" charset="0"/>
            </a:endParaRPr>
          </a:p>
          <a:p>
            <a:pPr marL="361950" lvl="0" eaLnBrk="0" fontAlgn="base" hangingPunct="0">
              <a:lnSpc>
                <a:spcPct val="150000"/>
              </a:lnSpc>
              <a:spcBef>
                <a:spcPct val="0"/>
              </a:spcBef>
              <a:spcAft>
                <a:spcPct val="0"/>
              </a:spcAft>
            </a:pPr>
            <a:r>
              <a:rPr lang="zh-CN" altLang="en-US" sz="2400" dirty="0" smtClean="0">
                <a:latin typeface="宋体" panose="02010600030101010101" pitchFamily="2" charset="-122"/>
                <a:cs typeface="Times New Roman" panose="02020603050405020304" pitchFamily="18" charset="0"/>
              </a:rPr>
              <a:t>非割点有几种</a:t>
            </a:r>
            <a:r>
              <a:rPr lang="en-US" altLang="zh-CN" sz="2400" dirty="0" smtClean="0">
                <a:latin typeface="宋体" panose="02010600030101010101" pitchFamily="2" charset="-122"/>
                <a:cs typeface="Times New Roman" panose="02020603050405020304" pitchFamily="18" charset="0"/>
              </a:rPr>
              <a:t>low</a:t>
            </a:r>
            <a:r>
              <a:rPr lang="zh-CN" altLang="en-US" sz="2400" dirty="0" smtClean="0">
                <a:latin typeface="宋体" panose="02010600030101010101" pitchFamily="2" charset="-122"/>
                <a:cs typeface="Times New Roman" panose="02020603050405020304" pitchFamily="18" charset="0"/>
              </a:rPr>
              <a:t>值就有几个点双连通分量。</a:t>
            </a:r>
            <a:endParaRPr lang="en-US" altLang="zh-CN" sz="2400" dirty="0" smtClean="0">
              <a:latin typeface="宋体" panose="02010600030101010101" pitchFamily="2" charset="-122"/>
              <a:cs typeface="Times New Roman" panose="02020603050405020304" pitchFamily="18" charset="0"/>
            </a:endParaRPr>
          </a:p>
          <a:p>
            <a:pPr marL="342900" lvl="0" indent="-342900" eaLnBrk="0" fontAlgn="base" hangingPunct="0">
              <a:lnSpc>
                <a:spcPct val="150000"/>
              </a:lnSpc>
              <a:spcBef>
                <a:spcPct val="0"/>
              </a:spcBef>
              <a:spcAft>
                <a:spcPct val="0"/>
              </a:spcAft>
              <a:buFont typeface="Wingdings" panose="05000000000000000000" pitchFamily="2" charset="2"/>
              <a:buChar char="Ø"/>
            </a:pPr>
            <a:r>
              <a:rPr lang="zh-CN" altLang="en-US" sz="2400" b="1" dirty="0" smtClean="0">
                <a:latin typeface="宋体" panose="02010600030101010101" pitchFamily="2" charset="-122"/>
                <a:cs typeface="Times New Roman" panose="02020603050405020304" pitchFamily="18" charset="0"/>
              </a:rPr>
              <a:t>图中的割点</a:t>
            </a:r>
            <a:r>
              <a:rPr lang="zh-CN" altLang="en-US"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819150" lvl="0" indent="-457200" eaLnBrk="0" fontAlgn="base" hangingPunct="0">
              <a:lnSpc>
                <a:spcPct val="150000"/>
              </a:lnSpc>
              <a:spcBef>
                <a:spcPct val="0"/>
              </a:spcBef>
              <a:spcAft>
                <a:spcPct val="0"/>
              </a:spcAft>
              <a:buFont typeface="+mj-lt"/>
              <a:buAutoNum type="arabicPeriod"/>
            </a:pPr>
            <a:r>
              <a:rPr lang="zh-CN" altLang="en-US" sz="2400" dirty="0" smtClean="0">
                <a:latin typeface="宋体" panose="02010600030101010101" pitchFamily="2" charset="-122"/>
                <a:cs typeface="Times New Roman" panose="02020603050405020304" pitchFamily="18" charset="0"/>
              </a:rPr>
              <a:t>其</a:t>
            </a:r>
            <a:r>
              <a:rPr lang="en-US" altLang="zh-CN" sz="2400" dirty="0" err="1" smtClean="0">
                <a:latin typeface="宋体" panose="02010600030101010101" pitchFamily="2" charset="-122"/>
                <a:cs typeface="Times New Roman" panose="02020603050405020304" pitchFamily="18" charset="0"/>
              </a:rPr>
              <a:t>dfn</a:t>
            </a:r>
            <a:r>
              <a:rPr lang="zh-CN" altLang="en-US" sz="2400" dirty="0" smtClean="0">
                <a:latin typeface="宋体" panose="02010600030101010101" pitchFamily="2" charset="-122"/>
                <a:cs typeface="Times New Roman" panose="02020603050405020304" pitchFamily="18" charset="0"/>
              </a:rPr>
              <a:t>值和哪个点双连通分量的</a:t>
            </a:r>
            <a:r>
              <a:rPr lang="en-US" altLang="zh-CN" sz="2400" dirty="0" smtClean="0">
                <a:latin typeface="宋体" panose="02010600030101010101" pitchFamily="2" charset="-122"/>
                <a:cs typeface="Times New Roman" panose="02020603050405020304" pitchFamily="18" charset="0"/>
              </a:rPr>
              <a:t>low</a:t>
            </a:r>
            <a:r>
              <a:rPr lang="zh-CN" altLang="en-US" sz="2400" dirty="0" smtClean="0">
                <a:latin typeface="宋体" panose="02010600030101010101" pitchFamily="2" charset="-122"/>
                <a:cs typeface="Times New Roman" panose="02020603050405020304" pitchFamily="18" charset="0"/>
              </a:rPr>
              <a:t>值相同，它也属于哪个点双连通分量。</a:t>
            </a:r>
            <a:endParaRPr lang="en-US" altLang="zh-CN" sz="2400" dirty="0" smtClean="0">
              <a:latin typeface="宋体" panose="02010600030101010101" pitchFamily="2" charset="-122"/>
              <a:cs typeface="Times New Roman" panose="02020603050405020304" pitchFamily="18" charset="0"/>
            </a:endParaRPr>
          </a:p>
          <a:p>
            <a:pPr marL="819150" lvl="0" indent="-457200" eaLnBrk="0" fontAlgn="base" hangingPunct="0">
              <a:lnSpc>
                <a:spcPct val="150000"/>
              </a:lnSpc>
              <a:spcBef>
                <a:spcPct val="0"/>
              </a:spcBef>
              <a:spcAft>
                <a:spcPct val="0"/>
              </a:spcAft>
              <a:buFont typeface="+mj-lt"/>
              <a:buAutoNum type="arabicPeriod"/>
            </a:pPr>
            <a:r>
              <a:rPr lang="zh-CN" altLang="en-US" sz="2400" dirty="0" smtClean="0">
                <a:latin typeface="宋体" panose="02010600030101010101" pitchFamily="2" charset="-122"/>
                <a:cs typeface="Times New Roman" panose="02020603050405020304" pitchFamily="18" charset="0"/>
              </a:rPr>
              <a:t>其</a:t>
            </a:r>
            <a:r>
              <a:rPr lang="en-US" altLang="zh-CN" sz="2400" dirty="0" smtClean="0">
                <a:latin typeface="宋体" panose="02010600030101010101" pitchFamily="2" charset="-122"/>
                <a:cs typeface="Times New Roman" panose="02020603050405020304" pitchFamily="18" charset="0"/>
              </a:rPr>
              <a:t>low</a:t>
            </a:r>
            <a:r>
              <a:rPr lang="zh-CN" altLang="en-US" sz="2400" dirty="0" smtClean="0">
                <a:latin typeface="宋体" panose="02010600030101010101" pitchFamily="2" charset="-122"/>
                <a:cs typeface="Times New Roman" panose="02020603050405020304" pitchFamily="18" charset="0"/>
              </a:rPr>
              <a:t>值和哪个点的</a:t>
            </a:r>
            <a:r>
              <a:rPr lang="en-US" altLang="zh-CN" sz="2400" dirty="0" err="1" smtClean="0">
                <a:latin typeface="宋体" panose="02010600030101010101" pitchFamily="2" charset="-122"/>
                <a:cs typeface="Times New Roman" panose="02020603050405020304" pitchFamily="18" charset="0"/>
              </a:rPr>
              <a:t>dfn</a:t>
            </a:r>
            <a:r>
              <a:rPr lang="zh-CN" altLang="en-US" sz="2400" dirty="0" smtClean="0">
                <a:latin typeface="宋体" panose="02010600030101010101" pitchFamily="2" charset="-122"/>
                <a:cs typeface="Times New Roman" panose="02020603050405020304" pitchFamily="18" charset="0"/>
              </a:rPr>
              <a:t>值相同，也和它在同一个点双连通分量中。</a:t>
            </a:r>
            <a:endParaRPr lang="en-US" altLang="zh-CN" sz="2400" dirty="0">
              <a:latin typeface="宋体" panose="02010600030101010101" pitchFamily="2" charset="-122"/>
              <a:cs typeface="Times New Roman" panose="02020603050405020304" pitchFamily="18" charset="0"/>
            </a:endParaRPr>
          </a:p>
          <a:p>
            <a:pPr marL="361950" lvl="0" eaLnBrk="0" fontAlgn="base" hangingPunct="0">
              <a:lnSpc>
                <a:spcPct val="150000"/>
              </a:lnSpc>
              <a:spcBef>
                <a:spcPct val="0"/>
              </a:spcBef>
              <a:spcAft>
                <a:spcPct val="0"/>
              </a:spcAft>
            </a:pPr>
            <a:endParaRPr lang="en-US" altLang="zh-CN" sz="2400" dirty="0" smtClean="0">
              <a:latin typeface="宋体" panose="02010600030101010101" pitchFamily="2" charset="-122"/>
              <a:cs typeface="Times New Roman" panose="02020603050405020304" pitchFamily="18" charset="0"/>
            </a:endParaRPr>
          </a:p>
          <a:p>
            <a:pPr marL="361950" lvl="0" eaLnBrk="0" fontAlgn="base" hangingPunct="0">
              <a:lnSpc>
                <a:spcPct val="150000"/>
              </a:lnSpc>
              <a:spcBef>
                <a:spcPct val="0"/>
              </a:spcBef>
              <a:spcAft>
                <a:spcPct val="0"/>
              </a:spcAft>
            </a:pPr>
            <a:r>
              <a:rPr lang="zh-CN" altLang="en-US" sz="2400" dirty="0" smtClean="0">
                <a:latin typeface="宋体" panose="02010600030101010101" pitchFamily="2" charset="-122"/>
                <a:cs typeface="Times New Roman" panose="02020603050405020304" pitchFamily="18" charset="0"/>
              </a:rPr>
              <a:t>故可以看出，一个割点至少属于</a:t>
            </a:r>
            <a:r>
              <a:rPr lang="en-US" altLang="zh-CN" sz="2400" dirty="0" smtClean="0">
                <a:latin typeface="宋体" panose="02010600030101010101" pitchFamily="2" charset="-122"/>
                <a:cs typeface="Times New Roman" panose="02020603050405020304" pitchFamily="18" charset="0"/>
              </a:rPr>
              <a:t>2</a:t>
            </a:r>
            <a:r>
              <a:rPr lang="zh-CN" altLang="en-US" sz="2400" dirty="0" smtClean="0">
                <a:latin typeface="宋体" panose="02010600030101010101" pitchFamily="2" charset="-122"/>
                <a:cs typeface="Times New Roman" panose="02020603050405020304" pitchFamily="18" charset="0"/>
              </a:rPr>
              <a:t>个点双连通分量。</a:t>
            </a:r>
            <a:endParaRPr lang="en-US" altLang="zh-CN" sz="2400" dirty="0" smtClean="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2720874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a:t>
            </a:r>
            <a:r>
              <a:rPr lang="zh-CN" altLang="zh-CN" sz="2900" dirty="0" smtClean="0"/>
              <a:t>连通图</a:t>
            </a:r>
            <a:r>
              <a:rPr lang="zh-CN" altLang="en-US" sz="2900" dirty="0" smtClean="0"/>
              <a:t>边点连通分量实例</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78849" name="Picture 1"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974239d215667ef82c6d1ebdfd32cdfa6f81c1d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664" y="1509179"/>
            <a:ext cx="7643846" cy="4138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66192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eaLnBrk="0" fontAlgn="base" hangingPunct="0">
              <a:lnSpc>
                <a:spcPct val="100000"/>
              </a:lnSpc>
              <a:spcAft>
                <a:spcPct val="0"/>
              </a:spcAft>
            </a:pPr>
            <a:r>
              <a:rPr lang="zh-CN" altLang="zh-CN" sz="2900" dirty="0" smtClean="0"/>
              <a:t>语义网络</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7.8 </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应用场景</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5" name="矩形 4"/>
          <p:cNvSpPr/>
          <p:nvPr/>
        </p:nvSpPr>
        <p:spPr>
          <a:xfrm>
            <a:off x="584225" y="1509179"/>
            <a:ext cx="10703885" cy="2862322"/>
          </a:xfrm>
          <a:prstGeom prst="rect">
            <a:avLst/>
          </a:prstGeom>
        </p:spPr>
        <p:txBody>
          <a:bodyPr wrap="square">
            <a:spAutoFit/>
          </a:bodyPr>
          <a:lstStyle/>
          <a:p>
            <a:pPr marL="514350" lvl="0" indent="-51435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语义网络</a:t>
            </a:r>
            <a:r>
              <a:rPr lang="zh-CN" altLang="zh-CN" sz="2400" dirty="0">
                <a:latin typeface="宋体" panose="02010600030101010101" pitchFamily="2" charset="-122"/>
                <a:cs typeface="Times New Roman" panose="02020603050405020304" pitchFamily="18" charset="0"/>
              </a:rPr>
              <a:t>（Semantic Network）是由Quillian于上世纪60年代提出的知识表达模式，它用相互连接的结点和边来表示知识</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514350" lvl="0" indent="-51435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结点</a:t>
            </a:r>
            <a:r>
              <a:rPr lang="zh-CN" altLang="zh-CN" sz="2400" dirty="0">
                <a:latin typeface="宋体" panose="02010600030101010101" pitchFamily="2" charset="-122"/>
                <a:cs typeface="Times New Roman" panose="02020603050405020304" pitchFamily="18" charset="0"/>
              </a:rPr>
              <a:t>表示对象、概念，边表示结点之间的关系，边上附加的信息可体现出两个结点间的语义关联程度</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514350" lvl="0" indent="-514350" eaLnBrk="0" fontAlgn="base" hangingPunct="0">
              <a:lnSpc>
                <a:spcPct val="150000"/>
              </a:lnSpc>
              <a:spcBef>
                <a:spcPct val="0"/>
              </a:spcBef>
              <a:spcAft>
                <a:spcPct val="0"/>
              </a:spcAft>
              <a:buFont typeface="+mj-lt"/>
              <a:buAutoNum type="arabicPeriod"/>
            </a:pPr>
            <a:r>
              <a:rPr lang="zh-CN" altLang="en-US" sz="2400" dirty="0">
                <a:latin typeface="宋体" panose="02010600030101010101" pitchFamily="2" charset="-122"/>
                <a:cs typeface="Times New Roman" panose="02020603050405020304" pitchFamily="18" charset="0"/>
              </a:rPr>
              <a:t>典型应用：</a:t>
            </a:r>
            <a:r>
              <a:rPr lang="zh-CN" altLang="zh-CN" sz="2400" dirty="0">
                <a:latin typeface="宋体" panose="02010600030101010101" pitchFamily="2" charset="-122"/>
                <a:cs typeface="Times New Roman" panose="02020603050405020304" pitchFamily="18" charset="0"/>
              </a:rPr>
              <a:t>WordNet</a:t>
            </a:r>
            <a:r>
              <a:rPr lang="zh-CN" altLang="en-US" sz="2400" dirty="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HotNet</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220068609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456673"/>
            <a:ext cx="10515600" cy="518958"/>
          </a:xfrm>
        </p:spPr>
        <p:txBody>
          <a:bodyPr>
            <a:normAutofit fontScale="90000"/>
          </a:bodyPr>
          <a:lstStyle/>
          <a:p>
            <a:pPr eaLnBrk="0" fontAlgn="base" hangingPunct="0">
              <a:lnSpc>
                <a:spcPct val="100000"/>
              </a:lnSpc>
              <a:spcAft>
                <a:spcPct val="0"/>
              </a:spcAft>
            </a:pPr>
            <a:r>
              <a:rPr lang="zh-CN" altLang="zh-CN" sz="2900" dirty="0" smtClean="0"/>
              <a:t>语义网络</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7.8 </a:t>
            </a:r>
            <a:r>
              <a:rPr lang="zh-CN" altLang="en-US" dirty="0" smtClean="0">
                <a:latin typeface="宋体" panose="02010600030101010101" pitchFamily="2" charset="-122"/>
                <a:ea typeface="宋体" panose="02010600030101010101" pitchFamily="2" charset="-122"/>
                <a:cs typeface="Times New Roman" panose="02020603050405020304" pitchFamily="18" charset="0"/>
              </a:rPr>
              <a:t>应用场景</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3074" name="Picture 2" descr="https://img0.baidu.com/it/u=3266601932,1512109805&amp;fm=253&amp;fmt=auto&amp;app=138&amp;f=JPEG?w=752&amp;h=5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574" y="975631"/>
            <a:ext cx="8088319" cy="5377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12285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normAutofit/>
          </a:bodyPr>
          <a:lstStyle/>
          <a:p>
            <a:r>
              <a:rPr lang="en-US" altLang="zh-CN" sz="2800" dirty="0" smtClean="0"/>
              <a:t>7.9  </a:t>
            </a:r>
            <a:r>
              <a:rPr lang="zh-CN" altLang="en-US" sz="2800" dirty="0"/>
              <a:t>小结</a:t>
            </a:r>
          </a:p>
        </p:txBody>
      </p:sp>
      <p:sp>
        <p:nvSpPr>
          <p:cNvPr id="14" name="副标题 13"/>
          <p:cNvSpPr>
            <a:spLocks noGrp="1"/>
          </p:cNvSpPr>
          <p:nvPr>
            <p:ph type="subTitle" idx="1"/>
          </p:nvPr>
        </p:nvSpPr>
        <p:spPr/>
        <p:txBody>
          <a:bodyPr/>
          <a:lstStyle/>
          <a:p>
            <a:r>
              <a:rPr lang="en-US" altLang="zh-CN" dirty="0" smtClean="0"/>
              <a:t>7.9 </a:t>
            </a:r>
            <a:r>
              <a:rPr lang="zh-CN" altLang="en-US" dirty="0"/>
              <a:t>小结</a:t>
            </a:r>
          </a:p>
        </p:txBody>
      </p:sp>
      <p:sp>
        <p:nvSpPr>
          <p:cNvPr id="15" name="文本占位符 14"/>
          <p:cNvSpPr>
            <a:spLocks noGrp="1"/>
          </p:cNvSpPr>
          <p:nvPr>
            <p:ph type="body" idx="10"/>
          </p:nvPr>
        </p:nvSpPr>
        <p:spPr/>
        <p:txBody>
          <a:bodyPr/>
          <a:lstStyle/>
          <a:p>
            <a:r>
              <a:rPr lang="zh-CN" altLang="en-US" dirty="0"/>
              <a:t>数据结构</a:t>
            </a:r>
          </a:p>
        </p:txBody>
      </p:sp>
      <p:sp>
        <p:nvSpPr>
          <p:cNvPr id="16" name="内容占位符 15"/>
          <p:cNvSpPr>
            <a:spLocks noGrp="1"/>
          </p:cNvSpPr>
          <p:nvPr>
            <p:ph idx="11"/>
          </p:nvPr>
        </p:nvSpPr>
        <p:spPr>
          <a:xfrm>
            <a:off x="584225" y="1276350"/>
            <a:ext cx="11055325" cy="4922227"/>
          </a:xfrm>
        </p:spPr>
        <p:txBody>
          <a:bodyPr>
            <a:normAutofit/>
          </a:bodyPr>
          <a:lstStyle/>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t>图</a:t>
            </a:r>
            <a:r>
              <a:rPr lang="zh-CN" altLang="zh-CN" sz="2400" dirty="0"/>
              <a:t>是一种很常见的数据结构，有着广泛的用途</a:t>
            </a:r>
            <a:r>
              <a:rPr lang="zh-CN" altLang="zh-CN" sz="2400" dirty="0" smtClean="0"/>
              <a:t>。</a:t>
            </a:r>
            <a:endParaRPr lang="en-US" altLang="zh-CN" sz="2400" dirty="0" smtClean="0"/>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t>本章</a:t>
            </a:r>
            <a:r>
              <a:rPr lang="zh-CN" altLang="zh-CN" sz="2400" dirty="0"/>
              <a:t>介绍了邻接矩阵和邻接表，这是两种最常用的存储方法，并给出了这两种表示方式下的基本操作实现。</a:t>
            </a: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t>图的一个重要的操作是遍历所有的</a:t>
            </a:r>
            <a:r>
              <a:rPr lang="zh-CN" altLang="zh-CN" sz="2400" dirty="0" smtClean="0"/>
              <a:t>结点</a:t>
            </a:r>
            <a:r>
              <a:rPr lang="zh-CN" altLang="en-US" sz="2400" dirty="0" smtClean="0"/>
              <a:t>，</a:t>
            </a:r>
            <a:r>
              <a:rPr lang="zh-CN" altLang="zh-CN" sz="2400" dirty="0" smtClean="0"/>
              <a:t>图</a:t>
            </a:r>
            <a:r>
              <a:rPr lang="zh-CN" altLang="zh-CN" sz="2400" dirty="0"/>
              <a:t>的遍历比其他数据结构的遍历都复杂</a:t>
            </a:r>
            <a:r>
              <a:rPr lang="zh-CN" altLang="zh-CN" sz="2400" dirty="0" smtClean="0"/>
              <a:t>，本章</a:t>
            </a:r>
            <a:r>
              <a:rPr lang="zh-CN" altLang="zh-CN" sz="2400" dirty="0"/>
              <a:t>介绍了两种遍历方法：深度优先搜索和广度优先搜索，并给出了它们在邻接表的存储方式下的实现</a:t>
            </a:r>
            <a:r>
              <a:rPr lang="zh-CN" altLang="zh-CN" sz="2400" dirty="0" smtClean="0"/>
              <a:t>。</a:t>
            </a:r>
            <a:endParaRPr lang="zh-CN" altLang="zh-CN" sz="2400" dirty="0"/>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t>图的很多应用都是基于遍历实现</a:t>
            </a:r>
            <a:r>
              <a:rPr lang="zh-CN" altLang="zh-CN" sz="2400" dirty="0" smtClean="0"/>
              <a:t>的</a:t>
            </a:r>
            <a:r>
              <a:rPr lang="zh-CN" altLang="en-US" sz="2400" dirty="0" smtClean="0"/>
              <a:t>，</a:t>
            </a:r>
            <a:r>
              <a:rPr lang="zh-CN" altLang="zh-CN" sz="2400" dirty="0" smtClean="0"/>
              <a:t>本章</a:t>
            </a:r>
            <a:r>
              <a:rPr lang="zh-CN" altLang="zh-CN" sz="2400" dirty="0"/>
              <a:t>还介绍</a:t>
            </a:r>
            <a:r>
              <a:rPr lang="zh-CN" altLang="zh-CN" sz="2400" dirty="0" smtClean="0"/>
              <a:t>了</a:t>
            </a:r>
            <a:r>
              <a:rPr lang="zh-CN" altLang="en-US" sz="2400" dirty="0" smtClean="0"/>
              <a:t>基于遍历</a:t>
            </a:r>
            <a:r>
              <a:rPr lang="zh-CN" altLang="zh-CN" sz="2400" dirty="0" smtClean="0"/>
              <a:t>检测</a:t>
            </a:r>
            <a:r>
              <a:rPr lang="zh-CN" altLang="zh-CN" sz="2400" dirty="0"/>
              <a:t>图的连通性、寻找无向图的欧拉回路、寻找有向图的强连通分量等方面的内容。</a:t>
            </a:r>
          </a:p>
        </p:txBody>
      </p:sp>
    </p:spTree>
    <p:extLst>
      <p:ext uri="{BB962C8B-B14F-4D97-AF65-F5344CB8AC3E}">
        <p14:creationId xmlns:p14="http://schemas.microsoft.com/office/powerpoint/2010/main" val="2701020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78640"/>
            <a:ext cx="10515600" cy="518958"/>
          </a:xfrm>
        </p:spPr>
        <p:txBody>
          <a:bodyPr>
            <a:normAutofit/>
          </a:bodyPr>
          <a:lstStyle/>
          <a:p>
            <a:pPr lvl="0"/>
            <a:r>
              <a:rPr lang="zh-CN" altLang="en-US" dirty="0" smtClean="0"/>
              <a:t>图的术语</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1126520"/>
            <a:ext cx="10766947" cy="1182891"/>
          </a:xfrm>
        </p:spPr>
        <p:txBody>
          <a:bodyPr>
            <a:normAutofit/>
          </a:bodyPr>
          <a:lstStyle/>
          <a:p>
            <a:pPr marL="898525" lvl="0" indent="-898525">
              <a:lnSpc>
                <a:spcPct val="110000"/>
              </a:lnSpc>
            </a:pPr>
            <a:r>
              <a:rPr lang="zh-CN" altLang="zh-CN" sz="2400" b="1" dirty="0">
                <a:latin typeface="宋体" panose="02010600030101010101" pitchFamily="2" charset="-122"/>
                <a:ea typeface="宋体" panose="02010600030101010101" pitchFamily="2" charset="-122"/>
                <a:cs typeface="Times New Roman" panose="02020603050405020304" pitchFamily="18" charset="0"/>
              </a:rPr>
              <a:t>子图</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假设有两个图G = (V,E)，G’ = (V’,E’)，且V’是V的子集，E’是E的子集，称G’是G的子图。</a:t>
            </a:r>
          </a:p>
          <a:p>
            <a:pPr marL="898525" indent="-898525">
              <a:lnSpc>
                <a:spcPct val="110000"/>
              </a:lnSpc>
            </a:pP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1528763" lvl="0" indent="-1528763">
              <a:lnSpc>
                <a:spcPct val="110000"/>
              </a:lnSpc>
            </a:pPr>
            <a:endParaRPr lang="en-US" altLang="zh-CN" sz="2400" dirty="0" smtClean="0"/>
          </a:p>
        </p:txBody>
      </p:sp>
      <p:pic>
        <p:nvPicPr>
          <p:cNvPr id="6146" name="Picture 2" descr="http://www.kdocs.cn/api/v3/office/copy/OEVFdlpxaGtUaXFCOFd6ZlgxcDNUMmpjMUt5UXhiY0dKWUhkUzJBNW1hWVhhY0FHRkxXczBGSmxqd3hNU1laQUcvSEQ1VWhhRGJJYUhiTjlocFJqTkNqWUFWOS9DSm9TKzJzS3cvSDlGRUdYbEJ6c0lFK1lZQzFObWhDU2Y3VDhZbjIzQXpGVWYyUmxwZk05SVFrQVI2K3hwanRyK3FCdjhqdlZCTE9OajYxcVNpS3VLSkE4SStJc3B4MW5tc2hndWVZQmhvVWJNN1hucHZkdTczMi9ldW9GMHJad0wvN2h6Wk9hOEpkMGovV2MycDlGRVhtd2c4MEFwbHNFY2JQeHh6RTNPc3lBZC9ZPQ==/attach/object/775a94e228f17edfc9686d1b156d2abf0b939e7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099" y="2520230"/>
            <a:ext cx="7426623" cy="3060763"/>
          </a:xfrm>
          <a:prstGeom prst="rect">
            <a:avLst/>
          </a:prstGeom>
          <a:noFill/>
          <a:extLst>
            <a:ext uri="{909E8E84-426E-40DD-AFC4-6F175D3DCCD1}">
              <a14:hiddenFill xmlns:a14="http://schemas.microsoft.com/office/drawing/2010/main">
                <a:solidFill>
                  <a:srgbClr val="FFFFFF"/>
                </a:solidFill>
              </a14:hiddenFill>
            </a:ext>
          </a:extLst>
        </p:spPr>
      </p:pic>
      <p:sp>
        <p:nvSpPr>
          <p:cNvPr id="7" name="内容占位符 4"/>
          <p:cNvSpPr txBox="1">
            <a:spLocks/>
          </p:cNvSpPr>
          <p:nvPr/>
        </p:nvSpPr>
        <p:spPr>
          <a:xfrm>
            <a:off x="3984658" y="5580993"/>
            <a:ext cx="5627389" cy="66215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图</a:t>
            </a:r>
            <a:r>
              <a:rPr lang="en-US" altLang="zh-CN" sz="2400" dirty="0" err="1" smtClean="0">
                <a:latin typeface="宋体" panose="02010600030101010101" pitchFamily="2" charset="-122"/>
                <a:ea typeface="宋体" panose="02010600030101010101" pitchFamily="2" charset="-122"/>
                <a:cs typeface="Times New Roman" panose="02020603050405020304" pitchFamily="18" charset="0"/>
              </a:rPr>
              <a:t>G1</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、图</a:t>
            </a:r>
            <a:r>
              <a:rPr lang="en-US" altLang="zh-CN" sz="2400" dirty="0" err="1" smtClean="0">
                <a:latin typeface="宋体" panose="02010600030101010101" pitchFamily="2" charset="-122"/>
                <a:ea typeface="宋体" panose="02010600030101010101" pitchFamily="2" charset="-122"/>
                <a:cs typeface="Times New Roman" panose="02020603050405020304" pitchFamily="18" charset="0"/>
              </a:rPr>
              <a:t>G2</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、图</a:t>
            </a:r>
            <a:r>
              <a:rPr lang="en-US" altLang="zh-CN" sz="2400" dirty="0" err="1" smtClean="0">
                <a:latin typeface="宋体" panose="02010600030101010101" pitchFamily="2" charset="-122"/>
                <a:ea typeface="宋体" panose="02010600030101010101" pitchFamily="2" charset="-122"/>
                <a:cs typeface="Times New Roman" panose="02020603050405020304" pitchFamily="18" charset="0"/>
              </a:rPr>
              <a:t>G3</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均是图</a:t>
            </a:r>
            <a:r>
              <a:rPr lang="en-US" altLang="zh-CN" sz="2400" dirty="0" smtClean="0">
                <a:latin typeface="宋体" panose="02010600030101010101" pitchFamily="2" charset="-122"/>
                <a:ea typeface="宋体" panose="02010600030101010101" pitchFamily="2" charset="-122"/>
                <a:cs typeface="Times New Roman" panose="02020603050405020304" pitchFamily="18" charset="0"/>
              </a:rPr>
              <a:t>G</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的子图。</a:t>
            </a: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smtClean="0">
              <a:latin typeface="Arial" panose="020B0604020202020204" pitchFamily="34" charset="0"/>
            </a:endParaRP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1528763" indent="-1528763">
              <a:lnSpc>
                <a:spcPct val="110000"/>
              </a:lnSpc>
            </a:pPr>
            <a:endParaRPr lang="en-US" altLang="zh-CN" sz="2400" dirty="0" smtClean="0"/>
          </a:p>
        </p:txBody>
      </p:sp>
    </p:spTree>
    <p:extLst>
      <p:ext uri="{BB962C8B-B14F-4D97-AF65-F5344CB8AC3E}">
        <p14:creationId xmlns:p14="http://schemas.microsoft.com/office/powerpoint/2010/main" val="117720246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pic>
        <p:nvPicPr>
          <p:cNvPr id="4" name="图片 3"/>
          <p:cNvPicPr>
            <a:picLocks noChangeAspect="1"/>
          </p:cNvPicPr>
          <p:nvPr/>
        </p:nvPicPr>
        <p:blipFill rotWithShape="1">
          <a:blip r:embed="rId5" cstate="print">
            <a:extLst>
              <a:ext uri="{28A0092B-C50C-407E-A947-70E740481C1C}">
                <a14:useLocalDpi xmlns:a14="http://schemas.microsoft.com/office/drawing/2010/main" val="0"/>
              </a:ext>
            </a:extLst>
          </a:blip>
          <a:srcRect l="24826" b="55447"/>
          <a:stretch>
            <a:fillRect/>
          </a:stretch>
        </p:blipFill>
        <p:spPr>
          <a:xfrm>
            <a:off x="-24384" y="4587109"/>
            <a:ext cx="9165288" cy="2546903"/>
          </a:xfrm>
          <a:prstGeom prst="rect">
            <a:avLst/>
          </a:prstGeom>
        </p:spPr>
      </p:pic>
      <p:grpSp>
        <p:nvGrpSpPr>
          <p:cNvPr id="14" name="组合 13"/>
          <p:cNvGrpSpPr/>
          <p:nvPr/>
        </p:nvGrpSpPr>
        <p:grpSpPr>
          <a:xfrm>
            <a:off x="-875295" y="-875664"/>
            <a:ext cx="2974038" cy="2745105"/>
            <a:chOff x="6175344" y="342254"/>
            <a:chExt cx="7829785"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259840" y="635784"/>
            <a:ext cx="823697" cy="760292"/>
            <a:chOff x="6175344" y="342254"/>
            <a:chExt cx="7829785" cy="7227071"/>
          </a:xfrm>
        </p:grpSpPr>
        <p:sp>
          <p:nvSpPr>
            <p:cNvPr id="18" name="六边形 1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圆角 7"/>
          <p:cNvSpPr/>
          <p:nvPr/>
        </p:nvSpPr>
        <p:spPr>
          <a:xfrm>
            <a:off x="2421652" y="2038221"/>
            <a:ext cx="7054775" cy="3118500"/>
          </a:xfrm>
          <a:prstGeom prst="roundRect">
            <a:avLst>
              <a:gd name="adj" fmla="val 0"/>
            </a:avLst>
          </a:prstGeom>
          <a:solidFill>
            <a:schemeClr val="tx1">
              <a:lumMod val="95000"/>
              <a:lumOff val="5000"/>
              <a:alpha val="5000"/>
            </a:schemeClr>
          </a:solidFill>
          <a:ln>
            <a:solidFill>
              <a:schemeClr val="bg1"/>
            </a:solidFill>
          </a:ln>
          <a:effectLst>
            <a:outerShdw blurRad="152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7" name="组合 36"/>
          <p:cNvGrpSpPr/>
          <p:nvPr/>
        </p:nvGrpSpPr>
        <p:grpSpPr>
          <a:xfrm>
            <a:off x="7558543" y="954064"/>
            <a:ext cx="5262302" cy="5007863"/>
            <a:chOff x="6175345" y="153244"/>
            <a:chExt cx="7792878" cy="7416082"/>
          </a:xfrm>
        </p:grpSpPr>
        <p:grpSp>
          <p:nvGrpSpPr>
            <p:cNvPr id="32" name="组合 31"/>
            <p:cNvGrpSpPr/>
            <p:nvPr/>
          </p:nvGrpSpPr>
          <p:grpSpPr>
            <a:xfrm>
              <a:off x="6175345" y="342257"/>
              <a:ext cx="7792878" cy="7227069"/>
              <a:chOff x="5983104" y="1708488"/>
              <a:chExt cx="4080721" cy="3784437"/>
            </a:xfrm>
          </p:grpSpPr>
          <p:sp>
            <p:nvSpPr>
              <p:cNvPr id="33" name="六边形 32"/>
              <p:cNvSpPr/>
              <p:nvPr/>
            </p:nvSpPr>
            <p:spPr>
              <a:xfrm rot="5400000">
                <a:off x="5811401" y="1880191"/>
                <a:ext cx="3784437"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rot="1849986">
              <a:off x="8151150" y="15324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15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1500" b="1" dirty="0">
                <a:gradFill>
                  <a:gsLst>
                    <a:gs pos="30000">
                      <a:srgbClr val="007684"/>
                    </a:gs>
                    <a:gs pos="83000">
                      <a:srgbClr val="016773"/>
                    </a:gs>
                  </a:gsLst>
                  <a:lin ang="5400000" scaled="0"/>
                </a:gradFill>
                <a:latin typeface="Bauhaus 93" panose="04030905020B02020C02" pitchFamily="82" charset="0"/>
              </a:endParaRPr>
            </a:p>
          </p:txBody>
        </p:sp>
      </p:grpSp>
      <p:grpSp>
        <p:nvGrpSpPr>
          <p:cNvPr id="23" name="组合 22"/>
          <p:cNvGrpSpPr/>
          <p:nvPr/>
        </p:nvGrpSpPr>
        <p:grpSpPr>
          <a:xfrm>
            <a:off x="3774000" y="4177005"/>
            <a:ext cx="4644000" cy="124808"/>
            <a:chOff x="3774000" y="4177005"/>
            <a:chExt cx="4644000" cy="124808"/>
          </a:xfrm>
        </p:grpSpPr>
        <p:pic>
          <p:nvPicPr>
            <p:cNvPr id="24" name="图片 23"/>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l="88019" t="22713" r="2956" b="25211"/>
            <a:stretch>
              <a:fillRect/>
            </a:stretch>
          </p:blipFill>
          <p:spPr bwMode="auto">
            <a:xfrm rot="5400000">
              <a:off x="6033596" y="1917409"/>
              <a:ext cx="124808" cy="46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cxnSp>
          <p:nvCxnSpPr>
            <p:cNvPr id="25" name="直接连接符 24"/>
            <p:cNvCxnSpPr/>
            <p:nvPr/>
          </p:nvCxnSpPr>
          <p:spPr>
            <a:xfrm>
              <a:off x="3936000" y="4177005"/>
              <a:ext cx="4320000" cy="0"/>
            </a:xfrm>
            <a:prstGeom prst="line">
              <a:avLst/>
            </a:prstGeom>
            <a:ln w="12700">
              <a:gradFill>
                <a:gsLst>
                  <a:gs pos="0">
                    <a:schemeClr val="accent1">
                      <a:lumMod val="5000"/>
                      <a:lumOff val="95000"/>
                      <a:alpha val="0"/>
                    </a:schemeClr>
                  </a:gs>
                  <a:gs pos="69000">
                    <a:schemeClr val="bg1"/>
                  </a:gs>
                  <a:gs pos="100000">
                    <a:schemeClr val="bg1">
                      <a:alpha val="0"/>
                    </a:schemeClr>
                  </a:gs>
                  <a:gs pos="4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890173" y="4315438"/>
            <a:ext cx="2268815" cy="2101347"/>
            <a:chOff x="6175344" y="342254"/>
            <a:chExt cx="7803037" cy="7227071"/>
          </a:xfrm>
        </p:grpSpPr>
        <p:sp>
          <p:nvSpPr>
            <p:cNvPr id="6" name="六边形 5"/>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4548" y="5375868"/>
            <a:ext cx="1123874" cy="1040917"/>
            <a:chOff x="6175344" y="342254"/>
            <a:chExt cx="7803037" cy="7227071"/>
          </a:xfrm>
        </p:grpSpPr>
        <p:sp>
          <p:nvSpPr>
            <p:cNvPr id="12" name="六边形 1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0709077" y="4985964"/>
            <a:ext cx="1077639" cy="994687"/>
            <a:chOff x="6175344" y="342254"/>
            <a:chExt cx="7829785" cy="7227071"/>
          </a:xfrm>
        </p:grpSpPr>
        <p:sp>
          <p:nvSpPr>
            <p:cNvPr id="45" name="六边形 4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453603"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38" name="文本框 37"/>
          <p:cNvSpPr txBox="1"/>
          <p:nvPr/>
        </p:nvSpPr>
        <p:spPr>
          <a:xfrm>
            <a:off x="5307690"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0" name="文本框 39"/>
          <p:cNvSpPr txBox="1"/>
          <p:nvPr/>
        </p:nvSpPr>
        <p:spPr>
          <a:xfrm>
            <a:off x="6148718" y="2830973"/>
            <a:ext cx="766167" cy="1054879"/>
          </a:xfrm>
          <a:custGeom>
            <a:avLst/>
            <a:gdLst/>
            <a:ahLst/>
            <a:cxnLst/>
            <a:rect l="l" t="t" r="r" b="b"/>
            <a:pathLst>
              <a:path w="766167" h="1054879">
                <a:moveTo>
                  <a:pt x="478854" y="261193"/>
                </a:moveTo>
                <a:lnTo>
                  <a:pt x="578978" y="261193"/>
                </a:lnTo>
                <a:lnTo>
                  <a:pt x="578978" y="470148"/>
                </a:lnTo>
                <a:cubicBezTo>
                  <a:pt x="578978" y="548506"/>
                  <a:pt x="570272" y="619608"/>
                  <a:pt x="552859" y="683456"/>
                </a:cubicBezTo>
                <a:lnTo>
                  <a:pt x="635570" y="683456"/>
                </a:lnTo>
                <a:lnTo>
                  <a:pt x="635570" y="914177"/>
                </a:lnTo>
                <a:cubicBezTo>
                  <a:pt x="635570" y="922883"/>
                  <a:pt x="638472" y="927236"/>
                  <a:pt x="644277" y="927236"/>
                </a:cubicBezTo>
                <a:cubicBezTo>
                  <a:pt x="650081" y="927236"/>
                  <a:pt x="655885" y="924334"/>
                  <a:pt x="661690" y="918530"/>
                </a:cubicBezTo>
                <a:cubicBezTo>
                  <a:pt x="687809" y="874998"/>
                  <a:pt x="712477" y="824210"/>
                  <a:pt x="735694" y="766167"/>
                </a:cubicBezTo>
                <a:lnTo>
                  <a:pt x="748754" y="770520"/>
                </a:lnTo>
                <a:cubicBezTo>
                  <a:pt x="716830" y="854682"/>
                  <a:pt x="718281" y="908372"/>
                  <a:pt x="753107" y="931589"/>
                </a:cubicBezTo>
                <a:cubicBezTo>
                  <a:pt x="761814" y="937394"/>
                  <a:pt x="764716" y="941747"/>
                  <a:pt x="761814" y="944649"/>
                </a:cubicBezTo>
                <a:cubicBezTo>
                  <a:pt x="735694" y="1020105"/>
                  <a:pt x="690711" y="1056382"/>
                  <a:pt x="626864" y="1053480"/>
                </a:cubicBezTo>
                <a:cubicBezTo>
                  <a:pt x="539799" y="1062186"/>
                  <a:pt x="499169" y="1030262"/>
                  <a:pt x="504973" y="957709"/>
                </a:cubicBezTo>
                <a:lnTo>
                  <a:pt x="504973" y="792286"/>
                </a:lnTo>
                <a:cubicBezTo>
                  <a:pt x="458539" y="885155"/>
                  <a:pt x="358415" y="972220"/>
                  <a:pt x="204601" y="1053480"/>
                </a:cubicBezTo>
                <a:lnTo>
                  <a:pt x="200248" y="1040420"/>
                </a:lnTo>
                <a:cubicBezTo>
                  <a:pt x="385985" y="895313"/>
                  <a:pt x="478854" y="705222"/>
                  <a:pt x="478854" y="470148"/>
                </a:cubicBezTo>
                <a:close/>
                <a:moveTo>
                  <a:pt x="644277" y="0"/>
                </a:moveTo>
                <a:lnTo>
                  <a:pt x="766167" y="47885"/>
                </a:lnTo>
                <a:lnTo>
                  <a:pt x="726988" y="100124"/>
                </a:lnTo>
                <a:lnTo>
                  <a:pt x="726988" y="626864"/>
                </a:lnTo>
                <a:lnTo>
                  <a:pt x="605098" y="626864"/>
                </a:lnTo>
                <a:lnTo>
                  <a:pt x="605098" y="134950"/>
                </a:lnTo>
                <a:lnTo>
                  <a:pt x="452735" y="134950"/>
                </a:lnTo>
                <a:lnTo>
                  <a:pt x="452735" y="622511"/>
                </a:lnTo>
                <a:lnTo>
                  <a:pt x="335198" y="622511"/>
                </a:lnTo>
                <a:lnTo>
                  <a:pt x="330845" y="626864"/>
                </a:lnTo>
                <a:lnTo>
                  <a:pt x="330845" y="69651"/>
                </a:lnTo>
                <a:lnTo>
                  <a:pt x="300372" y="117537"/>
                </a:lnTo>
                <a:cubicBezTo>
                  <a:pt x="300372" y="280057"/>
                  <a:pt x="284410" y="415007"/>
                  <a:pt x="252487" y="522386"/>
                </a:cubicBezTo>
                <a:cubicBezTo>
                  <a:pt x="301823" y="618157"/>
                  <a:pt x="327942" y="703771"/>
                  <a:pt x="330845" y="779227"/>
                </a:cubicBezTo>
                <a:cubicBezTo>
                  <a:pt x="330845" y="837270"/>
                  <a:pt x="314883" y="872095"/>
                  <a:pt x="282959" y="883704"/>
                </a:cubicBezTo>
                <a:cubicBezTo>
                  <a:pt x="242329" y="889508"/>
                  <a:pt x="217661" y="866291"/>
                  <a:pt x="208954" y="814052"/>
                </a:cubicBezTo>
                <a:cubicBezTo>
                  <a:pt x="203150" y="767618"/>
                  <a:pt x="197346" y="726988"/>
                  <a:pt x="191541" y="692162"/>
                </a:cubicBezTo>
                <a:cubicBezTo>
                  <a:pt x="142205" y="790835"/>
                  <a:pt x="81260" y="869193"/>
                  <a:pt x="8706" y="927236"/>
                </a:cubicBezTo>
                <a:lnTo>
                  <a:pt x="0" y="922883"/>
                </a:lnTo>
                <a:cubicBezTo>
                  <a:pt x="63847" y="812601"/>
                  <a:pt x="111732" y="679102"/>
                  <a:pt x="143656" y="522386"/>
                </a:cubicBezTo>
                <a:cubicBezTo>
                  <a:pt x="120439" y="444028"/>
                  <a:pt x="87064" y="351160"/>
                  <a:pt x="43532" y="243780"/>
                </a:cubicBezTo>
                <a:cubicBezTo>
                  <a:pt x="40630" y="235074"/>
                  <a:pt x="37728" y="229269"/>
                  <a:pt x="34826" y="226367"/>
                </a:cubicBezTo>
                <a:lnTo>
                  <a:pt x="43532" y="217661"/>
                </a:lnTo>
                <a:cubicBezTo>
                  <a:pt x="84162" y="261193"/>
                  <a:pt x="126243" y="316334"/>
                  <a:pt x="169775" y="383083"/>
                </a:cubicBezTo>
                <a:cubicBezTo>
                  <a:pt x="181384" y="296019"/>
                  <a:pt x="187188" y="216210"/>
                  <a:pt x="187188" y="143656"/>
                </a:cubicBezTo>
                <a:lnTo>
                  <a:pt x="17413" y="143656"/>
                </a:lnTo>
                <a:lnTo>
                  <a:pt x="17413" y="65298"/>
                </a:lnTo>
                <a:lnTo>
                  <a:pt x="187188" y="65298"/>
                </a:lnTo>
                <a:lnTo>
                  <a:pt x="226367" y="13059"/>
                </a:lnTo>
                <a:lnTo>
                  <a:pt x="330845" y="56592"/>
                </a:lnTo>
                <a:lnTo>
                  <a:pt x="330845" y="8706"/>
                </a:lnTo>
                <a:lnTo>
                  <a:pt x="452735" y="8706"/>
                </a:lnTo>
                <a:lnTo>
                  <a:pt x="452735" y="56592"/>
                </a:lnTo>
                <a:lnTo>
                  <a:pt x="600744" y="56592"/>
                </a:ln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2" name="文本框 41"/>
          <p:cNvSpPr txBox="1"/>
          <p:nvPr/>
        </p:nvSpPr>
        <p:spPr>
          <a:xfrm>
            <a:off x="7011511" y="2830973"/>
            <a:ext cx="757461" cy="1057833"/>
          </a:xfrm>
          <a:custGeom>
            <a:avLst/>
            <a:gdLst/>
            <a:ahLst/>
            <a:cxnLst/>
            <a:rect l="l" t="t" r="r" b="b"/>
            <a:pathLst>
              <a:path w="757461" h="1057833">
                <a:moveTo>
                  <a:pt x="252487" y="892410"/>
                </a:moveTo>
                <a:lnTo>
                  <a:pt x="252487" y="940296"/>
                </a:lnTo>
                <a:lnTo>
                  <a:pt x="531093" y="940296"/>
                </a:lnTo>
                <a:lnTo>
                  <a:pt x="531093" y="892410"/>
                </a:lnTo>
                <a:close/>
                <a:moveTo>
                  <a:pt x="252487" y="761814"/>
                </a:moveTo>
                <a:lnTo>
                  <a:pt x="252487" y="818406"/>
                </a:lnTo>
                <a:lnTo>
                  <a:pt x="531093" y="818406"/>
                </a:lnTo>
                <a:lnTo>
                  <a:pt x="531093" y="761814"/>
                </a:lnTo>
                <a:close/>
                <a:moveTo>
                  <a:pt x="252487" y="635570"/>
                </a:moveTo>
                <a:lnTo>
                  <a:pt x="252487" y="692162"/>
                </a:lnTo>
                <a:lnTo>
                  <a:pt x="531093" y="692162"/>
                </a:lnTo>
                <a:lnTo>
                  <a:pt x="531093" y="635570"/>
                </a:lnTo>
                <a:close/>
                <a:moveTo>
                  <a:pt x="565919" y="0"/>
                </a:moveTo>
                <a:lnTo>
                  <a:pt x="687809" y="100124"/>
                </a:lnTo>
                <a:cubicBezTo>
                  <a:pt x="609451" y="123341"/>
                  <a:pt x="525289" y="136401"/>
                  <a:pt x="435322" y="139303"/>
                </a:cubicBezTo>
                <a:cubicBezTo>
                  <a:pt x="435322" y="145107"/>
                  <a:pt x="433871" y="155265"/>
                  <a:pt x="430969" y="169775"/>
                </a:cubicBezTo>
                <a:cubicBezTo>
                  <a:pt x="428067" y="187188"/>
                  <a:pt x="425165" y="198797"/>
                  <a:pt x="422263" y="204601"/>
                </a:cubicBezTo>
                <a:lnTo>
                  <a:pt x="692163" y="204601"/>
                </a:lnTo>
                <a:lnTo>
                  <a:pt x="692163" y="282959"/>
                </a:lnTo>
                <a:lnTo>
                  <a:pt x="400497" y="282959"/>
                </a:lnTo>
                <a:cubicBezTo>
                  <a:pt x="397594" y="291666"/>
                  <a:pt x="391790" y="306176"/>
                  <a:pt x="383084" y="326491"/>
                </a:cubicBezTo>
                <a:cubicBezTo>
                  <a:pt x="374377" y="349709"/>
                  <a:pt x="368573" y="365670"/>
                  <a:pt x="365671" y="374377"/>
                </a:cubicBezTo>
                <a:lnTo>
                  <a:pt x="757461" y="374377"/>
                </a:lnTo>
                <a:lnTo>
                  <a:pt x="757461" y="448382"/>
                </a:lnTo>
                <a:lnTo>
                  <a:pt x="326492" y="448382"/>
                </a:lnTo>
                <a:cubicBezTo>
                  <a:pt x="300372" y="489012"/>
                  <a:pt x="271351" y="526740"/>
                  <a:pt x="239427" y="561565"/>
                </a:cubicBezTo>
                <a:lnTo>
                  <a:pt x="522387" y="561565"/>
                </a:lnTo>
                <a:lnTo>
                  <a:pt x="557213" y="509327"/>
                </a:lnTo>
                <a:lnTo>
                  <a:pt x="692163" y="548506"/>
                </a:lnTo>
                <a:lnTo>
                  <a:pt x="657337" y="600744"/>
                </a:lnTo>
                <a:lnTo>
                  <a:pt x="657337" y="1057833"/>
                </a:lnTo>
                <a:lnTo>
                  <a:pt x="531093" y="1057833"/>
                </a:lnTo>
                <a:lnTo>
                  <a:pt x="531093" y="1009947"/>
                </a:lnTo>
                <a:lnTo>
                  <a:pt x="252487" y="1009947"/>
                </a:lnTo>
                <a:lnTo>
                  <a:pt x="252487" y="1057833"/>
                </a:lnTo>
                <a:lnTo>
                  <a:pt x="126244" y="1057833"/>
                </a:lnTo>
                <a:lnTo>
                  <a:pt x="126244" y="661690"/>
                </a:lnTo>
                <a:cubicBezTo>
                  <a:pt x="120439" y="664592"/>
                  <a:pt x="110282" y="670396"/>
                  <a:pt x="95771" y="679102"/>
                </a:cubicBezTo>
                <a:cubicBezTo>
                  <a:pt x="63847" y="699418"/>
                  <a:pt x="33375" y="716830"/>
                  <a:pt x="4353" y="731341"/>
                </a:cubicBezTo>
                <a:lnTo>
                  <a:pt x="0" y="722635"/>
                </a:lnTo>
                <a:cubicBezTo>
                  <a:pt x="84162" y="635570"/>
                  <a:pt x="149461" y="544153"/>
                  <a:pt x="195895" y="448382"/>
                </a:cubicBezTo>
                <a:lnTo>
                  <a:pt x="8707" y="448382"/>
                </a:lnTo>
                <a:lnTo>
                  <a:pt x="8707" y="374377"/>
                </a:lnTo>
                <a:lnTo>
                  <a:pt x="230721" y="374377"/>
                </a:lnTo>
                <a:cubicBezTo>
                  <a:pt x="242330" y="342453"/>
                  <a:pt x="253938" y="311981"/>
                  <a:pt x="265547" y="282959"/>
                </a:cubicBezTo>
                <a:lnTo>
                  <a:pt x="74005" y="282959"/>
                </a:lnTo>
                <a:lnTo>
                  <a:pt x="74005" y="204601"/>
                </a:lnTo>
                <a:lnTo>
                  <a:pt x="287313" y="204601"/>
                </a:lnTo>
                <a:cubicBezTo>
                  <a:pt x="287313" y="198797"/>
                  <a:pt x="290215" y="184286"/>
                  <a:pt x="296019" y="161069"/>
                </a:cubicBezTo>
                <a:cubicBezTo>
                  <a:pt x="298921" y="152363"/>
                  <a:pt x="300372" y="145107"/>
                  <a:pt x="300372" y="139303"/>
                </a:cubicBezTo>
                <a:cubicBezTo>
                  <a:pt x="236525" y="136401"/>
                  <a:pt x="153814" y="124792"/>
                  <a:pt x="52239" y="104477"/>
                </a:cubicBezTo>
                <a:lnTo>
                  <a:pt x="52239" y="91417"/>
                </a:lnTo>
                <a:cubicBezTo>
                  <a:pt x="240878" y="82711"/>
                  <a:pt x="412105" y="52238"/>
                  <a:pt x="565919"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085" y="451478"/>
            <a:ext cx="10515600" cy="518958"/>
          </a:xfrm>
        </p:spPr>
        <p:txBody>
          <a:bodyPr>
            <a:normAutofit/>
          </a:bodyPr>
          <a:lstStyle/>
          <a:p>
            <a:pPr lvl="0"/>
            <a:r>
              <a:rPr lang="zh-CN" altLang="en-US" dirty="0" smtClean="0"/>
              <a:t>图的术语</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627085" y="970436"/>
            <a:ext cx="10766947" cy="3058986"/>
          </a:xfrm>
        </p:spPr>
        <p:txBody>
          <a:bodyPr>
            <a:normAutofit/>
          </a:bodyPr>
          <a:lstStyle/>
          <a:p>
            <a:pPr marL="898525" indent="-898525">
              <a:lnSpc>
                <a:spcPct val="110000"/>
              </a:lnSpc>
            </a:pPr>
            <a:r>
              <a:rPr lang="zh-CN" altLang="zh-CN"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连通</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在一个图中，如果</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顶点</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到</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之间有路径存在，称顶点</a:t>
            </a:r>
            <a:r>
              <a:rPr lang="zh-CN"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到</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是连通的</a:t>
            </a:r>
            <a:r>
              <a:rPr lang="zh-CN"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r>
              <a:rPr lang="zh-CN" altLang="zh-CN"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连通图</a:t>
            </a: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在一个无向图中，如果任意两个顶点对之间都是连通的，称该无向图G是连通图</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r>
              <a:rPr lang="zh-CN"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极大连通</a:t>
            </a:r>
            <a:r>
              <a:rPr lang="zh-CN" altLang="zh-CN"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子图</a:t>
            </a: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将</a:t>
            </a:r>
            <a:r>
              <a:rPr lang="zh-CN" altLang="zh-CN" sz="2400" dirty="0">
                <a:latin typeface="宋体" panose="02010600030101010101" pitchFamily="2" charset="-122"/>
                <a:ea typeface="宋体" panose="02010600030101010101" pitchFamily="2" charset="-122"/>
                <a:cs typeface="Times New Roman" panose="02020603050405020304" pitchFamily="18" charset="0"/>
              </a:rPr>
              <a:t>该子图外的任意一个顶点增加进子图都会造成子图不连通，且该子图包含了其中顶点间所有的</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边</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，该子图称</a:t>
            </a:r>
            <a:r>
              <a:rPr lang="zh-CN" altLang="zh-CN" sz="2400" dirty="0">
                <a:latin typeface="宋体" panose="02010600030101010101" pitchFamily="2" charset="-122"/>
                <a:ea typeface="宋体" panose="02010600030101010101" pitchFamily="2" charset="-122"/>
                <a:cs typeface="Times New Roman" panose="02020603050405020304" pitchFamily="18" charset="0"/>
              </a:rPr>
              <a:t>极大连通</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子图。</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r>
              <a:rPr lang="zh-CN"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连通</a:t>
            </a:r>
            <a:r>
              <a:rPr lang="zh-CN" altLang="zh-CN"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分量</a:t>
            </a: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无向图的极大连通子图称连通分量</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1528763" lvl="0" indent="-1528763">
              <a:lnSpc>
                <a:spcPct val="110000"/>
              </a:lnSpc>
            </a:pPr>
            <a:endParaRPr lang="en-US" altLang="zh-CN" sz="2400" dirty="0" smtClean="0"/>
          </a:p>
        </p:txBody>
      </p:sp>
      <p:pic>
        <p:nvPicPr>
          <p:cNvPr id="7177" name="Picture 9" descr="http://www.kdocs.cn/api/v3/office/copy/OEVFdlpxaGtUaXFCOFd6ZlgxcDNUMmpjMUt5UXhiY0dKWUhkUzJBNW1hWVhhY0FHRkxXczBGSmxqd3hNU1laQUcvSEQ1VWhhRGJJYUhiTjlocFJqTkNqWUFWOS9DSm9TKzJzS3cvSDlGRUdYbEJ6c0lFK1lZQzFObWhDU2Y3VDhZbjIzQXpGVWYyUmxwZk05SVFrQVI2K3hwanRyK3FCdjhqdlZCTE9OajYxcVNpS3VLSkE4SStJc3B4MW5tc2hndWVZQmhvVWJNN1hucHZkdTczMi9ldW9GMHJad0wvN2h6Wk9hOEpkMGovV2MycDlGRVhtd2c4MEFwbHNFY2JQeHh6RTNPc3lBZC9ZPQ==/attach/object/b62a5af471c69cfc396c8a0020941b2e9d9faf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7803" y="4029422"/>
            <a:ext cx="5664955" cy="244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712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56638"/>
            <a:ext cx="10515600" cy="518958"/>
          </a:xfrm>
        </p:spPr>
        <p:txBody>
          <a:bodyPr>
            <a:normAutofit/>
          </a:bodyPr>
          <a:lstStyle/>
          <a:p>
            <a:pPr lvl="0"/>
            <a:r>
              <a:rPr lang="zh-CN" altLang="en-US" dirty="0" smtClean="0"/>
              <a:t>图的术语</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1308062"/>
            <a:ext cx="10766947" cy="1561262"/>
          </a:xfrm>
        </p:spPr>
        <p:txBody>
          <a:bodyPr>
            <a:normAutofit/>
          </a:bodyPr>
          <a:lstStyle/>
          <a:p>
            <a:pPr marL="898525" indent="-898525">
              <a:lnSpc>
                <a:spcPct val="110000"/>
              </a:lnSpc>
            </a:pPr>
            <a:r>
              <a:rPr lang="zh-CN" altLang="zh-CN"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强连通图</a:t>
            </a: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在</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一个有向图</a:t>
            </a:r>
            <a:r>
              <a:rPr lang="zh-CN"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G</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中，如果任意两个顶点对之间都是连通的，称有向图</a:t>
            </a:r>
            <a:r>
              <a:rPr lang="zh-CN"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G</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是强连通图</a:t>
            </a:r>
            <a:r>
              <a:rPr lang="zh-CN"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r>
              <a:rPr lang="zh-CN"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强连通</a:t>
            </a:r>
            <a:r>
              <a:rPr lang="zh-CN" altLang="zh-CN"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分量</a:t>
            </a: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有向图</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的极大连通子图，称强连通分量。</a:t>
            </a:r>
            <a:endParaRPr lang="zh-CN" altLang="zh-CN" sz="4800" dirty="0">
              <a:latin typeface="Arial" panose="020B0604020202020204" pitchFamily="34" charset="0"/>
            </a:endParaRPr>
          </a:p>
          <a:p>
            <a:pPr marL="898525" lvl="0"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1528763" lvl="0" indent="-1528763">
              <a:lnSpc>
                <a:spcPct val="110000"/>
              </a:lnSpc>
            </a:pPr>
            <a:endParaRPr lang="en-US" altLang="zh-CN" sz="2400" dirty="0" smtClean="0"/>
          </a:p>
        </p:txBody>
      </p:sp>
      <p:pic>
        <p:nvPicPr>
          <p:cNvPr id="8193" name="Picture 1" descr="http://www.kdocs.cn/api/v3/office/copy/OEVFdlpxaGtUaXFCOFd6ZlgxcDNUMmpjMUt5UXhiY0dKWUhkUzJBNW1hWVhhY0FHRkxXczBGSmxqd3hNU1laQUcvSEQ1VWhhRGJJYUhiTjlocFJqTkNqWUFWOS9DSm9TKzJzS3cvSDlGRUdYbEJ6c0lFK1lZQzFObWhDU2Y3VDhZbjIzQXpGVWYyUmxwZk05SVFrQVI2K3hwanRyK3FCdjhqdlZCTE9OajYxcVNpS3VLSkE4SStJc3B4MW5tc2hndWVZQmhvVWJNN1hucHZkdTczMi9ldW9GMHJad0wvN2h6Wk9hOEpkMGovV2MycDlGRVhtd2c4MEFwbHNFY2JQeHh6RTNPc3lBZC9ZPQ==/attach/object/bc0dd9df19761f7c90662a8cf657ebd0491a13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7531" y="2935343"/>
            <a:ext cx="5218386" cy="2703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39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56638"/>
            <a:ext cx="10515600" cy="518958"/>
          </a:xfrm>
        </p:spPr>
        <p:txBody>
          <a:bodyPr>
            <a:normAutofit/>
          </a:bodyPr>
          <a:lstStyle/>
          <a:p>
            <a:pPr lvl="0"/>
            <a:r>
              <a:rPr lang="zh-CN" altLang="en-US" dirty="0" smtClean="0"/>
              <a:t>图的术语</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1308062"/>
            <a:ext cx="10766947" cy="1561262"/>
          </a:xfrm>
        </p:spPr>
        <p:txBody>
          <a:bodyPr>
            <a:normAutofit fontScale="92500"/>
          </a:bodyPr>
          <a:lstStyle/>
          <a:p>
            <a:pPr marL="898525" lvl="0" indent="-898525">
              <a:lnSpc>
                <a:spcPct val="110000"/>
              </a:lnSpc>
            </a:pPr>
            <a:r>
              <a:rPr lang="zh-CN"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生成</a:t>
            </a:r>
            <a:r>
              <a:rPr lang="zh-CN" altLang="zh-CN"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树</a:t>
            </a: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连通图的</a:t>
            </a:r>
            <a:r>
              <a:rPr lang="zh-CN" altLang="zh-CN"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极</a:t>
            </a:r>
            <a:r>
              <a:rPr lang="zh-CN" altLang="zh-CN" sz="2400" b="1" dirty="0">
                <a:solidFill>
                  <a:srgbClr val="000000"/>
                </a:solidFill>
                <a:latin typeface="宋体" panose="02010600030101010101" pitchFamily="2" charset="-122"/>
                <a:ea typeface="宋体" panose="02010600030101010101" pitchFamily="2" charset="-122"/>
                <a:cs typeface="Times New Roman" panose="02020603050405020304" pitchFamily="18" charset="0"/>
              </a:rPr>
              <a:t>小连通子图</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该子图</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包含连通图的所有</a:t>
            </a:r>
            <a:r>
              <a:rPr lang="zh-CN" altLang="zh-CN" sz="2400" i="1" dirty="0">
                <a:solidFill>
                  <a:srgbClr val="000000"/>
                </a:solidFill>
                <a:latin typeface="Arial" panose="020B0604020202020204" pitchFamily="34" charset="0"/>
                <a:ea typeface="宋体" panose="02010600030101010101" pitchFamily="2" charset="-122"/>
                <a:cs typeface="Arial" panose="020B0604020202020204" pitchFamily="34" charset="0"/>
              </a:rPr>
              <a:t>n</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个顶点，但只含它的</a:t>
            </a:r>
            <a:r>
              <a:rPr lang="zh-CN" altLang="zh-CN" sz="2400" i="1" dirty="0">
                <a:solidFill>
                  <a:srgbClr val="000000"/>
                </a:solidFill>
                <a:latin typeface="Arial" panose="020B0604020202020204" pitchFamily="34" charset="0"/>
                <a:ea typeface="宋体" panose="02010600030101010101" pitchFamily="2" charset="-122"/>
                <a:cs typeface="Arial" panose="020B0604020202020204" pitchFamily="34" charset="0"/>
              </a:rPr>
              <a:t>n</a:t>
            </a:r>
            <a:r>
              <a:rPr lang="zh-CN" altLang="zh-CN" sz="2400" dirty="0">
                <a:solidFill>
                  <a:srgbClr val="000000"/>
                </a:solidFill>
                <a:latin typeface="Arial" panose="020B0604020202020204" pitchFamily="34" charset="0"/>
                <a:ea typeface="宋体" panose="02010600030101010101" pitchFamily="2" charset="-122"/>
                <a:cs typeface="Arial" panose="020B0604020202020204" pitchFamily="34" charset="0"/>
              </a:rPr>
              <a:t>-1</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条边</a:t>
            </a:r>
            <a:r>
              <a:rPr lang="zh-CN"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。如果</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去掉一条边，这个子图将不连通；如果增加一条边，必存在</a:t>
            </a:r>
            <a:r>
              <a:rPr lang="zh-CN"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回路</a:t>
            </a:r>
            <a:r>
              <a:rPr lang="zh-CN" altLang="en-US"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r>
              <a:rPr lang="zh-CN" altLang="en-US" sz="2400" b="1"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不唯一性：</a:t>
            </a:r>
            <a:r>
              <a:rPr lang="zh-CN" altLang="zh-CN" sz="2400" dirty="0">
                <a:solidFill>
                  <a:srgbClr val="000000"/>
                </a:solidFill>
                <a:latin typeface="宋体" panose="02010600030101010101" pitchFamily="2" charset="-122"/>
                <a:ea typeface="宋体" panose="02010600030101010101" pitchFamily="2" charset="-122"/>
                <a:cs typeface="Times New Roman" panose="02020603050405020304" pitchFamily="18" charset="0"/>
              </a:rPr>
              <a:t>一个连通图的生成树</a:t>
            </a:r>
            <a:r>
              <a:rPr lang="zh-CN"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并不</a:t>
            </a:r>
            <a:r>
              <a:rPr lang="zh-CN" altLang="en-US"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保证</a:t>
            </a:r>
            <a:r>
              <a:rPr lang="zh-CN"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rPr>
              <a:t>唯一。</a:t>
            </a:r>
            <a:endParaRPr lang="zh-CN" altLang="zh-CN" sz="4800" dirty="0">
              <a:latin typeface="Arial" panose="020B0604020202020204" pitchFamily="34" charset="0"/>
            </a:endParaRPr>
          </a:p>
          <a:p>
            <a:pPr marL="898525" lvl="0"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1528763" lvl="0" indent="-1528763">
              <a:lnSpc>
                <a:spcPct val="110000"/>
              </a:lnSpc>
            </a:pPr>
            <a:endParaRPr lang="en-US" altLang="zh-CN" sz="2400" dirty="0" smtClean="0"/>
          </a:p>
        </p:txBody>
      </p:sp>
      <p:pic>
        <p:nvPicPr>
          <p:cNvPr id="9218" name="Picture 2" descr="http://www.kdocs.cn/api/v3/office/copy/OEVFdlpxaGtUaXFCOFd6ZlgxcDNUMmpjMUt5UXhiY0dKWUhkUzJBNW1hWVhhY0FHRkxXczBGSmxqd3hNU1laQUcvSEQ1VWhhRGJJYUhiTjlocFJqTkNqWUFWOS9DSm9TKzJzS3cvSDlGRUdYbEJ6c0lFK1lZQzFObWhDU2Y3VDhZbjIzQXpGVWYyUmxwZk05SVFrQVI2K3hwanRyK3FCdjhqdlZCTE9OajYxcVNpS3VLSkE4SStJc3B4MW5tc2hndWVZQmhvVWJNN1hucHZkdTczMi9ldW9GMHJad0wvN2h6Wk9hOEpkMGovV2MycDlGRVhtd2c4MEFwbHNFY2JQeHh6RTNPc3lBZC9ZPQ==/attach/object/93065a50468d4588946840100afef438dc0fc5d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2123" y="3238273"/>
            <a:ext cx="6778664" cy="248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34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56638"/>
            <a:ext cx="10515600" cy="518958"/>
          </a:xfrm>
        </p:spPr>
        <p:txBody>
          <a:bodyPr>
            <a:normAutofit/>
          </a:bodyPr>
          <a:lstStyle/>
          <a:p>
            <a:pPr lvl="0"/>
            <a:r>
              <a:rPr lang="zh-CN" altLang="en-US" dirty="0" smtClean="0"/>
              <a:t>线性、树、图结构的比较</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1513015"/>
            <a:ext cx="11050727" cy="2727909"/>
          </a:xfrm>
        </p:spPr>
        <p:txBody>
          <a:bodyPr>
            <a:normAutofit fontScale="92500" lnSpcReduction="10000"/>
          </a:bodyPr>
          <a:lstStyle/>
          <a:p>
            <a:pPr marL="514350" lvl="0" indent="-514350" eaLnBrk="0" fontAlgn="base" hangingPunct="0">
              <a:lnSpc>
                <a:spcPct val="150000"/>
              </a:lnSpc>
              <a:spcBef>
                <a:spcPct val="0"/>
              </a:spcBef>
              <a:spcAft>
                <a:spcPct val="0"/>
              </a:spcAft>
              <a:buFont typeface="Wingdings" panose="05000000000000000000" pitchFamily="2" charset="2"/>
              <a:buChar char="Ø"/>
            </a:pPr>
            <a:r>
              <a:rPr lang="zh-CN" altLang="zh-CN" sz="2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线性结构中，每个元素只有一个直接前驱和一个直接后继。</a:t>
            </a:r>
            <a:endParaRPr lang="en-US" altLang="zh-CN" sz="26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514350" lvl="0" indent="-514350" eaLnBrk="0" fontAlgn="base" hangingPunct="0">
              <a:lnSpc>
                <a:spcPct val="150000"/>
              </a:lnSpc>
              <a:spcBef>
                <a:spcPct val="0"/>
              </a:spcBef>
              <a:spcAft>
                <a:spcPct val="0"/>
              </a:spcAft>
              <a:buFont typeface="Wingdings" panose="05000000000000000000" pitchFamily="2" charset="2"/>
              <a:buChar char="Ø"/>
            </a:pPr>
            <a:r>
              <a:rPr lang="zh-CN" altLang="zh-CN" sz="2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树形结构中，每个数据元素有一个直接前驱，但可以有多个直接后继。</a:t>
            </a:r>
            <a:endParaRPr lang="en-US" altLang="zh-CN" sz="26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514350" lvl="0" indent="-514350" eaLnBrk="0" fontAlgn="base" hangingPunct="0">
              <a:lnSpc>
                <a:spcPct val="150000"/>
              </a:lnSpc>
              <a:spcBef>
                <a:spcPct val="0"/>
              </a:spcBef>
              <a:spcAft>
                <a:spcPct val="0"/>
              </a:spcAft>
              <a:buFont typeface="Wingdings" panose="05000000000000000000" pitchFamily="2" charset="2"/>
              <a:buChar char="Ø"/>
            </a:pPr>
            <a:r>
              <a:rPr lang="zh-CN" altLang="zh-CN" sz="2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图形结构中，数据元素之间的关系是任意的。每个数据元素可以和任意多个数据元素相关，有任意多个直接前驱和直接后继。</a:t>
            </a:r>
            <a:r>
              <a:rPr lang="zh-CN" altLang="en-US" sz="2600" dirty="0">
                <a:solidFill>
                  <a:srgbClr val="000000"/>
                </a:solidFill>
                <a:latin typeface="宋体" panose="02010600030101010101" pitchFamily="2" charset="-122"/>
                <a:ea typeface="宋体" panose="02010600030101010101" pitchFamily="2" charset="-122"/>
                <a:cs typeface="Times New Roman" panose="02020603050405020304" pitchFamily="18" charset="0"/>
              </a:rPr>
              <a:t>在无向图中，甚至是互为前驱后继。</a:t>
            </a:r>
            <a:endParaRPr lang="en-US" altLang="zh-CN" sz="2600" dirty="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1528763" lvl="0" indent="-1528763">
              <a:lnSpc>
                <a:spcPct val="110000"/>
              </a:lnSpc>
            </a:pPr>
            <a:endParaRPr lang="en-US" altLang="zh-CN" sz="2400" dirty="0" smtClean="0"/>
          </a:p>
        </p:txBody>
      </p:sp>
    </p:spTree>
    <p:extLst>
      <p:ext uri="{BB962C8B-B14F-4D97-AF65-F5344CB8AC3E}">
        <p14:creationId xmlns:p14="http://schemas.microsoft.com/office/powerpoint/2010/main" val="37601233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56638"/>
            <a:ext cx="10515600" cy="518958"/>
          </a:xfrm>
        </p:spPr>
        <p:txBody>
          <a:bodyPr>
            <a:normAutofit/>
          </a:bodyPr>
          <a:lstStyle/>
          <a:p>
            <a:pPr lvl="0"/>
            <a:r>
              <a:rPr lang="zh-CN" altLang="en-US" dirty="0" smtClean="0"/>
              <a:t>图结构的ＡＤＴ</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1308062"/>
            <a:ext cx="10766947" cy="3784200"/>
          </a:xfrm>
        </p:spPr>
        <p:txBody>
          <a:bodyPr>
            <a:normAutofit/>
          </a:bodyPr>
          <a:lstStyle/>
          <a:p>
            <a:pPr lvl="0" eaLnBrk="0" fontAlgn="base" hangingPunct="0">
              <a:lnSpc>
                <a:spcPct val="100000"/>
              </a:lnSpc>
              <a:spcBef>
                <a:spcPct val="0"/>
              </a:spcBef>
              <a:spcAft>
                <a:spcPct val="0"/>
              </a:spcAft>
            </a:pP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ADT Graph {</a:t>
            </a:r>
            <a:endParaRPr lang="zh-CN" altLang="zh-CN" sz="3200" dirty="0"/>
          </a:p>
          <a:p>
            <a:pPr lvl="0" eaLnBrk="0" fontAlgn="base" hangingPunct="0">
              <a:lnSpc>
                <a:spcPct val="100000"/>
              </a:lnSpc>
              <a:spcBef>
                <a:spcPct val="0"/>
              </a:spcBef>
              <a:spcAft>
                <a:spcPct val="0"/>
              </a:spcAft>
            </a:pPr>
            <a:r>
              <a:rPr lang="zh-CN" altLang="zh-CN" sz="2400" b="1" dirty="0">
                <a:latin typeface="宋体" panose="02010600030101010101" pitchFamily="2" charset="-122"/>
                <a:ea typeface="宋体" panose="02010600030101010101" pitchFamily="2" charset="-122"/>
                <a:cs typeface="Times New Roman" panose="02020603050405020304" pitchFamily="18" charset="0"/>
              </a:rPr>
              <a:t>数据对象：</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3200" dirty="0" smtClean="0"/>
          </a:p>
          <a:p>
            <a:pPr marL="898525" lvl="0" eaLnBrk="0" fontAlgn="base" hangingPunct="0">
              <a:lnSpc>
                <a:spcPct val="100000"/>
              </a:lnSpc>
              <a:spcBef>
                <a:spcPct val="0"/>
              </a:spcBef>
              <a:spcAft>
                <a:spcPct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i="1"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i="1"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Symbol" panose="05050102010706020507" pitchFamily="18" charset="2"/>
                <a:ea typeface="宋体" panose="02010600030101010101" pitchFamily="2" charset="-122"/>
                <a:cs typeface="Times New Roman" panose="02020603050405020304" pitchFamily="18" charset="0"/>
              </a:rPr>
              <a:t>Î</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ElemSet, </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=1,2,3,……</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&gt; 0} </a:t>
            </a:r>
            <a:r>
              <a:rPr lang="zh-CN" altLang="zh-CN" sz="2400" dirty="0">
                <a:latin typeface="宋体" panose="02010600030101010101" pitchFamily="2" charset="-122"/>
                <a:ea typeface="宋体" panose="02010600030101010101" pitchFamily="2" charset="-122"/>
                <a:cs typeface="Times New Roman" panose="02020603050405020304" pitchFamily="18" charset="0"/>
              </a:rPr>
              <a:t>或</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Φ</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ElemSet</a:t>
            </a:r>
            <a:r>
              <a:rPr lang="zh-CN" altLang="zh-CN" sz="2400" dirty="0">
                <a:latin typeface="宋体" panose="02010600030101010101" pitchFamily="2" charset="-122"/>
                <a:ea typeface="宋体" panose="02010600030101010101" pitchFamily="2" charset="-122"/>
                <a:cs typeface="Times New Roman" panose="02020603050405020304" pitchFamily="18" charset="0"/>
              </a:rPr>
              <a:t>为顶点集合。</a:t>
            </a:r>
            <a:endParaRPr lang="zh-CN" altLang="zh-CN" sz="3200" dirty="0"/>
          </a:p>
          <a:p>
            <a:pPr lvl="0" eaLnBrk="0" fontAlgn="base" hangingPunct="0">
              <a:lnSpc>
                <a:spcPct val="100000"/>
              </a:lnSpc>
              <a:spcBef>
                <a:spcPct val="0"/>
              </a:spcBef>
              <a:spcAft>
                <a:spcPct val="0"/>
              </a:spcAft>
            </a:pPr>
            <a:r>
              <a:rPr lang="zh-CN" altLang="zh-CN" sz="2400" b="1" dirty="0">
                <a:latin typeface="宋体" panose="02010600030101010101" pitchFamily="2" charset="-122"/>
                <a:ea typeface="宋体" panose="02010600030101010101" pitchFamily="2" charset="-122"/>
                <a:cs typeface="Times New Roman" panose="02020603050405020304" pitchFamily="18" charset="0"/>
              </a:rPr>
              <a:t>数据关系：</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3200" dirty="0"/>
          </a:p>
          <a:p>
            <a:pPr marL="898525" lvl="0" eaLnBrk="0" fontAlgn="base" hangingPunct="0">
              <a:lnSpc>
                <a:spcPct val="100000"/>
              </a:lnSpc>
              <a:spcBef>
                <a:spcPct val="0"/>
              </a:spcBef>
              <a:spcAft>
                <a:spcPct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{&lt;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&gt;</a:t>
            </a:r>
            <a:r>
              <a:rPr lang="zh-CN" altLang="zh-CN" sz="2400" dirty="0">
                <a:latin typeface="宋体" panose="02010600030101010101" pitchFamily="2" charset="-122"/>
                <a:ea typeface="宋体" panose="02010600030101010101" pitchFamily="2" charset="-122"/>
                <a:cs typeface="Times New Roman" panose="02020603050405020304" pitchFamily="18" charset="0"/>
              </a:rPr>
              <a:t>或</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latin typeface="Symbol" panose="05050102010706020507" pitchFamily="18" charset="2"/>
                <a:ea typeface="宋体" panose="02010600030101010101" pitchFamily="2" charset="-122"/>
                <a:cs typeface="Times New Roman" panose="02020603050405020304" pitchFamily="18" charset="0"/>
              </a:rPr>
              <a:t>Î</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ElemSet, </a:t>
            </a:r>
            <a:r>
              <a:rPr lang="zh-CN" altLang="zh-CN" sz="2400" dirty="0">
                <a:latin typeface="宋体" panose="02010600030101010101" pitchFamily="2" charset="-122"/>
                <a:ea typeface="宋体" panose="02010600030101010101" pitchFamily="2" charset="-122"/>
                <a:cs typeface="Times New Roman" panose="02020603050405020304" pitchFamily="18" charset="0"/>
              </a:rPr>
              <a:t>且</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P(v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i</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j=1,2,3,……n}, </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其中</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&lt;v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&gt;</a:t>
            </a:r>
            <a:r>
              <a:rPr lang="zh-CN" altLang="zh-CN" sz="2400" dirty="0">
                <a:latin typeface="宋体" panose="02010600030101010101" pitchFamily="2" charset="-122"/>
                <a:ea typeface="宋体" panose="02010600030101010101" pitchFamily="2" charset="-122"/>
                <a:cs typeface="Times New Roman" panose="02020603050405020304" pitchFamily="18" charset="0"/>
              </a:rPr>
              <a:t>表示从顶点</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到顶点</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latin typeface="宋体" panose="02010600030101010101" pitchFamily="2" charset="-122"/>
                <a:ea typeface="宋体" panose="02010600030101010101" pitchFamily="2" charset="-122"/>
                <a:cs typeface="Times New Roman" panose="02020603050405020304" pitchFamily="18" charset="0"/>
              </a:rPr>
              <a:t>的一条边</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　　</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表示顶点</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与顶点</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latin typeface="宋体" panose="02010600030101010101" pitchFamily="2" charset="-122"/>
                <a:ea typeface="宋体" panose="02010600030101010101" pitchFamily="2" charset="-122"/>
                <a:cs typeface="Times New Roman" panose="02020603050405020304" pitchFamily="18" charset="0"/>
              </a:rPr>
              <a:t>互连</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　　</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P</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定义了</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&lt;v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&gt;</a:t>
            </a:r>
            <a:r>
              <a:rPr lang="zh-CN" altLang="zh-CN" sz="2400" dirty="0">
                <a:latin typeface="宋体" panose="02010600030101010101" pitchFamily="2" charset="-122"/>
                <a:ea typeface="宋体" panose="02010600030101010101" pitchFamily="2" charset="-122"/>
                <a:cs typeface="Times New Roman" panose="02020603050405020304" pitchFamily="18" charset="0"/>
              </a:rPr>
              <a:t>或</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i</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4400" baseline="-30000" dirty="0">
                <a:latin typeface="Times New Roman" panose="02020603050405020304" pitchFamily="18" charset="0"/>
                <a:ea typeface="宋体" panose="02010600030101010101" pitchFamily="2" charset="-122"/>
                <a:cs typeface="Times New Roman" panose="02020603050405020304" pitchFamily="18" charset="0"/>
              </a:rPr>
              <a:t>j</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的意义或信息。</a:t>
            </a:r>
            <a:endParaRPr lang="zh-CN" altLang="zh-CN" sz="4800" dirty="0">
              <a:latin typeface="Arial" panose="020B0604020202020204" pitchFamily="34" charset="0"/>
            </a:endParaRPr>
          </a:p>
          <a:p>
            <a:pPr marL="898525" lvl="0"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1528763" lvl="0" indent="-1528763">
              <a:lnSpc>
                <a:spcPct val="110000"/>
              </a:lnSpc>
            </a:pPr>
            <a:endParaRPr lang="en-US" altLang="zh-CN" sz="2400" dirty="0" smtClean="0"/>
          </a:p>
        </p:txBody>
      </p:sp>
    </p:spTree>
    <p:extLst>
      <p:ext uri="{BB962C8B-B14F-4D97-AF65-F5344CB8AC3E}">
        <p14:creationId xmlns:p14="http://schemas.microsoft.com/office/powerpoint/2010/main" val="35081799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850861"/>
            <a:ext cx="10766947" cy="5392283"/>
          </a:xfrm>
        </p:spPr>
        <p:txBody>
          <a:bodyPr>
            <a:normAutofit fontScale="92500" lnSpcReduction="20000"/>
          </a:bodyPr>
          <a:lstStyle/>
          <a:p>
            <a:pPr lvl="0" eaLnBrk="0" fontAlgn="base" hangingPunct="0">
              <a:lnSpc>
                <a:spcPct val="100000"/>
              </a:lnSpc>
              <a:spcBef>
                <a:spcPct val="0"/>
              </a:spcBef>
              <a:spcAft>
                <a:spcPct val="0"/>
              </a:spcAft>
            </a:pPr>
            <a:r>
              <a:rPr lang="zh-CN" altLang="zh-CN" sz="2400" b="1" dirty="0">
                <a:latin typeface="宋体" panose="02010600030101010101" pitchFamily="2" charset="-122"/>
                <a:ea typeface="宋体" panose="02010600030101010101" pitchFamily="2" charset="-122"/>
                <a:cs typeface="Times New Roman" panose="02020603050405020304" pitchFamily="18" charset="0"/>
              </a:rPr>
              <a:t>基本操作</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3200" dirty="0"/>
          </a:p>
          <a:p>
            <a:pPr marL="898525" lvl="0" eaLnBrk="0" fontAlgn="base" hangingPunct="0">
              <a:lnSpc>
                <a:spcPct val="100000"/>
              </a:lnSpc>
              <a:spcBef>
                <a:spcPct val="0"/>
              </a:spcBef>
              <a:spcAft>
                <a:spcPct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InitGraph(</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i="1" dirty="0">
                <a:latin typeface="宋体" panose="02010600030101010101" pitchFamily="2" charset="-122"/>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kMaxVertex，no_edge_value，directed</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宋体" panose="02010600030101010101" pitchFamily="2" charset="-122"/>
                <a:ea typeface="宋体" panose="02010600030101010101" pitchFamily="2" charset="-122"/>
                <a:cs typeface="Times New Roman" panose="02020603050405020304" pitchFamily="18" charset="0"/>
              </a:rPr>
              <a:t>：初始化一个空的图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。其中</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kMaxVertex</a:t>
            </a:r>
            <a:r>
              <a:rPr lang="zh-CN" altLang="zh-CN" sz="2400" dirty="0">
                <a:latin typeface="宋体" panose="02010600030101010101" pitchFamily="2" charset="-122"/>
                <a:ea typeface="宋体" panose="02010600030101010101" pitchFamily="2" charset="-122"/>
                <a:cs typeface="Times New Roman" panose="02020603050405020304" pitchFamily="18" charset="0"/>
              </a:rPr>
              <a:t>是最多可能的顶点数；</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no_edge_value</a:t>
            </a:r>
            <a:r>
              <a:rPr lang="zh-CN" altLang="zh-CN" sz="2400" dirty="0">
                <a:latin typeface="宋体" panose="02010600030101010101" pitchFamily="2" charset="-122"/>
                <a:ea typeface="宋体" panose="02010600030101010101" pitchFamily="2" charset="-122"/>
                <a:cs typeface="Times New Roman" panose="02020603050405020304" pitchFamily="18" charset="0"/>
              </a:rPr>
              <a:t>是当顶点间不存在边时，在图中给顶点关系赋予的权值；</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directed </a:t>
            </a:r>
            <a:r>
              <a:rPr lang="zh-CN" altLang="zh-CN" sz="2400" dirty="0">
                <a:latin typeface="宋体" panose="02010600030101010101" pitchFamily="2" charset="-122"/>
                <a:ea typeface="宋体" panose="02010600030101010101" pitchFamily="2" charset="-122"/>
                <a:cs typeface="Times New Roman" panose="02020603050405020304" pitchFamily="18" charset="0"/>
              </a:rPr>
              <a:t>为</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true</a:t>
            </a:r>
            <a:r>
              <a:rPr lang="zh-CN" altLang="zh-CN" sz="2400" dirty="0">
                <a:latin typeface="宋体" panose="02010600030101010101" pitchFamily="2" charset="-122"/>
                <a:ea typeface="宋体" panose="02010600030101010101" pitchFamily="2" charset="-122"/>
                <a:cs typeface="Times New Roman" panose="02020603050405020304" pitchFamily="18" charset="0"/>
              </a:rPr>
              <a:t>时图是有向的，为</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false</a:t>
            </a:r>
            <a:r>
              <a:rPr lang="zh-CN" altLang="zh-CN" sz="2400" dirty="0">
                <a:latin typeface="宋体" panose="02010600030101010101" pitchFamily="2" charset="-122"/>
                <a:ea typeface="宋体" panose="02010600030101010101" pitchFamily="2" charset="-122"/>
                <a:cs typeface="Times New Roman" panose="02020603050405020304" pitchFamily="18" charset="0"/>
              </a:rPr>
              <a:t>时图是无向的</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endParaRPr lang="zh-CN" altLang="zh-CN" sz="3200" dirty="0"/>
          </a:p>
          <a:p>
            <a:pPr marL="898525" lvl="0" eaLnBrk="0" fontAlgn="base" hangingPunct="0">
              <a:lnSpc>
                <a:spcPct val="100000"/>
              </a:lnSpc>
              <a:spcBef>
                <a:spcPct val="0"/>
              </a:spcBef>
              <a:spcAft>
                <a:spcPct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CreateGraph(</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：构造一个图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endParaRPr lang="zh-CN" altLang="zh-CN" sz="3200" dirty="0"/>
          </a:p>
          <a:p>
            <a:pPr marL="898525" lvl="0" eaLnBrk="0" fontAlgn="base" hangingPunct="0">
              <a:lnSpc>
                <a:spcPct val="100000"/>
              </a:lnSpc>
              <a:spcBef>
                <a:spcPct val="0"/>
              </a:spcBef>
              <a:spcAft>
                <a:spcPct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DestroyGraph(</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：释放图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占用的所有空间</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endParaRPr lang="zh-CN" altLang="zh-CN" sz="3200" dirty="0"/>
          </a:p>
          <a:p>
            <a:pPr marL="898525" lvl="0" eaLnBrk="0" fontAlgn="base" hangingPunct="0">
              <a:lnSpc>
                <a:spcPct val="100000"/>
              </a:lnSpc>
              <a:spcBef>
                <a:spcPct val="0"/>
              </a:spcBef>
              <a:spcAft>
                <a:spcPct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NumberOfVex(</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：返回图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中顶点的个数</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endParaRPr lang="zh-CN" altLang="zh-CN" sz="3200" dirty="0"/>
          </a:p>
          <a:p>
            <a:pPr marL="898525" lvl="0" eaLnBrk="0" fontAlgn="base" hangingPunct="0">
              <a:lnSpc>
                <a:spcPct val="100000"/>
              </a:lnSpc>
              <a:spcBef>
                <a:spcPct val="0"/>
              </a:spcBef>
              <a:spcAft>
                <a:spcPct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NumberOfEdge(</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：返回图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中边的条数</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endParaRPr lang="zh-CN" altLang="zh-CN" sz="3200" dirty="0"/>
          </a:p>
          <a:p>
            <a:pPr marL="898525" lvl="0" eaLnBrk="0" fontAlgn="base" hangingPunct="0">
              <a:lnSpc>
                <a:spcPct val="100000"/>
              </a:lnSpc>
              <a:spcBef>
                <a:spcPct val="0"/>
              </a:spcBef>
              <a:spcAft>
                <a:spcPct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ExistEdge(</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 u, v</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：判断图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中顶点</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u</a:t>
            </a:r>
            <a:r>
              <a:rPr lang="zh-CN" altLang="zh-CN" sz="2400" dirty="0">
                <a:latin typeface="宋体" panose="02010600030101010101" pitchFamily="2" charset="-122"/>
                <a:ea typeface="宋体" panose="02010600030101010101" pitchFamily="2" charset="-122"/>
                <a:cs typeface="Times New Roman" panose="02020603050405020304" pitchFamily="18" charset="0"/>
              </a:rPr>
              <a:t>到</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之间是否存在边，有返回</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true</a:t>
            </a:r>
            <a:r>
              <a:rPr lang="zh-CN" altLang="zh-CN" sz="2400" dirty="0">
                <a:latin typeface="宋体" panose="02010600030101010101" pitchFamily="2" charset="-122"/>
                <a:ea typeface="宋体" panose="02010600030101010101" pitchFamily="2" charset="-122"/>
                <a:cs typeface="Times New Roman" panose="02020603050405020304" pitchFamily="18" charset="0"/>
              </a:rPr>
              <a:t>，无返回</a:t>
            </a:r>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false</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1528763" lvl="0" indent="-1528763">
              <a:lnSpc>
                <a:spcPct val="110000"/>
              </a:lnSpc>
            </a:pPr>
            <a:endParaRPr lang="en-US" altLang="zh-CN" sz="2400" dirty="0" smtClean="0"/>
          </a:p>
        </p:txBody>
      </p:sp>
    </p:spTree>
    <p:extLst>
      <p:ext uri="{BB962C8B-B14F-4D97-AF65-F5344CB8AC3E}">
        <p14:creationId xmlns:p14="http://schemas.microsoft.com/office/powerpoint/2010/main" val="2630864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1197703"/>
            <a:ext cx="10766947" cy="4903552"/>
          </a:xfrm>
        </p:spPr>
        <p:txBody>
          <a:bodyPr>
            <a:normAutofit/>
          </a:bodyPr>
          <a:lstStyle/>
          <a:p>
            <a:pPr marL="1166813" lvl="0" eaLnBrk="0" fontAlgn="base" hangingPunct="0">
              <a:lnSpc>
                <a:spcPct val="100000"/>
              </a:lnSpc>
              <a:spcBef>
                <a:spcPct val="0"/>
              </a:spcBef>
              <a:spcAft>
                <a:spcPct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GetPosition</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graph,v</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：返回顶点</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在图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中的位置，无则返回</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NIL</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1166813" lvl="0" eaLnBrk="0" fontAlgn="base" hangingPunct="0">
              <a:lnSpc>
                <a:spcPct val="100000"/>
              </a:lnSpc>
              <a:spcBef>
                <a:spcPct val="0"/>
              </a:spcBef>
              <a:spcAft>
                <a:spcPct val="0"/>
              </a:spcAft>
            </a:pPr>
            <a:endParaRPr lang="zh-CN" altLang="zh-CN" sz="3200" dirty="0"/>
          </a:p>
          <a:p>
            <a:pPr marL="1166813" lvl="0" eaLnBrk="0" fontAlgn="base" hangingPunct="0">
              <a:lnSpc>
                <a:spcPct val="100000"/>
              </a:lnSpc>
              <a:spcBef>
                <a:spcPct val="0"/>
              </a:spcBef>
              <a:spcAft>
                <a:spcPct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GetValue(</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graph,v</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：返回图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中顶点</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的</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值</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1166813" lvl="0" eaLnBrk="0" fontAlgn="base" hangingPunct="0">
              <a:lnSpc>
                <a:spcPct val="100000"/>
              </a:lnSpc>
              <a:spcBef>
                <a:spcPct val="0"/>
              </a:spcBef>
              <a:spcAft>
                <a:spcPct val="0"/>
              </a:spcAft>
            </a:pPr>
            <a:endParaRPr lang="zh-CN" altLang="zh-CN" sz="3200" dirty="0"/>
          </a:p>
          <a:p>
            <a:pPr marL="1166813" lvl="0" eaLnBrk="0" fontAlgn="base" hangingPunct="0">
              <a:lnSpc>
                <a:spcPct val="100000"/>
              </a:lnSpc>
              <a:spcBef>
                <a:spcPct val="0"/>
              </a:spcBef>
              <a:spcAft>
                <a:spcPct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PutValue(</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graph,v,value</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：为图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中顶点</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赋值</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value</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1166813" lvl="0" eaLnBrk="0" fontAlgn="base" hangingPunct="0">
              <a:lnSpc>
                <a:spcPct val="100000"/>
              </a:lnSpc>
              <a:spcBef>
                <a:spcPct val="0"/>
              </a:spcBef>
              <a:spcAft>
                <a:spcPct val="0"/>
              </a:spcAft>
            </a:pPr>
            <a:endParaRPr lang="zh-CN" altLang="zh-CN" sz="3200" dirty="0"/>
          </a:p>
          <a:p>
            <a:pPr marL="1166813" lvl="0" eaLnBrk="0" fontAlgn="base" hangingPunct="0">
              <a:lnSpc>
                <a:spcPct val="100000"/>
              </a:lnSpc>
              <a:spcBef>
                <a:spcPct val="0"/>
              </a:spcBef>
              <a:spcAft>
                <a:spcPct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FirstAdjVex(</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graph,v</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宋体" panose="02010600030101010101" pitchFamily="2" charset="-122"/>
                <a:ea typeface="宋体" panose="02010600030101010101" pitchFamily="2" charset="-122"/>
                <a:cs typeface="Times New Roman" panose="02020603050405020304" pitchFamily="18" charset="0"/>
              </a:rPr>
              <a:t>返回图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中顶点</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的第一个邻接顶点，若</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无邻接</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顶点返回</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NIL</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1166813" lvl="0" eaLnBrk="0" fontAlgn="base" hangingPunct="0">
              <a:lnSpc>
                <a:spcPct val="100000"/>
              </a:lnSpc>
              <a:spcBef>
                <a:spcPct val="0"/>
              </a:spcBef>
              <a:spcAft>
                <a:spcPct val="0"/>
              </a:spcAft>
            </a:pPr>
            <a:endParaRPr lang="zh-CN" altLang="zh-CN" sz="3200" dirty="0"/>
          </a:p>
          <a:p>
            <a:pPr marL="1166813" lvl="0" eaLnBrk="0" fontAlgn="base" hangingPunct="0">
              <a:lnSpc>
                <a:spcPct val="100000"/>
              </a:lnSpc>
              <a:spcBef>
                <a:spcPct val="0"/>
              </a:spcBef>
              <a:spcAft>
                <a:spcPct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NextAdjVex(</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graph,u,v</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：返回图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u</a:t>
            </a:r>
            <a:r>
              <a:rPr lang="zh-CN" altLang="zh-CN" sz="2400" dirty="0">
                <a:latin typeface="宋体" panose="02010600030101010101" pitchFamily="2" charset="-122"/>
                <a:ea typeface="宋体" panose="02010600030101010101" pitchFamily="2" charset="-122"/>
                <a:cs typeface="Times New Roman" panose="02020603050405020304" pitchFamily="18" charset="0"/>
              </a:rPr>
              <a:t>顶点相对</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顶点的下一个邻接顶点，</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无则</a:t>
            </a:r>
            <a:r>
              <a:rPr lang="zh-CN" altLang="zh-CN" sz="2400" dirty="0">
                <a:latin typeface="宋体" panose="02010600030101010101" pitchFamily="2" charset="-122"/>
                <a:ea typeface="宋体" panose="02010600030101010101" pitchFamily="2" charset="-122"/>
                <a:cs typeface="Times New Roman" panose="02020603050405020304" pitchFamily="18" charset="0"/>
              </a:rPr>
              <a:t>返回</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NIL</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1166813" lvl="0" eaLnBrk="0" fontAlgn="base" hangingPunct="0">
              <a:lnSpc>
                <a:spcPct val="100000"/>
              </a:lnSpc>
              <a:spcBef>
                <a:spcPct val="0"/>
              </a:spcBef>
              <a:spcAft>
                <a:spcPct val="0"/>
              </a:spcAft>
            </a:pPr>
            <a:endParaRPr lang="zh-CN" altLang="zh-CN" sz="3200" dirty="0"/>
          </a:p>
          <a:p>
            <a:pPr marL="1166813">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1528763" lvl="0" indent="-1528763">
              <a:lnSpc>
                <a:spcPct val="110000"/>
              </a:lnSpc>
            </a:pPr>
            <a:endParaRPr lang="en-US" altLang="zh-CN" sz="2400" dirty="0" smtClean="0"/>
          </a:p>
        </p:txBody>
      </p:sp>
    </p:spTree>
    <p:extLst>
      <p:ext uri="{BB962C8B-B14F-4D97-AF65-F5344CB8AC3E}">
        <p14:creationId xmlns:p14="http://schemas.microsoft.com/office/powerpoint/2010/main" val="377895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756268"/>
            <a:ext cx="10766947" cy="5581469"/>
          </a:xfrm>
        </p:spPr>
        <p:txBody>
          <a:bodyPr>
            <a:normAutofit fontScale="92500" lnSpcReduction="10000"/>
          </a:bodyPr>
          <a:lstStyle/>
          <a:p>
            <a:pPr marL="898525" lvl="0" eaLnBrk="0" fontAlgn="base" hangingPunct="0">
              <a:lnSpc>
                <a:spcPct val="100000"/>
              </a:lnSpc>
              <a:spcBef>
                <a:spcPct val="0"/>
              </a:spcBef>
              <a:spcAft>
                <a:spcPct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InsertVex</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graph,v</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：在图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中插入顶点</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endParaRPr lang="zh-CN" altLang="zh-CN" sz="3200" dirty="0"/>
          </a:p>
          <a:p>
            <a:pPr marL="898525" lvl="0" eaLnBrk="0" fontAlgn="base" hangingPunct="0">
              <a:lnSpc>
                <a:spcPct val="100000"/>
              </a:lnSpc>
              <a:spcBef>
                <a:spcPct val="0"/>
              </a:spcBef>
              <a:spcAft>
                <a:spcPct val="0"/>
              </a:spcAft>
            </a:pP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InsertEdge(</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graph,u,v,weight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：在图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中顶点</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u</a:t>
            </a:r>
            <a:r>
              <a:rPr lang="zh-CN" altLang="zh-CN" sz="2400" dirty="0">
                <a:latin typeface="宋体" panose="02010600030101010101" pitchFamily="2" charset="-122"/>
                <a:ea typeface="宋体" panose="02010600030101010101" pitchFamily="2" charset="-122"/>
                <a:cs typeface="Times New Roman" panose="02020603050405020304" pitchFamily="18" charset="0"/>
              </a:rPr>
              <a:t>和</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之间插入一条边，权值为</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weight</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a:p>
            <a:pPr marL="898525" lvl="0" eaLnBrk="0" fontAlgn="base" hangingPunct="0">
              <a:lnSpc>
                <a:spcPct val="100000"/>
              </a:lnSpc>
              <a:spcBef>
                <a:spcPct val="0"/>
              </a:spcBef>
              <a:spcAft>
                <a:spcPct val="0"/>
              </a:spcAft>
            </a:pP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RemoveVex</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graph,v</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：在图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中删除顶点</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及所有邻接于顶点</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的边。</a:t>
            </a:r>
            <a:endParaRPr lang="zh-CN" altLang="zh-CN" sz="3200" dirty="0"/>
          </a:p>
          <a:p>
            <a:pPr marL="898525" lvl="0" eaLnBrk="0" fontAlgn="base" hangingPunct="0">
              <a:lnSpc>
                <a:spcPct val="100000"/>
              </a:lnSpc>
              <a:spcBef>
                <a:spcPct val="0"/>
              </a:spcBef>
              <a:spcAft>
                <a:spcPct val="0"/>
              </a:spcAft>
            </a:pP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RmoveEdge</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graph,u,v</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：在图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中删除顶点</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u</a:t>
            </a:r>
            <a:r>
              <a:rPr lang="zh-CN" altLang="zh-CN" sz="2400" dirty="0">
                <a:latin typeface="宋体" panose="02010600030101010101" pitchFamily="2" charset="-122"/>
                <a:ea typeface="宋体" panose="02010600030101010101" pitchFamily="2" charset="-122"/>
                <a:cs typeface="Times New Roman" panose="02020603050405020304" pitchFamily="18" charset="0"/>
              </a:rPr>
              <a:t>和</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之间的边。</a:t>
            </a:r>
            <a:endParaRPr lang="zh-CN" altLang="zh-CN" sz="3200" dirty="0"/>
          </a:p>
          <a:p>
            <a:pPr marL="898525" lvl="0" eaLnBrk="0" fontAlgn="base" hangingPunct="0">
              <a:lnSpc>
                <a:spcPct val="100000"/>
              </a:lnSpc>
              <a:spcBef>
                <a:spcPct val="0"/>
              </a:spcBef>
              <a:spcAft>
                <a:spcPct val="0"/>
              </a:spcAft>
            </a:pP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DFS</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：按深度优先遍历图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中顶点。</a:t>
            </a:r>
            <a:endParaRPr lang="zh-CN" altLang="zh-CN" sz="3200" dirty="0"/>
          </a:p>
          <a:p>
            <a:pPr marL="898525" lvl="0" eaLnBrk="0" fontAlgn="base" hangingPunct="0">
              <a:lnSpc>
                <a:spcPct val="100000"/>
              </a:lnSpc>
              <a:spcBef>
                <a:spcPct val="0"/>
              </a:spcBef>
              <a:spcAft>
                <a:spcPct val="0"/>
              </a:spcAft>
            </a:pP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DFS</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graph,v,visited</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：从顶点</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开始深度优先遍历，</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visited记录顶点访问标记</a:t>
            </a:r>
            <a:endParaRPr lang="zh-CN" altLang="zh-CN" sz="3200" dirty="0"/>
          </a:p>
          <a:p>
            <a:pPr marL="898525" lvl="0" eaLnBrk="0" fontAlgn="base" hangingPunct="0">
              <a:lnSpc>
                <a:spcPct val="100000"/>
              </a:lnSpc>
              <a:spcBef>
                <a:spcPct val="0"/>
              </a:spcBef>
              <a:spcAft>
                <a:spcPct val="0"/>
              </a:spcAft>
            </a:pP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BFS</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：按广度优先遍历图</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中顶点。</a:t>
            </a:r>
            <a:endParaRPr lang="zh-CN" altLang="zh-CN" sz="3200" dirty="0"/>
          </a:p>
          <a:p>
            <a:pPr marL="898525" lvl="0" eaLnBrk="0" fontAlgn="base" hangingPunct="0">
              <a:lnSpc>
                <a:spcPct val="100000"/>
              </a:lnSpc>
              <a:spcBef>
                <a:spcPct val="0"/>
              </a:spcBef>
              <a:spcAft>
                <a:spcPct val="0"/>
              </a:spcAft>
            </a:pPr>
            <a:endPar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endParaRPr>
          </a:p>
          <a:p>
            <a:pPr marL="898525" lvl="0" eaLnBrk="0" fontAlgn="base" hangingPunct="0">
              <a:lnSpc>
                <a:spcPct val="100000"/>
              </a:lnSpc>
              <a:spcBef>
                <a:spcPct val="0"/>
              </a:spcBef>
              <a:spcAft>
                <a:spcPct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BFS</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ea typeface="宋体" panose="02010600030101010101" pitchFamily="2" charset="-122"/>
                <a:cs typeface="Times New Roman" panose="02020603050405020304" pitchFamily="18" charset="0"/>
              </a:rPr>
              <a:t>graph, v, visited</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：从顶点</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a:t>
            </a:r>
            <a:r>
              <a:rPr lang="zh-CN" altLang="zh-CN" sz="2400" dirty="0">
                <a:latin typeface="宋体" panose="02010600030101010101" pitchFamily="2" charset="-122"/>
                <a:ea typeface="宋体" panose="02010600030101010101" pitchFamily="2" charset="-122"/>
                <a:cs typeface="Times New Roman" panose="02020603050405020304" pitchFamily="18" charset="0"/>
              </a:rPr>
              <a:t>开始广度优先遍历，</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visited记录顶点访问</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标记</a:t>
            </a:r>
            <a:endParaRPr lang="en-US" altLang="zh-CN" sz="3200" dirty="0" smtClean="0"/>
          </a:p>
          <a:p>
            <a:pPr marL="173038" lvl="0" eaLnBrk="0" fontAlgn="base" hangingPunct="0">
              <a:lnSpc>
                <a:spcPct val="100000"/>
              </a:lnSpc>
              <a:spcBef>
                <a:spcPct val="0"/>
              </a:spcBef>
              <a:spcAft>
                <a:spcPct val="0"/>
              </a:spcAft>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898525" lvl="0"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400" dirty="0" smtClean="0">
              <a:solidFill>
                <a:srgbClr val="000000"/>
              </a:solidFill>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898525" indent="-898525">
              <a:lnSpc>
                <a:spcPct val="110000"/>
              </a:lnSpc>
            </a:pPr>
            <a:endParaRPr lang="en-US" altLang="zh-CN" sz="2600" dirty="0" smtClean="0">
              <a:latin typeface="宋体" panose="02010600030101010101" pitchFamily="2" charset="-122"/>
              <a:ea typeface="宋体" panose="02010600030101010101" pitchFamily="2" charset="-122"/>
              <a:cs typeface="Times New Roman" panose="02020603050405020304" pitchFamily="18" charset="0"/>
            </a:endParaRPr>
          </a:p>
          <a:p>
            <a:pPr marL="898525" indent="-898525">
              <a:lnSpc>
                <a:spcPct val="110000"/>
              </a:lnSpc>
            </a:pPr>
            <a:endParaRPr lang="zh-CN" altLang="zh-CN" sz="4800" dirty="0">
              <a:latin typeface="Arial" panose="020B0604020202020204" pitchFamily="34" charset="0"/>
            </a:endParaRP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1528763" lvl="0" indent="-1528763">
              <a:lnSpc>
                <a:spcPct val="110000"/>
              </a:lnSpc>
            </a:pPr>
            <a:endParaRPr lang="en-US" altLang="zh-CN" sz="2400" dirty="0" smtClean="0"/>
          </a:p>
        </p:txBody>
      </p:sp>
    </p:spTree>
    <p:extLst>
      <p:ext uri="{BB962C8B-B14F-4D97-AF65-F5344CB8AC3E}">
        <p14:creationId xmlns:p14="http://schemas.microsoft.com/office/powerpoint/2010/main" val="1741490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130" name="图片 129"/>
          <p:cNvPicPr>
            <a:picLocks noChangeAspect="1"/>
          </p:cNvPicPr>
          <p:nvPr/>
        </p:nvPicPr>
        <p:blipFill rotWithShape="1">
          <a:blip r:embed="rId3"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128" name="图片 127"/>
          <p:cNvPicPr>
            <a:picLocks noChangeAspect="1"/>
          </p:cNvPicPr>
          <p:nvPr/>
        </p:nvPicPr>
        <p:blipFill rotWithShape="1">
          <a:blip r:embed="rId4"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grpSp>
        <p:nvGrpSpPr>
          <p:cNvPr id="18" name="组合 17"/>
          <p:cNvGrpSpPr/>
          <p:nvPr/>
        </p:nvGrpSpPr>
        <p:grpSpPr>
          <a:xfrm>
            <a:off x="10001700" y="2854959"/>
            <a:ext cx="2268815" cy="2101347"/>
            <a:chOff x="6175344" y="342254"/>
            <a:chExt cx="7803037" cy="7227071"/>
          </a:xfrm>
        </p:grpSpPr>
        <p:sp>
          <p:nvSpPr>
            <p:cNvPr id="19" name="六边形 18"/>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9863825" y="4346576"/>
            <a:ext cx="2963878" cy="2745105"/>
            <a:chOff x="6175344" y="342254"/>
            <a:chExt cx="7803037"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5721539" y="3439840"/>
            <a:ext cx="748923" cy="769441"/>
          </a:xfrm>
          <a:prstGeom prst="rect">
            <a:avLst/>
          </a:prstGeom>
        </p:spPr>
        <p:txBody>
          <a:bodyPr wrap="none">
            <a:spAutoFit/>
          </a:bodyPr>
          <a:lstStyle/>
          <a:p>
            <a:pPr algn="ctr"/>
            <a:r>
              <a:rPr lang="zh-CN" altLang="en-US" sz="4400" b="1" dirty="0" smtClean="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图</a:t>
            </a:r>
            <a:endPar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8" name="矩形 7"/>
          <p:cNvSpPr/>
          <p:nvPr/>
        </p:nvSpPr>
        <p:spPr>
          <a:xfrm>
            <a:off x="5261477" y="2445722"/>
            <a:ext cx="1669047" cy="646331"/>
          </a:xfrm>
          <a:prstGeom prst="rect">
            <a:avLst/>
          </a:prstGeom>
        </p:spPr>
        <p:txBody>
          <a:bodyPr wrap="none">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 </a:t>
            </a:r>
            <a:r>
              <a:rPr lang="en-US" altLang="zh-CN" sz="3600" b="1"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7 </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a:t>
            </a:r>
          </a:p>
        </p:txBody>
      </p:sp>
      <p:cxnSp>
        <p:nvCxnSpPr>
          <p:cNvPr id="9" name="直接连接符 8"/>
          <p:cNvCxnSpPr/>
          <p:nvPr/>
        </p:nvCxnSpPr>
        <p:spPr>
          <a:xfrm>
            <a:off x="3024554" y="3265946"/>
            <a:ext cx="6116350" cy="0"/>
          </a:xfrm>
          <a:prstGeom prst="line">
            <a:avLst/>
          </a:prstGeom>
          <a:ln w="22225">
            <a:solidFill>
              <a:schemeClr val="bg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221671" y="2179434"/>
            <a:ext cx="7748658" cy="2397279"/>
            <a:chOff x="2221671" y="2179434"/>
            <a:chExt cx="7748658" cy="2397279"/>
          </a:xfrm>
        </p:grpSpPr>
        <p:sp>
          <p:nvSpPr>
            <p:cNvPr id="6" name="标题 9801"/>
            <p:cNvSpPr txBox="1"/>
            <p:nvPr/>
          </p:nvSpPr>
          <p:spPr>
            <a:xfrm rot="16200000">
              <a:off x="8719085" y="3325468"/>
              <a:ext cx="2397277" cy="105210"/>
            </a:xfrm>
            <a:prstGeom prst="parallelogram">
              <a:avLst>
                <a:gd name="adj" fmla="val 98875"/>
              </a:avLst>
            </a:prstGeom>
            <a:gradFill flip="none" rotWithShape="1">
              <a:gsLst>
                <a:gs pos="100000">
                  <a:srgbClr val="016773"/>
                </a:gs>
                <a:gs pos="0">
                  <a:srgbClr val="00ABA5"/>
                </a:gs>
              </a:gsLst>
              <a:lin ang="6000000" scaled="0"/>
              <a:tileRect/>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10" name="标题 9801"/>
            <p:cNvSpPr txBox="1"/>
            <p:nvPr/>
          </p:nvSpPr>
          <p:spPr>
            <a:xfrm flipH="1">
              <a:off x="2221671" y="4468236"/>
              <a:ext cx="7748657" cy="108477"/>
            </a:xfrm>
            <a:prstGeom prst="parallelogram">
              <a:avLst>
                <a:gd name="adj" fmla="val 102209"/>
              </a:avLst>
            </a:prstGeom>
            <a:gradFill>
              <a:gsLst>
                <a:gs pos="55000">
                  <a:srgbClr val="016773"/>
                </a:gs>
                <a:gs pos="0">
                  <a:srgbClr val="00ABA5"/>
                </a:gs>
                <a:gs pos="100000">
                  <a:srgbClr val="00ABA5"/>
                </a:gs>
              </a:gsLst>
              <a:lin ang="6000000" scaled="0"/>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cxnSp>
          <p:nvCxnSpPr>
            <p:cNvPr id="11" name="直接连接符 10"/>
            <p:cNvCxnSpPr/>
            <p:nvPr/>
          </p:nvCxnSpPr>
          <p:spPr>
            <a:xfrm flipH="1">
              <a:off x="2221671" y="2179434"/>
              <a:ext cx="76428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a:off x="10768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222317" y="4468236"/>
              <a:ext cx="7642800" cy="0"/>
            </a:xfrm>
            <a:prstGeom prst="line">
              <a:avLst/>
            </a:prstGeom>
            <a:ln w="15875" cap="rnd">
              <a:gradFill>
                <a:gsLst>
                  <a:gs pos="0">
                    <a:schemeClr val="bg1">
                      <a:alpha val="0"/>
                    </a:schemeClr>
                  </a:gs>
                  <a:gs pos="100000">
                    <a:schemeClr val="bg1"/>
                  </a:gs>
                </a:gsLst>
                <a:lin ang="36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flipH="1">
              <a:off x="87196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8933514" y="5200219"/>
            <a:ext cx="1549536" cy="1435160"/>
            <a:chOff x="6175344" y="342254"/>
            <a:chExt cx="7803037" cy="7227071"/>
          </a:xfrm>
        </p:grpSpPr>
        <p:sp>
          <p:nvSpPr>
            <p:cNvPr id="22" name="六边形 2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875295" y="-875664"/>
            <a:ext cx="2974038" cy="2745105"/>
            <a:chOff x="6175344" y="342254"/>
            <a:chExt cx="7829785" cy="7227071"/>
          </a:xfrm>
        </p:grpSpPr>
        <p:sp>
          <p:nvSpPr>
            <p:cNvPr id="25" name="六边形 2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259840" y="635784"/>
            <a:ext cx="823697" cy="760292"/>
            <a:chOff x="6175344" y="342254"/>
            <a:chExt cx="7829785" cy="7227071"/>
          </a:xfrm>
        </p:grpSpPr>
        <p:sp>
          <p:nvSpPr>
            <p:cNvPr id="28" name="六边形 2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id="{01EF47B7-ACB2-48A4-B6FF-CD0A170062B0}"/>
              </a:ext>
            </a:extLst>
          </p:cNvPr>
          <p:cNvSpPr txBox="1"/>
          <p:nvPr/>
        </p:nvSpPr>
        <p:spPr>
          <a:xfrm>
            <a:off x="4034782" y="4861769"/>
            <a:ext cx="4122438" cy="430374"/>
          </a:xfrm>
          <a:prstGeom prst="rect">
            <a:avLst/>
          </a:prstGeom>
          <a:noFill/>
        </p:spPr>
        <p:txBody>
          <a:bodyPr wrap="square" rtlCol="0">
            <a:spAutoFit/>
          </a:bodyPr>
          <a:lstStyle/>
          <a:p>
            <a:pPr marL="0" lvl="1" algn="ctr">
              <a:lnSpc>
                <a:spcPct val="120000"/>
              </a:lnSpc>
            </a:pPr>
            <a:r>
              <a:rPr lang="zh-CN" altLang="en-US" sz="2000" spc="3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张同珍</a:t>
            </a:r>
            <a:endPar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450B8CC5-78DC-4EBA-8877-DC819C7FB976}"/>
              </a:ext>
            </a:extLst>
          </p:cNvPr>
          <p:cNvSpPr txBox="1"/>
          <p:nvPr/>
        </p:nvSpPr>
        <p:spPr>
          <a:xfrm>
            <a:off x="3016738" y="5305446"/>
            <a:ext cx="6158524" cy="396583"/>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上海交通大学</a:t>
            </a:r>
          </a:p>
        </p:txBody>
      </p:sp>
      <p:pic>
        <p:nvPicPr>
          <p:cNvPr id="33" name="图片 32">
            <a:extLst>
              <a:ext uri="{FF2B5EF4-FFF2-40B4-BE49-F238E27FC236}">
                <a16:creationId xmlns:a16="http://schemas.microsoft.com/office/drawing/2014/main" id="{768B4DF6-32FD-47E3-B7CC-A91F9FF88B5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4826" b="55447"/>
          <a:stretch>
            <a:fillRect/>
          </a:stretch>
        </p:blipFill>
        <p:spPr>
          <a:xfrm>
            <a:off x="1010763" y="1273596"/>
            <a:ext cx="9165288" cy="25469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6" presetClass="entr" presetSubtype="37"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600"/>
                            </p:stCondLst>
                            <p:childTnLst>
                              <p:par>
                                <p:cTn id="12" presetID="10" presetClass="entr" presetSubtype="0" fill="hold" grpId="0" nodeType="after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1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940" y="680938"/>
            <a:ext cx="10515600" cy="518958"/>
          </a:xfrm>
        </p:spPr>
        <p:txBody>
          <a:bodyPr>
            <a:normAutofit/>
          </a:bodyPr>
          <a:lstStyle/>
          <a:p>
            <a:r>
              <a:rPr lang="zh-CN" altLang="en-US" dirty="0" smtClean="0"/>
              <a:t>图的存储</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77940" y="1733730"/>
            <a:ext cx="11209283" cy="3831818"/>
          </a:xfrm>
          <a:prstGeom prst="rect">
            <a:avLst/>
          </a:prstGeom>
          <a:noFill/>
        </p:spPr>
        <p:txBody>
          <a:bodyPr wrap="square" rtlCol="0">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zh-CN" altLang="zh-CN" sz="2400" dirty="0" smtClean="0">
                <a:solidFill>
                  <a:srgbClr val="000000"/>
                </a:solidFill>
                <a:latin typeface="宋体" panose="02010600030101010101" pitchFamily="2" charset="-122"/>
                <a:cs typeface="Times New Roman" panose="02020603050405020304" pitchFamily="18" charset="0"/>
              </a:rPr>
              <a:t>图</a:t>
            </a:r>
            <a:r>
              <a:rPr lang="zh-CN" altLang="zh-CN" sz="2400" dirty="0">
                <a:solidFill>
                  <a:srgbClr val="000000"/>
                </a:solidFill>
                <a:latin typeface="宋体" panose="02010600030101010101" pitchFamily="2" charset="-122"/>
                <a:cs typeface="Times New Roman" panose="02020603050405020304" pitchFamily="18" charset="0"/>
              </a:rPr>
              <a:t>的存储既要考虑到顶点的存储又要考虑到边的存储</a:t>
            </a:r>
            <a:r>
              <a:rPr lang="zh-CN" altLang="zh-CN" sz="2400" dirty="0" smtClean="0">
                <a:solidFill>
                  <a:srgbClr val="000000"/>
                </a:solidFill>
                <a:latin typeface="宋体" panose="02010600030101010101" pitchFamily="2" charset="-122"/>
                <a:cs typeface="Times New Roman" panose="02020603050405020304" pitchFamily="18" charset="0"/>
              </a:rPr>
              <a:t>。</a:t>
            </a:r>
            <a:endParaRPr lang="en-US" altLang="zh-CN" sz="2400" dirty="0" smtClean="0">
              <a:solidFill>
                <a:srgbClr val="000000"/>
              </a:solidFill>
              <a:latin typeface="宋体" panose="02010600030101010101" pitchFamily="2" charset="-122"/>
              <a:cs typeface="Times New Roman" panose="02020603050405020304" pitchFamily="18" charset="0"/>
            </a:endParaRPr>
          </a:p>
          <a:p>
            <a:pPr marL="342900" indent="-342900" eaLnBrk="0" fontAlgn="base" hangingPunct="0">
              <a:lnSpc>
                <a:spcPct val="150000"/>
              </a:lnSpc>
              <a:spcBef>
                <a:spcPct val="0"/>
              </a:spcBef>
              <a:spcAft>
                <a:spcPct val="0"/>
              </a:spcAft>
              <a:buFont typeface="Wingdings" panose="05000000000000000000" pitchFamily="2" charset="2"/>
              <a:buChar char="Ø"/>
            </a:pPr>
            <a:r>
              <a:rPr lang="zh-CN" altLang="zh-CN" sz="2400" dirty="0" smtClean="0">
                <a:solidFill>
                  <a:srgbClr val="000000"/>
                </a:solidFill>
                <a:latin typeface="宋体" panose="02010600030101010101" pitchFamily="2" charset="-122"/>
                <a:cs typeface="Times New Roman" panose="02020603050405020304" pitchFamily="18" charset="0"/>
              </a:rPr>
              <a:t>如果</a:t>
            </a:r>
            <a:r>
              <a:rPr lang="zh-CN" altLang="zh-CN" sz="2400" dirty="0">
                <a:solidFill>
                  <a:srgbClr val="000000"/>
                </a:solidFill>
                <a:latin typeface="宋体" panose="02010600030101010101" pitchFamily="2" charset="-122"/>
                <a:cs typeface="Times New Roman" panose="02020603050405020304" pitchFamily="18" charset="0"/>
              </a:rPr>
              <a:t>按照线性结构和树结构的存储思路，找到一个类似的、既能同时存储顶点又能存储表示顶点间关系的边的结构就非常困难</a:t>
            </a:r>
            <a:r>
              <a:rPr lang="zh-CN" altLang="zh-CN" sz="2400" dirty="0" smtClean="0">
                <a:solidFill>
                  <a:srgbClr val="000000"/>
                </a:solidFill>
                <a:latin typeface="宋体" panose="02010600030101010101" pitchFamily="2" charset="-122"/>
                <a:cs typeface="Times New Roman" panose="02020603050405020304" pitchFamily="18" charset="0"/>
              </a:rPr>
              <a:t>。</a:t>
            </a:r>
            <a:r>
              <a:rPr lang="zh-CN" altLang="zh-CN" sz="2400" dirty="0">
                <a:solidFill>
                  <a:srgbClr val="000000"/>
                </a:solidFill>
                <a:latin typeface="宋体" panose="02010600030101010101" pitchFamily="2" charset="-122"/>
                <a:cs typeface="Times New Roman" panose="02020603050405020304" pitchFamily="18" charset="0"/>
              </a:rPr>
              <a:t>不妨换个思路，将顶点和边的存储独立开来</a:t>
            </a:r>
            <a:r>
              <a:rPr lang="zh-CN" altLang="en-US" sz="2400" dirty="0">
                <a:solidFill>
                  <a:srgbClr val="000000"/>
                </a:solidFill>
                <a:latin typeface="宋体" panose="02010600030101010101" pitchFamily="2" charset="-122"/>
                <a:cs typeface="Times New Roman" panose="02020603050405020304" pitchFamily="18" charset="0"/>
              </a:rPr>
              <a:t>，顶点归顶点存、边归边存。</a:t>
            </a:r>
            <a:endParaRPr lang="zh-CN" altLang="zh-CN" sz="4800" dirty="0">
              <a:latin typeface="Arial" panose="020B0604020202020204" pitchFamily="34" charset="0"/>
            </a:endParaRPr>
          </a:p>
          <a:p>
            <a:pPr marL="342900" lvl="0" indent="-342900" eaLnBrk="0" fontAlgn="base" hangingPunct="0">
              <a:lnSpc>
                <a:spcPct val="150000"/>
              </a:lnSpc>
              <a:spcBef>
                <a:spcPct val="0"/>
              </a:spcBef>
              <a:spcAft>
                <a:spcPct val="0"/>
              </a:spcAft>
              <a:buFont typeface="Wingdings" panose="05000000000000000000" pitchFamily="2" charset="2"/>
              <a:buChar char="Ø"/>
            </a:pPr>
            <a:r>
              <a:rPr lang="zh-CN" altLang="en-US" sz="2400" dirty="0" smtClean="0">
                <a:solidFill>
                  <a:srgbClr val="000000"/>
                </a:solidFill>
                <a:latin typeface="宋体" panose="02010600030101010101" pitchFamily="2" charset="-122"/>
                <a:cs typeface="Times New Roman" panose="02020603050405020304" pitchFamily="18" charset="0"/>
              </a:rPr>
              <a:t>顶点用一维数组存，边用二维矩阵存 </a:t>
            </a:r>
            <a:r>
              <a:rPr lang="en-US" altLang="zh-CN" sz="2400" dirty="0" smtClean="0">
                <a:solidFill>
                  <a:srgbClr val="000000"/>
                </a:solidFill>
                <a:latin typeface="宋体" panose="02010600030101010101" pitchFamily="2" charset="-122"/>
                <a:cs typeface="Times New Roman" panose="02020603050405020304" pitchFamily="18" charset="0"/>
              </a:rPr>
              <a:t>---</a:t>
            </a:r>
            <a:r>
              <a:rPr lang="zh-CN" altLang="en-US" sz="2400" b="1" dirty="0" smtClean="0">
                <a:solidFill>
                  <a:srgbClr val="000000"/>
                </a:solidFill>
                <a:latin typeface="宋体" panose="02010600030101010101" pitchFamily="2" charset="-122"/>
                <a:cs typeface="Times New Roman" panose="02020603050405020304" pitchFamily="18" charset="0"/>
              </a:rPr>
              <a:t>邻接矩阵存储法</a:t>
            </a:r>
            <a:r>
              <a:rPr lang="zh-CN" altLang="en-US" sz="2400" dirty="0">
                <a:solidFill>
                  <a:srgbClr val="000000"/>
                </a:solidFill>
                <a:latin typeface="宋体" panose="02010600030101010101" pitchFamily="2" charset="-122"/>
                <a:cs typeface="Times New Roman" panose="02020603050405020304" pitchFamily="18" charset="0"/>
              </a:rPr>
              <a:t>。</a:t>
            </a:r>
            <a:endParaRPr lang="en-US" altLang="zh-CN" sz="2400" b="1" dirty="0" smtClean="0">
              <a:solidFill>
                <a:srgbClr val="000000"/>
              </a:solidFill>
              <a:latin typeface="宋体" panose="02010600030101010101" pitchFamily="2" charset="-122"/>
              <a:cs typeface="Times New Roman" panose="02020603050405020304" pitchFamily="18" charset="0"/>
            </a:endParaRPr>
          </a:p>
          <a:p>
            <a:pPr lvl="0" indent="361950" eaLnBrk="0" fontAlgn="base" hangingPunct="0">
              <a:lnSpc>
                <a:spcPct val="150000"/>
              </a:lnSpc>
              <a:spcBef>
                <a:spcPct val="0"/>
              </a:spcBef>
              <a:spcAft>
                <a:spcPct val="0"/>
              </a:spcAft>
            </a:pPr>
            <a:r>
              <a:rPr lang="zh-CN" altLang="en-US" sz="2400" dirty="0" smtClean="0">
                <a:solidFill>
                  <a:srgbClr val="000000"/>
                </a:solidFill>
                <a:latin typeface="宋体" panose="02010600030101010101" pitchFamily="2" charset="-122"/>
                <a:cs typeface="Times New Roman" panose="02020603050405020304" pitchFamily="18" charset="0"/>
              </a:rPr>
              <a:t>顶点用一维数组存，边用单链表存   </a:t>
            </a:r>
            <a:r>
              <a:rPr lang="en-US" altLang="zh-CN" sz="2400" dirty="0" smtClean="0">
                <a:solidFill>
                  <a:srgbClr val="000000"/>
                </a:solidFill>
                <a:latin typeface="宋体" panose="02010600030101010101" pitchFamily="2" charset="-122"/>
                <a:cs typeface="Times New Roman" panose="02020603050405020304" pitchFamily="18" charset="0"/>
              </a:rPr>
              <a:t>---</a:t>
            </a:r>
            <a:r>
              <a:rPr lang="zh-CN" altLang="en-US" sz="2400" b="1" dirty="0" smtClean="0">
                <a:solidFill>
                  <a:srgbClr val="000000"/>
                </a:solidFill>
                <a:latin typeface="宋体" panose="02010600030101010101" pitchFamily="2" charset="-122"/>
                <a:cs typeface="Times New Roman" panose="02020603050405020304" pitchFamily="18" charset="0"/>
              </a:rPr>
              <a:t>邻接表存储法</a:t>
            </a:r>
            <a:r>
              <a:rPr lang="zh-CN" altLang="en-US" sz="2400" dirty="0" smtClean="0">
                <a:solidFill>
                  <a:srgbClr val="000000"/>
                </a:solidFill>
                <a:latin typeface="宋体" panose="02010600030101010101" pitchFamily="2" charset="-122"/>
                <a:cs typeface="Times New Roman" panose="02020603050405020304" pitchFamily="18" charset="0"/>
              </a:rPr>
              <a:t>。</a:t>
            </a:r>
            <a:endParaRPr lang="en-US" altLang="zh-CN" sz="2400" dirty="0" smtClean="0">
              <a:solidFill>
                <a:srgbClr val="000000"/>
              </a:solidFill>
              <a:latin typeface="宋体" panose="02010600030101010101" pitchFamily="2" charset="-122"/>
              <a:cs typeface="Times New Roman" panose="02020603050405020304" pitchFamily="18" charset="0"/>
            </a:endParaRPr>
          </a:p>
          <a:p>
            <a:pPr>
              <a:lnSpc>
                <a:spcPct val="150000"/>
              </a:lnSpc>
            </a:pPr>
            <a:endParaRPr lang="zh-CN" altLang="en-US" dirty="0"/>
          </a:p>
        </p:txBody>
      </p:sp>
    </p:spTree>
    <p:extLst>
      <p:ext uri="{BB962C8B-B14F-4D97-AF65-F5344CB8AC3E}">
        <p14:creationId xmlns:p14="http://schemas.microsoft.com/office/powerpoint/2010/main" val="42747234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7940" y="680938"/>
            <a:ext cx="10515600" cy="518958"/>
          </a:xfrm>
        </p:spPr>
        <p:txBody>
          <a:bodyPr>
            <a:normAutofit/>
          </a:bodyPr>
          <a:lstStyle/>
          <a:p>
            <a:r>
              <a:rPr lang="zh-CN" altLang="zh-CN" dirty="0" smtClean="0"/>
              <a:t>邻接矩阵</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77940" y="1593145"/>
            <a:ext cx="11209283" cy="3259354"/>
          </a:xfrm>
          <a:prstGeom prst="rect">
            <a:avLst/>
          </a:prstGeom>
          <a:noFill/>
        </p:spPr>
        <p:txBody>
          <a:bodyPr wrap="square" rtlCol="0">
            <a:spAutoFit/>
          </a:bodyPr>
          <a:lstStyle/>
          <a:p>
            <a:pPr marL="457200" indent="-457200" eaLnBrk="0" fontAlgn="base" hangingPunct="0">
              <a:lnSpc>
                <a:spcPct val="150000"/>
              </a:lnSpc>
              <a:spcBef>
                <a:spcPct val="0"/>
              </a:spcBef>
              <a:spcAft>
                <a:spcPct val="0"/>
              </a:spcAft>
              <a:buFont typeface="Wingdings" panose="05000000000000000000" pitchFamily="2" charset="2"/>
              <a:buChar char="Ø"/>
            </a:pP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在一维数组中存储顶点</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信息，</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在二维矩阵中存储边的信息。</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eaLnBrk="0" fontAlgn="base" hangingPunct="0">
              <a:lnSpc>
                <a:spcPct val="150000"/>
              </a:lnSpc>
              <a:spcBef>
                <a:spcPct val="0"/>
              </a:spcBef>
              <a:spcAft>
                <a:spcPct val="0"/>
              </a:spcAft>
              <a:buFont typeface="Wingdings" panose="05000000000000000000" pitchFamily="2" charset="2"/>
              <a:buChar char="Ø"/>
            </a:pP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如果</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非加权图中，存在一条自顶点vi到vj 的有向边或无向边，那么</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二维</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矩阵</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（如Ａ）中，</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[i][j] = 1，否则 a[i][j] = 0</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marL="457200" indent="-457200" eaLnBrk="0" fontAlgn="base" hangingPunct="0">
              <a:lnSpc>
                <a:spcPct val="150000"/>
              </a:lnSpc>
              <a:spcBef>
                <a:spcPct val="0"/>
              </a:spcBef>
              <a:spcAft>
                <a:spcPct val="0"/>
              </a:spcAft>
              <a:buFont typeface="Wingdings" panose="05000000000000000000" pitchFamily="2" charset="2"/>
              <a:buChar char="Ø"/>
            </a:pP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按照</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简单图的定义，主对角线上元素a[i][i] = 0，即顶点到自身没有边相连</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无向图的邻接矩阵是以主对角线为轴对称的。</a:t>
            </a:r>
            <a:endParaRPr lang="zh-CN" altLang="zh-CN" sz="4800" dirty="0">
              <a:latin typeface="Arial" panose="020B0604020202020204" pitchFamily="34" charset="0"/>
            </a:endParaRPr>
          </a:p>
          <a:p>
            <a:pPr marL="1241425" indent="-342900" eaLnBrk="0" fontAlgn="base" hangingPunct="0">
              <a:lnSpc>
                <a:spcPct val="90000"/>
              </a:lnSpc>
              <a:spcBef>
                <a:spcPct val="0"/>
              </a:spcBef>
              <a:spcAft>
                <a:spcPct val="0"/>
              </a:spcAft>
              <a:buFont typeface="Wingdings" panose="05000000000000000000" pitchFamily="2" charset="2"/>
              <a:buChar char="Ø"/>
            </a:pPr>
            <a:endParaRPr lang="zh-CN" altLang="zh-CN" sz="2200"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41352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40872"/>
            <a:ext cx="10515600" cy="518958"/>
          </a:xfrm>
        </p:spPr>
        <p:txBody>
          <a:bodyPr>
            <a:normAutofit/>
          </a:bodyPr>
          <a:lstStyle/>
          <a:p>
            <a:r>
              <a:rPr lang="zh-CN" altLang="zh-CN" dirty="0" smtClean="0"/>
              <a:t>邻接矩阵</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15362" name="Picture 2" descr="http://www.kdocs.cn/api/v3/office/copy/OEVFdlpxaGtUaXFCOFd6ZlgxcDNUMmpjMUt5UXhiY0dKWUhkUzJBNW1hWVhhY0FHRkxXczBGSmxqd3hNU1laQUcvSEQ1VWhhRGJJYUhiTjlocFJqTkNqWUFWOS9DSm9TKzJzS3cvSDlGRUdYbEJ6c0lFK1lZQzFObWhDU2Y3VDhZbjIzQXpGVWYyUmxwZk05SVFrQVI2K3hwanRyK3FCdjhqdlZCTE9OajYxcVNpS3VLSkE4SStJc3B4MW5tc2hndWVZQmhvVWJNN1hucHZkdTczMi9ldW9GMHJad0wvN2h6Wk9hOEpkMGovV2MycDlGRVhtd2c4MEFwbHNFY2JQeHh6RTNPc3lBZC9ZPQ==/attach/object/9d486b0d640009fbd7cc9d6d4ff7fb89e88c61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598" y="1276530"/>
            <a:ext cx="5484609" cy="2397794"/>
          </a:xfrm>
          <a:prstGeom prst="rect">
            <a:avLst/>
          </a:prstGeom>
          <a:noFill/>
          <a:extLst>
            <a:ext uri="{909E8E84-426E-40DD-AFC4-6F175D3DCCD1}">
              <a14:hiddenFill xmlns:a14="http://schemas.microsoft.com/office/drawing/2010/main">
                <a:solidFill>
                  <a:srgbClr val="FFFFFF"/>
                </a:solidFill>
              </a14:hiddenFill>
            </a:ext>
          </a:extLst>
        </p:spPr>
      </p:pic>
      <p:pic>
        <p:nvPicPr>
          <p:cNvPr id="16385" name="Picture 1" descr="http://www.kdocs.cn/api/v3/office/copy/OEVFdlpxaGtUaXFCOFd6ZlgxcDNUMmpjMUt5UXhiY0dKWUhkUzJBNW1hWVhhY0FHRkxXczBGSmxqd3hNU1laQUcvSEQ1VWhhRGJJYUhiTjlocFJqTkNqWUFWOS9DSm9TKzJzS3cvSDlGRUdYbEJ6c0lFK1lZQzFObWhDU2Y3VDhZbjIzQXpGVWYyUmxwZk05SVFrQVI2K3hwanRyK3FCdjhqdlZCTE9OajYxcVNpS3VLSkE4SStJc3B4MW5tc2hndWVZQmhvVWJNN1hucHZkdTczMi9ldW9GMHJad0wvN2h6Wk9hOEpkMGovV2MycDlGRVhtd2c4MEFwbHNFY2JQeHh6RTNPc3lBZC9ZPQ==/attach/object/649105bfa9c043f64dd66c8b845e218b60ea747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018" y="3752192"/>
            <a:ext cx="6341438" cy="2522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825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40872"/>
            <a:ext cx="10515600" cy="518958"/>
          </a:xfrm>
        </p:spPr>
        <p:txBody>
          <a:bodyPr>
            <a:normAutofit fontScale="90000"/>
          </a:bodyPr>
          <a:lstStyle/>
          <a:p>
            <a:r>
              <a:rPr lang="zh-CN" altLang="zh-CN" dirty="0" smtClean="0"/>
              <a:t>加权</a:t>
            </a:r>
            <a:r>
              <a:rPr lang="zh-CN" altLang="zh-CN" dirty="0"/>
              <a:t>邻接矩阵</a:t>
            </a:r>
            <a:br>
              <a:rPr lang="zh-CN" altLang="zh-CN" dirty="0"/>
            </a:b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696432" y="1276530"/>
                <a:ext cx="11259708" cy="2446824"/>
              </a:xfrm>
              <a:prstGeom prst="rect">
                <a:avLst/>
              </a:prstGeom>
              <a:noFill/>
            </p:spPr>
            <p:txBody>
              <a:bodyPr wrap="square" rtlCol="0">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zh-CN" altLang="zh-CN" sz="2400" dirty="0">
                    <a:solidFill>
                      <a:srgbClr val="000000"/>
                    </a:solidFill>
                    <a:latin typeface="宋体" panose="02010600030101010101" pitchFamily="2" charset="-122"/>
                    <a:cs typeface="Times New Roman" panose="02020603050405020304" pitchFamily="18" charset="0"/>
                  </a:rPr>
                  <a:t>当图中边带有权值时，可以用加权邻接矩阵表示加权有向图或无向图</a:t>
                </a:r>
                <a:r>
                  <a:rPr lang="zh-CN" altLang="zh-CN" sz="2400" dirty="0" smtClean="0">
                    <a:solidFill>
                      <a:srgbClr val="000000"/>
                    </a:solidFill>
                    <a:latin typeface="宋体" panose="02010600030101010101" pitchFamily="2" charset="-122"/>
                    <a:cs typeface="Times New Roman" panose="02020603050405020304" pitchFamily="18" charset="0"/>
                  </a:rPr>
                  <a:t>。</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0" fontAlgn="base" hangingPunct="0">
                  <a:lnSpc>
                    <a:spcPct val="150000"/>
                  </a:lnSpc>
                  <a:spcBef>
                    <a:spcPct val="0"/>
                  </a:spcBef>
                  <a:spcAft>
                    <a:spcPct val="0"/>
                  </a:spcAft>
                  <a:buFont typeface="Wingdings" panose="05000000000000000000" pitchFamily="2" charset="2"/>
                  <a:buChar char="Ø"/>
                </a:pP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如果加权</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图中，存在一条自顶点vi到vj 的有向边或无向边，那么</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在</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二维</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矩阵</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（如Ａ）中，</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a</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[i][j] = </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权值</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否则 a[i][j] = </a:t>
                </a:r>
                <a14:m>
                  <m:oMath xmlns:m="http://schemas.openxmlformats.org/officeDocument/2006/math">
                    <m:r>
                      <a:rPr lang="zh-CN" altLang="en-US" sz="2200" i="1" dirty="0"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smtClean="0">
                  <a:latin typeface="Times New Roman" panose="02020603050405020304" pitchFamily="18" charset="0"/>
                  <a:ea typeface="宋体" panose="02010600030101010101" pitchFamily="2" charset="-122"/>
                  <a:cs typeface="Times New Roman" panose="02020603050405020304" pitchFamily="18" charset="0"/>
                </a:endParaRPr>
              </a:p>
              <a:p>
                <a:pPr marL="342900" indent="-342900" eaLnBrk="0" fontAlgn="base" hangingPunct="0">
                  <a:lnSpc>
                    <a:spcPct val="150000"/>
                  </a:lnSpc>
                  <a:spcBef>
                    <a:spcPct val="0"/>
                  </a:spcBef>
                  <a:spcAft>
                    <a:spcPct val="0"/>
                  </a:spcAft>
                  <a:buFont typeface="Wingdings" panose="05000000000000000000" pitchFamily="2" charset="2"/>
                  <a:buChar char="Ø"/>
                </a:pP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按照</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简单图的定义，主对角线上元素a[i][i] = </a:t>
                </a:r>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0</a:t>
                </a:r>
                <a:r>
                  <a:rPr lang="zh-CN" altLang="en-US" sz="2200" dirty="0" smtClean="0">
                    <a:latin typeface="Times New Roman" panose="02020603050405020304" pitchFamily="18" charset="0"/>
                    <a:ea typeface="宋体" panose="02010600030101010101" pitchFamily="2" charset="-122"/>
                    <a:cs typeface="Times New Roman" panose="02020603050405020304" pitchFamily="18" charset="0"/>
                  </a:rPr>
                  <a:t>或者</a:t>
                </a:r>
                <a14:m>
                  <m:oMath xmlns:m="http://schemas.openxmlformats.org/officeDocument/2006/math">
                    <m:r>
                      <a:rPr lang="zh-CN" altLang="en-US" sz="220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2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即顶点到自身没有边相连。</a:t>
                </a:r>
              </a:p>
              <a:p>
                <a:pPr marL="285750" indent="-285750">
                  <a:buFont typeface="Wingdings" panose="05000000000000000000" pitchFamily="2" charset="2"/>
                  <a:buChar char="Ø"/>
                </a:pPr>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696432" y="1276530"/>
                <a:ext cx="11259708" cy="2446824"/>
              </a:xfrm>
              <a:prstGeom prst="rect">
                <a:avLst/>
              </a:prstGeom>
              <a:blipFill>
                <a:blip r:embed="rId3"/>
                <a:stretch>
                  <a:fillRect l="-704"/>
                </a:stretch>
              </a:blipFill>
            </p:spPr>
            <p:txBody>
              <a:bodyPr/>
              <a:lstStyle/>
              <a:p>
                <a:r>
                  <a:rPr lang="zh-CN" altLang="en-US">
                    <a:noFill/>
                  </a:rPr>
                  <a:t> </a:t>
                </a:r>
              </a:p>
            </p:txBody>
          </p:sp>
        </mc:Fallback>
      </mc:AlternateContent>
      <p:pic>
        <p:nvPicPr>
          <p:cNvPr id="18434" name="Picture 2" descr="http://www.kdocs.cn/api/v3/office/copy/OEVFdlpxaGtUaXFCOFd6ZlgxcDNUMmpjMUt5UXhiY0dKWUhkUzJBNW1hWVhhY0FHRkxXczBGSmxqd3hNU1laQUcvSEQ1VWhhRGJJYUhiTjlocFJqTkNqWUFWOS9DSm9TKzJzS3cvSDlGRUdYbEJ6c0lFK1lZQzFObWhDU2Y3VDhZbjIzQXpGVWYyUmxwZk05SVFrQVI2K3hwanRyK3FCdjhqdlZCTE9OajYxcVNpS3VLSkE4SStJc3B4MW5tc2hndWVZQmhvVWJNN1hucHZkdTczMi9ldW9GMHJad0wvN2h6Wk9hOEpkMGovV2MycDlGRVhtd2c4MEFwbHNFY2JQeHh6RTNPc3lBZC9ZPQ==/attach/object/1d34a7667c34e054cc745385fa322bcf1aa072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8443" y="3723354"/>
            <a:ext cx="6145836" cy="2756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6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40872"/>
            <a:ext cx="10515600" cy="518958"/>
          </a:xfrm>
        </p:spPr>
        <p:txBody>
          <a:bodyPr>
            <a:normAutofit/>
          </a:bodyPr>
          <a:lstStyle/>
          <a:p>
            <a:r>
              <a:rPr lang="zh-CN" altLang="zh-CN" dirty="0" smtClean="0"/>
              <a:t>邻接矩阵</a:t>
            </a:r>
            <a:r>
              <a:rPr lang="zh-CN" altLang="en-US" dirty="0" smtClean="0"/>
              <a:t>和加权邻接矩阵的优缺点</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961697" y="1639137"/>
            <a:ext cx="9601200" cy="3539430"/>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判断</a:t>
            </a:r>
            <a:r>
              <a:rPr lang="zh-CN" altLang="zh-CN" sz="2400" dirty="0">
                <a:latin typeface="宋体" panose="02010600030101010101" pitchFamily="2" charset="-122"/>
                <a:cs typeface="Times New Roman" panose="02020603050405020304" pitchFamily="18" charset="0"/>
              </a:rPr>
              <a:t>任意二个顶点</a:t>
            </a:r>
            <a:r>
              <a:rPr lang="zh-CN" altLang="zh-CN" sz="2400" dirty="0">
                <a:latin typeface="Times New Roman" panose="02020603050405020304" pitchFamily="18" charset="0"/>
                <a:cs typeface="Times New Roman" panose="02020603050405020304" pitchFamily="18" charset="0"/>
              </a:rPr>
              <a:t>v</a:t>
            </a:r>
            <a:r>
              <a:rPr lang="zh-CN" altLang="zh-CN" sz="4400" baseline="-30000" dirty="0">
                <a:latin typeface="Times New Roman" panose="02020603050405020304" pitchFamily="18" charset="0"/>
                <a:cs typeface="Times New Roman" panose="02020603050405020304" pitchFamily="18" charset="0"/>
              </a:rPr>
              <a:t>i</a:t>
            </a:r>
            <a:r>
              <a:rPr lang="zh-CN" altLang="zh-CN" sz="2400" dirty="0">
                <a:latin typeface="宋体" panose="02010600030101010101" pitchFamily="2" charset="-122"/>
                <a:cs typeface="Times New Roman" panose="02020603050405020304" pitchFamily="18" charset="0"/>
              </a:rPr>
              <a:t>和</a:t>
            </a:r>
            <a:r>
              <a:rPr lang="zh-CN" altLang="zh-CN" sz="2400" dirty="0">
                <a:latin typeface="Times New Roman" panose="02020603050405020304" pitchFamily="18" charset="0"/>
                <a:cs typeface="Times New Roman" panose="02020603050405020304" pitchFamily="18" charset="0"/>
              </a:rPr>
              <a:t>v</a:t>
            </a:r>
            <a:r>
              <a:rPr lang="zh-CN" altLang="zh-CN" sz="4400" baseline="-30000" dirty="0">
                <a:latin typeface="Times New Roman" panose="02020603050405020304" pitchFamily="18" charset="0"/>
                <a:cs typeface="Times New Roman" panose="02020603050405020304" pitchFamily="18" charset="0"/>
              </a:rPr>
              <a:t>j</a:t>
            </a:r>
            <a:r>
              <a:rPr lang="zh-CN" altLang="zh-CN" sz="2400" dirty="0">
                <a:latin typeface="宋体" panose="02010600030101010101" pitchFamily="2" charset="-122"/>
                <a:cs typeface="Times New Roman" panose="02020603050405020304" pitchFamily="18" charset="0"/>
              </a:rPr>
              <a:t>之间是否存在一条边非常容易，直接看</a:t>
            </a:r>
            <a:r>
              <a:rPr lang="zh-CN" altLang="zh-CN" sz="2400" dirty="0">
                <a:latin typeface="Times New Roman" panose="02020603050405020304" pitchFamily="18" charset="0"/>
                <a:cs typeface="Times New Roman" panose="02020603050405020304" pitchFamily="18" charset="0"/>
              </a:rPr>
              <a:t>a[i][j]</a:t>
            </a:r>
            <a:r>
              <a:rPr lang="zh-CN" altLang="zh-CN" sz="2400" dirty="0" smtClean="0">
                <a:latin typeface="宋体" panose="02010600030101010101" pitchFamily="2" charset="-122"/>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O</a:t>
            </a:r>
            <a:r>
              <a:rPr lang="zh-CN" altLang="zh-CN" sz="2400" dirty="0">
                <a:latin typeface="Times New Roman" panose="02020603050405020304" pitchFamily="18" charset="0"/>
                <a:cs typeface="Times New Roman" panose="02020603050405020304" pitchFamily="18" charset="0"/>
              </a:rPr>
              <a:t>(1)</a:t>
            </a:r>
            <a:r>
              <a:rPr lang="zh-CN" altLang="zh-CN" sz="2400" dirty="0">
                <a:latin typeface="宋体" panose="02010600030101010101" pitchFamily="2" charset="-122"/>
                <a:cs typeface="Times New Roman" panose="02020603050405020304" pitchFamily="18" charset="0"/>
              </a:rPr>
              <a:t>的</a:t>
            </a:r>
            <a:r>
              <a:rPr lang="zh-CN" altLang="zh-CN" sz="2400" dirty="0" smtClean="0">
                <a:latin typeface="宋体" panose="02010600030101010101" pitchFamily="2" charset="-122"/>
                <a:cs typeface="Times New Roman" panose="02020603050405020304" pitchFamily="18" charset="0"/>
              </a:rPr>
              <a:t>时间</a:t>
            </a:r>
            <a:r>
              <a:rPr lang="zh-CN" altLang="en-US" sz="2400" dirty="0" smtClean="0">
                <a:latin typeface="宋体" panose="02010600030101010101" pitchFamily="2" charset="-122"/>
                <a:cs typeface="Times New Roman" panose="02020603050405020304" pitchFamily="18" charset="0"/>
              </a:rPr>
              <a:t>复杂度</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在</a:t>
            </a:r>
            <a:r>
              <a:rPr lang="zh-CN" altLang="zh-CN" sz="2400" dirty="0">
                <a:latin typeface="宋体" panose="02010600030101010101" pitchFamily="2" charset="-122"/>
                <a:cs typeface="Times New Roman" panose="02020603050405020304" pitchFamily="18" charset="0"/>
              </a:rPr>
              <a:t>用邻接矩阵表示无向图和有向图时，可以很容易地得到顶点的度或者出度、入度</a:t>
            </a:r>
            <a:r>
              <a:rPr lang="zh-CN" altLang="zh-CN" sz="2400" dirty="0" smtClean="0">
                <a:latin typeface="宋体" panose="02010600030101010101" pitchFamily="2" charset="-122"/>
                <a:cs typeface="Times New Roman" panose="02020603050405020304" pitchFamily="18" charset="0"/>
              </a:rPr>
              <a:t>。</a:t>
            </a:r>
            <a:endParaRPr lang="en-US" altLang="zh-CN" sz="2400" dirty="0">
              <a:latin typeface="宋体" panose="02010600030101010101" pitchFamily="2" charset="-122"/>
              <a:cs typeface="Times New Roman" panose="02020603050405020304" pitchFamily="18" charset="0"/>
            </a:endParaRPr>
          </a:p>
          <a:p>
            <a:pPr marL="457200" indent="-457200" eaLnBrk="0" fontAlgn="base" hangingPunct="0">
              <a:lnSpc>
                <a:spcPct val="150000"/>
              </a:lnSpc>
              <a:spcBef>
                <a:spcPct val="0"/>
              </a:spcBef>
              <a:spcAft>
                <a:spcPct val="0"/>
              </a:spcAft>
              <a:buFont typeface="Wingdings" panose="05000000000000000000" pitchFamily="2" charset="2"/>
              <a:buChar char="Ø"/>
            </a:pPr>
            <a:r>
              <a:rPr lang="zh-CN" altLang="en-US" sz="2400" dirty="0" smtClean="0">
                <a:latin typeface="宋体" panose="02010600030101010101" pitchFamily="2" charset="-122"/>
                <a:cs typeface="Times New Roman" panose="02020603050405020304" pitchFamily="18" charset="0"/>
              </a:rPr>
              <a:t>当</a:t>
            </a:r>
            <a:r>
              <a:rPr lang="zh-CN" altLang="zh-CN" sz="2400" dirty="0" smtClean="0">
                <a:latin typeface="宋体" panose="02010600030101010101" pitchFamily="2" charset="-122"/>
                <a:cs typeface="Times New Roman" panose="02020603050405020304" pitchFamily="18" charset="0"/>
              </a:rPr>
              <a:t>边</a:t>
            </a:r>
            <a:r>
              <a:rPr lang="zh-CN" altLang="zh-CN" sz="2400" dirty="0">
                <a:latin typeface="宋体" panose="02010600030101010101" pitchFamily="2" charset="-122"/>
                <a:cs typeface="Times New Roman" panose="02020603050405020304" pitchFamily="18" charset="0"/>
              </a:rPr>
              <a:t>的总数远远小于n</a:t>
            </a:r>
            <a:r>
              <a:rPr lang="zh-CN" altLang="zh-CN" sz="2400" baseline="30000" dirty="0">
                <a:latin typeface="宋体" panose="02010600030101010101" pitchFamily="2" charset="-122"/>
                <a:cs typeface="Times New Roman" panose="02020603050405020304" pitchFamily="18" charset="0"/>
              </a:rPr>
              <a:t>2</a:t>
            </a:r>
            <a:r>
              <a:rPr lang="zh-CN" altLang="zh-CN" sz="2400" dirty="0">
                <a:latin typeface="宋体" panose="02010600030101010101" pitchFamily="2" charset="-122"/>
                <a:cs typeface="Times New Roman" panose="02020603050405020304" pitchFamily="18" charset="0"/>
              </a:rPr>
              <a:t> ，也需n</a:t>
            </a:r>
            <a:r>
              <a:rPr lang="zh-CN" altLang="zh-CN" sz="2400" baseline="30000" dirty="0">
                <a:latin typeface="宋体" panose="02010600030101010101" pitchFamily="2" charset="-122"/>
                <a:cs typeface="Times New Roman" panose="02020603050405020304" pitchFamily="18" charset="0"/>
              </a:rPr>
              <a:t>2</a:t>
            </a:r>
            <a:r>
              <a:rPr lang="zh-CN" altLang="zh-CN" sz="2400" dirty="0">
                <a:latin typeface="宋体" panose="02010600030101010101" pitchFamily="2" charset="-122"/>
                <a:cs typeface="Times New Roman" panose="02020603050405020304" pitchFamily="18" charset="0"/>
              </a:rPr>
              <a:t> 个内存单元来存储边的信息，空间消耗太大</a:t>
            </a:r>
            <a:r>
              <a:rPr lang="zh-CN" altLang="zh-CN" sz="2400" dirty="0" smtClean="0">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26583411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40872"/>
            <a:ext cx="10515600" cy="518958"/>
          </a:xfrm>
        </p:spPr>
        <p:txBody>
          <a:bodyPr>
            <a:normAutofit/>
          </a:bodyPr>
          <a:lstStyle/>
          <a:p>
            <a:r>
              <a:rPr lang="zh-CN" altLang="en-US" dirty="0" smtClean="0"/>
              <a:t>邻接矩阵的适应情况和特殊图的存储处理</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696432" y="1430924"/>
            <a:ext cx="10846676" cy="4524315"/>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solidFill>
                  <a:srgbClr val="000000"/>
                </a:solidFill>
                <a:latin typeface="宋体" panose="02010600030101010101" pitchFamily="2" charset="-122"/>
                <a:cs typeface="Times New Roman" panose="02020603050405020304" pitchFamily="18" charset="0"/>
              </a:rPr>
              <a:t>如果图是稠密图（边数非常多</a:t>
            </a:r>
            <a:r>
              <a:rPr lang="zh-CN" altLang="zh-CN" sz="2400" dirty="0" smtClean="0">
                <a:solidFill>
                  <a:srgbClr val="000000"/>
                </a:solidFill>
                <a:latin typeface="宋体" panose="02010600030101010101" pitchFamily="2" charset="-122"/>
                <a:cs typeface="Times New Roman" panose="02020603050405020304" pitchFamily="18" charset="0"/>
              </a:rPr>
              <a:t>）</a:t>
            </a:r>
            <a:r>
              <a:rPr lang="zh-CN" altLang="en-US" sz="2400" dirty="0" smtClean="0">
                <a:solidFill>
                  <a:srgbClr val="000000"/>
                </a:solidFill>
                <a:latin typeface="宋体" panose="02010600030101010101" pitchFamily="2" charset="-122"/>
                <a:cs typeface="Times New Roman" panose="02020603050405020304" pitchFamily="18" charset="0"/>
              </a:rPr>
              <a:t>：</a:t>
            </a:r>
            <a:endParaRPr lang="en-US" altLang="zh-CN" sz="2400" dirty="0" smtClean="0">
              <a:solidFill>
                <a:srgbClr val="000000"/>
              </a:solidFill>
              <a:latin typeface="宋体" panose="02010600030101010101" pitchFamily="2" charset="-122"/>
              <a:cs typeface="Times New Roman" panose="02020603050405020304" pitchFamily="18" charset="0"/>
            </a:endParaRPr>
          </a:p>
          <a:p>
            <a:pPr lvl="0" indent="441325" eaLnBrk="0" fontAlgn="base" hangingPunct="0">
              <a:lnSpc>
                <a:spcPct val="150000"/>
              </a:lnSpc>
              <a:spcBef>
                <a:spcPct val="0"/>
              </a:spcBef>
              <a:spcAft>
                <a:spcPct val="0"/>
              </a:spcAft>
            </a:pPr>
            <a:r>
              <a:rPr lang="zh-CN" altLang="zh-CN" sz="2400" dirty="0" smtClean="0">
                <a:solidFill>
                  <a:srgbClr val="000000"/>
                </a:solidFill>
                <a:latin typeface="宋体" panose="02010600030101010101" pitchFamily="2" charset="-122"/>
                <a:cs typeface="Times New Roman" panose="02020603050405020304" pitchFamily="18" charset="0"/>
              </a:rPr>
              <a:t>对</a:t>
            </a:r>
            <a:r>
              <a:rPr lang="zh-CN" altLang="zh-CN" sz="2400" dirty="0">
                <a:solidFill>
                  <a:srgbClr val="000000"/>
                </a:solidFill>
                <a:latin typeface="宋体" panose="02010600030101010101" pitchFamily="2" charset="-122"/>
                <a:cs typeface="Times New Roman" panose="02020603050405020304" pitchFamily="18" charset="0"/>
              </a:rPr>
              <a:t>有向图，采用</a:t>
            </a:r>
            <a:r>
              <a:rPr lang="zh-CN" altLang="zh-CN" sz="2400" dirty="0" smtClean="0">
                <a:solidFill>
                  <a:srgbClr val="000000"/>
                </a:solidFill>
                <a:latin typeface="宋体" panose="02010600030101010101" pitchFamily="2" charset="-122"/>
                <a:cs typeface="Times New Roman" panose="02020603050405020304" pitchFamily="18" charset="0"/>
              </a:rPr>
              <a:t>邻接矩阵是</a:t>
            </a:r>
            <a:r>
              <a:rPr lang="zh-CN" altLang="zh-CN" sz="2400" dirty="0">
                <a:solidFill>
                  <a:srgbClr val="000000"/>
                </a:solidFill>
                <a:latin typeface="宋体" panose="02010600030101010101" pitchFamily="2" charset="-122"/>
                <a:cs typeface="Times New Roman" panose="02020603050405020304" pitchFamily="18" charset="0"/>
              </a:rPr>
              <a:t>合适</a:t>
            </a:r>
            <a:r>
              <a:rPr lang="zh-CN" altLang="zh-CN" sz="2400" dirty="0" smtClean="0">
                <a:solidFill>
                  <a:srgbClr val="000000"/>
                </a:solidFill>
                <a:latin typeface="宋体" panose="02010600030101010101" pitchFamily="2" charset="-122"/>
                <a:cs typeface="Times New Roman" panose="02020603050405020304" pitchFamily="18" charset="0"/>
              </a:rPr>
              <a:t>的</a:t>
            </a:r>
            <a:r>
              <a:rPr lang="zh-CN" altLang="en-US" sz="2400" dirty="0" smtClean="0">
                <a:solidFill>
                  <a:srgbClr val="000000"/>
                </a:solidFill>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a:p>
            <a:pPr lvl="0" indent="441325" eaLnBrk="0" fontAlgn="base" hangingPunct="0">
              <a:lnSpc>
                <a:spcPct val="150000"/>
              </a:lnSpc>
              <a:spcBef>
                <a:spcPct val="0"/>
              </a:spcBef>
              <a:spcAft>
                <a:spcPct val="0"/>
              </a:spcAft>
            </a:pPr>
            <a:r>
              <a:rPr lang="zh-CN" altLang="zh-CN" sz="2400" dirty="0" smtClean="0">
                <a:solidFill>
                  <a:srgbClr val="000000"/>
                </a:solidFill>
                <a:latin typeface="宋体" panose="02010600030101010101" pitchFamily="2" charset="-122"/>
                <a:cs typeface="Times New Roman" panose="02020603050405020304" pitchFamily="18" charset="0"/>
              </a:rPr>
              <a:t>对</a:t>
            </a:r>
            <a:r>
              <a:rPr lang="zh-CN" altLang="en-US" sz="2400" dirty="0" smtClean="0">
                <a:solidFill>
                  <a:srgbClr val="000000"/>
                </a:solidFill>
                <a:latin typeface="宋体" panose="02010600030101010101" pitchFamily="2" charset="-122"/>
                <a:cs typeface="Times New Roman" panose="02020603050405020304" pitchFamily="18" charset="0"/>
              </a:rPr>
              <a:t>无</a:t>
            </a:r>
            <a:r>
              <a:rPr lang="zh-CN" altLang="zh-CN" sz="2400" dirty="0" smtClean="0">
                <a:solidFill>
                  <a:srgbClr val="000000"/>
                </a:solidFill>
                <a:latin typeface="宋体" panose="02010600030101010101" pitchFamily="2" charset="-122"/>
                <a:cs typeface="Times New Roman" panose="02020603050405020304" pitchFamily="18" charset="0"/>
              </a:rPr>
              <a:t>向</a:t>
            </a:r>
            <a:r>
              <a:rPr lang="zh-CN" altLang="zh-CN" sz="2400" dirty="0">
                <a:solidFill>
                  <a:srgbClr val="000000"/>
                </a:solidFill>
                <a:latin typeface="宋体" panose="02010600030101010101" pitchFamily="2" charset="-122"/>
                <a:cs typeface="Times New Roman" panose="02020603050405020304" pitchFamily="18" charset="0"/>
              </a:rPr>
              <a:t>图</a:t>
            </a:r>
            <a:r>
              <a:rPr lang="zh-CN" altLang="zh-CN" sz="2400" dirty="0" smtClean="0">
                <a:solidFill>
                  <a:srgbClr val="000000"/>
                </a:solidFill>
                <a:latin typeface="宋体" panose="02010600030101010101" pitchFamily="2" charset="-122"/>
                <a:cs typeface="Times New Roman" panose="02020603050405020304" pitchFamily="18" charset="0"/>
              </a:rPr>
              <a:t>，因关于</a:t>
            </a:r>
            <a:r>
              <a:rPr lang="zh-CN" altLang="zh-CN" sz="2400" dirty="0">
                <a:solidFill>
                  <a:srgbClr val="000000"/>
                </a:solidFill>
                <a:latin typeface="宋体" panose="02010600030101010101" pitchFamily="2" charset="-122"/>
                <a:cs typeface="Times New Roman" panose="02020603050405020304" pitchFamily="18" charset="0"/>
              </a:rPr>
              <a:t>主对角线对称</a:t>
            </a:r>
            <a:r>
              <a:rPr lang="zh-CN" altLang="zh-CN" sz="2400" dirty="0" smtClean="0">
                <a:solidFill>
                  <a:srgbClr val="000000"/>
                </a:solidFill>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可只存储</a:t>
            </a:r>
            <a:r>
              <a:rPr lang="zh-CN" altLang="en-US" sz="2400" dirty="0" smtClean="0">
                <a:latin typeface="宋体" panose="02010600030101010101" pitchFamily="2" charset="-122"/>
                <a:cs typeface="Times New Roman" panose="02020603050405020304" pitchFamily="18" charset="0"/>
              </a:rPr>
              <a:t>其</a:t>
            </a:r>
            <a:r>
              <a:rPr lang="zh-CN" altLang="zh-CN" sz="2400" dirty="0" smtClean="0">
                <a:latin typeface="宋体" panose="02010600030101010101" pitchFamily="2" charset="-122"/>
                <a:cs typeface="Times New Roman" panose="02020603050405020304" pitchFamily="18" charset="0"/>
              </a:rPr>
              <a:t>上</a:t>
            </a:r>
            <a:r>
              <a:rPr lang="zh-CN" altLang="zh-CN" sz="2400" dirty="0">
                <a:latin typeface="宋体" panose="02010600030101010101" pitchFamily="2" charset="-122"/>
                <a:cs typeface="Times New Roman" panose="02020603050405020304" pitchFamily="18" charset="0"/>
              </a:rPr>
              <a:t>三角矩阵或下三角矩阵</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solidFill>
                  <a:srgbClr val="000000"/>
                </a:solidFill>
                <a:latin typeface="宋体" panose="02010600030101010101" pitchFamily="2" charset="-122"/>
                <a:cs typeface="Times New Roman" panose="02020603050405020304" pitchFamily="18" charset="0"/>
              </a:rPr>
              <a:t>如果图是稀疏图（边数</a:t>
            </a:r>
            <a:r>
              <a:rPr lang="zh-CN" altLang="zh-CN" sz="2400" dirty="0" smtClean="0">
                <a:solidFill>
                  <a:srgbClr val="000000"/>
                </a:solidFill>
                <a:latin typeface="宋体" panose="02010600030101010101" pitchFamily="2" charset="-122"/>
                <a:cs typeface="Times New Roman" panose="02020603050405020304" pitchFamily="18" charset="0"/>
              </a:rPr>
              <a:t>很少</a:t>
            </a:r>
            <a:r>
              <a:rPr lang="en-US" altLang="zh-CN" sz="2400" dirty="0" smtClean="0">
                <a:solidFill>
                  <a:srgbClr val="000000"/>
                </a:solidFill>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且</a:t>
            </a:r>
            <a:r>
              <a:rPr lang="zh-CN" altLang="zh-CN" sz="2400" dirty="0">
                <a:latin typeface="宋体" panose="02010600030101010101" pitchFamily="2" charset="-122"/>
                <a:cs typeface="Times New Roman" panose="02020603050405020304" pitchFamily="18" charset="0"/>
              </a:rPr>
              <a:t>非零元素的分布没有</a:t>
            </a:r>
            <a:r>
              <a:rPr lang="zh-CN" altLang="zh-CN" sz="2400" dirty="0" smtClean="0">
                <a:latin typeface="宋体" panose="02010600030101010101" pitchFamily="2" charset="-122"/>
                <a:cs typeface="Times New Roman" panose="02020603050405020304" pitchFamily="18" charset="0"/>
              </a:rPr>
              <a:t>规律</a:t>
            </a:r>
            <a:r>
              <a:rPr lang="en-US" altLang="zh-CN" sz="2400" dirty="0" smtClean="0">
                <a:latin typeface="宋体" panose="02010600030101010101" pitchFamily="2" charset="-122"/>
                <a:cs typeface="Times New Roman" panose="02020603050405020304" pitchFamily="18" charset="0"/>
              </a:rPr>
              <a:t>:</a:t>
            </a:r>
          </a:p>
          <a:p>
            <a:pPr marL="898525" lvl="0" indent="-457200" eaLnBrk="0" fontAlgn="base" hangingPunct="0">
              <a:lnSpc>
                <a:spcPct val="150000"/>
              </a:lnSpc>
              <a:spcBef>
                <a:spcPct val="0"/>
              </a:spcBef>
              <a:spcAft>
                <a:spcPct val="0"/>
              </a:spcAft>
              <a:buFont typeface="Wingdings" panose="05000000000000000000" pitchFamily="2" charset="2"/>
              <a:buChar char="ü"/>
            </a:pPr>
            <a:r>
              <a:rPr lang="zh-CN" altLang="zh-CN" sz="2400" dirty="0" smtClean="0">
                <a:latin typeface="宋体" panose="02010600030101010101" pitchFamily="2" charset="-122"/>
                <a:cs typeface="Times New Roman" panose="02020603050405020304" pitchFamily="18" charset="0"/>
              </a:rPr>
              <a:t>通常</a:t>
            </a:r>
            <a:r>
              <a:rPr lang="zh-CN" altLang="zh-CN" sz="2400" dirty="0">
                <a:latin typeface="宋体" panose="02010600030101010101" pitchFamily="2" charset="-122"/>
                <a:cs typeface="Times New Roman" panose="02020603050405020304" pitchFamily="18" charset="0"/>
              </a:rPr>
              <a:t>的做法</a:t>
            </a:r>
            <a:r>
              <a:rPr lang="zh-CN" altLang="zh-CN" sz="2400" dirty="0" smtClean="0">
                <a:latin typeface="宋体" panose="02010600030101010101" pitchFamily="2" charset="-122"/>
                <a:cs typeface="Times New Roman" panose="02020603050405020304" pitchFamily="18" charset="0"/>
              </a:rPr>
              <a:t>是只</a:t>
            </a:r>
            <a:r>
              <a:rPr lang="zh-CN" altLang="zh-CN" sz="2400" dirty="0">
                <a:latin typeface="宋体" panose="02010600030101010101" pitchFamily="2" charset="-122"/>
                <a:cs typeface="Times New Roman" panose="02020603050405020304" pitchFamily="18" charset="0"/>
              </a:rPr>
              <a:t>存储其中的非零元素和非零元素所在的位置</a:t>
            </a:r>
            <a:r>
              <a:rPr lang="zh-CN" altLang="zh-CN" sz="2400" dirty="0" smtClean="0">
                <a:latin typeface="宋体" panose="02010600030101010101" pitchFamily="2" charset="-122"/>
                <a:cs typeface="Times New Roman" panose="02020603050405020304" pitchFamily="18" charset="0"/>
              </a:rPr>
              <a:t>，每个</a:t>
            </a:r>
            <a:r>
              <a:rPr lang="zh-CN" altLang="zh-CN" sz="2400" dirty="0">
                <a:latin typeface="宋体" panose="02010600030101010101" pitchFamily="2" charset="-122"/>
                <a:cs typeface="Times New Roman" panose="02020603050405020304" pitchFamily="18" charset="0"/>
              </a:rPr>
              <a:t>非零元素a[i][j]用一个三元组来表示：（i,j, a[i][j]</a:t>
            </a:r>
            <a:r>
              <a:rPr lang="zh-CN" altLang="zh-CN" sz="2400" dirty="0" smtClean="0">
                <a:latin typeface="宋体" panose="02010600030101010101" pitchFamily="2" charset="-122"/>
                <a:cs typeface="Times New Roman" panose="02020603050405020304" pitchFamily="18" charset="0"/>
              </a:rPr>
              <a:t>）</a:t>
            </a:r>
            <a:r>
              <a:rPr lang="en-US" altLang="zh-CN" sz="2400" dirty="0" smtClean="0">
                <a:latin typeface="宋体" panose="02010600030101010101" pitchFamily="2" charset="-122"/>
                <a:cs typeface="Times New Roman" panose="02020603050405020304" pitchFamily="18" charset="0"/>
              </a:rPr>
              <a:t>.</a:t>
            </a:r>
          </a:p>
          <a:p>
            <a:pPr marL="898525" lvl="0" indent="-457200" eaLnBrk="0" fontAlgn="base" hangingPunct="0">
              <a:lnSpc>
                <a:spcPct val="150000"/>
              </a:lnSpc>
              <a:spcBef>
                <a:spcPct val="0"/>
              </a:spcBef>
              <a:spcAft>
                <a:spcPct val="0"/>
              </a:spcAft>
              <a:buFont typeface="Wingdings" panose="05000000000000000000" pitchFamily="2" charset="2"/>
              <a:buChar char="ü"/>
            </a:pPr>
            <a:r>
              <a:rPr lang="zh-CN" altLang="zh-CN" sz="2400" dirty="0" smtClean="0">
                <a:latin typeface="宋体" panose="02010600030101010101" pitchFamily="2" charset="-122"/>
                <a:cs typeface="Times New Roman" panose="02020603050405020304" pitchFamily="18" charset="0"/>
              </a:rPr>
              <a:t>将</a:t>
            </a:r>
            <a:r>
              <a:rPr lang="zh-CN" altLang="zh-CN" sz="2400" dirty="0">
                <a:latin typeface="宋体" panose="02010600030101010101" pitchFamily="2" charset="-122"/>
                <a:cs typeface="Times New Roman" panose="02020603050405020304" pitchFamily="18" charset="0"/>
              </a:rPr>
              <a:t>此三元组按照一定的次序排列，如先按照行序再按照列序排列</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898525" lvl="0" indent="-457200" eaLnBrk="0" fontAlgn="base" hangingPunct="0">
              <a:lnSpc>
                <a:spcPct val="150000"/>
              </a:lnSpc>
              <a:spcBef>
                <a:spcPct val="0"/>
              </a:spcBef>
              <a:spcAft>
                <a:spcPct val="0"/>
              </a:spcAft>
              <a:buFont typeface="Wingdings" panose="05000000000000000000" pitchFamily="2" charset="2"/>
              <a:buChar char="ü"/>
            </a:pPr>
            <a:r>
              <a:rPr lang="zh-CN" altLang="zh-CN" sz="2400" dirty="0" smtClean="0">
                <a:latin typeface="宋体" panose="02010600030101010101" pitchFamily="2" charset="-122"/>
                <a:cs typeface="Times New Roman" panose="02020603050405020304" pitchFamily="18" charset="0"/>
              </a:rPr>
              <a:t>三元组</a:t>
            </a:r>
            <a:r>
              <a:rPr lang="zh-CN" altLang="zh-CN" sz="2400" dirty="0">
                <a:latin typeface="宋体" panose="02010600030101010101" pitchFamily="2" charset="-122"/>
                <a:cs typeface="Times New Roman" panose="02020603050405020304" pitchFamily="18" charset="0"/>
              </a:rPr>
              <a:t>可以放在顺序表或者链表中</a:t>
            </a:r>
            <a:r>
              <a:rPr lang="zh-CN" altLang="zh-CN" sz="2400" dirty="0" smtClean="0">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1388787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40872"/>
            <a:ext cx="10515600" cy="518958"/>
          </a:xfrm>
        </p:spPr>
        <p:txBody>
          <a:bodyPr>
            <a:normAutofit/>
          </a:bodyPr>
          <a:lstStyle/>
          <a:p>
            <a:r>
              <a:rPr lang="zh-CN" altLang="en-US" dirty="0" smtClean="0"/>
              <a:t>邻接表</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696432" y="1276530"/>
            <a:ext cx="10846676" cy="3344570"/>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顶点</a:t>
            </a:r>
            <a:r>
              <a:rPr lang="zh-CN" altLang="zh-CN" sz="2400" dirty="0">
                <a:latin typeface="宋体" panose="02010600030101010101" pitchFamily="2" charset="-122"/>
                <a:cs typeface="Times New Roman" panose="02020603050405020304" pitchFamily="18" charset="0"/>
              </a:rPr>
              <a:t>依然用一个一维数组来存储，而边的存储是将由同一个顶点出发的所有边组成一条单链表</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存储</a:t>
            </a:r>
            <a:r>
              <a:rPr lang="zh-CN" altLang="zh-CN" sz="2400" dirty="0">
                <a:latin typeface="宋体" panose="02010600030101010101" pitchFamily="2" charset="-122"/>
                <a:cs typeface="Times New Roman" panose="02020603050405020304" pitchFamily="18" charset="0"/>
              </a:rPr>
              <a:t>顶点的一维数组称</a:t>
            </a:r>
            <a:r>
              <a:rPr lang="zh-CN" altLang="zh-CN" sz="2400" b="1" dirty="0">
                <a:latin typeface="宋体" panose="02010600030101010101" pitchFamily="2" charset="-122"/>
                <a:cs typeface="Times New Roman" panose="02020603050405020304" pitchFamily="18" charset="0"/>
              </a:rPr>
              <a:t>顶点表</a:t>
            </a:r>
            <a:r>
              <a:rPr lang="zh-CN" altLang="zh-CN" sz="2400" dirty="0">
                <a:latin typeface="宋体" panose="02010600030101010101" pitchFamily="2" charset="-122"/>
                <a:cs typeface="Times New Roman" panose="02020603050405020304" pitchFamily="18" charset="0"/>
              </a:rPr>
              <a:t>，存储边信息的单链表称</a:t>
            </a:r>
            <a:r>
              <a:rPr lang="zh-CN" altLang="zh-CN" sz="2400" b="1" dirty="0" smtClean="0">
                <a:latin typeface="宋体" panose="02010600030101010101" pitchFamily="2" charset="-122"/>
                <a:cs typeface="Times New Roman" panose="02020603050405020304" pitchFamily="18" charset="0"/>
              </a:rPr>
              <a:t>边表</a:t>
            </a:r>
            <a:r>
              <a:rPr lang="zh-CN" altLang="zh-CN" sz="2400" dirty="0" smtClean="0">
                <a:latin typeface="宋体" panose="02010600030101010101" pitchFamily="2" charset="-122"/>
                <a:cs typeface="Times New Roman" panose="02020603050405020304" pitchFamily="18" charset="0"/>
              </a:rPr>
              <a:t>。一</a:t>
            </a:r>
            <a:r>
              <a:rPr lang="zh-CN" altLang="zh-CN" sz="2400" dirty="0">
                <a:latin typeface="宋体" panose="02010600030101010101" pitchFamily="2" charset="-122"/>
                <a:cs typeface="Times New Roman" panose="02020603050405020304" pitchFamily="18" charset="0"/>
              </a:rPr>
              <a:t>个图由顶点表和边表共同表示</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顶点</a:t>
            </a:r>
            <a:r>
              <a:rPr lang="zh-CN" altLang="zh-CN" sz="2400" dirty="0">
                <a:latin typeface="宋体" panose="02010600030101010101" pitchFamily="2" charset="-122"/>
                <a:cs typeface="Times New Roman" panose="02020603050405020304" pitchFamily="18" charset="0"/>
              </a:rPr>
              <a:t>表不仅保存各个顶点的信息，还保存由该顶点射出的边形成的单链表中首结点的地址（首指针），这种方法称</a:t>
            </a:r>
            <a:r>
              <a:rPr lang="zh-CN" altLang="zh-CN" sz="2400" b="1" dirty="0">
                <a:latin typeface="宋体" panose="02010600030101010101" pitchFamily="2" charset="-122"/>
                <a:cs typeface="Times New Roman" panose="02020603050405020304" pitchFamily="18" charset="0"/>
              </a:rPr>
              <a:t>邻接表</a:t>
            </a:r>
            <a:r>
              <a:rPr lang="zh-CN" altLang="zh-CN" sz="2400" dirty="0">
                <a:latin typeface="宋体" panose="02010600030101010101" pitchFamily="2" charset="-122"/>
                <a:cs typeface="Times New Roman" panose="02020603050405020304" pitchFamily="18" charset="0"/>
              </a:rPr>
              <a:t>表示法</a:t>
            </a:r>
            <a:r>
              <a:rPr lang="zh-CN" altLang="zh-CN" sz="2400" dirty="0" smtClean="0">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p:txBody>
      </p:sp>
      <p:pic>
        <p:nvPicPr>
          <p:cNvPr id="21506" name="Picture 2" descr="http://www.kdocs.cn/api/v3/office/copy/OEVFdlpxaGtUaXFCOFd6ZlgxcDNUMmpjMUt5UXhiY0dKWUhkUzJBNW1hWVhhY0FHRkxXczBGSmxqd3hNU1laQUcvSEQ1VWhhRGJJYUhiTjlocFJqTkNqWUFWOS9DSm9TKzJzS3cvSDlGRUdYbEJ6c0lFK1lZQzFObWhDU2Y3VDhZbjIzQXpGVWYyUmxwZk05SVFrQVI2K3hwanRyK3FCdjhqdlZCTE9OajYxcVNpS3VLSkE4SStJc3B4MW5tc2hndWVZQmhvVWJNN1hucHZkdTczMi9ldW9GMHJad0wvN2h6Wk9hOEpkMGovV2MycDlGRVhtd2c4MEFwbHNFY2JQeHh6RTNPc3lBZC9ZPQ==/attach/object/3b1e800f7b3b23b5f8fe3990defccf03032a5bf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986" y="4730179"/>
            <a:ext cx="4015325" cy="163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86153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40872"/>
            <a:ext cx="10515600" cy="518958"/>
          </a:xfrm>
        </p:spPr>
        <p:txBody>
          <a:bodyPr>
            <a:normAutofit/>
          </a:bodyPr>
          <a:lstStyle/>
          <a:p>
            <a:r>
              <a:rPr lang="zh-CN" altLang="en-US" dirty="0" smtClean="0"/>
              <a:t>邻接表</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21506" name="Picture 2" descr="http://www.kdocs.cn/api/v3/office/copy/OEVFdlpxaGtUaXFCOFd6ZlgxcDNUMmpjMUt5UXhiY0dKWUhkUzJBNW1hWVhhY0FHRkxXczBGSmxqd3hNU1laQUcvSEQ1VWhhRGJJYUhiTjlocFJqTkNqWUFWOS9DSm9TKzJzS3cvSDlGRUdYbEJ6c0lFK1lZQzFObWhDU2Y3VDhZbjIzQXpGVWYyUmxwZk05SVFrQVI2K3hwanRyK3FCdjhqdlZCTE9OajYxcVNpS3VLSkE4SStJc3B4MW5tc2hndWVZQmhvVWJNN1hucHZkdTczMi9ldW9GMHJad0wvN2h6Wk9hOEpkMGovV2MycDlGRVhtd2c4MEFwbHNFY2JQeHh6RTNPc3lBZC9ZPQ==/attach/object/3b1e800f7b3b23b5f8fe3990defccf03032a5bf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9645" y="1908152"/>
            <a:ext cx="8819903" cy="359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2789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r>
              <a:rPr lang="zh-CN" altLang="en-US" dirty="0" smtClean="0"/>
              <a:t>邻接表存储特点</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672662" y="1609172"/>
            <a:ext cx="10846676" cy="3970318"/>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仅</a:t>
            </a:r>
            <a:r>
              <a:rPr lang="zh-CN" altLang="zh-CN" sz="2400" dirty="0">
                <a:latin typeface="宋体" panose="02010600030101010101" pitchFamily="2" charset="-122"/>
                <a:cs typeface="Times New Roman" panose="02020603050405020304" pitchFamily="18" charset="0"/>
              </a:rPr>
              <a:t>存储有边的信息，不存储无边</a:t>
            </a:r>
            <a:r>
              <a:rPr lang="zh-CN" altLang="zh-CN" sz="2400" dirty="0" smtClean="0">
                <a:latin typeface="宋体" panose="02010600030101010101" pitchFamily="2" charset="-122"/>
                <a:cs typeface="Times New Roman" panose="02020603050405020304" pitchFamily="18" charset="0"/>
              </a:rPr>
              <a:t>信息</a:t>
            </a:r>
            <a:r>
              <a:rPr lang="zh-CN" altLang="en-US" sz="2400" dirty="0" smtClean="0">
                <a:latin typeface="宋体" panose="02010600030101010101" pitchFamily="2" charset="-122"/>
                <a:cs typeface="Times New Roman" panose="02020603050405020304" pitchFamily="18" charset="0"/>
              </a:rPr>
              <a:t>，在</a:t>
            </a:r>
            <a:r>
              <a:rPr lang="zh-CN" altLang="zh-CN" sz="2400" dirty="0" smtClean="0">
                <a:latin typeface="宋体" panose="02010600030101010101" pitchFamily="2" charset="-122"/>
                <a:cs typeface="Times New Roman" panose="02020603050405020304" pitchFamily="18" charset="0"/>
              </a:rPr>
              <a:t>图</a:t>
            </a:r>
            <a:r>
              <a:rPr lang="zh-CN" altLang="zh-CN" sz="2400" dirty="0">
                <a:latin typeface="宋体" panose="02010600030101010101" pitchFamily="2" charset="-122"/>
                <a:cs typeface="Times New Roman" panose="02020603050405020304" pitchFamily="18" charset="0"/>
              </a:rPr>
              <a:t>比较稀疏的情况</a:t>
            </a:r>
            <a:r>
              <a:rPr lang="zh-CN" altLang="zh-CN" sz="2400" dirty="0" smtClean="0">
                <a:latin typeface="宋体" panose="02010600030101010101" pitchFamily="2" charset="-122"/>
                <a:cs typeface="Times New Roman" panose="02020603050405020304" pitchFamily="18" charset="0"/>
              </a:rPr>
              <a:t>下</a:t>
            </a:r>
            <a:r>
              <a:rPr lang="zh-CN" altLang="en-US" sz="2400"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空间</a:t>
            </a:r>
            <a:r>
              <a:rPr lang="zh-CN" altLang="zh-CN" sz="2400" dirty="0">
                <a:latin typeface="宋体" panose="02010600030101010101" pitchFamily="2" charset="-122"/>
                <a:cs typeface="Times New Roman" panose="02020603050405020304" pitchFamily="18" charset="0"/>
              </a:rPr>
              <a:t>的利用率大大</a:t>
            </a:r>
            <a:r>
              <a:rPr lang="zh-CN" altLang="zh-CN" sz="2400" dirty="0" smtClean="0">
                <a:latin typeface="宋体" panose="02010600030101010101" pitchFamily="2" charset="-122"/>
                <a:cs typeface="Times New Roman" panose="02020603050405020304" pitchFamily="18" charset="0"/>
              </a:rPr>
              <a:t>提高。</a:t>
            </a:r>
            <a:endParaRPr lang="en-US" altLang="zh-CN" sz="2400" dirty="0" smtClean="0">
              <a:latin typeface="宋体" panose="02010600030101010101" pitchFamily="2" charset="-122"/>
              <a:cs typeface="Times New Roman" panose="02020603050405020304" pitchFamily="18" charset="0"/>
            </a:endParaRPr>
          </a:p>
          <a:p>
            <a:pPr marL="457200" indent="-457200" eaLnBrk="0" fontAlgn="base" hangingPunct="0">
              <a:lnSpc>
                <a:spcPct val="150000"/>
              </a:lnSpc>
              <a:spcBef>
                <a:spcPct val="0"/>
              </a:spcBef>
              <a:spcAft>
                <a:spcPct val="0"/>
              </a:spcAft>
              <a:buFont typeface="Wingdings" panose="05000000000000000000" pitchFamily="2" charset="2"/>
              <a:buChar char="Ø"/>
              <a:tabLst>
                <a:tab pos="993775" algn="l"/>
              </a:tabLst>
            </a:pPr>
            <a:r>
              <a:rPr lang="zh-CN" altLang="zh-CN" sz="2400" dirty="0" smtClean="0">
                <a:latin typeface="宋体" panose="02010600030101010101" pitchFamily="2" charset="-122"/>
                <a:cs typeface="Times New Roman" panose="02020603050405020304" pitchFamily="18" charset="0"/>
              </a:rPr>
              <a:t>无向图，同</a:t>
            </a:r>
            <a:r>
              <a:rPr lang="zh-CN" altLang="zh-CN" sz="2400" dirty="0">
                <a:latin typeface="宋体" panose="02010600030101010101" pitchFamily="2" charset="-122"/>
                <a:cs typeface="Times New Roman" panose="02020603050405020304" pitchFamily="18" charset="0"/>
              </a:rPr>
              <a:t>一条边存储了两次</a:t>
            </a:r>
            <a:r>
              <a:rPr lang="zh-CN" altLang="zh-CN" sz="2400" dirty="0" smtClean="0">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a:p>
            <a:pPr marL="457200" indent="-457200" eaLnBrk="0" fontAlgn="base" hangingPunct="0">
              <a:lnSpc>
                <a:spcPct val="150000"/>
              </a:lnSpc>
              <a:spcBef>
                <a:spcPct val="0"/>
              </a:spcBef>
              <a:spcAft>
                <a:spcPct val="0"/>
              </a:spcAft>
              <a:buFont typeface="Wingdings" panose="05000000000000000000" pitchFamily="2" charset="2"/>
              <a:buChar char="Ø"/>
            </a:pPr>
            <a:r>
              <a:rPr lang="zh-CN" altLang="en-US" sz="2400" dirty="0" smtClean="0">
                <a:latin typeface="宋体" panose="02010600030101010101" pitchFamily="2" charset="-122"/>
                <a:cs typeface="Times New Roman" panose="02020603050405020304" pitchFamily="18" charset="0"/>
              </a:rPr>
              <a:t>计算</a:t>
            </a:r>
            <a:r>
              <a:rPr lang="zh-CN" altLang="zh-CN" sz="2400" dirty="0" smtClean="0">
                <a:latin typeface="宋体" panose="02010600030101010101" pitchFamily="2" charset="-122"/>
                <a:cs typeface="Times New Roman" panose="02020603050405020304" pitchFamily="18" charset="0"/>
              </a:rPr>
              <a:t>某个</a:t>
            </a:r>
            <a:r>
              <a:rPr lang="zh-CN" altLang="zh-CN" sz="2400" dirty="0">
                <a:latin typeface="宋体" panose="02010600030101010101" pitchFamily="2" charset="-122"/>
                <a:cs typeface="Times New Roman" panose="02020603050405020304" pitchFamily="18" charset="0"/>
              </a:rPr>
              <a:t>顶点</a:t>
            </a:r>
            <a:r>
              <a:rPr lang="zh-CN" altLang="zh-CN" sz="2400"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的出度（有向图）或者度（无向图</a:t>
            </a:r>
            <a:r>
              <a:rPr lang="zh-CN" altLang="zh-CN" sz="2400" dirty="0" smtClean="0">
                <a:latin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cs typeface="Times New Roman" panose="02020603050405020304" pitchFamily="18" charset="0"/>
              </a:rPr>
              <a:t>只需</a:t>
            </a:r>
            <a:r>
              <a:rPr lang="zh-CN" altLang="zh-CN" sz="2400" dirty="0" smtClean="0">
                <a:latin typeface="宋体" panose="02010600030101010101" pitchFamily="2" charset="-122"/>
                <a:cs typeface="Times New Roman" panose="02020603050405020304" pitchFamily="18" charset="0"/>
              </a:rPr>
              <a:t>遍历</a:t>
            </a:r>
            <a:r>
              <a:rPr lang="zh-CN" altLang="zh-CN" sz="2400" dirty="0">
                <a:latin typeface="宋体" panose="02010600030101010101" pitchFamily="2" charset="-122"/>
                <a:cs typeface="Times New Roman" panose="02020603050405020304" pitchFamily="18" charset="0"/>
              </a:rPr>
              <a:t>该顶点</a:t>
            </a:r>
            <a:r>
              <a:rPr lang="zh-CN" altLang="zh-CN" sz="2400"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指向的</a:t>
            </a:r>
            <a:r>
              <a:rPr lang="zh-CN" altLang="zh-CN" sz="2400" dirty="0" smtClean="0">
                <a:latin typeface="宋体" panose="02010600030101010101" pitchFamily="2" charset="-122"/>
                <a:cs typeface="Times New Roman" panose="02020603050405020304" pitchFamily="18" charset="0"/>
              </a:rPr>
              <a:t>边表</a:t>
            </a:r>
            <a:r>
              <a:rPr lang="zh-CN" altLang="en-US" sz="2400" dirty="0" smtClean="0">
                <a:latin typeface="宋体" panose="02010600030101010101" pitchFamily="2" charset="-122"/>
                <a:cs typeface="Times New Roman" panose="02020603050405020304" pitchFamily="18" charset="0"/>
              </a:rPr>
              <a:t>，即利于计算出度。</a:t>
            </a:r>
            <a:endParaRPr lang="en-US" altLang="zh-CN" sz="2400" dirty="0" smtClean="0">
              <a:latin typeface="宋体" panose="02010600030101010101" pitchFamily="2" charset="-122"/>
              <a:cs typeface="Times New Roman" panose="02020603050405020304" pitchFamily="18" charset="0"/>
            </a:endParaRPr>
          </a:p>
          <a:p>
            <a:pPr marL="457200" indent="-457200" eaLnBrk="0" fontAlgn="base" hangingPunct="0">
              <a:lnSpc>
                <a:spcPct val="150000"/>
              </a:lnSpc>
              <a:spcBef>
                <a:spcPct val="0"/>
              </a:spcBef>
              <a:spcAft>
                <a:spcPct val="0"/>
              </a:spcAft>
              <a:buFont typeface="Wingdings" panose="05000000000000000000" pitchFamily="2" charset="2"/>
              <a:buChar char="Ø"/>
            </a:pPr>
            <a:r>
              <a:rPr lang="zh-CN" altLang="en-US" sz="2400" dirty="0">
                <a:latin typeface="宋体" panose="02010600030101010101" pitchFamily="2" charset="-122"/>
                <a:cs typeface="Times New Roman" panose="02020603050405020304" pitchFamily="18" charset="0"/>
              </a:rPr>
              <a:t>计算</a:t>
            </a:r>
            <a:r>
              <a:rPr lang="zh-CN" altLang="zh-CN" sz="2400" dirty="0">
                <a:latin typeface="宋体" panose="02010600030101010101" pitchFamily="2" charset="-122"/>
                <a:cs typeface="Times New Roman" panose="02020603050405020304" pitchFamily="18" charset="0"/>
              </a:rPr>
              <a:t>某个顶点</a:t>
            </a:r>
            <a:r>
              <a:rPr lang="zh-CN" altLang="zh-CN" sz="2400" dirty="0">
                <a:latin typeface="Times New Roman" panose="02020603050405020304" pitchFamily="18" charset="0"/>
                <a:cs typeface="Times New Roman" panose="02020603050405020304" pitchFamily="18" charset="0"/>
              </a:rPr>
              <a:t>v</a:t>
            </a:r>
            <a:r>
              <a:rPr lang="zh-CN" altLang="zh-CN" sz="2400" dirty="0" smtClean="0">
                <a:latin typeface="宋体" panose="02010600030101010101" pitchFamily="2" charset="-122"/>
                <a:cs typeface="Times New Roman" panose="02020603050405020304" pitchFamily="18" charset="0"/>
              </a:rPr>
              <a:t>的</a:t>
            </a:r>
            <a:r>
              <a:rPr lang="zh-CN" altLang="en-US" sz="2400" dirty="0">
                <a:latin typeface="宋体" panose="02010600030101010101" pitchFamily="2" charset="-122"/>
                <a:cs typeface="Times New Roman" panose="02020603050405020304" pitchFamily="18" charset="0"/>
              </a:rPr>
              <a:t>入</a:t>
            </a:r>
            <a:r>
              <a:rPr lang="zh-CN" altLang="zh-CN" sz="2400" dirty="0" smtClean="0">
                <a:latin typeface="宋体" panose="02010600030101010101" pitchFamily="2" charset="-122"/>
                <a:cs typeface="Times New Roman" panose="02020603050405020304" pitchFamily="18" charset="0"/>
              </a:rPr>
              <a:t>度</a:t>
            </a:r>
            <a:r>
              <a:rPr lang="zh-CN" altLang="zh-CN" sz="2400" dirty="0">
                <a:latin typeface="宋体" panose="02010600030101010101" pitchFamily="2" charset="-122"/>
                <a:cs typeface="Times New Roman" panose="02020603050405020304" pitchFamily="18" charset="0"/>
              </a:rPr>
              <a:t>（有向图</a:t>
            </a:r>
            <a:r>
              <a:rPr lang="zh-CN" altLang="zh-CN" sz="2400" dirty="0" smtClean="0">
                <a:latin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cs typeface="Times New Roman" panose="02020603050405020304" pitchFamily="18" charset="0"/>
              </a:rPr>
              <a:t>，需要</a:t>
            </a:r>
            <a:r>
              <a:rPr lang="zh-CN" altLang="zh-CN" sz="2400" dirty="0" smtClean="0">
                <a:latin typeface="宋体" panose="02010600030101010101" pitchFamily="2" charset="-122"/>
                <a:cs typeface="Times New Roman" panose="02020603050405020304" pitchFamily="18" charset="0"/>
              </a:rPr>
              <a:t>遍历</a:t>
            </a:r>
            <a:r>
              <a:rPr lang="zh-CN" altLang="en-US" sz="2400" dirty="0" smtClean="0">
                <a:latin typeface="宋体" panose="02010600030101010101" pitchFamily="2" charset="-122"/>
                <a:cs typeface="Times New Roman" panose="02020603050405020304" pitchFamily="18" charset="0"/>
              </a:rPr>
              <a:t>所有</a:t>
            </a:r>
            <a:r>
              <a:rPr lang="zh-CN" altLang="zh-CN" sz="2400" dirty="0" smtClean="0">
                <a:latin typeface="宋体" panose="02010600030101010101" pitchFamily="2" charset="-122"/>
                <a:cs typeface="Times New Roman" panose="02020603050405020304" pitchFamily="18" charset="0"/>
              </a:rPr>
              <a:t>顶点</a:t>
            </a:r>
            <a:r>
              <a:rPr lang="zh-CN" altLang="zh-CN" sz="2400"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指向的</a:t>
            </a:r>
            <a:r>
              <a:rPr lang="zh-CN" altLang="zh-CN" sz="2400" dirty="0" smtClean="0">
                <a:latin typeface="宋体" panose="02010600030101010101" pitchFamily="2" charset="-122"/>
                <a:cs typeface="Times New Roman" panose="02020603050405020304" pitchFamily="18" charset="0"/>
              </a:rPr>
              <a:t>边表</a:t>
            </a:r>
            <a:r>
              <a:rPr lang="zh-CN" altLang="en-US" sz="2400" dirty="0" smtClean="0">
                <a:latin typeface="宋体" panose="02010600030101010101" pitchFamily="2" charset="-122"/>
                <a:cs typeface="Times New Roman" panose="02020603050405020304" pitchFamily="18" charset="0"/>
              </a:rPr>
              <a:t>，即不利于计算入度。</a:t>
            </a:r>
            <a:endParaRPr lang="en-US" altLang="zh-CN" sz="24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74622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r>
              <a:rPr lang="zh-CN" altLang="en-US" dirty="0" smtClean="0"/>
              <a:t>邻接表存储</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418687" y="1556073"/>
            <a:ext cx="10846676" cy="1113766"/>
          </a:xfrm>
          <a:prstGeom prst="rect">
            <a:avLst/>
          </a:prstGeom>
          <a:noFill/>
        </p:spPr>
        <p:txBody>
          <a:bodyPr wrap="square" rtlCol="0">
            <a:spAutoFit/>
          </a:bodyPr>
          <a:lstStyle/>
          <a:p>
            <a:pPr marL="1970088" lvl="0" indent="-1528763" eaLnBrk="0" fontAlgn="base" hangingPunct="0">
              <a:lnSpc>
                <a:spcPct val="150000"/>
              </a:lnSpc>
              <a:spcBef>
                <a:spcPct val="0"/>
              </a:spcBef>
              <a:spcAft>
                <a:spcPct val="0"/>
              </a:spcAft>
            </a:pPr>
            <a:r>
              <a:rPr lang="zh-CN" altLang="zh-CN" sz="2400" b="1" dirty="0" smtClean="0">
                <a:latin typeface="宋体" panose="02010600030101010101" pitchFamily="2" charset="-122"/>
                <a:cs typeface="Times New Roman" panose="02020603050405020304" pitchFamily="18" charset="0"/>
              </a:rPr>
              <a:t>逆</a:t>
            </a:r>
            <a:r>
              <a:rPr lang="zh-CN" altLang="zh-CN" sz="2400" b="1" dirty="0">
                <a:latin typeface="宋体" panose="02010600030101010101" pitchFamily="2" charset="-122"/>
                <a:cs typeface="Times New Roman" panose="02020603050405020304" pitchFamily="18" charset="0"/>
              </a:rPr>
              <a:t>邻接</a:t>
            </a:r>
            <a:r>
              <a:rPr lang="zh-CN" altLang="zh-CN" sz="2400" b="1" dirty="0" smtClean="0">
                <a:latin typeface="宋体" panose="02010600030101010101" pitchFamily="2" charset="-122"/>
                <a:cs typeface="Times New Roman" panose="02020603050405020304" pitchFamily="18" charset="0"/>
              </a:rPr>
              <a:t>表</a:t>
            </a:r>
            <a:r>
              <a:rPr lang="zh-CN" altLang="en-US" sz="2400"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有向图</a:t>
            </a:r>
            <a:r>
              <a:rPr lang="zh-CN" altLang="zh-CN" sz="2400" dirty="0">
                <a:latin typeface="宋体" panose="02010600030101010101" pitchFamily="2" charset="-122"/>
                <a:cs typeface="Times New Roman" panose="02020603050405020304" pitchFamily="18" charset="0"/>
              </a:rPr>
              <a:t>的逆邻接表中，顶点表保存该顶点的射入边形成的单链表的首结点</a:t>
            </a:r>
            <a:r>
              <a:rPr lang="zh-CN" altLang="zh-CN" sz="2400" dirty="0" smtClean="0">
                <a:latin typeface="宋体" panose="02010600030101010101" pitchFamily="2" charset="-122"/>
                <a:cs typeface="Times New Roman" panose="02020603050405020304" pitchFamily="18" charset="0"/>
              </a:rPr>
              <a:t>地址</a:t>
            </a:r>
            <a:r>
              <a:rPr lang="zh-CN" altLang="en-US" sz="2400" dirty="0" smtClean="0">
                <a:latin typeface="宋体" panose="02010600030101010101" pitchFamily="2" charset="-122"/>
                <a:cs typeface="Times New Roman" panose="02020603050405020304" pitchFamily="18" charset="0"/>
              </a:rPr>
              <a:t>，有利于计算顶点的入度</a:t>
            </a:r>
            <a:r>
              <a:rPr lang="zh-CN" altLang="zh-CN" sz="2400" dirty="0" smtClean="0">
                <a:latin typeface="宋体" panose="02010600030101010101" pitchFamily="2" charset="-122"/>
                <a:cs typeface="Times New Roman" panose="02020603050405020304" pitchFamily="18" charset="0"/>
              </a:rPr>
              <a:t>。</a:t>
            </a:r>
            <a:endParaRPr lang="en-US" altLang="zh-CN" sz="2400" dirty="0">
              <a:latin typeface="宋体" panose="02010600030101010101" pitchFamily="2" charset="-122"/>
              <a:cs typeface="Times New Roman" panose="02020603050405020304" pitchFamily="18" charset="0"/>
            </a:endParaRPr>
          </a:p>
        </p:txBody>
      </p:sp>
      <p:pic>
        <p:nvPicPr>
          <p:cNvPr id="1026" name="Picture 2" descr="http://www.kdocs.cn/api/v3/office/copy/SnlXZWZFOWRDMGQwcStKZWN1QUZzZFhpdHJlTDZWZjJ4bi9OSnZJeUJ2ekRZOW5ZejlMVjE0ckxxUE15OVp4TDBnMGluTkJjSWlkQmY3Qm1pdHZVUnUxazN3d2I0ZG9Ia0NjZkFwdUFuSlRZSTJkYnpGV0NGNGxZMDY2U1ovUmlscmhqQkZRdDdOQVFQSm5EcCt5elBHeWN2bnBjUzhjazFKblJjTkN6Wk0waXJObjhxZnZzREV5UFdIS0ZmK053Rmd1NHl4alRpeEx3RU1wWjFoUTE5Vk9uMFpYZitEaTVvTXE0Z2luckhwdU52Q2JxL0ZsNTFOVUZRSXNuL3dwOGozUVFOb1o1ZnpvPQ==/attach/object/841e3cc2e2e7fb2afeda925e2756b58e236ce6a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7714" y="2933247"/>
            <a:ext cx="8135618" cy="321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756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sp>
        <p:nvSpPr>
          <p:cNvPr id="2" name="标题 9801"/>
          <p:cNvSpPr txBox="1"/>
          <p:nvPr/>
        </p:nvSpPr>
        <p:spPr>
          <a:xfrm flipV="1">
            <a:off x="0" y="729000"/>
            <a:ext cx="11615165" cy="5400000"/>
          </a:xfrm>
          <a:prstGeom prst="cube">
            <a:avLst>
              <a:gd name="adj" fmla="val 1804"/>
            </a:avLst>
          </a:prstGeom>
          <a:pattFill prst="ltHorz">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5" name="六边形 4"/>
          <p:cNvSpPr/>
          <p:nvPr/>
        </p:nvSpPr>
        <p:spPr>
          <a:xfrm rot="5400000">
            <a:off x="-5678865" y="-723361"/>
            <a:ext cx="9564253" cy="8696378"/>
          </a:xfrm>
          <a:prstGeom prst="hexagon">
            <a:avLst>
              <a:gd name="adj" fmla="val 30493"/>
              <a:gd name="vf" fmla="val 115470"/>
            </a:avLst>
          </a:prstGeom>
          <a:gradFill>
            <a:gsLst>
              <a:gs pos="77000">
                <a:srgbClr val="016773"/>
              </a:gs>
              <a:gs pos="100000">
                <a:srgbClr val="007684"/>
              </a:gs>
            </a:gsLst>
            <a:lin ang="5400000" scaled="0"/>
          </a:gradFill>
          <a:ln>
            <a:noFill/>
          </a:ln>
          <a:effectLst>
            <a:outerShdw blurRad="698500" dist="165100" algn="l" rotWithShape="0">
              <a:srgbClr val="013F4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19714174">
            <a:off x="-2503449" y="2643987"/>
            <a:ext cx="7581286" cy="4086054"/>
          </a:xfrm>
          <a:prstGeom prst="parallelogram">
            <a:avLst>
              <a:gd name="adj" fmla="val 61032"/>
            </a:avLst>
          </a:prstGeom>
          <a:solidFill>
            <a:srgbClr val="00AB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20891" y="2740372"/>
            <a:ext cx="540023" cy="1384403"/>
          </a:xfrm>
          <a:custGeom>
            <a:avLst/>
            <a:gdLst/>
            <a:ahLst/>
            <a:cxnLst/>
            <a:rect l="l" t="t" r="r" b="b"/>
            <a:pathLst>
              <a:path w="540023" h="1384403">
                <a:moveTo>
                  <a:pt x="195374" y="1232620"/>
                </a:moveTo>
                <a:lnTo>
                  <a:pt x="204155" y="1247987"/>
                </a:lnTo>
                <a:cubicBezTo>
                  <a:pt x="132445" y="1288964"/>
                  <a:pt x="80491" y="1317502"/>
                  <a:pt x="48295" y="1333600"/>
                </a:cubicBezTo>
                <a:cubicBezTo>
                  <a:pt x="42441" y="1337991"/>
                  <a:pt x="37319" y="1336527"/>
                  <a:pt x="32928" y="1329210"/>
                </a:cubicBezTo>
                <a:cubicBezTo>
                  <a:pt x="27074" y="1321892"/>
                  <a:pt x="16830" y="1305062"/>
                  <a:pt x="2195" y="1278720"/>
                </a:cubicBezTo>
                <a:cubicBezTo>
                  <a:pt x="732" y="1277256"/>
                  <a:pt x="0" y="1275793"/>
                  <a:pt x="0" y="1274329"/>
                </a:cubicBezTo>
                <a:close/>
                <a:moveTo>
                  <a:pt x="458800" y="863824"/>
                </a:moveTo>
                <a:cubicBezTo>
                  <a:pt x="460264" y="862361"/>
                  <a:pt x="463190" y="863092"/>
                  <a:pt x="467581" y="866019"/>
                </a:cubicBezTo>
                <a:cubicBezTo>
                  <a:pt x="470508" y="867483"/>
                  <a:pt x="474167" y="870410"/>
                  <a:pt x="478557" y="874800"/>
                </a:cubicBezTo>
                <a:cubicBezTo>
                  <a:pt x="500509" y="892362"/>
                  <a:pt x="515144" y="903338"/>
                  <a:pt x="522461" y="907728"/>
                </a:cubicBezTo>
                <a:cubicBezTo>
                  <a:pt x="528315" y="912119"/>
                  <a:pt x="530510" y="915778"/>
                  <a:pt x="529047" y="918705"/>
                </a:cubicBezTo>
                <a:cubicBezTo>
                  <a:pt x="529047" y="920168"/>
                  <a:pt x="526120" y="922363"/>
                  <a:pt x="520266" y="925290"/>
                </a:cubicBezTo>
                <a:cubicBezTo>
                  <a:pt x="511485" y="928217"/>
                  <a:pt x="507826" y="934071"/>
                  <a:pt x="509290" y="942852"/>
                </a:cubicBezTo>
                <a:cubicBezTo>
                  <a:pt x="509290" y="1112615"/>
                  <a:pt x="508558" y="1223839"/>
                  <a:pt x="507095" y="1276525"/>
                </a:cubicBezTo>
                <a:cubicBezTo>
                  <a:pt x="507095" y="1314575"/>
                  <a:pt x="500509" y="1336527"/>
                  <a:pt x="487338" y="1342381"/>
                </a:cubicBezTo>
                <a:cubicBezTo>
                  <a:pt x="477093" y="1351162"/>
                  <a:pt x="467581" y="1361406"/>
                  <a:pt x="458800" y="1373114"/>
                </a:cubicBezTo>
                <a:cubicBezTo>
                  <a:pt x="450019" y="1381895"/>
                  <a:pt x="442702" y="1385554"/>
                  <a:pt x="436848" y="1384090"/>
                </a:cubicBezTo>
                <a:cubicBezTo>
                  <a:pt x="432457" y="1381163"/>
                  <a:pt x="430994" y="1373846"/>
                  <a:pt x="432457" y="1362138"/>
                </a:cubicBezTo>
                <a:cubicBezTo>
                  <a:pt x="436848" y="1347503"/>
                  <a:pt x="433921" y="1337259"/>
                  <a:pt x="423677" y="1331405"/>
                </a:cubicBezTo>
                <a:cubicBezTo>
                  <a:pt x="413432" y="1321161"/>
                  <a:pt x="392212" y="1307989"/>
                  <a:pt x="360015" y="1291891"/>
                </a:cubicBezTo>
                <a:lnTo>
                  <a:pt x="366601" y="1278720"/>
                </a:lnTo>
                <a:lnTo>
                  <a:pt x="443434" y="1294086"/>
                </a:lnTo>
                <a:cubicBezTo>
                  <a:pt x="447824" y="1276525"/>
                  <a:pt x="450019" y="1152861"/>
                  <a:pt x="450019" y="923095"/>
                </a:cubicBezTo>
                <a:lnTo>
                  <a:pt x="278792" y="929681"/>
                </a:lnTo>
                <a:lnTo>
                  <a:pt x="274402" y="1221644"/>
                </a:lnTo>
                <a:cubicBezTo>
                  <a:pt x="302208" y="1173349"/>
                  <a:pt x="323428" y="1130177"/>
                  <a:pt x="338063" y="1092127"/>
                </a:cubicBezTo>
                <a:cubicBezTo>
                  <a:pt x="323428" y="1061394"/>
                  <a:pt x="305135" y="1027002"/>
                  <a:pt x="283183" y="988951"/>
                </a:cubicBezTo>
                <a:lnTo>
                  <a:pt x="296354" y="980171"/>
                </a:lnTo>
                <a:cubicBezTo>
                  <a:pt x="318306" y="1005050"/>
                  <a:pt x="337332" y="1028465"/>
                  <a:pt x="353430" y="1050417"/>
                </a:cubicBezTo>
                <a:cubicBezTo>
                  <a:pt x="357820" y="1038710"/>
                  <a:pt x="362211" y="1026270"/>
                  <a:pt x="366601" y="1013099"/>
                </a:cubicBezTo>
                <a:cubicBezTo>
                  <a:pt x="373918" y="986756"/>
                  <a:pt x="378309" y="966999"/>
                  <a:pt x="379772" y="953828"/>
                </a:cubicBezTo>
                <a:cubicBezTo>
                  <a:pt x="379772" y="947974"/>
                  <a:pt x="384163" y="947242"/>
                  <a:pt x="392944" y="951633"/>
                </a:cubicBezTo>
                <a:cubicBezTo>
                  <a:pt x="397334" y="956023"/>
                  <a:pt x="406847" y="961877"/>
                  <a:pt x="421481" y="969194"/>
                </a:cubicBezTo>
                <a:cubicBezTo>
                  <a:pt x="427335" y="972121"/>
                  <a:pt x="430994" y="974317"/>
                  <a:pt x="432457" y="975780"/>
                </a:cubicBezTo>
                <a:cubicBezTo>
                  <a:pt x="436848" y="977244"/>
                  <a:pt x="436848" y="983098"/>
                  <a:pt x="432457" y="993342"/>
                </a:cubicBezTo>
                <a:cubicBezTo>
                  <a:pt x="430994" y="997732"/>
                  <a:pt x="428067" y="1004318"/>
                  <a:pt x="423677" y="1013099"/>
                </a:cubicBezTo>
                <a:cubicBezTo>
                  <a:pt x="420750" y="1021880"/>
                  <a:pt x="417823" y="1028465"/>
                  <a:pt x="414896" y="1032856"/>
                </a:cubicBezTo>
                <a:cubicBezTo>
                  <a:pt x="406115" y="1054808"/>
                  <a:pt x="397334" y="1075297"/>
                  <a:pt x="388553" y="1094322"/>
                </a:cubicBezTo>
                <a:cubicBezTo>
                  <a:pt x="413432" y="1127982"/>
                  <a:pt x="430994" y="1153593"/>
                  <a:pt x="441238" y="1171154"/>
                </a:cubicBezTo>
                <a:cubicBezTo>
                  <a:pt x="448556" y="1182862"/>
                  <a:pt x="448556" y="1193838"/>
                  <a:pt x="441238" y="1204082"/>
                </a:cubicBezTo>
                <a:cubicBezTo>
                  <a:pt x="429531" y="1224571"/>
                  <a:pt x="417823" y="1239206"/>
                  <a:pt x="406115" y="1247987"/>
                </a:cubicBezTo>
                <a:cubicBezTo>
                  <a:pt x="391480" y="1211400"/>
                  <a:pt x="376845" y="1175545"/>
                  <a:pt x="362211" y="1140421"/>
                </a:cubicBezTo>
                <a:cubicBezTo>
                  <a:pt x="338795" y="1179935"/>
                  <a:pt x="308794" y="1216522"/>
                  <a:pt x="272207" y="1250182"/>
                </a:cubicBezTo>
                <a:lnTo>
                  <a:pt x="272207" y="1337991"/>
                </a:lnTo>
                <a:cubicBezTo>
                  <a:pt x="272207" y="1346771"/>
                  <a:pt x="269280" y="1351894"/>
                  <a:pt x="263426" y="1353357"/>
                </a:cubicBezTo>
                <a:cubicBezTo>
                  <a:pt x="248791" y="1363602"/>
                  <a:pt x="234156" y="1370919"/>
                  <a:pt x="219522" y="1375309"/>
                </a:cubicBezTo>
                <a:cubicBezTo>
                  <a:pt x="212204" y="1376773"/>
                  <a:pt x="209277" y="1373846"/>
                  <a:pt x="210741" y="1366528"/>
                </a:cubicBezTo>
                <a:cubicBezTo>
                  <a:pt x="213668" y="1307989"/>
                  <a:pt x="216595" y="1202619"/>
                  <a:pt x="219522" y="1050417"/>
                </a:cubicBezTo>
                <a:cubicBezTo>
                  <a:pt x="220985" y="1005050"/>
                  <a:pt x="221717" y="975048"/>
                  <a:pt x="221717" y="960414"/>
                </a:cubicBezTo>
                <a:cubicBezTo>
                  <a:pt x="221717" y="932608"/>
                  <a:pt x="221717" y="906265"/>
                  <a:pt x="221717" y="881386"/>
                </a:cubicBezTo>
                <a:cubicBezTo>
                  <a:pt x="221717" y="876995"/>
                  <a:pt x="222449" y="874800"/>
                  <a:pt x="223912" y="874800"/>
                </a:cubicBezTo>
                <a:cubicBezTo>
                  <a:pt x="223912" y="873337"/>
                  <a:pt x="226107" y="873337"/>
                  <a:pt x="230498" y="874800"/>
                </a:cubicBezTo>
                <a:cubicBezTo>
                  <a:pt x="242206" y="879191"/>
                  <a:pt x="259035" y="887972"/>
                  <a:pt x="280988" y="901143"/>
                </a:cubicBezTo>
                <a:lnTo>
                  <a:pt x="434653" y="894557"/>
                </a:lnTo>
                <a:cubicBezTo>
                  <a:pt x="434653" y="894557"/>
                  <a:pt x="435384" y="894557"/>
                  <a:pt x="436848" y="894557"/>
                </a:cubicBezTo>
                <a:cubicBezTo>
                  <a:pt x="445629" y="893094"/>
                  <a:pt x="450019" y="890167"/>
                  <a:pt x="450019" y="885776"/>
                </a:cubicBezTo>
                <a:cubicBezTo>
                  <a:pt x="452946" y="882849"/>
                  <a:pt x="454410" y="878459"/>
                  <a:pt x="454410" y="872605"/>
                </a:cubicBezTo>
                <a:cubicBezTo>
                  <a:pt x="455873" y="866751"/>
                  <a:pt x="457337" y="863824"/>
                  <a:pt x="458800" y="863824"/>
                </a:cubicBezTo>
                <a:close/>
                <a:moveTo>
                  <a:pt x="111956" y="857239"/>
                </a:moveTo>
                <a:cubicBezTo>
                  <a:pt x="113420" y="855775"/>
                  <a:pt x="115615" y="856507"/>
                  <a:pt x="118542" y="859434"/>
                </a:cubicBezTo>
                <a:cubicBezTo>
                  <a:pt x="120005" y="860897"/>
                  <a:pt x="123664" y="863092"/>
                  <a:pt x="129518" y="866019"/>
                </a:cubicBezTo>
                <a:cubicBezTo>
                  <a:pt x="155860" y="880654"/>
                  <a:pt x="170495" y="889435"/>
                  <a:pt x="173422" y="892362"/>
                </a:cubicBezTo>
                <a:cubicBezTo>
                  <a:pt x="177813" y="895289"/>
                  <a:pt x="177081" y="899679"/>
                  <a:pt x="171227" y="905533"/>
                </a:cubicBezTo>
                <a:cubicBezTo>
                  <a:pt x="166836" y="909924"/>
                  <a:pt x="158787" y="919436"/>
                  <a:pt x="147080" y="934071"/>
                </a:cubicBezTo>
                <a:cubicBezTo>
                  <a:pt x="110493" y="980902"/>
                  <a:pt x="81223" y="1013099"/>
                  <a:pt x="59271" y="1030660"/>
                </a:cubicBezTo>
                <a:lnTo>
                  <a:pt x="131713" y="1021880"/>
                </a:lnTo>
                <a:cubicBezTo>
                  <a:pt x="136103" y="1014562"/>
                  <a:pt x="139762" y="1007977"/>
                  <a:pt x="142689" y="1002123"/>
                </a:cubicBezTo>
                <a:cubicBezTo>
                  <a:pt x="150006" y="988951"/>
                  <a:pt x="155860" y="975048"/>
                  <a:pt x="160251" y="960414"/>
                </a:cubicBezTo>
                <a:cubicBezTo>
                  <a:pt x="161714" y="957487"/>
                  <a:pt x="163178" y="956023"/>
                  <a:pt x="164641" y="956023"/>
                </a:cubicBezTo>
                <a:cubicBezTo>
                  <a:pt x="164641" y="954560"/>
                  <a:pt x="166105" y="955292"/>
                  <a:pt x="169032" y="958218"/>
                </a:cubicBezTo>
                <a:cubicBezTo>
                  <a:pt x="193911" y="974317"/>
                  <a:pt x="209277" y="986024"/>
                  <a:pt x="215131" y="993342"/>
                </a:cubicBezTo>
                <a:cubicBezTo>
                  <a:pt x="217326" y="994074"/>
                  <a:pt x="218424" y="995537"/>
                  <a:pt x="218424" y="997732"/>
                </a:cubicBezTo>
                <a:cubicBezTo>
                  <a:pt x="218424" y="999927"/>
                  <a:pt x="217326" y="1002854"/>
                  <a:pt x="215131" y="1006513"/>
                </a:cubicBezTo>
                <a:cubicBezTo>
                  <a:pt x="212204" y="1009440"/>
                  <a:pt x="207814" y="1014562"/>
                  <a:pt x="201960" y="1021880"/>
                </a:cubicBezTo>
                <a:cubicBezTo>
                  <a:pt x="194643" y="1029197"/>
                  <a:pt x="189520" y="1035051"/>
                  <a:pt x="186593" y="1039441"/>
                </a:cubicBezTo>
                <a:cubicBezTo>
                  <a:pt x="154397" y="1084809"/>
                  <a:pt x="121469" y="1123591"/>
                  <a:pt x="87809" y="1155788"/>
                </a:cubicBezTo>
                <a:lnTo>
                  <a:pt x="190984" y="1140421"/>
                </a:lnTo>
                <a:lnTo>
                  <a:pt x="199765" y="1160178"/>
                </a:lnTo>
                <a:lnTo>
                  <a:pt x="87809" y="1199692"/>
                </a:lnTo>
                <a:cubicBezTo>
                  <a:pt x="67320" y="1208473"/>
                  <a:pt x="54149" y="1215790"/>
                  <a:pt x="48295" y="1221644"/>
                </a:cubicBezTo>
                <a:lnTo>
                  <a:pt x="15367" y="1162373"/>
                </a:lnTo>
                <a:cubicBezTo>
                  <a:pt x="34392" y="1159447"/>
                  <a:pt x="48295" y="1150666"/>
                  <a:pt x="57076" y="1136031"/>
                </a:cubicBezTo>
                <a:cubicBezTo>
                  <a:pt x="76101" y="1109688"/>
                  <a:pt x="94394" y="1083346"/>
                  <a:pt x="111956" y="1057003"/>
                </a:cubicBezTo>
                <a:lnTo>
                  <a:pt x="68052" y="1070174"/>
                </a:lnTo>
                <a:cubicBezTo>
                  <a:pt x="51954" y="1076028"/>
                  <a:pt x="39514" y="1082614"/>
                  <a:pt x="30733" y="1089931"/>
                </a:cubicBezTo>
                <a:lnTo>
                  <a:pt x="0" y="1037246"/>
                </a:lnTo>
                <a:cubicBezTo>
                  <a:pt x="13171" y="1032856"/>
                  <a:pt x="23416" y="1026270"/>
                  <a:pt x="30733" y="1017489"/>
                </a:cubicBezTo>
                <a:cubicBezTo>
                  <a:pt x="61466" y="967731"/>
                  <a:pt x="82687" y="928949"/>
                  <a:pt x="94394" y="901143"/>
                </a:cubicBezTo>
                <a:cubicBezTo>
                  <a:pt x="101712" y="885045"/>
                  <a:pt x="106834" y="871873"/>
                  <a:pt x="109761" y="861629"/>
                </a:cubicBezTo>
                <a:cubicBezTo>
                  <a:pt x="111224" y="858702"/>
                  <a:pt x="111956" y="857239"/>
                  <a:pt x="111956" y="857239"/>
                </a:cubicBezTo>
                <a:close/>
                <a:moveTo>
                  <a:pt x="498314" y="233425"/>
                </a:moveTo>
                <a:cubicBezTo>
                  <a:pt x="501241" y="236352"/>
                  <a:pt x="504900" y="240011"/>
                  <a:pt x="509290" y="244402"/>
                </a:cubicBezTo>
                <a:cubicBezTo>
                  <a:pt x="518071" y="254646"/>
                  <a:pt x="524656" y="261231"/>
                  <a:pt x="529047" y="264158"/>
                </a:cubicBezTo>
                <a:cubicBezTo>
                  <a:pt x="531974" y="267085"/>
                  <a:pt x="532706" y="270012"/>
                  <a:pt x="531242" y="272939"/>
                </a:cubicBezTo>
                <a:cubicBezTo>
                  <a:pt x="529779" y="274403"/>
                  <a:pt x="526852" y="275135"/>
                  <a:pt x="522461" y="275135"/>
                </a:cubicBezTo>
                <a:cubicBezTo>
                  <a:pt x="510753" y="273671"/>
                  <a:pt x="490997" y="273671"/>
                  <a:pt x="463190" y="275135"/>
                </a:cubicBezTo>
                <a:cubicBezTo>
                  <a:pt x="445629" y="275135"/>
                  <a:pt x="431726" y="275135"/>
                  <a:pt x="421481" y="275135"/>
                </a:cubicBezTo>
                <a:lnTo>
                  <a:pt x="381968" y="277330"/>
                </a:lnTo>
                <a:cubicBezTo>
                  <a:pt x="387821" y="278793"/>
                  <a:pt x="390017" y="280988"/>
                  <a:pt x="388553" y="283915"/>
                </a:cubicBezTo>
                <a:lnTo>
                  <a:pt x="388553" y="336601"/>
                </a:lnTo>
                <a:lnTo>
                  <a:pt x="436848" y="334405"/>
                </a:lnTo>
                <a:cubicBezTo>
                  <a:pt x="442702" y="332942"/>
                  <a:pt x="452214" y="331478"/>
                  <a:pt x="465386" y="330015"/>
                </a:cubicBezTo>
                <a:cubicBezTo>
                  <a:pt x="478557" y="328551"/>
                  <a:pt x="487338" y="327820"/>
                  <a:pt x="491728" y="327820"/>
                </a:cubicBezTo>
                <a:cubicBezTo>
                  <a:pt x="500509" y="336601"/>
                  <a:pt x="508558" y="344650"/>
                  <a:pt x="515876" y="351967"/>
                </a:cubicBezTo>
                <a:cubicBezTo>
                  <a:pt x="518803" y="354894"/>
                  <a:pt x="520266" y="357089"/>
                  <a:pt x="520266" y="358553"/>
                </a:cubicBezTo>
                <a:cubicBezTo>
                  <a:pt x="518803" y="360016"/>
                  <a:pt x="515876" y="360748"/>
                  <a:pt x="511485" y="360748"/>
                </a:cubicBezTo>
                <a:cubicBezTo>
                  <a:pt x="492460" y="360748"/>
                  <a:pt x="475630" y="361480"/>
                  <a:pt x="460995" y="362943"/>
                </a:cubicBezTo>
                <a:lnTo>
                  <a:pt x="388553" y="367334"/>
                </a:lnTo>
                <a:lnTo>
                  <a:pt x="388553" y="446361"/>
                </a:lnTo>
                <a:cubicBezTo>
                  <a:pt x="426604" y="452215"/>
                  <a:pt x="477093" y="452947"/>
                  <a:pt x="540023" y="448556"/>
                </a:cubicBezTo>
                <a:lnTo>
                  <a:pt x="537828" y="463923"/>
                </a:lnTo>
                <a:cubicBezTo>
                  <a:pt x="523193" y="472704"/>
                  <a:pt x="507095" y="487339"/>
                  <a:pt x="489533" y="507827"/>
                </a:cubicBezTo>
                <a:cubicBezTo>
                  <a:pt x="485143" y="518072"/>
                  <a:pt x="475630" y="521730"/>
                  <a:pt x="460995" y="518803"/>
                </a:cubicBezTo>
                <a:cubicBezTo>
                  <a:pt x="358552" y="518803"/>
                  <a:pt x="289769" y="483680"/>
                  <a:pt x="254645" y="413433"/>
                </a:cubicBezTo>
                <a:cubicBezTo>
                  <a:pt x="235620" y="463191"/>
                  <a:pt x="200496" y="503437"/>
                  <a:pt x="149275" y="534170"/>
                </a:cubicBezTo>
                <a:lnTo>
                  <a:pt x="140494" y="525389"/>
                </a:lnTo>
                <a:cubicBezTo>
                  <a:pt x="172690" y="477094"/>
                  <a:pt x="193911" y="425141"/>
                  <a:pt x="204155" y="369529"/>
                </a:cubicBezTo>
                <a:cubicBezTo>
                  <a:pt x="208546" y="346113"/>
                  <a:pt x="210741" y="325624"/>
                  <a:pt x="210741" y="308063"/>
                </a:cubicBezTo>
                <a:cubicBezTo>
                  <a:pt x="210741" y="303672"/>
                  <a:pt x="211473" y="301477"/>
                  <a:pt x="212936" y="301477"/>
                </a:cubicBezTo>
                <a:cubicBezTo>
                  <a:pt x="214399" y="300014"/>
                  <a:pt x="217326" y="300014"/>
                  <a:pt x="221717" y="301477"/>
                </a:cubicBezTo>
                <a:cubicBezTo>
                  <a:pt x="239279" y="307331"/>
                  <a:pt x="256840" y="313185"/>
                  <a:pt x="274402" y="319039"/>
                </a:cubicBezTo>
                <a:cubicBezTo>
                  <a:pt x="278792" y="323429"/>
                  <a:pt x="280256" y="327820"/>
                  <a:pt x="278792" y="332210"/>
                </a:cubicBezTo>
                <a:cubicBezTo>
                  <a:pt x="278792" y="335137"/>
                  <a:pt x="276597" y="342454"/>
                  <a:pt x="272207" y="354162"/>
                </a:cubicBezTo>
                <a:cubicBezTo>
                  <a:pt x="267816" y="367334"/>
                  <a:pt x="264889" y="376846"/>
                  <a:pt x="263426" y="382700"/>
                </a:cubicBezTo>
                <a:cubicBezTo>
                  <a:pt x="280988" y="401725"/>
                  <a:pt x="300745" y="416360"/>
                  <a:pt x="322697" y="426604"/>
                </a:cubicBezTo>
                <a:lnTo>
                  <a:pt x="322697" y="279525"/>
                </a:lnTo>
                <a:lnTo>
                  <a:pt x="285378" y="279525"/>
                </a:lnTo>
                <a:cubicBezTo>
                  <a:pt x="266353" y="279525"/>
                  <a:pt x="238547" y="280988"/>
                  <a:pt x="201960" y="283915"/>
                </a:cubicBezTo>
                <a:lnTo>
                  <a:pt x="180008" y="250987"/>
                </a:lnTo>
                <a:cubicBezTo>
                  <a:pt x="194643" y="250987"/>
                  <a:pt x="218790" y="250255"/>
                  <a:pt x="252450" y="248792"/>
                </a:cubicBezTo>
                <a:cubicBezTo>
                  <a:pt x="265621" y="248792"/>
                  <a:pt x="273670" y="248792"/>
                  <a:pt x="276597" y="248792"/>
                </a:cubicBezTo>
                <a:lnTo>
                  <a:pt x="406115" y="244402"/>
                </a:lnTo>
                <a:cubicBezTo>
                  <a:pt x="409042" y="244402"/>
                  <a:pt x="413432" y="244402"/>
                  <a:pt x="419286" y="244402"/>
                </a:cubicBezTo>
                <a:cubicBezTo>
                  <a:pt x="457337" y="241475"/>
                  <a:pt x="483679" y="237816"/>
                  <a:pt x="498314" y="233425"/>
                </a:cubicBezTo>
                <a:close/>
                <a:moveTo>
                  <a:pt x="377577" y="136836"/>
                </a:moveTo>
                <a:lnTo>
                  <a:pt x="289769" y="141226"/>
                </a:lnTo>
                <a:lnTo>
                  <a:pt x="289769" y="178545"/>
                </a:lnTo>
                <a:lnTo>
                  <a:pt x="384163" y="174155"/>
                </a:lnTo>
                <a:cubicBezTo>
                  <a:pt x="395871" y="174155"/>
                  <a:pt x="406115" y="173423"/>
                  <a:pt x="414896" y="171959"/>
                </a:cubicBezTo>
                <a:lnTo>
                  <a:pt x="414896" y="136836"/>
                </a:lnTo>
                <a:cubicBezTo>
                  <a:pt x="406115" y="136836"/>
                  <a:pt x="393675" y="136836"/>
                  <a:pt x="377577" y="136836"/>
                </a:cubicBezTo>
                <a:close/>
                <a:moveTo>
                  <a:pt x="417091" y="68784"/>
                </a:moveTo>
                <a:lnTo>
                  <a:pt x="289769" y="73175"/>
                </a:lnTo>
                <a:lnTo>
                  <a:pt x="289769" y="112689"/>
                </a:lnTo>
                <a:lnTo>
                  <a:pt x="370991" y="108298"/>
                </a:lnTo>
                <a:cubicBezTo>
                  <a:pt x="375382" y="108298"/>
                  <a:pt x="381968" y="107566"/>
                  <a:pt x="390748" y="106103"/>
                </a:cubicBezTo>
                <a:cubicBezTo>
                  <a:pt x="398066" y="106103"/>
                  <a:pt x="403188" y="106103"/>
                  <a:pt x="406115" y="106103"/>
                </a:cubicBezTo>
                <a:cubicBezTo>
                  <a:pt x="409042" y="110493"/>
                  <a:pt x="412701" y="114884"/>
                  <a:pt x="417091" y="119274"/>
                </a:cubicBezTo>
                <a:close/>
                <a:moveTo>
                  <a:pt x="423677" y="11709"/>
                </a:moveTo>
                <a:cubicBezTo>
                  <a:pt x="425140" y="10245"/>
                  <a:pt x="428067" y="10977"/>
                  <a:pt x="432457" y="13904"/>
                </a:cubicBezTo>
                <a:cubicBezTo>
                  <a:pt x="439775" y="19758"/>
                  <a:pt x="451483" y="28539"/>
                  <a:pt x="467581" y="40247"/>
                </a:cubicBezTo>
                <a:cubicBezTo>
                  <a:pt x="480752" y="47564"/>
                  <a:pt x="488801" y="52686"/>
                  <a:pt x="491728" y="55613"/>
                </a:cubicBezTo>
                <a:cubicBezTo>
                  <a:pt x="497582" y="60003"/>
                  <a:pt x="500509" y="63662"/>
                  <a:pt x="500509" y="66589"/>
                </a:cubicBezTo>
                <a:cubicBezTo>
                  <a:pt x="500509" y="69516"/>
                  <a:pt x="497582" y="71711"/>
                  <a:pt x="491728" y="73175"/>
                </a:cubicBezTo>
                <a:cubicBezTo>
                  <a:pt x="482947" y="76102"/>
                  <a:pt x="479289" y="81956"/>
                  <a:pt x="480752" y="90736"/>
                </a:cubicBezTo>
                <a:cubicBezTo>
                  <a:pt x="479289" y="106835"/>
                  <a:pt x="478557" y="141226"/>
                  <a:pt x="478557" y="193912"/>
                </a:cubicBezTo>
                <a:cubicBezTo>
                  <a:pt x="478557" y="198302"/>
                  <a:pt x="477825" y="201229"/>
                  <a:pt x="476362" y="202692"/>
                </a:cubicBezTo>
                <a:cubicBezTo>
                  <a:pt x="467581" y="207083"/>
                  <a:pt x="450019" y="212937"/>
                  <a:pt x="423677" y="220254"/>
                </a:cubicBezTo>
                <a:cubicBezTo>
                  <a:pt x="416359" y="221718"/>
                  <a:pt x="413432" y="219522"/>
                  <a:pt x="414896" y="213668"/>
                </a:cubicBezTo>
                <a:lnTo>
                  <a:pt x="414896" y="202692"/>
                </a:lnTo>
                <a:cubicBezTo>
                  <a:pt x="407578" y="202692"/>
                  <a:pt x="399529" y="202692"/>
                  <a:pt x="390748" y="202692"/>
                </a:cubicBezTo>
                <a:lnTo>
                  <a:pt x="289769" y="207083"/>
                </a:lnTo>
                <a:cubicBezTo>
                  <a:pt x="289769" y="212937"/>
                  <a:pt x="288305" y="216595"/>
                  <a:pt x="285378" y="218059"/>
                </a:cubicBezTo>
                <a:cubicBezTo>
                  <a:pt x="266353" y="225376"/>
                  <a:pt x="248791" y="230498"/>
                  <a:pt x="232693" y="233425"/>
                </a:cubicBezTo>
                <a:cubicBezTo>
                  <a:pt x="229766" y="234889"/>
                  <a:pt x="227571" y="234889"/>
                  <a:pt x="226107" y="233425"/>
                </a:cubicBezTo>
                <a:cubicBezTo>
                  <a:pt x="226107" y="233425"/>
                  <a:pt x="226107" y="231962"/>
                  <a:pt x="226107" y="229035"/>
                </a:cubicBezTo>
                <a:cubicBezTo>
                  <a:pt x="226107" y="218791"/>
                  <a:pt x="226107" y="196839"/>
                  <a:pt x="226107" y="163179"/>
                </a:cubicBezTo>
                <a:cubicBezTo>
                  <a:pt x="227571" y="123665"/>
                  <a:pt x="228302" y="95859"/>
                  <a:pt x="228302" y="79760"/>
                </a:cubicBezTo>
                <a:cubicBezTo>
                  <a:pt x="228302" y="63662"/>
                  <a:pt x="228302" y="47564"/>
                  <a:pt x="228302" y="31466"/>
                </a:cubicBezTo>
                <a:cubicBezTo>
                  <a:pt x="226839" y="27075"/>
                  <a:pt x="226839" y="24148"/>
                  <a:pt x="228302" y="22685"/>
                </a:cubicBezTo>
                <a:cubicBezTo>
                  <a:pt x="229766" y="21221"/>
                  <a:pt x="231961" y="21221"/>
                  <a:pt x="234888" y="22685"/>
                </a:cubicBezTo>
                <a:cubicBezTo>
                  <a:pt x="243669" y="25612"/>
                  <a:pt x="258304" y="31466"/>
                  <a:pt x="278792" y="40247"/>
                </a:cubicBezTo>
                <a:cubicBezTo>
                  <a:pt x="283183" y="41710"/>
                  <a:pt x="286842" y="43173"/>
                  <a:pt x="289769" y="44637"/>
                </a:cubicBezTo>
                <a:lnTo>
                  <a:pt x="406115" y="40247"/>
                </a:lnTo>
                <a:cubicBezTo>
                  <a:pt x="410505" y="40247"/>
                  <a:pt x="414164" y="38051"/>
                  <a:pt x="417091" y="33661"/>
                </a:cubicBezTo>
                <a:cubicBezTo>
                  <a:pt x="420018" y="29270"/>
                  <a:pt x="421481" y="24148"/>
                  <a:pt x="421481" y="18294"/>
                </a:cubicBezTo>
                <a:cubicBezTo>
                  <a:pt x="422945" y="13904"/>
                  <a:pt x="423677" y="11709"/>
                  <a:pt x="423677" y="11709"/>
                </a:cubicBezTo>
                <a:close/>
                <a:moveTo>
                  <a:pt x="83418" y="733"/>
                </a:moveTo>
                <a:cubicBezTo>
                  <a:pt x="84882" y="-731"/>
                  <a:pt x="88540" y="1"/>
                  <a:pt x="94394" y="2928"/>
                </a:cubicBezTo>
                <a:cubicBezTo>
                  <a:pt x="114883" y="8782"/>
                  <a:pt x="132445" y="16099"/>
                  <a:pt x="147080" y="24880"/>
                </a:cubicBezTo>
                <a:cubicBezTo>
                  <a:pt x="151470" y="26343"/>
                  <a:pt x="153665" y="30002"/>
                  <a:pt x="153665" y="35856"/>
                </a:cubicBezTo>
                <a:cubicBezTo>
                  <a:pt x="152202" y="46100"/>
                  <a:pt x="151470" y="65857"/>
                  <a:pt x="151470" y="95127"/>
                </a:cubicBezTo>
                <a:lnTo>
                  <a:pt x="151470" y="123665"/>
                </a:lnTo>
                <a:cubicBezTo>
                  <a:pt x="166105" y="120738"/>
                  <a:pt x="180008" y="118543"/>
                  <a:pt x="193179" y="117079"/>
                </a:cubicBezTo>
                <a:cubicBezTo>
                  <a:pt x="201960" y="127323"/>
                  <a:pt x="210009" y="136104"/>
                  <a:pt x="217326" y="143422"/>
                </a:cubicBezTo>
                <a:cubicBezTo>
                  <a:pt x="218790" y="146349"/>
                  <a:pt x="219522" y="148544"/>
                  <a:pt x="219522" y="150007"/>
                </a:cubicBezTo>
                <a:cubicBezTo>
                  <a:pt x="218058" y="151471"/>
                  <a:pt x="215131" y="152202"/>
                  <a:pt x="210741" y="152202"/>
                </a:cubicBezTo>
                <a:cubicBezTo>
                  <a:pt x="187325" y="152202"/>
                  <a:pt x="168300" y="152934"/>
                  <a:pt x="153665" y="154398"/>
                </a:cubicBezTo>
                <a:lnTo>
                  <a:pt x="151470" y="154398"/>
                </a:lnTo>
                <a:cubicBezTo>
                  <a:pt x="151470" y="179277"/>
                  <a:pt x="151470" y="204888"/>
                  <a:pt x="151470" y="231230"/>
                </a:cubicBezTo>
                <a:lnTo>
                  <a:pt x="206350" y="211473"/>
                </a:lnTo>
                <a:lnTo>
                  <a:pt x="212936" y="222449"/>
                </a:lnTo>
                <a:cubicBezTo>
                  <a:pt x="195374" y="235621"/>
                  <a:pt x="174886" y="250255"/>
                  <a:pt x="151470" y="266354"/>
                </a:cubicBezTo>
                <a:cubicBezTo>
                  <a:pt x="151470" y="279525"/>
                  <a:pt x="151470" y="291965"/>
                  <a:pt x="151470" y="303672"/>
                </a:cubicBezTo>
                <a:cubicBezTo>
                  <a:pt x="150006" y="375383"/>
                  <a:pt x="145616" y="419287"/>
                  <a:pt x="138299" y="435385"/>
                </a:cubicBezTo>
                <a:cubicBezTo>
                  <a:pt x="128054" y="467582"/>
                  <a:pt x="110493" y="496119"/>
                  <a:pt x="85614" y="520999"/>
                </a:cubicBezTo>
                <a:cubicBezTo>
                  <a:pt x="73906" y="531243"/>
                  <a:pt x="65857" y="534902"/>
                  <a:pt x="61466" y="531975"/>
                </a:cubicBezTo>
                <a:cubicBezTo>
                  <a:pt x="57076" y="529048"/>
                  <a:pt x="57076" y="520267"/>
                  <a:pt x="61466" y="505632"/>
                </a:cubicBezTo>
                <a:cubicBezTo>
                  <a:pt x="64393" y="490997"/>
                  <a:pt x="62198" y="480021"/>
                  <a:pt x="54881" y="472704"/>
                </a:cubicBezTo>
                <a:cubicBezTo>
                  <a:pt x="46100" y="460996"/>
                  <a:pt x="29270" y="444898"/>
                  <a:pt x="4391" y="424409"/>
                </a:cubicBezTo>
                <a:lnTo>
                  <a:pt x="13171" y="413433"/>
                </a:lnTo>
                <a:lnTo>
                  <a:pt x="74637" y="435385"/>
                </a:lnTo>
                <a:cubicBezTo>
                  <a:pt x="79028" y="410506"/>
                  <a:pt x="82687" y="370260"/>
                  <a:pt x="85614" y="314648"/>
                </a:cubicBezTo>
                <a:cubicBezTo>
                  <a:pt x="82687" y="316112"/>
                  <a:pt x="78296" y="319039"/>
                  <a:pt x="72442" y="323429"/>
                </a:cubicBezTo>
                <a:cubicBezTo>
                  <a:pt x="63661" y="329283"/>
                  <a:pt x="57076" y="333674"/>
                  <a:pt x="52685" y="336601"/>
                </a:cubicBezTo>
                <a:cubicBezTo>
                  <a:pt x="48295" y="339527"/>
                  <a:pt x="44636" y="339527"/>
                  <a:pt x="41709" y="336601"/>
                </a:cubicBezTo>
                <a:cubicBezTo>
                  <a:pt x="41709" y="338064"/>
                  <a:pt x="40977" y="338064"/>
                  <a:pt x="39514" y="336601"/>
                </a:cubicBezTo>
                <a:cubicBezTo>
                  <a:pt x="38051" y="333674"/>
                  <a:pt x="35124" y="330015"/>
                  <a:pt x="30733" y="325624"/>
                </a:cubicBezTo>
                <a:cubicBezTo>
                  <a:pt x="17562" y="308063"/>
                  <a:pt x="8781" y="293428"/>
                  <a:pt x="4391" y="281720"/>
                </a:cubicBezTo>
                <a:lnTo>
                  <a:pt x="85614" y="253182"/>
                </a:lnTo>
                <a:cubicBezTo>
                  <a:pt x="85614" y="222449"/>
                  <a:pt x="85614" y="190985"/>
                  <a:pt x="85614" y="158788"/>
                </a:cubicBezTo>
                <a:lnTo>
                  <a:pt x="74637" y="158788"/>
                </a:lnTo>
                <a:cubicBezTo>
                  <a:pt x="57076" y="161715"/>
                  <a:pt x="40977" y="163179"/>
                  <a:pt x="26343" y="163179"/>
                </a:cubicBezTo>
                <a:lnTo>
                  <a:pt x="6586" y="132446"/>
                </a:lnTo>
                <a:cubicBezTo>
                  <a:pt x="15367" y="132446"/>
                  <a:pt x="27806" y="131714"/>
                  <a:pt x="43904" y="130250"/>
                </a:cubicBezTo>
                <a:cubicBezTo>
                  <a:pt x="54149" y="130250"/>
                  <a:pt x="61466" y="130250"/>
                  <a:pt x="65857" y="130250"/>
                </a:cubicBezTo>
                <a:lnTo>
                  <a:pt x="85614" y="128055"/>
                </a:lnTo>
                <a:lnTo>
                  <a:pt x="85614" y="95127"/>
                </a:lnTo>
                <a:cubicBezTo>
                  <a:pt x="85614" y="55613"/>
                  <a:pt x="84882" y="27807"/>
                  <a:pt x="83418" y="11709"/>
                </a:cubicBezTo>
                <a:cubicBezTo>
                  <a:pt x="81955" y="5855"/>
                  <a:pt x="81955" y="2196"/>
                  <a:pt x="83418" y="733"/>
                </a:cubicBezTo>
                <a:close/>
              </a:path>
            </a:pathLst>
          </a:custGeom>
          <a:solidFill>
            <a:schemeClr val="bg1"/>
          </a:solidFill>
          <a:ln>
            <a:noFill/>
          </a:ln>
          <a:effectLst>
            <a:outerShdw blurRad="38100" dist="38100" dir="2700000" algn="tl">
              <a:srgbClr val="000000">
                <a:alpha val="43137"/>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4400" dirty="0">
              <a:solidFill>
                <a:schemeClr val="bg1"/>
              </a:solidFill>
              <a:effectLst>
                <a:outerShdw blurRad="38100" dist="38100" dir="2700000" algn="tl">
                  <a:srgbClr val="000000">
                    <a:alpha val="43137"/>
                  </a:srgbClr>
                </a:outerShdw>
              </a:effectLst>
              <a:latin typeface="方正颜宋简体_中" panose="02000000000000000000" pitchFamily="2" charset="-122"/>
              <a:ea typeface="方正颜宋简体_中" panose="02000000000000000000" pitchFamily="2" charset="-122"/>
              <a:cs typeface="方正颜宋简体_中" panose="02000000000000000000" pitchFamily="2" charset="-122"/>
            </a:endParaRPr>
          </a:p>
        </p:txBody>
      </p:sp>
      <p:sp>
        <p:nvSpPr>
          <p:cNvPr id="9" name="文本框 8"/>
          <p:cNvSpPr txBox="1"/>
          <p:nvPr/>
        </p:nvSpPr>
        <p:spPr>
          <a:xfrm>
            <a:off x="3947872" y="1733592"/>
            <a:ext cx="3583460" cy="2677656"/>
          </a:xfrm>
          <a:prstGeom prst="rect">
            <a:avLst/>
          </a:prstGeom>
          <a:noFill/>
        </p:spPr>
        <p:txBody>
          <a:bodyPr wrap="square" tIns="0" rtlCol="0">
            <a:spAutoFit/>
          </a:bodyPr>
          <a:lstStyle/>
          <a:p>
            <a:pPr>
              <a:lnSpc>
                <a:spcPct val="150000"/>
              </a:lnSpc>
              <a:spcBef>
                <a:spcPts val="600"/>
              </a:spcBef>
            </a:pPr>
            <a:r>
              <a:rPr lang="en-US" altLang="zh-CN"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7.1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问题</a:t>
            </a:r>
            <a:r>
              <a:rPr lang="zh-CN" altLang="en-US"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引入及求解</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7.2   </a:t>
            </a:r>
            <a:r>
              <a:rPr lang="zh-CN" altLang="en-US"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图的定义与结构</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7.3   </a:t>
            </a:r>
            <a:r>
              <a:rPr lang="zh-CN" altLang="en-US"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图的存储实现</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7.4   </a:t>
            </a:r>
            <a:r>
              <a:rPr lang="zh-CN" altLang="en-US"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图的遍历</a:t>
            </a:r>
            <a:endParaRPr lang="en-US" altLang="zh-CN"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p:txBody>
      </p:sp>
      <p:sp>
        <p:nvSpPr>
          <p:cNvPr id="7" name="文本框 6"/>
          <p:cNvSpPr txBox="1"/>
          <p:nvPr/>
        </p:nvSpPr>
        <p:spPr>
          <a:xfrm>
            <a:off x="8031705" y="1733592"/>
            <a:ext cx="3123975" cy="2677656"/>
          </a:xfrm>
          <a:prstGeom prst="rect">
            <a:avLst/>
          </a:prstGeom>
          <a:noFill/>
        </p:spPr>
        <p:txBody>
          <a:bodyPr wrap="square" tIns="0" rtlCol="0">
            <a:spAutoFit/>
          </a:bodyPr>
          <a:lstStyle/>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7.5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图的</a:t>
            </a:r>
            <a:r>
              <a:rPr lang="zh-CN" altLang="en-US"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连通性</a:t>
            </a:r>
            <a:endParaRPr lang="en-US" altLang="zh-CN"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7.6   </a:t>
            </a:r>
            <a:r>
              <a:rPr lang="zh-CN" altLang="en-US"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图的应用</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7.7   </a:t>
            </a:r>
            <a:r>
              <a:rPr lang="zh-CN" altLang="en-US"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拓展延伸*</a:t>
            </a:r>
            <a:endParaRPr lang="en-US" altLang="zh-CN"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7.8   </a:t>
            </a:r>
            <a:r>
              <a:rPr lang="zh-CN" altLang="en-US" sz="2600" b="1" dirty="0" smtClean="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应用</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场景</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10" presetClass="entr" presetSubtype="0" fill="hold" grpId="0" nodeType="withEffect">
                                  <p:stCondLst>
                                    <p:cond delay="1000"/>
                                  </p:stCondLst>
                                  <p:iterate type="wd">
                                    <p:tmPct val="10000"/>
                                  </p:iterate>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1000"/>
                                  </p:stCondLst>
                                  <p:iterate type="wd">
                                    <p:tmPct val="10000"/>
                                  </p:iterate>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1" grpId="0" animBg="1"/>
      <p:bldP spid="9"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r>
              <a:rPr lang="zh-CN" altLang="en-US" dirty="0" smtClean="0"/>
              <a:t>另外一种邻接表存储</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672661" y="1107716"/>
            <a:ext cx="10846676" cy="1667764"/>
          </a:xfrm>
          <a:prstGeom prst="rect">
            <a:avLst/>
          </a:prstGeom>
          <a:noFill/>
        </p:spPr>
        <p:txBody>
          <a:bodyPr wrap="square" rtlCol="0">
            <a:spAutoFit/>
          </a:bodyPr>
          <a:lstStyle/>
          <a:p>
            <a:pPr eaLnBrk="0" fontAlgn="base" hangingPunct="0">
              <a:lnSpc>
                <a:spcPct val="150000"/>
              </a:lnSpc>
              <a:spcBef>
                <a:spcPct val="0"/>
              </a:spcBef>
              <a:spcAft>
                <a:spcPct val="0"/>
              </a:spcAft>
            </a:pPr>
            <a:r>
              <a:rPr lang="zh-CN" altLang="zh-CN" sz="2400" dirty="0">
                <a:latin typeface="宋体" panose="02010600030101010101" pitchFamily="2" charset="-122"/>
                <a:cs typeface="Times New Roman" panose="02020603050405020304" pitchFamily="18" charset="0"/>
              </a:rPr>
              <a:t>邻接表</a:t>
            </a:r>
            <a:r>
              <a:rPr lang="zh-CN" altLang="en-US" sz="2400" dirty="0">
                <a:latin typeface="宋体" panose="02010600030101010101" pitchFamily="2" charset="-122"/>
                <a:cs typeface="Times New Roman" panose="02020603050405020304" pitchFamily="18" charset="0"/>
              </a:rPr>
              <a:t>中，</a:t>
            </a:r>
            <a:r>
              <a:rPr lang="zh-CN" altLang="zh-CN" sz="2400" dirty="0">
                <a:latin typeface="宋体" panose="02010600030101010101" pitchFamily="2" charset="-122"/>
                <a:cs typeface="Times New Roman" panose="02020603050405020304" pitchFamily="18" charset="0"/>
              </a:rPr>
              <a:t>顶</a:t>
            </a:r>
            <a:r>
              <a:rPr lang="zh-CN" altLang="zh-CN" sz="2400" dirty="0" smtClean="0">
                <a:latin typeface="宋体" panose="02010600030101010101" pitchFamily="2" charset="-122"/>
                <a:cs typeface="Times New Roman" panose="02020603050405020304" pitchFamily="18" charset="0"/>
              </a:rPr>
              <a:t>点</a:t>
            </a:r>
            <a:r>
              <a:rPr lang="zh-CN" altLang="zh-CN" sz="2400" dirty="0">
                <a:latin typeface="宋体" panose="02010600030101010101" pitchFamily="2" charset="-122"/>
                <a:cs typeface="Times New Roman" panose="02020603050405020304" pitchFamily="18" charset="0"/>
              </a:rPr>
              <a:t>表用了一维数组，图初始化时需要预估数组</a:t>
            </a:r>
            <a:r>
              <a:rPr lang="zh-CN" altLang="zh-CN" sz="2400" dirty="0" smtClean="0">
                <a:latin typeface="宋体" panose="02010600030101010101" pitchFamily="2" charset="-122"/>
                <a:cs typeface="Times New Roman" panose="02020603050405020304" pitchFamily="18" charset="0"/>
              </a:rPr>
              <a:t>规模</a:t>
            </a:r>
            <a:r>
              <a:rPr lang="zh-CN" altLang="en-US"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pPr>
            <a:r>
              <a:rPr lang="zh-CN" altLang="en-US" sz="2400" b="1" dirty="0" smtClean="0">
                <a:latin typeface="宋体" panose="02010600030101010101" pitchFamily="2" charset="-122"/>
                <a:cs typeface="Times New Roman" panose="02020603050405020304" pitchFamily="18" charset="0"/>
              </a:rPr>
              <a:t>一种改进：</a:t>
            </a:r>
            <a:endParaRPr lang="en-US" altLang="zh-CN" sz="2400" b="1" dirty="0" smtClean="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pPr>
            <a:r>
              <a:rPr lang="zh-CN" altLang="en-US" sz="2400" dirty="0" smtClean="0">
                <a:latin typeface="宋体" panose="02010600030101010101" pitchFamily="2" charset="-122"/>
                <a:cs typeface="Times New Roman" panose="02020603050405020304" pitchFamily="18" charset="0"/>
              </a:rPr>
              <a:t>顶点表也用一个单链表表示。此时，</a:t>
            </a:r>
            <a:r>
              <a:rPr lang="en-US" altLang="zh-CN" sz="2400" dirty="0" err="1" smtClean="0">
                <a:latin typeface="宋体" panose="02010600030101010101" pitchFamily="2" charset="-122"/>
                <a:cs typeface="Times New Roman" panose="02020603050405020304" pitchFamily="18" charset="0"/>
              </a:rPr>
              <a:t>dest</a:t>
            </a:r>
            <a:r>
              <a:rPr lang="zh-CN" altLang="en-US" sz="2400" dirty="0" smtClean="0">
                <a:latin typeface="宋体" panose="02010600030101010101" pitchFamily="2" charset="-122"/>
                <a:cs typeface="Times New Roman" panose="02020603050405020304" pitchFamily="18" charset="0"/>
              </a:rPr>
              <a:t>用顶点结点地址而不用下标。</a:t>
            </a:r>
            <a:endParaRPr lang="en-US" altLang="zh-CN" sz="2400" dirty="0">
              <a:latin typeface="宋体" panose="02010600030101010101" pitchFamily="2" charset="-122"/>
              <a:cs typeface="Times New Roman" panose="02020603050405020304" pitchFamily="18" charset="0"/>
            </a:endParaRPr>
          </a:p>
        </p:txBody>
      </p:sp>
      <p:pic>
        <p:nvPicPr>
          <p:cNvPr id="2049" name="Picture 1" descr="http://www.kdocs.cn/api/v3/office/copy/SnlXZWZFOWRDMGQwcStKZWN1QUZzZFhpdHJlTDZWZjJ4bi9OSnZJeUJ2ekRZOW5ZejlMVjE0ckxxUE15OVp4TDBnMGluTkJjSWlkQmY3Qm1pdHZVUnUxazN3d2I0ZG9Ia0NjZkFwdUFuSlRZSTJkYnpGV0NGNGxZMDY2U1ovUmlscmhqQkZRdDdOQVFQSm5EcCt5elBHeWN2bnBjUzhjazFKblJjTkN6Wk0waXJObjhxZnZzREV5UFdIS0ZmK053Rmd1NHl4alRpeEx3RU1wWjFoUTE5Vk9uMFpYZitEaTVvTXE0Z2luckhwdU52Q2JxL0ZsNTFOVUZRSXNuL3dwOGozUVFOb1o1ZnpvPQ==/attach/object/4d1d5cdc943eedfbb2a8b99b6e633eac4b903c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174" y="3045984"/>
            <a:ext cx="7411901" cy="3277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5768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r>
              <a:rPr lang="zh-CN" altLang="zh-CN" dirty="0" smtClean="0"/>
              <a:t>邻接</a:t>
            </a:r>
            <a:r>
              <a:rPr lang="zh-CN" altLang="zh-CN" dirty="0"/>
              <a:t>多重</a:t>
            </a:r>
            <a:r>
              <a:rPr lang="zh-CN" altLang="zh-CN" dirty="0" smtClean="0"/>
              <a:t>表</a:t>
            </a:r>
            <a:r>
              <a:rPr lang="zh-CN" altLang="zh-CN" sz="2800" b="0" baseline="30000" dirty="0" smtClean="0">
                <a:latin typeface="Wingdings" panose="05000000000000000000" pitchFamily="2" charset="2"/>
                <a:ea typeface="宋体" panose="02010600030101010101" pitchFamily="2" charset="-122"/>
                <a:cs typeface="Times New Roman" panose="02020603050405020304" pitchFamily="18" charset="0"/>
              </a:rPr>
              <a:t>«</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672661" y="1107716"/>
            <a:ext cx="10846676" cy="5816977"/>
          </a:xfrm>
          <a:prstGeom prst="rect">
            <a:avLst/>
          </a:prstGeom>
          <a:noFill/>
        </p:spPr>
        <p:txBody>
          <a:bodyPr wrap="square" rtlCol="0">
            <a:spAutoFit/>
          </a:bodyPr>
          <a:lstStyle/>
          <a:p>
            <a:pPr lvl="0" eaLnBrk="0" fontAlgn="base" hangingPunct="0">
              <a:lnSpc>
                <a:spcPct val="150000"/>
              </a:lnSpc>
              <a:spcBef>
                <a:spcPct val="0"/>
              </a:spcBef>
              <a:spcAft>
                <a:spcPct val="0"/>
              </a:spcAft>
            </a:pPr>
            <a:r>
              <a:rPr lang="zh-CN" altLang="zh-CN" sz="2400" dirty="0">
                <a:latin typeface="宋体" panose="02010600030101010101" pitchFamily="2" charset="-122"/>
                <a:cs typeface="Times New Roman" panose="02020603050405020304" pitchFamily="18" charset="0"/>
              </a:rPr>
              <a:t>邻接表</a:t>
            </a:r>
            <a:r>
              <a:rPr lang="zh-CN" altLang="en-US" sz="2400" dirty="0">
                <a:latin typeface="宋体" panose="02010600030101010101" pitchFamily="2" charset="-122"/>
                <a:cs typeface="Times New Roman" panose="02020603050405020304" pitchFamily="18" charset="0"/>
              </a:rPr>
              <a:t>中</a:t>
            </a:r>
            <a:r>
              <a:rPr lang="zh-CN" altLang="en-US" sz="2400" dirty="0" smtClean="0">
                <a:latin typeface="宋体" panose="02010600030101010101" pitchFamily="2" charset="-122"/>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无向图时每条边都用了两个边</a:t>
            </a:r>
            <a:r>
              <a:rPr lang="zh-CN" altLang="zh-CN" sz="2400" dirty="0" smtClean="0">
                <a:latin typeface="宋体" panose="02010600030101010101" pitchFamily="2" charset="-122"/>
                <a:cs typeface="Times New Roman" panose="02020603050405020304" pitchFamily="18" charset="0"/>
              </a:rPr>
              <a:t>结点</a:t>
            </a:r>
            <a:r>
              <a:rPr lang="zh-CN" altLang="en-US" sz="2400" dirty="0" smtClean="0">
                <a:latin typeface="宋体" panose="02010600030101010101" pitchFamily="2" charset="-122"/>
                <a:cs typeface="Times New Roman" panose="02020603050405020304" pitchFamily="18" charset="0"/>
              </a:rPr>
              <a:t>，即</a:t>
            </a:r>
            <a:r>
              <a:rPr lang="zh-CN" altLang="zh-CN" sz="2400" dirty="0" smtClean="0">
                <a:latin typeface="宋体" panose="02010600030101010101" pitchFamily="2" charset="-122"/>
                <a:cs typeface="Times New Roman" panose="02020603050405020304" pitchFamily="18" charset="0"/>
              </a:rPr>
              <a:t>同</a:t>
            </a:r>
            <a:r>
              <a:rPr lang="zh-CN" altLang="zh-CN" sz="2400" dirty="0">
                <a:latin typeface="宋体" panose="02010600030101010101" pitchFamily="2" charset="-122"/>
                <a:cs typeface="Times New Roman" panose="02020603050405020304" pitchFamily="18" charset="0"/>
              </a:rPr>
              <a:t>一条边被存储了两次</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latin typeface="Times New Roman" panose="02020603050405020304" pitchFamily="18" charset="0"/>
                <a:cs typeface="Times New Roman" panose="02020603050405020304" pitchFamily="18" charset="0"/>
              </a:rPr>
              <a:t>1</a:t>
            </a:r>
            <a:r>
              <a:rPr lang="zh-CN" altLang="zh-CN" sz="2400" dirty="0">
                <a:latin typeface="宋体" panose="02010600030101010101" pitchFamily="2" charset="-122"/>
                <a:cs typeface="Times New Roman" panose="02020603050405020304" pitchFamily="18" charset="0"/>
              </a:rPr>
              <a:t>）空间浪费</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latin typeface="Times New Roman" panose="02020603050405020304" pitchFamily="18" charset="0"/>
                <a:cs typeface="Times New Roman" panose="02020603050405020304" pitchFamily="18" charset="0"/>
              </a:rPr>
              <a:t>2</a:t>
            </a:r>
            <a:r>
              <a:rPr lang="zh-CN" altLang="zh-CN" sz="2400" dirty="0">
                <a:latin typeface="宋体" panose="02010600030101010101" pitchFamily="2" charset="-122"/>
                <a:cs typeface="Times New Roman" panose="02020603050405020304" pitchFamily="18" charset="0"/>
              </a:rPr>
              <a:t>）在某些应用中，如遍历所有边时因重复而不方便，</a:t>
            </a:r>
            <a:endParaRPr lang="zh-CN" altLang="zh-CN" sz="4800" dirty="0">
              <a:latin typeface="Arial" panose="020B0604020202020204" pitchFamily="34" charset="0"/>
            </a:endParaRPr>
          </a:p>
          <a:p>
            <a:pPr indent="725488" eaLnBrk="0" fontAlgn="base" hangingPunct="0">
              <a:lnSpc>
                <a:spcPct val="150000"/>
              </a:lnSpc>
              <a:spcBef>
                <a:spcPct val="0"/>
              </a:spcBef>
              <a:spcAft>
                <a:spcPct val="0"/>
              </a:spcAft>
            </a:pPr>
            <a:endParaRPr lang="en-US" altLang="zh-CN" sz="2400" dirty="0" smtClean="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pPr>
            <a:r>
              <a:rPr lang="zh-CN" altLang="zh-CN" sz="2400" b="1" dirty="0" smtClean="0"/>
              <a:t>邻接</a:t>
            </a:r>
            <a:r>
              <a:rPr lang="zh-CN" altLang="zh-CN" sz="2400" b="1" dirty="0"/>
              <a:t>多重表</a:t>
            </a:r>
            <a:r>
              <a:rPr lang="zh-CN" altLang="en-US" sz="2400" b="1" dirty="0" smtClean="0">
                <a:latin typeface="宋体" panose="02010600030101010101" pitchFamily="2" charset="-122"/>
                <a:cs typeface="Times New Roman" panose="02020603050405020304" pitchFamily="18" charset="0"/>
              </a:rPr>
              <a:t>：</a:t>
            </a:r>
            <a:endParaRPr lang="en-US" altLang="zh-CN" sz="2400" b="1"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每</a:t>
            </a:r>
            <a:r>
              <a:rPr lang="zh-CN" altLang="zh-CN" sz="2400" dirty="0">
                <a:latin typeface="宋体" panose="02010600030101010101" pitchFamily="2" charset="-122"/>
                <a:cs typeface="Times New Roman" panose="02020603050405020304" pitchFamily="18" charset="0"/>
              </a:rPr>
              <a:t>条边仅使用一个结点来表示，即只存储一次，但这个边结点同时要在它邻接的两个顶点的边表中被链接</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为了</a:t>
            </a:r>
            <a:r>
              <a:rPr lang="zh-CN" altLang="zh-CN" sz="2400" dirty="0">
                <a:latin typeface="宋体" panose="02010600030101010101" pitchFamily="2" charset="-122"/>
                <a:cs typeface="Times New Roman" panose="02020603050405020304" pitchFamily="18" charset="0"/>
              </a:rPr>
              <a:t>方便两个边表同时链接，每个边结点不再像邻接表中那样只存储边的一个顶点，而是存储两个顶点。</a:t>
            </a:r>
            <a:endParaRPr lang="zh-CN" altLang="zh-CN" sz="4800" dirty="0">
              <a:latin typeface="Arial" panose="020B0604020202020204" pitchFamily="34" charset="0"/>
            </a:endParaRPr>
          </a:p>
          <a:p>
            <a:pPr eaLnBrk="0" fontAlgn="base" hangingPunct="0">
              <a:spcBef>
                <a:spcPct val="0"/>
              </a:spcBef>
              <a:spcAft>
                <a:spcPct val="0"/>
              </a:spcAft>
            </a:pPr>
            <a:endParaRPr lang="en-US" altLang="zh-CN" sz="2400" dirty="0" smtClean="0">
              <a:latin typeface="宋体" panose="02010600030101010101" pitchFamily="2" charset="-122"/>
              <a:cs typeface="Times New Roman" panose="02020603050405020304" pitchFamily="18" charset="0"/>
            </a:endParaRPr>
          </a:p>
          <a:p>
            <a:pPr eaLnBrk="0" fontAlgn="base" hangingPunct="0">
              <a:spcBef>
                <a:spcPct val="0"/>
              </a:spcBef>
              <a:spcAft>
                <a:spcPct val="0"/>
              </a:spcAft>
            </a:pPr>
            <a:endParaRPr lang="en-US" altLang="zh-CN" sz="24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530424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lvl="0"/>
            <a:r>
              <a:rPr lang="zh-CN" altLang="zh-CN" dirty="0"/>
              <a:t>邻接多重表</a:t>
            </a:r>
            <a:r>
              <a:rPr lang="zh-CN" altLang="zh-CN" sz="2800" b="0" baseline="30000" dirty="0">
                <a:latin typeface="Wingdings" panose="05000000000000000000" pitchFamily="2" charset="2"/>
                <a:ea typeface="宋体" panose="02010600030101010101" pitchFamily="2" charset="-122"/>
                <a:cs typeface="Times New Roman" panose="02020603050405020304" pitchFamily="18" charset="0"/>
              </a:rPr>
              <a:t>«</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4097" name="Picture 1" descr="http://www.kdocs.cn/api/v3/office/copy/SnlXZWZFOWRDMGQwcStKZWN1QUZzZFhpdHJlTDZWZjJ4bi9OSnZJeUJ2ekRZOW5ZejlMVjE0ckxxUE15OVp4TDBnMGluTkJjSWlkQmY3Qm1pdHZVUnUxazN3d2I0ZG9Ia0NjZkFwdUFuSlRZSTJkYnpGV0NGNGxZMDY2U1ovUmlscmhqQkZRdDdOQVFQSm5EcCt5elBHeWN2bnBjUzhjazFKblJjTkN6Wk0waXJObjhxZnZzREV5UFdIS0ZmK053Rmd1NHl4alRpeEx3RU1wWjFoUTE5Vk9uMFpYZitEaTVvTXE0Z2luckhwdU52Q2JxL0ZsNTFOVUZRSXNuL3dwOGozUVFOb1o1ZnpvPQ==/attach/object/7472641d3dbb5d8da8f216347ae4aff2ef155b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736" y="1576552"/>
            <a:ext cx="8784630" cy="396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8438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lvl="0"/>
            <a:r>
              <a:rPr lang="zh-CN" altLang="zh-CN" dirty="0" smtClean="0"/>
              <a:t>十字</a:t>
            </a:r>
            <a:r>
              <a:rPr lang="zh-CN" altLang="zh-CN" dirty="0"/>
              <a:t>链表</a:t>
            </a:r>
            <a:r>
              <a:rPr lang="zh-CN" altLang="zh-CN" dirty="0" smtClean="0"/>
              <a:t>«</a:t>
            </a:r>
            <a:endParaRPr lang="zh-CN" altLang="en-US"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5" y="983504"/>
            <a:ext cx="9180787" cy="1569660"/>
          </a:xfrm>
          <a:prstGeom prst="rect">
            <a:avLst/>
          </a:prstGeom>
          <a:noFill/>
        </p:spPr>
        <p:txBody>
          <a:bodyPr wrap="square" rtlCol="0">
            <a:spAutoFit/>
          </a:bodyPr>
          <a:lstStyle/>
          <a:p>
            <a:pPr lvl="0" eaLnBrk="0" fontAlgn="base" hangingPunct="0">
              <a:lnSpc>
                <a:spcPct val="150000"/>
              </a:lnSpc>
              <a:spcBef>
                <a:spcPct val="0"/>
              </a:spcBef>
              <a:spcAft>
                <a:spcPct val="0"/>
              </a:spcAft>
            </a:pPr>
            <a:r>
              <a:rPr lang="zh-CN" altLang="zh-CN" sz="2400" dirty="0" smtClean="0">
                <a:latin typeface="宋体" panose="02010600030101010101" pitchFamily="2" charset="-122"/>
                <a:cs typeface="Times New Roman" panose="02020603050405020304" pitchFamily="18" charset="0"/>
              </a:rPr>
              <a:t>十字</a:t>
            </a:r>
            <a:r>
              <a:rPr lang="zh-CN" altLang="zh-CN" sz="2400" dirty="0">
                <a:latin typeface="宋体" panose="02010600030101010101" pitchFamily="2" charset="-122"/>
                <a:cs typeface="Times New Roman" panose="02020603050405020304" pitchFamily="18" charset="0"/>
              </a:rPr>
              <a:t>链表</a:t>
            </a:r>
            <a:r>
              <a:rPr lang="zh-CN" altLang="zh-CN" sz="2400" dirty="0" smtClean="0">
                <a:latin typeface="宋体" panose="02010600030101010101" pitchFamily="2" charset="-122"/>
                <a:cs typeface="Times New Roman" panose="02020603050405020304" pitchFamily="18" charset="0"/>
              </a:rPr>
              <a:t>将</a:t>
            </a:r>
            <a:r>
              <a:rPr lang="zh-CN" altLang="en-US" sz="2400" dirty="0" smtClean="0">
                <a:latin typeface="宋体" panose="02010600030101010101" pitchFamily="2" charset="-122"/>
                <a:cs typeface="Times New Roman" panose="02020603050405020304" pitchFamily="18" charset="0"/>
              </a:rPr>
              <a:t>有向图的</a:t>
            </a:r>
            <a:r>
              <a:rPr lang="zh-CN" altLang="zh-CN" sz="2400" dirty="0" smtClean="0">
                <a:latin typeface="宋体" panose="02010600030101010101" pitchFamily="2" charset="-122"/>
                <a:cs typeface="Times New Roman" panose="02020603050405020304" pitchFamily="18" charset="0"/>
              </a:rPr>
              <a:t>邻接</a:t>
            </a:r>
            <a:r>
              <a:rPr lang="zh-CN" altLang="zh-CN" sz="2400" dirty="0">
                <a:latin typeface="宋体" panose="02010600030101010101" pitchFamily="2" charset="-122"/>
                <a:cs typeface="Times New Roman" panose="02020603050405020304" pitchFamily="18" charset="0"/>
              </a:rPr>
              <a:t>表和逆邻接表结合在了</a:t>
            </a:r>
            <a:r>
              <a:rPr lang="zh-CN" altLang="zh-CN" sz="2400" dirty="0" smtClean="0">
                <a:latin typeface="宋体" panose="02010600030101010101" pitchFamily="2" charset="-122"/>
                <a:cs typeface="Times New Roman" panose="02020603050405020304" pitchFamily="18" charset="0"/>
              </a:rPr>
              <a:t>一起</a:t>
            </a:r>
            <a:r>
              <a:rPr lang="zh-CN" altLang="en-US" sz="2400" dirty="0" smtClean="0">
                <a:latin typeface="宋体" panose="02010600030101010101" pitchFamily="2" charset="-122"/>
                <a:cs typeface="Times New Roman" panose="02020603050405020304" pitchFamily="18" charset="0"/>
              </a:rPr>
              <a:t>，既利于求出度又利于求入度。</a:t>
            </a:r>
            <a:endParaRPr lang="zh-CN" altLang="zh-CN" sz="4800" dirty="0">
              <a:latin typeface="Arial" panose="020B0604020202020204" pitchFamily="34" charset="0"/>
            </a:endParaRPr>
          </a:p>
          <a:p>
            <a:pPr lvl="0" eaLnBrk="0" fontAlgn="base" hangingPunct="0">
              <a:spcBef>
                <a:spcPct val="0"/>
              </a:spcBef>
              <a:spcAft>
                <a:spcPct val="0"/>
              </a:spcAft>
            </a:pPr>
            <a:endParaRPr lang="en-US" altLang="zh-CN" sz="2400" dirty="0" smtClean="0">
              <a:latin typeface="宋体" panose="02010600030101010101" pitchFamily="2" charset="-122"/>
              <a:cs typeface="Times New Roman" panose="02020603050405020304" pitchFamily="18" charset="0"/>
            </a:endParaRPr>
          </a:p>
        </p:txBody>
      </p:sp>
      <p:pic>
        <p:nvPicPr>
          <p:cNvPr id="3078" name="Picture 6" descr="http://www.kdocs.cn/api/v3/office/copy/SnlXZWZFOWRDMGQwcStKZWN1QUZzZFhpdHJlTDZWZjJ4bi9OSnZJeUJ2ekRZOW5ZejlMVjE0ckxxUE15OVp4TDBnMGluTkJjSWlkQmY3Qm1pdHZVUnUxazN3d2I0ZG9Ia0NjZkFwdUFuSlRZSTJkYnpGV0NGNGxZMDY2U1ovUmlscmhqQkZRdDdOQVFQSm5EcCt5elBHeWN2bnBjUzhjazFKblJjTkN6Wk0waXJObjhxZnZzREV5UFdIS0ZmK053Rmd1NHl4alRpeEx3RU1wWjFoUTE5Vk9uMFpYZitEaTVvTXE0Z2luckhwdU52Q2JxL0ZsNTFOVUZRSXNuL3dwOGozUVFOb1o1ZnpvPQ==/attach/object/0aaf09aeb244312e16ce1874099aecd4f70cb9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813" y="2143664"/>
            <a:ext cx="9290245" cy="4283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8373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2661" y="442550"/>
            <a:ext cx="10515600" cy="518958"/>
          </a:xfrm>
        </p:spPr>
        <p:txBody>
          <a:bodyPr>
            <a:normAutofit/>
          </a:bodyPr>
          <a:lstStyle/>
          <a:p>
            <a:pPr lvl="0" eaLnBrk="0" fontAlgn="base" hangingPunct="0">
              <a:lnSpc>
                <a:spcPct val="100000"/>
              </a:lnSpc>
              <a:spcAft>
                <a:spcPct val="0"/>
              </a:spcAft>
            </a:pPr>
            <a:r>
              <a:rPr lang="zh-CN" altLang="zh-CN" dirty="0" smtClean="0"/>
              <a:t>图</a:t>
            </a:r>
            <a:r>
              <a:rPr lang="zh-CN" altLang="zh-CN" dirty="0"/>
              <a:t>的基本操作实现</a:t>
            </a:r>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672661" y="870077"/>
            <a:ext cx="10846676" cy="5632311"/>
          </a:xfrm>
          <a:prstGeom prst="rect">
            <a:avLst/>
          </a:prstGeom>
          <a:noFill/>
        </p:spPr>
        <p:txBody>
          <a:bodyPr wrap="square" rtlCol="0">
            <a:spAutoFit/>
          </a:bodyPr>
          <a:lstStyle/>
          <a:p>
            <a:pPr lvl="0" eaLnBrk="0" fontAlgn="base" hangingPunct="0">
              <a:lnSpc>
                <a:spcPct val="150000"/>
              </a:lnSpc>
              <a:spcBef>
                <a:spcPct val="0"/>
              </a:spcBef>
              <a:spcAft>
                <a:spcPct val="0"/>
              </a:spcAft>
            </a:pPr>
            <a:r>
              <a:rPr lang="zh-CN" altLang="zh-CN" sz="2400" dirty="0">
                <a:latin typeface="宋体" panose="02010600030101010101" pitchFamily="2" charset="-122"/>
                <a:cs typeface="Times New Roman" panose="02020603050405020304" pitchFamily="18" charset="0"/>
              </a:rPr>
              <a:t>图的操作所需要花费的时间通常既和顶点的个数n有关，又和边的条数m有关，因此时间复杂度会包含n和m两个变量</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endParaRPr lang="en-US" altLang="zh-CN" sz="2400" dirty="0">
              <a:latin typeface="宋体" panose="02010600030101010101" pitchFamily="2" charset="-122"/>
              <a:cs typeface="Times New Roman" panose="02020603050405020304" pitchFamily="18" charset="0"/>
            </a:endParaRPr>
          </a:p>
          <a:p>
            <a:pPr lvl="0" indent="269875" eaLnBrk="0" fontAlgn="base" hangingPunct="0">
              <a:lnSpc>
                <a:spcPct val="150000"/>
              </a:lnSpc>
              <a:spcBef>
                <a:spcPct val="0"/>
              </a:spcBef>
              <a:spcAft>
                <a:spcPct val="0"/>
              </a:spcAft>
              <a:buFontTx/>
              <a:buChar char="•"/>
            </a:pPr>
            <a:r>
              <a:rPr lang="zh-CN" altLang="zh-CN" sz="2400" b="1" dirty="0" smtClean="0">
                <a:solidFill>
                  <a:srgbClr val="000000"/>
                </a:solidFill>
                <a:latin typeface="宋体" panose="02010600030101010101" pitchFamily="2" charset="-122"/>
                <a:cs typeface="Times New Roman" panose="02020603050405020304" pitchFamily="18" charset="0"/>
              </a:rPr>
              <a:t>邻接矩阵</a:t>
            </a:r>
            <a:r>
              <a:rPr lang="zh-CN" altLang="zh-CN" sz="2400" b="1" dirty="0">
                <a:solidFill>
                  <a:srgbClr val="000000"/>
                </a:solidFill>
                <a:latin typeface="宋体" panose="02010600030101010101" pitchFamily="2" charset="-122"/>
                <a:cs typeface="Times New Roman" panose="02020603050405020304" pitchFamily="18" charset="0"/>
              </a:rPr>
              <a:t>表示的图</a:t>
            </a:r>
            <a:endParaRPr lang="zh-CN" altLang="zh-CN" sz="3200" dirty="0"/>
          </a:p>
          <a:p>
            <a:pPr lvl="0" eaLnBrk="0" fontAlgn="base" hangingPunct="0">
              <a:lnSpc>
                <a:spcPct val="150000"/>
              </a:lnSpc>
              <a:spcBef>
                <a:spcPct val="0"/>
              </a:spcBef>
              <a:spcAft>
                <a:spcPct val="0"/>
              </a:spcAft>
            </a:pPr>
            <a:r>
              <a:rPr lang="zh-CN" altLang="zh-CN" sz="2400" dirty="0" smtClean="0">
                <a:solidFill>
                  <a:srgbClr val="000000"/>
                </a:solidFill>
                <a:latin typeface="宋体" panose="02010600030101010101" pitchFamily="2" charset="-122"/>
                <a:cs typeface="Times New Roman" panose="02020603050405020304" pitchFamily="18" charset="0"/>
              </a:rPr>
              <a:t>假设</a:t>
            </a:r>
            <a:r>
              <a:rPr lang="zh-CN" altLang="zh-CN" sz="2400" dirty="0">
                <a:solidFill>
                  <a:srgbClr val="000000"/>
                </a:solidFill>
                <a:latin typeface="宋体" panose="02010600030101010101" pitchFamily="2" charset="-122"/>
                <a:cs typeface="Times New Roman" panose="02020603050405020304" pitchFamily="18" charset="0"/>
              </a:rPr>
              <a:t>已知条件为</a:t>
            </a:r>
            <a:r>
              <a:rPr lang="zh-CN" altLang="zh-CN" sz="2400" dirty="0" smtClean="0">
                <a:solidFill>
                  <a:srgbClr val="000000"/>
                </a:solidFill>
                <a:latin typeface="宋体" panose="02010600030101010101" pitchFamily="2" charset="-122"/>
                <a:cs typeface="Times New Roman" panose="02020603050405020304" pitchFamily="18" charset="0"/>
              </a:rPr>
              <a:t>：</a:t>
            </a:r>
            <a:endParaRPr lang="en-US" altLang="zh-CN" sz="2400" dirty="0" smtClean="0">
              <a:solidFill>
                <a:srgbClr val="000000"/>
              </a:solidFill>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solidFill>
                  <a:srgbClr val="000000"/>
                </a:solidFill>
                <a:latin typeface="宋体" panose="02010600030101010101" pitchFamily="2" charset="-122"/>
                <a:cs typeface="Times New Roman" panose="02020603050405020304" pitchFamily="18" charset="0"/>
              </a:rPr>
              <a:t>图</a:t>
            </a:r>
            <a:r>
              <a:rPr lang="zh-CN" altLang="zh-CN" sz="2400" dirty="0">
                <a:solidFill>
                  <a:srgbClr val="000000"/>
                </a:solidFill>
                <a:latin typeface="宋体" panose="02010600030101010101" pitchFamily="2" charset="-122"/>
                <a:cs typeface="Times New Roman" panose="02020603050405020304" pitchFamily="18" charset="0"/>
              </a:rPr>
              <a:t>中实际顶点个数</a:t>
            </a:r>
            <a:r>
              <a:rPr lang="zh-CN" altLang="zh-CN" sz="2400" dirty="0">
                <a:solidFill>
                  <a:srgbClr val="000000"/>
                </a:solidFill>
                <a:latin typeface="Arial" panose="020B0604020202020204" pitchFamily="34" charset="0"/>
                <a:cs typeface="Arial" panose="020B0604020202020204" pitchFamily="34" charset="0"/>
              </a:rPr>
              <a:t> </a:t>
            </a:r>
            <a:r>
              <a:rPr lang="zh-CN" altLang="zh-CN" sz="2400" i="1" dirty="0">
                <a:solidFill>
                  <a:srgbClr val="000000"/>
                </a:solidFill>
                <a:latin typeface="Arial" panose="020B0604020202020204" pitchFamily="34" charset="0"/>
                <a:cs typeface="Arial" panose="020B0604020202020204" pitchFamily="34" charset="0"/>
              </a:rPr>
              <a:t>n_verts</a:t>
            </a:r>
            <a:r>
              <a:rPr lang="zh-CN" altLang="zh-CN" sz="2400" dirty="0" smtClean="0">
                <a:solidFill>
                  <a:srgbClr val="000000"/>
                </a:solidFill>
                <a:latin typeface="宋体" panose="02010600030101010101" pitchFamily="2" charset="-122"/>
                <a:cs typeface="Times New Roman" panose="02020603050405020304" pitchFamily="18" charset="0"/>
              </a:rPr>
              <a:t>、图</a:t>
            </a:r>
            <a:r>
              <a:rPr lang="zh-CN" altLang="zh-CN" sz="2400" dirty="0">
                <a:solidFill>
                  <a:srgbClr val="000000"/>
                </a:solidFill>
                <a:latin typeface="宋体" panose="02010600030101010101" pitchFamily="2" charset="-122"/>
                <a:cs typeface="Times New Roman" panose="02020603050405020304" pitchFamily="18" charset="0"/>
              </a:rPr>
              <a:t>中实际边的条数</a:t>
            </a:r>
            <a:r>
              <a:rPr lang="zh-CN" altLang="zh-CN" sz="2400" i="1" dirty="0">
                <a:solidFill>
                  <a:srgbClr val="000000"/>
                </a:solidFill>
                <a:latin typeface="Arial" panose="020B0604020202020204" pitchFamily="34" charset="0"/>
                <a:cs typeface="Arial" panose="020B0604020202020204" pitchFamily="34" charset="0"/>
              </a:rPr>
              <a:t>m_edges</a:t>
            </a:r>
            <a:r>
              <a:rPr lang="zh-CN" altLang="zh-CN" sz="2400" dirty="0" smtClean="0">
                <a:solidFill>
                  <a:srgbClr val="000000"/>
                </a:solidFill>
                <a:latin typeface="宋体" panose="02010600030101010101" pitchFamily="2" charset="-122"/>
                <a:cs typeface="Times New Roman" panose="02020603050405020304" pitchFamily="18" charset="0"/>
              </a:rPr>
              <a:t>、</a:t>
            </a:r>
            <a:endParaRPr lang="en-US" altLang="zh-CN" sz="2400" dirty="0" smtClean="0">
              <a:solidFill>
                <a:srgbClr val="000000"/>
              </a:solidFill>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solidFill>
                  <a:srgbClr val="000000"/>
                </a:solidFill>
                <a:latin typeface="宋体" panose="02010600030101010101" pitchFamily="2" charset="-122"/>
                <a:cs typeface="Times New Roman" panose="02020603050405020304" pitchFamily="18" charset="0"/>
              </a:rPr>
              <a:t>图</a:t>
            </a:r>
            <a:r>
              <a:rPr lang="zh-CN" altLang="zh-CN" sz="2400" dirty="0">
                <a:solidFill>
                  <a:srgbClr val="000000"/>
                </a:solidFill>
                <a:latin typeface="宋体" panose="02010600030101010101" pitchFamily="2" charset="-122"/>
                <a:cs typeface="Times New Roman" panose="02020603050405020304" pitchFamily="18" charset="0"/>
              </a:rPr>
              <a:t>中顶点可能的最大数量</a:t>
            </a:r>
            <a:r>
              <a:rPr lang="zh-CN" altLang="zh-CN" sz="2400" i="1" dirty="0">
                <a:solidFill>
                  <a:srgbClr val="000000"/>
                </a:solidFill>
                <a:latin typeface="Arial" panose="020B0604020202020204" pitchFamily="34" charset="0"/>
                <a:cs typeface="Arial" panose="020B0604020202020204" pitchFamily="34" charset="0"/>
              </a:rPr>
              <a:t>kMaxVertex</a:t>
            </a:r>
            <a:r>
              <a:rPr lang="zh-CN" altLang="zh-CN" sz="2400" dirty="0" smtClean="0">
                <a:solidFill>
                  <a:srgbClr val="000000"/>
                </a:solidFill>
                <a:latin typeface="宋体" panose="02010600030101010101" pitchFamily="2" charset="-122"/>
                <a:cs typeface="Times New Roman" panose="02020603050405020304" pitchFamily="18" charset="0"/>
              </a:rPr>
              <a:t>、保存</a:t>
            </a:r>
            <a:r>
              <a:rPr lang="zh-CN" altLang="zh-CN" sz="2400" dirty="0">
                <a:solidFill>
                  <a:srgbClr val="000000"/>
                </a:solidFill>
                <a:latin typeface="宋体" panose="02010600030101010101" pitchFamily="2" charset="-122"/>
                <a:cs typeface="Times New Roman" panose="02020603050405020304" pitchFamily="18" charset="0"/>
              </a:rPr>
              <a:t>顶点数据的一维数组</a:t>
            </a:r>
            <a:r>
              <a:rPr lang="zh-CN" altLang="zh-CN" sz="2400" i="1" dirty="0">
                <a:solidFill>
                  <a:srgbClr val="000000"/>
                </a:solidFill>
                <a:latin typeface="Arial" panose="020B0604020202020204" pitchFamily="34" charset="0"/>
                <a:cs typeface="Arial" panose="020B0604020202020204" pitchFamily="34" charset="0"/>
              </a:rPr>
              <a:t>ver_list</a:t>
            </a:r>
            <a:r>
              <a:rPr lang="zh-CN" altLang="zh-CN" sz="2400" dirty="0" smtClean="0">
                <a:solidFill>
                  <a:srgbClr val="000000"/>
                </a:solidFill>
                <a:latin typeface="宋体" panose="02010600030101010101" pitchFamily="2" charset="-122"/>
                <a:cs typeface="Times New Roman" panose="02020603050405020304" pitchFamily="18" charset="0"/>
              </a:rPr>
              <a:t>、</a:t>
            </a:r>
            <a:endParaRPr lang="en-US" altLang="zh-CN" sz="2400" dirty="0" smtClean="0">
              <a:solidFill>
                <a:srgbClr val="000000"/>
              </a:solidFill>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solidFill>
                  <a:srgbClr val="000000"/>
                </a:solidFill>
                <a:latin typeface="宋体" panose="02010600030101010101" pitchFamily="2" charset="-122"/>
                <a:cs typeface="Times New Roman" panose="02020603050405020304" pitchFamily="18" charset="0"/>
              </a:rPr>
              <a:t>保存</a:t>
            </a:r>
            <a:r>
              <a:rPr lang="zh-CN" altLang="zh-CN" sz="2400" dirty="0">
                <a:solidFill>
                  <a:srgbClr val="000000"/>
                </a:solidFill>
                <a:latin typeface="宋体" panose="02010600030101010101" pitchFamily="2" charset="-122"/>
                <a:cs typeface="Times New Roman" panose="02020603050405020304" pitchFamily="18" charset="0"/>
              </a:rPr>
              <a:t>邻接矩阵内容的二维数组</a:t>
            </a:r>
            <a:r>
              <a:rPr lang="zh-CN" altLang="zh-CN" sz="2400" i="1" dirty="0">
                <a:solidFill>
                  <a:srgbClr val="000000"/>
                </a:solidFill>
                <a:latin typeface="Arial" panose="020B0604020202020204" pitchFamily="34" charset="0"/>
                <a:cs typeface="Arial" panose="020B0604020202020204" pitchFamily="34" charset="0"/>
              </a:rPr>
              <a:t>edge_matrix</a:t>
            </a:r>
            <a:r>
              <a:rPr lang="zh-CN" altLang="zh-CN" sz="2400" dirty="0" smtClean="0">
                <a:solidFill>
                  <a:srgbClr val="000000"/>
                </a:solidFill>
                <a:latin typeface="宋体" panose="02010600030101010101" pitchFamily="2" charset="-122"/>
                <a:cs typeface="Times New Roman" panose="02020603050405020304" pitchFamily="18" charset="0"/>
              </a:rPr>
              <a:t>、</a:t>
            </a:r>
            <a:endParaRPr lang="en-US" altLang="zh-CN" sz="2400" dirty="0" smtClean="0">
              <a:solidFill>
                <a:srgbClr val="000000"/>
              </a:solidFill>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solidFill>
                  <a:srgbClr val="000000"/>
                </a:solidFill>
                <a:latin typeface="宋体" panose="02010600030101010101" pitchFamily="2" charset="-122"/>
                <a:cs typeface="Times New Roman" panose="02020603050405020304" pitchFamily="18" charset="0"/>
              </a:rPr>
              <a:t>无边</a:t>
            </a:r>
            <a:r>
              <a:rPr lang="zh-CN" altLang="zh-CN" sz="2400" dirty="0">
                <a:solidFill>
                  <a:srgbClr val="000000"/>
                </a:solidFill>
                <a:latin typeface="宋体" panose="02010600030101010101" pitchFamily="2" charset="-122"/>
                <a:cs typeface="Arial" panose="020B0604020202020204" pitchFamily="34" charset="0"/>
              </a:rPr>
              <a:t>时权重的赋值</a:t>
            </a:r>
            <a:r>
              <a:rPr lang="zh-CN" altLang="zh-CN" sz="2400" i="1" dirty="0">
                <a:solidFill>
                  <a:srgbClr val="000000"/>
                </a:solidFill>
                <a:latin typeface="Arial" panose="020B0604020202020204" pitchFamily="34" charset="0"/>
                <a:cs typeface="Arial" panose="020B0604020202020204" pitchFamily="34" charset="0"/>
              </a:rPr>
              <a:t>no_edge_</a:t>
            </a:r>
            <a:r>
              <a:rPr lang="zh-CN" altLang="zh-CN" sz="2400" i="1" dirty="0" smtClean="0">
                <a:solidFill>
                  <a:srgbClr val="000000"/>
                </a:solidFill>
                <a:latin typeface="Arial" panose="020B0604020202020204" pitchFamily="34" charset="0"/>
                <a:cs typeface="Arial" panose="020B0604020202020204" pitchFamily="34" charset="0"/>
              </a:rPr>
              <a:t>value</a:t>
            </a:r>
            <a:r>
              <a:rPr lang="zh-CN" altLang="zh-CN" sz="2400" dirty="0">
                <a:solidFill>
                  <a:srgbClr val="000000"/>
                </a:solidFill>
                <a:latin typeface="Arial" panose="020B0604020202020204" pitchFamily="34" charset="0"/>
                <a:cs typeface="Arial" panose="020B0604020202020204" pitchFamily="34" charset="0"/>
              </a:rPr>
              <a:t> (</a:t>
            </a:r>
            <a:r>
              <a:rPr lang="zh-CN" altLang="zh-CN" sz="2400" dirty="0" smtClean="0">
                <a:solidFill>
                  <a:srgbClr val="000000"/>
                </a:solidFill>
                <a:latin typeface="宋体" panose="02010600030101010101" pitchFamily="2" charset="-122"/>
                <a:cs typeface="Times New Roman" panose="02020603050405020304" pitchFamily="18" charset="0"/>
              </a:rPr>
              <a:t>一般</a:t>
            </a:r>
            <a:r>
              <a:rPr lang="zh-CN" altLang="zh-CN" sz="2400" dirty="0">
                <a:solidFill>
                  <a:srgbClr val="000000"/>
                </a:solidFill>
                <a:latin typeface="宋体" panose="02010600030101010101" pitchFamily="2" charset="-122"/>
                <a:cs typeface="Times New Roman" panose="02020603050405020304" pitchFamily="18" charset="0"/>
              </a:rPr>
              <a:t>图为</a:t>
            </a:r>
            <a:r>
              <a:rPr lang="zh-CN" altLang="zh-CN" sz="2400" dirty="0">
                <a:solidFill>
                  <a:srgbClr val="000000"/>
                </a:solidFill>
                <a:latin typeface="Arial" panose="020B0604020202020204" pitchFamily="34" charset="0"/>
                <a:cs typeface="Arial" panose="020B0604020202020204" pitchFamily="34" charset="0"/>
              </a:rPr>
              <a:t>0</a:t>
            </a:r>
            <a:r>
              <a:rPr lang="zh-CN" altLang="zh-CN" sz="2400" dirty="0">
                <a:solidFill>
                  <a:srgbClr val="000000"/>
                </a:solidFill>
                <a:latin typeface="宋体" panose="02010600030101010101" pitchFamily="2" charset="-122"/>
                <a:cs typeface="Times New Roman" panose="02020603050405020304" pitchFamily="18" charset="0"/>
              </a:rPr>
              <a:t>，网为无穷大</a:t>
            </a:r>
            <a:r>
              <a:rPr lang="zh-CN" altLang="zh-CN" sz="2400" dirty="0">
                <a:solidFill>
                  <a:srgbClr val="000000"/>
                </a:solidFill>
                <a:latin typeface="Arial" panose="020B0604020202020204" pitchFamily="34" charset="0"/>
                <a:cs typeface="Arial" panose="020B0604020202020204" pitchFamily="34" charset="0"/>
              </a:rPr>
              <a:t>kMaxNum</a:t>
            </a:r>
            <a:r>
              <a:rPr lang="zh-CN" altLang="zh-CN" sz="2400" dirty="0">
                <a:solidFill>
                  <a:srgbClr val="000000"/>
                </a:solidFill>
                <a:latin typeface="宋体" panose="02010600030101010101" pitchFamily="2" charset="-122"/>
                <a:cs typeface="Times New Roman" panose="02020603050405020304" pitchFamily="18" charset="0"/>
              </a:rPr>
              <a:t>）</a:t>
            </a:r>
            <a:r>
              <a:rPr lang="zh-CN" altLang="zh-CN" sz="2400" dirty="0" smtClean="0">
                <a:solidFill>
                  <a:srgbClr val="000000"/>
                </a:solidFill>
                <a:latin typeface="宋体" panose="02010600030101010101" pitchFamily="2" charset="-122"/>
                <a:cs typeface="Times New Roman" panose="02020603050405020304" pitchFamily="18" charset="0"/>
              </a:rPr>
              <a:t>、</a:t>
            </a:r>
            <a:endParaRPr lang="en-US" altLang="zh-CN" sz="2400" dirty="0" smtClean="0">
              <a:solidFill>
                <a:srgbClr val="000000"/>
              </a:solidFill>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solidFill>
                  <a:srgbClr val="000000"/>
                </a:solidFill>
                <a:latin typeface="宋体" panose="02010600030101010101" pitchFamily="2" charset="-122"/>
                <a:cs typeface="Times New Roman" panose="02020603050405020304" pitchFamily="18" charset="0"/>
              </a:rPr>
              <a:t>有</a:t>
            </a:r>
            <a:r>
              <a:rPr lang="zh-CN" altLang="zh-CN" sz="2400" dirty="0">
                <a:solidFill>
                  <a:srgbClr val="000000"/>
                </a:solidFill>
                <a:latin typeface="宋体" panose="02010600030101010101" pitchFamily="2" charset="-122"/>
                <a:cs typeface="Times New Roman" panose="02020603050405020304" pitchFamily="18" charset="0"/>
              </a:rPr>
              <a:t>向或无向图标志</a:t>
            </a:r>
            <a:r>
              <a:rPr lang="zh-CN" altLang="zh-CN" sz="2400" i="1" dirty="0">
                <a:solidFill>
                  <a:srgbClr val="000000"/>
                </a:solidFill>
                <a:latin typeface="Arial" panose="020B0604020202020204" pitchFamily="34" charset="0"/>
                <a:cs typeface="Arial" panose="020B0604020202020204" pitchFamily="34" charset="0"/>
              </a:rPr>
              <a:t>directed</a:t>
            </a:r>
            <a:r>
              <a:rPr lang="zh-CN" altLang="zh-CN" sz="2400" dirty="0">
                <a:solidFill>
                  <a:srgbClr val="000000"/>
                </a:solidFill>
                <a:latin typeface="Arial" panose="020B0604020202020204" pitchFamily="34" charset="0"/>
                <a:cs typeface="Arial" panose="020B0604020202020204" pitchFamily="34" charset="0"/>
              </a:rPr>
              <a:t>(</a:t>
            </a:r>
            <a:r>
              <a:rPr lang="zh-CN" altLang="zh-CN" sz="2400" dirty="0">
                <a:solidFill>
                  <a:srgbClr val="000000"/>
                </a:solidFill>
                <a:latin typeface="宋体" panose="02010600030101010101" pitchFamily="2" charset="-122"/>
                <a:cs typeface="Times New Roman" panose="02020603050405020304" pitchFamily="18" charset="0"/>
              </a:rPr>
              <a:t>有向图为真，无向图为假</a:t>
            </a:r>
            <a:r>
              <a:rPr lang="zh-CN" altLang="zh-CN" sz="2400" dirty="0">
                <a:solidFill>
                  <a:srgbClr val="000000"/>
                </a:solidFill>
                <a:latin typeface="Arial" panose="020B0604020202020204" pitchFamily="34" charset="0"/>
                <a:cs typeface="Arial" panose="020B0604020202020204" pitchFamily="34" charset="0"/>
              </a:rPr>
              <a:t>)</a:t>
            </a:r>
            <a:r>
              <a:rPr lang="zh-CN" altLang="zh-CN" sz="2400" dirty="0" smtClean="0">
                <a:solidFill>
                  <a:srgbClr val="000000"/>
                </a:solidFill>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379810043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用邻接矩阵表示时部分基本操作算法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987972" y="1308082"/>
                <a:ext cx="10846676" cy="5262979"/>
              </a:xfrm>
              <a:prstGeom prst="rect">
                <a:avLst/>
              </a:prstGeom>
              <a:noFill/>
            </p:spPr>
            <p:txBody>
              <a:bodyPr wrap="square" rtlCol="0">
                <a:spAutoFit/>
              </a:bodyPr>
              <a:lstStyle/>
              <a:p>
                <a:pPr lvl="0" eaLnBrk="0" fontAlgn="base" hangingPunct="0">
                  <a:spcBef>
                    <a:spcPct val="0"/>
                  </a:spcBef>
                  <a:spcAft>
                    <a:spcPct val="0"/>
                  </a:spcAft>
                </a:pPr>
                <a:r>
                  <a:rPr lang="zh-CN" altLang="zh-CN" sz="2400" u="sng" dirty="0" smtClean="0">
                    <a:latin typeface="宋体" panose="02010600030101010101" pitchFamily="2" charset="-122"/>
                    <a:cs typeface="Times New Roman" panose="02020603050405020304" pitchFamily="18" charset="0"/>
                  </a:rPr>
                  <a:t>算法</a:t>
                </a:r>
                <a:r>
                  <a:rPr lang="zh-CN" altLang="zh-CN" sz="2400" u="sng" dirty="0">
                    <a:latin typeface="Times New Roman" panose="02020603050405020304" pitchFamily="18" charset="0"/>
                    <a:cs typeface="Times New Roman" panose="02020603050405020304" pitchFamily="18" charset="0"/>
                  </a:rPr>
                  <a:t>7-1: </a:t>
                </a:r>
                <a:r>
                  <a:rPr lang="zh-CN" altLang="zh-CN" sz="2400" u="sng" dirty="0">
                    <a:latin typeface="宋体" panose="02010600030101010101" pitchFamily="2" charset="-122"/>
                    <a:cs typeface="Times New Roman" panose="02020603050405020304" pitchFamily="18" charset="0"/>
                  </a:rPr>
                  <a:t>获取图的顶点个数</a:t>
                </a:r>
                <a:r>
                  <a:rPr lang="zh-CN" altLang="zh-CN" sz="2400" u="sng" dirty="0">
                    <a:latin typeface="Times New Roman" panose="02020603050405020304" pitchFamily="18" charset="0"/>
                    <a:cs typeface="Times New Roman" panose="02020603050405020304" pitchFamily="18" charset="0"/>
                  </a:rPr>
                  <a:t> NumberOfVex(</a:t>
                </a:r>
                <a:r>
                  <a:rPr lang="zh-CN" altLang="zh-CN" sz="2400" i="1" u="sng" dirty="0">
                    <a:latin typeface="Times New Roman" panose="02020603050405020304" pitchFamily="18" charset="0"/>
                    <a:cs typeface="Times New Roman" panose="02020603050405020304" pitchFamily="18" charset="0"/>
                  </a:rPr>
                  <a:t>graph</a:t>
                </a:r>
                <a:r>
                  <a:rPr lang="zh-CN" altLang="zh-CN" sz="2400" u="sng" dirty="0">
                    <a:latin typeface="Times New Roman" panose="02020603050405020304" pitchFamily="18" charset="0"/>
                    <a:cs typeface="Times New Roman" panose="02020603050405020304" pitchFamily="18" charset="0"/>
                  </a:rPr>
                  <a:t>)	</a:t>
                </a:r>
                <a:endParaRPr lang="zh-CN" altLang="zh-CN" sz="3200" u="sng" dirty="0"/>
              </a:p>
              <a:p>
                <a:pPr lvl="0" eaLnBrk="0" fontAlgn="base" hangingPunct="0">
                  <a:spcBef>
                    <a:spcPct val="0"/>
                  </a:spcBef>
                  <a:spcAft>
                    <a:spcPct val="0"/>
                  </a:spcAft>
                </a:pPr>
                <a:r>
                  <a:rPr lang="zh-CN" altLang="zh-CN" sz="2400" dirty="0">
                    <a:latin typeface="宋体" panose="02010600030101010101" pitchFamily="2" charset="-122"/>
                    <a:cs typeface="Times New Roman" panose="02020603050405020304" pitchFamily="18" charset="0"/>
                  </a:rPr>
                  <a:t>输入：图</a:t>
                </a:r>
                <a:r>
                  <a:rPr lang="zh-CN" altLang="zh-CN" sz="2400" i="1" dirty="0">
                    <a:latin typeface="Times New Roman" panose="02020603050405020304" pitchFamily="18" charset="0"/>
                    <a:cs typeface="Times New Roman" panose="02020603050405020304" pitchFamily="18" charset="0"/>
                  </a:rPr>
                  <a:t>graph</a:t>
                </a:r>
                <a:endParaRPr lang="zh-CN" altLang="zh-CN" sz="3200" dirty="0"/>
              </a:p>
              <a:p>
                <a:pPr lvl="0" eaLnBrk="0" fontAlgn="base" hangingPunct="0">
                  <a:spcBef>
                    <a:spcPct val="0"/>
                  </a:spcBef>
                  <a:spcAft>
                    <a:spcPct val="0"/>
                  </a:spcAft>
                </a:pPr>
                <a:r>
                  <a:rPr lang="zh-CN" altLang="zh-CN" sz="2400" dirty="0">
                    <a:latin typeface="宋体" panose="02010600030101010101" pitchFamily="2" charset="-122"/>
                    <a:cs typeface="Times New Roman" panose="02020603050405020304" pitchFamily="18" charset="0"/>
                  </a:rPr>
                  <a:t>输出：图的顶点个数</a:t>
                </a:r>
                <a:endParaRPr lang="zh-CN" altLang="zh-CN" sz="3200" dirty="0"/>
              </a:p>
              <a:p>
                <a:pPr lvl="0" eaLnBrk="0" fontAlgn="base" hangingPunct="0">
                  <a:spcBef>
                    <a:spcPct val="0"/>
                  </a:spcBef>
                  <a:spcAft>
                    <a:spcPct val="0"/>
                  </a:spcAft>
                </a:pPr>
                <a:r>
                  <a:rPr lang="zh-CN" altLang="zh-CN" sz="2400" dirty="0">
                    <a:latin typeface="Times New Roman" panose="02020603050405020304" pitchFamily="18" charset="0"/>
                    <a:cs typeface="Times New Roman" panose="02020603050405020304" pitchFamily="18" charset="0"/>
                  </a:rPr>
                  <a:t>1.</a:t>
                </a:r>
                <a:r>
                  <a:rPr lang="zh-CN" altLang="zh-CN" sz="2400" b="1" dirty="0">
                    <a:latin typeface="Times New Roman" panose="02020603050405020304" pitchFamily="18" charset="0"/>
                    <a:cs typeface="Times New Roman" panose="02020603050405020304" pitchFamily="18" charset="0"/>
                  </a:rPr>
                  <a:t>return</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a:t>
                </a:r>
                <a:r>
                  <a:rPr lang="zh-CN" altLang="zh-CN" sz="2400" i="1" dirty="0" smtClean="0">
                    <a:latin typeface="Times New Roman" panose="02020603050405020304" pitchFamily="18" charset="0"/>
                    <a:cs typeface="Times New Roman" panose="02020603050405020304" pitchFamily="18" charset="0"/>
                  </a:rPr>
                  <a:t>verts</a:t>
                </a:r>
                <a:endParaRPr lang="en-US" altLang="zh-CN" sz="2400" i="1" dirty="0" smtClean="0">
                  <a:latin typeface="Times New Roman" panose="02020603050405020304" pitchFamily="18" charset="0"/>
                  <a:cs typeface="Times New Roman" panose="02020603050405020304" pitchFamily="18" charset="0"/>
                </a:endParaRPr>
              </a:p>
              <a:p>
                <a:pPr lvl="0" indent="266700" eaLnBrk="0" fontAlgn="base" hangingPunct="0">
                  <a:spcBef>
                    <a:spcPct val="0"/>
                  </a:spcBef>
                  <a:spcAft>
                    <a:spcPct val="0"/>
                  </a:spcAft>
                </a:pPr>
                <a:endParaRPr lang="en-US" altLang="zh-CN" sz="2400" i="1"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lang="zh-CN" altLang="zh-CN" sz="2400" u="sng" dirty="0">
                    <a:latin typeface="宋体" panose="02010600030101010101" pitchFamily="2" charset="-122"/>
                    <a:cs typeface="Times New Roman" panose="02020603050405020304" pitchFamily="18" charset="0"/>
                  </a:rPr>
                  <a:t>算法7-2:  判断边是否存在  ExistEdge(graph, u, v)  </a:t>
                </a:r>
              </a:p>
              <a:p>
                <a:pPr eaLnBrk="0" fontAlgn="base" hangingPunct="0">
                  <a:spcBef>
                    <a:spcPct val="0"/>
                  </a:spcBef>
                  <a:spcAft>
                    <a:spcPct val="0"/>
                  </a:spcAft>
                </a:pPr>
                <a:r>
                  <a:rPr lang="zh-CN" altLang="zh-CN" sz="2400" dirty="0">
                    <a:latin typeface="宋体" panose="02010600030101010101" pitchFamily="2" charset="-122"/>
                    <a:cs typeface="Times New Roman" panose="02020603050405020304" pitchFamily="18" charset="0"/>
                  </a:rPr>
                  <a:t>输入：图graph、两个顶点u和v</a:t>
                </a:r>
              </a:p>
              <a:p>
                <a:pPr eaLnBrk="0" fontAlgn="base" hangingPunct="0">
                  <a:spcBef>
                    <a:spcPct val="0"/>
                  </a:spcBef>
                  <a:spcAft>
                    <a:spcPct val="0"/>
                  </a:spcAft>
                </a:pPr>
                <a:r>
                  <a:rPr lang="zh-CN" altLang="zh-CN" sz="2400" dirty="0">
                    <a:latin typeface="宋体" panose="02010600030101010101" pitchFamily="2" charset="-122"/>
                    <a:cs typeface="Times New Roman" panose="02020603050405020304" pitchFamily="18" charset="0"/>
                  </a:rPr>
                  <a:t>输出：u到v有边返回 true，否则返回 false</a:t>
                </a:r>
              </a:p>
              <a:p>
                <a:pPr marL="457200" lvl="0" indent="-457200" eaLnBrk="0" fontAlgn="base" hangingPunct="0">
                  <a:spcBef>
                    <a:spcPct val="0"/>
                  </a:spcBef>
                  <a:spcAft>
                    <a:spcPct val="0"/>
                  </a:spcAft>
                  <a:buFont typeface="+mj-lt"/>
                  <a:buAutoNum type="arabicPeriod"/>
                </a:pPr>
                <a:r>
                  <a:rPr lang="zh-CN" altLang="zh-CN" sz="2400" b="1" dirty="0" smtClean="0">
                    <a:latin typeface="宋体" panose="02010600030101010101" pitchFamily="2" charset="-122"/>
                    <a:cs typeface="Times New Roman" panose="02020603050405020304" pitchFamily="18" charset="0"/>
                  </a:rPr>
                  <a:t>if</a:t>
                </a:r>
                <a:r>
                  <a:rPr lang="zh-CN" altLang="zh-CN" sz="2400" dirty="0" smtClean="0">
                    <a:latin typeface="宋体" panose="02010600030101010101" pitchFamily="2" charset="-122"/>
                    <a:cs typeface="Times New Roman" panose="02020603050405020304" pitchFamily="18" charset="0"/>
                  </a:rPr>
                  <a:t> u</a:t>
                </a:r>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&lt;</m:t>
                    </m:r>
                  </m:oMath>
                </a14:m>
                <a:r>
                  <a:rPr lang="zh-CN" altLang="zh-CN" sz="2400" dirty="0" smtClean="0">
                    <a:latin typeface="宋体" panose="02010600030101010101" pitchFamily="2" charset="-122"/>
                    <a:cs typeface="Times New Roman" panose="02020603050405020304" pitchFamily="18" charset="0"/>
                  </a:rPr>
                  <a:t>graph</a:t>
                </a:r>
                <a:r>
                  <a:rPr lang="en-US" altLang="zh-CN" sz="2400" dirty="0" smtClean="0">
                    <a:latin typeface="宋体" panose="02010600030101010101" pitchFamily="2" charset="-122"/>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n</a:t>
                </a:r>
                <a:r>
                  <a:rPr lang="zh-CN" altLang="zh-CN" sz="2400" i="1" dirty="0">
                    <a:latin typeface="Times New Roman" panose="02020603050405020304" pitchFamily="18" charset="0"/>
                    <a:cs typeface="Times New Roman" panose="02020603050405020304" pitchFamily="18" charset="0"/>
                  </a:rPr>
                  <a:t>_verts</a:t>
                </a:r>
                <a:r>
                  <a:rPr lang="zh-CN" altLang="zh-CN" sz="2400" dirty="0" smtClean="0">
                    <a:latin typeface="宋体" panose="02010600030101010101" pitchFamily="2" charset="-122"/>
                    <a:cs typeface="Times New Roman" panose="02020603050405020304" pitchFamily="18" charset="0"/>
                  </a:rPr>
                  <a:t>且 v</a:t>
                </a:r>
                <a:r>
                  <a:rPr lang="en-US" altLang="zh-CN" sz="2400" dirty="0">
                    <a:ea typeface="Cambria Math" panose="02040503050406030204" pitchFamily="18" charset="0"/>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ea typeface="Cambria Math" panose="02040503050406030204" pitchFamily="18" charset="0"/>
                        <a:cs typeface="Times New Roman" panose="02020603050405020304" pitchFamily="18" charset="0"/>
                      </a:rPr>
                      <m:t>&lt;</m:t>
                    </m:r>
                  </m:oMath>
                </a14:m>
                <a:r>
                  <a:rPr lang="zh-CN" altLang="zh-CN" sz="2400" dirty="0">
                    <a:latin typeface="宋体" panose="02010600030101010101" pitchFamily="2" charset="-122"/>
                    <a:cs typeface="Times New Roman" panose="02020603050405020304" pitchFamily="18" charset="0"/>
                  </a:rPr>
                  <a:t>graph</a:t>
                </a:r>
                <a:r>
                  <a:rPr lang="en-US" altLang="zh-CN" sz="2400" dirty="0">
                    <a:latin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n_verts </a:t>
                </a:r>
                <a:r>
                  <a:rPr lang="zh-CN" altLang="zh-CN" sz="2400" b="1" dirty="0">
                    <a:latin typeface="宋体" panose="02010600030101010101" pitchFamily="2" charset="-122"/>
                    <a:cs typeface="Times New Roman" panose="02020603050405020304" pitchFamily="18" charset="0"/>
                  </a:rPr>
                  <a:t>then</a:t>
                </a:r>
              </a:p>
              <a:p>
                <a:pPr marL="457200" indent="-457200" eaLnBrk="0" fontAlgn="base" hangingPunct="0">
                  <a:spcBef>
                    <a:spcPct val="0"/>
                  </a:spcBef>
                  <a:spcAft>
                    <a:spcPct val="0"/>
                  </a:spcAft>
                  <a:buFont typeface="+mj-lt"/>
                  <a:buAutoNum type="arabicPeriod"/>
                </a:pPr>
                <a:r>
                  <a:rPr lang="zh-CN" altLang="zh-CN" sz="2400" dirty="0">
                    <a:latin typeface="宋体" panose="02010600030101010101" pitchFamily="2" charset="-122"/>
                    <a:cs typeface="Times New Roman" panose="02020603050405020304" pitchFamily="18" charset="0"/>
                  </a:rPr>
                  <a:t>|  </a:t>
                </a:r>
                <a:r>
                  <a:rPr lang="zh-CN" altLang="zh-CN" sz="2400" b="1" dirty="0">
                    <a:latin typeface="宋体" panose="02010600030101010101" pitchFamily="2" charset="-122"/>
                    <a:cs typeface="Times New Roman" panose="02020603050405020304" pitchFamily="18" charset="0"/>
                  </a:rPr>
                  <a:t>if</a:t>
                </a:r>
                <a:r>
                  <a:rPr lang="zh-CN" altLang="zh-CN" sz="2400" dirty="0">
                    <a:latin typeface="宋体" panose="02010600030101010101" pitchFamily="2" charset="-122"/>
                    <a:cs typeface="Times New Roman" panose="02020603050405020304" pitchFamily="18" charset="0"/>
                  </a:rPr>
                  <a:t>  u≠v 且 graph.edge_matrix[u][v</a:t>
                </a:r>
                <a:r>
                  <a:rPr lang="zh-CN" altLang="zh-CN" sz="2400" dirty="0" smtClean="0">
                    <a:latin typeface="宋体" panose="02010600030101010101" pitchFamily="2" charset="-122"/>
                    <a:cs typeface="Times New Roman" panose="02020603050405020304" pitchFamily="18" charset="0"/>
                  </a:rPr>
                  <a:t>]</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a:latin typeface="宋体" panose="02010600030101010101" pitchFamily="2" charset="-122"/>
                    <a:cs typeface="Times New Roman" panose="02020603050405020304" pitchFamily="18" charset="0"/>
                  </a:rPr>
                  <a:t>graph</a:t>
                </a:r>
                <a:r>
                  <a:rPr lang="en-US" altLang="zh-CN" sz="2400" dirty="0">
                    <a:latin typeface="宋体" panose="02010600030101010101" pitchFamily="2" charset="-122"/>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n</a:t>
                </a:r>
                <a:r>
                  <a:rPr lang="en-US" altLang="zh-CN" sz="2400" i="1" dirty="0" smtClean="0">
                    <a:latin typeface="Times New Roman" panose="02020603050405020304" pitchFamily="18" charset="0"/>
                    <a:cs typeface="Times New Roman" panose="02020603050405020304" pitchFamily="18" charset="0"/>
                  </a:rPr>
                  <a:t>o</a:t>
                </a:r>
                <a:r>
                  <a:rPr lang="zh-CN" altLang="zh-CN" sz="2400" i="1" dirty="0" smtClean="0">
                    <a:latin typeface="Times New Roman" panose="02020603050405020304" pitchFamily="18" charset="0"/>
                    <a:cs typeface="Times New Roman" panose="02020603050405020304" pitchFamily="18" charset="0"/>
                  </a:rPr>
                  <a:t>_</a:t>
                </a:r>
                <a:r>
                  <a:rPr lang="en-US" altLang="zh-CN" sz="2400" i="1" dirty="0" smtClean="0">
                    <a:latin typeface="Times New Roman" panose="02020603050405020304" pitchFamily="18" charset="0"/>
                    <a:cs typeface="Times New Roman" panose="02020603050405020304" pitchFamily="18" charset="0"/>
                  </a:rPr>
                  <a:t>edge</a:t>
                </a:r>
                <a:r>
                  <a:rPr lang="zh-CN" altLang="zh-CN" sz="2400" dirty="0" smtClean="0">
                    <a:latin typeface="宋体" panose="02010600030101010101" pitchFamily="2" charset="-122"/>
                    <a:cs typeface="Times New Roman" panose="02020603050405020304" pitchFamily="18" charset="0"/>
                  </a:rPr>
                  <a:t>_value</a:t>
                </a:r>
                <a:r>
                  <a:rPr lang="en-US" altLang="zh-CN" sz="2400" dirty="0" smtClean="0">
                    <a:latin typeface="宋体" panose="02010600030101010101" pitchFamily="2" charset="-122"/>
                    <a:cs typeface="Times New Roman" panose="02020603050405020304" pitchFamily="18" charset="0"/>
                  </a:rPr>
                  <a:t> </a:t>
                </a:r>
                <a:r>
                  <a:rPr lang="zh-CN" altLang="zh-CN" sz="2400" b="1" dirty="0" smtClean="0">
                    <a:latin typeface="宋体" panose="02010600030101010101" pitchFamily="2" charset="-122"/>
                    <a:cs typeface="Times New Roman" panose="02020603050405020304" pitchFamily="18" charset="0"/>
                  </a:rPr>
                  <a:t>then</a:t>
                </a:r>
                <a:endParaRPr lang="zh-CN" altLang="zh-CN" sz="2400" b="1" dirty="0">
                  <a:latin typeface="宋体" panose="02010600030101010101" pitchFamily="2" charset="-122"/>
                  <a:cs typeface="Times New Roman" panose="02020603050405020304" pitchFamily="18" charset="0"/>
                </a:endParaRPr>
              </a:p>
              <a:p>
                <a:pPr marL="457200" indent="-457200" eaLnBrk="0" fontAlgn="base" hangingPunct="0">
                  <a:spcBef>
                    <a:spcPct val="0"/>
                  </a:spcBef>
                  <a:spcAft>
                    <a:spcPct val="0"/>
                  </a:spcAft>
                  <a:buFont typeface="+mj-lt"/>
                  <a:buAutoNum type="arabicPeriod"/>
                </a:pPr>
                <a:r>
                  <a:rPr lang="zh-CN" altLang="zh-CN" sz="2400" dirty="0">
                    <a:latin typeface="宋体" panose="02010600030101010101" pitchFamily="2" charset="-122"/>
                    <a:cs typeface="Times New Roman" panose="02020603050405020304" pitchFamily="18" charset="0"/>
                  </a:rPr>
                  <a:t>|  |  </a:t>
                </a:r>
                <a:r>
                  <a:rPr lang="zh-CN" altLang="zh-CN" sz="2400" b="1" dirty="0">
                    <a:latin typeface="宋体" panose="02010600030101010101" pitchFamily="2" charset="-122"/>
                    <a:cs typeface="Times New Roman" panose="02020603050405020304" pitchFamily="18" charset="0"/>
                  </a:rPr>
                  <a:t>return true</a:t>
                </a:r>
              </a:p>
              <a:p>
                <a:pPr marL="457200" indent="-457200" eaLnBrk="0" fontAlgn="base" hangingPunct="0">
                  <a:spcBef>
                    <a:spcPct val="0"/>
                  </a:spcBef>
                  <a:spcAft>
                    <a:spcPct val="0"/>
                  </a:spcAft>
                  <a:buFont typeface="+mj-lt"/>
                  <a:buAutoNum type="arabicPeriod"/>
                </a:pPr>
                <a:r>
                  <a:rPr lang="zh-CN" altLang="zh-CN" sz="2400" dirty="0">
                    <a:latin typeface="宋体" panose="02010600030101010101" pitchFamily="2" charset="-122"/>
                    <a:cs typeface="Times New Roman" panose="02020603050405020304" pitchFamily="18" charset="0"/>
                  </a:rPr>
                  <a:t>|  end </a:t>
                </a:r>
              </a:p>
              <a:p>
                <a:pPr marL="457200" indent="-457200" eaLnBrk="0" fontAlgn="base" hangingPunct="0">
                  <a:spcBef>
                    <a:spcPct val="0"/>
                  </a:spcBef>
                  <a:spcAft>
                    <a:spcPct val="0"/>
                  </a:spcAft>
                  <a:buFont typeface="+mj-lt"/>
                  <a:buAutoNum type="arabicPeriod"/>
                </a:pPr>
                <a:r>
                  <a:rPr lang="zh-CN" altLang="zh-CN" sz="2400" dirty="0">
                    <a:latin typeface="宋体" panose="02010600030101010101" pitchFamily="2" charset="-122"/>
                    <a:cs typeface="Times New Roman" panose="02020603050405020304" pitchFamily="18" charset="0"/>
                  </a:rPr>
                  <a:t>end</a:t>
                </a:r>
              </a:p>
              <a:p>
                <a:pPr marL="457200" indent="-457200" eaLnBrk="0" fontAlgn="base" hangingPunct="0">
                  <a:spcBef>
                    <a:spcPct val="0"/>
                  </a:spcBef>
                  <a:spcAft>
                    <a:spcPct val="0"/>
                  </a:spcAft>
                  <a:buFont typeface="+mj-lt"/>
                  <a:buAutoNum type="arabicPeriod"/>
                </a:pPr>
                <a:r>
                  <a:rPr lang="zh-CN" altLang="zh-CN" sz="2400" b="1" dirty="0">
                    <a:latin typeface="宋体" panose="02010600030101010101" pitchFamily="2" charset="-122"/>
                    <a:cs typeface="Times New Roman" panose="02020603050405020304" pitchFamily="18" charset="0"/>
                  </a:rPr>
                  <a:t>return </a:t>
                </a:r>
                <a:r>
                  <a:rPr lang="zh-CN" altLang="zh-CN" sz="2400" b="1" dirty="0" smtClean="0">
                    <a:latin typeface="宋体" panose="02010600030101010101" pitchFamily="2" charset="-122"/>
                    <a:cs typeface="Times New Roman" panose="02020603050405020304" pitchFamily="18" charset="0"/>
                  </a:rPr>
                  <a:t>false</a:t>
                </a:r>
                <a:endParaRPr lang="en-US" altLang="zh-CN" sz="2400" dirty="0">
                  <a:latin typeface="宋体" panose="02010600030101010101" pitchFamily="2"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87972" y="1308082"/>
                <a:ext cx="10846676" cy="5262979"/>
              </a:xfrm>
              <a:prstGeom prst="rect">
                <a:avLst/>
              </a:prstGeom>
              <a:blipFill>
                <a:blip r:embed="rId3"/>
                <a:stretch>
                  <a:fillRect l="-843" t="-1390" b="-1738"/>
                </a:stretch>
              </a:blipFill>
            </p:spPr>
            <p:txBody>
              <a:bodyPr/>
              <a:lstStyle/>
              <a:p>
                <a:r>
                  <a:rPr lang="zh-CN" altLang="en-US">
                    <a:noFill/>
                  </a:rPr>
                  <a:t> </a:t>
                </a:r>
              </a:p>
            </p:txBody>
          </p:sp>
        </mc:Fallback>
      </mc:AlternateContent>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任意多边形: 形状 13">
            <a:extLst>
              <a:ext uri="{FF2B5EF4-FFF2-40B4-BE49-F238E27FC236}">
                <a16:creationId xmlns:a16="http://schemas.microsoft.com/office/drawing/2014/main" id="{BB7B2CCE-99DF-4AF4-BEDA-188B38B189F1}"/>
              </a:ext>
            </a:extLst>
          </p:cNvPr>
          <p:cNvSpPr/>
          <p:nvPr/>
        </p:nvSpPr>
        <p:spPr>
          <a:xfrm>
            <a:off x="6601072" y="2103420"/>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BB7B2CCE-99DF-4AF4-BEDA-188B38B189F1}"/>
              </a:ext>
            </a:extLst>
          </p:cNvPr>
          <p:cNvSpPr/>
          <p:nvPr/>
        </p:nvSpPr>
        <p:spPr>
          <a:xfrm>
            <a:off x="6601072" y="5408923"/>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39016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用邻接矩阵表示时部分基本操作算法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949325" y="1325319"/>
                <a:ext cx="10846676" cy="3785652"/>
              </a:xfrm>
              <a:prstGeom prst="rect">
                <a:avLst/>
              </a:prstGeom>
              <a:noFill/>
            </p:spPr>
            <p:txBody>
              <a:bodyPr wrap="square" rtlCol="0">
                <a:spAutoFit/>
              </a:bodyPr>
              <a:lstStyle/>
              <a:p>
                <a:pPr lvl="0" indent="3175" eaLnBrk="0" fontAlgn="base" hangingPunct="0">
                  <a:spcBef>
                    <a:spcPct val="0"/>
                  </a:spcBef>
                  <a:spcAft>
                    <a:spcPct val="0"/>
                  </a:spcAft>
                </a:pPr>
                <a:r>
                  <a:rPr lang="zh-CN" altLang="zh-CN" sz="2400" u="sng" dirty="0" smtClean="0">
                    <a:latin typeface="宋体" panose="02010600030101010101" pitchFamily="2" charset="-122"/>
                    <a:cs typeface="Times New Roman" panose="02020603050405020304" pitchFamily="18" charset="0"/>
                  </a:rPr>
                  <a:t>算法</a:t>
                </a:r>
                <a:r>
                  <a:rPr lang="zh-CN" altLang="zh-CN" sz="2400" u="sng" dirty="0">
                    <a:latin typeface="Times New Roman" panose="02020603050405020304" pitchFamily="18" charset="0"/>
                    <a:cs typeface="Times New Roman" panose="02020603050405020304" pitchFamily="18" charset="0"/>
                  </a:rPr>
                  <a:t>7-4: </a:t>
                </a:r>
                <a:r>
                  <a:rPr lang="zh-CN" altLang="zh-CN" sz="2400" u="sng" dirty="0">
                    <a:latin typeface="宋体" panose="02010600030101010101" pitchFamily="2" charset="-122"/>
                    <a:cs typeface="Times New Roman" panose="02020603050405020304" pitchFamily="18" charset="0"/>
                  </a:rPr>
                  <a:t>向图中插入边</a:t>
                </a:r>
                <a:r>
                  <a:rPr lang="zh-CN" altLang="zh-CN" sz="2400" u="sng" dirty="0">
                    <a:latin typeface="Times New Roman" panose="02020603050405020304" pitchFamily="18" charset="0"/>
                    <a:cs typeface="Times New Roman" panose="02020603050405020304" pitchFamily="18" charset="0"/>
                  </a:rPr>
                  <a:t> InsertEdge(</a:t>
                </a:r>
                <a:r>
                  <a:rPr lang="zh-CN" altLang="zh-CN" sz="2400" i="1" u="sng" dirty="0">
                    <a:latin typeface="Times New Roman" panose="02020603050405020304" pitchFamily="18" charset="0"/>
                    <a:cs typeface="Times New Roman" panose="02020603050405020304" pitchFamily="18" charset="0"/>
                  </a:rPr>
                  <a:t>graph, u,v,weight</a:t>
                </a:r>
                <a:r>
                  <a:rPr lang="zh-CN" altLang="zh-CN" sz="2400" u="sng" dirty="0">
                    <a:latin typeface="Times New Roman" panose="02020603050405020304" pitchFamily="18" charset="0"/>
                    <a:cs typeface="Times New Roman" panose="02020603050405020304" pitchFamily="18" charset="0"/>
                  </a:rPr>
                  <a:t>) </a:t>
                </a:r>
                <a:endParaRPr lang="zh-CN" altLang="zh-CN" sz="3200" u="sng" dirty="0"/>
              </a:p>
              <a:p>
                <a:pPr lvl="0" indent="3175" eaLnBrk="0" fontAlgn="base" hangingPunct="0">
                  <a:spcBef>
                    <a:spcPct val="0"/>
                  </a:spcBef>
                  <a:spcAft>
                    <a:spcPct val="0"/>
                  </a:spcAft>
                </a:pPr>
                <a:r>
                  <a:rPr lang="zh-CN" altLang="zh-CN" sz="2400" dirty="0">
                    <a:latin typeface="宋体" panose="02010600030101010101" pitchFamily="2" charset="-122"/>
                    <a:cs typeface="Times New Roman" panose="02020603050405020304" pitchFamily="18" charset="0"/>
                  </a:rPr>
                  <a:t>输入：图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，边的两个端点</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宋体" panose="02010600030101010101" pitchFamily="2" charset="-122"/>
                    <a:cs typeface="Times New Roman" panose="02020603050405020304" pitchFamily="18" charset="0"/>
                  </a:rPr>
                  <a:t>和</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，边的权重</a:t>
                </a:r>
                <a:r>
                  <a:rPr lang="zh-CN" altLang="zh-CN" sz="2400" i="1" dirty="0">
                    <a:latin typeface="Times New Roman" panose="02020603050405020304" pitchFamily="18" charset="0"/>
                    <a:cs typeface="Times New Roman" panose="02020603050405020304" pitchFamily="18" charset="0"/>
                  </a:rPr>
                  <a:t>weight</a:t>
                </a:r>
                <a:endParaRPr lang="zh-CN" altLang="zh-CN" sz="3200" dirty="0"/>
              </a:p>
              <a:p>
                <a:pPr lvl="0" indent="3175" eaLnBrk="0" fontAlgn="base" hangingPunct="0">
                  <a:spcBef>
                    <a:spcPct val="0"/>
                  </a:spcBef>
                  <a:spcAft>
                    <a:spcPct val="0"/>
                  </a:spcAft>
                </a:pPr>
                <a:r>
                  <a:rPr lang="zh-CN" altLang="zh-CN" sz="2400" dirty="0">
                    <a:latin typeface="宋体" panose="02010600030101010101" pitchFamily="2" charset="-122"/>
                    <a:cs typeface="Times New Roman" panose="02020603050405020304" pitchFamily="18" charset="0"/>
                  </a:rPr>
                  <a:t>输出：插入了边</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u,v</a:t>
                </a:r>
                <a:r>
                  <a:rPr lang="zh-CN" altLang="zh-CN" sz="2400" dirty="0">
                    <a:latin typeface="Times New Roman" panose="02020603050405020304" pitchFamily="18" charset="0"/>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或</a:t>
                </a:r>
                <a:r>
                  <a:rPr lang="zh-CN" altLang="zh-CN" sz="2400" dirty="0">
                    <a:latin typeface="Times New Roman" panose="02020603050405020304" pitchFamily="18" charset="0"/>
                    <a:cs typeface="Times New Roman" panose="02020603050405020304" pitchFamily="18" charset="0"/>
                  </a:rPr>
                  <a:t>&lt;</a:t>
                </a:r>
                <a:r>
                  <a:rPr lang="zh-CN" altLang="zh-CN" sz="2400" i="1" dirty="0">
                    <a:latin typeface="Times New Roman" panose="02020603050405020304" pitchFamily="18" charset="0"/>
                    <a:cs typeface="Times New Roman" panose="02020603050405020304" pitchFamily="18" charset="0"/>
                  </a:rPr>
                  <a:t>u,v</a:t>
                </a:r>
                <a:r>
                  <a:rPr lang="zh-CN" altLang="zh-CN" sz="2400" dirty="0">
                    <a:latin typeface="Times New Roman" panose="02020603050405020304" pitchFamily="18" charset="0"/>
                    <a:cs typeface="Times New Roman" panose="02020603050405020304" pitchFamily="18" charset="0"/>
                  </a:rPr>
                  <a:t>&gt;</a:t>
                </a:r>
                <a:r>
                  <a:rPr lang="zh-CN" altLang="zh-CN" sz="2400" dirty="0">
                    <a:latin typeface="宋体" panose="02010600030101010101" pitchFamily="2" charset="-122"/>
                    <a:cs typeface="Times New Roman" panose="02020603050405020304" pitchFamily="18" charset="0"/>
                  </a:rPr>
                  <a:t>的图</a:t>
                </a:r>
                <a:endParaRPr lang="zh-CN" altLang="zh-CN" sz="3200" dirty="0"/>
              </a:p>
              <a:p>
                <a:pPr marL="457200" lvl="0" indent="-457200" eaLnBrk="0" fontAlgn="base" hangingPunct="0">
                  <a:spcBef>
                    <a:spcPct val="0"/>
                  </a:spcBef>
                  <a:spcAft>
                    <a:spcPct val="0"/>
                  </a:spcAft>
                  <a:buFont typeface="+mj-lt"/>
                  <a:buAutoNum type="arabicPeriod"/>
                  <a:tabLst>
                    <a:tab pos="95250" algn="l"/>
                  </a:tabLst>
                </a:pP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u</a:t>
                </a:r>
                <a14:m>
                  <m:oMath xmlns:m="http://schemas.openxmlformats.org/officeDocument/2006/math">
                    <m:r>
                      <a:rPr lang="zh-CN" altLang="en-US" sz="2400" b="0" i="1" smtClean="0">
                        <a:latin typeface="Cambria Math" panose="02040503050406030204" pitchFamily="18" charset="0"/>
                        <a:cs typeface="Times New Roman" panose="02020603050405020304" pitchFamily="18" charset="0"/>
                      </a:rPr>
                      <m:t>≠</m:t>
                    </m:r>
                  </m:oMath>
                </a14:m>
                <a:r>
                  <a:rPr lang="zh-CN" altLang="zh-CN" sz="2400" i="1"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 </a:t>
                </a:r>
                <a:r>
                  <a:rPr lang="zh-CN" altLang="en-US" sz="2400" dirty="0" smtClean="0">
                    <a:latin typeface="Times New Roman" panose="02020603050405020304" pitchFamily="18" charset="0"/>
                    <a:cs typeface="Times New Roman" panose="02020603050405020304" pitchFamily="18" charset="0"/>
                  </a:rPr>
                  <a:t>且 </a:t>
                </a:r>
                <a:r>
                  <a:rPr lang="zh-CN" altLang="zh-CN" sz="2400" dirty="0" smtClean="0">
                    <a:latin typeface="Times New Roman" panose="02020603050405020304" pitchFamily="18" charset="0"/>
                    <a:cs typeface="Times New Roman" panose="02020603050405020304" pitchFamily="18" charset="0"/>
                  </a:rPr>
                  <a:t>ExistEdge</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graph, u, v</a:t>
                </a:r>
                <a:r>
                  <a:rPr lang="zh-CN" altLang="zh-CN" sz="2400" dirty="0">
                    <a:latin typeface="Times New Roman" panose="02020603050405020304" pitchFamily="18" charset="0"/>
                    <a:cs typeface="Times New Roman" panose="02020603050405020304" pitchFamily="18" charset="0"/>
                  </a:rPr>
                  <a:t>) = </a:t>
                </a:r>
                <a:r>
                  <a:rPr lang="zh-CN" altLang="zh-CN" sz="2400" b="1" dirty="0">
                    <a:latin typeface="Times New Roman" panose="02020603050405020304" pitchFamily="18" charset="0"/>
                    <a:cs typeface="Times New Roman" panose="02020603050405020304" pitchFamily="18" charset="0"/>
                  </a:rPr>
                  <a:t>false then</a:t>
                </a:r>
                <a:endParaRPr lang="zh-CN" altLang="zh-CN" sz="3200" b="1"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graph.edge_matrix</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14:m>
                  <m:oMath xmlns:m="http://schemas.openxmlformats.org/officeDocument/2006/math">
                    <m:r>
                      <a:rPr lang="zh-CN" altLang="en-US" sz="2400" b="0" i="1">
                        <a:latin typeface="Cambria Math" panose="02040503050406030204" pitchFamily="18" charset="0"/>
                        <a:cs typeface="Times New Roman" panose="02020603050405020304" pitchFamily="18" charset="0"/>
                      </a:rPr>
                      <m:t>←</m:t>
                    </m:r>
                  </m:oMath>
                </a14:m>
                <a:r>
                  <a:rPr lang="en-US" altLang="zh-CN" sz="2400" i="1" dirty="0">
                    <a:latin typeface="Times New Roman" panose="02020603050405020304" pitchFamily="18" charset="0"/>
                    <a:cs typeface="Times New Roman" panose="02020603050405020304" pitchFamily="18" charset="0"/>
                  </a:rPr>
                  <a:t>w</a:t>
                </a:r>
                <a:r>
                  <a:rPr lang="zh-CN" altLang="zh-CN" sz="2400" i="1" dirty="0">
                    <a:latin typeface="Times New Roman" panose="02020603050405020304" pitchFamily="18" charset="0"/>
                    <a:cs typeface="Times New Roman" panose="02020603050405020304" pitchFamily="18" charset="0"/>
                  </a:rPr>
                  <a:t>eight </a:t>
                </a:r>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graph.m_</a:t>
                </a:r>
                <a:r>
                  <a:rPr lang="zh-CN" altLang="zh-CN" sz="2400" i="1" dirty="0" smtClean="0">
                    <a:latin typeface="Times New Roman" panose="02020603050405020304" pitchFamily="18" charset="0"/>
                    <a:cs typeface="Times New Roman" panose="02020603050405020304" pitchFamily="18" charset="0"/>
                  </a:rPr>
                  <a:t>edges</a:t>
                </a:r>
                <a14:m>
                  <m:oMath xmlns:m="http://schemas.openxmlformats.org/officeDocument/2006/math">
                    <m:r>
                      <a:rPr lang="zh-CN" altLang="en-US" sz="2400" b="0" i="1" smtClean="0">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m_edges+1</a:t>
                </a:r>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 </a:t>
                </a:r>
                <a:r>
                  <a:rPr lang="zh-CN" altLang="zh-CN" sz="2400" i="1" dirty="0">
                    <a:latin typeface="Times New Roman" panose="02020603050405020304" pitchFamily="18" charset="0"/>
                    <a:cs typeface="Times New Roman" panose="02020603050405020304" pitchFamily="18" charset="0"/>
                  </a:rPr>
                  <a:t>graph.directed</a:t>
                </a:r>
                <a:r>
                  <a:rPr lang="zh-CN" altLang="zh-CN" sz="2400" dirty="0">
                    <a:latin typeface="Times New Roman" panose="02020603050405020304" pitchFamily="18" charset="0"/>
                    <a:cs typeface="Times New Roman" panose="02020603050405020304" pitchFamily="18" charset="0"/>
                  </a:rPr>
                  <a:t> = </a:t>
                </a:r>
                <a:r>
                  <a:rPr lang="zh-CN" altLang="zh-CN" sz="2400" b="1" dirty="0">
                    <a:latin typeface="Times New Roman" panose="02020603050405020304" pitchFamily="18" charset="0"/>
                    <a:cs typeface="Times New Roman" panose="02020603050405020304" pitchFamily="18" charset="0"/>
                  </a:rPr>
                  <a:t>false then  </a:t>
                </a:r>
                <a:r>
                  <a:rPr lang="zh-CN" altLang="zh-CN" sz="2400" dirty="0">
                    <a:latin typeface="Times New Roman" panose="02020603050405020304" pitchFamily="18" charset="0"/>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如果是无向图，对主对角线对称的元素赋值</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graph.edge_matrix</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b="0" i="1">
                        <a:latin typeface="Cambria Math" panose="02040503050406030204" pitchFamily="18" charset="0"/>
                        <a:cs typeface="Times New Roman" panose="02020603050405020304" pitchFamily="18" charset="0"/>
                      </a:rPr>
                      <m:t>←</m:t>
                    </m:r>
                  </m:oMath>
                </a14:m>
                <a:r>
                  <a:rPr lang="en-US" altLang="zh-CN" sz="2400" i="1" dirty="0">
                    <a:latin typeface="Times New Roman" panose="02020603050405020304" pitchFamily="18" charset="0"/>
                    <a:cs typeface="Times New Roman" panose="02020603050405020304" pitchFamily="18" charset="0"/>
                  </a:rPr>
                  <a:t>w</a:t>
                </a:r>
                <a:r>
                  <a:rPr lang="zh-CN" altLang="zh-CN" sz="2400" i="1" dirty="0">
                    <a:latin typeface="Times New Roman" panose="02020603050405020304" pitchFamily="18" charset="0"/>
                    <a:cs typeface="Times New Roman" panose="02020603050405020304" pitchFamily="18" charset="0"/>
                  </a:rPr>
                  <a:t>eight </a:t>
                </a:r>
                <a:endParaRPr lang="en-US" altLang="zh-CN" sz="2400" i="1" dirty="0" smtClean="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mj-lt"/>
                  <a:buAutoNum type="arabicPeriod"/>
                </a:pPr>
                <a:r>
                  <a:rPr lang="zh-CN" altLang="zh-CN" sz="2400"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endParaRPr lang="zh-CN" altLang="zh-CN" sz="3200" b="1"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end </a:t>
                </a:r>
              </a:p>
            </p:txBody>
          </p:sp>
        </mc:Choice>
        <mc:Fallback xmlns="">
          <p:sp>
            <p:nvSpPr>
              <p:cNvPr id="9" name="文本框 8"/>
              <p:cNvSpPr txBox="1">
                <a:spLocks noRot="1" noChangeAspect="1" noMove="1" noResize="1" noEditPoints="1" noAdjustHandles="1" noChangeArrowheads="1" noChangeShapeType="1" noTextEdit="1"/>
              </p:cNvSpPr>
              <p:nvPr/>
            </p:nvSpPr>
            <p:spPr>
              <a:xfrm>
                <a:off x="949325" y="1325319"/>
                <a:ext cx="10846676" cy="3785652"/>
              </a:xfrm>
              <a:prstGeom prst="rect">
                <a:avLst/>
              </a:prstGeom>
              <a:blipFill>
                <a:blip r:embed="rId3"/>
                <a:stretch>
                  <a:fillRect l="-843" t="-1932" b="-2738"/>
                </a:stretch>
              </a:blipFill>
            </p:spPr>
            <p:txBody>
              <a:bodyPr/>
              <a:lstStyle/>
              <a:p>
                <a:r>
                  <a:rPr lang="zh-CN" altLang="en-US">
                    <a:noFill/>
                  </a:rPr>
                  <a:t> </a:t>
                </a:r>
              </a:p>
            </p:txBody>
          </p:sp>
        </mc:Fallback>
      </mc:AlternateContent>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a:extLst>
              <a:ext uri="{FF2B5EF4-FFF2-40B4-BE49-F238E27FC236}">
                <a16:creationId xmlns:a16="http://schemas.microsoft.com/office/drawing/2014/main" id="{BB7B2CCE-99DF-4AF4-BEDA-188B38B189F1}"/>
              </a:ext>
            </a:extLst>
          </p:cNvPr>
          <p:cNvSpPr/>
          <p:nvPr/>
        </p:nvSpPr>
        <p:spPr>
          <a:xfrm>
            <a:off x="6908712" y="4505665"/>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35286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用邻接矩阵表示时部分基本操作算法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935038" y="1560330"/>
                <a:ext cx="10846676" cy="3046988"/>
              </a:xfrm>
              <a:prstGeom prst="rect">
                <a:avLst/>
              </a:prstGeom>
              <a:noFill/>
            </p:spPr>
            <p:txBody>
              <a:bodyPr wrap="square" rtlCol="0">
                <a:spAutoFit/>
              </a:bodyPr>
              <a:lstStyle/>
              <a:p>
                <a:pPr lvl="0" eaLnBrk="0" fontAlgn="base" hangingPunct="0">
                  <a:spcBef>
                    <a:spcPct val="0"/>
                  </a:spcBef>
                  <a:spcAft>
                    <a:spcPct val="0"/>
                  </a:spcAft>
                </a:pPr>
                <a:r>
                  <a:rPr lang="zh-CN" altLang="zh-CN" sz="2400" u="sng" dirty="0">
                    <a:latin typeface="宋体" panose="02010600030101010101" pitchFamily="2" charset="-122"/>
                    <a:cs typeface="Times New Roman" panose="02020603050405020304" pitchFamily="18" charset="0"/>
                  </a:rPr>
                  <a:t>算法</a:t>
                </a:r>
                <a:r>
                  <a:rPr lang="zh-CN" altLang="zh-CN" sz="2400" u="sng" dirty="0">
                    <a:latin typeface="Times New Roman" panose="02020603050405020304" pitchFamily="18" charset="0"/>
                    <a:cs typeface="Times New Roman" panose="02020603050405020304" pitchFamily="18" charset="0"/>
                  </a:rPr>
                  <a:t>7-6: </a:t>
                </a:r>
                <a:r>
                  <a:rPr lang="zh-CN" altLang="zh-CN" sz="2400" u="sng" dirty="0">
                    <a:latin typeface="宋体" panose="02010600030101010101" pitchFamily="2" charset="-122"/>
                    <a:cs typeface="Times New Roman" panose="02020603050405020304" pitchFamily="18" charset="0"/>
                  </a:rPr>
                  <a:t>从图中删除顶点及所有邻接于该顶点的边 </a:t>
                </a:r>
                <a:r>
                  <a:rPr lang="zh-CN" altLang="zh-CN" sz="2400" u="sng" dirty="0">
                    <a:latin typeface="Times New Roman" panose="02020603050405020304" pitchFamily="18" charset="0"/>
                    <a:cs typeface="Times New Roman" panose="02020603050405020304" pitchFamily="18" charset="0"/>
                  </a:rPr>
                  <a:t>RemoveVex(</a:t>
                </a:r>
                <a:r>
                  <a:rPr lang="zh-CN" altLang="zh-CN" sz="2400" i="1" u="sng" dirty="0">
                    <a:latin typeface="Times New Roman" panose="02020603050405020304" pitchFamily="18" charset="0"/>
                    <a:cs typeface="Times New Roman" panose="02020603050405020304" pitchFamily="18" charset="0"/>
                  </a:rPr>
                  <a:t>graph,v</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eaLnBrk="0" fontAlgn="base" hangingPunct="0">
                  <a:spcBef>
                    <a:spcPct val="0"/>
                  </a:spcBef>
                  <a:spcAft>
                    <a:spcPct val="0"/>
                  </a:spcAft>
                </a:pPr>
                <a:r>
                  <a:rPr lang="zh-CN" altLang="zh-CN" sz="2400" dirty="0">
                    <a:latin typeface="宋体" panose="02010600030101010101" pitchFamily="2" charset="-122"/>
                    <a:cs typeface="Times New Roman" panose="02020603050405020304" pitchFamily="18" charset="0"/>
                  </a:rPr>
                  <a:t>输入：图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、顶点</a:t>
                </a:r>
                <a:r>
                  <a:rPr lang="zh-CN" altLang="zh-CN" sz="2400" i="1" dirty="0">
                    <a:latin typeface="Times New Roman" panose="02020603050405020304" pitchFamily="18" charset="0"/>
                    <a:cs typeface="Times New Roman" panose="02020603050405020304" pitchFamily="18" charset="0"/>
                  </a:rPr>
                  <a:t>v</a:t>
                </a:r>
                <a:endParaRPr lang="zh-CN" altLang="zh-CN" sz="3200" dirty="0"/>
              </a:p>
              <a:p>
                <a:pPr lvl="0" eaLnBrk="0" fontAlgn="base" hangingPunct="0">
                  <a:spcBef>
                    <a:spcPct val="0"/>
                  </a:spcBef>
                  <a:spcAft>
                    <a:spcPct val="0"/>
                  </a:spcAft>
                </a:pPr>
                <a:r>
                  <a:rPr lang="zh-CN" altLang="zh-CN" sz="2400" dirty="0">
                    <a:latin typeface="宋体" panose="02010600030101010101" pitchFamily="2" charset="-122"/>
                    <a:cs typeface="Times New Roman" panose="02020603050405020304" pitchFamily="18" charset="0"/>
                  </a:rPr>
                  <a:t>输出：删除了顶点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及所有邻接于顶点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的边的图</a:t>
                </a:r>
                <a:r>
                  <a:rPr lang="zh-CN" altLang="zh-CN" sz="2400" i="1" dirty="0" smtClean="0">
                    <a:latin typeface="Times New Roman" panose="02020603050405020304" pitchFamily="18" charset="0"/>
                    <a:cs typeface="Times New Roman" panose="02020603050405020304" pitchFamily="18" charset="0"/>
                  </a:rPr>
                  <a:t>graph</a:t>
                </a:r>
                <a:endParaRPr lang="en-US" altLang="zh-CN" sz="2400" i="1" dirty="0" smtClean="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mj-lt"/>
                  <a:buAutoNum type="arabicPeriod"/>
                </a:pPr>
                <a:r>
                  <a:rPr lang="zh-CN" altLang="zh-CN" sz="2400" dirty="0" smtClean="0">
                    <a:latin typeface="Times New Roman" panose="02020603050405020304" pitchFamily="18" charset="0"/>
                    <a:cs typeface="Times New Roman" panose="02020603050405020304" pitchFamily="18" charset="0"/>
                  </a:rPr>
                  <a:t>if </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&lt;0 </a:t>
                </a:r>
                <a:r>
                  <a:rPr lang="zh-CN" altLang="zh-CN" sz="2400" dirty="0">
                    <a:latin typeface="宋体" panose="02010600030101010101" pitchFamily="2" charset="-122"/>
                    <a:cs typeface="Times New Roman" panose="02020603050405020304" pitchFamily="18" charset="0"/>
                  </a:rPr>
                  <a:t>或</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graph</a:t>
                </a:r>
                <a:r>
                  <a:rPr lang="en-US" altLang="zh-CN" sz="2400"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n_verts then </a:t>
                </a:r>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待删除的顶点不存在，退出</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graph.ver_list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graph.ver_list[graph.n_verts-1]</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用最后一个顶点信息覆盖</a:t>
                </a:r>
                <a:r>
                  <a:rPr lang="zh-CN" altLang="zh-CN" sz="2400" i="1" dirty="0">
                    <a:latin typeface="Times New Roman" panose="02020603050405020304" pitchFamily="18" charset="0"/>
                    <a:cs typeface="Times New Roman" panose="02020603050405020304" pitchFamily="18" charset="0"/>
                  </a:rPr>
                  <a:t>v</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count</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0</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count</a:t>
                </a:r>
                <a:r>
                  <a:rPr lang="zh-CN" altLang="zh-CN" sz="2400" dirty="0">
                    <a:latin typeface="宋体" panose="02010600030101010101" pitchFamily="2" charset="-122"/>
                    <a:cs typeface="Times New Roman" panose="02020603050405020304" pitchFamily="18" charset="0"/>
                  </a:rPr>
                  <a:t>计数由顶点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射出的边的条</a:t>
                </a:r>
                <a:r>
                  <a:rPr lang="zh-CN" altLang="zh-CN" sz="2400" dirty="0" smtClean="0">
                    <a:latin typeface="宋体" panose="02010600030101010101" pitchFamily="2" charset="-122"/>
                    <a:cs typeface="Times New Roman" panose="02020603050405020304" pitchFamily="18" charset="0"/>
                  </a:rPr>
                  <a:t>数</a:t>
                </a:r>
                <a:endParaRPr lang="en-US" altLang="zh-CN" sz="2400" dirty="0" smtClean="0">
                  <a:latin typeface="宋体" panose="02010600030101010101" pitchFamily="2"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35038" y="1560330"/>
                <a:ext cx="10846676" cy="3046988"/>
              </a:xfrm>
              <a:prstGeom prst="rect">
                <a:avLst/>
              </a:prstGeom>
              <a:blipFill>
                <a:blip r:embed="rId3"/>
                <a:stretch>
                  <a:fillRect l="-843" t="-2400" r="-674" b="-3600"/>
                </a:stretch>
              </a:blipFill>
            </p:spPr>
            <p:txBody>
              <a:bodyPr/>
              <a:lstStyle/>
              <a:p>
                <a:r>
                  <a:rPr lang="zh-CN" altLang="en-US">
                    <a:noFill/>
                  </a:rPr>
                  <a:t> </a:t>
                </a:r>
              </a:p>
            </p:txBody>
          </p:sp>
        </mc:Fallback>
      </mc:AlternateContent>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2" descr="\\tmp\wps-root\ksohtml\wpshN0tum.jpg"/>
          <p:cNvSpPr>
            <a:spLocks noChangeAspect="1" noChangeArrowheads="1"/>
          </p:cNvSpPr>
          <p:nvPr/>
        </p:nvSpPr>
        <p:spPr bwMode="auto">
          <a:xfrm>
            <a:off x="593725" y="-615950"/>
            <a:ext cx="9906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3" descr="\\tmp\wps-root\ksohtml\wps6ksAhS.jpg"/>
          <p:cNvSpPr>
            <a:spLocks noChangeAspect="1" noChangeArrowheads="1"/>
          </p:cNvSpPr>
          <p:nvPr/>
        </p:nvSpPr>
        <p:spPr bwMode="auto">
          <a:xfrm>
            <a:off x="935038" y="-112713"/>
            <a:ext cx="1428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tmp\wps-root\ksohtml\wpsrWvK4n.jpg"/>
          <p:cNvSpPr>
            <a:spLocks noChangeAspect="1" noChangeArrowheads="1"/>
          </p:cNvSpPr>
          <p:nvPr/>
        </p:nvSpPr>
        <p:spPr bwMode="auto">
          <a:xfrm>
            <a:off x="358775" y="698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5" descr="\\tmp\wps-root\ksohtml\wpsGCiYRT.jpg"/>
          <p:cNvSpPr>
            <a:spLocks noChangeAspect="1" noChangeArrowheads="1"/>
          </p:cNvSpPr>
          <p:nvPr/>
        </p:nvSpPr>
        <p:spPr bwMode="auto">
          <a:xfrm>
            <a:off x="341313" y="2524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tmp\wps-root\ksohtml\wpshIbgFp.jpg"/>
          <p:cNvSpPr>
            <a:spLocks noChangeAspect="1" noChangeArrowheads="1"/>
          </p:cNvSpPr>
          <p:nvPr/>
        </p:nvSpPr>
        <p:spPr bwMode="auto">
          <a:xfrm>
            <a:off x="536575" y="587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形状 13">
            <a:extLst>
              <a:ext uri="{FF2B5EF4-FFF2-40B4-BE49-F238E27FC236}">
                <a16:creationId xmlns:a16="http://schemas.microsoft.com/office/drawing/2014/main" id="{BB7B2CCE-99DF-4AF4-BEDA-188B38B189F1}"/>
              </a:ext>
            </a:extLst>
          </p:cNvPr>
          <p:cNvSpPr/>
          <p:nvPr/>
        </p:nvSpPr>
        <p:spPr>
          <a:xfrm>
            <a:off x="6358376" y="4755807"/>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1-5</a:t>
            </a:r>
            <a:r>
              <a:rPr lang="zh-CN" altLang="en-US" sz="2400" dirty="0" smtClean="0">
                <a:latin typeface="微软雅黑" panose="020B0503020204020204" pitchFamily="34" charset="-122"/>
                <a:ea typeface="微软雅黑" panose="020B0503020204020204" pitchFamily="34" charset="-122"/>
              </a:rPr>
              <a:t>： 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444701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用邻接矩阵表示时部分基本操作算法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987972" y="1308082"/>
                <a:ext cx="10846676" cy="4524315"/>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6"/>
                </a:pPr>
                <a:r>
                  <a:rPr lang="zh-CN" altLang="zh-CN" sz="2400" b="1" dirty="0" smtClean="0">
                    <a:latin typeface="Times New Roman" panose="02020603050405020304" pitchFamily="18" charset="0"/>
                    <a:cs typeface="Times New Roman" panose="02020603050405020304" pitchFamily="18" charset="0"/>
                  </a:rPr>
                  <a:t>for </a:t>
                </a:r>
                <a:r>
                  <a:rPr lang="zh-CN" altLang="zh-CN" sz="2400" i="1" dirty="0" smtClean="0">
                    <a:latin typeface="Cambria Math" panose="02040503050406030204" pitchFamily="18" charset="0"/>
                    <a:cs typeface="Times New Roman" panose="02020603050405020304" pitchFamily="18" charset="0"/>
                  </a:rPr>
                  <a:t>u</a:t>
                </a:r>
                <a14:m>
                  <m:oMath xmlns:m="http://schemas.openxmlformats.org/officeDocument/2006/math">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0</m:t>
                    </m:r>
                  </m:oMath>
                </a14:m>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ExistEdge(</a:t>
                </a:r>
                <a:r>
                  <a:rPr lang="zh-CN" altLang="zh-CN" sz="2400" i="1" dirty="0">
                    <a:latin typeface="Times New Roman" panose="02020603050405020304" pitchFamily="18" charset="0"/>
                    <a:cs typeface="Times New Roman" panose="02020603050405020304" pitchFamily="18" charset="0"/>
                  </a:rPr>
                  <a:t>graph, v, u</a:t>
                </a:r>
                <a:r>
                  <a:rPr lang="zh-CN" altLang="zh-CN" sz="2400" dirty="0">
                    <a:latin typeface="Times New Roman" panose="02020603050405020304" pitchFamily="18" charset="0"/>
                    <a:cs typeface="Times New Roman" panose="02020603050405020304" pitchFamily="18" charset="0"/>
                  </a:rPr>
                  <a:t>) = </a:t>
                </a:r>
                <a:r>
                  <a:rPr lang="zh-CN" altLang="zh-CN" sz="2400" b="1" dirty="0">
                    <a:latin typeface="Times New Roman" panose="02020603050405020304" pitchFamily="18" charset="0"/>
                    <a:cs typeface="Times New Roman" panose="02020603050405020304" pitchFamily="18" charset="0"/>
                  </a:rPr>
                  <a:t>true then</a:t>
                </a:r>
                <a:endParaRPr lang="zh-CN" altLang="zh-CN" sz="3200" b="1"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  </a:t>
                </a:r>
                <a:r>
                  <a:rPr lang="zh-CN" altLang="zh-CN" sz="2400" i="1" dirty="0" smtClean="0">
                    <a:latin typeface="Times New Roman" panose="02020603050405020304" pitchFamily="18" charset="0"/>
                    <a:cs typeface="Times New Roman" panose="02020603050405020304" pitchFamily="18" charset="0"/>
                  </a:rPr>
                  <a:t>count</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count</a:t>
                </a:r>
                <a:r>
                  <a:rPr lang="zh-CN" altLang="zh-CN" sz="2400" i="1" dirty="0">
                    <a:latin typeface="Times New Roman" panose="02020603050405020304" pitchFamily="18" charset="0"/>
                    <a:cs typeface="Times New Roman" panose="02020603050405020304" pitchFamily="18" charset="0"/>
                  </a:rPr>
                  <a:t>+1</a:t>
                </a:r>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endParaRPr lang="zh-CN" altLang="zh-CN" sz="3200" b="1" dirty="0"/>
              </a:p>
              <a:p>
                <a:pPr marL="457200" lvl="0" indent="-457200" eaLnBrk="0" fontAlgn="base" hangingPunct="0">
                  <a:spcBef>
                    <a:spcPct val="0"/>
                  </a:spcBef>
                  <a:spcAft>
                    <a:spcPct val="0"/>
                  </a:spcAft>
                  <a:buFont typeface="+mj-lt"/>
                  <a:buAutoNum type="arabicPeriod" startAt="6"/>
                </a:pPr>
                <a:r>
                  <a:rPr lang="en-US" altLang="zh-CN" sz="2400" b="1" dirty="0">
                    <a:latin typeface="Times New Roman" panose="02020603050405020304" pitchFamily="18" charset="0"/>
                    <a:cs typeface="Times New Roman" panose="02020603050405020304" pitchFamily="18" charset="0"/>
                  </a:rPr>
                  <a:t>e</a:t>
                </a:r>
                <a:r>
                  <a:rPr lang="zh-CN" altLang="zh-CN" sz="2400" b="1" dirty="0" smtClean="0">
                    <a:latin typeface="Times New Roman" panose="02020603050405020304" pitchFamily="18" charset="0"/>
                    <a:cs typeface="Times New Roman" panose="02020603050405020304" pitchFamily="18" charset="0"/>
                  </a:rPr>
                  <a:t>nd</a:t>
                </a:r>
                <a:endParaRPr lang="en-US" altLang="zh-CN" sz="2400" b="1" dirty="0" smtClean="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mj-lt"/>
                  <a:buAutoNum type="arabicPeriod" startAt="6"/>
                </a:pP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graph.directed</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true then</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有向图还要计数射入顶点</a:t>
                </a:r>
                <a:r>
                  <a:rPr lang="zh-CN" altLang="zh-CN" sz="2400"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的边的条数</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for</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Cambria Math" panose="02040503050406030204" pitchFamily="18" charset="0"/>
                    <a:cs typeface="Times New Roman" panose="02020603050405020304" pitchFamily="18" charset="0"/>
                  </a:rPr>
                  <a:t>u</a:t>
                </a:r>
                <a14:m>
                  <m:oMath xmlns:m="http://schemas.openxmlformats.org/officeDocument/2006/math">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0</m:t>
                    </m:r>
                  </m:oMath>
                </a14:m>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ExistEdge(</a:t>
                </a:r>
                <a:r>
                  <a:rPr lang="zh-CN" altLang="zh-CN" sz="2400" i="1" dirty="0">
                    <a:latin typeface="Times New Roman" panose="02020603050405020304" pitchFamily="18" charset="0"/>
                    <a:cs typeface="Times New Roman" panose="02020603050405020304" pitchFamily="18" charset="0"/>
                  </a:rPr>
                  <a:t>graph, u, v</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 = true</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then</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  |  </a:t>
                </a:r>
                <a:r>
                  <a:rPr lang="zh-CN" altLang="zh-CN" sz="2400" i="1" dirty="0">
                    <a:latin typeface="Times New Roman" panose="02020603050405020304" pitchFamily="18" charset="0"/>
                    <a:cs typeface="Times New Roman" panose="02020603050405020304" pitchFamily="18" charset="0"/>
                  </a:rPr>
                  <a:t>count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count+1</a:t>
                </a:r>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  </a:t>
                </a: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b="1" dirty="0" smtClean="0">
                    <a:latin typeface="Times New Roman" panose="02020603050405020304" pitchFamily="18" charset="0"/>
                    <a:cs typeface="Times New Roman" panose="02020603050405020304" pitchFamily="18" charset="0"/>
                  </a:rPr>
                  <a:t>end</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87972" y="1308082"/>
                <a:ext cx="10846676" cy="4524315"/>
              </a:xfrm>
              <a:prstGeom prst="rect">
                <a:avLst/>
              </a:prstGeom>
              <a:blipFill>
                <a:blip r:embed="rId3"/>
                <a:stretch>
                  <a:fillRect l="-731" t="-1348" b="-2156"/>
                </a:stretch>
              </a:blipFill>
            </p:spPr>
            <p:txBody>
              <a:bodyPr/>
              <a:lstStyle/>
              <a:p>
                <a:r>
                  <a:rPr lang="zh-CN" altLang="en-US">
                    <a:noFill/>
                  </a:rPr>
                  <a:t> </a:t>
                </a:r>
              </a:p>
            </p:txBody>
          </p:sp>
        </mc:Fallback>
      </mc:AlternateContent>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2" descr="\\tmp\wps-root\ksohtml\wpshN0tum.jpg"/>
          <p:cNvSpPr>
            <a:spLocks noChangeAspect="1" noChangeArrowheads="1"/>
          </p:cNvSpPr>
          <p:nvPr/>
        </p:nvSpPr>
        <p:spPr bwMode="auto">
          <a:xfrm>
            <a:off x="593725" y="-615950"/>
            <a:ext cx="9906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3" descr="\\tmp\wps-root\ksohtml\wps6ksAhS.jpg"/>
          <p:cNvSpPr>
            <a:spLocks noChangeAspect="1" noChangeArrowheads="1"/>
          </p:cNvSpPr>
          <p:nvPr/>
        </p:nvSpPr>
        <p:spPr bwMode="auto">
          <a:xfrm>
            <a:off x="935038" y="-112713"/>
            <a:ext cx="1428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tmp\wps-root\ksohtml\wpsrWvK4n.jpg"/>
          <p:cNvSpPr>
            <a:spLocks noChangeAspect="1" noChangeArrowheads="1"/>
          </p:cNvSpPr>
          <p:nvPr/>
        </p:nvSpPr>
        <p:spPr bwMode="auto">
          <a:xfrm>
            <a:off x="358775" y="698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5" descr="\\tmp\wps-root\ksohtml\wpsGCiYRT.jpg"/>
          <p:cNvSpPr>
            <a:spLocks noChangeAspect="1" noChangeArrowheads="1"/>
          </p:cNvSpPr>
          <p:nvPr/>
        </p:nvSpPr>
        <p:spPr bwMode="auto">
          <a:xfrm>
            <a:off x="341313" y="2524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tmp\wps-root\ksohtml\wpshIbgFp.jpg"/>
          <p:cNvSpPr>
            <a:spLocks noChangeAspect="1" noChangeArrowheads="1"/>
          </p:cNvSpPr>
          <p:nvPr/>
        </p:nvSpPr>
        <p:spPr bwMode="auto">
          <a:xfrm>
            <a:off x="536575" y="587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2" descr="\\tmp\wps-root\ksohtml\wpsCTylLl.jpg"/>
          <p:cNvSpPr>
            <a:spLocks noChangeAspect="1" noChangeArrowheads="1"/>
          </p:cNvSpPr>
          <p:nvPr/>
        </p:nvSpPr>
        <p:spPr bwMode="auto">
          <a:xfrm>
            <a:off x="430213" y="-4111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3" descr="\\tmp\wps-root\ksohtml\wpsVZXwRh.jpg"/>
          <p:cNvSpPr>
            <a:spLocks noChangeAspect="1" noChangeArrowheads="1"/>
          </p:cNvSpPr>
          <p:nvPr/>
        </p:nvSpPr>
        <p:spPr bwMode="auto">
          <a:xfrm>
            <a:off x="625475" y="-762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形状 13">
            <a:extLst>
              <a:ext uri="{FF2B5EF4-FFF2-40B4-BE49-F238E27FC236}">
                <a16:creationId xmlns:a16="http://schemas.microsoft.com/office/drawing/2014/main" id="{BB7B2CCE-99DF-4AF4-BEDA-188B38B189F1}"/>
              </a:ext>
            </a:extLst>
          </p:cNvPr>
          <p:cNvSpPr/>
          <p:nvPr/>
        </p:nvSpPr>
        <p:spPr>
          <a:xfrm>
            <a:off x="6358376" y="4755807"/>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6-10</a:t>
            </a:r>
            <a:r>
              <a:rPr lang="zh-CN" altLang="en-US" sz="2400" dirty="0" smtClean="0">
                <a:latin typeface="微软雅黑" panose="020B0503020204020204" pitchFamily="34" charset="-122"/>
                <a:ea typeface="微软雅黑" panose="020B0503020204020204" pitchFamily="34" charset="-122"/>
              </a:rPr>
              <a:t>： 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22" name="任意多边形: 形状 13">
            <a:extLst>
              <a:ext uri="{FF2B5EF4-FFF2-40B4-BE49-F238E27FC236}">
                <a16:creationId xmlns:a16="http://schemas.microsoft.com/office/drawing/2014/main" id="{BB7B2CCE-99DF-4AF4-BEDA-188B38B189F1}"/>
              </a:ext>
            </a:extLst>
          </p:cNvPr>
          <p:cNvSpPr/>
          <p:nvPr/>
        </p:nvSpPr>
        <p:spPr>
          <a:xfrm>
            <a:off x="6358375" y="5458318"/>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11-17</a:t>
            </a:r>
            <a:r>
              <a:rPr lang="zh-CN" altLang="en-US" sz="2400" dirty="0" smtClean="0">
                <a:latin typeface="微软雅黑" panose="020B0503020204020204" pitchFamily="34" charset="-122"/>
                <a:ea typeface="微软雅黑" panose="020B0503020204020204" pitchFamily="34" charset="-122"/>
              </a:rPr>
              <a:t>： 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27992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lvl="0" eaLnBrk="0" fontAlgn="base" hangingPunct="0">
              <a:lnSpc>
                <a:spcPct val="100000"/>
              </a:lnSpc>
              <a:spcAft>
                <a:spcPct val="0"/>
              </a:spcAft>
            </a:pPr>
            <a:r>
              <a:rPr lang="zh-CN" altLang="zh-CN" dirty="0"/>
              <a:t>图用邻接矩阵表示时</a:t>
            </a:r>
            <a:r>
              <a:rPr lang="zh-CN" altLang="zh-CN" dirty="0" smtClean="0"/>
              <a:t>部分</a:t>
            </a:r>
            <a:r>
              <a:rPr lang="zh-CN" altLang="zh-CN" dirty="0"/>
              <a:t>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987972" y="1308082"/>
                <a:ext cx="10846676" cy="3046988"/>
              </a:xfrm>
              <a:prstGeom prst="rect">
                <a:avLst/>
              </a:prstGeom>
              <a:noFill/>
            </p:spPr>
            <p:txBody>
              <a:bodyPr wrap="square" rtlCol="0">
                <a:spAutoFit/>
              </a:bodyPr>
              <a:lstStyle/>
              <a:p>
                <a:pPr marL="457200" indent="-457200" eaLnBrk="0" fontAlgn="base" hangingPunct="0">
                  <a:spcBef>
                    <a:spcPct val="0"/>
                  </a:spcBef>
                  <a:spcAft>
                    <a:spcPct val="0"/>
                  </a:spcAft>
                  <a:buFont typeface="+mj-lt"/>
                  <a:buAutoNum type="arabicPeriod" startAt="18"/>
                </a:pPr>
                <a:r>
                  <a:rPr lang="zh-CN" altLang="zh-CN" sz="2400" b="1" dirty="0">
                    <a:latin typeface="Times New Roman" panose="02020603050405020304" pitchFamily="18" charset="0"/>
                    <a:cs typeface="Times New Roman" panose="02020603050405020304" pitchFamily="18" charset="0"/>
                  </a:rPr>
                  <a:t>for </a:t>
                </a:r>
                <a:r>
                  <a:rPr lang="zh-CN" altLang="zh-CN" sz="2400" i="1" dirty="0">
                    <a:latin typeface="Cambria Math" panose="02040503050406030204" pitchFamily="18" charset="0"/>
                    <a:cs typeface="Times New Roman" panose="02020603050405020304" pitchFamily="18" charset="0"/>
                  </a:rPr>
                  <a:t>u</a:t>
                </a:r>
                <a14:m>
                  <m:oMath xmlns:m="http://schemas.openxmlformats.org/officeDocument/2006/math">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0</m:t>
                    </m:r>
                  </m:oMath>
                </a14:m>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将矩阵最后一行移入第</a:t>
                </a:r>
                <a:r>
                  <a:rPr lang="zh-CN" altLang="zh-CN" sz="2400"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行</a:t>
                </a:r>
                <a:endParaRPr lang="zh-CN" altLang="zh-CN" sz="3200" dirty="0"/>
              </a:p>
              <a:p>
                <a:pPr marL="457200" lvl="0" indent="-457200" eaLnBrk="0" fontAlgn="base" hangingPunct="0">
                  <a:spcBef>
                    <a:spcPct val="0"/>
                  </a:spcBef>
                  <a:spcAft>
                    <a:spcPct val="0"/>
                  </a:spcAft>
                  <a:buFont typeface="+mj-lt"/>
                  <a:buAutoNum type="arabicPeriod" startAt="18"/>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graph.edge_matrix</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a:t>
                </a:r>
                <a:r>
                  <a:rPr lang="zh-CN"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  graph.edge_matrix</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18"/>
                </a:pPr>
                <a:r>
                  <a:rPr lang="zh-CN" altLang="zh-CN" sz="2400" b="1" dirty="0">
                    <a:latin typeface="Times New Roman" panose="02020603050405020304" pitchFamily="18" charset="0"/>
                    <a:cs typeface="Times New Roman" panose="02020603050405020304" pitchFamily="18" charset="0"/>
                  </a:rPr>
                  <a:t>end</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18"/>
                </a:pPr>
                <a:r>
                  <a:rPr lang="zh-CN" altLang="zh-CN" sz="2400" b="1" dirty="0">
                    <a:latin typeface="Times New Roman" panose="02020603050405020304" pitchFamily="18" charset="0"/>
                    <a:cs typeface="Times New Roman" panose="02020603050405020304" pitchFamily="18" charset="0"/>
                  </a:rPr>
                  <a:t>for</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Cambria Math" panose="02040503050406030204" pitchFamily="18" charset="0"/>
                    <a:cs typeface="Times New Roman" panose="02020603050405020304" pitchFamily="18" charset="0"/>
                  </a:rPr>
                  <a:t>u</a:t>
                </a:r>
                <a14:m>
                  <m:oMath xmlns:m="http://schemas.openxmlformats.org/officeDocument/2006/math">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0</m:t>
                    </m:r>
                  </m:oMath>
                </a14:m>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将矩阵最后一列移入第</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列</a:t>
                </a:r>
                <a:endParaRPr lang="zh-CN" altLang="zh-CN" sz="3200" dirty="0"/>
              </a:p>
              <a:p>
                <a:pPr marL="457200" lvl="0" indent="-457200" eaLnBrk="0" fontAlgn="base" hangingPunct="0">
                  <a:spcBef>
                    <a:spcPct val="0"/>
                  </a:spcBef>
                  <a:spcAft>
                    <a:spcPct val="0"/>
                  </a:spcAft>
                  <a:buFont typeface="+mj-lt"/>
                  <a:buAutoNum type="arabicPeriod" startAt="18"/>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graph.edge_matrix</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graph</a:t>
                </a:r>
                <a:r>
                  <a:rPr lang="zh-CN" altLang="zh-CN" sz="2400" i="1" dirty="0">
                    <a:latin typeface="Times New Roman" panose="02020603050405020304" pitchFamily="18" charset="0"/>
                    <a:cs typeface="Times New Roman" panose="02020603050405020304" pitchFamily="18" charset="0"/>
                  </a:rPr>
                  <a:t>.edge_matrix</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a:t>
                </a:r>
                <a:endParaRPr lang="zh-CN" altLang="zh-CN" sz="3200" dirty="0"/>
              </a:p>
              <a:p>
                <a:pPr marL="457200" lvl="0" indent="-457200" eaLnBrk="0" fontAlgn="base" hangingPunct="0">
                  <a:spcBef>
                    <a:spcPct val="0"/>
                  </a:spcBef>
                  <a:spcAft>
                    <a:spcPct val="0"/>
                  </a:spcAft>
                  <a:buFont typeface="+mj-lt"/>
                  <a:buAutoNum type="arabicPeriod" startAt="18"/>
                </a:pP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18"/>
                </a:pPr>
                <a:r>
                  <a:rPr lang="zh-CN" altLang="zh-CN" sz="2400" i="1" dirty="0">
                    <a:latin typeface="Times New Roman" panose="02020603050405020304" pitchFamily="18" charset="0"/>
                    <a:cs typeface="Times New Roman" panose="02020603050405020304" pitchFamily="18" charset="0"/>
                  </a:rPr>
                  <a:t>graph.m_edges</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graph</a:t>
                </a:r>
                <a:r>
                  <a:rPr lang="zh-CN" altLang="zh-CN" sz="2400" i="1" dirty="0">
                    <a:latin typeface="Times New Roman" panose="02020603050405020304" pitchFamily="18" charset="0"/>
                    <a:cs typeface="Times New Roman" panose="02020603050405020304" pitchFamily="18" charset="0"/>
                  </a:rPr>
                  <a:t>.m_edges-count</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更新边的条数</a:t>
                </a:r>
                <a:endParaRPr lang="zh-CN" altLang="zh-CN" sz="3200" dirty="0"/>
              </a:p>
              <a:p>
                <a:pPr marL="457200" lvl="0" indent="-457200" eaLnBrk="0" fontAlgn="base" hangingPunct="0">
                  <a:spcBef>
                    <a:spcPct val="0"/>
                  </a:spcBef>
                  <a:spcAft>
                    <a:spcPct val="0"/>
                  </a:spcAft>
                  <a:buFont typeface="+mj-lt"/>
                  <a:buAutoNum type="arabicPeriod" startAt="18"/>
                </a:pPr>
                <a:r>
                  <a:rPr lang="zh-CN" altLang="zh-CN" sz="2400" i="1" dirty="0">
                    <a:latin typeface="Times New Roman" panose="02020603050405020304" pitchFamily="18" charset="0"/>
                    <a:cs typeface="Times New Roman" panose="02020603050405020304" pitchFamily="18" charset="0"/>
                  </a:rPr>
                  <a:t>graph.n_verts</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graph</a:t>
                </a:r>
                <a:r>
                  <a:rPr lang="zh-CN" altLang="zh-CN" sz="2400" i="1" dirty="0">
                    <a:latin typeface="Times New Roman" panose="02020603050405020304" pitchFamily="18" charset="0"/>
                    <a:cs typeface="Times New Roman" panose="02020603050405020304" pitchFamily="18" charset="0"/>
                  </a:rPr>
                  <a:t>.n_verts</a:t>
                </a:r>
                <a:r>
                  <a:rPr lang="zh-CN" altLang="zh-CN" sz="2400" dirty="0">
                    <a:latin typeface="Times New Roman" panose="02020603050405020304" pitchFamily="18" charset="0"/>
                    <a:cs typeface="Times New Roman" panose="02020603050405020304" pitchFamily="18" charset="0"/>
                  </a:rPr>
                  <a:t>-1//</a:t>
                </a:r>
                <a:r>
                  <a:rPr lang="zh-CN" altLang="zh-CN" sz="2400" dirty="0">
                    <a:latin typeface="宋体" panose="02010600030101010101" pitchFamily="2" charset="-122"/>
                    <a:cs typeface="Times New Roman" panose="02020603050405020304" pitchFamily="18" charset="0"/>
                  </a:rPr>
                  <a:t>更新顶点个数</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87972" y="1308082"/>
                <a:ext cx="10846676" cy="3046988"/>
              </a:xfrm>
              <a:prstGeom prst="rect">
                <a:avLst/>
              </a:prstGeom>
              <a:blipFill>
                <a:blip r:embed="rId3"/>
                <a:stretch>
                  <a:fillRect l="-731" t="-2405" b="-4008"/>
                </a:stretch>
              </a:blipFill>
            </p:spPr>
            <p:txBody>
              <a:bodyPr/>
              <a:lstStyle/>
              <a:p>
                <a:r>
                  <a:rPr lang="zh-CN" altLang="en-US">
                    <a:noFill/>
                  </a:rPr>
                  <a:t> </a:t>
                </a:r>
              </a:p>
            </p:txBody>
          </p:sp>
        </mc:Fallback>
      </mc:AlternateContent>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2" descr="\\tmp\wps-root\ksohtml\wpshN0tum.jpg"/>
          <p:cNvSpPr>
            <a:spLocks noChangeAspect="1" noChangeArrowheads="1"/>
          </p:cNvSpPr>
          <p:nvPr/>
        </p:nvSpPr>
        <p:spPr bwMode="auto">
          <a:xfrm>
            <a:off x="593725" y="-615950"/>
            <a:ext cx="990600"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3" descr="\\tmp\wps-root\ksohtml\wps6ksAhS.jpg"/>
          <p:cNvSpPr>
            <a:spLocks noChangeAspect="1" noChangeArrowheads="1"/>
          </p:cNvSpPr>
          <p:nvPr/>
        </p:nvSpPr>
        <p:spPr bwMode="auto">
          <a:xfrm>
            <a:off x="935038" y="-112713"/>
            <a:ext cx="1428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tmp\wps-root\ksohtml\wpsrWvK4n.jpg"/>
          <p:cNvSpPr>
            <a:spLocks noChangeAspect="1" noChangeArrowheads="1"/>
          </p:cNvSpPr>
          <p:nvPr/>
        </p:nvSpPr>
        <p:spPr bwMode="auto">
          <a:xfrm>
            <a:off x="358775" y="698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5" descr="\\tmp\wps-root\ksohtml\wpsGCiYRT.jpg"/>
          <p:cNvSpPr>
            <a:spLocks noChangeAspect="1" noChangeArrowheads="1"/>
          </p:cNvSpPr>
          <p:nvPr/>
        </p:nvSpPr>
        <p:spPr bwMode="auto">
          <a:xfrm>
            <a:off x="341313" y="2524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tmp\wps-root\ksohtml\wpshIbgFp.jpg"/>
          <p:cNvSpPr>
            <a:spLocks noChangeAspect="1" noChangeArrowheads="1"/>
          </p:cNvSpPr>
          <p:nvPr/>
        </p:nvSpPr>
        <p:spPr bwMode="auto">
          <a:xfrm>
            <a:off x="536575" y="587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2" descr="\\tmp\wps-root\ksohtml\wpsCTylLl.jpg"/>
          <p:cNvSpPr>
            <a:spLocks noChangeAspect="1" noChangeArrowheads="1"/>
          </p:cNvSpPr>
          <p:nvPr/>
        </p:nvSpPr>
        <p:spPr bwMode="auto">
          <a:xfrm>
            <a:off x="430213" y="-4111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3" descr="\\tmp\wps-root\ksohtml\wpsVZXwRh.jpg"/>
          <p:cNvSpPr>
            <a:spLocks noChangeAspect="1" noChangeArrowheads="1"/>
          </p:cNvSpPr>
          <p:nvPr/>
        </p:nvSpPr>
        <p:spPr bwMode="auto">
          <a:xfrm>
            <a:off x="625475" y="-762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2" descr="\\tmp\wps-root\ksohtml\wpsGXtYw8.jpg"/>
          <p:cNvSpPr>
            <a:spLocks noChangeAspect="1" noChangeArrowheads="1"/>
          </p:cNvSpPr>
          <p:nvPr/>
        </p:nvSpPr>
        <p:spPr bwMode="auto">
          <a:xfrm>
            <a:off x="341313" y="-7000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3" descr="\\tmp\wps-root\ksohtml\wpslo8ucZ.jpg"/>
          <p:cNvSpPr>
            <a:spLocks noChangeAspect="1" noChangeArrowheads="1"/>
          </p:cNvSpPr>
          <p:nvPr/>
        </p:nvSpPr>
        <p:spPr bwMode="auto">
          <a:xfrm>
            <a:off x="2273300" y="-517525"/>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4" descr="\\tmp\wps-root\ksohtml\wpscCQ5RP.jpg"/>
          <p:cNvSpPr>
            <a:spLocks noChangeAspect="1" noChangeArrowheads="1"/>
          </p:cNvSpPr>
          <p:nvPr/>
        </p:nvSpPr>
        <p:spPr bwMode="auto">
          <a:xfrm>
            <a:off x="341313" y="-182563"/>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5" descr="\\tmp\wps-root\ksohtml\wpstOuKxG.jpg"/>
          <p:cNvSpPr>
            <a:spLocks noChangeAspect="1" noChangeArrowheads="1"/>
          </p:cNvSpPr>
          <p:nvPr/>
        </p:nvSpPr>
        <p:spPr bwMode="auto">
          <a:xfrm>
            <a:off x="2273300" y="0"/>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6" descr="\\tmp\wps-root\ksohtml\wpsGFDsdx.jpg"/>
          <p:cNvSpPr>
            <a:spLocks noChangeAspect="1" noChangeArrowheads="1"/>
          </p:cNvSpPr>
          <p:nvPr/>
        </p:nvSpPr>
        <p:spPr bwMode="auto">
          <a:xfrm>
            <a:off x="857250" y="3349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7" descr="\\tmp\wps-root\ksohtml\wpsjhPdTn.jpg"/>
          <p:cNvSpPr>
            <a:spLocks noChangeAspect="1" noChangeArrowheads="1"/>
          </p:cNvSpPr>
          <p:nvPr/>
        </p:nvSpPr>
        <p:spPr bwMode="auto">
          <a:xfrm>
            <a:off x="785813" y="517525"/>
            <a:ext cx="1047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形状 13">
            <a:extLst>
              <a:ext uri="{FF2B5EF4-FFF2-40B4-BE49-F238E27FC236}">
                <a16:creationId xmlns:a16="http://schemas.microsoft.com/office/drawing/2014/main" id="{BB7B2CCE-99DF-4AF4-BEDA-188B38B189F1}"/>
              </a:ext>
            </a:extLst>
          </p:cNvPr>
          <p:cNvSpPr/>
          <p:nvPr/>
        </p:nvSpPr>
        <p:spPr>
          <a:xfrm>
            <a:off x="1089025" y="4834855"/>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18-20</a:t>
            </a:r>
            <a:r>
              <a:rPr lang="zh-CN" altLang="en-US" sz="2400" dirty="0" smtClean="0">
                <a:latin typeface="微软雅黑" panose="020B0503020204020204" pitchFamily="34" charset="-122"/>
                <a:ea typeface="微软雅黑" panose="020B0503020204020204" pitchFamily="34" charset="-122"/>
              </a:rPr>
              <a:t>： 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28" name="任意多边形: 形状 13">
            <a:extLst>
              <a:ext uri="{FF2B5EF4-FFF2-40B4-BE49-F238E27FC236}">
                <a16:creationId xmlns:a16="http://schemas.microsoft.com/office/drawing/2014/main" id="{BB7B2CCE-99DF-4AF4-BEDA-188B38B189F1}"/>
              </a:ext>
            </a:extLst>
          </p:cNvPr>
          <p:cNvSpPr/>
          <p:nvPr/>
        </p:nvSpPr>
        <p:spPr>
          <a:xfrm>
            <a:off x="6495489" y="4834855"/>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21-23</a:t>
            </a:r>
            <a:r>
              <a:rPr lang="zh-CN" altLang="en-US" sz="2400" dirty="0" smtClean="0">
                <a:latin typeface="微软雅黑" panose="020B0503020204020204" pitchFamily="34" charset="-122"/>
                <a:ea typeface="微软雅黑" panose="020B0503020204020204" pitchFamily="34" charset="-122"/>
              </a:rPr>
              <a:t>： 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29" name="任意多边形: 形状 13">
            <a:extLst>
              <a:ext uri="{FF2B5EF4-FFF2-40B4-BE49-F238E27FC236}">
                <a16:creationId xmlns:a16="http://schemas.microsoft.com/office/drawing/2014/main" id="{BB7B2CCE-99DF-4AF4-BEDA-188B38B189F1}"/>
              </a:ext>
            </a:extLst>
          </p:cNvPr>
          <p:cNvSpPr/>
          <p:nvPr/>
        </p:nvSpPr>
        <p:spPr>
          <a:xfrm>
            <a:off x="1074738" y="5764800"/>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24-25</a:t>
            </a:r>
            <a:r>
              <a:rPr lang="zh-CN" altLang="en-US" sz="2400" dirty="0" smtClean="0">
                <a:latin typeface="微软雅黑" panose="020B0503020204020204" pitchFamily="34" charset="-122"/>
                <a:ea typeface="微软雅黑" panose="020B0503020204020204" pitchFamily="34" charset="-122"/>
              </a:rPr>
              <a:t>： 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30" name="任意多边形: 形状 13">
            <a:extLst>
              <a:ext uri="{FF2B5EF4-FFF2-40B4-BE49-F238E27FC236}">
                <a16:creationId xmlns:a16="http://schemas.microsoft.com/office/drawing/2014/main" id="{BB7B2CCE-99DF-4AF4-BEDA-188B38B189F1}"/>
              </a:ext>
            </a:extLst>
          </p:cNvPr>
          <p:cNvSpPr/>
          <p:nvPr/>
        </p:nvSpPr>
        <p:spPr>
          <a:xfrm>
            <a:off x="6011535" y="5764799"/>
            <a:ext cx="5591886"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加法原理，总时间复杂度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n </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324612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56638"/>
            <a:ext cx="10515600" cy="518958"/>
          </a:xfrm>
        </p:spPr>
        <p:txBody>
          <a:bodyPr>
            <a:normAutofit/>
          </a:bodyPr>
          <a:lstStyle/>
          <a:p>
            <a:pPr lvl="0"/>
            <a:r>
              <a:rPr lang="zh-CN" altLang="en-US" sz="2800" dirty="0" smtClean="0"/>
              <a:t>问题引入：</a:t>
            </a:r>
            <a:r>
              <a:rPr lang="zh-CN" altLang="zh-CN" sz="2800" dirty="0" smtClean="0">
                <a:latin typeface="黑体" panose="02010609060101010101" pitchFamily="49" charset="-122"/>
                <a:ea typeface="黑体" panose="02010609060101010101" pitchFamily="49" charset="-122"/>
                <a:cs typeface="Times New Roman" panose="02020603050405020304" pitchFamily="18" charset="0"/>
              </a:rPr>
              <a:t>哥尼斯堡</a:t>
            </a:r>
            <a:r>
              <a:rPr lang="zh-CN" altLang="zh-CN" sz="2800" dirty="0">
                <a:latin typeface="黑体" panose="02010609060101010101" pitchFamily="49" charset="-122"/>
                <a:ea typeface="黑体" panose="02010609060101010101" pitchFamily="49" charset="-122"/>
                <a:cs typeface="Times New Roman" panose="02020603050405020304" pitchFamily="18" charset="0"/>
              </a:rPr>
              <a:t>七桥</a:t>
            </a:r>
            <a:r>
              <a:rPr lang="zh-CN" altLang="zh-CN" sz="2800" dirty="0" smtClean="0">
                <a:latin typeface="黑体" panose="02010609060101010101" pitchFamily="49" charset="-122"/>
                <a:ea typeface="黑体" panose="02010609060101010101" pitchFamily="49" charset="-122"/>
                <a:cs typeface="Times New Roman" panose="02020603050405020304" pitchFamily="18" charset="0"/>
              </a:rPr>
              <a:t>问题</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7.1 </a:t>
            </a:r>
            <a:r>
              <a:rPr lang="zh-CN" altLang="en-US" dirty="0"/>
              <a:t>问题</a:t>
            </a:r>
            <a:r>
              <a:rPr lang="zh-CN" altLang="en-US" dirty="0" smtClean="0"/>
              <a:t>引入及求解</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696432" y="1288378"/>
            <a:ext cx="11055325" cy="5057775"/>
          </a:xfrm>
        </p:spPr>
        <p:txBody>
          <a:bodyPr>
            <a:normAutofit/>
          </a:bodyPr>
          <a:lstStyle/>
          <a:p>
            <a:pPr lvl="0">
              <a:lnSpc>
                <a:spcPct val="110000"/>
              </a:lnSpc>
            </a:pPr>
            <a:r>
              <a:rPr lang="zh-CN" altLang="en-US" sz="2400" b="1" dirty="0"/>
              <a:t>问题</a:t>
            </a:r>
            <a:r>
              <a:rPr lang="zh-CN" altLang="en-US" sz="2400" dirty="0" smtClean="0"/>
              <a:t>：</a:t>
            </a:r>
            <a:r>
              <a:rPr lang="en-US" altLang="zh-CN" sz="2400" dirty="0"/>
              <a:t>18</a:t>
            </a:r>
            <a:r>
              <a:rPr lang="zh-CN" altLang="en-US" sz="2400" dirty="0"/>
              <a:t>世纪的</a:t>
            </a:r>
            <a:r>
              <a:rPr lang="zh-CN" altLang="zh-CN" sz="2400" dirty="0"/>
              <a:t>哥尼斯堡，一条河流穿城而过，城市除被一分为二外，还包含了河中的两个小岛，河上有七座桥把这些陆地和岛屿联系了起来，可否从一个陆地或岛屿出发，一次经过全部的七座桥且每座桥只走一遍，最后还能回到出发点？</a:t>
            </a:r>
            <a:endParaRPr lang="en-US" altLang="zh-CN" sz="2400" dirty="0"/>
          </a:p>
          <a:p>
            <a:pPr>
              <a:lnSpc>
                <a:spcPct val="110000"/>
              </a:lnSpc>
            </a:pPr>
            <a:r>
              <a:rPr lang="zh-CN" altLang="en-US" sz="2400" b="1" dirty="0" smtClean="0"/>
              <a:t>问题分析：</a:t>
            </a:r>
            <a:r>
              <a:rPr lang="en-US" altLang="zh-CN" sz="2400" dirty="0"/>
              <a:t>2</a:t>
            </a:r>
            <a:r>
              <a:rPr lang="zh-CN" altLang="en-US" sz="2400" dirty="0"/>
              <a:t>个问题，</a:t>
            </a:r>
            <a:r>
              <a:rPr lang="zh-CN" altLang="en-US" sz="2400" dirty="0" smtClean="0"/>
              <a:t>如何</a:t>
            </a:r>
            <a:r>
              <a:rPr lang="zh-CN" altLang="en-US" sz="2400" dirty="0"/>
              <a:t>判断是否有</a:t>
            </a:r>
            <a:r>
              <a:rPr lang="zh-CN" altLang="en-US" sz="2400" dirty="0" smtClean="0"/>
              <a:t>解？如果</a:t>
            </a:r>
            <a:r>
              <a:rPr lang="zh-CN" altLang="en-US" sz="2400" dirty="0"/>
              <a:t>有解，如何找到</a:t>
            </a:r>
            <a:r>
              <a:rPr lang="zh-CN" altLang="en-US" sz="2400" dirty="0" smtClean="0"/>
              <a:t>解？</a:t>
            </a:r>
            <a:endParaRPr lang="en-US" altLang="zh-CN" sz="2400" dirty="0"/>
          </a:p>
          <a:p>
            <a:pPr>
              <a:lnSpc>
                <a:spcPct val="110000"/>
              </a:lnSpc>
            </a:pPr>
            <a:endParaRPr lang="en-US" altLang="zh-CN" sz="2400" b="1" dirty="0" smtClean="0"/>
          </a:p>
        </p:txBody>
      </p:sp>
      <p:pic>
        <p:nvPicPr>
          <p:cNvPr id="1026" name="Picture 2" descr="http://www.kdocs.cn/api/v3/office/copy/TS9wQXdNZmltWkZnV3M0TVhTWkhGSFp5YS92VG9ETU9Ud1VMUEZLZ0RlN0ZzYmtVNHZaTUhXbGYzVDNjZ3FyTFA1SVpkM0ZqUWNyRlpyWEZtVXBhN0l2Mm54UDVhNkZZRlhKNzlkc2FobmxZa0FhZForRzEzSmFNdmtXb29SQllXQkZ2dTdmQ1hCNHZMK3hJN0s1M3I4eEcwQ1BJQTNjak51bzJvRmlQNnhlMm8vQWR0d3dnbU0yTjVGYWdEZ0dmOUgzQ21XbzFsanVyanl4VG9TVnV1b2FROThNQzMrUUxick5Ob3p2ak16UzJnZldBVGc0ZmN1NTFycjREMnRsU1VhajdvUXFzdm53PQ==/attach/object/5677b888a3373cdf033c683b20c904877664bf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619" y="3267513"/>
            <a:ext cx="2785226" cy="280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6633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用邻接表表示时</a:t>
            </a:r>
            <a:r>
              <a:rPr lang="zh-CN" altLang="zh-CN" dirty="0" smtClean="0"/>
              <a:t>部分</a:t>
            </a:r>
            <a:r>
              <a:rPr lang="zh-CN" altLang="zh-CN" dirty="0"/>
              <a:t>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949325" y="1417634"/>
            <a:ext cx="10846676" cy="2308324"/>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smtClean="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7-7: </a:t>
            </a:r>
            <a:r>
              <a:rPr lang="zh-CN" altLang="zh-CN" sz="2400" u="sng" dirty="0">
                <a:latin typeface="宋体" panose="02010600030101010101" pitchFamily="2" charset="-122"/>
                <a:cs typeface="Times New Roman" panose="02020603050405020304" pitchFamily="18" charset="0"/>
              </a:rPr>
              <a:t>返回图中顶点的第一个邻接顶点 </a:t>
            </a:r>
            <a:r>
              <a:rPr lang="zh-CN" altLang="zh-CN" sz="2400" u="sng" dirty="0">
                <a:latin typeface="Times New Roman" panose="02020603050405020304" pitchFamily="18" charset="0"/>
                <a:cs typeface="Times New Roman" panose="02020603050405020304" pitchFamily="18" charset="0"/>
              </a:rPr>
              <a:t>FirstAdjVex(</a:t>
            </a:r>
            <a:r>
              <a:rPr lang="zh-CN" altLang="zh-CN" sz="2400" i="1" u="sng" dirty="0">
                <a:latin typeface="Times New Roman" panose="02020603050405020304" pitchFamily="18" charset="0"/>
                <a:cs typeface="Times New Roman" panose="02020603050405020304" pitchFamily="18" charset="0"/>
              </a:rPr>
              <a:t>graph,v</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、顶点</a:t>
            </a:r>
            <a:r>
              <a:rPr lang="zh-CN" altLang="zh-CN" sz="2400" i="1" dirty="0">
                <a:latin typeface="Times New Roman" panose="02020603050405020304" pitchFamily="18" charset="0"/>
                <a:cs typeface="Times New Roman" panose="02020603050405020304" pitchFamily="18" charset="0"/>
              </a:rPr>
              <a:t>v</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中顶点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的第一个邻接顶点，若</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无邻接顶点返回</a:t>
            </a:r>
            <a:r>
              <a:rPr lang="zh-CN" altLang="zh-CN" sz="2400" dirty="0">
                <a:latin typeface="Times New Roman" panose="02020603050405020304" pitchFamily="18" charset="0"/>
                <a:cs typeface="Times New Roman" panose="02020603050405020304" pitchFamily="18" charset="0"/>
              </a:rPr>
              <a:t>NIL</a:t>
            </a:r>
            <a:r>
              <a:rPr lang="zh-CN" altLang="zh-CN" sz="2400" dirty="0">
                <a:latin typeface="宋体" panose="02010600030101010101" pitchFamily="2" charset="-122"/>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&lt;</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return</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.adj</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end</a:t>
            </a:r>
            <a:endParaRPr lang="zh-CN" altLang="zh-CN" sz="4800" dirty="0">
              <a:latin typeface="Arial" panose="020B0604020202020204" pitchFamily="34" charset="0"/>
            </a:endParaRPr>
          </a:p>
        </p:txBody>
      </p:sp>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a:extLst>
              <a:ext uri="{FF2B5EF4-FFF2-40B4-BE49-F238E27FC236}">
                <a16:creationId xmlns:a16="http://schemas.microsoft.com/office/drawing/2014/main" id="{BB7B2CCE-99DF-4AF4-BEDA-188B38B189F1}"/>
              </a:ext>
            </a:extLst>
          </p:cNvPr>
          <p:cNvSpPr/>
          <p:nvPr/>
        </p:nvSpPr>
        <p:spPr>
          <a:xfrm>
            <a:off x="6372663" y="3427627"/>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6590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用邻接表表示时</a:t>
            </a:r>
            <a:r>
              <a:rPr lang="zh-CN" altLang="zh-CN" dirty="0" smtClean="0"/>
              <a:t>部分</a:t>
            </a:r>
            <a:r>
              <a:rPr lang="zh-CN" altLang="zh-CN" dirty="0"/>
              <a:t>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987972" y="1308082"/>
            <a:ext cx="10846676" cy="4524315"/>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smtClean="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7-8: </a:t>
            </a:r>
            <a:r>
              <a:rPr lang="zh-CN" altLang="zh-CN" sz="2400" u="sng" dirty="0">
                <a:latin typeface="宋体" panose="02010600030101010101" pitchFamily="2" charset="-122"/>
                <a:cs typeface="Times New Roman" panose="02020603050405020304" pitchFamily="18" charset="0"/>
              </a:rPr>
              <a:t>判断边是否存在</a:t>
            </a:r>
            <a:r>
              <a:rPr lang="zh-CN" altLang="zh-CN" sz="2400" u="sng" dirty="0">
                <a:latin typeface="Times New Roman" panose="02020603050405020304" pitchFamily="18" charset="0"/>
                <a:cs typeface="Times New Roman" panose="02020603050405020304" pitchFamily="18" charset="0"/>
              </a:rPr>
              <a:t>  ExistEdge(</a:t>
            </a:r>
            <a:r>
              <a:rPr lang="zh-CN" altLang="zh-CN" sz="2400" i="1" u="sng" dirty="0">
                <a:latin typeface="Times New Roman" panose="02020603050405020304" pitchFamily="18" charset="0"/>
                <a:cs typeface="Times New Roman" panose="02020603050405020304" pitchFamily="18" charset="0"/>
              </a:rPr>
              <a:t>graph, u, v</a:t>
            </a:r>
            <a:r>
              <a:rPr lang="zh-CN" altLang="zh-CN" sz="2400" u="sng" dirty="0">
                <a:latin typeface="Times New Roman" panose="02020603050405020304" pitchFamily="18" charset="0"/>
                <a:cs typeface="Times New Roman" panose="02020603050405020304" pitchFamily="18" charset="0"/>
              </a:rPr>
              <a:t>)  </a:t>
            </a:r>
            <a:endParaRPr lang="zh-CN" altLang="zh-CN" sz="3200" u="sng" dirty="0"/>
          </a:p>
          <a:p>
            <a:pPr lvl="0" eaLnBrk="0" fontAlgn="base" hangingPunct="0">
              <a:spcBef>
                <a:spcPct val="0"/>
              </a:spcBef>
              <a:spcAft>
                <a:spcPct val="0"/>
              </a:spcAft>
            </a:pPr>
            <a:r>
              <a:rPr lang="zh-CN" altLang="zh-CN" sz="2400" dirty="0">
                <a:latin typeface="宋体" panose="02010600030101010101" pitchFamily="2" charset="-122"/>
                <a:cs typeface="Times New Roman" panose="02020603050405020304" pitchFamily="18" charset="0"/>
              </a:rPr>
              <a:t>输入：图graph、两个顶点u和v</a:t>
            </a:r>
          </a:p>
          <a:p>
            <a:pPr lvl="0" eaLnBrk="0" fontAlgn="base" hangingPunct="0">
              <a:spcBef>
                <a:spcPct val="0"/>
              </a:spcBef>
              <a:spcAft>
                <a:spcPct val="0"/>
              </a:spcAft>
            </a:pPr>
            <a:r>
              <a:rPr lang="zh-CN" altLang="zh-CN" sz="2400" dirty="0">
                <a:latin typeface="宋体" panose="02010600030101010101" pitchFamily="2" charset="-122"/>
                <a:cs typeface="Times New Roman" panose="02020603050405020304" pitchFamily="18" charset="0"/>
              </a:rPr>
              <a:t>输出：u到v有边返回 true，否则返回 false</a:t>
            </a:r>
          </a:p>
          <a:p>
            <a:pPr marL="457200" lvl="0" indent="-457200" eaLnBrk="0" fontAlgn="base" hangingPunct="0">
              <a:spcBef>
                <a:spcPct val="0"/>
              </a:spcBef>
              <a:spcAft>
                <a:spcPct val="0"/>
              </a:spcAft>
              <a:buFont typeface="+mj-lt"/>
              <a:buAutoNum type="arabicPeriod"/>
            </a:pPr>
            <a:r>
              <a:rPr lang="zh-CN" altLang="zh-CN" sz="2400" dirty="0">
                <a:latin typeface="宋体" panose="02010600030101010101" pitchFamily="2" charset="-122"/>
                <a:cs typeface="Times New Roman" panose="02020603050405020304" pitchFamily="18" charset="0"/>
              </a:rPr>
              <a:t>p ← FirstAdjVex(graph,u)</a:t>
            </a:r>
          </a:p>
          <a:p>
            <a:pPr marL="457200" lvl="0" indent="-457200" eaLnBrk="0" fontAlgn="base" hangingPunct="0">
              <a:spcBef>
                <a:spcPct val="0"/>
              </a:spcBef>
              <a:spcAft>
                <a:spcPct val="0"/>
              </a:spcAft>
              <a:buFont typeface="+mj-lt"/>
              <a:buAutoNum type="arabicPeriod"/>
            </a:pPr>
            <a:r>
              <a:rPr lang="zh-CN" altLang="zh-CN" sz="2400" b="1" dirty="0">
                <a:latin typeface="宋体" panose="02010600030101010101" pitchFamily="2" charset="-122"/>
                <a:cs typeface="Times New Roman" panose="02020603050405020304" pitchFamily="18" charset="0"/>
              </a:rPr>
              <a:t>while</a:t>
            </a:r>
            <a:r>
              <a:rPr lang="zh-CN" altLang="zh-CN" sz="2400" dirty="0">
                <a:latin typeface="宋体" panose="02010600030101010101" pitchFamily="2" charset="-122"/>
                <a:cs typeface="Times New Roman" panose="02020603050405020304" pitchFamily="18" charset="0"/>
              </a:rPr>
              <a:t> p≠NIL 且 p.dest≠v </a:t>
            </a:r>
            <a:r>
              <a:rPr lang="zh-CN" altLang="zh-CN" sz="2400" b="1" dirty="0">
                <a:latin typeface="宋体" panose="02010600030101010101" pitchFamily="2" charset="-122"/>
                <a:cs typeface="Times New Roman" panose="02020603050405020304" pitchFamily="18" charset="0"/>
              </a:rPr>
              <a:t>do</a:t>
            </a:r>
          </a:p>
          <a:p>
            <a:pPr marL="457200" lvl="0" indent="-457200" eaLnBrk="0" fontAlgn="base" hangingPunct="0">
              <a:spcBef>
                <a:spcPct val="0"/>
              </a:spcBef>
              <a:spcAft>
                <a:spcPct val="0"/>
              </a:spcAft>
              <a:buFont typeface="+mj-lt"/>
              <a:buAutoNum type="arabicPeriod"/>
            </a:pPr>
            <a:r>
              <a:rPr lang="zh-CN" altLang="zh-CN" sz="2400" dirty="0">
                <a:latin typeface="宋体" panose="02010600030101010101" pitchFamily="2" charset="-122"/>
                <a:cs typeface="Times New Roman" panose="02020603050405020304" pitchFamily="18" charset="0"/>
              </a:rPr>
              <a:t>|  p ← p.next</a:t>
            </a:r>
          </a:p>
          <a:p>
            <a:pPr marL="457200" lvl="0" indent="-457200" eaLnBrk="0" fontAlgn="base" hangingPunct="0">
              <a:spcBef>
                <a:spcPct val="0"/>
              </a:spcBef>
              <a:spcAft>
                <a:spcPct val="0"/>
              </a:spcAft>
              <a:buFont typeface="+mj-lt"/>
              <a:buAutoNum type="arabicPeriod"/>
            </a:pPr>
            <a:r>
              <a:rPr lang="zh-CN" altLang="zh-CN" sz="2400" b="1" dirty="0">
                <a:latin typeface="宋体" panose="02010600030101010101" pitchFamily="2" charset="-122"/>
                <a:cs typeface="Times New Roman" panose="02020603050405020304" pitchFamily="18" charset="0"/>
              </a:rPr>
              <a:t>end</a:t>
            </a:r>
          </a:p>
          <a:p>
            <a:pPr marL="457200" lvl="0" indent="-457200" eaLnBrk="0" fontAlgn="base" hangingPunct="0">
              <a:spcBef>
                <a:spcPct val="0"/>
              </a:spcBef>
              <a:spcAft>
                <a:spcPct val="0"/>
              </a:spcAft>
              <a:buFont typeface="+mj-lt"/>
              <a:buAutoNum type="arabicPeriod"/>
            </a:pPr>
            <a:r>
              <a:rPr lang="zh-CN" altLang="zh-CN" sz="2400" b="1" dirty="0">
                <a:latin typeface="宋体" panose="02010600030101010101" pitchFamily="2" charset="-122"/>
                <a:cs typeface="Times New Roman" panose="02020603050405020304" pitchFamily="18" charset="0"/>
              </a:rPr>
              <a:t>if</a:t>
            </a:r>
            <a:r>
              <a:rPr lang="zh-CN" altLang="zh-CN" sz="2400" dirty="0">
                <a:latin typeface="宋体" panose="02010600030101010101" pitchFamily="2" charset="-122"/>
                <a:cs typeface="Times New Roman" panose="02020603050405020304" pitchFamily="18" charset="0"/>
              </a:rPr>
              <a:t> p≠NIL </a:t>
            </a:r>
            <a:r>
              <a:rPr lang="zh-CN" altLang="zh-CN" sz="2400" b="1" dirty="0">
                <a:latin typeface="宋体" panose="02010600030101010101" pitchFamily="2" charset="-122"/>
                <a:cs typeface="Times New Roman" panose="02020603050405020304" pitchFamily="18" charset="0"/>
              </a:rPr>
              <a:t>then</a:t>
            </a:r>
          </a:p>
          <a:p>
            <a:pPr marL="457200" lvl="0" indent="-457200" eaLnBrk="0" fontAlgn="base" hangingPunct="0">
              <a:spcBef>
                <a:spcPct val="0"/>
              </a:spcBef>
              <a:spcAft>
                <a:spcPct val="0"/>
              </a:spcAft>
              <a:buFont typeface="+mj-lt"/>
              <a:buAutoNum type="arabicPeriod"/>
            </a:pPr>
            <a:r>
              <a:rPr lang="zh-CN" altLang="zh-CN" sz="2400" dirty="0">
                <a:latin typeface="宋体" panose="02010600030101010101" pitchFamily="2" charset="-122"/>
                <a:cs typeface="Times New Roman" panose="02020603050405020304" pitchFamily="18" charset="0"/>
              </a:rPr>
              <a:t>|  </a:t>
            </a:r>
            <a:r>
              <a:rPr lang="zh-CN" altLang="zh-CN" sz="2400" b="1" dirty="0">
                <a:latin typeface="宋体" panose="02010600030101010101" pitchFamily="2" charset="-122"/>
                <a:cs typeface="Times New Roman" panose="02020603050405020304" pitchFamily="18" charset="0"/>
              </a:rPr>
              <a:t>return true</a:t>
            </a:r>
          </a:p>
          <a:p>
            <a:pPr marL="457200" lvl="0" indent="-457200" eaLnBrk="0" fontAlgn="base" hangingPunct="0">
              <a:spcBef>
                <a:spcPct val="0"/>
              </a:spcBef>
              <a:spcAft>
                <a:spcPct val="0"/>
              </a:spcAft>
              <a:buFont typeface="+mj-lt"/>
              <a:buAutoNum type="arabicPeriod"/>
            </a:pPr>
            <a:r>
              <a:rPr lang="zh-CN" altLang="zh-CN" sz="2400" b="1" dirty="0">
                <a:latin typeface="宋体" panose="02010600030101010101" pitchFamily="2" charset="-122"/>
                <a:cs typeface="Times New Roman" panose="02020603050405020304" pitchFamily="18" charset="0"/>
              </a:rPr>
              <a:t>else</a:t>
            </a:r>
          </a:p>
          <a:p>
            <a:pPr marL="457200" lvl="0" indent="-457200" eaLnBrk="0" fontAlgn="base" hangingPunct="0">
              <a:spcBef>
                <a:spcPct val="0"/>
              </a:spcBef>
              <a:spcAft>
                <a:spcPct val="0"/>
              </a:spcAft>
              <a:buFont typeface="+mj-lt"/>
              <a:buAutoNum type="arabicPeriod"/>
            </a:pPr>
            <a:r>
              <a:rPr lang="zh-CN" altLang="zh-CN" sz="2400" dirty="0">
                <a:latin typeface="宋体" panose="02010600030101010101" pitchFamily="2" charset="-122"/>
                <a:cs typeface="Times New Roman" panose="02020603050405020304" pitchFamily="18" charset="0"/>
              </a:rPr>
              <a:t>|  </a:t>
            </a:r>
            <a:r>
              <a:rPr lang="zh-CN" altLang="zh-CN" sz="2400" b="1" dirty="0">
                <a:latin typeface="宋体" panose="02010600030101010101" pitchFamily="2" charset="-122"/>
                <a:cs typeface="Times New Roman" panose="02020603050405020304" pitchFamily="18" charset="0"/>
              </a:rPr>
              <a:t>return false</a:t>
            </a:r>
          </a:p>
          <a:p>
            <a:pPr marL="457200" lvl="0" indent="-457200" eaLnBrk="0" fontAlgn="base" hangingPunct="0">
              <a:spcBef>
                <a:spcPct val="0"/>
              </a:spcBef>
              <a:spcAft>
                <a:spcPct val="0"/>
              </a:spcAft>
              <a:buFont typeface="+mj-lt"/>
              <a:buAutoNum type="arabicPeriod"/>
            </a:pPr>
            <a:r>
              <a:rPr lang="zh-CN" altLang="zh-CN" sz="2400" b="1" dirty="0">
                <a:latin typeface="宋体" panose="02010600030101010101" pitchFamily="2" charset="-122"/>
                <a:cs typeface="Times New Roman" panose="02020603050405020304" pitchFamily="18" charset="0"/>
              </a:rPr>
              <a:t>end</a:t>
            </a:r>
          </a:p>
        </p:txBody>
      </p:sp>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a:extLst>
              <a:ext uri="{FF2B5EF4-FFF2-40B4-BE49-F238E27FC236}">
                <a16:creationId xmlns:a16="http://schemas.microsoft.com/office/drawing/2014/main" id="{BB7B2CCE-99DF-4AF4-BEDA-188B38B189F1}"/>
              </a:ext>
            </a:extLst>
          </p:cNvPr>
          <p:cNvSpPr/>
          <p:nvPr/>
        </p:nvSpPr>
        <p:spPr>
          <a:xfrm>
            <a:off x="6495489" y="4834855"/>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6468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用邻接表表示时</a:t>
            </a:r>
            <a:r>
              <a:rPr lang="zh-CN" altLang="zh-CN" dirty="0" smtClean="0"/>
              <a:t>部分</a:t>
            </a:r>
            <a:r>
              <a:rPr lang="zh-CN" altLang="zh-CN" dirty="0"/>
              <a:t>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987972" y="1308082"/>
                <a:ext cx="10846676" cy="3785652"/>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smtClean="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7-9:</a:t>
                </a:r>
                <a:r>
                  <a:rPr lang="zh-CN" altLang="zh-CN" sz="2400" u="sng" dirty="0">
                    <a:latin typeface="Times New Roman" panose="02020603050405020304" pitchFamily="18" charset="0"/>
                    <a:cs typeface="Times New Roman" panose="02020603050405020304" pitchFamily="18" charset="0"/>
                  </a:rPr>
                  <a:t> </a:t>
                </a:r>
                <a:r>
                  <a:rPr lang="zh-CN" altLang="zh-CN" sz="2400" u="sng" dirty="0">
                    <a:latin typeface="宋体" panose="02010600030101010101" pitchFamily="2" charset="-122"/>
                    <a:cs typeface="Times New Roman" panose="02020603050405020304" pitchFamily="18" charset="0"/>
                  </a:rPr>
                  <a:t>向图中插入边</a:t>
                </a:r>
                <a:r>
                  <a:rPr lang="zh-CN" altLang="zh-CN" sz="2400" u="sng" dirty="0">
                    <a:latin typeface="Times New Roman" panose="02020603050405020304" pitchFamily="18" charset="0"/>
                    <a:cs typeface="Times New Roman" panose="02020603050405020304" pitchFamily="18" charset="0"/>
                  </a:rPr>
                  <a:t> InsertEdge(</a:t>
                </a:r>
                <a:r>
                  <a:rPr lang="zh-CN" altLang="zh-CN" sz="2400" i="1" u="sng" dirty="0">
                    <a:latin typeface="Times New Roman" panose="02020603050405020304" pitchFamily="18" charset="0"/>
                    <a:cs typeface="Times New Roman" panose="02020603050405020304" pitchFamily="18" charset="0"/>
                  </a:rPr>
                  <a:t>graph, u,v,weight</a:t>
                </a:r>
                <a:r>
                  <a:rPr lang="zh-CN" altLang="zh-CN" sz="2400" u="sng" dirty="0">
                    <a:latin typeface="Times New Roman" panose="02020603050405020304" pitchFamily="18" charset="0"/>
                    <a:cs typeface="Times New Roman" panose="02020603050405020304" pitchFamily="18" charset="0"/>
                  </a:rPr>
                  <a:t>) </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，边的两个端点</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宋体" panose="02010600030101010101" pitchFamily="2" charset="-122"/>
                    <a:cs typeface="Times New Roman" panose="02020603050405020304" pitchFamily="18" charset="0"/>
                  </a:rPr>
                  <a:t>和</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，边的权重</a:t>
                </a:r>
                <a:r>
                  <a:rPr lang="zh-CN" altLang="zh-CN" sz="2400" i="1" dirty="0">
                    <a:latin typeface="Times New Roman" panose="02020603050405020304" pitchFamily="18" charset="0"/>
                    <a:cs typeface="Times New Roman" panose="02020603050405020304" pitchFamily="18" charset="0"/>
                  </a:rPr>
                  <a:t>weight</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插入了边</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u,v</a:t>
                </a:r>
                <a:r>
                  <a:rPr lang="zh-CN" altLang="zh-CN" sz="2400" dirty="0">
                    <a:latin typeface="Times New Roman" panose="02020603050405020304" pitchFamily="18" charset="0"/>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或</a:t>
                </a:r>
                <a:r>
                  <a:rPr lang="zh-CN" altLang="zh-CN" sz="2400" dirty="0">
                    <a:latin typeface="Times New Roman" panose="02020603050405020304" pitchFamily="18" charset="0"/>
                    <a:cs typeface="Times New Roman" panose="02020603050405020304" pitchFamily="18" charset="0"/>
                  </a:rPr>
                  <a:t>&lt;</a:t>
                </a:r>
                <a:r>
                  <a:rPr lang="zh-CN" altLang="zh-CN" sz="2400" i="1" dirty="0">
                    <a:latin typeface="Times New Roman" panose="02020603050405020304" pitchFamily="18" charset="0"/>
                    <a:cs typeface="Times New Roman" panose="02020603050405020304" pitchFamily="18" charset="0"/>
                  </a:rPr>
                  <a:t>u,v</a:t>
                </a:r>
                <a:r>
                  <a:rPr lang="zh-CN" altLang="zh-CN" sz="2400" dirty="0">
                    <a:latin typeface="Times New Roman" panose="02020603050405020304" pitchFamily="18" charset="0"/>
                    <a:cs typeface="Times New Roman" panose="02020603050405020304" pitchFamily="18" charset="0"/>
                  </a:rPr>
                  <a:t>&gt;</a:t>
                </a:r>
                <a:r>
                  <a:rPr lang="zh-CN" altLang="zh-CN" sz="2400" dirty="0">
                    <a:latin typeface="宋体" panose="02010600030101010101" pitchFamily="2" charset="-122"/>
                    <a:cs typeface="Times New Roman" panose="02020603050405020304" pitchFamily="18" charset="0"/>
                  </a:rPr>
                  <a:t>的图 </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ExistEdge(</a:t>
                </a:r>
                <a:r>
                  <a:rPr lang="zh-CN" altLang="zh-CN" sz="2400" i="1" dirty="0">
                    <a:latin typeface="Times New Roman" panose="02020603050405020304" pitchFamily="18" charset="0"/>
                    <a:cs typeface="Times New Roman" panose="02020603050405020304" pitchFamily="18" charset="0"/>
                  </a:rPr>
                  <a:t>graph, u, v</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false then</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 new </a:t>
                </a:r>
                <a:r>
                  <a:rPr lang="en-US" altLang="zh-CN" sz="2400" dirty="0" err="1" smtClean="0">
                    <a:latin typeface="Times New Roman" panose="02020603050405020304" pitchFamily="18" charset="0"/>
                    <a:cs typeface="Times New Roman" panose="02020603050405020304" pitchFamily="18" charset="0"/>
                  </a:rPr>
                  <a:t>EdgeNode</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p.dest</a:t>
                </a:r>
                <a:r>
                  <a:rPr lang="zh-CN"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v</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p.weight</a:t>
                </a: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weight</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p.next</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graph</a:t>
                </a:r>
                <a:r>
                  <a:rPr lang="zh-CN" altLang="zh-CN" sz="2400" i="1" dirty="0">
                    <a:latin typeface="Times New Roman" panose="02020603050405020304" pitchFamily="18" charset="0"/>
                    <a:cs typeface="Times New Roman" panose="02020603050405020304" pitchFamily="18" charset="0"/>
                  </a:rPr>
                  <a:t>.ver_list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adj</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adj</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p</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graph.m_edges</a:t>
                </a:r>
                <a:r>
                  <a:rPr lang="zh-CN" altLang="zh-CN" sz="2400" dirty="0">
                    <a:latin typeface="Cambria Math" panose="020405030504060302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graph</a:t>
                </a:r>
                <a:r>
                  <a:rPr lang="zh-CN" altLang="zh-CN" sz="2400" i="1" dirty="0">
                    <a:latin typeface="Times New Roman" panose="02020603050405020304" pitchFamily="18" charset="0"/>
                    <a:cs typeface="Times New Roman" panose="02020603050405020304" pitchFamily="18" charset="0"/>
                  </a:rPr>
                  <a:t>.m_edges</a:t>
                </a:r>
                <a:r>
                  <a:rPr lang="zh-CN" altLang="zh-CN" sz="2400" dirty="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1</a:t>
                </a:r>
                <a:endParaRPr lang="zh-CN" altLang="zh-CN" sz="3200" dirty="0"/>
              </a:p>
            </p:txBody>
          </p:sp>
        </mc:Choice>
        <mc:Fallback xmlns="">
          <p:sp>
            <p:nvSpPr>
              <p:cNvPr id="9" name="文本框 8"/>
              <p:cNvSpPr txBox="1">
                <a:spLocks noRot="1" noChangeAspect="1" noMove="1" noResize="1" noEditPoints="1" noAdjustHandles="1" noChangeArrowheads="1" noChangeShapeType="1" noTextEdit="1"/>
              </p:cNvSpPr>
              <p:nvPr/>
            </p:nvSpPr>
            <p:spPr>
              <a:xfrm>
                <a:off x="987972" y="1308082"/>
                <a:ext cx="10846676" cy="3785652"/>
              </a:xfrm>
              <a:prstGeom prst="rect">
                <a:avLst/>
              </a:prstGeom>
              <a:blipFill>
                <a:blip r:embed="rId3"/>
                <a:stretch>
                  <a:fillRect l="-843" t="-1932" b="-2576"/>
                </a:stretch>
              </a:blipFill>
            </p:spPr>
            <p:txBody>
              <a:bodyPr/>
              <a:lstStyle/>
              <a:p>
                <a:r>
                  <a:rPr lang="zh-CN" altLang="en-US">
                    <a:noFill/>
                  </a:rPr>
                  <a:t> </a:t>
                </a:r>
              </a:p>
            </p:txBody>
          </p:sp>
        </mc:Fallback>
      </mc:AlternateContent>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2" descr="\\tmp\wps-root\ksohtml\wpsiNQDQx.jpg"/>
          <p:cNvSpPr>
            <a:spLocks noChangeAspect="1" noChangeArrowheads="1"/>
          </p:cNvSpPr>
          <p:nvPr/>
        </p:nvSpPr>
        <p:spPr bwMode="auto">
          <a:xfrm>
            <a:off x="228600" y="-86677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3" descr="\\tmp\wps-root\ksohtml\wpsNe6GfJ.jpg"/>
          <p:cNvSpPr>
            <a:spLocks noChangeAspect="1" noChangeArrowheads="1"/>
          </p:cNvSpPr>
          <p:nvPr/>
        </p:nvSpPr>
        <p:spPr bwMode="auto">
          <a:xfrm>
            <a:off x="496888" y="-714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tmp\wps-root\ksohtml\wps6h9MEU.jpg"/>
          <p:cNvSpPr>
            <a:spLocks noChangeAspect="1" noChangeArrowheads="1"/>
          </p:cNvSpPr>
          <p:nvPr/>
        </p:nvSpPr>
        <p:spPr bwMode="auto">
          <a:xfrm>
            <a:off x="504825" y="-3794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5" descr="\\tmp\wps-root\ksohtml\wpsliyV35.jpg"/>
          <p:cNvSpPr>
            <a:spLocks noChangeAspect="1" noChangeArrowheads="1"/>
          </p:cNvSpPr>
          <p:nvPr/>
        </p:nvSpPr>
        <p:spPr bwMode="auto">
          <a:xfrm>
            <a:off x="1255713" y="-1968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tmp\wps-root\ksohtml\wpsaWe6sh.jpg"/>
          <p:cNvSpPr>
            <a:spLocks noChangeAspect="1" noChangeArrowheads="1"/>
          </p:cNvSpPr>
          <p:nvPr/>
        </p:nvSpPr>
        <p:spPr bwMode="auto">
          <a:xfrm>
            <a:off x="974725" y="-14288"/>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7" descr="\\tmp\wps-root\ksohtml\wpsZ9ujSs.jpg"/>
          <p:cNvSpPr>
            <a:spLocks noChangeAspect="1" noChangeArrowheads="1"/>
          </p:cNvSpPr>
          <p:nvPr/>
        </p:nvSpPr>
        <p:spPr bwMode="auto">
          <a:xfrm>
            <a:off x="317500" y="320675"/>
            <a:ext cx="10191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8" descr="\\tmp\wps-root\ksohtml\wpsEeAyhE.jpg"/>
          <p:cNvSpPr>
            <a:spLocks noChangeAspect="1" noChangeArrowheads="1"/>
          </p:cNvSpPr>
          <p:nvPr/>
        </p:nvSpPr>
        <p:spPr bwMode="auto">
          <a:xfrm>
            <a:off x="582613" y="4730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9" descr="\\tmp\wps-root\ksohtml\wpsHoTPGP.jpg"/>
          <p:cNvSpPr>
            <a:spLocks noChangeAspect="1" noChangeArrowheads="1"/>
          </p:cNvSpPr>
          <p:nvPr/>
        </p:nvSpPr>
        <p:spPr bwMode="auto">
          <a:xfrm>
            <a:off x="342900" y="80803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0" descr="\\tmp\wps-root\ksohtml\wpscm6850.jpg"/>
          <p:cNvSpPr>
            <a:spLocks noChangeAspect="1" noChangeArrowheads="1"/>
          </p:cNvSpPr>
          <p:nvPr/>
        </p:nvSpPr>
        <p:spPr bwMode="auto">
          <a:xfrm>
            <a:off x="1344613" y="9906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604722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用邻接表表示时</a:t>
            </a:r>
            <a:r>
              <a:rPr lang="zh-CN" altLang="zh-CN" dirty="0" smtClean="0"/>
              <a:t>部分</a:t>
            </a:r>
            <a:r>
              <a:rPr lang="zh-CN" altLang="zh-CN" dirty="0"/>
              <a:t>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974725" y="1417634"/>
            <a:ext cx="10846676" cy="3046988"/>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8"/>
            </a:pPr>
            <a:r>
              <a:rPr lang="zh-CN" altLang="zh-CN" sz="2400"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graph.directed</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false then</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如果是无向图，还要将</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宋体" panose="02010600030101010101" pitchFamily="2" charset="-122"/>
                <a:cs typeface="Times New Roman" panose="02020603050405020304" pitchFamily="18" charset="0"/>
              </a:rPr>
              <a:t>插入</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的边表中</a:t>
            </a:r>
            <a:endParaRPr lang="zh-CN" altLang="zh-CN" sz="3200" dirty="0"/>
          </a:p>
          <a:p>
            <a:pPr marL="457200" lvl="0" indent="-457200" eaLnBrk="0" fontAlgn="base" hangingPunct="0">
              <a:spcBef>
                <a:spcPct val="0"/>
              </a:spcBef>
              <a:spcAft>
                <a:spcPct val="0"/>
              </a:spcAft>
              <a:buFont typeface="+mj-lt"/>
              <a:buAutoNum type="arabicPeriod" startAt="8"/>
            </a:pP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p</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new</a:t>
            </a:r>
            <a:r>
              <a:rPr lang="en-US" altLang="zh-CN" sz="2400" dirty="0" smtClean="0">
                <a:latin typeface="Times New Roman" panose="02020603050405020304" pitchFamily="18" charset="0"/>
                <a:cs typeface="Times New Roman" panose="02020603050405020304" pitchFamily="18" charset="0"/>
              </a:rPr>
              <a:t> </a:t>
            </a:r>
            <a:r>
              <a:rPr lang="en-US" altLang="zh-CN" sz="2400" dirty="0" err="1" smtClean="0">
                <a:latin typeface="Times New Roman" panose="02020603050405020304" pitchFamily="18" charset="0"/>
                <a:cs typeface="Times New Roman" panose="02020603050405020304" pitchFamily="18" charset="0"/>
              </a:rPr>
              <a:t>EdgeNode</a:t>
            </a:r>
            <a:r>
              <a:rPr lang="zh-CN" altLang="zh-CN" sz="2400" dirty="0" smtClean="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8"/>
            </a:pP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p.</a:t>
            </a:r>
            <a:r>
              <a:rPr lang="zh-CN" altLang="zh-CN" sz="2400" i="1" dirty="0" smtClean="0">
                <a:latin typeface="Times New Roman" panose="02020603050405020304" pitchFamily="18" charset="0"/>
                <a:cs typeface="Times New Roman" panose="02020603050405020304" pitchFamily="18" charset="0"/>
              </a:rPr>
              <a:t>dest</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u</a:t>
            </a:r>
            <a:endParaRPr lang="zh-CN" altLang="zh-CN" sz="3200" dirty="0"/>
          </a:p>
          <a:p>
            <a:pPr marL="457200" lvl="0" indent="-457200" eaLnBrk="0" fontAlgn="base" hangingPunct="0">
              <a:spcBef>
                <a:spcPct val="0"/>
              </a:spcBef>
              <a:spcAft>
                <a:spcPct val="0"/>
              </a:spcAft>
              <a:buFont typeface="+mj-lt"/>
              <a:buAutoNum type="arabicPeriod" startAt="8"/>
            </a:pP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p.weight ← weight</a:t>
            </a:r>
            <a:endParaRPr lang="zh-CN" altLang="zh-CN" sz="3200" dirty="0"/>
          </a:p>
          <a:p>
            <a:pPr marL="457200" lvl="0" indent="-457200" eaLnBrk="0" fontAlgn="base" hangingPunct="0">
              <a:spcBef>
                <a:spcPct val="0"/>
              </a:spcBef>
              <a:spcAft>
                <a:spcPct val="0"/>
              </a:spcAft>
              <a:buFont typeface="+mj-lt"/>
              <a:buAutoNum type="arabicPeriod" startAt="8"/>
            </a:pP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p</a:t>
            </a:r>
            <a:r>
              <a:rPr lang="zh-CN" altLang="zh-CN" sz="2400" i="1" dirty="0" smtClean="0">
                <a:latin typeface="Cambria Math" panose="02040503050406030204" pitchFamily="18" charset="0"/>
                <a:cs typeface="Times New Roman" panose="02020603050405020304" pitchFamily="18" charset="0"/>
              </a:rPr>
              <a:t>.</a:t>
            </a:r>
            <a:r>
              <a:rPr lang="en-US" altLang="zh-CN" sz="2400" i="1" dirty="0" smtClean="0">
                <a:latin typeface="Cambria Math" panose="02040503050406030204" pitchFamily="18" charset="0"/>
                <a:cs typeface="Times New Roman" panose="02020603050405020304" pitchFamily="18" charset="0"/>
              </a:rPr>
              <a:t>next </a:t>
            </a: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g</a:t>
            </a:r>
            <a:r>
              <a:rPr lang="zh-CN" altLang="zh-CN" sz="2400" i="1" dirty="0" smtClean="0">
                <a:latin typeface="Times New Roman" panose="02020603050405020304" pitchFamily="18" charset="0"/>
                <a:cs typeface="Times New Roman" panose="02020603050405020304" pitchFamily="18" charset="0"/>
              </a:rPr>
              <a:t>raph</a:t>
            </a:r>
            <a:r>
              <a:rPr lang="zh-CN" altLang="zh-CN" sz="2400" i="1" dirty="0">
                <a:latin typeface="Times New Roman" panose="02020603050405020304" pitchFamily="18" charset="0"/>
                <a:cs typeface="Times New Roman" panose="02020603050405020304" pitchFamily="18" charset="0"/>
              </a:rPr>
              <a:t>.ver_list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adj</a:t>
            </a:r>
            <a:endParaRPr lang="zh-CN" altLang="zh-CN" sz="3200" dirty="0"/>
          </a:p>
          <a:p>
            <a:pPr marL="457200" lvl="0" indent="-457200" eaLnBrk="0" fontAlgn="base" hangingPunct="0">
              <a:spcBef>
                <a:spcPct val="0"/>
              </a:spcBef>
              <a:spcAft>
                <a:spcPct val="0"/>
              </a:spcAft>
              <a:buFont typeface="+mj-lt"/>
              <a:buAutoNum type="arabicPeriod" startAt="8"/>
            </a:pP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graph.ver_list</a:t>
            </a:r>
            <a:r>
              <a:rPr lang="zh-CN" altLang="zh-CN" sz="2400" dirty="0">
                <a:latin typeface="Times New Roman" panose="02020603050405020304" pitchFamily="18" charset="0"/>
                <a:cs typeface="Times New Roman" panose="02020603050405020304" pitchFamily="18" charset="0"/>
              </a:rPr>
              <a:t>[v].</a:t>
            </a:r>
            <a:r>
              <a:rPr lang="zh-CN" altLang="zh-CN" sz="2400" i="1" dirty="0" smtClean="0">
                <a:latin typeface="Times New Roman" panose="02020603050405020304" pitchFamily="18" charset="0"/>
                <a:cs typeface="Times New Roman" panose="02020603050405020304" pitchFamily="18" charset="0"/>
              </a:rPr>
              <a:t>adj</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p</a:t>
            </a:r>
            <a:endParaRPr lang="zh-CN" altLang="zh-CN" sz="3200" dirty="0"/>
          </a:p>
          <a:p>
            <a:pPr marL="457200" lvl="0" indent="-457200" eaLnBrk="0" fontAlgn="base" hangingPunct="0">
              <a:spcBef>
                <a:spcPct val="0"/>
              </a:spcBef>
              <a:spcAft>
                <a:spcPct val="0"/>
              </a:spcAft>
              <a:buFont typeface="+mj-lt"/>
              <a:buAutoNum type="arabicPeriod" startAt="8"/>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8"/>
            </a:pPr>
            <a:r>
              <a:rPr lang="zh-CN" altLang="zh-CN" sz="2400" b="1" dirty="0">
                <a:latin typeface="Times New Roman" panose="02020603050405020304" pitchFamily="18" charset="0"/>
                <a:cs typeface="Times New Roman" panose="02020603050405020304" pitchFamily="18" charset="0"/>
              </a:rPr>
              <a:t>end</a:t>
            </a:r>
            <a:endParaRPr lang="zh-CN" altLang="zh-CN" sz="2400" dirty="0">
              <a:latin typeface="Times New Roman" panose="02020603050405020304" pitchFamily="18" charset="0"/>
              <a:cs typeface="Times New Roman" panose="02020603050405020304" pitchFamily="18" charset="0"/>
            </a:endParaRPr>
          </a:p>
        </p:txBody>
      </p:sp>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2" descr="\\tmp\wps-root\ksohtml\wpsiNQDQx.jpg"/>
          <p:cNvSpPr>
            <a:spLocks noChangeAspect="1" noChangeArrowheads="1"/>
          </p:cNvSpPr>
          <p:nvPr/>
        </p:nvSpPr>
        <p:spPr bwMode="auto">
          <a:xfrm>
            <a:off x="228600" y="-86677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3" descr="\\tmp\wps-root\ksohtml\wpsNe6GfJ.jpg"/>
          <p:cNvSpPr>
            <a:spLocks noChangeAspect="1" noChangeArrowheads="1"/>
          </p:cNvSpPr>
          <p:nvPr/>
        </p:nvSpPr>
        <p:spPr bwMode="auto">
          <a:xfrm>
            <a:off x="496888" y="-714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tmp\wps-root\ksohtml\wps6h9MEU.jpg"/>
          <p:cNvSpPr>
            <a:spLocks noChangeAspect="1" noChangeArrowheads="1"/>
          </p:cNvSpPr>
          <p:nvPr/>
        </p:nvSpPr>
        <p:spPr bwMode="auto">
          <a:xfrm>
            <a:off x="504825" y="-3794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5" descr="\\tmp\wps-root\ksohtml\wpsliyV35.jpg"/>
          <p:cNvSpPr>
            <a:spLocks noChangeAspect="1" noChangeArrowheads="1"/>
          </p:cNvSpPr>
          <p:nvPr/>
        </p:nvSpPr>
        <p:spPr bwMode="auto">
          <a:xfrm>
            <a:off x="1255713" y="-1968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tmp\wps-root\ksohtml\wpsaWe6sh.jpg"/>
          <p:cNvSpPr>
            <a:spLocks noChangeAspect="1" noChangeArrowheads="1"/>
          </p:cNvSpPr>
          <p:nvPr/>
        </p:nvSpPr>
        <p:spPr bwMode="auto">
          <a:xfrm>
            <a:off x="974725" y="-14288"/>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7" descr="\\tmp\wps-root\ksohtml\wpsZ9ujSs.jpg"/>
          <p:cNvSpPr>
            <a:spLocks noChangeAspect="1" noChangeArrowheads="1"/>
          </p:cNvSpPr>
          <p:nvPr/>
        </p:nvSpPr>
        <p:spPr bwMode="auto">
          <a:xfrm>
            <a:off x="317500" y="320675"/>
            <a:ext cx="10191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8" descr="\\tmp\wps-root\ksohtml\wpsEeAyhE.jpg"/>
          <p:cNvSpPr>
            <a:spLocks noChangeAspect="1" noChangeArrowheads="1"/>
          </p:cNvSpPr>
          <p:nvPr/>
        </p:nvSpPr>
        <p:spPr bwMode="auto">
          <a:xfrm>
            <a:off x="582613" y="4730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9" descr="\\tmp\wps-root\ksohtml\wpsHoTPGP.jpg"/>
          <p:cNvSpPr>
            <a:spLocks noChangeAspect="1" noChangeArrowheads="1"/>
          </p:cNvSpPr>
          <p:nvPr/>
        </p:nvSpPr>
        <p:spPr bwMode="auto">
          <a:xfrm>
            <a:off x="342900" y="80803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0" descr="\\tmp\wps-root\ksohtml\wpscm6850.jpg"/>
          <p:cNvSpPr>
            <a:spLocks noChangeAspect="1" noChangeArrowheads="1"/>
          </p:cNvSpPr>
          <p:nvPr/>
        </p:nvSpPr>
        <p:spPr bwMode="auto">
          <a:xfrm>
            <a:off x="1344613" y="9906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任意多边形: 形状 13">
            <a:extLst>
              <a:ext uri="{FF2B5EF4-FFF2-40B4-BE49-F238E27FC236}">
                <a16:creationId xmlns:a16="http://schemas.microsoft.com/office/drawing/2014/main" id="{BB7B2CCE-99DF-4AF4-BEDA-188B38B189F1}"/>
              </a:ext>
            </a:extLst>
          </p:cNvPr>
          <p:cNvSpPr/>
          <p:nvPr/>
        </p:nvSpPr>
        <p:spPr>
          <a:xfrm>
            <a:off x="6798353" y="4701156"/>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69456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用邻接表表示时</a:t>
            </a:r>
            <a:r>
              <a:rPr lang="zh-CN" altLang="zh-CN" dirty="0" smtClean="0"/>
              <a:t>部分</a:t>
            </a:r>
            <a:r>
              <a:rPr lang="zh-CN" altLang="zh-CN" dirty="0"/>
              <a:t>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974725" y="1417634"/>
                <a:ext cx="10846676" cy="5262979"/>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smtClean="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7-10: </a:t>
                </a:r>
                <a:r>
                  <a:rPr lang="zh-CN" altLang="zh-CN" sz="2400" u="sng" dirty="0">
                    <a:latin typeface="宋体" panose="02010600030101010101" pitchFamily="2" charset="-122"/>
                    <a:cs typeface="Times New Roman" panose="02020603050405020304" pitchFamily="18" charset="0"/>
                  </a:rPr>
                  <a:t>从图中删除顶点及所有邻接于该顶点的边 </a:t>
                </a:r>
                <a:r>
                  <a:rPr lang="zh-CN" altLang="zh-CN" sz="2400" u="sng" dirty="0">
                    <a:latin typeface="Times New Roman" panose="02020603050405020304" pitchFamily="18" charset="0"/>
                    <a:cs typeface="Times New Roman" panose="02020603050405020304" pitchFamily="18" charset="0"/>
                  </a:rPr>
                  <a:t>RemoveVex(</a:t>
                </a:r>
                <a:r>
                  <a:rPr lang="zh-CN" altLang="zh-CN" sz="2400" i="1" u="sng" dirty="0">
                    <a:latin typeface="Times New Roman" panose="02020603050405020304" pitchFamily="18" charset="0"/>
                    <a:cs typeface="Times New Roman" panose="02020603050405020304" pitchFamily="18" charset="0"/>
                  </a:rPr>
                  <a:t>graph,v</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、顶点</a:t>
                </a:r>
                <a:r>
                  <a:rPr lang="zh-CN" altLang="zh-CN" sz="2400" i="1" dirty="0">
                    <a:latin typeface="Times New Roman" panose="02020603050405020304" pitchFamily="18" charset="0"/>
                    <a:cs typeface="Times New Roman" panose="02020603050405020304" pitchFamily="18" charset="0"/>
                  </a:rPr>
                  <a:t>v</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删除了顶点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及所有邻接于顶点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的边的图</a:t>
                </a:r>
                <a:r>
                  <a:rPr lang="zh-CN" altLang="zh-CN" sz="2400" i="1" dirty="0">
                    <a:latin typeface="Times New Roman" panose="02020603050405020304" pitchFamily="18" charset="0"/>
                    <a:cs typeface="Times New Roman" panose="02020603050405020304" pitchFamily="18" charset="0"/>
                  </a:rPr>
                  <a:t>graph</a:t>
                </a:r>
                <a:endParaRPr lang="zh-CN" altLang="zh-CN" sz="3200" dirty="0"/>
              </a:p>
              <a:p>
                <a:pPr marL="45720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v&lt;0 或</a:t>
                </a:r>
                <a:r>
                  <a:rPr lang="zh-CN" altLang="zh-CN" sz="2400" dirty="0" smtClean="0">
                    <a:latin typeface="Times New Roman" panose="02020603050405020304" pitchFamily="18" charset="0"/>
                    <a:cs typeface="Times New Roman" panose="02020603050405020304" pitchFamily="18" charset="0"/>
                  </a:rPr>
                  <a:t>v</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a:t>
                </a:r>
              </a:p>
              <a:p>
                <a:pPr marL="45720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待删除的顶点不存在，退出</a:t>
                </a:r>
              </a:p>
              <a:p>
                <a:pPr marL="45720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end</a:t>
                </a:r>
              </a:p>
              <a:p>
                <a:pPr marL="457200" indent="-457200" eaLnBrk="0" fontAlgn="base" hangingPunct="0">
                  <a:spcBef>
                    <a:spcPct val="0"/>
                  </a:spcBef>
                  <a:spcAft>
                    <a:spcPct val="0"/>
                  </a:spcAft>
                  <a:buFont typeface="+mj-lt"/>
                  <a:buAutoNum type="arabicPeriod"/>
                </a:pPr>
                <a:r>
                  <a:rPr lang="zh-CN" altLang="zh-CN" sz="2400" dirty="0" smtClean="0">
                    <a:latin typeface="Times New Roman" panose="02020603050405020304" pitchFamily="18" charset="0"/>
                    <a:cs typeface="Times New Roman" panose="02020603050405020304" pitchFamily="18" charset="0"/>
                  </a:rPr>
                  <a:t>count</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0 //count计数与顶点v邻接的边的条数</a:t>
                </a:r>
              </a:p>
              <a:p>
                <a:pPr marL="45720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p</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graph.ver_list[v].adj //删除由顶点v射出的边</a:t>
                </a:r>
              </a:p>
              <a:p>
                <a:pPr marL="45720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while</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p</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r>
                      <m:rPr>
                        <m:sty m:val="p"/>
                      </m:rPr>
                      <a:rPr lang="en-US" altLang="zh-CN" sz="2400" b="0" i="0" smtClean="0">
                        <a:latin typeface="Cambria Math" panose="02040503050406030204" pitchFamily="18" charset="0"/>
                        <a:cs typeface="Times New Roman" panose="02020603050405020304" pitchFamily="18" charset="0"/>
                      </a:rPr>
                      <m:t>NIL</m:t>
                    </m:r>
                  </m:oMath>
                </a14:m>
                <a:r>
                  <a:rPr lang="zh-CN" altLang="zh-CN" sz="2400"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do</a:t>
                </a:r>
              </a:p>
              <a:p>
                <a:pPr marL="45720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next</a:t>
                </a:r>
                <a:r>
                  <a:rPr lang="zh-CN" altLang="zh-CN" sz="2400" dirty="0">
                    <a:latin typeface="Times New Roman" panose="02020603050405020304" pitchFamily="18" charset="0"/>
                    <a:cs typeface="Times New Roman" panose="02020603050405020304" pitchFamily="18" charset="0"/>
                  </a:rPr>
                  <a:t>_p</a:t>
                </a:r>
                <a:r>
                  <a:rPr lang="zh-CN"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p.next</a:t>
                </a:r>
              </a:p>
              <a:p>
                <a:pPr marL="45720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delete p</a:t>
                </a:r>
              </a:p>
              <a:p>
                <a:pPr marL="45720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count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count+1</a:t>
                </a:r>
              </a:p>
              <a:p>
                <a:pPr marL="45720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p ← next_p</a:t>
                </a:r>
              </a:p>
              <a:p>
                <a:pPr marL="45720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end</a:t>
                </a:r>
              </a:p>
            </p:txBody>
          </p:sp>
        </mc:Choice>
        <mc:Fallback xmlns="">
          <p:sp>
            <p:nvSpPr>
              <p:cNvPr id="9" name="文本框 8"/>
              <p:cNvSpPr txBox="1">
                <a:spLocks noRot="1" noChangeAspect="1" noMove="1" noResize="1" noEditPoints="1" noAdjustHandles="1" noChangeArrowheads="1" noChangeShapeType="1" noTextEdit="1"/>
              </p:cNvSpPr>
              <p:nvPr/>
            </p:nvSpPr>
            <p:spPr>
              <a:xfrm>
                <a:off x="974725" y="1417634"/>
                <a:ext cx="10846676" cy="5262979"/>
              </a:xfrm>
              <a:prstGeom prst="rect">
                <a:avLst/>
              </a:prstGeom>
              <a:blipFill>
                <a:blip r:embed="rId3"/>
                <a:stretch>
                  <a:fillRect l="-899" t="-1390" b="-1738"/>
                </a:stretch>
              </a:blipFill>
            </p:spPr>
            <p:txBody>
              <a:bodyPr/>
              <a:lstStyle/>
              <a:p>
                <a:r>
                  <a:rPr lang="zh-CN" altLang="en-US">
                    <a:noFill/>
                  </a:rPr>
                  <a:t> </a:t>
                </a:r>
              </a:p>
            </p:txBody>
          </p:sp>
        </mc:Fallback>
      </mc:AlternateContent>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2" descr="\\tmp\wps-root\ksohtml\wpsiNQDQx.jpg"/>
          <p:cNvSpPr>
            <a:spLocks noChangeAspect="1" noChangeArrowheads="1"/>
          </p:cNvSpPr>
          <p:nvPr/>
        </p:nvSpPr>
        <p:spPr bwMode="auto">
          <a:xfrm>
            <a:off x="228600" y="-86677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3" descr="\\tmp\wps-root\ksohtml\wpsNe6GfJ.jpg"/>
          <p:cNvSpPr>
            <a:spLocks noChangeAspect="1" noChangeArrowheads="1"/>
          </p:cNvSpPr>
          <p:nvPr/>
        </p:nvSpPr>
        <p:spPr bwMode="auto">
          <a:xfrm>
            <a:off x="496888" y="-714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tmp\wps-root\ksohtml\wps6h9MEU.jpg"/>
          <p:cNvSpPr>
            <a:spLocks noChangeAspect="1" noChangeArrowheads="1"/>
          </p:cNvSpPr>
          <p:nvPr/>
        </p:nvSpPr>
        <p:spPr bwMode="auto">
          <a:xfrm>
            <a:off x="504825" y="-3794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5" descr="\\tmp\wps-root\ksohtml\wpsliyV35.jpg"/>
          <p:cNvSpPr>
            <a:spLocks noChangeAspect="1" noChangeArrowheads="1"/>
          </p:cNvSpPr>
          <p:nvPr/>
        </p:nvSpPr>
        <p:spPr bwMode="auto">
          <a:xfrm>
            <a:off x="1255713" y="-1968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tmp\wps-root\ksohtml\wpsaWe6sh.jpg"/>
          <p:cNvSpPr>
            <a:spLocks noChangeAspect="1" noChangeArrowheads="1"/>
          </p:cNvSpPr>
          <p:nvPr/>
        </p:nvSpPr>
        <p:spPr bwMode="auto">
          <a:xfrm>
            <a:off x="974725" y="-14288"/>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7" descr="\\tmp\wps-root\ksohtml\wpsZ9ujSs.jpg"/>
          <p:cNvSpPr>
            <a:spLocks noChangeAspect="1" noChangeArrowheads="1"/>
          </p:cNvSpPr>
          <p:nvPr/>
        </p:nvSpPr>
        <p:spPr bwMode="auto">
          <a:xfrm>
            <a:off x="317500" y="320675"/>
            <a:ext cx="10191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8" descr="\\tmp\wps-root\ksohtml\wpsEeAyhE.jpg"/>
          <p:cNvSpPr>
            <a:spLocks noChangeAspect="1" noChangeArrowheads="1"/>
          </p:cNvSpPr>
          <p:nvPr/>
        </p:nvSpPr>
        <p:spPr bwMode="auto">
          <a:xfrm>
            <a:off x="582613" y="4730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9" descr="\\tmp\wps-root\ksohtml\wpsHoTPGP.jpg"/>
          <p:cNvSpPr>
            <a:spLocks noChangeAspect="1" noChangeArrowheads="1"/>
          </p:cNvSpPr>
          <p:nvPr/>
        </p:nvSpPr>
        <p:spPr bwMode="auto">
          <a:xfrm>
            <a:off x="342900" y="80803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0" descr="\\tmp\wps-root\ksohtml\wpscm6850.jpg"/>
          <p:cNvSpPr>
            <a:spLocks noChangeAspect="1" noChangeArrowheads="1"/>
          </p:cNvSpPr>
          <p:nvPr/>
        </p:nvSpPr>
        <p:spPr bwMode="auto">
          <a:xfrm>
            <a:off x="1344613" y="9906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2" descr="\\tmp\wps-root\ksohtml\wpsb6GAm7.jpg"/>
          <p:cNvSpPr>
            <a:spLocks noChangeAspect="1" noChangeArrowheads="1"/>
          </p:cNvSpPr>
          <p:nvPr/>
        </p:nvSpPr>
        <p:spPr bwMode="auto">
          <a:xfrm>
            <a:off x="228600" y="-21272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3" descr="\\tmp\wps-root\ksohtml\wpsmcj7Cd.jpg"/>
          <p:cNvSpPr>
            <a:spLocks noChangeAspect="1" noChangeArrowheads="1"/>
          </p:cNvSpPr>
          <p:nvPr/>
        </p:nvSpPr>
        <p:spPr bwMode="auto">
          <a:xfrm>
            <a:off x="496888" y="-603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4" descr="\\tmp\wps-root\ksohtml\wpsfCrGTj.jpg"/>
          <p:cNvSpPr>
            <a:spLocks noChangeAspect="1" noChangeArrowheads="1"/>
          </p:cNvSpPr>
          <p:nvPr/>
        </p:nvSpPr>
        <p:spPr bwMode="auto">
          <a:xfrm>
            <a:off x="504825" y="27463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5" descr="\\tmp\wps-root\ksohtml\wpsGL4haq.jpg"/>
          <p:cNvSpPr>
            <a:spLocks noChangeAspect="1" noChangeArrowheads="1"/>
          </p:cNvSpPr>
          <p:nvPr/>
        </p:nvSpPr>
        <p:spPr bwMode="auto">
          <a:xfrm>
            <a:off x="1255713" y="4572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6" descr="\\tmp\wps-root\ksohtml\wps5hRVqw.jpg"/>
          <p:cNvSpPr>
            <a:spLocks noChangeAspect="1" noChangeArrowheads="1"/>
          </p:cNvSpPr>
          <p:nvPr/>
        </p:nvSpPr>
        <p:spPr bwMode="auto">
          <a:xfrm>
            <a:off x="974725" y="6397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8" descr="\\tmp\wps-root\ksohtml\wpsMwbppv.jpg"/>
          <p:cNvSpPr>
            <a:spLocks noChangeAspect="1" noChangeArrowheads="1"/>
          </p:cNvSpPr>
          <p:nvPr/>
        </p:nvSpPr>
        <p:spPr bwMode="auto">
          <a:xfrm>
            <a:off x="600075" y="-700088"/>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9" descr="\\tmp\wps-root\ksohtml\wpshvmWnu.jpg"/>
          <p:cNvSpPr>
            <a:spLocks noChangeAspect="1" noChangeArrowheads="1"/>
          </p:cNvSpPr>
          <p:nvPr/>
        </p:nvSpPr>
        <p:spPr bwMode="auto">
          <a:xfrm>
            <a:off x="358775" y="-2127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AutoShape 10" descr="\\tmp\wps-root\ksohtml\wpsCsFwmt.jpg"/>
          <p:cNvSpPr>
            <a:spLocks noChangeAspect="1" noChangeArrowheads="1"/>
          </p:cNvSpPr>
          <p:nvPr/>
        </p:nvSpPr>
        <p:spPr bwMode="auto">
          <a:xfrm>
            <a:off x="139700" y="-30163"/>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AutoShape 11" descr="\\tmp\wps-root\ksohtml\wpsHEO9ks.jpg"/>
          <p:cNvSpPr>
            <a:spLocks noChangeAspect="1" noChangeArrowheads="1"/>
          </p:cNvSpPr>
          <p:nvPr/>
        </p:nvSpPr>
        <p:spPr bwMode="auto">
          <a:xfrm>
            <a:off x="460375" y="152400"/>
            <a:ext cx="3429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AutoShape 12" descr="\\tmp\wps-root\ksohtml\wps4TfQjr.jpg"/>
          <p:cNvSpPr>
            <a:spLocks noChangeAspect="1" noChangeArrowheads="1"/>
          </p:cNvSpPr>
          <p:nvPr/>
        </p:nvSpPr>
        <p:spPr bwMode="auto">
          <a:xfrm>
            <a:off x="236538" y="334963"/>
            <a:ext cx="4572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AutoShape 13" descr="\\tmp\wps-root\ksohtml\wpsBP9ziq.jpg"/>
          <p:cNvSpPr>
            <a:spLocks noChangeAspect="1" noChangeArrowheads="1"/>
          </p:cNvSpPr>
          <p:nvPr/>
        </p:nvSpPr>
        <p:spPr bwMode="auto">
          <a:xfrm>
            <a:off x="476250" y="669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任意多边形: 形状 13">
            <a:extLst>
              <a:ext uri="{FF2B5EF4-FFF2-40B4-BE49-F238E27FC236}">
                <a16:creationId xmlns:a16="http://schemas.microsoft.com/office/drawing/2014/main" id="{BB7B2CCE-99DF-4AF4-BEDA-188B38B189F1}"/>
              </a:ext>
            </a:extLst>
          </p:cNvPr>
          <p:cNvSpPr/>
          <p:nvPr/>
        </p:nvSpPr>
        <p:spPr>
          <a:xfrm>
            <a:off x="6798353" y="5625181"/>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1-11</a:t>
            </a:r>
            <a:r>
              <a:rPr lang="zh-CN" altLang="en-US" sz="2400" dirty="0" smtClean="0">
                <a:latin typeface="微软雅黑" panose="020B0503020204020204" pitchFamily="34" charset="-122"/>
                <a:ea typeface="微软雅黑" panose="020B0503020204020204" pitchFamily="34" charset="-122"/>
              </a:rPr>
              <a:t>：时间复杂度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77851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用邻接表表示时</a:t>
            </a:r>
            <a:r>
              <a:rPr lang="zh-CN" altLang="zh-CN" dirty="0" smtClean="0"/>
              <a:t>部分</a:t>
            </a:r>
            <a:r>
              <a:rPr lang="zh-CN" altLang="zh-CN" dirty="0"/>
              <a:t>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974725" y="1417634"/>
                <a:ext cx="10846676" cy="5262979"/>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7-10: </a:t>
                </a:r>
                <a:r>
                  <a:rPr lang="zh-CN" altLang="zh-CN" sz="2400" u="sng" dirty="0">
                    <a:latin typeface="宋体" panose="02010600030101010101" pitchFamily="2" charset="-122"/>
                    <a:cs typeface="Times New Roman" panose="02020603050405020304" pitchFamily="18" charset="0"/>
                  </a:rPr>
                  <a:t>从图中删除顶点及所有邻接于该顶点的边 </a:t>
                </a:r>
                <a:r>
                  <a:rPr lang="zh-CN" altLang="zh-CN" sz="2400" u="sng" dirty="0">
                    <a:latin typeface="Times New Roman" panose="02020603050405020304" pitchFamily="18" charset="0"/>
                    <a:cs typeface="Times New Roman" panose="02020603050405020304" pitchFamily="18" charset="0"/>
                  </a:rPr>
                  <a:t>RemoveVex(</a:t>
                </a:r>
                <a:r>
                  <a:rPr lang="zh-CN" altLang="zh-CN" sz="2400" i="1" u="sng" dirty="0">
                    <a:latin typeface="Times New Roman" panose="02020603050405020304" pitchFamily="18" charset="0"/>
                    <a:cs typeface="Times New Roman" panose="02020603050405020304" pitchFamily="18" charset="0"/>
                  </a:rPr>
                  <a:t>graph,v</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marL="457200" lvl="0" indent="-457200" eaLnBrk="0" fontAlgn="base" hangingPunct="0">
                  <a:spcBef>
                    <a:spcPct val="0"/>
                  </a:spcBef>
                  <a:spcAft>
                    <a:spcPct val="0"/>
                  </a:spcAft>
                  <a:buFont typeface="+mj-lt"/>
                  <a:buAutoNum type="arabicPeriod" startAt="12"/>
                </a:pPr>
                <a:r>
                  <a:rPr lang="zh-CN" altLang="zh-CN" sz="2400" b="1" dirty="0">
                    <a:latin typeface="Times New Roman" panose="02020603050405020304" pitchFamily="18" charset="0"/>
                    <a:cs typeface="Times New Roman" panose="02020603050405020304" pitchFamily="18" charset="0"/>
                  </a:rPr>
                  <a:t>for</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u</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0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graph.n_verts-1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//删除射入顶点v的边</a:t>
                </a:r>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p</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graph.ver_list[u].adj</a:t>
                </a:r>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p≠NIL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//非空链表</a:t>
                </a:r>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p.dest=v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//首结点为射入顶点v的边</a:t>
                </a:r>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graph</a:t>
                </a:r>
                <a:r>
                  <a:rPr lang="zh-CN" altLang="zh-CN" sz="2400" dirty="0">
                    <a:latin typeface="Times New Roman" panose="02020603050405020304" pitchFamily="18" charset="0"/>
                    <a:cs typeface="Times New Roman" panose="02020603050405020304" pitchFamily="18" charset="0"/>
                  </a:rPr>
                  <a:t>.ver_list[u].adj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p.next</a:t>
                </a:r>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delete </a:t>
                </a:r>
                <a:r>
                  <a:rPr lang="zh-CN" altLang="zh-CN" sz="2400" dirty="0">
                    <a:latin typeface="Times New Roman" panose="02020603050405020304" pitchFamily="18" charset="0"/>
                    <a:cs typeface="Times New Roman" panose="02020603050405020304" pitchFamily="18" charset="0"/>
                  </a:rPr>
                  <a:t>p</a:t>
                </a:r>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count  </a:t>
                </a:r>
                <a:r>
                  <a:rPr lang="zh-CN" altLang="zh-CN" sz="2400" dirty="0">
                    <a:latin typeface="Times New Roman" panose="02020603050405020304" pitchFamily="18" charset="0"/>
                    <a:cs typeface="Times New Roman" panose="02020603050405020304" pitchFamily="18" charset="0"/>
                  </a:rPr>
                  <a:t>count+1</a:t>
                </a:r>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else</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//非首</a:t>
                </a:r>
                <a:r>
                  <a:rPr lang="zh-CN" altLang="zh-CN" sz="2400" dirty="0" smtClean="0">
                    <a:latin typeface="Times New Roman" panose="02020603050405020304" pitchFamily="18" charset="0"/>
                    <a:cs typeface="Times New Roman" panose="02020603050405020304" pitchFamily="18" charset="0"/>
                  </a:rPr>
                  <a:t>结点</a:t>
                </a:r>
                <a:endParaRPr lang="en-US" altLang="zh-CN" sz="2400" dirty="0" smtClean="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while</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p.</a:t>
                </a:r>
                <a:r>
                  <a:rPr lang="zh-CN" altLang="zh-CN" sz="2400" dirty="0" smtClean="0">
                    <a:latin typeface="Times New Roman" panose="02020603050405020304" pitchFamily="18" charset="0"/>
                    <a:cs typeface="Times New Roman" panose="02020603050405020304" pitchFamily="18" charset="0"/>
                  </a:rPr>
                  <a:t>next</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NIL</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且 p.next.dest≠v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//找到射入顶点v的边</a:t>
                </a:r>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p </a:t>
                </a:r>
                <a:r>
                  <a:rPr lang="zh-CN" altLang="zh-CN" sz="2400" dirty="0">
                    <a:latin typeface="Times New Roman" panose="02020603050405020304" pitchFamily="18" charset="0"/>
                    <a:cs typeface="Times New Roman" panose="02020603050405020304" pitchFamily="18" charset="0"/>
                  </a:rPr>
                  <a:t>← p.</a:t>
                </a:r>
                <a:r>
                  <a:rPr lang="zh-CN" altLang="zh-CN" sz="2400" dirty="0" smtClean="0">
                    <a:latin typeface="Times New Roman" panose="02020603050405020304" pitchFamily="18" charset="0"/>
                    <a:cs typeface="Times New Roman" panose="02020603050405020304" pitchFamily="18" charset="0"/>
                  </a:rPr>
                  <a:t>next</a:t>
                </a:r>
                <a:r>
                  <a:rPr lang="en-US" altLang="zh-CN" sz="2400" dirty="0" smtClean="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24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zh-CN" altLang="zh-CN" sz="2400"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mj-lt"/>
                  <a:buAutoNum type="arabicPeriod"/>
                </a:pP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74725" y="1417634"/>
                <a:ext cx="10846676" cy="5262979"/>
              </a:xfrm>
              <a:prstGeom prst="rect">
                <a:avLst/>
              </a:prstGeom>
              <a:blipFill>
                <a:blip r:embed="rId3"/>
                <a:stretch>
                  <a:fillRect l="-899" t="-1390"/>
                </a:stretch>
              </a:blipFill>
            </p:spPr>
            <p:txBody>
              <a:bodyPr/>
              <a:lstStyle/>
              <a:p>
                <a:r>
                  <a:rPr lang="zh-CN" altLang="en-US">
                    <a:noFill/>
                  </a:rPr>
                  <a:t> </a:t>
                </a:r>
              </a:p>
            </p:txBody>
          </p:sp>
        </mc:Fallback>
      </mc:AlternateContent>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2" descr="\\tmp\wps-root\ksohtml\wpsiNQDQx.jpg"/>
          <p:cNvSpPr>
            <a:spLocks noChangeAspect="1" noChangeArrowheads="1"/>
          </p:cNvSpPr>
          <p:nvPr/>
        </p:nvSpPr>
        <p:spPr bwMode="auto">
          <a:xfrm>
            <a:off x="228600" y="-86677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3" descr="\\tmp\wps-root\ksohtml\wpsNe6GfJ.jpg"/>
          <p:cNvSpPr>
            <a:spLocks noChangeAspect="1" noChangeArrowheads="1"/>
          </p:cNvSpPr>
          <p:nvPr/>
        </p:nvSpPr>
        <p:spPr bwMode="auto">
          <a:xfrm>
            <a:off x="496888" y="-714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tmp\wps-root\ksohtml\wps6h9MEU.jpg"/>
          <p:cNvSpPr>
            <a:spLocks noChangeAspect="1" noChangeArrowheads="1"/>
          </p:cNvSpPr>
          <p:nvPr/>
        </p:nvSpPr>
        <p:spPr bwMode="auto">
          <a:xfrm>
            <a:off x="504825" y="-3794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5" descr="\\tmp\wps-root\ksohtml\wpsliyV35.jpg"/>
          <p:cNvSpPr>
            <a:spLocks noChangeAspect="1" noChangeArrowheads="1"/>
          </p:cNvSpPr>
          <p:nvPr/>
        </p:nvSpPr>
        <p:spPr bwMode="auto">
          <a:xfrm>
            <a:off x="1255713" y="-1968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tmp\wps-root\ksohtml\wpsaWe6sh.jpg"/>
          <p:cNvSpPr>
            <a:spLocks noChangeAspect="1" noChangeArrowheads="1"/>
          </p:cNvSpPr>
          <p:nvPr/>
        </p:nvSpPr>
        <p:spPr bwMode="auto">
          <a:xfrm>
            <a:off x="974725" y="-14288"/>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7" descr="\\tmp\wps-root\ksohtml\wpsZ9ujSs.jpg"/>
          <p:cNvSpPr>
            <a:spLocks noChangeAspect="1" noChangeArrowheads="1"/>
          </p:cNvSpPr>
          <p:nvPr/>
        </p:nvSpPr>
        <p:spPr bwMode="auto">
          <a:xfrm>
            <a:off x="317500" y="320675"/>
            <a:ext cx="10191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8" descr="\\tmp\wps-root\ksohtml\wpsEeAyhE.jpg"/>
          <p:cNvSpPr>
            <a:spLocks noChangeAspect="1" noChangeArrowheads="1"/>
          </p:cNvSpPr>
          <p:nvPr/>
        </p:nvSpPr>
        <p:spPr bwMode="auto">
          <a:xfrm>
            <a:off x="582613" y="4730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9" descr="\\tmp\wps-root\ksohtml\wpsHoTPGP.jpg"/>
          <p:cNvSpPr>
            <a:spLocks noChangeAspect="1" noChangeArrowheads="1"/>
          </p:cNvSpPr>
          <p:nvPr/>
        </p:nvSpPr>
        <p:spPr bwMode="auto">
          <a:xfrm>
            <a:off x="342900" y="80803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0" descr="\\tmp\wps-root\ksohtml\wpscm6850.jpg"/>
          <p:cNvSpPr>
            <a:spLocks noChangeAspect="1" noChangeArrowheads="1"/>
          </p:cNvSpPr>
          <p:nvPr/>
        </p:nvSpPr>
        <p:spPr bwMode="auto">
          <a:xfrm>
            <a:off x="1344613" y="9906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2" descr="\\tmp\wps-root\ksohtml\wpsb6GAm7.jpg"/>
          <p:cNvSpPr>
            <a:spLocks noChangeAspect="1" noChangeArrowheads="1"/>
          </p:cNvSpPr>
          <p:nvPr/>
        </p:nvSpPr>
        <p:spPr bwMode="auto">
          <a:xfrm>
            <a:off x="228600" y="-21272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3" descr="\\tmp\wps-root\ksohtml\wpsmcj7Cd.jpg"/>
          <p:cNvSpPr>
            <a:spLocks noChangeAspect="1" noChangeArrowheads="1"/>
          </p:cNvSpPr>
          <p:nvPr/>
        </p:nvSpPr>
        <p:spPr bwMode="auto">
          <a:xfrm>
            <a:off x="496888" y="-603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4" descr="\\tmp\wps-root\ksohtml\wpsfCrGTj.jpg"/>
          <p:cNvSpPr>
            <a:spLocks noChangeAspect="1" noChangeArrowheads="1"/>
          </p:cNvSpPr>
          <p:nvPr/>
        </p:nvSpPr>
        <p:spPr bwMode="auto">
          <a:xfrm>
            <a:off x="504825" y="27463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5" descr="\\tmp\wps-root\ksohtml\wpsGL4haq.jpg"/>
          <p:cNvSpPr>
            <a:spLocks noChangeAspect="1" noChangeArrowheads="1"/>
          </p:cNvSpPr>
          <p:nvPr/>
        </p:nvSpPr>
        <p:spPr bwMode="auto">
          <a:xfrm>
            <a:off x="1255713" y="4572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6" descr="\\tmp\wps-root\ksohtml\wps5hRVqw.jpg"/>
          <p:cNvSpPr>
            <a:spLocks noChangeAspect="1" noChangeArrowheads="1"/>
          </p:cNvSpPr>
          <p:nvPr/>
        </p:nvSpPr>
        <p:spPr bwMode="auto">
          <a:xfrm>
            <a:off x="974725" y="6397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8" descr="\\tmp\wps-root\ksohtml\wpsMwbppv.jpg"/>
          <p:cNvSpPr>
            <a:spLocks noChangeAspect="1" noChangeArrowheads="1"/>
          </p:cNvSpPr>
          <p:nvPr/>
        </p:nvSpPr>
        <p:spPr bwMode="auto">
          <a:xfrm>
            <a:off x="600075" y="-700088"/>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9" descr="\\tmp\wps-root\ksohtml\wpshvmWnu.jpg"/>
          <p:cNvSpPr>
            <a:spLocks noChangeAspect="1" noChangeArrowheads="1"/>
          </p:cNvSpPr>
          <p:nvPr/>
        </p:nvSpPr>
        <p:spPr bwMode="auto">
          <a:xfrm>
            <a:off x="358775" y="-2127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AutoShape 10" descr="\\tmp\wps-root\ksohtml\wpsCsFwmt.jpg"/>
          <p:cNvSpPr>
            <a:spLocks noChangeAspect="1" noChangeArrowheads="1"/>
          </p:cNvSpPr>
          <p:nvPr/>
        </p:nvSpPr>
        <p:spPr bwMode="auto">
          <a:xfrm>
            <a:off x="139700" y="-30163"/>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AutoShape 11" descr="\\tmp\wps-root\ksohtml\wpsHEO9ks.jpg"/>
          <p:cNvSpPr>
            <a:spLocks noChangeAspect="1" noChangeArrowheads="1"/>
          </p:cNvSpPr>
          <p:nvPr/>
        </p:nvSpPr>
        <p:spPr bwMode="auto">
          <a:xfrm>
            <a:off x="460375" y="152400"/>
            <a:ext cx="3429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AutoShape 12" descr="\\tmp\wps-root\ksohtml\wps4TfQjr.jpg"/>
          <p:cNvSpPr>
            <a:spLocks noChangeAspect="1" noChangeArrowheads="1"/>
          </p:cNvSpPr>
          <p:nvPr/>
        </p:nvSpPr>
        <p:spPr bwMode="auto">
          <a:xfrm>
            <a:off x="236538" y="334963"/>
            <a:ext cx="4572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AutoShape 13" descr="\\tmp\wps-root\ksohtml\wpsBP9ziq.jpg"/>
          <p:cNvSpPr>
            <a:spLocks noChangeAspect="1" noChangeArrowheads="1"/>
          </p:cNvSpPr>
          <p:nvPr/>
        </p:nvSpPr>
        <p:spPr bwMode="auto">
          <a:xfrm>
            <a:off x="476250" y="669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2" descr="\\tmp\wps-root\ksohtml\wpsswX9Ve.jpg"/>
          <p:cNvSpPr>
            <a:spLocks noChangeAspect="1" noChangeArrowheads="1"/>
          </p:cNvSpPr>
          <p:nvPr/>
        </p:nvSpPr>
        <p:spPr bwMode="auto">
          <a:xfrm>
            <a:off x="341313" y="-16144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AutoShape 3" descr="\\tmp\wps-root\ksohtml\wpsv9ZMz3.jpg"/>
          <p:cNvSpPr>
            <a:spLocks noChangeAspect="1" noChangeArrowheads="1"/>
          </p:cNvSpPr>
          <p:nvPr/>
        </p:nvSpPr>
        <p:spPr bwMode="auto">
          <a:xfrm>
            <a:off x="1073150" y="-1431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AutoShape 4" descr="\\tmp\wps-root\ksohtml\wpscrmvdS.jpg"/>
          <p:cNvSpPr>
            <a:spLocks noChangeAspect="1" noChangeArrowheads="1"/>
          </p:cNvSpPr>
          <p:nvPr/>
        </p:nvSpPr>
        <p:spPr bwMode="auto">
          <a:xfrm>
            <a:off x="1433513" y="-9445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AutoShape 5" descr="\\tmp\wps-root\ksohtml\wpsPwjgRG.jpg"/>
          <p:cNvSpPr>
            <a:spLocks noChangeAspect="1" noChangeArrowheads="1"/>
          </p:cNvSpPr>
          <p:nvPr/>
        </p:nvSpPr>
        <p:spPr bwMode="auto">
          <a:xfrm>
            <a:off x="625475" y="-6096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AutoShape 6" descr="\\tmp\wps-root\ksohtml\wpsOB63uv.jpg"/>
          <p:cNvSpPr>
            <a:spLocks noChangeAspect="1" noChangeArrowheads="1"/>
          </p:cNvSpPr>
          <p:nvPr/>
        </p:nvSpPr>
        <p:spPr bwMode="auto">
          <a:xfrm>
            <a:off x="990600" y="-274638"/>
            <a:ext cx="3429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AutoShape 7" descr="\\tmp\wps-root\ksohtml\wpsrk2X8j.jpg"/>
          <p:cNvSpPr>
            <a:spLocks noChangeAspect="1" noChangeArrowheads="1"/>
          </p:cNvSpPr>
          <p:nvPr/>
        </p:nvSpPr>
        <p:spPr bwMode="auto">
          <a:xfrm>
            <a:off x="714375" y="8223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796477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用邻接表表示时</a:t>
            </a:r>
            <a:r>
              <a:rPr lang="zh-CN" altLang="zh-CN" dirty="0" smtClean="0"/>
              <a:t>部分</a:t>
            </a:r>
            <a:r>
              <a:rPr lang="zh-CN" altLang="zh-CN" dirty="0"/>
              <a:t>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974725" y="1417634"/>
            <a:ext cx="10846676" cy="4154984"/>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23"/>
            </a:pP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p.next≠NIL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//找到&lt;u,v&gt;这条边，删除</a:t>
            </a:r>
          </a:p>
          <a:p>
            <a:pPr marL="457200" lvl="0" indent="-457200" eaLnBrk="0" fontAlgn="base" hangingPunct="0">
              <a:spcBef>
                <a:spcPct val="0"/>
              </a:spcBef>
              <a:spcAft>
                <a:spcPct val="0"/>
              </a:spcAft>
              <a:buFont typeface="+mj-lt"/>
              <a:buAutoNum type="arabicPeriod" startAt="2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next</a:t>
            </a:r>
            <a:r>
              <a:rPr lang="zh-CN" altLang="zh-CN" sz="2400" dirty="0">
                <a:latin typeface="Times New Roman" panose="02020603050405020304" pitchFamily="18" charset="0"/>
                <a:cs typeface="Times New Roman" panose="02020603050405020304" pitchFamily="18" charset="0"/>
              </a:rPr>
              <a:t>_p ← p.next</a:t>
            </a:r>
          </a:p>
          <a:p>
            <a:pPr marL="457200" lvl="0" indent="-457200" eaLnBrk="0" fontAlgn="base" hangingPunct="0">
              <a:spcBef>
                <a:spcPct val="0"/>
              </a:spcBef>
              <a:spcAft>
                <a:spcPct val="0"/>
              </a:spcAft>
              <a:buFont typeface="+mj-lt"/>
              <a:buAutoNum type="arabicPeriod" startAt="2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p</a:t>
            </a:r>
            <a:r>
              <a:rPr lang="zh-CN" altLang="zh-CN" sz="2400" dirty="0">
                <a:latin typeface="Times New Roman" panose="02020603050405020304" pitchFamily="18" charset="0"/>
                <a:cs typeface="Times New Roman" panose="02020603050405020304" pitchFamily="18" charset="0"/>
              </a:rPr>
              <a:t>.next ← next_p.next</a:t>
            </a:r>
          </a:p>
          <a:p>
            <a:pPr marL="457200" lvl="0" indent="-457200" eaLnBrk="0" fontAlgn="base" hangingPunct="0">
              <a:spcBef>
                <a:spcPct val="0"/>
              </a:spcBef>
              <a:spcAft>
                <a:spcPct val="0"/>
              </a:spcAft>
              <a:buFont typeface="+mj-lt"/>
              <a:buAutoNum type="arabicPeriod" startAt="2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delete </a:t>
            </a:r>
            <a:r>
              <a:rPr lang="zh-CN" altLang="zh-CN" sz="2400" dirty="0">
                <a:latin typeface="Times New Roman" panose="02020603050405020304" pitchFamily="18" charset="0"/>
                <a:cs typeface="Times New Roman" panose="02020603050405020304" pitchFamily="18" charset="0"/>
              </a:rPr>
              <a:t>next_p</a:t>
            </a:r>
          </a:p>
          <a:p>
            <a:pPr marL="457200" lvl="0" indent="-457200" eaLnBrk="0" fontAlgn="base" hangingPunct="0">
              <a:spcBef>
                <a:spcPct val="0"/>
              </a:spcBef>
              <a:spcAft>
                <a:spcPct val="0"/>
              </a:spcAft>
              <a:buFont typeface="+mj-lt"/>
              <a:buAutoNum type="arabicPeriod" startAt="2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count  </a:t>
            </a:r>
            <a:r>
              <a:rPr lang="zh-CN" altLang="zh-CN" sz="2400" dirty="0">
                <a:latin typeface="Times New Roman" panose="02020603050405020304" pitchFamily="18" charset="0"/>
                <a:cs typeface="Times New Roman" panose="02020603050405020304" pitchFamily="18" charset="0"/>
              </a:rPr>
              <a:t>count+1</a:t>
            </a:r>
          </a:p>
          <a:p>
            <a:pPr marL="457200" lvl="0" indent="-457200" eaLnBrk="0" fontAlgn="base" hangingPunct="0">
              <a:spcBef>
                <a:spcPct val="0"/>
              </a:spcBef>
              <a:spcAft>
                <a:spcPct val="0"/>
              </a:spcAft>
              <a:buFont typeface="+mj-lt"/>
              <a:buAutoNum type="arabicPeriod" startAt="2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2400" b="1"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mj-lt"/>
              <a:buAutoNum type="arabicPeriod" startAt="2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2400" b="1"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mj-lt"/>
              <a:buAutoNum type="arabicPeriod" startAt="2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2400" b="1"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mj-lt"/>
              <a:buAutoNum type="arabicPeriod" startAt="23"/>
            </a:pPr>
            <a:r>
              <a:rPr lang="en-US" altLang="zh-CN" sz="2400" b="1" dirty="0">
                <a:latin typeface="Times New Roman" panose="02020603050405020304" pitchFamily="18" charset="0"/>
                <a:cs typeface="Times New Roman" panose="02020603050405020304" pitchFamily="18" charset="0"/>
              </a:rPr>
              <a:t>e</a:t>
            </a:r>
            <a:r>
              <a:rPr lang="zh-CN" altLang="zh-CN" sz="2400" b="1" dirty="0" smtClean="0">
                <a:latin typeface="Times New Roman" panose="02020603050405020304" pitchFamily="18" charset="0"/>
                <a:cs typeface="Times New Roman" panose="02020603050405020304" pitchFamily="18" charset="0"/>
              </a:rPr>
              <a:t>nd</a:t>
            </a:r>
            <a:endParaRPr lang="en-US" altLang="zh-CN" sz="2400" b="1" dirty="0" smtClean="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Font typeface="+mj-lt"/>
              <a:buAutoNum type="arabicPeriod" startAt="23"/>
            </a:pPr>
            <a:r>
              <a:rPr lang="zh-CN" altLang="zh-CN" sz="2400" dirty="0">
                <a:latin typeface="Times New Roman" panose="02020603050405020304" pitchFamily="18" charset="0"/>
                <a:cs typeface="Times New Roman" panose="02020603050405020304" pitchFamily="18" charset="0"/>
              </a:rPr>
              <a:t>last_v ← graph.n_</a:t>
            </a:r>
            <a:r>
              <a:rPr lang="zh-CN" altLang="zh-CN" sz="2400" dirty="0" smtClean="0">
                <a:latin typeface="Times New Roman" panose="02020603050405020304" pitchFamily="18" charset="0"/>
                <a:cs typeface="Times New Roman" panose="02020603050405020304" pitchFamily="18" charset="0"/>
              </a:rPr>
              <a:t>vert</a:t>
            </a:r>
            <a:r>
              <a:rPr lang="en-US" altLang="zh-CN" sz="2400" dirty="0" smtClean="0">
                <a:latin typeface="Times New Roman" panose="02020603050405020304" pitchFamily="18" charset="0"/>
                <a:cs typeface="Times New Roman" panose="02020603050405020304" pitchFamily="18" charset="0"/>
              </a:rPr>
              <a:t>s</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- 1 //最后一个顶点的编号</a:t>
            </a:r>
          </a:p>
          <a:p>
            <a:pPr lvl="0" eaLnBrk="0" fontAlgn="base" hangingPunct="0">
              <a:spcBef>
                <a:spcPct val="0"/>
              </a:spcBef>
              <a:spcAft>
                <a:spcPct val="0"/>
              </a:spcAft>
            </a:pPr>
            <a:endParaRPr lang="zh-CN" altLang="zh-CN" sz="2400" dirty="0">
              <a:latin typeface="Times New Roman" panose="02020603050405020304" pitchFamily="18" charset="0"/>
              <a:cs typeface="Times New Roman" panose="02020603050405020304" pitchFamily="18" charset="0"/>
            </a:endParaRPr>
          </a:p>
        </p:txBody>
      </p:sp>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2" descr="\\tmp\wps-root\ksohtml\wpsiNQDQx.jpg"/>
          <p:cNvSpPr>
            <a:spLocks noChangeAspect="1" noChangeArrowheads="1"/>
          </p:cNvSpPr>
          <p:nvPr/>
        </p:nvSpPr>
        <p:spPr bwMode="auto">
          <a:xfrm>
            <a:off x="228600" y="-86677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3" descr="\\tmp\wps-root\ksohtml\wpsNe6GfJ.jpg"/>
          <p:cNvSpPr>
            <a:spLocks noChangeAspect="1" noChangeArrowheads="1"/>
          </p:cNvSpPr>
          <p:nvPr/>
        </p:nvSpPr>
        <p:spPr bwMode="auto">
          <a:xfrm>
            <a:off x="496888" y="-714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tmp\wps-root\ksohtml\wps6h9MEU.jpg"/>
          <p:cNvSpPr>
            <a:spLocks noChangeAspect="1" noChangeArrowheads="1"/>
          </p:cNvSpPr>
          <p:nvPr/>
        </p:nvSpPr>
        <p:spPr bwMode="auto">
          <a:xfrm>
            <a:off x="504825" y="-3794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5" descr="\\tmp\wps-root\ksohtml\wpsliyV35.jpg"/>
          <p:cNvSpPr>
            <a:spLocks noChangeAspect="1" noChangeArrowheads="1"/>
          </p:cNvSpPr>
          <p:nvPr/>
        </p:nvSpPr>
        <p:spPr bwMode="auto">
          <a:xfrm>
            <a:off x="1255713" y="-1968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tmp\wps-root\ksohtml\wpsaWe6sh.jpg"/>
          <p:cNvSpPr>
            <a:spLocks noChangeAspect="1" noChangeArrowheads="1"/>
          </p:cNvSpPr>
          <p:nvPr/>
        </p:nvSpPr>
        <p:spPr bwMode="auto">
          <a:xfrm>
            <a:off x="974725" y="-14288"/>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7" descr="\\tmp\wps-root\ksohtml\wpsZ9ujSs.jpg"/>
          <p:cNvSpPr>
            <a:spLocks noChangeAspect="1" noChangeArrowheads="1"/>
          </p:cNvSpPr>
          <p:nvPr/>
        </p:nvSpPr>
        <p:spPr bwMode="auto">
          <a:xfrm>
            <a:off x="317500" y="320675"/>
            <a:ext cx="10191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8" descr="\\tmp\wps-root\ksohtml\wpsEeAyhE.jpg"/>
          <p:cNvSpPr>
            <a:spLocks noChangeAspect="1" noChangeArrowheads="1"/>
          </p:cNvSpPr>
          <p:nvPr/>
        </p:nvSpPr>
        <p:spPr bwMode="auto">
          <a:xfrm>
            <a:off x="582613" y="4730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9" descr="\\tmp\wps-root\ksohtml\wpsHoTPGP.jpg"/>
          <p:cNvSpPr>
            <a:spLocks noChangeAspect="1" noChangeArrowheads="1"/>
          </p:cNvSpPr>
          <p:nvPr/>
        </p:nvSpPr>
        <p:spPr bwMode="auto">
          <a:xfrm>
            <a:off x="342900" y="80803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0" descr="\\tmp\wps-root\ksohtml\wpscm6850.jpg"/>
          <p:cNvSpPr>
            <a:spLocks noChangeAspect="1" noChangeArrowheads="1"/>
          </p:cNvSpPr>
          <p:nvPr/>
        </p:nvSpPr>
        <p:spPr bwMode="auto">
          <a:xfrm>
            <a:off x="1344613" y="9906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2" descr="\\tmp\wps-root\ksohtml\wpsb6GAm7.jpg"/>
          <p:cNvSpPr>
            <a:spLocks noChangeAspect="1" noChangeArrowheads="1"/>
          </p:cNvSpPr>
          <p:nvPr/>
        </p:nvSpPr>
        <p:spPr bwMode="auto">
          <a:xfrm>
            <a:off x="228600" y="-21272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3" descr="\\tmp\wps-root\ksohtml\wpsmcj7Cd.jpg"/>
          <p:cNvSpPr>
            <a:spLocks noChangeAspect="1" noChangeArrowheads="1"/>
          </p:cNvSpPr>
          <p:nvPr/>
        </p:nvSpPr>
        <p:spPr bwMode="auto">
          <a:xfrm>
            <a:off x="496888" y="-603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4" descr="\\tmp\wps-root\ksohtml\wpsfCrGTj.jpg"/>
          <p:cNvSpPr>
            <a:spLocks noChangeAspect="1" noChangeArrowheads="1"/>
          </p:cNvSpPr>
          <p:nvPr/>
        </p:nvSpPr>
        <p:spPr bwMode="auto">
          <a:xfrm>
            <a:off x="504825" y="27463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5" descr="\\tmp\wps-root\ksohtml\wpsGL4haq.jpg"/>
          <p:cNvSpPr>
            <a:spLocks noChangeAspect="1" noChangeArrowheads="1"/>
          </p:cNvSpPr>
          <p:nvPr/>
        </p:nvSpPr>
        <p:spPr bwMode="auto">
          <a:xfrm>
            <a:off x="1255713" y="4572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6" descr="\\tmp\wps-root\ksohtml\wps5hRVqw.jpg"/>
          <p:cNvSpPr>
            <a:spLocks noChangeAspect="1" noChangeArrowheads="1"/>
          </p:cNvSpPr>
          <p:nvPr/>
        </p:nvSpPr>
        <p:spPr bwMode="auto">
          <a:xfrm>
            <a:off x="974725" y="6397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8" descr="\\tmp\wps-root\ksohtml\wpsMwbppv.jpg"/>
          <p:cNvSpPr>
            <a:spLocks noChangeAspect="1" noChangeArrowheads="1"/>
          </p:cNvSpPr>
          <p:nvPr/>
        </p:nvSpPr>
        <p:spPr bwMode="auto">
          <a:xfrm>
            <a:off x="600075" y="-700088"/>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9" descr="\\tmp\wps-root\ksohtml\wpshvmWnu.jpg"/>
          <p:cNvSpPr>
            <a:spLocks noChangeAspect="1" noChangeArrowheads="1"/>
          </p:cNvSpPr>
          <p:nvPr/>
        </p:nvSpPr>
        <p:spPr bwMode="auto">
          <a:xfrm>
            <a:off x="358775" y="-2127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AutoShape 10" descr="\\tmp\wps-root\ksohtml\wpsCsFwmt.jpg"/>
          <p:cNvSpPr>
            <a:spLocks noChangeAspect="1" noChangeArrowheads="1"/>
          </p:cNvSpPr>
          <p:nvPr/>
        </p:nvSpPr>
        <p:spPr bwMode="auto">
          <a:xfrm>
            <a:off x="139700" y="-30163"/>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AutoShape 11" descr="\\tmp\wps-root\ksohtml\wpsHEO9ks.jpg"/>
          <p:cNvSpPr>
            <a:spLocks noChangeAspect="1" noChangeArrowheads="1"/>
          </p:cNvSpPr>
          <p:nvPr/>
        </p:nvSpPr>
        <p:spPr bwMode="auto">
          <a:xfrm>
            <a:off x="460375" y="152400"/>
            <a:ext cx="3429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AutoShape 12" descr="\\tmp\wps-root\ksohtml\wps4TfQjr.jpg"/>
          <p:cNvSpPr>
            <a:spLocks noChangeAspect="1" noChangeArrowheads="1"/>
          </p:cNvSpPr>
          <p:nvPr/>
        </p:nvSpPr>
        <p:spPr bwMode="auto">
          <a:xfrm>
            <a:off x="236538" y="334963"/>
            <a:ext cx="4572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AutoShape 13" descr="\\tmp\wps-root\ksohtml\wpsBP9ziq.jpg"/>
          <p:cNvSpPr>
            <a:spLocks noChangeAspect="1" noChangeArrowheads="1"/>
          </p:cNvSpPr>
          <p:nvPr/>
        </p:nvSpPr>
        <p:spPr bwMode="auto">
          <a:xfrm>
            <a:off x="476250" y="669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2" descr="\\tmp\wps-root\ksohtml\wpsswX9Ve.jpg"/>
          <p:cNvSpPr>
            <a:spLocks noChangeAspect="1" noChangeArrowheads="1"/>
          </p:cNvSpPr>
          <p:nvPr/>
        </p:nvSpPr>
        <p:spPr bwMode="auto">
          <a:xfrm>
            <a:off x="341313" y="-16144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AutoShape 3" descr="\\tmp\wps-root\ksohtml\wpsv9ZMz3.jpg"/>
          <p:cNvSpPr>
            <a:spLocks noChangeAspect="1" noChangeArrowheads="1"/>
          </p:cNvSpPr>
          <p:nvPr/>
        </p:nvSpPr>
        <p:spPr bwMode="auto">
          <a:xfrm>
            <a:off x="1073150" y="-1431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AutoShape 4" descr="\\tmp\wps-root\ksohtml\wpscrmvdS.jpg"/>
          <p:cNvSpPr>
            <a:spLocks noChangeAspect="1" noChangeArrowheads="1"/>
          </p:cNvSpPr>
          <p:nvPr/>
        </p:nvSpPr>
        <p:spPr bwMode="auto">
          <a:xfrm>
            <a:off x="1433513" y="-9445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AutoShape 5" descr="\\tmp\wps-root\ksohtml\wpsPwjgRG.jpg"/>
          <p:cNvSpPr>
            <a:spLocks noChangeAspect="1" noChangeArrowheads="1"/>
          </p:cNvSpPr>
          <p:nvPr/>
        </p:nvSpPr>
        <p:spPr bwMode="auto">
          <a:xfrm>
            <a:off x="625475" y="-6096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AutoShape 6" descr="\\tmp\wps-root\ksohtml\wpsOB63uv.jpg"/>
          <p:cNvSpPr>
            <a:spLocks noChangeAspect="1" noChangeArrowheads="1"/>
          </p:cNvSpPr>
          <p:nvPr/>
        </p:nvSpPr>
        <p:spPr bwMode="auto">
          <a:xfrm>
            <a:off x="990600" y="-274638"/>
            <a:ext cx="3429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AutoShape 7" descr="\\tmp\wps-root\ksohtml\wpsrk2X8j.jpg"/>
          <p:cNvSpPr>
            <a:spLocks noChangeAspect="1" noChangeArrowheads="1"/>
          </p:cNvSpPr>
          <p:nvPr/>
        </p:nvSpPr>
        <p:spPr bwMode="auto">
          <a:xfrm>
            <a:off x="714375" y="8223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任意多边形: 形状 13">
            <a:extLst>
              <a:ext uri="{FF2B5EF4-FFF2-40B4-BE49-F238E27FC236}">
                <a16:creationId xmlns:a16="http://schemas.microsoft.com/office/drawing/2014/main" id="{BB7B2CCE-99DF-4AF4-BEDA-188B38B189F1}"/>
              </a:ext>
            </a:extLst>
          </p:cNvPr>
          <p:cNvSpPr/>
          <p:nvPr/>
        </p:nvSpPr>
        <p:spPr>
          <a:xfrm>
            <a:off x="949325" y="5274287"/>
            <a:ext cx="11014906" cy="1191793"/>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12-32</a:t>
            </a:r>
            <a:r>
              <a:rPr lang="zh-CN" altLang="en-US" sz="2400" dirty="0" smtClean="0">
                <a:latin typeface="微软雅黑" panose="020B0503020204020204" pitchFamily="34" charset="-122"/>
                <a:ea typeface="微软雅黑" panose="020B0503020204020204" pitchFamily="34" charset="-122"/>
              </a:rPr>
              <a:t>：内外循环相关，换个角度分析，算法针对每个顶点，检测了其邻接的每一条边。故时间复杂度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5235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用邻接表表示时</a:t>
            </a:r>
            <a:r>
              <a:rPr lang="zh-CN" altLang="zh-CN" dirty="0" smtClean="0"/>
              <a:t>部分</a:t>
            </a:r>
            <a:r>
              <a:rPr lang="zh-CN" altLang="zh-CN" dirty="0"/>
              <a:t>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974725" y="1417634"/>
                <a:ext cx="10846676" cy="4154984"/>
              </a:xfrm>
              <a:prstGeom prst="rect">
                <a:avLst/>
              </a:prstGeom>
              <a:noFill/>
            </p:spPr>
            <p:txBody>
              <a:bodyPr wrap="square" rtlCol="0">
                <a:spAutoFit/>
              </a:bodyPr>
              <a:lstStyle/>
              <a:p>
                <a:pPr marL="457200" indent="-457200" eaLnBrk="0" fontAlgn="base" hangingPunct="0">
                  <a:spcBef>
                    <a:spcPct val="0"/>
                  </a:spcBef>
                  <a:spcAft>
                    <a:spcPct val="0"/>
                  </a:spcAft>
                  <a:buFont typeface="+mj-lt"/>
                  <a:buAutoNum type="arabicPeriod" startAt="33"/>
                </a:pPr>
                <a:r>
                  <a:rPr lang="zh-CN" altLang="zh-CN" sz="2400" b="1" dirty="0" smtClean="0">
                    <a:latin typeface="Times New Roman" panose="02020603050405020304" pitchFamily="18" charset="0"/>
                    <a:cs typeface="Times New Roman" panose="02020603050405020304" pitchFamily="18" charset="0"/>
                  </a:rPr>
                  <a:t>for</a:t>
                </a:r>
                <a:r>
                  <a:rPr lang="zh-CN" altLang="zh-CN" sz="2400" dirty="0" smtClean="0">
                    <a:latin typeface="Times New Roman" panose="02020603050405020304" pitchFamily="18" charset="0"/>
                    <a:cs typeface="Times New Roman" panose="02020603050405020304" pitchFamily="18" charset="0"/>
                  </a:rPr>
                  <a:t> u</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0 to last_v-1 do //将原来射入最后一个顶点的边都更新编号为v</a:t>
                </a:r>
              </a:p>
              <a:p>
                <a:pPr marL="457200" indent="-457200" eaLnBrk="0" fontAlgn="base" hangingPunct="0">
                  <a:spcBef>
                    <a:spcPct val="0"/>
                  </a:spcBef>
                  <a:spcAft>
                    <a:spcPct val="0"/>
                  </a:spcAft>
                  <a:buFont typeface="+mj-lt"/>
                  <a:buAutoNum type="arabicPeriod" startAt="33"/>
                </a:pPr>
                <a:r>
                  <a:rPr lang="zh-CN" altLang="zh-CN" sz="2400" dirty="0" smtClean="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p</a:t>
                </a:r>
                <a:r>
                  <a:rPr lang="zh-CN" altLang="en-US" sz="2400" dirty="0" smtClean="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graph.ver_list[u].adj</a:t>
                </a:r>
              </a:p>
              <a:p>
                <a:pPr marL="457200" indent="-457200" eaLnBrk="0" fontAlgn="base" hangingPunct="0">
                  <a:spcBef>
                    <a:spcPct val="0"/>
                  </a:spcBef>
                  <a:spcAft>
                    <a:spcPct val="0"/>
                  </a:spcAft>
                  <a:buFont typeface="+mj-lt"/>
                  <a:buAutoNum type="arabicPeriod" startAt="3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p≠NIL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//非空链表</a:t>
                </a:r>
              </a:p>
              <a:p>
                <a:pPr marL="457200" indent="-457200" eaLnBrk="0" fontAlgn="base" hangingPunct="0">
                  <a:spcBef>
                    <a:spcPct val="0"/>
                  </a:spcBef>
                  <a:spcAft>
                    <a:spcPct val="0"/>
                  </a:spcAft>
                  <a:buFont typeface="+mj-lt"/>
                  <a:buAutoNum type="arabicPeriod" startAt="3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while</a:t>
                </a:r>
                <a:r>
                  <a:rPr lang="zh-CN" altLang="zh-CN" sz="2400" dirty="0" smtClean="0">
                    <a:latin typeface="Times New Roman" panose="02020603050405020304" pitchFamily="18" charset="0"/>
                    <a:cs typeface="Times New Roman" panose="02020603050405020304" pitchFamily="18" charset="0"/>
                  </a:rPr>
                  <a:t> p</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NIL  </a:t>
                </a:r>
                <a:r>
                  <a:rPr lang="zh-CN" altLang="zh-CN" sz="2400" dirty="0">
                    <a:latin typeface="Times New Roman" panose="02020603050405020304" pitchFamily="18" charset="0"/>
                    <a:cs typeface="Times New Roman" panose="02020603050405020304" pitchFamily="18" charset="0"/>
                  </a:rPr>
                  <a:t>且 p.dest≠last_v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//找到射入顶点v的边</a:t>
                </a:r>
              </a:p>
              <a:p>
                <a:pPr marL="457200" indent="-457200" eaLnBrk="0" fontAlgn="base" hangingPunct="0">
                  <a:spcBef>
                    <a:spcPct val="0"/>
                  </a:spcBef>
                  <a:spcAft>
                    <a:spcPct val="0"/>
                  </a:spcAft>
                  <a:buFont typeface="+mj-lt"/>
                  <a:buAutoNum type="arabicPeriod" startAt="3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p </a:t>
                </a:r>
                <a:r>
                  <a:rPr lang="zh-CN" altLang="zh-CN" sz="2400" dirty="0">
                    <a:latin typeface="Times New Roman" panose="02020603050405020304" pitchFamily="18" charset="0"/>
                    <a:cs typeface="Times New Roman" panose="02020603050405020304" pitchFamily="18" charset="0"/>
                  </a:rPr>
                  <a:t>← p.next</a:t>
                </a:r>
              </a:p>
              <a:p>
                <a:pPr marL="457200" indent="-457200" eaLnBrk="0" fontAlgn="base" hangingPunct="0">
                  <a:spcBef>
                    <a:spcPct val="0"/>
                  </a:spcBef>
                  <a:spcAft>
                    <a:spcPct val="0"/>
                  </a:spcAft>
                  <a:buFont typeface="+mj-lt"/>
                  <a:buAutoNum type="arabicPeriod" startAt="3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2400" b="1"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Font typeface="+mj-lt"/>
                  <a:buAutoNum type="arabicPeriod" startAt="3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p ≠ NIL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//将原来射入最后一个顶点的边都更新编号为v</a:t>
                </a:r>
              </a:p>
              <a:p>
                <a:pPr marL="457200" indent="-457200" eaLnBrk="0" fontAlgn="base" hangingPunct="0">
                  <a:spcBef>
                    <a:spcPct val="0"/>
                  </a:spcBef>
                  <a:spcAft>
                    <a:spcPct val="0"/>
                  </a:spcAft>
                  <a:buFont typeface="+mj-lt"/>
                  <a:buAutoNum type="arabicPeriod" startAt="3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p</a:t>
                </a:r>
                <a:r>
                  <a:rPr lang="zh-CN" altLang="zh-CN" sz="2400" dirty="0">
                    <a:latin typeface="Times New Roman" panose="02020603050405020304" pitchFamily="18" charset="0"/>
                    <a:cs typeface="Times New Roman" panose="02020603050405020304" pitchFamily="18" charset="0"/>
                  </a:rPr>
                  <a:t>.dest ← v</a:t>
                </a:r>
              </a:p>
              <a:p>
                <a:pPr marL="457200" indent="-457200" eaLnBrk="0" fontAlgn="base" hangingPunct="0">
                  <a:spcBef>
                    <a:spcPct val="0"/>
                  </a:spcBef>
                  <a:spcAft>
                    <a:spcPct val="0"/>
                  </a:spcAft>
                  <a:buFont typeface="+mj-lt"/>
                  <a:buAutoNum type="arabicPeriod" startAt="33"/>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2400" b="1"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Font typeface="+mj-lt"/>
                  <a:buAutoNum type="arabicPeriod" startAt="33"/>
                </a:pPr>
                <a:r>
                  <a:rPr lang="zh-CN"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2400" b="1"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Font typeface="+mj-lt"/>
                  <a:buAutoNum type="arabicPeriod" startAt="33"/>
                </a:pPr>
                <a:r>
                  <a:rPr lang="zh-CN" altLang="zh-CN" sz="2400" b="1" dirty="0" smtClean="0">
                    <a:latin typeface="Times New Roman" panose="02020603050405020304" pitchFamily="18" charset="0"/>
                    <a:cs typeface="Times New Roman" panose="02020603050405020304" pitchFamily="18" charset="0"/>
                  </a:rPr>
                  <a:t>end</a:t>
                </a:r>
                <a:endParaRPr lang="zh-CN" altLang="zh-CN" sz="2400" b="1"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974725" y="1417634"/>
                <a:ext cx="10846676" cy="4154984"/>
              </a:xfrm>
              <a:prstGeom prst="rect">
                <a:avLst/>
              </a:prstGeom>
              <a:blipFill>
                <a:blip r:embed="rId3"/>
                <a:stretch>
                  <a:fillRect l="-787" t="-1615" b="-2496"/>
                </a:stretch>
              </a:blipFill>
            </p:spPr>
            <p:txBody>
              <a:bodyPr/>
              <a:lstStyle/>
              <a:p>
                <a:r>
                  <a:rPr lang="zh-CN" altLang="en-US">
                    <a:noFill/>
                  </a:rPr>
                  <a:t> </a:t>
                </a:r>
              </a:p>
            </p:txBody>
          </p:sp>
        </mc:Fallback>
      </mc:AlternateContent>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2" descr="\\tmp\wps-root\ksohtml\wpsiNQDQx.jpg"/>
          <p:cNvSpPr>
            <a:spLocks noChangeAspect="1" noChangeArrowheads="1"/>
          </p:cNvSpPr>
          <p:nvPr/>
        </p:nvSpPr>
        <p:spPr bwMode="auto">
          <a:xfrm>
            <a:off x="228600" y="-86677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3" descr="\\tmp\wps-root\ksohtml\wpsNe6GfJ.jpg"/>
          <p:cNvSpPr>
            <a:spLocks noChangeAspect="1" noChangeArrowheads="1"/>
          </p:cNvSpPr>
          <p:nvPr/>
        </p:nvSpPr>
        <p:spPr bwMode="auto">
          <a:xfrm>
            <a:off x="496888" y="-714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tmp\wps-root\ksohtml\wps6h9MEU.jpg"/>
          <p:cNvSpPr>
            <a:spLocks noChangeAspect="1" noChangeArrowheads="1"/>
          </p:cNvSpPr>
          <p:nvPr/>
        </p:nvSpPr>
        <p:spPr bwMode="auto">
          <a:xfrm>
            <a:off x="504825" y="-3794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5" descr="\\tmp\wps-root\ksohtml\wpsliyV35.jpg"/>
          <p:cNvSpPr>
            <a:spLocks noChangeAspect="1" noChangeArrowheads="1"/>
          </p:cNvSpPr>
          <p:nvPr/>
        </p:nvSpPr>
        <p:spPr bwMode="auto">
          <a:xfrm>
            <a:off x="1255713" y="-1968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tmp\wps-root\ksohtml\wpsaWe6sh.jpg"/>
          <p:cNvSpPr>
            <a:spLocks noChangeAspect="1" noChangeArrowheads="1"/>
          </p:cNvSpPr>
          <p:nvPr/>
        </p:nvSpPr>
        <p:spPr bwMode="auto">
          <a:xfrm>
            <a:off x="974725" y="-14288"/>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7" descr="\\tmp\wps-root\ksohtml\wpsZ9ujSs.jpg"/>
          <p:cNvSpPr>
            <a:spLocks noChangeAspect="1" noChangeArrowheads="1"/>
          </p:cNvSpPr>
          <p:nvPr/>
        </p:nvSpPr>
        <p:spPr bwMode="auto">
          <a:xfrm>
            <a:off x="317500" y="320675"/>
            <a:ext cx="10191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8" descr="\\tmp\wps-root\ksohtml\wpsEeAyhE.jpg"/>
          <p:cNvSpPr>
            <a:spLocks noChangeAspect="1" noChangeArrowheads="1"/>
          </p:cNvSpPr>
          <p:nvPr/>
        </p:nvSpPr>
        <p:spPr bwMode="auto">
          <a:xfrm>
            <a:off x="582613" y="4730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9" descr="\\tmp\wps-root\ksohtml\wpsHoTPGP.jpg"/>
          <p:cNvSpPr>
            <a:spLocks noChangeAspect="1" noChangeArrowheads="1"/>
          </p:cNvSpPr>
          <p:nvPr/>
        </p:nvSpPr>
        <p:spPr bwMode="auto">
          <a:xfrm>
            <a:off x="342900" y="80803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0" descr="\\tmp\wps-root\ksohtml\wpscm6850.jpg"/>
          <p:cNvSpPr>
            <a:spLocks noChangeAspect="1" noChangeArrowheads="1"/>
          </p:cNvSpPr>
          <p:nvPr/>
        </p:nvSpPr>
        <p:spPr bwMode="auto">
          <a:xfrm>
            <a:off x="1344613" y="9906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2" descr="\\tmp\wps-root\ksohtml\wpsb6GAm7.jpg"/>
          <p:cNvSpPr>
            <a:spLocks noChangeAspect="1" noChangeArrowheads="1"/>
          </p:cNvSpPr>
          <p:nvPr/>
        </p:nvSpPr>
        <p:spPr bwMode="auto">
          <a:xfrm>
            <a:off x="228600" y="-21272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3" descr="\\tmp\wps-root\ksohtml\wpsmcj7Cd.jpg"/>
          <p:cNvSpPr>
            <a:spLocks noChangeAspect="1" noChangeArrowheads="1"/>
          </p:cNvSpPr>
          <p:nvPr/>
        </p:nvSpPr>
        <p:spPr bwMode="auto">
          <a:xfrm>
            <a:off x="496888" y="-603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4" descr="\\tmp\wps-root\ksohtml\wpsfCrGTj.jpg"/>
          <p:cNvSpPr>
            <a:spLocks noChangeAspect="1" noChangeArrowheads="1"/>
          </p:cNvSpPr>
          <p:nvPr/>
        </p:nvSpPr>
        <p:spPr bwMode="auto">
          <a:xfrm>
            <a:off x="504825" y="27463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5" descr="\\tmp\wps-root\ksohtml\wpsGL4haq.jpg"/>
          <p:cNvSpPr>
            <a:spLocks noChangeAspect="1" noChangeArrowheads="1"/>
          </p:cNvSpPr>
          <p:nvPr/>
        </p:nvSpPr>
        <p:spPr bwMode="auto">
          <a:xfrm>
            <a:off x="1255713" y="4572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6" descr="\\tmp\wps-root\ksohtml\wps5hRVqw.jpg"/>
          <p:cNvSpPr>
            <a:spLocks noChangeAspect="1" noChangeArrowheads="1"/>
          </p:cNvSpPr>
          <p:nvPr/>
        </p:nvSpPr>
        <p:spPr bwMode="auto">
          <a:xfrm>
            <a:off x="974725" y="6397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8" descr="\\tmp\wps-root\ksohtml\wpsMwbppv.jpg"/>
          <p:cNvSpPr>
            <a:spLocks noChangeAspect="1" noChangeArrowheads="1"/>
          </p:cNvSpPr>
          <p:nvPr/>
        </p:nvSpPr>
        <p:spPr bwMode="auto">
          <a:xfrm>
            <a:off x="600075" y="-700088"/>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9" descr="\\tmp\wps-root\ksohtml\wpshvmWnu.jpg"/>
          <p:cNvSpPr>
            <a:spLocks noChangeAspect="1" noChangeArrowheads="1"/>
          </p:cNvSpPr>
          <p:nvPr/>
        </p:nvSpPr>
        <p:spPr bwMode="auto">
          <a:xfrm>
            <a:off x="358775" y="-2127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AutoShape 10" descr="\\tmp\wps-root\ksohtml\wpsCsFwmt.jpg"/>
          <p:cNvSpPr>
            <a:spLocks noChangeAspect="1" noChangeArrowheads="1"/>
          </p:cNvSpPr>
          <p:nvPr/>
        </p:nvSpPr>
        <p:spPr bwMode="auto">
          <a:xfrm>
            <a:off x="139700" y="-30163"/>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AutoShape 11" descr="\\tmp\wps-root\ksohtml\wpsHEO9ks.jpg"/>
          <p:cNvSpPr>
            <a:spLocks noChangeAspect="1" noChangeArrowheads="1"/>
          </p:cNvSpPr>
          <p:nvPr/>
        </p:nvSpPr>
        <p:spPr bwMode="auto">
          <a:xfrm>
            <a:off x="460375" y="152400"/>
            <a:ext cx="3429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AutoShape 12" descr="\\tmp\wps-root\ksohtml\wps4TfQjr.jpg"/>
          <p:cNvSpPr>
            <a:spLocks noChangeAspect="1" noChangeArrowheads="1"/>
          </p:cNvSpPr>
          <p:nvPr/>
        </p:nvSpPr>
        <p:spPr bwMode="auto">
          <a:xfrm>
            <a:off x="236538" y="334963"/>
            <a:ext cx="4572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AutoShape 13" descr="\\tmp\wps-root\ksohtml\wpsBP9ziq.jpg"/>
          <p:cNvSpPr>
            <a:spLocks noChangeAspect="1" noChangeArrowheads="1"/>
          </p:cNvSpPr>
          <p:nvPr/>
        </p:nvSpPr>
        <p:spPr bwMode="auto">
          <a:xfrm>
            <a:off x="476250" y="669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2" descr="\\tmp\wps-root\ksohtml\wpsswX9Ve.jpg"/>
          <p:cNvSpPr>
            <a:spLocks noChangeAspect="1" noChangeArrowheads="1"/>
          </p:cNvSpPr>
          <p:nvPr/>
        </p:nvSpPr>
        <p:spPr bwMode="auto">
          <a:xfrm>
            <a:off x="341313" y="-16144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AutoShape 3" descr="\\tmp\wps-root\ksohtml\wpsv9ZMz3.jpg"/>
          <p:cNvSpPr>
            <a:spLocks noChangeAspect="1" noChangeArrowheads="1"/>
          </p:cNvSpPr>
          <p:nvPr/>
        </p:nvSpPr>
        <p:spPr bwMode="auto">
          <a:xfrm>
            <a:off x="1073150" y="-1431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AutoShape 4" descr="\\tmp\wps-root\ksohtml\wpscrmvdS.jpg"/>
          <p:cNvSpPr>
            <a:spLocks noChangeAspect="1" noChangeArrowheads="1"/>
          </p:cNvSpPr>
          <p:nvPr/>
        </p:nvSpPr>
        <p:spPr bwMode="auto">
          <a:xfrm>
            <a:off x="1433513" y="-9445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AutoShape 5" descr="\\tmp\wps-root\ksohtml\wpsPwjgRG.jpg"/>
          <p:cNvSpPr>
            <a:spLocks noChangeAspect="1" noChangeArrowheads="1"/>
          </p:cNvSpPr>
          <p:nvPr/>
        </p:nvSpPr>
        <p:spPr bwMode="auto">
          <a:xfrm>
            <a:off x="625475" y="-6096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AutoShape 6" descr="\\tmp\wps-root\ksohtml\wpsOB63uv.jpg"/>
          <p:cNvSpPr>
            <a:spLocks noChangeAspect="1" noChangeArrowheads="1"/>
          </p:cNvSpPr>
          <p:nvPr/>
        </p:nvSpPr>
        <p:spPr bwMode="auto">
          <a:xfrm>
            <a:off x="990600" y="-274638"/>
            <a:ext cx="3429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AutoShape 7" descr="\\tmp\wps-root\ksohtml\wpsrk2X8j.jpg"/>
          <p:cNvSpPr>
            <a:spLocks noChangeAspect="1" noChangeArrowheads="1"/>
          </p:cNvSpPr>
          <p:nvPr/>
        </p:nvSpPr>
        <p:spPr bwMode="auto">
          <a:xfrm>
            <a:off x="714375" y="8223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AutoShape 2" descr="\\tmp\wps-root\ksohtml\wpscN1H4Z.jpg"/>
          <p:cNvSpPr>
            <a:spLocks noChangeAspect="1" noChangeArrowheads="1"/>
          </p:cNvSpPr>
          <p:nvPr/>
        </p:nvSpPr>
        <p:spPr bwMode="auto">
          <a:xfrm>
            <a:off x="341313" y="-13096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AutoShape 3" descr="\\tmp\wps-root\ksohtml\wpsBthv0F.jpg"/>
          <p:cNvSpPr>
            <a:spLocks noChangeAspect="1" noChangeArrowheads="1"/>
          </p:cNvSpPr>
          <p:nvPr/>
        </p:nvSpPr>
        <p:spPr bwMode="auto">
          <a:xfrm>
            <a:off x="1073150" y="-11271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AutoShape 4" descr="\\tmp\wps-root\ksohtml\wpsm0mlWl.jpg"/>
          <p:cNvSpPr>
            <a:spLocks noChangeAspect="1" noChangeArrowheads="1"/>
          </p:cNvSpPr>
          <p:nvPr/>
        </p:nvSpPr>
        <p:spPr bwMode="auto">
          <a:xfrm>
            <a:off x="638175" y="-792163"/>
            <a:ext cx="3429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AutoShape 5" descr="\\tmp\wps-root\ksohtml\wps5HrfS1.jpg"/>
          <p:cNvSpPr>
            <a:spLocks noChangeAspect="1" noChangeArrowheads="1"/>
          </p:cNvSpPr>
          <p:nvPr/>
        </p:nvSpPr>
        <p:spPr bwMode="auto">
          <a:xfrm>
            <a:off x="447675" y="7620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AutoShape 6" descr="\\tmp\wps-root\ksohtml\wpsYLIbOH.jpg"/>
          <p:cNvSpPr>
            <a:spLocks noChangeAspect="1" noChangeArrowheads="1"/>
          </p:cNvSpPr>
          <p:nvPr/>
        </p:nvSpPr>
        <p:spPr bwMode="auto">
          <a:xfrm>
            <a:off x="889000" y="10969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AutoShape 7" descr="\\tmp\wps-root\ksohtml\wpsj1laKn.jpg"/>
          <p:cNvSpPr>
            <a:spLocks noChangeAspect="1" noChangeArrowheads="1"/>
          </p:cNvSpPr>
          <p:nvPr/>
        </p:nvSpPr>
        <p:spPr bwMode="auto">
          <a:xfrm>
            <a:off x="785813" y="1279525"/>
            <a:ext cx="1047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形状 13">
            <a:extLst>
              <a:ext uri="{FF2B5EF4-FFF2-40B4-BE49-F238E27FC236}">
                <a16:creationId xmlns:a16="http://schemas.microsoft.com/office/drawing/2014/main" id="{BB7B2CCE-99DF-4AF4-BEDA-188B38B189F1}"/>
              </a:ext>
            </a:extLst>
          </p:cNvPr>
          <p:cNvSpPr/>
          <p:nvPr/>
        </p:nvSpPr>
        <p:spPr>
          <a:xfrm>
            <a:off x="941234" y="5702789"/>
            <a:ext cx="6689276"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33-43</a:t>
            </a:r>
            <a:r>
              <a:rPr lang="zh-CN" altLang="en-US" sz="2400" dirty="0" smtClean="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12-32</a:t>
            </a:r>
            <a:r>
              <a:rPr lang="zh-CN" altLang="en-US" sz="2400" dirty="0" smtClean="0">
                <a:latin typeface="微软雅黑" panose="020B0503020204020204" pitchFamily="34" charset="-122"/>
                <a:ea typeface="微软雅黑" panose="020B0503020204020204" pitchFamily="34" charset="-122"/>
              </a:rPr>
              <a:t>同理，时间复杂度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46867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588758"/>
            <a:ext cx="10515600" cy="518958"/>
          </a:xfrm>
        </p:spPr>
        <p:txBody>
          <a:bodyPr>
            <a:normAutofit/>
          </a:bodyPr>
          <a:lstStyle/>
          <a:p>
            <a:pPr eaLnBrk="0" fontAlgn="base" hangingPunct="0">
              <a:lnSpc>
                <a:spcPct val="100000"/>
              </a:lnSpc>
              <a:spcAft>
                <a:spcPct val="0"/>
              </a:spcAft>
            </a:pPr>
            <a:r>
              <a:rPr lang="zh-CN" altLang="zh-CN" dirty="0" smtClean="0"/>
              <a:t>图</a:t>
            </a:r>
            <a:r>
              <a:rPr lang="zh-CN" altLang="zh-CN" dirty="0"/>
              <a:t>用邻接表表示时</a:t>
            </a:r>
            <a:r>
              <a:rPr lang="zh-CN" altLang="zh-CN" dirty="0" smtClean="0"/>
              <a:t>部分</a:t>
            </a:r>
            <a:r>
              <a:rPr lang="zh-CN" altLang="zh-CN" dirty="0"/>
              <a:t>基本操作算法</a:t>
            </a:r>
            <a:r>
              <a:rPr lang="zh-CN" altLang="zh-CN" dirty="0" smtClean="0"/>
              <a:t>描述</a:t>
            </a:r>
            <a:endParaRPr lang="zh-CN" altLang="zh-CN" dirty="0"/>
          </a:p>
        </p:txBody>
      </p:sp>
      <p:sp>
        <p:nvSpPr>
          <p:cNvPr id="3" name="副标题 2"/>
          <p:cNvSpPr>
            <a:spLocks noGrp="1"/>
          </p:cNvSpPr>
          <p:nvPr>
            <p:ph type="subTitle" idx="1"/>
          </p:nvPr>
        </p:nvSpPr>
        <p:spPr>
          <a:xfrm>
            <a:off x="584225" y="278840"/>
            <a:ext cx="4864359" cy="327421"/>
          </a:xfrm>
        </p:spPr>
        <p:txBody>
          <a:bodyPr/>
          <a:lstStyle/>
          <a:p>
            <a:pPr lvl="0"/>
            <a:r>
              <a:rPr lang="en-US" altLang="zh-CN" dirty="0"/>
              <a:t>7.</a:t>
            </a:r>
            <a:r>
              <a:rPr lang="zh-CN" altLang="en-US" dirty="0"/>
              <a:t>３</a:t>
            </a:r>
            <a:r>
              <a:rPr lang="en-US" altLang="zh-CN" dirty="0"/>
              <a:t> </a:t>
            </a:r>
            <a:r>
              <a:rPr lang="zh-CN" altLang="zh-CN" dirty="0">
                <a:latin typeface="宋体" panose="02010600030101010101" pitchFamily="2" charset="-122"/>
                <a:ea typeface="宋体" panose="02010600030101010101" pitchFamily="2" charset="-122"/>
                <a:cs typeface="Times New Roman" panose="02020603050405020304" pitchFamily="18" charset="0"/>
              </a:rPr>
              <a:t>图的存储实现</a:t>
            </a:r>
            <a:endParaRPr lang="zh-CN" altLang="zh-CN" sz="2800" dirty="0">
              <a:latin typeface="Arial" panose="020B0604020202020204" pitchFamily="34"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974725" y="1417634"/>
            <a:ext cx="10846676" cy="2308324"/>
          </a:xfrm>
          <a:prstGeom prst="rect">
            <a:avLst/>
          </a:prstGeom>
          <a:noFill/>
        </p:spPr>
        <p:txBody>
          <a:bodyPr wrap="square" rtlCol="0">
            <a:spAutoFit/>
          </a:bodyPr>
          <a:lstStyle/>
          <a:p>
            <a:pPr marL="457200" indent="-457200" eaLnBrk="0" fontAlgn="base" hangingPunct="0">
              <a:spcBef>
                <a:spcPct val="0"/>
              </a:spcBef>
              <a:spcAft>
                <a:spcPct val="0"/>
              </a:spcAft>
              <a:buFont typeface="+mj-lt"/>
              <a:buAutoNum type="arabicPeriod" startAt="44"/>
            </a:pPr>
            <a:r>
              <a:rPr lang="zh-CN" altLang="zh-CN" sz="2400" dirty="0" smtClean="0">
                <a:latin typeface="Times New Roman" panose="02020603050405020304" pitchFamily="18" charset="0"/>
                <a:cs typeface="Times New Roman" panose="02020603050405020304" pitchFamily="18" charset="0"/>
              </a:rPr>
              <a:t>graph</a:t>
            </a:r>
            <a:r>
              <a:rPr lang="zh-CN" altLang="zh-CN" sz="2400" dirty="0">
                <a:latin typeface="Times New Roman" panose="02020603050405020304" pitchFamily="18" charset="0"/>
                <a:cs typeface="Times New Roman" panose="02020603050405020304" pitchFamily="18" charset="0"/>
              </a:rPr>
              <a:t>.ver_list[v] ← graph.ver_list[last_v] //顶点表中最后一个顶点移到位置v</a:t>
            </a:r>
          </a:p>
          <a:p>
            <a:pPr marL="457200" indent="-457200" eaLnBrk="0" fontAlgn="base" hangingPunct="0">
              <a:spcBef>
                <a:spcPct val="0"/>
              </a:spcBef>
              <a:spcAft>
                <a:spcPct val="0"/>
              </a:spcAft>
              <a:buFont typeface="+mj-lt"/>
              <a:buAutoNum type="arabicPeriod" startAt="44"/>
            </a:pP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graph.directed=</a:t>
            </a:r>
            <a:r>
              <a:rPr lang="zh-CN" altLang="zh-CN" sz="2400" b="1" dirty="0">
                <a:latin typeface="Times New Roman" panose="02020603050405020304" pitchFamily="18" charset="0"/>
                <a:cs typeface="Times New Roman" panose="02020603050405020304" pitchFamily="18" charset="0"/>
              </a:rPr>
              <a:t>false</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//无向图实际删除的边数要减半</a:t>
            </a:r>
          </a:p>
          <a:p>
            <a:pPr marL="457200" indent="-457200" eaLnBrk="0" fontAlgn="base" hangingPunct="0">
              <a:spcBef>
                <a:spcPct val="0"/>
              </a:spcBef>
              <a:spcAft>
                <a:spcPct val="0"/>
              </a:spcAft>
              <a:buFont typeface="+mj-lt"/>
              <a:buAutoNum type="arabicPeriod" startAt="44"/>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count</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←count</a:t>
            </a:r>
            <a:r>
              <a:rPr lang="zh-CN" altLang="zh-CN" sz="2400" dirty="0">
                <a:latin typeface="Times New Roman" panose="02020603050405020304" pitchFamily="18" charset="0"/>
                <a:cs typeface="Times New Roman" panose="02020603050405020304" pitchFamily="18" charset="0"/>
              </a:rPr>
              <a:t>/2</a:t>
            </a:r>
          </a:p>
          <a:p>
            <a:pPr marL="457200" indent="-457200" eaLnBrk="0" fontAlgn="base" hangingPunct="0">
              <a:spcBef>
                <a:spcPct val="0"/>
              </a:spcBef>
              <a:spcAft>
                <a:spcPct val="0"/>
              </a:spcAft>
              <a:buFont typeface="+mj-lt"/>
              <a:buAutoNum type="arabicPeriod" startAt="44"/>
            </a:pPr>
            <a:r>
              <a:rPr lang="zh-CN" altLang="zh-CN" sz="2400" b="1" dirty="0">
                <a:latin typeface="Times New Roman" panose="02020603050405020304" pitchFamily="18" charset="0"/>
                <a:cs typeface="Times New Roman" panose="02020603050405020304" pitchFamily="18" charset="0"/>
              </a:rPr>
              <a:t>end</a:t>
            </a:r>
          </a:p>
          <a:p>
            <a:pPr marL="457200" indent="-457200" eaLnBrk="0" fontAlgn="base" hangingPunct="0">
              <a:spcBef>
                <a:spcPct val="0"/>
              </a:spcBef>
              <a:spcAft>
                <a:spcPct val="0"/>
              </a:spcAft>
              <a:buFont typeface="+mj-lt"/>
              <a:buAutoNum type="arabicPeriod" startAt="44"/>
            </a:pPr>
            <a:r>
              <a:rPr lang="zh-CN" altLang="zh-CN" sz="2400" dirty="0">
                <a:latin typeface="Times New Roman" panose="02020603050405020304" pitchFamily="18" charset="0"/>
                <a:cs typeface="Times New Roman" panose="02020603050405020304" pitchFamily="18" charset="0"/>
              </a:rPr>
              <a:t>graph.m_edges </a:t>
            </a:r>
            <a:r>
              <a:rPr lang="zh-CN" altLang="zh-CN" sz="2400" dirty="0" smtClean="0">
                <a:latin typeface="Times New Roman" panose="02020603050405020304" pitchFamily="18" charset="0"/>
                <a:cs typeface="Times New Roman" panose="02020603050405020304" pitchFamily="18" charset="0"/>
              </a:rPr>
              <a:t>←graph</a:t>
            </a:r>
            <a:r>
              <a:rPr lang="zh-CN" altLang="zh-CN" sz="2400" dirty="0">
                <a:latin typeface="Times New Roman" panose="02020603050405020304" pitchFamily="18" charset="0"/>
                <a:cs typeface="Times New Roman" panose="02020603050405020304" pitchFamily="18" charset="0"/>
              </a:rPr>
              <a:t>.m_edges –count //更新边数</a:t>
            </a:r>
          </a:p>
          <a:p>
            <a:pPr marL="457200" indent="-457200" eaLnBrk="0" fontAlgn="base" hangingPunct="0">
              <a:spcBef>
                <a:spcPct val="0"/>
              </a:spcBef>
              <a:spcAft>
                <a:spcPct val="0"/>
              </a:spcAft>
              <a:buFont typeface="+mj-lt"/>
              <a:buAutoNum type="arabicPeriod" startAt="44"/>
            </a:pPr>
            <a:r>
              <a:rPr lang="zh-CN" altLang="zh-CN" sz="2400" dirty="0">
                <a:latin typeface="Times New Roman" panose="02020603050405020304" pitchFamily="18" charset="0"/>
                <a:cs typeface="Times New Roman" panose="02020603050405020304" pitchFamily="18" charset="0"/>
              </a:rPr>
              <a:t>graph.n_verts </a:t>
            </a:r>
            <a:r>
              <a:rPr lang="zh-CN" altLang="zh-CN" sz="2400" dirty="0" smtClean="0">
                <a:latin typeface="Times New Roman" panose="02020603050405020304" pitchFamily="18" charset="0"/>
                <a:cs typeface="Times New Roman" panose="02020603050405020304" pitchFamily="18" charset="0"/>
              </a:rPr>
              <a:t>←graph</a:t>
            </a:r>
            <a:r>
              <a:rPr lang="zh-CN" altLang="zh-CN" sz="2400" dirty="0">
                <a:latin typeface="Times New Roman" panose="02020603050405020304" pitchFamily="18" charset="0"/>
                <a:cs typeface="Times New Roman" panose="02020603050405020304" pitchFamily="18" charset="0"/>
              </a:rPr>
              <a:t>.n_verts-1  //更新顶点个数</a:t>
            </a:r>
          </a:p>
        </p:txBody>
      </p:sp>
      <p:sp>
        <p:nvSpPr>
          <p:cNvPr id="8" name="AutoShape 4" descr="\\tmp\wps-root\ksohtml\wpsgziC9F.jpg"/>
          <p:cNvSpPr>
            <a:spLocks noChangeAspect="1" noChangeArrowheads="1"/>
          </p:cNvSpPr>
          <p:nvPr/>
        </p:nvSpPr>
        <p:spPr bwMode="auto">
          <a:xfrm>
            <a:off x="25558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Fm6WYV.jpg"/>
          <p:cNvSpPr>
            <a:spLocks noChangeAspect="1" noChangeArrowheads="1"/>
          </p:cNvSpPr>
          <p:nvPr/>
        </p:nvSpPr>
        <p:spPr bwMode="auto">
          <a:xfrm>
            <a:off x="579438" y="-258763"/>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60bmOb.jpg"/>
          <p:cNvSpPr>
            <a:spLocks noChangeAspect="1" noChangeArrowheads="1"/>
          </p:cNvSpPr>
          <p:nvPr/>
        </p:nvSpPr>
        <p:spPr bwMode="auto">
          <a:xfrm>
            <a:off x="2033588" y="-76200"/>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BWEPDr.jpg"/>
          <p:cNvSpPr>
            <a:spLocks noChangeAspect="1" noChangeArrowheads="1"/>
          </p:cNvSpPr>
          <p:nvPr/>
        </p:nvSpPr>
        <p:spPr bwMode="auto">
          <a:xfrm>
            <a:off x="2478088" y="-76200"/>
            <a:ext cx="285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tmp\wps-root\ksohtml\wpseO2BZz.jpg"/>
          <p:cNvSpPr>
            <a:spLocks noChangeAspect="1" noChangeArrowheads="1"/>
          </p:cNvSpPr>
          <p:nvPr/>
        </p:nvSpPr>
        <p:spPr bwMode="auto">
          <a:xfrm>
            <a:off x="1463675" y="-196850"/>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OqulI.jpg"/>
          <p:cNvSpPr>
            <a:spLocks noChangeAspect="1" noChangeArrowheads="1"/>
          </p:cNvSpPr>
          <p:nvPr/>
        </p:nvSpPr>
        <p:spPr bwMode="auto">
          <a:xfrm>
            <a:off x="949325" y="-14288"/>
            <a:ext cx="54292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4" descr="\\tmp\wps-root\ksohtml\wpsKW9rHQ.jpg"/>
          <p:cNvSpPr>
            <a:spLocks noChangeAspect="1" noChangeArrowheads="1"/>
          </p:cNvSpPr>
          <p:nvPr/>
        </p:nvSpPr>
        <p:spPr bwMode="auto">
          <a:xfrm>
            <a:off x="1520825" y="320675"/>
            <a:ext cx="1143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2" descr="\\tmp\wps-root\ksohtml\wpsiNQDQx.jpg"/>
          <p:cNvSpPr>
            <a:spLocks noChangeAspect="1" noChangeArrowheads="1"/>
          </p:cNvSpPr>
          <p:nvPr/>
        </p:nvSpPr>
        <p:spPr bwMode="auto">
          <a:xfrm>
            <a:off x="228600" y="-86677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3" descr="\\tmp\wps-root\ksohtml\wpsNe6GfJ.jpg"/>
          <p:cNvSpPr>
            <a:spLocks noChangeAspect="1" noChangeArrowheads="1"/>
          </p:cNvSpPr>
          <p:nvPr/>
        </p:nvSpPr>
        <p:spPr bwMode="auto">
          <a:xfrm>
            <a:off x="496888" y="-714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4" descr="\\tmp\wps-root\ksohtml\wps6h9MEU.jpg"/>
          <p:cNvSpPr>
            <a:spLocks noChangeAspect="1" noChangeArrowheads="1"/>
          </p:cNvSpPr>
          <p:nvPr/>
        </p:nvSpPr>
        <p:spPr bwMode="auto">
          <a:xfrm>
            <a:off x="504825" y="-3794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5" descr="\\tmp\wps-root\ksohtml\wpsliyV35.jpg"/>
          <p:cNvSpPr>
            <a:spLocks noChangeAspect="1" noChangeArrowheads="1"/>
          </p:cNvSpPr>
          <p:nvPr/>
        </p:nvSpPr>
        <p:spPr bwMode="auto">
          <a:xfrm>
            <a:off x="1255713" y="-1968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6" descr="\\tmp\wps-root\ksohtml\wpsaWe6sh.jpg"/>
          <p:cNvSpPr>
            <a:spLocks noChangeAspect="1" noChangeArrowheads="1"/>
          </p:cNvSpPr>
          <p:nvPr/>
        </p:nvSpPr>
        <p:spPr bwMode="auto">
          <a:xfrm>
            <a:off x="974725" y="-14288"/>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7" descr="\\tmp\wps-root\ksohtml\wpsZ9ujSs.jpg"/>
          <p:cNvSpPr>
            <a:spLocks noChangeAspect="1" noChangeArrowheads="1"/>
          </p:cNvSpPr>
          <p:nvPr/>
        </p:nvSpPr>
        <p:spPr bwMode="auto">
          <a:xfrm>
            <a:off x="317500" y="320675"/>
            <a:ext cx="10191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8" descr="\\tmp\wps-root\ksohtml\wpsEeAyhE.jpg"/>
          <p:cNvSpPr>
            <a:spLocks noChangeAspect="1" noChangeArrowheads="1"/>
          </p:cNvSpPr>
          <p:nvPr/>
        </p:nvSpPr>
        <p:spPr bwMode="auto">
          <a:xfrm>
            <a:off x="582613" y="4730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9" descr="\\tmp\wps-root\ksohtml\wpsHoTPGP.jpg"/>
          <p:cNvSpPr>
            <a:spLocks noChangeAspect="1" noChangeArrowheads="1"/>
          </p:cNvSpPr>
          <p:nvPr/>
        </p:nvSpPr>
        <p:spPr bwMode="auto">
          <a:xfrm>
            <a:off x="342900" y="80803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10" descr="\\tmp\wps-root\ksohtml\wpscm6850.jpg"/>
          <p:cNvSpPr>
            <a:spLocks noChangeAspect="1" noChangeArrowheads="1"/>
          </p:cNvSpPr>
          <p:nvPr/>
        </p:nvSpPr>
        <p:spPr bwMode="auto">
          <a:xfrm>
            <a:off x="1344613" y="9906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2" descr="\\tmp\wps-root\ksohtml\wpsb6GAm7.jpg"/>
          <p:cNvSpPr>
            <a:spLocks noChangeAspect="1" noChangeArrowheads="1"/>
          </p:cNvSpPr>
          <p:nvPr/>
        </p:nvSpPr>
        <p:spPr bwMode="auto">
          <a:xfrm>
            <a:off x="228600" y="-212725"/>
            <a:ext cx="10382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3" descr="\\tmp\wps-root\ksohtml\wpsmcj7Cd.jpg"/>
          <p:cNvSpPr>
            <a:spLocks noChangeAspect="1" noChangeArrowheads="1"/>
          </p:cNvSpPr>
          <p:nvPr/>
        </p:nvSpPr>
        <p:spPr bwMode="auto">
          <a:xfrm>
            <a:off x="496888" y="-603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4" descr="\\tmp\wps-root\ksohtml\wpsfCrGTj.jpg"/>
          <p:cNvSpPr>
            <a:spLocks noChangeAspect="1" noChangeArrowheads="1"/>
          </p:cNvSpPr>
          <p:nvPr/>
        </p:nvSpPr>
        <p:spPr bwMode="auto">
          <a:xfrm>
            <a:off x="504825" y="27463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5" descr="\\tmp\wps-root\ksohtml\wpsGL4haq.jpg"/>
          <p:cNvSpPr>
            <a:spLocks noChangeAspect="1" noChangeArrowheads="1"/>
          </p:cNvSpPr>
          <p:nvPr/>
        </p:nvSpPr>
        <p:spPr bwMode="auto">
          <a:xfrm>
            <a:off x="1255713" y="4572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6" descr="\\tmp\wps-root\ksohtml\wps5hRVqw.jpg"/>
          <p:cNvSpPr>
            <a:spLocks noChangeAspect="1" noChangeArrowheads="1"/>
          </p:cNvSpPr>
          <p:nvPr/>
        </p:nvSpPr>
        <p:spPr bwMode="auto">
          <a:xfrm>
            <a:off x="974725" y="6397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8" descr="\\tmp\wps-root\ksohtml\wpsMwbppv.jpg"/>
          <p:cNvSpPr>
            <a:spLocks noChangeAspect="1" noChangeArrowheads="1"/>
          </p:cNvSpPr>
          <p:nvPr/>
        </p:nvSpPr>
        <p:spPr bwMode="auto">
          <a:xfrm>
            <a:off x="600075" y="-700088"/>
            <a:ext cx="9906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9" descr="\\tmp\wps-root\ksohtml\wpshvmWnu.jpg"/>
          <p:cNvSpPr>
            <a:spLocks noChangeAspect="1" noChangeArrowheads="1"/>
          </p:cNvSpPr>
          <p:nvPr/>
        </p:nvSpPr>
        <p:spPr bwMode="auto">
          <a:xfrm>
            <a:off x="358775" y="-2127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AutoShape 10" descr="\\tmp\wps-root\ksohtml\wpsCsFwmt.jpg"/>
          <p:cNvSpPr>
            <a:spLocks noChangeAspect="1" noChangeArrowheads="1"/>
          </p:cNvSpPr>
          <p:nvPr/>
        </p:nvSpPr>
        <p:spPr bwMode="auto">
          <a:xfrm>
            <a:off x="139700" y="-30163"/>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AutoShape 11" descr="\\tmp\wps-root\ksohtml\wpsHEO9ks.jpg"/>
          <p:cNvSpPr>
            <a:spLocks noChangeAspect="1" noChangeArrowheads="1"/>
          </p:cNvSpPr>
          <p:nvPr/>
        </p:nvSpPr>
        <p:spPr bwMode="auto">
          <a:xfrm>
            <a:off x="460375" y="152400"/>
            <a:ext cx="3429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AutoShape 12" descr="\\tmp\wps-root\ksohtml\wps4TfQjr.jpg"/>
          <p:cNvSpPr>
            <a:spLocks noChangeAspect="1" noChangeArrowheads="1"/>
          </p:cNvSpPr>
          <p:nvPr/>
        </p:nvSpPr>
        <p:spPr bwMode="auto">
          <a:xfrm>
            <a:off x="236538" y="334963"/>
            <a:ext cx="4572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AutoShape 13" descr="\\tmp\wps-root\ksohtml\wpsBP9ziq.jpg"/>
          <p:cNvSpPr>
            <a:spLocks noChangeAspect="1" noChangeArrowheads="1"/>
          </p:cNvSpPr>
          <p:nvPr/>
        </p:nvSpPr>
        <p:spPr bwMode="auto">
          <a:xfrm>
            <a:off x="476250" y="669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2" descr="\\tmp\wps-root\ksohtml\wpsswX9Ve.jpg"/>
          <p:cNvSpPr>
            <a:spLocks noChangeAspect="1" noChangeArrowheads="1"/>
          </p:cNvSpPr>
          <p:nvPr/>
        </p:nvSpPr>
        <p:spPr bwMode="auto">
          <a:xfrm>
            <a:off x="341313" y="-16144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AutoShape 3" descr="\\tmp\wps-root\ksohtml\wpsv9ZMz3.jpg"/>
          <p:cNvSpPr>
            <a:spLocks noChangeAspect="1" noChangeArrowheads="1"/>
          </p:cNvSpPr>
          <p:nvPr/>
        </p:nvSpPr>
        <p:spPr bwMode="auto">
          <a:xfrm>
            <a:off x="1073150" y="-1431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AutoShape 4" descr="\\tmp\wps-root\ksohtml\wpscrmvdS.jpg"/>
          <p:cNvSpPr>
            <a:spLocks noChangeAspect="1" noChangeArrowheads="1"/>
          </p:cNvSpPr>
          <p:nvPr/>
        </p:nvSpPr>
        <p:spPr bwMode="auto">
          <a:xfrm>
            <a:off x="1433513" y="-9445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AutoShape 5" descr="\\tmp\wps-root\ksohtml\wpsPwjgRG.jpg"/>
          <p:cNvSpPr>
            <a:spLocks noChangeAspect="1" noChangeArrowheads="1"/>
          </p:cNvSpPr>
          <p:nvPr/>
        </p:nvSpPr>
        <p:spPr bwMode="auto">
          <a:xfrm>
            <a:off x="625475" y="-6096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AutoShape 6" descr="\\tmp\wps-root\ksohtml\wpsOB63uv.jpg"/>
          <p:cNvSpPr>
            <a:spLocks noChangeAspect="1" noChangeArrowheads="1"/>
          </p:cNvSpPr>
          <p:nvPr/>
        </p:nvSpPr>
        <p:spPr bwMode="auto">
          <a:xfrm>
            <a:off x="990600" y="-274638"/>
            <a:ext cx="3429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AutoShape 7" descr="\\tmp\wps-root\ksohtml\wpsrk2X8j.jpg"/>
          <p:cNvSpPr>
            <a:spLocks noChangeAspect="1" noChangeArrowheads="1"/>
          </p:cNvSpPr>
          <p:nvPr/>
        </p:nvSpPr>
        <p:spPr bwMode="auto">
          <a:xfrm>
            <a:off x="714375" y="8223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AutoShape 2" descr="\\tmp\wps-root\ksohtml\wpscN1H4Z.jpg"/>
          <p:cNvSpPr>
            <a:spLocks noChangeAspect="1" noChangeArrowheads="1"/>
          </p:cNvSpPr>
          <p:nvPr/>
        </p:nvSpPr>
        <p:spPr bwMode="auto">
          <a:xfrm>
            <a:off x="341313" y="-13096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AutoShape 3" descr="\\tmp\wps-root\ksohtml\wpsBthv0F.jpg"/>
          <p:cNvSpPr>
            <a:spLocks noChangeAspect="1" noChangeArrowheads="1"/>
          </p:cNvSpPr>
          <p:nvPr/>
        </p:nvSpPr>
        <p:spPr bwMode="auto">
          <a:xfrm>
            <a:off x="1073150" y="-11271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AutoShape 4" descr="\\tmp\wps-root\ksohtml\wpsm0mlWl.jpg"/>
          <p:cNvSpPr>
            <a:spLocks noChangeAspect="1" noChangeArrowheads="1"/>
          </p:cNvSpPr>
          <p:nvPr/>
        </p:nvSpPr>
        <p:spPr bwMode="auto">
          <a:xfrm>
            <a:off x="638175" y="-792163"/>
            <a:ext cx="3429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AutoShape 5" descr="\\tmp\wps-root\ksohtml\wps5HrfS1.jpg"/>
          <p:cNvSpPr>
            <a:spLocks noChangeAspect="1" noChangeArrowheads="1"/>
          </p:cNvSpPr>
          <p:nvPr/>
        </p:nvSpPr>
        <p:spPr bwMode="auto">
          <a:xfrm>
            <a:off x="447675" y="7620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AutoShape 6" descr="\\tmp\wps-root\ksohtml\wpsYLIbOH.jpg"/>
          <p:cNvSpPr>
            <a:spLocks noChangeAspect="1" noChangeArrowheads="1"/>
          </p:cNvSpPr>
          <p:nvPr/>
        </p:nvSpPr>
        <p:spPr bwMode="auto">
          <a:xfrm>
            <a:off x="889000" y="10969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AutoShape 7" descr="\\tmp\wps-root\ksohtml\wpsj1laKn.jpg"/>
          <p:cNvSpPr>
            <a:spLocks noChangeAspect="1" noChangeArrowheads="1"/>
          </p:cNvSpPr>
          <p:nvPr/>
        </p:nvSpPr>
        <p:spPr bwMode="auto">
          <a:xfrm>
            <a:off x="785813" y="1279525"/>
            <a:ext cx="1047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任意多边形: 形状 13">
            <a:extLst>
              <a:ext uri="{FF2B5EF4-FFF2-40B4-BE49-F238E27FC236}">
                <a16:creationId xmlns:a16="http://schemas.microsoft.com/office/drawing/2014/main" id="{BB7B2CCE-99DF-4AF4-BEDA-188B38B189F1}"/>
              </a:ext>
            </a:extLst>
          </p:cNvPr>
          <p:cNvSpPr/>
          <p:nvPr/>
        </p:nvSpPr>
        <p:spPr>
          <a:xfrm>
            <a:off x="889000" y="5242982"/>
            <a:ext cx="6259653"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加法原理：总时间复杂度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47" name="任意多边形: 形状 13">
            <a:extLst>
              <a:ext uri="{FF2B5EF4-FFF2-40B4-BE49-F238E27FC236}">
                <a16:creationId xmlns:a16="http://schemas.microsoft.com/office/drawing/2014/main" id="{BB7B2CCE-99DF-4AF4-BEDA-188B38B189F1}"/>
              </a:ext>
            </a:extLst>
          </p:cNvPr>
          <p:cNvSpPr/>
          <p:nvPr/>
        </p:nvSpPr>
        <p:spPr>
          <a:xfrm>
            <a:off x="6199263" y="4332408"/>
            <a:ext cx="4623977"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44-49</a:t>
            </a:r>
            <a:r>
              <a:rPr lang="zh-CN" altLang="en-US" sz="2400" dirty="0" smtClean="0">
                <a:latin typeface="微软雅黑" panose="020B0503020204020204" pitchFamily="34" charset="-122"/>
                <a:ea typeface="微软雅黑" panose="020B0503020204020204" pitchFamily="34" charset="-122"/>
              </a:rPr>
              <a:t>：时间复杂度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83435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r>
              <a:rPr lang="zh-CN" altLang="en-US" dirty="0" smtClean="0"/>
              <a:t>图的遍历</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672662" y="1609172"/>
            <a:ext cx="10846676" cy="2862322"/>
          </a:xfrm>
          <a:prstGeom prst="rect">
            <a:avLst/>
          </a:prstGeom>
          <a:noFill/>
        </p:spPr>
        <p:txBody>
          <a:bodyPr wrap="square" rtlCol="0">
            <a:spAutoFit/>
          </a:bodyPr>
          <a:lstStyle/>
          <a:p>
            <a:pPr lvl="0" eaLnBrk="0" fontAlgn="base" hangingPunct="0">
              <a:lnSpc>
                <a:spcPct val="150000"/>
              </a:lnSpc>
              <a:spcBef>
                <a:spcPct val="0"/>
              </a:spcBef>
              <a:spcAft>
                <a:spcPct val="0"/>
              </a:spcAft>
            </a:pPr>
            <a:r>
              <a:rPr lang="zh-CN" altLang="zh-CN" sz="2400" dirty="0">
                <a:latin typeface="宋体" panose="02010600030101010101" pitchFamily="2" charset="-122"/>
                <a:ea typeface="宋体" panose="02010600030101010101" pitchFamily="2" charset="-122"/>
                <a:cs typeface="Times New Roman" panose="02020603050405020304" pitchFamily="18" charset="0"/>
              </a:rPr>
              <a:t>按照某种方式逐个访问图中的所有顶点，且每个顶点只被访问一次。</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a:pPr>
            <a:r>
              <a:rPr lang="zh-CN" altLang="zh-CN" sz="2400" dirty="0">
                <a:latin typeface="宋体" panose="02010600030101010101" pitchFamily="2" charset="-122"/>
                <a:ea typeface="宋体" panose="02010600030101010101" pitchFamily="2" charset="-122"/>
                <a:cs typeface="Times New Roman" panose="02020603050405020304" pitchFamily="18" charset="0"/>
              </a:rPr>
              <a:t>最简单的方式是沿着顶点表循环访问一遍，由此达到了遍历的目标。</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latin typeface="宋体" panose="02010600030101010101" pitchFamily="2" charset="-122"/>
                <a:ea typeface="宋体" panose="02010600030101010101" pitchFamily="2" charset="-122"/>
                <a:cs typeface="Times New Roman" panose="02020603050405020304" pitchFamily="18" charset="0"/>
              </a:rPr>
              <a:t>这种方式，完全没有借用边的信息。</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startAt="2"/>
            </a:pPr>
            <a:r>
              <a:rPr lang="zh-CN" altLang="zh-CN" sz="2400" dirty="0">
                <a:latin typeface="宋体" panose="02010600030101010101" pitchFamily="2" charset="-122"/>
                <a:ea typeface="宋体" panose="02010600030101010101" pitchFamily="2" charset="-122"/>
                <a:cs typeface="Times New Roman" panose="02020603050405020304" pitchFamily="18" charset="0"/>
              </a:rPr>
              <a:t>两种借助边信息实现遍历的算法：</a:t>
            </a:r>
            <a:r>
              <a:rPr lang="zh-CN" altLang="zh-CN" sz="2400" b="1" dirty="0">
                <a:latin typeface="宋体" panose="02010600030101010101" pitchFamily="2" charset="-122"/>
                <a:ea typeface="宋体" panose="02010600030101010101" pitchFamily="2" charset="-122"/>
                <a:cs typeface="Times New Roman" panose="02020603050405020304" pitchFamily="18" charset="0"/>
              </a:rPr>
              <a:t>深度优先遍历</a:t>
            </a:r>
            <a:r>
              <a:rPr lang="zh-CN" altLang="zh-CN" sz="2400" dirty="0">
                <a:latin typeface="宋体" panose="02010600030101010101" pitchFamily="2" charset="-122"/>
                <a:ea typeface="宋体" panose="02010600030101010101" pitchFamily="2" charset="-122"/>
                <a:cs typeface="Times New Roman" panose="02020603050405020304" pitchFamily="18" charset="0"/>
              </a:rPr>
              <a:t>和</a:t>
            </a:r>
            <a:r>
              <a:rPr lang="zh-CN" altLang="zh-CN" sz="2400" b="1" dirty="0">
                <a:latin typeface="宋体" panose="02010600030101010101" pitchFamily="2" charset="-122"/>
                <a:ea typeface="宋体" panose="02010600030101010101" pitchFamily="2" charset="-122"/>
                <a:cs typeface="Times New Roman" panose="02020603050405020304" pitchFamily="18" charset="0"/>
              </a:rPr>
              <a:t>广度优先遍历</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zh-CN" sz="2400" dirty="0">
                <a:latin typeface="宋体" panose="02010600030101010101" pitchFamily="2" charset="-122"/>
                <a:ea typeface="宋体" panose="02010600030101010101" pitchFamily="2" charset="-122"/>
                <a:cs typeface="Times New Roman" panose="02020603050405020304" pitchFamily="18" charset="0"/>
              </a:rPr>
              <a:t>基于这两种遍历可以解决图中更多的涉及到边的问题，如图的连通性问题。</a:t>
            </a:r>
          </a:p>
        </p:txBody>
      </p:sp>
    </p:spTree>
    <p:extLst>
      <p:ext uri="{BB962C8B-B14F-4D97-AF65-F5344CB8AC3E}">
        <p14:creationId xmlns:p14="http://schemas.microsoft.com/office/powerpoint/2010/main" val="2128798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56638"/>
            <a:ext cx="10515600" cy="518958"/>
          </a:xfrm>
        </p:spPr>
        <p:txBody>
          <a:bodyPr>
            <a:normAutofit/>
          </a:bodyPr>
          <a:lstStyle/>
          <a:p>
            <a:pPr lvl="0"/>
            <a:r>
              <a:rPr lang="zh-CN" altLang="en-US" sz="2800" dirty="0" smtClean="0"/>
              <a:t>问题求解：</a:t>
            </a:r>
            <a:r>
              <a:rPr lang="zh-CN" altLang="zh-CN" sz="2800" dirty="0" smtClean="0">
                <a:latin typeface="黑体" panose="02010609060101010101" pitchFamily="49" charset="-122"/>
                <a:ea typeface="黑体" panose="02010609060101010101" pitchFamily="49" charset="-122"/>
                <a:cs typeface="Times New Roman" panose="02020603050405020304" pitchFamily="18" charset="0"/>
              </a:rPr>
              <a:t>哥尼斯堡</a:t>
            </a:r>
            <a:r>
              <a:rPr lang="zh-CN" altLang="zh-CN" sz="2800" dirty="0">
                <a:latin typeface="黑体" panose="02010609060101010101" pitchFamily="49" charset="-122"/>
                <a:ea typeface="黑体" panose="02010609060101010101" pitchFamily="49" charset="-122"/>
                <a:cs typeface="Times New Roman" panose="02020603050405020304" pitchFamily="18" charset="0"/>
              </a:rPr>
              <a:t>七桥</a:t>
            </a:r>
            <a:r>
              <a:rPr lang="zh-CN" altLang="zh-CN" sz="2800" dirty="0" smtClean="0">
                <a:latin typeface="黑体" panose="02010609060101010101" pitchFamily="49" charset="-122"/>
                <a:ea typeface="黑体" panose="02010609060101010101" pitchFamily="49" charset="-122"/>
                <a:cs typeface="Times New Roman" panose="02020603050405020304" pitchFamily="18" charset="0"/>
              </a:rPr>
              <a:t>问题</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7.1</a:t>
            </a:r>
            <a:r>
              <a:rPr lang="zh-CN" altLang="en-US" dirty="0"/>
              <a:t>问题引入及求解</a:t>
            </a:r>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696432" y="1288378"/>
            <a:ext cx="11055325" cy="5057775"/>
          </a:xfrm>
        </p:spPr>
        <p:txBody>
          <a:bodyPr>
            <a:normAutofit/>
          </a:bodyPr>
          <a:lstStyle/>
          <a:p>
            <a:pPr marL="1528763" lvl="0" indent="-1528763">
              <a:lnSpc>
                <a:spcPct val="110000"/>
              </a:lnSpc>
            </a:pPr>
            <a:r>
              <a:rPr lang="zh-CN" altLang="en-US" sz="2400" b="1" dirty="0"/>
              <a:t>问题抽象</a:t>
            </a:r>
            <a:r>
              <a:rPr lang="zh-CN" altLang="en-US" sz="2400" dirty="0"/>
              <a:t>：抽象地表达和描述</a:t>
            </a:r>
            <a:r>
              <a:rPr lang="en-US" altLang="zh-CN" sz="2400" dirty="0"/>
              <a:t>-</a:t>
            </a:r>
            <a:r>
              <a:rPr lang="zh-CN" altLang="en-US" sz="2400" dirty="0"/>
              <a:t>陆地或者岛屿为元素（顶点），桥为元素间关系（边）。涉及到的数学工具</a:t>
            </a:r>
            <a:r>
              <a:rPr lang="en-US" altLang="zh-CN" sz="2400" dirty="0"/>
              <a:t>-</a:t>
            </a:r>
            <a:r>
              <a:rPr lang="zh-CN" altLang="en-US" sz="2400" dirty="0"/>
              <a:t>图</a:t>
            </a:r>
            <a:endParaRPr lang="en-US" altLang="zh-CN" sz="2400" dirty="0"/>
          </a:p>
          <a:p>
            <a:pPr marL="1876425" indent="-1876425">
              <a:lnSpc>
                <a:spcPct val="110000"/>
              </a:lnSpc>
            </a:pPr>
            <a:r>
              <a:rPr lang="zh-CN" altLang="en-US" sz="2400" b="1" dirty="0"/>
              <a:t>问题转化为</a:t>
            </a:r>
            <a:r>
              <a:rPr lang="zh-CN" altLang="en-US" sz="2400" dirty="0"/>
              <a:t>：是否存在从任意一个顶点出发，经过每条边一次且仅一次，最后回到该顶点</a:t>
            </a:r>
            <a:r>
              <a:rPr lang="zh-CN" altLang="en-US" sz="2400"/>
              <a:t>的</a:t>
            </a:r>
            <a:r>
              <a:rPr lang="zh-CN" altLang="en-US" sz="2400" smtClean="0"/>
              <a:t>路径（</a:t>
            </a:r>
            <a:r>
              <a:rPr lang="zh-CN" altLang="en-US" sz="2400" dirty="0" smtClean="0"/>
              <a:t>一笔画</a:t>
            </a:r>
            <a:r>
              <a:rPr lang="zh-CN" altLang="en-US" sz="2400" smtClean="0"/>
              <a:t>问题）。</a:t>
            </a:r>
            <a:endParaRPr lang="en-US" altLang="zh-CN" sz="2400" b="1" dirty="0" smtClean="0"/>
          </a:p>
        </p:txBody>
      </p:sp>
      <p:pic>
        <p:nvPicPr>
          <p:cNvPr id="7" name="Picture 4" descr="http://www.kdocs.cn/api/v3/office/copy/TS9wQXdNZmltWkZnV3M0TVhTWkhGSFp5YS92VG9ETU9Ud1VMUEZLZ0RlN0ZzYmtVNHZaTUhXbGYzVDNjZ3FyTFA1SVpkM0ZqUWNyRlpyWEZtVXBhN0l2Mm54UDVhNkZZRlhKNzlkc2FobmxZa0FhZForRzEzSmFNdmtXb29SQllXQkZ2dTdmQ1hCNHZMK3hJN0s1M3I4eEcwQ1BJQTNjak51bzJvRmlQNnhlMm8vQWR0d3dnbU0yTjVGYWdEZ0dmOUgzQ21XbzFsanVyanl4VG9TVnV1b2FROThNQzMrUUxick5Ob3p2ak16UzJnZldBVGc0ZmN1NTFycjREMnRsU1VhajdvUXFzdm53PQ==/attach/object/d9524984a01e140c0ae27cda37f03d512fe2ef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3253" y="3339470"/>
            <a:ext cx="3278541" cy="2817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2128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pPr lvl="0"/>
            <a:r>
              <a:rPr lang="zh-CN" altLang="en-US" dirty="0" smtClean="0"/>
              <a:t>遍历</a:t>
            </a:r>
            <a:r>
              <a:rPr lang="zh-CN" altLang="zh-CN" dirty="0" smtClean="0"/>
              <a:t>图</a:t>
            </a:r>
            <a:r>
              <a:rPr lang="zh-CN" altLang="en-US" dirty="0" smtClean="0"/>
              <a:t>和遍历</a:t>
            </a:r>
            <a:r>
              <a:rPr lang="zh-CN" altLang="zh-CN" dirty="0" smtClean="0"/>
              <a:t>二叉树的不同</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5" y="1719530"/>
            <a:ext cx="11283478" cy="4524315"/>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图中的顶点地位相同，没有特殊的顶点</a:t>
            </a:r>
            <a:r>
              <a:rPr lang="zh-CN" altLang="en-US" sz="2400" dirty="0">
                <a:latin typeface="宋体" panose="02010600030101010101" pitchFamily="2" charset="-122"/>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二叉树结构中有一个特殊的根结点</a:t>
            </a:r>
            <a:r>
              <a:rPr lang="zh-CN" altLang="en-US" sz="2400" dirty="0">
                <a:latin typeface="宋体" panose="02010600030101010101" pitchFamily="2" charset="-122"/>
                <a:cs typeface="Times New Roman" panose="02020603050405020304" pitchFamily="18" charset="0"/>
              </a:rPr>
              <a:t>。</a:t>
            </a:r>
            <a:endParaRPr lang="en-US" altLang="zh-CN" sz="2400" dirty="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图中一个顶点可以和多个其它顶点邻接，可看作有多个直接前驱结点和多个后继结点，并可能存在</a:t>
            </a:r>
            <a:r>
              <a:rPr lang="zh-CN" altLang="zh-CN" sz="2400" dirty="0" smtClean="0">
                <a:latin typeface="宋体" panose="02010600030101010101" pitchFamily="2" charset="-122"/>
                <a:cs typeface="Times New Roman" panose="02020603050405020304" pitchFamily="18" charset="0"/>
              </a:rPr>
              <a:t>回路</a:t>
            </a:r>
            <a:r>
              <a:rPr lang="zh-CN" altLang="en-US" sz="2400"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二叉树</a:t>
            </a:r>
            <a:r>
              <a:rPr lang="zh-CN" altLang="zh-CN" sz="2400" dirty="0">
                <a:latin typeface="宋体" panose="02010600030101010101" pitchFamily="2" charset="-122"/>
                <a:cs typeface="Times New Roman" panose="02020603050405020304" pitchFamily="18" charset="0"/>
              </a:rPr>
              <a:t>中每个结点的直接前驱结点只有</a:t>
            </a:r>
            <a:r>
              <a:rPr lang="zh-CN" altLang="zh-CN" sz="2400" dirty="0" smtClean="0">
                <a:latin typeface="宋体" panose="02010600030101010101" pitchFamily="2" charset="-122"/>
                <a:cs typeface="Times New Roman" panose="02020603050405020304" pitchFamily="18" charset="0"/>
              </a:rPr>
              <a:t>一个</a:t>
            </a:r>
            <a:r>
              <a:rPr lang="zh-CN" altLang="zh-CN" sz="2400" dirty="0">
                <a:latin typeface="宋体" panose="02010600030101010101" pitchFamily="2" charset="-122"/>
                <a:cs typeface="Times New Roman" panose="02020603050405020304" pitchFamily="18" charset="0"/>
              </a:rPr>
              <a:t>，直接后继结点最多有两个，且不存在回路</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en-US" sz="2400" dirty="0" smtClean="0">
                <a:latin typeface="宋体" panose="02010600030101010101" pitchFamily="2" charset="-122"/>
                <a:cs typeface="Times New Roman" panose="02020603050405020304" pitchFamily="18" charset="0"/>
              </a:rPr>
              <a:t>无向图中，邻接于一条边的两个顶点，甚至可以视作互为后继。</a:t>
            </a:r>
            <a:endParaRPr lang="en-US" altLang="zh-CN" sz="2400" dirty="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a:pPr>
            <a:endParaRPr lang="en-US" altLang="zh-CN" sz="2400" dirty="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pPr>
            <a:r>
              <a:rPr lang="zh-CN" altLang="zh-CN" sz="2400" dirty="0">
                <a:latin typeface="宋体" panose="02010600030101010101" pitchFamily="2" charset="-122"/>
                <a:cs typeface="Times New Roman" panose="02020603050405020304" pitchFamily="18" charset="0"/>
              </a:rPr>
              <a:t>为避免</a:t>
            </a:r>
            <a:r>
              <a:rPr lang="zh-CN" altLang="en-US" sz="2400" dirty="0">
                <a:latin typeface="宋体" panose="02010600030101010101" pitchFamily="2" charset="-122"/>
                <a:cs typeface="Times New Roman" panose="02020603050405020304" pitchFamily="18" charset="0"/>
              </a:rPr>
              <a:t>通过不同前驱多次到达同一顶点，造成</a:t>
            </a:r>
            <a:r>
              <a:rPr lang="zh-CN" altLang="zh-CN" sz="2400" dirty="0">
                <a:latin typeface="宋体" panose="02010600030101010101" pitchFamily="2" charset="-122"/>
                <a:cs typeface="Times New Roman" panose="02020603050405020304" pitchFamily="18" charset="0"/>
              </a:rPr>
              <a:t>重复访问已经访问过的顶点，在图的遍历过程中，通常对已经访问过的顶点加特殊标记（即已访问标志）</a:t>
            </a:r>
            <a:r>
              <a:rPr lang="zh-CN" altLang="zh-CN" sz="2400" dirty="0" smtClean="0">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340823858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r>
              <a:rPr lang="zh-CN" altLang="en-US" dirty="0" smtClean="0"/>
              <a:t>深度优先遍历</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5" y="1719530"/>
            <a:ext cx="11283478" cy="3970318"/>
          </a:xfrm>
          <a:prstGeom prst="rect">
            <a:avLst/>
          </a:prstGeom>
          <a:noFill/>
        </p:spPr>
        <p:txBody>
          <a:bodyPr wrap="square" rtlCol="0">
            <a:spAutoFit/>
          </a:bodyPr>
          <a:lstStyle/>
          <a:p>
            <a:pPr lvl="0" eaLnBrk="0" fontAlgn="base" hangingPunct="0">
              <a:lnSpc>
                <a:spcPct val="150000"/>
              </a:lnSpc>
              <a:spcBef>
                <a:spcPct val="0"/>
              </a:spcBef>
              <a:spcAft>
                <a:spcPct val="0"/>
              </a:spcAft>
            </a:pPr>
            <a:r>
              <a:rPr lang="zh-CN" altLang="zh-CN" sz="2400" b="1" dirty="0"/>
              <a:t>DFS（Depth First Search）</a:t>
            </a:r>
            <a:br>
              <a:rPr lang="zh-CN" altLang="zh-CN" sz="2400" b="1" dirty="0"/>
            </a:br>
            <a:r>
              <a:rPr lang="zh-CN" altLang="zh-CN" sz="2400" dirty="0">
                <a:latin typeface="宋体" panose="02010600030101010101" pitchFamily="2" charset="-122"/>
                <a:cs typeface="Times New Roman" panose="02020603050405020304" pitchFamily="18" charset="0"/>
              </a:rPr>
              <a:t>访问方式如下：</a:t>
            </a:r>
            <a:endParaRPr lang="zh-CN" altLang="zh-CN" sz="4800" dirty="0">
              <a:latin typeface="Arial" panose="020B0604020202020204" pitchFamily="34" charset="0"/>
            </a:endParaRPr>
          </a:p>
          <a:p>
            <a:pPr marL="457200" lvl="0" indent="-457200" eaLnBrk="0" fontAlgn="base" hangingPunct="0">
              <a:lnSpc>
                <a:spcPct val="150000"/>
              </a:lnSpc>
              <a:spcBef>
                <a:spcPct val="0"/>
              </a:spcBef>
              <a:spcAft>
                <a:spcPct val="0"/>
              </a:spcAft>
              <a:buFont typeface="+mj-lt"/>
              <a:buAutoNum type="arabicPeriod"/>
            </a:pPr>
            <a:r>
              <a:rPr lang="zh-CN" altLang="zh-CN" sz="2400" dirty="0">
                <a:latin typeface="宋体" panose="02010600030101010101" pitchFamily="2" charset="-122"/>
                <a:cs typeface="Times New Roman" panose="02020603050405020304" pitchFamily="18" charset="0"/>
              </a:rPr>
              <a:t>从选中的某一个未访问过的顶点出发，访问并对该顶点加已访问标志。</a:t>
            </a:r>
            <a:endParaRPr lang="zh-CN" altLang="zh-CN" sz="3200" dirty="0"/>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依次</a:t>
            </a:r>
            <a:r>
              <a:rPr lang="zh-CN" altLang="zh-CN" sz="2400" dirty="0">
                <a:latin typeface="宋体" panose="02010600030101010101" pitchFamily="2" charset="-122"/>
                <a:cs typeface="Times New Roman" panose="02020603050405020304" pitchFamily="18" charset="0"/>
              </a:rPr>
              <a:t>从该顶点的未被访问过的第</a:t>
            </a:r>
            <a:r>
              <a:rPr lang="zh-CN" altLang="zh-CN" sz="2400" dirty="0">
                <a:latin typeface="Arial" panose="020B0604020202020204" pitchFamily="34" charset="0"/>
                <a:cs typeface="Arial" panose="020B0604020202020204" pitchFamily="34" charset="0"/>
              </a:rPr>
              <a:t>1</a:t>
            </a:r>
            <a:r>
              <a:rPr lang="zh-CN" altLang="zh-CN" sz="2400" dirty="0">
                <a:latin typeface="宋体" panose="02010600030101010101" pitchFamily="2" charset="-122"/>
                <a:cs typeface="Times New Roman" panose="02020603050405020304" pitchFamily="18" charset="0"/>
              </a:rPr>
              <a:t>个、第</a:t>
            </a:r>
            <a:r>
              <a:rPr lang="zh-CN" altLang="zh-CN" sz="2400" dirty="0">
                <a:latin typeface="Arial" panose="020B0604020202020204" pitchFamily="34" charset="0"/>
                <a:cs typeface="Arial" panose="020B0604020202020204" pitchFamily="34" charset="0"/>
              </a:rPr>
              <a:t>2</a:t>
            </a:r>
            <a:r>
              <a:rPr lang="zh-CN" altLang="zh-CN" sz="2400" dirty="0">
                <a:latin typeface="宋体" panose="02010600030101010101" pitchFamily="2" charset="-122"/>
                <a:cs typeface="Times New Roman" panose="02020603050405020304" pitchFamily="18" charset="0"/>
              </a:rPr>
              <a:t>个、第</a:t>
            </a:r>
            <a:r>
              <a:rPr lang="zh-CN" altLang="zh-CN" sz="2400" dirty="0">
                <a:latin typeface="Arial" panose="020B0604020202020204" pitchFamily="34" charset="0"/>
                <a:cs typeface="Arial" panose="020B0604020202020204" pitchFamily="34" charset="0"/>
              </a:rPr>
              <a:t>3</a:t>
            </a:r>
            <a:r>
              <a:rPr lang="zh-CN" altLang="zh-CN" sz="2400" dirty="0">
                <a:latin typeface="宋体" panose="02010600030101010101" pitchFamily="2" charset="-122"/>
                <a:cs typeface="Times New Roman" panose="02020603050405020304" pitchFamily="18" charset="0"/>
              </a:rPr>
              <a:t>个</a:t>
            </a:r>
            <a:r>
              <a:rPr lang="zh-CN" altLang="zh-CN" sz="2400" dirty="0">
                <a:latin typeface="Arial" panose="020B0604020202020204" pitchFamily="34" charset="0"/>
                <a:cs typeface="Arial" panose="020B0604020202020204" pitchFamily="34" charset="0"/>
              </a:rPr>
              <a:t>…… </a:t>
            </a:r>
            <a:r>
              <a:rPr lang="zh-CN" altLang="zh-CN" sz="2400" dirty="0">
                <a:latin typeface="宋体" panose="02010600030101010101" pitchFamily="2" charset="-122"/>
                <a:cs typeface="Times New Roman" panose="02020603050405020304" pitchFamily="18" charset="0"/>
              </a:rPr>
              <a:t>邻接顶点出发，依次进行深度优先遍历，即转向</a:t>
            </a:r>
            <a:r>
              <a:rPr lang="zh-CN" altLang="zh-CN" sz="2400" dirty="0">
                <a:latin typeface="Arial" panose="020B0604020202020204" pitchFamily="34" charset="0"/>
                <a:cs typeface="Arial" panose="020B0604020202020204" pitchFamily="34" charset="0"/>
              </a:rPr>
              <a:t>1</a:t>
            </a:r>
            <a:r>
              <a:rPr lang="zh-CN" altLang="zh-CN" sz="2400" dirty="0">
                <a:latin typeface="宋体" panose="02010600030101010101" pitchFamily="2" charset="-122"/>
                <a:cs typeface="Times New Roman" panose="02020603050405020304" pitchFamily="18" charset="0"/>
              </a:rPr>
              <a:t>。</a:t>
            </a:r>
            <a:endParaRPr lang="zh-CN" altLang="zh-CN" sz="3200" dirty="0"/>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如果</a:t>
            </a:r>
            <a:r>
              <a:rPr lang="zh-CN" altLang="zh-CN" sz="2400" dirty="0">
                <a:latin typeface="宋体" panose="02010600030101010101" pitchFamily="2" charset="-122"/>
                <a:cs typeface="Times New Roman" panose="02020603050405020304" pitchFamily="18" charset="0"/>
              </a:rPr>
              <a:t>还有顶点未被访问过，选中其中一个顶点作为起始顶点，再次转向</a:t>
            </a:r>
            <a:r>
              <a:rPr lang="zh-CN" altLang="zh-CN" sz="2400" dirty="0">
                <a:latin typeface="Arial" panose="020B0604020202020204" pitchFamily="34" charset="0"/>
                <a:cs typeface="Arial" panose="020B0604020202020204" pitchFamily="34" charset="0"/>
              </a:rPr>
              <a:t>1</a:t>
            </a:r>
            <a:r>
              <a:rPr lang="zh-CN" altLang="zh-CN" sz="2400" dirty="0">
                <a:latin typeface="宋体" panose="02010600030101010101" pitchFamily="2" charset="-122"/>
                <a:cs typeface="Times New Roman" panose="02020603050405020304" pitchFamily="18" charset="0"/>
              </a:rPr>
              <a:t>。如果所有的顶点都被访问到，遍历结束</a:t>
            </a:r>
            <a:r>
              <a:rPr lang="zh-CN" altLang="zh-CN" sz="2400" dirty="0" smtClean="0">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p:txBody>
      </p:sp>
      <p:sp>
        <p:nvSpPr>
          <p:cNvPr id="6" name="任意多边形: 形状 13">
            <a:extLst>
              <a:ext uri="{FF2B5EF4-FFF2-40B4-BE49-F238E27FC236}">
                <a16:creationId xmlns:a16="http://schemas.microsoft.com/office/drawing/2014/main" id="{BB7B2CCE-99DF-4AF4-BEDA-188B38B189F1}"/>
              </a:ext>
            </a:extLst>
          </p:cNvPr>
          <p:cNvSpPr/>
          <p:nvPr/>
        </p:nvSpPr>
        <p:spPr>
          <a:xfrm>
            <a:off x="5842025" y="5648850"/>
            <a:ext cx="5777161"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思考：什么条件下会从</a:t>
            </a:r>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再转向</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90445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489411"/>
            <a:ext cx="10515600" cy="518958"/>
          </a:xfrm>
        </p:spPr>
        <p:txBody>
          <a:bodyPr>
            <a:normAutofit/>
          </a:bodyPr>
          <a:lstStyle/>
          <a:p>
            <a:r>
              <a:rPr lang="zh-CN" altLang="en-US" dirty="0" smtClean="0"/>
              <a:t>深度优先遍历示例</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p:pic>
        <p:nvPicPr>
          <p:cNvPr id="15361" name="Picture 1"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e684d3c9b5a6358c53f371ae7345a45f9e890e9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672" y="1218940"/>
            <a:ext cx="7417432" cy="359124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94104" y="4810185"/>
            <a:ext cx="11016568" cy="1667764"/>
          </a:xfrm>
          <a:prstGeom prst="rect">
            <a:avLst/>
          </a:prstGeom>
        </p:spPr>
        <p:txBody>
          <a:bodyPr wrap="square">
            <a:spAutoFit/>
          </a:bodyPr>
          <a:lstStyle/>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en-US" sz="2400" dirty="0" smtClean="0">
                <a:latin typeface="宋体" panose="02010600030101010101" pitchFamily="2" charset="-122"/>
                <a:cs typeface="Times New Roman" panose="02020603050405020304" pitchFamily="18" charset="0"/>
              </a:rPr>
              <a:t>深度</a:t>
            </a:r>
            <a:r>
              <a:rPr lang="zh-CN" altLang="en-US" sz="2400" dirty="0">
                <a:latin typeface="宋体" panose="02010600030101010101" pitchFamily="2" charset="-122"/>
                <a:cs typeface="Times New Roman" panose="02020603050405020304" pitchFamily="18" charset="0"/>
              </a:rPr>
              <a:t>优先遍历结果是不唯一的</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它是一个典型的</a:t>
            </a:r>
            <a:r>
              <a:rPr lang="zh-CN" altLang="zh-CN" sz="2400" b="1" dirty="0">
                <a:latin typeface="宋体" panose="02010600030101010101" pitchFamily="2" charset="-122"/>
                <a:cs typeface="Times New Roman" panose="02020603050405020304" pitchFamily="18" charset="0"/>
              </a:rPr>
              <a:t>递归</a:t>
            </a:r>
            <a:r>
              <a:rPr lang="zh-CN" altLang="zh-CN" sz="2400" b="1" dirty="0">
                <a:latin typeface="宋体" panose="02010600030101010101" pitchFamily="2" charset="-122"/>
                <a:cs typeface="Arial" panose="020B0604020202020204" pitchFamily="34" charset="0"/>
              </a:rPr>
              <a:t>过程</a:t>
            </a:r>
            <a:r>
              <a:rPr lang="zh-CN" altLang="en-US" sz="2400" dirty="0">
                <a:latin typeface="宋体" panose="02010600030101010101" pitchFamily="2" charset="-122"/>
                <a:cs typeface="Arial" panose="020B0604020202020204" pitchFamily="34" charset="0"/>
              </a:rPr>
              <a:t>：</a:t>
            </a:r>
            <a:r>
              <a:rPr lang="zh-CN" altLang="zh-CN" sz="2400" dirty="0">
                <a:latin typeface="宋体" panose="02010600030101010101" pitchFamily="2" charset="-122"/>
                <a:cs typeface="Times New Roman" panose="02020603050405020304" pitchFamily="18" charset="0"/>
              </a:rPr>
              <a:t>随着未访问顶点的逐步变少，它是用了一个对规模小的图的遍历问题去解决对规模大的图的遍历问题</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581923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r>
              <a:rPr lang="zh-CN" altLang="en-US" dirty="0" smtClean="0"/>
              <a:t>深度优先遍历算法</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584225" y="1460111"/>
                <a:ext cx="11283478" cy="4524315"/>
              </a:xfrm>
              <a:prstGeom prst="rect">
                <a:avLst/>
              </a:prstGeom>
              <a:noFill/>
            </p:spPr>
            <p:txBody>
              <a:bodyPr wrap="square" rtlCol="0">
                <a:spAutoFit/>
              </a:bodyPr>
              <a:lstStyle/>
              <a:p>
                <a:pPr lvl="0" indent="269875" eaLnBrk="0" fontAlgn="base" hangingPunct="0">
                  <a:spcBef>
                    <a:spcPct val="0"/>
                  </a:spcBef>
                  <a:spcAft>
                    <a:spcPct val="0"/>
                  </a:spcAft>
                </a:pPr>
                <a:r>
                  <a:rPr lang="zh-CN" altLang="zh-CN" sz="2400" b="1" u="sng" dirty="0" smtClean="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7-11:</a:t>
                </a:r>
                <a:r>
                  <a:rPr lang="zh-CN" altLang="zh-CN" sz="2400" u="sng" dirty="0">
                    <a:latin typeface="Times New Roman" panose="02020603050405020304" pitchFamily="18" charset="0"/>
                    <a:cs typeface="Times New Roman" panose="02020603050405020304" pitchFamily="18" charset="0"/>
                  </a:rPr>
                  <a:t> </a:t>
                </a:r>
                <a:r>
                  <a:rPr lang="zh-CN" altLang="zh-CN" sz="2400" u="sng" dirty="0">
                    <a:latin typeface="宋体" panose="02010600030101010101" pitchFamily="2" charset="-122"/>
                    <a:cs typeface="Times New Roman" panose="02020603050405020304" pitchFamily="18" charset="0"/>
                  </a:rPr>
                  <a:t>按深度优先</a:t>
                </a:r>
                <a:r>
                  <a:rPr lang="zh-CN" altLang="zh-CN" sz="2400" u="sng" dirty="0" smtClean="0">
                    <a:latin typeface="宋体" panose="02010600030101010101" pitchFamily="2" charset="-122"/>
                    <a:cs typeface="Times New Roman" panose="02020603050405020304" pitchFamily="18" charset="0"/>
                  </a:rPr>
                  <a:t>遍历图</a:t>
                </a:r>
                <a:r>
                  <a:rPr lang="zh-CN" altLang="zh-CN" sz="2400" u="sng" dirty="0">
                    <a:latin typeface="宋体" panose="02010600030101010101" pitchFamily="2" charset="-122"/>
                    <a:cs typeface="Times New Roman" panose="02020603050405020304" pitchFamily="18" charset="0"/>
                  </a:rPr>
                  <a:t>中结点</a:t>
                </a:r>
                <a:r>
                  <a:rPr lang="zh-CN" altLang="zh-CN" sz="3600" u="sng" dirty="0">
                    <a:latin typeface="宋体" panose="02010600030101010101" pitchFamily="2" charset="-122"/>
                    <a:cs typeface="Times New Roman" panose="02020603050405020304" pitchFamily="18" charset="0"/>
                  </a:rPr>
                  <a:t> </a:t>
                </a:r>
                <a:r>
                  <a:rPr lang="zh-CN" altLang="zh-CN" sz="2400" u="sng" dirty="0">
                    <a:latin typeface="Times New Roman" panose="02020603050405020304" pitchFamily="18" charset="0"/>
                    <a:cs typeface="Times New Roman" panose="02020603050405020304" pitchFamily="18" charset="0"/>
                  </a:rPr>
                  <a:t>DFS(</a:t>
                </a:r>
                <a:r>
                  <a:rPr lang="zh-CN" altLang="zh-CN" sz="2400" i="1" u="sng" dirty="0">
                    <a:latin typeface="Times New Roman" panose="02020603050405020304" pitchFamily="18" charset="0"/>
                    <a:cs typeface="Times New Roman" panose="02020603050405020304" pitchFamily="18" charset="0"/>
                  </a:rPr>
                  <a:t>graph</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indent="269875"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endParaRPr lang="zh-CN" altLang="zh-CN" sz="3200" dirty="0"/>
              </a:p>
              <a:p>
                <a:pPr lvl="0" indent="269875"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的深度优先遍历序列</a:t>
                </a:r>
                <a:endParaRPr lang="zh-CN" altLang="zh-CN" sz="3200" dirty="0"/>
              </a:p>
              <a:p>
                <a:pPr marL="457200" lvl="0" indent="-188913" eaLnBrk="0" fontAlgn="base" hangingPunct="0">
                  <a:spcBef>
                    <a:spcPct val="0"/>
                  </a:spcBef>
                  <a:spcAft>
                    <a:spcPct val="0"/>
                  </a:spcAft>
                  <a:buFont typeface="+mj-lt"/>
                  <a:buAutoNum type="arabicPeriod"/>
                </a:pP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for</a:t>
                </a:r>
                <a:r>
                  <a:rPr lang="zh-CN" altLang="zh-CN" sz="2400" dirty="0" smtClean="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v</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oMath>
                </a14:m>
                <a:r>
                  <a:rPr lang="zh-CN" altLang="zh-CN" sz="3600"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初始化各顶点的已访问标志为未访问</a:t>
                </a:r>
                <a:endParaRPr lang="zh-CN" altLang="zh-CN" sz="3200" dirty="0"/>
              </a:p>
              <a:p>
                <a:pPr marL="457200" lvl="0" indent="-188913" eaLnBrk="0" fontAlgn="base" hangingPunct="0">
                  <a:spcBef>
                    <a:spcPct val="0"/>
                  </a:spcBef>
                  <a:spcAft>
                    <a:spcPct val="0"/>
                  </a:spcAft>
                  <a:buFont typeface="+mj-lt"/>
                  <a:buAutoNum type="arabicPeriod"/>
                </a:pP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zh-CN" sz="2400" dirty="0" smtClean="0">
                    <a:latin typeface="等线" panose="02010600030101010101" pitchFamily="2" charset="-122"/>
                    <a:ea typeface="等线" panose="02010600030101010101" pitchFamily="2" charset="-122"/>
                    <a:cs typeface="Times New Roman" panose="02020603050405020304" pitchFamily="18" charset="0"/>
                  </a:rPr>
                  <a:t> </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false</a:t>
                </a:r>
                <a:endParaRPr lang="zh-CN" altLang="zh-CN" sz="3200" b="1" dirty="0"/>
              </a:p>
              <a:p>
                <a:pPr marL="457200" indent="-188913" eaLnBrk="0" fontAlgn="base" hangingPunct="0">
                  <a:spcBef>
                    <a:spcPct val="0"/>
                  </a:spcBef>
                  <a:spcAft>
                    <a:spcPct val="0"/>
                  </a:spcAft>
                  <a:buFont typeface="+mj-lt"/>
                  <a:buAutoNum type="arabicPeriod"/>
                </a:pP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en-US" altLang="zh-CN" sz="2400" b="1" dirty="0" smtClean="0">
                  <a:latin typeface="Times New Roman" panose="02020603050405020304" pitchFamily="18" charset="0"/>
                  <a:cs typeface="Times New Roman" panose="02020603050405020304" pitchFamily="18" charset="0"/>
                </a:endParaRPr>
              </a:p>
              <a:p>
                <a:pPr marL="457200" indent="-188913" eaLnBrk="0" fontAlgn="base" hangingPunct="0">
                  <a:spcBef>
                    <a:spcPct val="0"/>
                  </a:spcBef>
                  <a:spcAft>
                    <a:spcPct val="0"/>
                  </a:spcAft>
                  <a:buFont typeface="+mj-lt"/>
                  <a:buAutoNum type="arabicPeriod"/>
                </a:pPr>
                <a:r>
                  <a:rPr lang="en-US" altLang="zh-CN" sz="2400"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for</a:t>
                </a:r>
                <a:r>
                  <a:rPr lang="zh-CN" altLang="zh-CN" sz="2400" dirty="0">
                    <a:latin typeface="Times New Roman" panose="02020603050405020304" pitchFamily="18" charset="0"/>
                    <a:cs typeface="Times New Roman" panose="02020603050405020304" pitchFamily="18" charset="0"/>
                  </a:rPr>
                  <a:t> v </a:t>
                </a:r>
                <a14:m>
                  <m:oMath xmlns:m="http://schemas.openxmlformats.org/officeDocument/2006/math">
                    <m:r>
                      <a:rPr lang="zh-CN" altLang="en-US"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0</m:t>
                    </m:r>
                  </m:oMath>
                </a14:m>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graph.n_verts-1 </a:t>
                </a:r>
                <a:r>
                  <a:rPr lang="zh-CN" altLang="zh-CN" sz="2400" b="1" dirty="0">
                    <a:latin typeface="Times New Roman" panose="02020603050405020304" pitchFamily="18" charset="0"/>
                    <a:cs typeface="Times New Roman" panose="02020603050405020304" pitchFamily="18" charset="0"/>
                  </a:rPr>
                  <a:t>do</a:t>
                </a:r>
              </a:p>
              <a:p>
                <a:pPr marL="457200" indent="-188913"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visited[v]=</a:t>
                </a:r>
                <a:r>
                  <a:rPr lang="zh-CN" altLang="zh-CN" sz="2400" b="1" dirty="0">
                    <a:latin typeface="Times New Roman" panose="02020603050405020304" pitchFamily="18" charset="0"/>
                    <a:cs typeface="Times New Roman" panose="02020603050405020304" pitchFamily="18" charset="0"/>
                  </a:rPr>
                  <a:t>false</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then</a:t>
                </a:r>
              </a:p>
              <a:p>
                <a:pPr marL="457200" indent="-188913" eaLnBrk="0" fontAlgn="base" hangingPunct="0">
                  <a:spcBef>
                    <a:spcPct val="0"/>
                  </a:spcBef>
                  <a:spcAft>
                    <a:spcPct val="0"/>
                  </a:spcAft>
                  <a:buFont typeface="+mj-lt"/>
                  <a:buAutoNum type="arabicPeriod"/>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DFS(graph, v, visited)</a:t>
                </a:r>
              </a:p>
              <a:p>
                <a:pPr marL="457200" indent="-188913" eaLnBrk="0" fontAlgn="base" hangingPunct="0">
                  <a:spcBef>
                    <a:spcPct val="0"/>
                  </a:spcBef>
                  <a:spcAft>
                    <a:spcPct val="0"/>
                  </a:spcAft>
                  <a:buFont typeface="+mj-lt"/>
                  <a:buAutoNum type="arabicPeriod"/>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p>
              <a:p>
                <a:pPr marL="457200" indent="-188913" eaLnBrk="0" fontAlgn="base" hangingPunct="0">
                  <a:spcBef>
                    <a:spcPct val="0"/>
                  </a:spcBef>
                  <a:spcAft>
                    <a:spcPct val="0"/>
                  </a:spcAft>
                  <a:buFont typeface="+mj-lt"/>
                  <a:buAutoNum type="arabicPeriod"/>
                </a:pPr>
                <a:r>
                  <a:rPr lang="en-US" altLang="zh-CN" sz="2400" b="1"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2400" b="1"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84225" y="1460111"/>
                <a:ext cx="11283478" cy="4524315"/>
              </a:xfrm>
              <a:prstGeom prst="rect">
                <a:avLst/>
              </a:prstGeom>
              <a:blipFill>
                <a:blip r:embed="rId3"/>
                <a:stretch>
                  <a:fillRect b="-2156"/>
                </a:stretch>
              </a:blipFill>
            </p:spPr>
            <p:txBody>
              <a:bodyPr/>
              <a:lstStyle/>
              <a:p>
                <a:r>
                  <a:rPr lang="zh-CN" altLang="en-US">
                    <a:noFill/>
                  </a:rPr>
                  <a:t> </a:t>
                </a:r>
              </a:p>
            </p:txBody>
          </p:sp>
        </mc:Fallback>
      </mc:AlternateContent>
      <p:sp>
        <p:nvSpPr>
          <p:cNvPr id="6" name="AutoShape 2" descr="\\tmp\wps-root\ksohtml\wpsXF2FWo.jpg"/>
          <p:cNvSpPr>
            <a:spLocks noChangeAspect="1" noChangeArrowheads="1"/>
          </p:cNvSpPr>
          <p:nvPr/>
        </p:nvSpPr>
        <p:spPr bwMode="auto">
          <a:xfrm>
            <a:off x="1049338" y="-501650"/>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Juyd5.jpg"/>
          <p:cNvSpPr>
            <a:spLocks noChangeAspect="1" noChangeArrowheads="1"/>
          </p:cNvSpPr>
          <p:nvPr/>
        </p:nvSpPr>
        <p:spPr bwMode="auto">
          <a:xfrm>
            <a:off x="796925" y="-31908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J7luuL.jpg"/>
          <p:cNvSpPr>
            <a:spLocks noChangeAspect="1" noChangeArrowheads="1"/>
          </p:cNvSpPr>
          <p:nvPr/>
        </p:nvSpPr>
        <p:spPr bwMode="auto">
          <a:xfrm>
            <a:off x="1411288" y="-31908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HuQuLr.jpg"/>
          <p:cNvSpPr>
            <a:spLocks noChangeAspect="1" noChangeArrowheads="1"/>
          </p:cNvSpPr>
          <p:nvPr/>
        </p:nvSpPr>
        <p:spPr bwMode="auto">
          <a:xfrm>
            <a:off x="1049338" y="1587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PVuA27.jpg"/>
          <p:cNvSpPr>
            <a:spLocks noChangeAspect="1" noChangeArrowheads="1"/>
          </p:cNvSpPr>
          <p:nvPr/>
        </p:nvSpPr>
        <p:spPr bwMode="auto">
          <a:xfrm>
            <a:off x="796925" y="19843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rPQCf7.jpg"/>
          <p:cNvSpPr>
            <a:spLocks noChangeAspect="1" noChangeArrowheads="1"/>
          </p:cNvSpPr>
          <p:nvPr/>
        </p:nvSpPr>
        <p:spPr bwMode="auto">
          <a:xfrm>
            <a:off x="328613" y="-669925"/>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Do1Js6.jpg"/>
          <p:cNvSpPr>
            <a:spLocks noChangeAspect="1" noChangeArrowheads="1"/>
          </p:cNvSpPr>
          <p:nvPr/>
        </p:nvSpPr>
        <p:spPr bwMode="auto">
          <a:xfrm>
            <a:off x="76200" y="-48736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xYNUF5.jpg"/>
          <p:cNvSpPr>
            <a:spLocks noChangeAspect="1" noChangeArrowheads="1"/>
          </p:cNvSpPr>
          <p:nvPr/>
        </p:nvSpPr>
        <p:spPr bwMode="auto">
          <a:xfrm>
            <a:off x="690563" y="-487363"/>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pQS8S4.jpg"/>
          <p:cNvSpPr>
            <a:spLocks noChangeAspect="1" noChangeArrowheads="1"/>
          </p:cNvSpPr>
          <p:nvPr/>
        </p:nvSpPr>
        <p:spPr bwMode="auto">
          <a:xfrm>
            <a:off x="328613" y="-15240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bHQp63.jpg"/>
          <p:cNvSpPr>
            <a:spLocks noChangeAspect="1" noChangeArrowheads="1"/>
          </p:cNvSpPr>
          <p:nvPr/>
        </p:nvSpPr>
        <p:spPr bwMode="auto">
          <a:xfrm>
            <a:off x="76200" y="3016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形状 13">
            <a:extLst>
              <a:ext uri="{FF2B5EF4-FFF2-40B4-BE49-F238E27FC236}">
                <a16:creationId xmlns:a16="http://schemas.microsoft.com/office/drawing/2014/main" id="{BB7B2CCE-99DF-4AF4-BEDA-188B38B189F1}"/>
              </a:ext>
            </a:extLst>
          </p:cNvPr>
          <p:cNvSpPr/>
          <p:nvPr/>
        </p:nvSpPr>
        <p:spPr>
          <a:xfrm>
            <a:off x="5608050" y="4723816"/>
            <a:ext cx="6259653"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1-3</a:t>
            </a:r>
            <a:r>
              <a:rPr lang="zh-CN" altLang="en-US" sz="2400" dirty="0" smtClean="0">
                <a:latin typeface="微软雅黑" panose="020B0503020204020204" pitchFamily="34" charset="-122"/>
                <a:ea typeface="微软雅黑" panose="020B0503020204020204" pitchFamily="34" charset="-122"/>
              </a:rPr>
              <a:t>：时间复杂度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19" name="任意多边形: 形状 13">
            <a:extLst>
              <a:ext uri="{FF2B5EF4-FFF2-40B4-BE49-F238E27FC236}">
                <a16:creationId xmlns:a16="http://schemas.microsoft.com/office/drawing/2014/main" id="{BB7B2CCE-99DF-4AF4-BEDA-188B38B189F1}"/>
              </a:ext>
            </a:extLst>
          </p:cNvPr>
          <p:cNvSpPr/>
          <p:nvPr/>
        </p:nvSpPr>
        <p:spPr>
          <a:xfrm>
            <a:off x="3016404" y="5543623"/>
            <a:ext cx="8083421"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4-8</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for</a:t>
            </a:r>
            <a:r>
              <a:rPr lang="zh-CN" altLang="en-US" sz="2400" dirty="0" smtClean="0">
                <a:latin typeface="微软雅黑" panose="020B0503020204020204" pitchFamily="34" charset="-122"/>
                <a:ea typeface="微软雅黑" panose="020B0503020204020204" pitchFamily="34" charset="-122"/>
              </a:rPr>
              <a:t>循环</a:t>
            </a:r>
            <a:r>
              <a:rPr lang="en-US" altLang="zh-CN" sz="2400" dirty="0" smtClean="0">
                <a:latin typeface="微软雅黑" panose="020B0503020204020204" pitchFamily="34" charset="-122"/>
                <a:ea typeface="微软雅黑" panose="020B0503020204020204" pitchFamily="34" charset="-122"/>
              </a:rPr>
              <a:t>O(n), </a:t>
            </a:r>
            <a:r>
              <a:rPr lang="zh-CN" altLang="en-US" sz="2400" dirty="0" smtClean="0">
                <a:latin typeface="微软雅黑" panose="020B0503020204020204" pitchFamily="34" charset="-122"/>
                <a:ea typeface="微软雅黑" panose="020B0503020204020204" pitchFamily="34" charset="-122"/>
              </a:rPr>
              <a:t>循环体依赖于第</a:t>
            </a:r>
            <a:r>
              <a:rPr lang="en-US" altLang="zh-CN" sz="2400" dirty="0" smtClean="0">
                <a:latin typeface="微软雅黑" panose="020B0503020204020204" pitchFamily="34" charset="-122"/>
                <a:ea typeface="微软雅黑" panose="020B0503020204020204" pitchFamily="34" charset="-122"/>
              </a:rPr>
              <a:t>6</a:t>
            </a:r>
            <a:r>
              <a:rPr lang="zh-CN" altLang="en-US" sz="2400" dirty="0" smtClean="0">
                <a:latin typeface="微软雅黑" panose="020B0503020204020204" pitchFamily="34" charset="-122"/>
                <a:ea typeface="微软雅黑" panose="020B0503020204020204" pitchFamily="34" charset="-122"/>
              </a:rPr>
              <a:t>行</a:t>
            </a:r>
            <a:r>
              <a:rPr lang="en-US" altLang="zh-CN" sz="2400" dirty="0" smtClean="0">
                <a:latin typeface="微软雅黑" panose="020B0503020204020204" pitchFamily="34" charset="-122"/>
                <a:ea typeface="微软雅黑" panose="020B0503020204020204" pitchFamily="34" charset="-122"/>
              </a:rPr>
              <a:t>DFS</a:t>
            </a:r>
            <a:r>
              <a:rPr lang="zh-CN" altLang="en-US" sz="2400" dirty="0" smtClean="0">
                <a:latin typeface="微软雅黑" panose="020B0503020204020204" pitchFamily="34" charset="-122"/>
                <a:ea typeface="微软雅黑" panose="020B0503020204020204" pitchFamily="34" charset="-122"/>
              </a:rPr>
              <a:t>时间复杂度</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25478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r>
              <a:rPr lang="zh-CN" altLang="en-US" dirty="0" smtClean="0"/>
              <a:t>深度优先遍历</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584225" y="1460111"/>
                <a:ext cx="11283478" cy="4893647"/>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7-12: </a:t>
                </a:r>
                <a:r>
                  <a:rPr lang="zh-CN" altLang="zh-CN" sz="2400" u="sng" dirty="0">
                    <a:latin typeface="宋体" panose="02010600030101010101" pitchFamily="2" charset="-122"/>
                    <a:cs typeface="Times New Roman" panose="02020603050405020304" pitchFamily="18" charset="0"/>
                  </a:rPr>
                  <a:t>从指定顶点开始深度优先遍历</a:t>
                </a:r>
                <a:r>
                  <a:rPr lang="zh-CN" altLang="zh-CN" sz="2400" u="sng" dirty="0">
                    <a:latin typeface="Times New Roman" panose="02020603050405020304" pitchFamily="18" charset="0"/>
                    <a:cs typeface="Times New Roman" panose="02020603050405020304" pitchFamily="18" charset="0"/>
                  </a:rPr>
                  <a:t> DFS(</a:t>
                </a:r>
                <a:r>
                  <a:rPr lang="zh-CN" altLang="zh-CN" sz="2400" i="1" u="sng" dirty="0">
                    <a:latin typeface="Times New Roman" panose="02020603050405020304" pitchFamily="18" charset="0"/>
                    <a:cs typeface="Times New Roman" panose="02020603050405020304" pitchFamily="18" charset="0"/>
                  </a:rPr>
                  <a:t>graph,v,visited</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，出发顶点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，已访问标志数组</a:t>
                </a:r>
                <a:r>
                  <a:rPr lang="zh-CN" altLang="zh-CN" sz="2400" i="1" dirty="0">
                    <a:latin typeface="Times New Roman" panose="02020603050405020304" pitchFamily="18" charset="0"/>
                    <a:cs typeface="Times New Roman" panose="02020603050405020304" pitchFamily="18" charset="0"/>
                  </a:rPr>
                  <a:t>visited</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中从顶点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出发的深度优先访问序列</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true</a:t>
                </a:r>
                <a:r>
                  <a:rPr lang="zh-CN" altLang="zh-CN" sz="2400" dirty="0" smtClean="0">
                    <a:latin typeface="Times New Roman" panose="02020603050405020304" pitchFamily="18" charset="0"/>
                    <a:cs typeface="Times New Roman" panose="02020603050405020304" pitchFamily="18" charset="0"/>
                  </a:rPr>
                  <a:t>  </a:t>
                </a:r>
                <a:r>
                  <a:rPr lang="zh-CN" altLang="zh-CN" sz="3600" dirty="0" smtClean="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a:pPr>
                <a:r>
                  <a:rPr lang="en-US" altLang="zh-CN" sz="2400" dirty="0" smtClean="0">
                    <a:latin typeface="Times New Roman" panose="02020603050405020304" pitchFamily="18" charset="0"/>
                    <a:cs typeface="Times New Roman" panose="02020603050405020304" pitchFamily="18" charset="0"/>
                  </a:rPr>
                  <a:t>v</a:t>
                </a:r>
                <a:r>
                  <a:rPr lang="zh-CN" altLang="zh-CN" sz="2400" dirty="0" smtClean="0">
                    <a:latin typeface="Times New Roman" panose="02020603050405020304" pitchFamily="18" charset="0"/>
                    <a:cs typeface="Times New Roman" panose="02020603050405020304" pitchFamily="18" charset="0"/>
                  </a:rPr>
                  <a:t>isit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graph, v</a:t>
                </a:r>
                <a:r>
                  <a:rPr lang="zh-CN" altLang="zh-CN" sz="2400" dirty="0">
                    <a:latin typeface="Times New Roman" panose="02020603050405020304" pitchFamily="18" charset="0"/>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p</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3600" i="1"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graph.ver_list[v].adj</a:t>
                </a:r>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while</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a:t>
                </a:r>
                <a:r>
                  <a:rPr lang="zh-CN" altLang="zh-CN" sz="2400" dirty="0" smtClean="0">
                    <a:latin typeface="Times New Roman" panose="02020603050405020304" pitchFamily="18" charset="0"/>
                    <a:cs typeface="Times New Roman" panose="02020603050405020304" pitchFamily="18" charset="0"/>
                  </a:rPr>
                  <a:t>IL </a:t>
                </a:r>
                <a:r>
                  <a:rPr lang="zh-CN" altLang="zh-CN" sz="2400" b="1" dirty="0">
                    <a:latin typeface="Times New Roman" panose="02020603050405020304" pitchFamily="18" charset="0"/>
                    <a:cs typeface="Times New Roman" panose="02020603050405020304" pitchFamily="18" charset="0"/>
                  </a:rPr>
                  <a:t>do</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p.dest</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false then</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  DFS(</a:t>
                </a:r>
                <a:r>
                  <a:rPr lang="zh-CN" altLang="zh-CN" sz="2400" i="1" dirty="0">
                    <a:latin typeface="Times New Roman" panose="02020603050405020304" pitchFamily="18" charset="0"/>
                    <a:cs typeface="Times New Roman" panose="02020603050405020304" pitchFamily="18" charset="0"/>
                  </a:rPr>
                  <a:t>graph, p.dest, visited</a:t>
                </a:r>
                <a:r>
                  <a:rPr lang="zh-CN" altLang="zh-CN" sz="2400" dirty="0">
                    <a:latin typeface="Times New Roman" panose="02020603050405020304" pitchFamily="18" charset="0"/>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p.next</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end</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84225" y="1460111"/>
                <a:ext cx="11283478" cy="4893647"/>
              </a:xfrm>
              <a:prstGeom prst="rect">
                <a:avLst/>
              </a:prstGeom>
              <a:blipFill>
                <a:blip r:embed="rId3"/>
                <a:stretch>
                  <a:fillRect l="-864" t="-1496" b="-1995"/>
                </a:stretch>
              </a:blipFill>
            </p:spPr>
            <p:txBody>
              <a:bodyPr/>
              <a:lstStyle/>
              <a:p>
                <a:r>
                  <a:rPr lang="zh-CN" altLang="en-US">
                    <a:noFill/>
                  </a:rPr>
                  <a:t> </a:t>
                </a:r>
              </a:p>
            </p:txBody>
          </p:sp>
        </mc:Fallback>
      </mc:AlternateContent>
      <p:sp>
        <p:nvSpPr>
          <p:cNvPr id="6" name="AutoShape 2" descr="\\tmp\wps-root\ksohtml\wpsXF2FWo.jpg"/>
          <p:cNvSpPr>
            <a:spLocks noChangeAspect="1" noChangeArrowheads="1"/>
          </p:cNvSpPr>
          <p:nvPr/>
        </p:nvSpPr>
        <p:spPr bwMode="auto">
          <a:xfrm>
            <a:off x="1049338" y="-501650"/>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Juyd5.jpg"/>
          <p:cNvSpPr>
            <a:spLocks noChangeAspect="1" noChangeArrowheads="1"/>
          </p:cNvSpPr>
          <p:nvPr/>
        </p:nvSpPr>
        <p:spPr bwMode="auto">
          <a:xfrm>
            <a:off x="796925" y="-31908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J7luuL.jpg"/>
          <p:cNvSpPr>
            <a:spLocks noChangeAspect="1" noChangeArrowheads="1"/>
          </p:cNvSpPr>
          <p:nvPr/>
        </p:nvSpPr>
        <p:spPr bwMode="auto">
          <a:xfrm>
            <a:off x="1411288" y="-31908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HuQuLr.jpg"/>
          <p:cNvSpPr>
            <a:spLocks noChangeAspect="1" noChangeArrowheads="1"/>
          </p:cNvSpPr>
          <p:nvPr/>
        </p:nvSpPr>
        <p:spPr bwMode="auto">
          <a:xfrm>
            <a:off x="1049338" y="1587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PVuA27.jpg"/>
          <p:cNvSpPr>
            <a:spLocks noChangeAspect="1" noChangeArrowheads="1"/>
          </p:cNvSpPr>
          <p:nvPr/>
        </p:nvSpPr>
        <p:spPr bwMode="auto">
          <a:xfrm>
            <a:off x="796925" y="19843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rPQCf7.jpg"/>
          <p:cNvSpPr>
            <a:spLocks noChangeAspect="1" noChangeArrowheads="1"/>
          </p:cNvSpPr>
          <p:nvPr/>
        </p:nvSpPr>
        <p:spPr bwMode="auto">
          <a:xfrm>
            <a:off x="328613" y="-669925"/>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Do1Js6.jpg"/>
          <p:cNvSpPr>
            <a:spLocks noChangeAspect="1" noChangeArrowheads="1"/>
          </p:cNvSpPr>
          <p:nvPr/>
        </p:nvSpPr>
        <p:spPr bwMode="auto">
          <a:xfrm>
            <a:off x="76200" y="-48736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xYNUF5.jpg"/>
          <p:cNvSpPr>
            <a:spLocks noChangeAspect="1" noChangeArrowheads="1"/>
          </p:cNvSpPr>
          <p:nvPr/>
        </p:nvSpPr>
        <p:spPr bwMode="auto">
          <a:xfrm>
            <a:off x="690563" y="-487363"/>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pQS8S4.jpg"/>
          <p:cNvSpPr>
            <a:spLocks noChangeAspect="1" noChangeArrowheads="1"/>
          </p:cNvSpPr>
          <p:nvPr/>
        </p:nvSpPr>
        <p:spPr bwMode="auto">
          <a:xfrm>
            <a:off x="328613" y="-15240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bHQp63.jpg"/>
          <p:cNvSpPr>
            <a:spLocks noChangeAspect="1" noChangeArrowheads="1"/>
          </p:cNvSpPr>
          <p:nvPr/>
        </p:nvSpPr>
        <p:spPr bwMode="auto">
          <a:xfrm>
            <a:off x="76200" y="3016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2" descr="\\tmp\wps-root\ksohtml\wpsrjJaQk.jpg"/>
          <p:cNvSpPr>
            <a:spLocks noChangeAspect="1" noChangeArrowheads="1"/>
          </p:cNvSpPr>
          <p:nvPr/>
        </p:nvSpPr>
        <p:spPr bwMode="auto">
          <a:xfrm>
            <a:off x="550863" y="-517525"/>
            <a:ext cx="4476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3" descr="\\tmp\wps-root\ksohtml\wpsBqU0zB.jpg"/>
          <p:cNvSpPr>
            <a:spLocks noChangeAspect="1" noChangeArrowheads="1"/>
          </p:cNvSpPr>
          <p:nvPr/>
        </p:nvSpPr>
        <p:spPr bwMode="auto">
          <a:xfrm>
            <a:off x="139700" y="-182563"/>
            <a:ext cx="104775"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4" descr="\\tmp\wps-root\ksohtml\wpszSBVjS.jpg"/>
          <p:cNvSpPr>
            <a:spLocks noChangeAspect="1" noChangeArrowheads="1"/>
          </p:cNvSpPr>
          <p:nvPr/>
        </p:nvSpPr>
        <p:spPr bwMode="auto">
          <a:xfrm>
            <a:off x="460375" y="0"/>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5" descr="\\tmp\wps-root\ksohtml\wpspINU38.jpg"/>
          <p:cNvSpPr>
            <a:spLocks noChangeAspect="1" noChangeArrowheads="1"/>
          </p:cNvSpPr>
          <p:nvPr/>
        </p:nvSpPr>
        <p:spPr bwMode="auto">
          <a:xfrm>
            <a:off x="260350" y="6397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形状 13">
            <a:extLst>
              <a:ext uri="{FF2B5EF4-FFF2-40B4-BE49-F238E27FC236}">
                <a16:creationId xmlns:a16="http://schemas.microsoft.com/office/drawing/2014/main" id="{BB7B2CCE-99DF-4AF4-BEDA-188B38B189F1}"/>
              </a:ext>
            </a:extLst>
          </p:cNvPr>
          <p:cNvSpPr/>
          <p:nvPr/>
        </p:nvSpPr>
        <p:spPr>
          <a:xfrm>
            <a:off x="5448584" y="4913256"/>
            <a:ext cx="6186368" cy="1440502"/>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1-9</a:t>
            </a:r>
            <a:r>
              <a:rPr lang="zh-CN" altLang="en-US" sz="2400" dirty="0" smtClean="0">
                <a:latin typeface="微软雅黑" panose="020B0503020204020204" pitchFamily="34" charset="-122"/>
                <a:ea typeface="微软雅黑" panose="020B0503020204020204" pitchFamily="34" charset="-122"/>
              </a:rPr>
              <a:t>：每次</a:t>
            </a:r>
            <a:r>
              <a:rPr lang="en-US" altLang="zh-CN" sz="2400" dirty="0" smtClean="0">
                <a:latin typeface="微软雅黑" panose="020B0503020204020204" pitchFamily="34" charset="-122"/>
                <a:ea typeface="微软雅黑" panose="020B0503020204020204" pitchFamily="34" charset="-122"/>
              </a:rPr>
              <a:t>DFS</a:t>
            </a:r>
            <a:r>
              <a:rPr lang="zh-CN" altLang="en-US" sz="2400" dirty="0" smtClean="0">
                <a:latin typeface="微软雅黑" panose="020B0503020204020204" pitchFamily="34" charset="-122"/>
                <a:ea typeface="微软雅黑" panose="020B0503020204020204" pitchFamily="34" charset="-122"/>
              </a:rPr>
              <a:t>调用访问</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个顶点和若干条边。合计访问到每个顶点和每条边一次，时间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73432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r>
              <a:rPr lang="zh-CN" altLang="en-US" dirty="0" smtClean="0"/>
              <a:t>广度优先遍历</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4" y="1460111"/>
            <a:ext cx="11371915" cy="4524315"/>
          </a:xfrm>
          <a:prstGeom prst="rect">
            <a:avLst/>
          </a:prstGeom>
          <a:noFill/>
        </p:spPr>
        <p:txBody>
          <a:bodyPr wrap="square" rtlCol="0">
            <a:spAutoFit/>
          </a:bodyPr>
          <a:lstStyle/>
          <a:p>
            <a:pPr eaLnBrk="0" fontAlgn="base" hangingPunct="0">
              <a:lnSpc>
                <a:spcPct val="150000"/>
              </a:lnSpc>
              <a:spcBef>
                <a:spcPct val="0"/>
              </a:spcBef>
              <a:spcAft>
                <a:spcPct val="0"/>
              </a:spcAft>
            </a:pPr>
            <a:r>
              <a:rPr lang="zh-CN" altLang="zh-CN" sz="2400" b="1" dirty="0" smtClean="0">
                <a:latin typeface="Times New Roman" panose="02020603050405020304" pitchFamily="18" charset="0"/>
                <a:cs typeface="Times New Roman" panose="02020603050405020304" pitchFamily="18" charset="0"/>
              </a:rPr>
              <a:t>BFS</a:t>
            </a:r>
            <a:r>
              <a:rPr lang="zh-CN" altLang="zh-CN" sz="2400" b="1" dirty="0">
                <a:latin typeface="宋体" panose="02010600030101010101" pitchFamily="2" charset="-122"/>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Breadth First </a:t>
            </a:r>
            <a:r>
              <a:rPr lang="zh-CN" altLang="zh-CN" sz="2400" b="1" dirty="0" smtClean="0">
                <a:latin typeface="Times New Roman" panose="02020603050405020304" pitchFamily="18" charset="0"/>
                <a:cs typeface="Times New Roman" panose="02020603050405020304" pitchFamily="18" charset="0"/>
              </a:rPr>
              <a:t>Search</a:t>
            </a:r>
            <a:r>
              <a:rPr lang="zh-CN" altLang="zh-CN" sz="2400" b="1" dirty="0">
                <a:latin typeface="宋体" panose="02010600030101010101" pitchFamily="2" charset="-122"/>
                <a:cs typeface="Times New Roman" panose="02020603050405020304" pitchFamily="18" charset="0"/>
              </a:rPr>
              <a:t>）</a:t>
            </a:r>
            <a:endParaRPr lang="zh-CN" altLang="zh-CN" sz="4800" b="1" dirty="0">
              <a:latin typeface="Arial" panose="020B0604020202020204" pitchFamily="34" charset="0"/>
            </a:endParaRPr>
          </a:p>
          <a:p>
            <a:pPr lvl="0" eaLnBrk="0" fontAlgn="base" hangingPunct="0">
              <a:lnSpc>
                <a:spcPct val="150000"/>
              </a:lnSpc>
              <a:spcBef>
                <a:spcPct val="0"/>
              </a:spcBef>
              <a:spcAft>
                <a:spcPct val="0"/>
              </a:spcAft>
            </a:pPr>
            <a:r>
              <a:rPr lang="zh-CN" altLang="zh-CN" sz="2400" dirty="0" smtClean="0">
                <a:latin typeface="宋体" panose="02010600030101010101" pitchFamily="2" charset="-122"/>
                <a:cs typeface="Times New Roman" panose="02020603050405020304" pitchFamily="18" charset="0"/>
              </a:rPr>
              <a:t>访问</a:t>
            </a:r>
            <a:r>
              <a:rPr lang="zh-CN" altLang="zh-CN" sz="2400" dirty="0">
                <a:latin typeface="宋体" panose="02010600030101010101" pitchFamily="2" charset="-122"/>
                <a:cs typeface="Times New Roman" panose="02020603050405020304" pitchFamily="18" charset="0"/>
              </a:rPr>
              <a:t>方式如下：</a:t>
            </a:r>
            <a:endParaRPr lang="zh-CN" altLang="zh-CN" sz="4800" dirty="0">
              <a:latin typeface="Arial" panose="020B0604020202020204" pitchFamily="34" charset="0"/>
            </a:endParaRPr>
          </a:p>
          <a:p>
            <a:pPr marL="457200" lvl="0" indent="-457200" eaLnBrk="0" fontAlgn="base" hangingPunct="0">
              <a:lnSpc>
                <a:spcPct val="150000"/>
              </a:lnSpc>
              <a:spcBef>
                <a:spcPct val="0"/>
              </a:spcBef>
              <a:spcAft>
                <a:spcPct val="0"/>
              </a:spcAft>
              <a:buFont typeface="+mj-lt"/>
              <a:buAutoNum type="arabicPeriod"/>
            </a:pPr>
            <a:r>
              <a:rPr lang="zh-CN" altLang="zh-CN" sz="2400" dirty="0">
                <a:latin typeface="宋体" panose="02010600030101010101" pitchFamily="2" charset="-122"/>
                <a:cs typeface="Times New Roman" panose="02020603050405020304" pitchFamily="18" charset="0"/>
              </a:rPr>
              <a:t>从选中的某一个未访问过的顶点出发，访问并对该顶点加已访问标志。</a:t>
            </a:r>
            <a:endParaRPr lang="zh-CN" altLang="zh-CN" sz="3200" dirty="0"/>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依次</a:t>
            </a:r>
            <a:r>
              <a:rPr lang="zh-CN" altLang="zh-CN" sz="2400" dirty="0">
                <a:latin typeface="宋体" panose="02010600030101010101" pitchFamily="2" charset="-122"/>
                <a:cs typeface="Times New Roman" panose="02020603050405020304" pitchFamily="18" charset="0"/>
              </a:rPr>
              <a:t>对该顶点的未被访问过的第</a:t>
            </a:r>
            <a:r>
              <a:rPr lang="zh-CN" altLang="zh-CN" sz="2400" dirty="0">
                <a:latin typeface="Times New Roman" panose="02020603050405020304" pitchFamily="18" charset="0"/>
                <a:cs typeface="Times New Roman" panose="02020603050405020304" pitchFamily="18" charset="0"/>
              </a:rPr>
              <a:t>1</a:t>
            </a:r>
            <a:r>
              <a:rPr lang="zh-CN" altLang="zh-CN" sz="2400" dirty="0">
                <a:latin typeface="宋体" panose="02010600030101010101" pitchFamily="2" charset="-122"/>
                <a:cs typeface="Times New Roman" panose="02020603050405020304" pitchFamily="18" charset="0"/>
              </a:rPr>
              <a:t>个、第</a:t>
            </a:r>
            <a:r>
              <a:rPr lang="zh-CN" altLang="zh-CN" sz="2400" dirty="0">
                <a:latin typeface="Times New Roman" panose="02020603050405020304" pitchFamily="18" charset="0"/>
                <a:cs typeface="Times New Roman" panose="02020603050405020304" pitchFamily="18" charset="0"/>
              </a:rPr>
              <a:t>2</a:t>
            </a:r>
            <a:r>
              <a:rPr lang="zh-CN" altLang="zh-CN" sz="2400" dirty="0">
                <a:latin typeface="宋体" panose="02010600030101010101" pitchFamily="2" charset="-122"/>
                <a:cs typeface="Times New Roman" panose="02020603050405020304" pitchFamily="18" charset="0"/>
              </a:rPr>
              <a:t>个、第</a:t>
            </a:r>
            <a:r>
              <a:rPr lang="zh-CN" altLang="zh-CN" sz="2400" dirty="0">
                <a:latin typeface="Times New Roman" panose="02020603050405020304" pitchFamily="18" charset="0"/>
                <a:cs typeface="Times New Roman" panose="02020603050405020304" pitchFamily="18" charset="0"/>
              </a:rPr>
              <a:t>3</a:t>
            </a:r>
            <a:r>
              <a:rPr lang="zh-CN" altLang="zh-CN" sz="2400" dirty="0">
                <a:latin typeface="宋体" panose="02010600030101010101" pitchFamily="2" charset="-122"/>
                <a:cs typeface="Times New Roman" panose="02020603050405020304" pitchFamily="18" charset="0"/>
              </a:rPr>
              <a:t>个</a:t>
            </a:r>
            <a:r>
              <a:rPr lang="zh-CN" altLang="zh-CN" sz="2400" dirty="0">
                <a:latin typeface="Times New Roman" panose="02020603050405020304" pitchFamily="18" charset="0"/>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第 </a:t>
            </a:r>
            <a:r>
              <a:rPr lang="zh-CN" altLang="zh-CN" sz="2400" i="1" dirty="0">
                <a:latin typeface="Times New Roman" panose="02020603050405020304" pitchFamily="18" charset="0"/>
                <a:cs typeface="Times New Roman" panose="02020603050405020304" pitchFamily="18" charset="0"/>
              </a:rPr>
              <a:t>k</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个邻接点</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v</a:t>
            </a:r>
            <a:r>
              <a:rPr lang="en-US" altLang="zh-CN" sz="2400" i="1" dirty="0" smtClean="0">
                <a:latin typeface="Times New Roman" panose="02020603050405020304" pitchFamily="18" charset="0"/>
                <a:cs typeface="Times New Roman" panose="02020603050405020304" pitchFamily="18" charset="0"/>
              </a:rPr>
              <a:t>1</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v</a:t>
            </a:r>
            <a:r>
              <a:rPr lang="en-US" altLang="zh-CN" sz="2400" i="1" dirty="0" smtClean="0">
                <a:latin typeface="Times New Roman" panose="02020603050405020304" pitchFamily="18" charset="0"/>
                <a:cs typeface="Times New Roman" panose="02020603050405020304" pitchFamily="18" charset="0"/>
              </a:rPr>
              <a:t>2</a:t>
            </a:r>
            <a:r>
              <a:rPr lang="zh-CN" altLang="zh-CN" sz="2400" dirty="0" smtClean="0">
                <a:latin typeface="宋体" panose="02010600030101010101" pitchFamily="2" charset="-122"/>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v</a:t>
            </a:r>
            <a:r>
              <a:rPr lang="en-US" altLang="zh-CN" sz="2400" i="1" dirty="0" smtClean="0">
                <a:latin typeface="Times New Roman" panose="02020603050405020304" pitchFamily="18" charset="0"/>
                <a:cs typeface="Times New Roman" panose="02020603050405020304" pitchFamily="18" charset="0"/>
              </a:rPr>
              <a:t>3</a:t>
            </a:r>
            <a:r>
              <a:rPr lang="zh-CN" altLang="zh-CN" sz="2400" dirty="0" smtClean="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v</a:t>
            </a:r>
            <a:r>
              <a:rPr lang="en-US" altLang="zh-CN" sz="2400" i="1" dirty="0" smtClean="0">
                <a:latin typeface="Times New Roman" panose="02020603050405020304" pitchFamily="18" charset="0"/>
                <a:cs typeface="Times New Roman" panose="02020603050405020304" pitchFamily="18" charset="0"/>
              </a:rPr>
              <a:t>k</a:t>
            </a:r>
            <a:r>
              <a:rPr lang="zh-CN" altLang="zh-CN" sz="2400" dirty="0" smtClean="0">
                <a:latin typeface="宋体" panose="02010600030101010101" pitchFamily="2" charset="-122"/>
                <a:cs typeface="Times New Roman" panose="02020603050405020304" pitchFamily="18" charset="0"/>
              </a:rPr>
              <a:t>进行</a:t>
            </a:r>
            <a:r>
              <a:rPr lang="zh-CN" altLang="zh-CN" sz="2400" dirty="0">
                <a:latin typeface="宋体" panose="02010600030101010101" pitchFamily="2" charset="-122"/>
                <a:cs typeface="Times New Roman" panose="02020603050405020304" pitchFamily="18" charset="0"/>
              </a:rPr>
              <a:t>访问且加已访问标志。</a:t>
            </a:r>
            <a:endParaRPr lang="zh-CN" altLang="zh-CN" sz="3200" dirty="0"/>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依次</a:t>
            </a:r>
            <a:r>
              <a:rPr lang="zh-CN" altLang="zh-CN" sz="2400" dirty="0">
                <a:latin typeface="宋体" panose="02010600030101010101" pitchFamily="2" charset="-122"/>
                <a:cs typeface="Times New Roman" panose="02020603050405020304" pitchFamily="18" charset="0"/>
              </a:rPr>
              <a:t>对顶点 </a:t>
            </a:r>
            <a:r>
              <a:rPr lang="zh-CN" altLang="zh-CN" sz="2400" i="1" dirty="0">
                <a:latin typeface="Times New Roman" panose="02020603050405020304" pitchFamily="18" charset="0"/>
                <a:cs typeface="Times New Roman" panose="02020603050405020304" pitchFamily="18" charset="0"/>
              </a:rPr>
              <a:t>v</a:t>
            </a:r>
            <a:r>
              <a:rPr lang="en-US" altLang="zh-CN" sz="2400" i="1" dirty="0">
                <a:latin typeface="Times New Roman" panose="02020603050405020304" pitchFamily="18" charset="0"/>
                <a:cs typeface="Times New Roman" panose="02020603050405020304" pitchFamily="18" charset="0"/>
              </a:rPr>
              <a:t>1</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en-US" altLang="zh-CN" sz="2400" i="1" dirty="0">
                <a:latin typeface="Times New Roman" panose="02020603050405020304" pitchFamily="18" charset="0"/>
                <a:cs typeface="Times New Roman" panose="02020603050405020304" pitchFamily="18" charset="0"/>
              </a:rPr>
              <a:t>2</a:t>
            </a:r>
            <a:r>
              <a:rPr lang="zh-CN" altLang="zh-CN" sz="2400" dirty="0">
                <a:latin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en-US" altLang="zh-CN" sz="2400" i="1" dirty="0">
                <a:latin typeface="Times New Roman" panose="02020603050405020304" pitchFamily="18" charset="0"/>
                <a:cs typeface="Times New Roman" panose="02020603050405020304" pitchFamily="18" charset="0"/>
              </a:rPr>
              <a:t>3</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a:t>
            </a:r>
            <a:r>
              <a:rPr lang="en-US" altLang="zh-CN" sz="2400" i="1" dirty="0">
                <a:latin typeface="Times New Roman" panose="02020603050405020304" pitchFamily="18" charset="0"/>
                <a:cs typeface="Times New Roman" panose="02020603050405020304" pitchFamily="18" charset="0"/>
              </a:rPr>
              <a:t>k</a:t>
            </a:r>
            <a:r>
              <a:rPr lang="zh-CN" altLang="zh-CN" sz="2400" dirty="0" smtClean="0">
                <a:latin typeface="宋体" panose="02010600030101010101" pitchFamily="2" charset="-122"/>
                <a:cs typeface="Times New Roman" panose="02020603050405020304" pitchFamily="18" charset="0"/>
              </a:rPr>
              <a:t>转向</a:t>
            </a:r>
            <a:r>
              <a:rPr lang="zh-CN" altLang="zh-CN" sz="2400" dirty="0">
                <a:latin typeface="宋体" panose="02010600030101010101" pitchFamily="2" charset="-122"/>
                <a:cs typeface="Times New Roman" panose="02020603050405020304" pitchFamily="18" charset="0"/>
              </a:rPr>
              <a:t>操作</a:t>
            </a:r>
            <a:r>
              <a:rPr lang="zh-CN" altLang="zh-CN" sz="2400" dirty="0">
                <a:latin typeface="Times New Roman" panose="02020603050405020304" pitchFamily="18" charset="0"/>
                <a:cs typeface="Times New Roman" panose="02020603050405020304" pitchFamily="18" charset="0"/>
              </a:rPr>
              <a:t>2</a:t>
            </a:r>
            <a:r>
              <a:rPr lang="zh-CN" altLang="zh-CN" sz="2400" dirty="0">
                <a:latin typeface="宋体" panose="02010600030101010101" pitchFamily="2" charset="-122"/>
                <a:cs typeface="Times New Roman" panose="02020603050405020304" pitchFamily="18" charset="0"/>
              </a:rPr>
              <a:t>。</a:t>
            </a:r>
            <a:endParaRPr lang="zh-CN" altLang="zh-CN" sz="3200" dirty="0"/>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如果</a:t>
            </a:r>
            <a:r>
              <a:rPr lang="zh-CN" altLang="zh-CN" sz="2400" dirty="0">
                <a:latin typeface="宋体" panose="02010600030101010101" pitchFamily="2" charset="-122"/>
                <a:cs typeface="Times New Roman" panose="02020603050405020304" pitchFamily="18" charset="0"/>
              </a:rPr>
              <a:t>还有顶点未被访问过，选中其中一个顶点作为起始顶点，再次转向</a:t>
            </a:r>
            <a:r>
              <a:rPr lang="zh-CN" altLang="zh-CN" sz="2400" dirty="0">
                <a:latin typeface="Times New Roman" panose="02020603050405020304" pitchFamily="18" charset="0"/>
                <a:cs typeface="Times New Roman" panose="02020603050405020304" pitchFamily="18" charset="0"/>
              </a:rPr>
              <a:t>1</a:t>
            </a:r>
            <a:r>
              <a:rPr lang="zh-CN" altLang="zh-CN" sz="2400" dirty="0">
                <a:latin typeface="宋体" panose="02010600030101010101" pitchFamily="2" charset="-122"/>
                <a:cs typeface="Times New Roman" panose="02020603050405020304" pitchFamily="18" charset="0"/>
              </a:rPr>
              <a:t>。如果所有的顶点都被访问到，遍历结束。</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151225088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489411"/>
            <a:ext cx="10515600" cy="518958"/>
          </a:xfrm>
        </p:spPr>
        <p:txBody>
          <a:bodyPr>
            <a:normAutofit/>
          </a:bodyPr>
          <a:lstStyle/>
          <a:p>
            <a:r>
              <a:rPr lang="zh-CN" altLang="en-US" dirty="0" smtClean="0"/>
              <a:t>广度优先遍历</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p:sp>
        <p:nvSpPr>
          <p:cNvPr id="5" name="矩形 4"/>
          <p:cNvSpPr/>
          <p:nvPr/>
        </p:nvSpPr>
        <p:spPr>
          <a:xfrm>
            <a:off x="794104" y="4810185"/>
            <a:ext cx="11016568" cy="1200329"/>
          </a:xfrm>
          <a:prstGeom prst="rect">
            <a:avLst/>
          </a:prstGeom>
        </p:spPr>
        <p:txBody>
          <a:bodyPr wrap="square">
            <a:spAutoFit/>
          </a:bodyPr>
          <a:lstStyle/>
          <a:p>
            <a:pPr marL="457200" lvl="0" indent="-457200" eaLnBrk="0" fontAlgn="base" hangingPunct="0">
              <a:lnSpc>
                <a:spcPct val="150000"/>
              </a:lnSpc>
              <a:spcBef>
                <a:spcPct val="0"/>
              </a:spcBef>
              <a:spcAft>
                <a:spcPct val="0"/>
              </a:spcAft>
              <a:buFont typeface="+mj-lt"/>
              <a:buAutoNum type="arabicPeriod"/>
            </a:pPr>
            <a:r>
              <a:rPr lang="zh-CN" altLang="en-US" sz="2400" dirty="0" smtClean="0">
                <a:latin typeface="宋体" panose="02010600030101010101" pitchFamily="2" charset="-122"/>
                <a:cs typeface="Times New Roman" panose="02020603050405020304" pitchFamily="18" charset="0"/>
              </a:rPr>
              <a:t>广度优先</a:t>
            </a:r>
            <a:r>
              <a:rPr lang="zh-CN" altLang="en-US" sz="2400" dirty="0">
                <a:latin typeface="宋体" panose="02010600030101010101" pitchFamily="2" charset="-122"/>
                <a:cs typeface="Times New Roman" panose="02020603050405020304" pitchFamily="18" charset="0"/>
              </a:rPr>
              <a:t>遍历结果是不唯一的</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它</a:t>
            </a:r>
            <a:r>
              <a:rPr lang="zh-CN" altLang="en-US" sz="2400" dirty="0" smtClean="0">
                <a:latin typeface="宋体" panose="02010600030101010101" pitchFamily="2" charset="-122"/>
                <a:cs typeface="Times New Roman" panose="02020603050405020304" pitchFamily="18" charset="0"/>
              </a:rPr>
              <a:t>不</a:t>
            </a:r>
            <a:r>
              <a:rPr lang="zh-CN" altLang="zh-CN" sz="2400" dirty="0" smtClean="0">
                <a:latin typeface="宋体" panose="02010600030101010101" pitchFamily="2" charset="-122"/>
                <a:cs typeface="Times New Roman" panose="02020603050405020304" pitchFamily="18" charset="0"/>
              </a:rPr>
              <a:t>是</a:t>
            </a:r>
            <a:r>
              <a:rPr lang="zh-CN" altLang="zh-CN" sz="2400" dirty="0">
                <a:latin typeface="宋体" panose="02010600030101010101" pitchFamily="2" charset="-122"/>
                <a:cs typeface="Times New Roman" panose="02020603050405020304" pitchFamily="18" charset="0"/>
              </a:rPr>
              <a:t>一</a:t>
            </a:r>
            <a:r>
              <a:rPr lang="zh-CN" altLang="zh-CN" sz="2400" dirty="0" smtClean="0">
                <a:latin typeface="宋体" panose="02010600030101010101" pitchFamily="2" charset="-122"/>
                <a:cs typeface="Times New Roman" panose="02020603050405020304" pitchFamily="18" charset="0"/>
              </a:rPr>
              <a:t>个</a:t>
            </a:r>
            <a:r>
              <a:rPr lang="zh-CN" altLang="zh-CN" sz="2400" b="1" dirty="0" smtClean="0">
                <a:latin typeface="宋体" panose="02010600030101010101" pitchFamily="2" charset="-122"/>
                <a:cs typeface="Times New Roman" panose="02020603050405020304" pitchFamily="18" charset="0"/>
              </a:rPr>
              <a:t>递归</a:t>
            </a:r>
            <a:r>
              <a:rPr lang="zh-CN" altLang="zh-CN" sz="2400" b="1" dirty="0">
                <a:latin typeface="宋体" panose="02010600030101010101" pitchFamily="2" charset="-122"/>
                <a:cs typeface="Arial" panose="020B0604020202020204" pitchFamily="34" charset="0"/>
              </a:rPr>
              <a:t>过程</a:t>
            </a:r>
            <a:r>
              <a:rPr lang="zh-CN" altLang="en-US" sz="2400" dirty="0" smtClean="0">
                <a:latin typeface="宋体" panose="02010600030101010101" pitchFamily="2" charset="-122"/>
                <a:cs typeface="Arial" panose="020B0604020202020204" pitchFamily="34" charset="0"/>
              </a:rPr>
              <a:t>：由对图的遍历，转向对点的访问。</a:t>
            </a:r>
            <a:endParaRPr lang="en-US" altLang="zh-CN" sz="2400" dirty="0" smtClean="0">
              <a:latin typeface="宋体" panose="02010600030101010101" pitchFamily="2" charset="-122"/>
              <a:cs typeface="Times New Roman" panose="02020603050405020304" pitchFamily="18" charset="0"/>
            </a:endParaRPr>
          </a:p>
        </p:txBody>
      </p:sp>
      <p:pic>
        <p:nvPicPr>
          <p:cNvPr id="22529" name="Picture 1"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aed29154f5a021452644f61a1d05ab2a3237ae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4173" y="1576551"/>
            <a:ext cx="8539082" cy="298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95258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678726"/>
            <a:ext cx="10515600" cy="518958"/>
          </a:xfrm>
        </p:spPr>
        <p:txBody>
          <a:bodyPr>
            <a:normAutofit/>
          </a:bodyPr>
          <a:lstStyle/>
          <a:p>
            <a:r>
              <a:rPr lang="zh-CN" altLang="en-US" dirty="0" smtClean="0"/>
              <a:t>广度优先遍历算法</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584225" y="1181964"/>
                <a:ext cx="11283478" cy="4524315"/>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7-13: </a:t>
                </a:r>
                <a:r>
                  <a:rPr lang="zh-CN" altLang="zh-CN" sz="2400" u="sng" dirty="0">
                    <a:latin typeface="宋体" panose="02010600030101010101" pitchFamily="2" charset="-122"/>
                    <a:cs typeface="Times New Roman" panose="02020603050405020304" pitchFamily="18" charset="0"/>
                  </a:rPr>
                  <a:t>按广度优先遍历图中结点</a:t>
                </a:r>
                <a:r>
                  <a:rPr lang="zh-CN" altLang="zh-CN" sz="3600" u="sng" dirty="0">
                    <a:latin typeface="宋体" panose="02010600030101010101" pitchFamily="2" charset="-122"/>
                    <a:cs typeface="Times New Roman" panose="02020603050405020304" pitchFamily="18" charset="0"/>
                  </a:rPr>
                  <a:t> </a:t>
                </a:r>
                <a:r>
                  <a:rPr lang="zh-CN" altLang="zh-CN" sz="2400" u="sng" dirty="0">
                    <a:latin typeface="Times New Roman" panose="02020603050405020304" pitchFamily="18" charset="0"/>
                    <a:cs typeface="Times New Roman" panose="02020603050405020304" pitchFamily="18" charset="0"/>
                  </a:rPr>
                  <a:t>BFS(</a:t>
                </a:r>
                <a:r>
                  <a:rPr lang="zh-CN" altLang="zh-CN" sz="2400" i="1" u="sng" dirty="0">
                    <a:latin typeface="Times New Roman" panose="02020603050405020304" pitchFamily="18" charset="0"/>
                    <a:cs typeface="Times New Roman" panose="02020603050405020304" pitchFamily="18" charset="0"/>
                  </a:rPr>
                  <a:t>graph</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的广度优先遍历序列</a:t>
                </a:r>
                <a:endParaRPr lang="zh-CN" altLang="zh-CN" sz="3200" dirty="0"/>
              </a:p>
              <a:p>
                <a:pPr marL="188913" lvl="0" indent="-188913" eaLnBrk="0" fontAlgn="base" hangingPunct="0">
                  <a:spcBef>
                    <a:spcPct val="0"/>
                  </a:spcBef>
                  <a:spcAft>
                    <a:spcPct val="0"/>
                  </a:spcAft>
                  <a:buFont typeface="+mj-lt"/>
                  <a:buAutoNum type="arabicPeriod"/>
                </a:pPr>
                <a:r>
                  <a:rPr lang="en-US" altLang="zh-CN" sz="2400" b="1"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for</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oMath>
                </a14:m>
                <a:r>
                  <a:rPr lang="zh-CN" altLang="zh-CN" sz="36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初始化各顶点的已访问标志为未访问</a:t>
                </a:r>
                <a:endParaRPr lang="zh-CN" altLang="zh-CN" sz="3200" dirty="0"/>
              </a:p>
              <a:p>
                <a:pPr marL="188913" indent="-188913" eaLnBrk="0" fontAlgn="base" hangingPunct="0">
                  <a:spcBef>
                    <a:spcPct val="0"/>
                  </a:spcBef>
                  <a:spcAft>
                    <a:spcPct val="0"/>
                  </a:spcAft>
                  <a:buFont typeface="+mj-lt"/>
                  <a:buAutoNum type="arabicPeriod"/>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a:t>
                </a:r>
                <a:r>
                  <a:rPr lang="zh-CN" altLang="zh-CN" sz="2400" dirty="0">
                    <a:latin typeface="等线" panose="02010600030101010101" pitchFamily="2" charset="-122"/>
                    <a:ea typeface="等线" panose="02010600030101010101" pitchFamily="2" charset="-122"/>
                    <a:cs typeface="Times New Roman" panose="02020603050405020304" pitchFamily="18" charset="0"/>
                  </a:rPr>
                  <a:t> </a:t>
                </a:r>
                <a:r>
                  <a:rPr lang="en-US" altLang="zh-CN" sz="2400" dirty="0">
                    <a:latin typeface="等线" panose="02010600030101010101" pitchFamily="2" charset="-122"/>
                    <a:ea typeface="等线" panose="02010600030101010101" pitchFamily="2" charset="-122"/>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 </a:t>
                </a:r>
                <a:r>
                  <a:rPr lang="en-US" altLang="zh-CN" sz="2400" b="1" dirty="0" smtClean="0">
                    <a:latin typeface="Times New Roman" panose="02020603050405020304" pitchFamily="18" charset="0"/>
                    <a:cs typeface="Times New Roman" panose="02020603050405020304" pitchFamily="18" charset="0"/>
                  </a:rPr>
                  <a:t>false</a:t>
                </a:r>
                <a:endParaRPr lang="zh-CN" altLang="zh-CN" sz="3200" dirty="0"/>
              </a:p>
              <a:p>
                <a:pPr marL="188913" indent="-188913" eaLnBrk="0" fontAlgn="base" hangingPunct="0">
                  <a:spcBef>
                    <a:spcPct val="0"/>
                  </a:spcBef>
                  <a:spcAft>
                    <a:spcPct val="0"/>
                  </a:spcAft>
                  <a:buFont typeface="+mj-lt"/>
                  <a:buAutoNum type="arabicPeriod"/>
                </a:pPr>
                <a:r>
                  <a:rPr lang="en-US" altLang="zh-CN" sz="2400" b="1"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endParaRPr lang="en-US" altLang="zh-CN" sz="2400" b="1" dirty="0">
                  <a:latin typeface="Times New Roman" panose="02020603050405020304" pitchFamily="18" charset="0"/>
                  <a:cs typeface="Times New Roman" panose="02020603050405020304" pitchFamily="18" charset="0"/>
                </a:endParaRPr>
              </a:p>
              <a:p>
                <a:pPr marL="188913" indent="-188913" eaLnBrk="0" fontAlgn="base" hangingPunct="0">
                  <a:spcBef>
                    <a:spcPct val="0"/>
                  </a:spcBef>
                  <a:spcAft>
                    <a:spcPct val="0"/>
                  </a:spcAft>
                  <a:buFont typeface="+mj-lt"/>
                  <a:buAutoNum type="arabicPeriod"/>
                </a:pPr>
                <a:r>
                  <a:rPr lang="en-US"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for</a:t>
                </a:r>
                <a:r>
                  <a:rPr lang="zh-CN" altLang="zh-CN" sz="2400" dirty="0">
                    <a:latin typeface="Times New Roman" panose="02020603050405020304" pitchFamily="18" charset="0"/>
                    <a:cs typeface="Times New Roman" panose="02020603050405020304" pitchFamily="18" charset="0"/>
                  </a:rPr>
                  <a:t> v </a:t>
                </a:r>
                <a14:m>
                  <m:oMath xmlns:m="http://schemas.openxmlformats.org/officeDocument/2006/math">
                    <m:r>
                      <a:rPr lang="zh-CN" altLang="en-US" sz="2400">
                        <a:latin typeface="Cambria Math" panose="02040503050406030204" pitchFamily="18" charset="0"/>
                        <a:cs typeface="Times New Roman" panose="02020603050405020304" pitchFamily="18" charset="0"/>
                      </a:rPr>
                      <m:t>←</m:t>
                    </m:r>
                    <m:r>
                      <a:rPr lang="en-US" altLang="zh-CN" sz="2400">
                        <a:latin typeface="Cambria Math" panose="02040503050406030204" pitchFamily="18" charset="0"/>
                        <a:cs typeface="Times New Roman" panose="02020603050405020304" pitchFamily="18" charset="0"/>
                      </a:rPr>
                      <m:t>0</m:t>
                    </m:r>
                  </m:oMath>
                </a14:m>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graph.n_verts-1 </a:t>
                </a:r>
                <a:r>
                  <a:rPr lang="zh-CN" altLang="zh-CN" sz="2400" b="1" dirty="0">
                    <a:latin typeface="Times New Roman" panose="02020603050405020304" pitchFamily="18" charset="0"/>
                    <a:cs typeface="Times New Roman" panose="02020603050405020304" pitchFamily="18" charset="0"/>
                  </a:rPr>
                  <a:t>do</a:t>
                </a:r>
              </a:p>
              <a:p>
                <a:pPr marL="188913" indent="-188913"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  </a:t>
                </a:r>
                <a:r>
                  <a:rPr lang="en-US"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visited[v]=</a:t>
                </a:r>
                <a:r>
                  <a:rPr lang="zh-CN" altLang="zh-CN" sz="2400" b="1" dirty="0">
                    <a:latin typeface="Times New Roman" panose="02020603050405020304" pitchFamily="18" charset="0"/>
                    <a:cs typeface="Times New Roman" panose="02020603050405020304" pitchFamily="18" charset="0"/>
                  </a:rPr>
                  <a:t>false</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then</a:t>
                </a:r>
              </a:p>
              <a:p>
                <a:pPr marL="188913" indent="-188913" eaLnBrk="0" fontAlgn="base" hangingPunct="0">
                  <a:spcBef>
                    <a:spcPct val="0"/>
                  </a:spcBef>
                  <a:spcAft>
                    <a:spcPct val="0"/>
                  </a:spcAft>
                  <a:buFont typeface="+mj-lt"/>
                  <a:buAutoNum type="arabicPeriod"/>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B</a:t>
                </a:r>
                <a:r>
                  <a:rPr lang="zh-CN" altLang="zh-CN" sz="2400" dirty="0" smtClean="0">
                    <a:latin typeface="Times New Roman" panose="02020603050405020304" pitchFamily="18" charset="0"/>
                    <a:cs typeface="Times New Roman" panose="02020603050405020304" pitchFamily="18" charset="0"/>
                  </a:rPr>
                  <a:t>FS</a:t>
                </a:r>
                <a:r>
                  <a:rPr lang="zh-CN" altLang="zh-CN" sz="2400" dirty="0">
                    <a:latin typeface="Times New Roman" panose="02020603050405020304" pitchFamily="18" charset="0"/>
                    <a:cs typeface="Times New Roman" panose="02020603050405020304" pitchFamily="18" charset="0"/>
                  </a:rPr>
                  <a:t>(graph, v, visited)</a:t>
                </a:r>
              </a:p>
              <a:p>
                <a:pPr marL="188913" indent="-188913" eaLnBrk="0" fontAlgn="base" hangingPunct="0">
                  <a:spcBef>
                    <a:spcPct val="0"/>
                  </a:spcBef>
                  <a:spcAft>
                    <a:spcPct val="0"/>
                  </a:spcAft>
                  <a:buFont typeface="+mj-lt"/>
                  <a:buAutoNum type="arabicPeriod"/>
                </a:pPr>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p>
              <a:p>
                <a:pPr marL="188913" indent="-188913" eaLnBrk="0" fontAlgn="base" hangingPunct="0">
                  <a:spcBef>
                    <a:spcPct val="0"/>
                  </a:spcBef>
                  <a:spcAft>
                    <a:spcPct val="0"/>
                  </a:spcAft>
                  <a:buFont typeface="+mj-lt"/>
                  <a:buAutoNum type="arabicPeriod"/>
                </a:pPr>
                <a:r>
                  <a:rPr lang="en-US" altLang="zh-CN" sz="2400" b="1"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p>
            </p:txBody>
          </p:sp>
        </mc:Choice>
        <mc:Fallback xmlns="">
          <p:sp>
            <p:nvSpPr>
              <p:cNvPr id="9" name="文本框 8"/>
              <p:cNvSpPr txBox="1">
                <a:spLocks noRot="1" noChangeAspect="1" noMove="1" noResize="1" noEditPoints="1" noAdjustHandles="1" noChangeArrowheads="1" noChangeShapeType="1" noTextEdit="1"/>
              </p:cNvSpPr>
              <p:nvPr/>
            </p:nvSpPr>
            <p:spPr>
              <a:xfrm>
                <a:off x="584225" y="1181964"/>
                <a:ext cx="11283478" cy="4524315"/>
              </a:xfrm>
              <a:prstGeom prst="rect">
                <a:avLst/>
              </a:prstGeom>
              <a:blipFill>
                <a:blip r:embed="rId3"/>
                <a:stretch>
                  <a:fillRect l="-864" b="-2156"/>
                </a:stretch>
              </a:blipFill>
            </p:spPr>
            <p:txBody>
              <a:bodyPr/>
              <a:lstStyle/>
              <a:p>
                <a:r>
                  <a:rPr lang="zh-CN" altLang="en-US">
                    <a:noFill/>
                  </a:rPr>
                  <a:t> </a:t>
                </a:r>
              </a:p>
            </p:txBody>
          </p:sp>
        </mc:Fallback>
      </mc:AlternateContent>
      <p:sp>
        <p:nvSpPr>
          <p:cNvPr id="6" name="AutoShape 2" descr="\\tmp\wps-root\ksohtml\wpsXF2FWo.jpg"/>
          <p:cNvSpPr>
            <a:spLocks noChangeAspect="1" noChangeArrowheads="1"/>
          </p:cNvSpPr>
          <p:nvPr/>
        </p:nvSpPr>
        <p:spPr bwMode="auto">
          <a:xfrm>
            <a:off x="1049338" y="-501650"/>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Juyd5.jpg"/>
          <p:cNvSpPr>
            <a:spLocks noChangeAspect="1" noChangeArrowheads="1"/>
          </p:cNvSpPr>
          <p:nvPr/>
        </p:nvSpPr>
        <p:spPr bwMode="auto">
          <a:xfrm>
            <a:off x="796925" y="-31908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J7luuL.jpg"/>
          <p:cNvSpPr>
            <a:spLocks noChangeAspect="1" noChangeArrowheads="1"/>
          </p:cNvSpPr>
          <p:nvPr/>
        </p:nvSpPr>
        <p:spPr bwMode="auto">
          <a:xfrm>
            <a:off x="1411288" y="-31908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HuQuLr.jpg"/>
          <p:cNvSpPr>
            <a:spLocks noChangeAspect="1" noChangeArrowheads="1"/>
          </p:cNvSpPr>
          <p:nvPr/>
        </p:nvSpPr>
        <p:spPr bwMode="auto">
          <a:xfrm>
            <a:off x="1049338" y="1587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PVuA27.jpg"/>
          <p:cNvSpPr>
            <a:spLocks noChangeAspect="1" noChangeArrowheads="1"/>
          </p:cNvSpPr>
          <p:nvPr/>
        </p:nvSpPr>
        <p:spPr bwMode="auto">
          <a:xfrm>
            <a:off x="796925" y="19843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rPQCf7.jpg"/>
          <p:cNvSpPr>
            <a:spLocks noChangeAspect="1" noChangeArrowheads="1"/>
          </p:cNvSpPr>
          <p:nvPr/>
        </p:nvSpPr>
        <p:spPr bwMode="auto">
          <a:xfrm>
            <a:off x="328613" y="-669925"/>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Do1Js6.jpg"/>
          <p:cNvSpPr>
            <a:spLocks noChangeAspect="1" noChangeArrowheads="1"/>
          </p:cNvSpPr>
          <p:nvPr/>
        </p:nvSpPr>
        <p:spPr bwMode="auto">
          <a:xfrm>
            <a:off x="76200" y="-48736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xYNUF5.jpg"/>
          <p:cNvSpPr>
            <a:spLocks noChangeAspect="1" noChangeArrowheads="1"/>
          </p:cNvSpPr>
          <p:nvPr/>
        </p:nvSpPr>
        <p:spPr bwMode="auto">
          <a:xfrm>
            <a:off x="690563" y="-487363"/>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pQS8S4.jpg"/>
          <p:cNvSpPr>
            <a:spLocks noChangeAspect="1" noChangeArrowheads="1"/>
          </p:cNvSpPr>
          <p:nvPr/>
        </p:nvSpPr>
        <p:spPr bwMode="auto">
          <a:xfrm>
            <a:off x="328613" y="-15240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bHQp63.jpg"/>
          <p:cNvSpPr>
            <a:spLocks noChangeAspect="1" noChangeArrowheads="1"/>
          </p:cNvSpPr>
          <p:nvPr/>
        </p:nvSpPr>
        <p:spPr bwMode="auto">
          <a:xfrm>
            <a:off x="76200" y="3016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2" descr="\\tmp\wps-root\ksohtml\wpsdiKWJ9.jpg"/>
          <p:cNvSpPr>
            <a:spLocks noChangeAspect="1" noChangeArrowheads="1"/>
          </p:cNvSpPr>
          <p:nvPr/>
        </p:nvSpPr>
        <p:spPr bwMode="auto">
          <a:xfrm>
            <a:off x="328613" y="-425450"/>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3" descr="\\tmp\wps-root\ksohtml\wpsDHU3pa.jpg"/>
          <p:cNvSpPr>
            <a:spLocks noChangeAspect="1" noChangeArrowheads="1"/>
          </p:cNvSpPr>
          <p:nvPr/>
        </p:nvSpPr>
        <p:spPr bwMode="auto">
          <a:xfrm>
            <a:off x="76200" y="-24288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4" descr="\\tmp\wps-root\ksohtml\wpsde4e6a.jpg"/>
          <p:cNvSpPr>
            <a:spLocks noChangeAspect="1" noChangeArrowheads="1"/>
          </p:cNvSpPr>
          <p:nvPr/>
        </p:nvSpPr>
        <p:spPr bwMode="auto">
          <a:xfrm>
            <a:off x="690563" y="-24288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5" descr="\\tmp\wps-root\ksohtml\wps3nEtMb.jpg"/>
          <p:cNvSpPr>
            <a:spLocks noChangeAspect="1" noChangeArrowheads="1"/>
          </p:cNvSpPr>
          <p:nvPr/>
        </p:nvSpPr>
        <p:spPr bwMode="auto">
          <a:xfrm>
            <a:off x="328613" y="9207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6" descr="\\tmp\wps-root\ksohtml\wpsD8MLsc.jpg"/>
          <p:cNvSpPr>
            <a:spLocks noChangeAspect="1" noChangeArrowheads="1"/>
          </p:cNvSpPr>
          <p:nvPr/>
        </p:nvSpPr>
        <p:spPr bwMode="auto">
          <a:xfrm>
            <a:off x="76200" y="27463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任意多边形: 形状 13">
            <a:extLst>
              <a:ext uri="{FF2B5EF4-FFF2-40B4-BE49-F238E27FC236}">
                <a16:creationId xmlns:a16="http://schemas.microsoft.com/office/drawing/2014/main" id="{BB7B2CCE-99DF-4AF4-BEDA-188B38B189F1}"/>
              </a:ext>
            </a:extLst>
          </p:cNvPr>
          <p:cNvSpPr/>
          <p:nvPr/>
        </p:nvSpPr>
        <p:spPr>
          <a:xfrm>
            <a:off x="5308505" y="5098030"/>
            <a:ext cx="6259653"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1-3</a:t>
            </a:r>
            <a:r>
              <a:rPr lang="zh-CN" altLang="en-US" sz="2400" dirty="0" smtClean="0">
                <a:latin typeface="微软雅黑" panose="020B0503020204020204" pitchFamily="34" charset="-122"/>
                <a:ea typeface="微软雅黑" panose="020B0503020204020204" pitchFamily="34" charset="-122"/>
              </a:rPr>
              <a:t>：时间复杂度 </a:t>
            </a:r>
            <a:r>
              <a:rPr lang="en-US" altLang="zh-CN" sz="2400" dirty="0" smtClean="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23" name="任意多边形: 形状 13">
            <a:extLst>
              <a:ext uri="{FF2B5EF4-FFF2-40B4-BE49-F238E27FC236}">
                <a16:creationId xmlns:a16="http://schemas.microsoft.com/office/drawing/2014/main" id="{BB7B2CCE-99DF-4AF4-BEDA-188B38B189F1}"/>
              </a:ext>
            </a:extLst>
          </p:cNvPr>
          <p:cNvSpPr/>
          <p:nvPr/>
        </p:nvSpPr>
        <p:spPr>
          <a:xfrm>
            <a:off x="5308504" y="5755822"/>
            <a:ext cx="6259653" cy="60824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4-8</a:t>
            </a:r>
            <a:r>
              <a:rPr lang="zh-CN" altLang="en-US" sz="2400" dirty="0" smtClean="0">
                <a:latin typeface="微软雅黑" panose="020B0503020204020204" pitchFamily="34" charset="-122"/>
                <a:ea typeface="微软雅黑" panose="020B0503020204020204" pitchFamily="34" charset="-122"/>
              </a:rPr>
              <a:t>：依赖于第</a:t>
            </a:r>
            <a:r>
              <a:rPr lang="en-US" altLang="zh-CN" sz="2400" dirty="0" smtClean="0">
                <a:latin typeface="微软雅黑" panose="020B0503020204020204" pitchFamily="34" charset="-122"/>
                <a:ea typeface="微软雅黑" panose="020B0503020204020204" pitchFamily="34" charset="-122"/>
              </a:rPr>
              <a:t>6</a:t>
            </a:r>
            <a:r>
              <a:rPr lang="zh-CN" altLang="en-US" sz="2400" dirty="0" smtClean="0">
                <a:latin typeface="微软雅黑" panose="020B0503020204020204" pitchFamily="34" charset="-122"/>
                <a:ea typeface="微软雅黑" panose="020B0503020204020204" pitchFamily="34" charset="-122"/>
              </a:rPr>
              <a:t>行</a:t>
            </a:r>
            <a:r>
              <a:rPr lang="en-US" altLang="zh-CN" sz="2400" dirty="0" err="1" smtClean="0">
                <a:latin typeface="微软雅黑" panose="020B0503020204020204" pitchFamily="34" charset="-122"/>
                <a:ea typeface="微软雅黑" panose="020B0503020204020204" pitchFamily="34" charset="-122"/>
              </a:rPr>
              <a:t>BFS</a:t>
            </a:r>
            <a:r>
              <a:rPr lang="zh-CN" altLang="en-US" sz="2400" dirty="0" smtClean="0">
                <a:latin typeface="微软雅黑" panose="020B0503020204020204" pitchFamily="34" charset="-122"/>
                <a:ea typeface="微软雅黑" panose="020B0503020204020204" pitchFamily="34" charset="-122"/>
              </a:rPr>
              <a:t>时间复杂度</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90852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678726"/>
            <a:ext cx="10515600" cy="518958"/>
          </a:xfrm>
        </p:spPr>
        <p:txBody>
          <a:bodyPr>
            <a:normAutofit/>
          </a:bodyPr>
          <a:lstStyle/>
          <a:p>
            <a:r>
              <a:rPr lang="zh-CN" altLang="en-US" dirty="0" smtClean="0"/>
              <a:t>广度优先遍历算法</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584225" y="1181964"/>
                <a:ext cx="11283478" cy="4708981"/>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smtClean="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7-14: </a:t>
                </a:r>
                <a:r>
                  <a:rPr lang="zh-CN" altLang="zh-CN" sz="2400" u="sng" dirty="0">
                    <a:latin typeface="宋体" panose="02010600030101010101" pitchFamily="2" charset="-122"/>
                    <a:cs typeface="Times New Roman" panose="02020603050405020304" pitchFamily="18" charset="0"/>
                  </a:rPr>
                  <a:t>按广度优先遍历图中结点</a:t>
                </a:r>
                <a:r>
                  <a:rPr lang="zh-CN" altLang="zh-CN" sz="3600" u="sng" dirty="0">
                    <a:latin typeface="宋体" panose="02010600030101010101" pitchFamily="2" charset="-122"/>
                    <a:cs typeface="Times New Roman" panose="02020603050405020304" pitchFamily="18" charset="0"/>
                  </a:rPr>
                  <a:t> </a:t>
                </a:r>
                <a:r>
                  <a:rPr lang="zh-CN" altLang="zh-CN" sz="2400" u="sng" dirty="0">
                    <a:latin typeface="Times New Roman" panose="02020603050405020304" pitchFamily="18" charset="0"/>
                    <a:cs typeface="Times New Roman" panose="02020603050405020304" pitchFamily="18" charset="0"/>
                  </a:rPr>
                  <a:t>BFS(</a:t>
                </a:r>
                <a:r>
                  <a:rPr lang="zh-CN" altLang="zh-CN" sz="2400" i="1" u="sng" dirty="0">
                    <a:latin typeface="Times New Roman" panose="02020603050405020304" pitchFamily="18" charset="0"/>
                    <a:cs typeface="Times New Roman" panose="02020603050405020304" pitchFamily="18" charset="0"/>
                  </a:rPr>
                  <a:t>graph, v, visited</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，出发顶点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，已访问标志数组</a:t>
                </a:r>
                <a:r>
                  <a:rPr lang="zh-CN" altLang="zh-CN" sz="2400" i="1" dirty="0">
                    <a:latin typeface="Times New Roman" panose="02020603050405020304" pitchFamily="18" charset="0"/>
                    <a:cs typeface="Times New Roman" panose="02020603050405020304" pitchFamily="18" charset="0"/>
                  </a:rPr>
                  <a:t>visited</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中从顶点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出发的广度优先遍历序列</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InitQueue(</a:t>
                </a:r>
                <a:r>
                  <a:rPr lang="zh-CN" altLang="zh-CN" sz="2400" i="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queue</a:t>
                </a:r>
                <a:r>
                  <a:rPr lang="zh-CN" altLang="zh-CN" sz="24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EnQueue(</a:t>
                </a:r>
                <a:r>
                  <a:rPr lang="zh-CN" altLang="zh-CN" sz="2400" i="1" dirty="0">
                    <a:latin typeface="Times New Roman" panose="02020603050405020304" pitchFamily="18" charset="0"/>
                    <a:cs typeface="Times New Roman" panose="02020603050405020304" pitchFamily="18" charset="0"/>
                  </a:rPr>
                  <a:t>queue, v</a:t>
                </a:r>
                <a:r>
                  <a:rPr lang="zh-CN" altLang="zh-CN" sz="2400" dirty="0">
                    <a:latin typeface="Times New Roman" panose="02020603050405020304" pitchFamily="18" charset="0"/>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while</a:t>
                </a:r>
                <a:r>
                  <a:rPr lang="zh-CN" altLang="zh-CN" sz="2400" dirty="0">
                    <a:latin typeface="Times New Roman" panose="02020603050405020304" pitchFamily="18" charset="0"/>
                    <a:cs typeface="Times New Roman" panose="02020603050405020304" pitchFamily="18" charset="0"/>
                  </a:rPr>
                  <a:t> IsEmpty(</a:t>
                </a:r>
                <a:r>
                  <a:rPr lang="zh-CN" altLang="zh-CN" sz="2400" i="1" dirty="0">
                    <a:latin typeface="Times New Roman" panose="02020603050405020304" pitchFamily="18" charset="0"/>
                    <a:cs typeface="Times New Roman" panose="02020603050405020304" pitchFamily="18" charset="0"/>
                  </a:rPr>
                  <a:t>queue</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false do</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u</a:t>
                </a:r>
                <a14:m>
                  <m:oMath xmlns:m="http://schemas.openxmlformats.org/officeDocument/2006/math">
                    <m:r>
                      <a:rPr lang="zh-CN" altLang="en-US" sz="2400">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  DeQueue(queue)</a:t>
                </a:r>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false then</a:t>
                </a:r>
                <a:endParaRPr lang="zh-CN" altLang="zh-CN" sz="3200" dirty="0"/>
              </a:p>
              <a:p>
                <a:pPr marL="45720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  visited[u]</a:t>
                </a:r>
                <a:r>
                  <a:rPr lang="zh-CN" altLang="en-US" sz="2400" dirty="0">
                    <a:cs typeface="Times New Roman" panose="02020603050405020304" pitchFamily="18" charset="0"/>
                  </a:rPr>
                  <a:t> </a:t>
                </a:r>
                <a14:m>
                  <m:oMath xmlns:m="http://schemas.openxmlformats.org/officeDocument/2006/math">
                    <m:r>
                      <a:rPr lang="zh-CN" altLang="en-US" sz="2400">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true</a:t>
                </a:r>
              </a:p>
              <a:p>
                <a:pPr marL="45720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  </a:t>
                </a:r>
                <a:r>
                  <a:rPr lang="en-US" altLang="zh-CN" sz="2400" dirty="0" smtClean="0">
                    <a:latin typeface="Times New Roman" panose="02020603050405020304" pitchFamily="18" charset="0"/>
                    <a:cs typeface="Times New Roman" panose="02020603050405020304" pitchFamily="18" charset="0"/>
                  </a:rPr>
                  <a:t>v</a:t>
                </a:r>
                <a:r>
                  <a:rPr lang="zh-CN" altLang="zh-CN" sz="2400" dirty="0" smtClean="0">
                    <a:latin typeface="Times New Roman" panose="02020603050405020304" pitchFamily="18" charset="0"/>
                    <a:cs typeface="Times New Roman" panose="02020603050405020304" pitchFamily="18" charset="0"/>
                  </a:rPr>
                  <a:t>isit</a:t>
                </a:r>
                <a:r>
                  <a:rPr lang="zh-CN" altLang="zh-CN" sz="2400" dirty="0">
                    <a:latin typeface="Times New Roman" panose="02020603050405020304" pitchFamily="18" charset="0"/>
                    <a:cs typeface="Times New Roman" panose="02020603050405020304" pitchFamily="18" charset="0"/>
                  </a:rPr>
                  <a:t>(graph, u)</a:t>
                </a:r>
              </a:p>
              <a:p>
                <a:pPr marL="45720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  p</a:t>
                </a:r>
                <a:r>
                  <a:rPr lang="zh-CN" altLang="en-US" sz="2400" dirty="0">
                    <a:cs typeface="Times New Roman" panose="02020603050405020304" pitchFamily="18" charset="0"/>
                  </a:rPr>
                  <a:t> </a:t>
                </a:r>
                <a14:m>
                  <m:oMath xmlns:m="http://schemas.openxmlformats.org/officeDocument/2006/math">
                    <m:r>
                      <a:rPr lang="zh-CN" altLang="en-US" sz="2400">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 graph.ver_list[u].adj</a:t>
                </a:r>
              </a:p>
              <a:p>
                <a:pPr lvl="0" eaLnBrk="0" fontAlgn="base" hangingPunct="0">
                  <a:spcBef>
                    <a:spcPct val="0"/>
                  </a:spcBef>
                  <a:spcAft>
                    <a:spcPct val="0"/>
                  </a:spcAft>
                </a:pP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84225" y="1181964"/>
                <a:ext cx="11283478" cy="4708981"/>
              </a:xfrm>
              <a:prstGeom prst="rect">
                <a:avLst/>
              </a:prstGeom>
              <a:blipFill>
                <a:blip r:embed="rId3"/>
                <a:stretch>
                  <a:fillRect l="-864"/>
                </a:stretch>
              </a:blipFill>
            </p:spPr>
            <p:txBody>
              <a:bodyPr/>
              <a:lstStyle/>
              <a:p>
                <a:r>
                  <a:rPr lang="zh-CN" altLang="en-US">
                    <a:noFill/>
                  </a:rPr>
                  <a:t> </a:t>
                </a:r>
              </a:p>
            </p:txBody>
          </p:sp>
        </mc:Fallback>
      </mc:AlternateContent>
      <p:sp>
        <p:nvSpPr>
          <p:cNvPr id="6" name="AutoShape 2" descr="\\tmp\wps-root\ksohtml\wpsXF2FWo.jpg"/>
          <p:cNvSpPr>
            <a:spLocks noChangeAspect="1" noChangeArrowheads="1"/>
          </p:cNvSpPr>
          <p:nvPr/>
        </p:nvSpPr>
        <p:spPr bwMode="auto">
          <a:xfrm>
            <a:off x="1049338" y="-501650"/>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Juyd5.jpg"/>
          <p:cNvSpPr>
            <a:spLocks noChangeAspect="1" noChangeArrowheads="1"/>
          </p:cNvSpPr>
          <p:nvPr/>
        </p:nvSpPr>
        <p:spPr bwMode="auto">
          <a:xfrm>
            <a:off x="796925" y="-31908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J7luuL.jpg"/>
          <p:cNvSpPr>
            <a:spLocks noChangeAspect="1" noChangeArrowheads="1"/>
          </p:cNvSpPr>
          <p:nvPr/>
        </p:nvSpPr>
        <p:spPr bwMode="auto">
          <a:xfrm>
            <a:off x="1411288" y="-31908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HuQuLr.jpg"/>
          <p:cNvSpPr>
            <a:spLocks noChangeAspect="1" noChangeArrowheads="1"/>
          </p:cNvSpPr>
          <p:nvPr/>
        </p:nvSpPr>
        <p:spPr bwMode="auto">
          <a:xfrm>
            <a:off x="1049338" y="1587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PVuA27.jpg"/>
          <p:cNvSpPr>
            <a:spLocks noChangeAspect="1" noChangeArrowheads="1"/>
          </p:cNvSpPr>
          <p:nvPr/>
        </p:nvSpPr>
        <p:spPr bwMode="auto">
          <a:xfrm>
            <a:off x="796925" y="19843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rPQCf7.jpg"/>
          <p:cNvSpPr>
            <a:spLocks noChangeAspect="1" noChangeArrowheads="1"/>
          </p:cNvSpPr>
          <p:nvPr/>
        </p:nvSpPr>
        <p:spPr bwMode="auto">
          <a:xfrm>
            <a:off x="328613" y="-669925"/>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Do1Js6.jpg"/>
          <p:cNvSpPr>
            <a:spLocks noChangeAspect="1" noChangeArrowheads="1"/>
          </p:cNvSpPr>
          <p:nvPr/>
        </p:nvSpPr>
        <p:spPr bwMode="auto">
          <a:xfrm>
            <a:off x="76200" y="-48736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xYNUF5.jpg"/>
          <p:cNvSpPr>
            <a:spLocks noChangeAspect="1" noChangeArrowheads="1"/>
          </p:cNvSpPr>
          <p:nvPr/>
        </p:nvSpPr>
        <p:spPr bwMode="auto">
          <a:xfrm>
            <a:off x="690563" y="-487363"/>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pQS8S4.jpg"/>
          <p:cNvSpPr>
            <a:spLocks noChangeAspect="1" noChangeArrowheads="1"/>
          </p:cNvSpPr>
          <p:nvPr/>
        </p:nvSpPr>
        <p:spPr bwMode="auto">
          <a:xfrm>
            <a:off x="328613" y="-15240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bHQp63.jpg"/>
          <p:cNvSpPr>
            <a:spLocks noChangeAspect="1" noChangeArrowheads="1"/>
          </p:cNvSpPr>
          <p:nvPr/>
        </p:nvSpPr>
        <p:spPr bwMode="auto">
          <a:xfrm>
            <a:off x="76200" y="3016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2" descr="\\tmp\wps-root\ksohtml\wpsdiKWJ9.jpg"/>
          <p:cNvSpPr>
            <a:spLocks noChangeAspect="1" noChangeArrowheads="1"/>
          </p:cNvSpPr>
          <p:nvPr/>
        </p:nvSpPr>
        <p:spPr bwMode="auto">
          <a:xfrm>
            <a:off x="328613" y="-425450"/>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3" descr="\\tmp\wps-root\ksohtml\wpsDHU3pa.jpg"/>
          <p:cNvSpPr>
            <a:spLocks noChangeAspect="1" noChangeArrowheads="1"/>
          </p:cNvSpPr>
          <p:nvPr/>
        </p:nvSpPr>
        <p:spPr bwMode="auto">
          <a:xfrm>
            <a:off x="76200" y="-24288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4" descr="\\tmp\wps-root\ksohtml\wpsde4e6a.jpg"/>
          <p:cNvSpPr>
            <a:spLocks noChangeAspect="1" noChangeArrowheads="1"/>
          </p:cNvSpPr>
          <p:nvPr/>
        </p:nvSpPr>
        <p:spPr bwMode="auto">
          <a:xfrm>
            <a:off x="690563" y="-24288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5" descr="\\tmp\wps-root\ksohtml\wps3nEtMb.jpg"/>
          <p:cNvSpPr>
            <a:spLocks noChangeAspect="1" noChangeArrowheads="1"/>
          </p:cNvSpPr>
          <p:nvPr/>
        </p:nvSpPr>
        <p:spPr bwMode="auto">
          <a:xfrm>
            <a:off x="328613" y="9207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6" descr="\\tmp\wps-root\ksohtml\wpsD8MLsc.jpg"/>
          <p:cNvSpPr>
            <a:spLocks noChangeAspect="1" noChangeArrowheads="1"/>
          </p:cNvSpPr>
          <p:nvPr/>
        </p:nvSpPr>
        <p:spPr bwMode="auto">
          <a:xfrm>
            <a:off x="76200" y="27463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2" descr="\\tmp\wps-root\ksohtml\wpst4EfzW.jpg"/>
          <p:cNvSpPr>
            <a:spLocks noChangeAspect="1" noChangeArrowheads="1"/>
          </p:cNvSpPr>
          <p:nvPr/>
        </p:nvSpPr>
        <p:spPr bwMode="auto">
          <a:xfrm>
            <a:off x="228600" y="-5937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3" descr="\\tmp\wps-root\ksohtml\wpsZH7NFG.jpg"/>
          <p:cNvSpPr>
            <a:spLocks noChangeAspect="1" noChangeArrowheads="1"/>
          </p:cNvSpPr>
          <p:nvPr/>
        </p:nvSpPr>
        <p:spPr bwMode="auto">
          <a:xfrm>
            <a:off x="735013" y="-258763"/>
            <a:ext cx="1333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4" descr="\\tmp\wps-root\ksohtml\wpspQDqMq.jpg"/>
          <p:cNvSpPr>
            <a:spLocks noChangeAspect="1" noChangeArrowheads="1"/>
          </p:cNvSpPr>
          <p:nvPr/>
        </p:nvSpPr>
        <p:spPr bwMode="auto">
          <a:xfrm>
            <a:off x="317500" y="762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5" descr="\\tmp\wps-root\ksohtml\wpsvFu6Sa.jpg"/>
          <p:cNvSpPr>
            <a:spLocks noChangeAspect="1" noChangeArrowheads="1"/>
          </p:cNvSpPr>
          <p:nvPr/>
        </p:nvSpPr>
        <p:spPr bwMode="auto">
          <a:xfrm>
            <a:off x="638175" y="258763"/>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6" descr="\\tmp\wps-root\ksohtml\wpspWNQZU.jpg"/>
          <p:cNvSpPr>
            <a:spLocks noChangeAspect="1" noChangeArrowheads="1"/>
          </p:cNvSpPr>
          <p:nvPr/>
        </p:nvSpPr>
        <p:spPr bwMode="auto">
          <a:xfrm>
            <a:off x="438150" y="8985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594288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678726"/>
            <a:ext cx="10515600" cy="518958"/>
          </a:xfrm>
        </p:spPr>
        <p:txBody>
          <a:bodyPr>
            <a:normAutofit/>
          </a:bodyPr>
          <a:lstStyle/>
          <a:p>
            <a:r>
              <a:rPr lang="zh-CN" altLang="en-US" dirty="0" smtClean="0"/>
              <a:t>广度优先遍历算法</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584225" y="1181964"/>
                <a:ext cx="11283478" cy="3046988"/>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9"/>
                </a:pP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while</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N</a:t>
                </a:r>
                <a:r>
                  <a:rPr lang="zh-CN" altLang="zh-CN" sz="2400" dirty="0" smtClean="0">
                    <a:latin typeface="Times New Roman" panose="02020603050405020304" pitchFamily="18" charset="0"/>
                    <a:cs typeface="Times New Roman" panose="02020603050405020304" pitchFamily="18" charset="0"/>
                  </a:rPr>
                  <a:t>IL </a:t>
                </a:r>
                <a:r>
                  <a:rPr lang="zh-CN" altLang="zh-CN" sz="2400" b="1" dirty="0">
                    <a:latin typeface="Times New Roman" panose="02020603050405020304" pitchFamily="18" charset="0"/>
                    <a:cs typeface="Times New Roman" panose="02020603050405020304" pitchFamily="18" charset="0"/>
                  </a:rPr>
                  <a:t>do</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  |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p.dest</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false then</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  |  |  EnQueue(</a:t>
                </a:r>
                <a:r>
                  <a:rPr lang="zh-CN" altLang="zh-CN" sz="2400" i="1" dirty="0">
                    <a:latin typeface="Times New Roman" panose="02020603050405020304" pitchFamily="18" charset="0"/>
                    <a:cs typeface="Times New Roman" panose="02020603050405020304" pitchFamily="18" charset="0"/>
                  </a:rPr>
                  <a:t>queue, p.dest</a:t>
                </a:r>
                <a:r>
                  <a:rPr lang="zh-CN" altLang="zh-CN" sz="2400" dirty="0">
                    <a:latin typeface="Times New Roman" panose="02020603050405020304" pitchFamily="18" charset="0"/>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  |  </a:t>
                </a: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  |  </a:t>
                </a:r>
                <a:r>
                  <a:rPr lang="zh-CN" altLang="zh-CN" sz="2400" i="1" dirty="0">
                    <a:latin typeface="Times New Roman" panose="02020603050405020304" pitchFamily="18" charset="0"/>
                    <a:cs typeface="Times New Roman" panose="02020603050405020304" pitchFamily="18" charset="0"/>
                  </a:rPr>
                  <a:t>p</a:t>
                </a:r>
                <a:r>
                  <a:rPr lang="zh-CN" altLang="en-US" sz="2400" dirty="0">
                    <a:cs typeface="Times New Roman" panose="02020603050405020304" pitchFamily="18" charset="0"/>
                  </a:rPr>
                  <a:t> </a:t>
                </a:r>
                <a14:m>
                  <m:oMath xmlns:m="http://schemas.openxmlformats.org/officeDocument/2006/math">
                    <m:r>
                      <a:rPr lang="zh-CN" altLang="en-US" sz="2400">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p.next</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  </a:t>
                </a: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b="1" dirty="0">
                    <a:latin typeface="Times New Roman" panose="02020603050405020304" pitchFamily="18" charset="0"/>
                    <a:cs typeface="Times New Roman" panose="02020603050405020304" pitchFamily="18" charset="0"/>
                  </a:rPr>
                  <a:t>end</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584225" y="1181964"/>
                <a:ext cx="11283478" cy="3046988"/>
              </a:xfrm>
              <a:prstGeom prst="rect">
                <a:avLst/>
              </a:prstGeom>
              <a:blipFill>
                <a:blip r:embed="rId3"/>
                <a:stretch>
                  <a:fillRect l="-756" t="-1800" b="-3600"/>
                </a:stretch>
              </a:blipFill>
            </p:spPr>
            <p:txBody>
              <a:bodyPr/>
              <a:lstStyle/>
              <a:p>
                <a:r>
                  <a:rPr lang="zh-CN" altLang="en-US">
                    <a:noFill/>
                  </a:rPr>
                  <a:t> </a:t>
                </a:r>
              </a:p>
            </p:txBody>
          </p:sp>
        </mc:Fallback>
      </mc:AlternateContent>
      <p:sp>
        <p:nvSpPr>
          <p:cNvPr id="6" name="AutoShape 2" descr="\\tmp\wps-root\ksohtml\wpsXF2FWo.jpg"/>
          <p:cNvSpPr>
            <a:spLocks noChangeAspect="1" noChangeArrowheads="1"/>
          </p:cNvSpPr>
          <p:nvPr/>
        </p:nvSpPr>
        <p:spPr bwMode="auto">
          <a:xfrm>
            <a:off x="1049338" y="-501650"/>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RJuyd5.jpg"/>
          <p:cNvSpPr>
            <a:spLocks noChangeAspect="1" noChangeArrowheads="1"/>
          </p:cNvSpPr>
          <p:nvPr/>
        </p:nvSpPr>
        <p:spPr bwMode="auto">
          <a:xfrm>
            <a:off x="796925" y="-31908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J7luuL.jpg"/>
          <p:cNvSpPr>
            <a:spLocks noChangeAspect="1" noChangeArrowheads="1"/>
          </p:cNvSpPr>
          <p:nvPr/>
        </p:nvSpPr>
        <p:spPr bwMode="auto">
          <a:xfrm>
            <a:off x="1411288" y="-31908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HuQuLr.jpg"/>
          <p:cNvSpPr>
            <a:spLocks noChangeAspect="1" noChangeArrowheads="1"/>
          </p:cNvSpPr>
          <p:nvPr/>
        </p:nvSpPr>
        <p:spPr bwMode="auto">
          <a:xfrm>
            <a:off x="1049338" y="1587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PVuA27.jpg"/>
          <p:cNvSpPr>
            <a:spLocks noChangeAspect="1" noChangeArrowheads="1"/>
          </p:cNvSpPr>
          <p:nvPr/>
        </p:nvSpPr>
        <p:spPr bwMode="auto">
          <a:xfrm>
            <a:off x="796925" y="19843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rPQCf7.jpg"/>
          <p:cNvSpPr>
            <a:spLocks noChangeAspect="1" noChangeArrowheads="1"/>
          </p:cNvSpPr>
          <p:nvPr/>
        </p:nvSpPr>
        <p:spPr bwMode="auto">
          <a:xfrm>
            <a:off x="328613" y="-669925"/>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Do1Js6.jpg"/>
          <p:cNvSpPr>
            <a:spLocks noChangeAspect="1" noChangeArrowheads="1"/>
          </p:cNvSpPr>
          <p:nvPr/>
        </p:nvSpPr>
        <p:spPr bwMode="auto">
          <a:xfrm>
            <a:off x="76200" y="-48736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xYNUF5.jpg"/>
          <p:cNvSpPr>
            <a:spLocks noChangeAspect="1" noChangeArrowheads="1"/>
          </p:cNvSpPr>
          <p:nvPr/>
        </p:nvSpPr>
        <p:spPr bwMode="auto">
          <a:xfrm>
            <a:off x="690563" y="-487363"/>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pQS8S4.jpg"/>
          <p:cNvSpPr>
            <a:spLocks noChangeAspect="1" noChangeArrowheads="1"/>
          </p:cNvSpPr>
          <p:nvPr/>
        </p:nvSpPr>
        <p:spPr bwMode="auto">
          <a:xfrm>
            <a:off x="328613" y="-15240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bHQp63.jpg"/>
          <p:cNvSpPr>
            <a:spLocks noChangeAspect="1" noChangeArrowheads="1"/>
          </p:cNvSpPr>
          <p:nvPr/>
        </p:nvSpPr>
        <p:spPr bwMode="auto">
          <a:xfrm>
            <a:off x="76200" y="3016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2" descr="\\tmp\wps-root\ksohtml\wpsdiKWJ9.jpg"/>
          <p:cNvSpPr>
            <a:spLocks noChangeAspect="1" noChangeArrowheads="1"/>
          </p:cNvSpPr>
          <p:nvPr/>
        </p:nvSpPr>
        <p:spPr bwMode="auto">
          <a:xfrm>
            <a:off x="328613" y="-425450"/>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3" descr="\\tmp\wps-root\ksohtml\wpsDHU3pa.jpg"/>
          <p:cNvSpPr>
            <a:spLocks noChangeAspect="1" noChangeArrowheads="1"/>
          </p:cNvSpPr>
          <p:nvPr/>
        </p:nvSpPr>
        <p:spPr bwMode="auto">
          <a:xfrm>
            <a:off x="76200" y="-24288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4" descr="\\tmp\wps-root\ksohtml\wpsde4e6a.jpg"/>
          <p:cNvSpPr>
            <a:spLocks noChangeAspect="1" noChangeArrowheads="1"/>
          </p:cNvSpPr>
          <p:nvPr/>
        </p:nvSpPr>
        <p:spPr bwMode="auto">
          <a:xfrm>
            <a:off x="690563" y="-242888"/>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5" descr="\\tmp\wps-root\ksohtml\wps3nEtMb.jpg"/>
          <p:cNvSpPr>
            <a:spLocks noChangeAspect="1" noChangeArrowheads="1"/>
          </p:cNvSpPr>
          <p:nvPr/>
        </p:nvSpPr>
        <p:spPr bwMode="auto">
          <a:xfrm>
            <a:off x="328613" y="9207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6" descr="\\tmp\wps-root\ksohtml\wpsD8MLsc.jpg"/>
          <p:cNvSpPr>
            <a:spLocks noChangeAspect="1" noChangeArrowheads="1"/>
          </p:cNvSpPr>
          <p:nvPr/>
        </p:nvSpPr>
        <p:spPr bwMode="auto">
          <a:xfrm>
            <a:off x="76200" y="27463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2" descr="\\tmp\wps-root\ksohtml\wpst4EfzW.jpg"/>
          <p:cNvSpPr>
            <a:spLocks noChangeAspect="1" noChangeArrowheads="1"/>
          </p:cNvSpPr>
          <p:nvPr/>
        </p:nvSpPr>
        <p:spPr bwMode="auto">
          <a:xfrm>
            <a:off x="228600" y="-5937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3" descr="\\tmp\wps-root\ksohtml\wpsZH7NFG.jpg"/>
          <p:cNvSpPr>
            <a:spLocks noChangeAspect="1" noChangeArrowheads="1"/>
          </p:cNvSpPr>
          <p:nvPr/>
        </p:nvSpPr>
        <p:spPr bwMode="auto">
          <a:xfrm>
            <a:off x="735013" y="-258763"/>
            <a:ext cx="1333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4" descr="\\tmp\wps-root\ksohtml\wpspQDqMq.jpg"/>
          <p:cNvSpPr>
            <a:spLocks noChangeAspect="1" noChangeArrowheads="1"/>
          </p:cNvSpPr>
          <p:nvPr/>
        </p:nvSpPr>
        <p:spPr bwMode="auto">
          <a:xfrm>
            <a:off x="317500" y="762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5" descr="\\tmp\wps-root\ksohtml\wpsvFu6Sa.jpg"/>
          <p:cNvSpPr>
            <a:spLocks noChangeAspect="1" noChangeArrowheads="1"/>
          </p:cNvSpPr>
          <p:nvPr/>
        </p:nvSpPr>
        <p:spPr bwMode="auto">
          <a:xfrm>
            <a:off x="638175" y="258763"/>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6" descr="\\tmp\wps-root\ksohtml\wpspWNQZU.jpg"/>
          <p:cNvSpPr>
            <a:spLocks noChangeAspect="1" noChangeArrowheads="1"/>
          </p:cNvSpPr>
          <p:nvPr/>
        </p:nvSpPr>
        <p:spPr bwMode="auto">
          <a:xfrm>
            <a:off x="438150" y="8985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任意多边形: 形状 13">
            <a:extLst>
              <a:ext uri="{FF2B5EF4-FFF2-40B4-BE49-F238E27FC236}">
                <a16:creationId xmlns:a16="http://schemas.microsoft.com/office/drawing/2014/main" id="{BB7B2CCE-99DF-4AF4-BEDA-188B38B189F1}"/>
              </a:ext>
            </a:extLst>
          </p:cNvPr>
          <p:cNvSpPr/>
          <p:nvPr/>
        </p:nvSpPr>
        <p:spPr>
          <a:xfrm>
            <a:off x="5448584" y="4732190"/>
            <a:ext cx="6186368" cy="1440502"/>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1-16</a:t>
            </a:r>
            <a:r>
              <a:rPr lang="zh-CN" altLang="en-US" sz="2400" dirty="0" smtClean="0">
                <a:latin typeface="微软雅黑" panose="020B0503020204020204" pitchFamily="34" charset="-122"/>
                <a:ea typeface="微软雅黑" panose="020B0503020204020204" pitchFamily="34" charset="-122"/>
              </a:rPr>
              <a:t>：每次</a:t>
            </a:r>
            <a:r>
              <a:rPr lang="en-US" altLang="zh-CN" sz="2400" dirty="0" err="1" smtClean="0">
                <a:latin typeface="微软雅黑" panose="020B0503020204020204" pitchFamily="34" charset="-122"/>
                <a:ea typeface="微软雅黑" panose="020B0503020204020204" pitchFamily="34" charset="-122"/>
              </a:rPr>
              <a:t>BFS</a:t>
            </a:r>
            <a:r>
              <a:rPr lang="zh-CN" altLang="en-US" sz="2400" dirty="0" smtClean="0">
                <a:latin typeface="微软雅黑" panose="020B0503020204020204" pitchFamily="34" charset="-122"/>
                <a:ea typeface="微软雅黑" panose="020B0503020204020204" pitchFamily="34" charset="-122"/>
              </a:rPr>
              <a:t>调用访问</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个顶点和若干条边。合计访问到每个顶点和每条边一次，时间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8631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56638"/>
            <a:ext cx="10515600" cy="518958"/>
          </a:xfrm>
        </p:spPr>
        <p:txBody>
          <a:bodyPr>
            <a:normAutofit/>
          </a:bodyPr>
          <a:lstStyle/>
          <a:p>
            <a:pPr lvl="0"/>
            <a:r>
              <a:rPr lang="zh-CN" altLang="en-US" dirty="0" smtClean="0"/>
              <a:t>图的定义</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1308062"/>
            <a:ext cx="11055325" cy="5057775"/>
          </a:xfrm>
        </p:spPr>
        <p:txBody>
          <a:bodyPr>
            <a:normAutofit/>
          </a:bodyPr>
          <a:lstStyle/>
          <a:p>
            <a:pPr marL="630238" indent="-630238">
              <a:lnSpc>
                <a:spcPct val="110000"/>
              </a:lnSpc>
            </a:pPr>
            <a:r>
              <a:rPr lang="zh-CN" altLang="en-US" sz="2400" b="1" dirty="0" smtClean="0"/>
              <a:t>图</a:t>
            </a:r>
            <a:r>
              <a:rPr lang="zh-CN" altLang="en-US" sz="2400" dirty="0" smtClean="0"/>
              <a:t>：</a:t>
            </a:r>
            <a:r>
              <a:rPr lang="zh-CN" altLang="zh-CN" sz="2400" dirty="0" smtClean="0"/>
              <a:t>可以</a:t>
            </a:r>
            <a:r>
              <a:rPr lang="zh-CN" altLang="zh-CN" sz="2400" dirty="0"/>
              <a:t>用一个二元组G = (V,E)表示，其中V是顶点的非空集合，E是两个顶点间边（弧）的集合</a:t>
            </a:r>
            <a:r>
              <a:rPr lang="zh-CN" altLang="zh-CN" sz="2400" dirty="0" smtClean="0"/>
              <a:t>。</a:t>
            </a:r>
            <a:endParaRPr lang="en-US" altLang="zh-CN" sz="2400" dirty="0" smtClean="0"/>
          </a:p>
          <a:p>
            <a:pPr marL="630238" indent="-630238">
              <a:lnSpc>
                <a:spcPct val="110000"/>
              </a:lnSpc>
            </a:pPr>
            <a:endParaRPr lang="en-US" altLang="zh-CN" sz="2400" dirty="0"/>
          </a:p>
          <a:p>
            <a:pPr marL="630238" lvl="0" indent="-630238">
              <a:lnSpc>
                <a:spcPct val="110000"/>
              </a:lnSpc>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G</a:t>
            </a: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是</a:t>
            </a:r>
            <a:r>
              <a:rPr lang="zh-CN" altLang="zh-CN" sz="2400" dirty="0">
                <a:latin typeface="宋体" panose="02010600030101010101" pitchFamily="2" charset="-122"/>
                <a:ea typeface="宋体" panose="02010600030101010101" pitchFamily="2" charset="-122"/>
                <a:cs typeface="Times New Roman" panose="02020603050405020304" pitchFamily="18" charset="0"/>
              </a:rPr>
              <a:t>由顶点集合</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V = {A,B,C,D}</a:t>
            </a:r>
            <a:r>
              <a:rPr lang="zh-CN" altLang="zh-CN" sz="2400" dirty="0">
                <a:latin typeface="宋体" panose="02010600030101010101" pitchFamily="2" charset="-122"/>
                <a:ea typeface="宋体" panose="02010600030101010101" pitchFamily="2" charset="-122"/>
                <a:cs typeface="Times New Roman" panose="02020603050405020304" pitchFamily="18" charset="0"/>
              </a:rPr>
              <a:t>和边的集合</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E={&lt;B,A&gt;</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&lt;A,C&gt;</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&lt;C,A&gt;</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&lt;C,D&gt;</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&lt;D,A&gt;</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&lt;C,B&gt;}</a:t>
            </a:r>
            <a:r>
              <a:rPr lang="zh-CN" altLang="zh-CN" sz="2400" dirty="0">
                <a:latin typeface="宋体" panose="02010600030101010101" pitchFamily="2" charset="-122"/>
                <a:ea typeface="宋体" panose="02010600030101010101" pitchFamily="2" charset="-122"/>
                <a:cs typeface="Times New Roman" panose="02020603050405020304" pitchFamily="18" charset="0"/>
              </a:rPr>
              <a:t>构成</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G</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2是由顶点集合V ={A,B,C,D,E}和边集合E ={ (A,C)，(A,E)，(D,B)，(D,A)}构成。</a:t>
            </a:r>
          </a:p>
          <a:p>
            <a:pPr marL="630238" indent="-630238">
              <a:lnSpc>
                <a:spcPct val="110000"/>
              </a:lnSpc>
            </a:pPr>
            <a:endParaRPr lang="zh-CN" altLang="zh-CN" sz="2400" dirty="0">
              <a:latin typeface="Times New Roman" panose="02020603050405020304" pitchFamily="18" charset="0"/>
              <a:ea typeface="宋体" panose="02010600030101010101" pitchFamily="2" charset="-122"/>
              <a:cs typeface="Times New Roman" panose="02020603050405020304" pitchFamily="18" charset="0"/>
            </a:endParaRPr>
          </a:p>
          <a:p>
            <a:pPr marL="630238" indent="-630238">
              <a:lnSpc>
                <a:spcPct val="110000"/>
              </a:lnSpc>
            </a:pPr>
            <a:endParaRPr lang="en-US" altLang="zh-CN" sz="2400" dirty="0" smtClean="0"/>
          </a:p>
          <a:p>
            <a:pPr marL="630238" indent="-630238">
              <a:lnSpc>
                <a:spcPct val="110000"/>
              </a:lnSpc>
            </a:pPr>
            <a:endParaRPr lang="en-US" altLang="zh-CN" sz="2400" dirty="0"/>
          </a:p>
          <a:p>
            <a:pPr marL="630238" indent="-630238">
              <a:lnSpc>
                <a:spcPct val="110000"/>
              </a:lnSpc>
            </a:pPr>
            <a:endParaRPr lang="zh-CN" altLang="zh-CN" sz="2400" dirty="0"/>
          </a:p>
          <a:p>
            <a:pPr marL="1528763" lvl="0" indent="-1528763">
              <a:lnSpc>
                <a:spcPct val="110000"/>
              </a:lnSpc>
            </a:pPr>
            <a:endParaRPr lang="en-US" altLang="zh-CN" sz="2400" dirty="0" smtClean="0"/>
          </a:p>
        </p:txBody>
      </p:sp>
      <p:pic>
        <p:nvPicPr>
          <p:cNvPr id="1025" name="Picture 1" descr="http://www.kdocs.cn/api/v3/office/copy/MDd0M2dnYjhzSndwLzNIczRoaGZFSUt3QXYzZ2FlZnpzL2JRb3A2NVNsZlphaFpkNzg1eTR3Q2YvRExLVVhsOFdQR0FqNy95d3crOERWNmNQMG9yNC93dFYvb3dHMFMrQUd1emc5bVBNeHlvakJlT0Nzdzh4T1BsMkQ5ODBIRWFOSTArUWJvcHc4TDFTYmlpbDB1Ykxrb1JIclhraHJpYU9iZUdCeWRLWkJtQkVteExqSlRsbHNYWEVaWFJ4NnJUN0VxdVhpRHd3MFp3R29Bay8wQjk1M3NLa2FYVi8wMldxck1lWjgwdmk4d0VKMlluUVlqYUN5MVV3N1NHeDNSRnpGSFFsZUU3VFh3PQ==/attach/object/ceef040ae1e31378b01389bbe40ea98faf43195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535" y="4105126"/>
            <a:ext cx="3853421" cy="239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6789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r>
              <a:rPr lang="zh-CN" altLang="en-US" dirty="0" smtClean="0"/>
              <a:t>深度和广度优先遍历结果特点</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4" y="1460111"/>
            <a:ext cx="11371915" cy="1682577"/>
          </a:xfrm>
          <a:prstGeom prst="rect">
            <a:avLst/>
          </a:prstGeom>
          <a:noFill/>
        </p:spPr>
        <p:txBody>
          <a:bodyPr wrap="square" rtlCol="0">
            <a:spAutoFit/>
          </a:bodyPr>
          <a:lstStyle/>
          <a:p>
            <a:pPr lvl="0" eaLnBrk="0" fontAlgn="base" hangingPunct="0">
              <a:lnSpc>
                <a:spcPct val="150000"/>
              </a:lnSpc>
              <a:spcBef>
                <a:spcPct val="0"/>
              </a:spcBef>
              <a:spcAft>
                <a:spcPct val="0"/>
              </a:spcAft>
            </a:pP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a:pPr>
            <a:r>
              <a:rPr lang="zh-CN" altLang="zh-CN" sz="2400" dirty="0">
                <a:latin typeface="宋体" panose="02010600030101010101" pitchFamily="2" charset="-122"/>
                <a:cs typeface="Times New Roman" panose="02020603050405020304" pitchFamily="18" charset="0"/>
              </a:rPr>
              <a:t>图的深度优先遍历和广度优先遍历既适用于有向图，也适用于无向图。</a:t>
            </a:r>
            <a:endParaRPr lang="zh-CN" altLang="zh-CN" sz="3200" dirty="0"/>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遍历</a:t>
            </a:r>
            <a:r>
              <a:rPr lang="zh-CN" altLang="en-US" sz="2400" dirty="0" smtClean="0">
                <a:latin typeface="宋体" panose="02010600030101010101" pitchFamily="2" charset="-122"/>
                <a:cs typeface="Times New Roman" panose="02020603050405020304" pitchFamily="18" charset="0"/>
              </a:rPr>
              <a:t>中</a:t>
            </a:r>
            <a:r>
              <a:rPr lang="zh-CN" altLang="zh-CN" sz="2400" dirty="0" smtClean="0">
                <a:latin typeface="宋体" panose="02010600030101010101" pitchFamily="2" charset="-122"/>
                <a:cs typeface="Times New Roman" panose="02020603050405020304" pitchFamily="18" charset="0"/>
              </a:rPr>
              <a:t>，已访问</a:t>
            </a:r>
            <a:r>
              <a:rPr lang="zh-CN" altLang="zh-CN" sz="2400" dirty="0">
                <a:latin typeface="宋体" panose="02010600030101010101" pitchFamily="2" charset="-122"/>
                <a:cs typeface="Times New Roman" panose="02020603050405020304" pitchFamily="18" charset="0"/>
              </a:rPr>
              <a:t>过的邻接点将不再被访问</a:t>
            </a:r>
            <a:r>
              <a:rPr lang="zh-CN" altLang="zh-CN" sz="2400" dirty="0" smtClean="0">
                <a:latin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cs typeface="Times New Roman" panose="02020603050405020304" pitchFamily="18" charset="0"/>
              </a:rPr>
              <a:t>故</a:t>
            </a:r>
            <a:r>
              <a:rPr lang="zh-CN" altLang="zh-CN" sz="2400" dirty="0" smtClean="0">
                <a:latin typeface="宋体" panose="02010600030101010101" pitchFamily="2" charset="-122"/>
                <a:cs typeface="Times New Roman" panose="02020603050405020304" pitchFamily="18" charset="0"/>
              </a:rPr>
              <a:t>遍历</a:t>
            </a:r>
            <a:r>
              <a:rPr lang="zh-CN" altLang="zh-CN" sz="2400" dirty="0">
                <a:latin typeface="宋体" panose="02010600030101010101" pitchFamily="2" charset="-122"/>
                <a:cs typeface="Times New Roman" panose="02020603050405020304" pitchFamily="18" charset="0"/>
              </a:rPr>
              <a:t>结果只能是树形</a:t>
            </a:r>
            <a:r>
              <a:rPr lang="zh-CN" altLang="zh-CN" sz="2400" dirty="0" smtClean="0">
                <a:latin typeface="宋体" panose="02010600030101010101" pitchFamily="2" charset="-122"/>
                <a:cs typeface="Times New Roman" panose="02020603050405020304" pitchFamily="18" charset="0"/>
              </a:rPr>
              <a:t>结构。</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25319353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r>
              <a:rPr lang="zh-CN" altLang="en-US" dirty="0" smtClean="0"/>
              <a:t>深度和广度优先遍历比较</a:t>
            </a:r>
            <a:endParaRPr lang="zh-CN" altLang="en-US"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7.4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的遍历</a:t>
            </a: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5" y="1460111"/>
            <a:ext cx="10719652" cy="4524315"/>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深度</a:t>
            </a:r>
            <a:r>
              <a:rPr lang="zh-CN" altLang="zh-CN" sz="2400" dirty="0">
                <a:latin typeface="宋体" panose="02010600030101010101" pitchFamily="2" charset="-122"/>
                <a:cs typeface="Times New Roman" panose="02020603050405020304" pitchFamily="18" charset="0"/>
              </a:rPr>
              <a:t>优先遍历</a:t>
            </a:r>
            <a:r>
              <a:rPr lang="zh-CN" altLang="zh-CN" sz="2400" dirty="0">
                <a:latin typeface="宋体" panose="02010600030101010101" pitchFamily="2" charset="-122"/>
                <a:cs typeface="Arial" panose="020B0604020202020204" pitchFamily="34" charset="0"/>
              </a:rPr>
              <a:t>的特点是</a:t>
            </a:r>
            <a:r>
              <a:rPr lang="zh-CN" altLang="zh-CN" sz="2400" dirty="0">
                <a:latin typeface="Arial" panose="020B0604020202020204" pitchFamily="34" charset="0"/>
                <a:cs typeface="Arial" panose="020B0604020202020204" pitchFamily="34" charset="0"/>
              </a:rPr>
              <a:t>“</a:t>
            </a:r>
            <a:r>
              <a:rPr lang="zh-CN" altLang="zh-CN" sz="2400" dirty="0">
                <a:latin typeface="宋体" panose="02010600030101010101" pitchFamily="2" charset="-122"/>
                <a:cs typeface="Arial" panose="020B0604020202020204" pitchFamily="34" charset="0"/>
              </a:rPr>
              <a:t>一条路跑到黑</a:t>
            </a:r>
            <a:r>
              <a:rPr lang="zh-CN" altLang="zh-CN" sz="2400" dirty="0" smtClean="0">
                <a:latin typeface="Arial" panose="020B0604020202020204" pitchFamily="34" charset="0"/>
                <a:cs typeface="Arial" panose="020B0604020202020204" pitchFamily="34" charset="0"/>
              </a:rPr>
              <a:t>”</a:t>
            </a:r>
            <a:r>
              <a:rPr lang="zh-CN" altLang="en-US" sz="2400" dirty="0" smtClean="0">
                <a:latin typeface="Arial" panose="020B0604020202020204" pitchFamily="34" charset="0"/>
                <a:cs typeface="Arial" panose="020B0604020202020204" pitchFamily="34" charset="0"/>
              </a:rPr>
              <a:t>，</a:t>
            </a:r>
            <a:r>
              <a:rPr lang="zh-CN" altLang="zh-CN" sz="2400" dirty="0">
                <a:latin typeface="宋体" panose="02010600030101010101" pitchFamily="2" charset="-122"/>
                <a:cs typeface="Arial" panose="020B0604020202020204" pitchFamily="34" charset="0"/>
              </a:rPr>
              <a:t>如果面临的问题是能找到一个解就</a:t>
            </a:r>
            <a:r>
              <a:rPr lang="zh-CN" altLang="zh-CN" sz="2400" dirty="0" smtClean="0">
                <a:latin typeface="宋体" panose="02010600030101010101" pitchFamily="2" charset="-122"/>
                <a:cs typeface="Arial" panose="020B0604020202020204" pitchFamily="34" charset="0"/>
              </a:rPr>
              <a:t>可以</a:t>
            </a:r>
            <a:r>
              <a:rPr lang="zh-CN" altLang="en-US" sz="2400" dirty="0" smtClean="0">
                <a:latin typeface="宋体" panose="02010600030101010101" pitchFamily="2" charset="-122"/>
                <a:cs typeface="Arial" panose="020B0604020202020204" pitchFamily="34" charset="0"/>
              </a:rPr>
              <a:t>，</a:t>
            </a:r>
            <a:r>
              <a:rPr lang="zh-CN" altLang="zh-CN" sz="2400" dirty="0">
                <a:latin typeface="宋体" panose="02010600030101010101" pitchFamily="2" charset="-122"/>
                <a:cs typeface="Times New Roman" panose="02020603050405020304" pitchFamily="18" charset="0"/>
              </a:rPr>
              <a:t>深度优先遍历</a:t>
            </a:r>
            <a:r>
              <a:rPr lang="zh-CN" altLang="zh-CN" sz="2400" dirty="0">
                <a:latin typeface="宋体" panose="02010600030101010101" pitchFamily="2" charset="-122"/>
                <a:cs typeface="Arial" panose="020B0604020202020204" pitchFamily="34" charset="0"/>
              </a:rPr>
              <a:t>一般是首选</a:t>
            </a:r>
            <a:r>
              <a:rPr lang="zh-CN" altLang="zh-CN" sz="2400" dirty="0" smtClean="0">
                <a:latin typeface="宋体" panose="02010600030101010101" pitchFamily="2" charset="-122"/>
                <a:cs typeface="Arial" panose="020B0604020202020204" pitchFamily="34" charset="0"/>
              </a:rPr>
              <a:t>。</a:t>
            </a:r>
            <a:r>
              <a:rPr lang="zh-CN" altLang="en-US" sz="2400" dirty="0" smtClean="0">
                <a:latin typeface="宋体" panose="02010600030101010101" pitchFamily="2" charset="-122"/>
                <a:cs typeface="Arial" panose="020B0604020202020204" pitchFamily="34" charset="0"/>
              </a:rPr>
              <a:t>其搜索</a:t>
            </a:r>
            <a:r>
              <a:rPr lang="zh-CN" altLang="zh-CN" sz="2400" dirty="0" smtClean="0">
                <a:latin typeface="宋体" panose="02010600030101010101" pitchFamily="2" charset="-122"/>
                <a:cs typeface="Arial" panose="020B0604020202020204" pitchFamily="34" charset="0"/>
              </a:rPr>
              <a:t>深度</a:t>
            </a:r>
            <a:r>
              <a:rPr lang="zh-CN" altLang="zh-CN" sz="2400" dirty="0">
                <a:latin typeface="宋体" panose="02010600030101010101" pitchFamily="2" charset="-122"/>
                <a:cs typeface="Arial" panose="020B0604020202020204" pitchFamily="34" charset="0"/>
              </a:rPr>
              <a:t>一般比</a:t>
            </a:r>
            <a:r>
              <a:rPr lang="zh-CN" altLang="zh-CN" sz="2400" dirty="0">
                <a:latin typeface="宋体" panose="02010600030101010101" pitchFamily="2" charset="-122"/>
                <a:cs typeface="Times New Roman" panose="02020603050405020304" pitchFamily="18" charset="0"/>
              </a:rPr>
              <a:t>广度优先遍历</a:t>
            </a:r>
            <a:r>
              <a:rPr lang="zh-CN" altLang="zh-CN" sz="2400" dirty="0">
                <a:latin typeface="宋体" panose="02010600030101010101" pitchFamily="2" charset="-122"/>
                <a:cs typeface="Arial" panose="020B0604020202020204" pitchFamily="34" charset="0"/>
              </a:rPr>
              <a:t>要搜索的宽度</a:t>
            </a:r>
            <a:r>
              <a:rPr lang="zh-CN" altLang="zh-CN" sz="2400" dirty="0" smtClean="0">
                <a:latin typeface="宋体" panose="02010600030101010101" pitchFamily="2" charset="-122"/>
                <a:cs typeface="Arial" panose="020B0604020202020204" pitchFamily="34" charset="0"/>
              </a:rPr>
              <a:t>小</a:t>
            </a:r>
            <a:r>
              <a:rPr lang="zh-CN" altLang="en-US" sz="2400" dirty="0" smtClean="0">
                <a:latin typeface="宋体" panose="02010600030101010101" pitchFamily="2" charset="-122"/>
                <a:cs typeface="Arial" panose="020B0604020202020204" pitchFamily="34" charset="0"/>
              </a:rPr>
              <a:t>很</a:t>
            </a:r>
            <a:r>
              <a:rPr lang="zh-CN" altLang="zh-CN" sz="2400" dirty="0" smtClean="0">
                <a:latin typeface="宋体" panose="02010600030101010101" pitchFamily="2" charset="-122"/>
                <a:cs typeface="Arial" panose="020B0604020202020204" pitchFamily="34" charset="0"/>
              </a:rPr>
              <a:t>多。</a:t>
            </a:r>
            <a:endParaRPr lang="en-US" altLang="zh-CN" sz="2400" dirty="0">
              <a:latin typeface="宋体" panose="02010600030101010101" pitchFamily="2" charset="-122"/>
              <a:cs typeface="Arial" panose="020B0604020202020204" pitchFamily="34" charset="0"/>
            </a:endParaRPr>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广度</a:t>
            </a:r>
            <a:r>
              <a:rPr lang="zh-CN" altLang="zh-CN" sz="2400" dirty="0">
                <a:latin typeface="宋体" panose="02010600030101010101" pitchFamily="2" charset="-122"/>
                <a:cs typeface="Times New Roman" panose="02020603050405020304" pitchFamily="18" charset="0"/>
              </a:rPr>
              <a:t>优先遍历</a:t>
            </a:r>
            <a:r>
              <a:rPr lang="zh-CN" altLang="zh-CN" sz="2400" dirty="0">
                <a:latin typeface="宋体" panose="02010600030101010101" pitchFamily="2" charset="-122"/>
                <a:cs typeface="Arial" panose="020B0604020202020204" pitchFamily="34" charset="0"/>
              </a:rPr>
              <a:t>的特点是层层扩散。如果面临的问题是要找到一个距离出发点最近的解，那么</a:t>
            </a:r>
            <a:r>
              <a:rPr lang="zh-CN" altLang="zh-CN" sz="2400" dirty="0">
                <a:latin typeface="宋体" panose="02010600030101010101" pitchFamily="2" charset="-122"/>
                <a:cs typeface="Times New Roman" panose="02020603050405020304" pitchFamily="18" charset="0"/>
              </a:rPr>
              <a:t>广度优先遍历</a:t>
            </a:r>
            <a:r>
              <a:rPr lang="zh-CN" altLang="zh-CN" sz="2400" dirty="0">
                <a:latin typeface="宋体" panose="02010600030101010101" pitchFamily="2" charset="-122"/>
                <a:cs typeface="Arial" panose="020B0604020202020204" pitchFamily="34" charset="0"/>
              </a:rPr>
              <a:t>是最好的</a:t>
            </a:r>
            <a:r>
              <a:rPr lang="zh-CN" altLang="zh-CN" sz="2400" dirty="0" smtClean="0">
                <a:latin typeface="宋体" panose="02010600030101010101" pitchFamily="2" charset="-122"/>
                <a:cs typeface="Arial" panose="020B0604020202020204" pitchFamily="34" charset="0"/>
              </a:rPr>
              <a:t>选择</a:t>
            </a:r>
            <a:r>
              <a:rPr lang="zh-CN" altLang="en-US" sz="2400" dirty="0" smtClean="0">
                <a:latin typeface="宋体" panose="02010600030101010101" pitchFamily="2" charset="-122"/>
                <a:cs typeface="Arial" panose="020B0604020202020204" pitchFamily="34" charset="0"/>
              </a:rPr>
              <a:t>。</a:t>
            </a:r>
            <a:endParaRPr lang="en-US" altLang="zh-CN" sz="2400" dirty="0" smtClean="0">
              <a:latin typeface="宋体" panose="02010600030101010101" pitchFamily="2" charset="-122"/>
              <a:cs typeface="Arial" panose="020B0604020202020204" pitchFamily="34" charset="0"/>
            </a:endParaRPr>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广度</a:t>
            </a:r>
            <a:r>
              <a:rPr lang="zh-CN" altLang="zh-CN" sz="2400" dirty="0">
                <a:latin typeface="宋体" panose="02010600030101010101" pitchFamily="2" charset="-122"/>
                <a:cs typeface="Times New Roman" panose="02020603050405020304" pitchFamily="18" charset="0"/>
              </a:rPr>
              <a:t>优先遍历</a:t>
            </a:r>
            <a:r>
              <a:rPr lang="zh-CN" altLang="zh-CN" sz="2400" dirty="0">
                <a:latin typeface="宋体" panose="02010600030101010101" pitchFamily="2" charset="-122"/>
                <a:cs typeface="Arial" panose="020B0604020202020204" pitchFamily="34" charset="0"/>
              </a:rPr>
              <a:t>需要程序员自己写个队列，代码比较长。而且这个队列要能同时存储一整层顶点，如果是一棵满二叉树，每层顶点的个数是呈指数级增长的，所以耗费的空间会比较大。</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36237444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pPr lvl="0" eaLnBrk="0" fontAlgn="base" hangingPunct="0">
              <a:lnSpc>
                <a:spcPct val="100000"/>
              </a:lnSpc>
              <a:spcAft>
                <a:spcPct val="0"/>
              </a:spcAft>
            </a:pPr>
            <a:r>
              <a:rPr lang="zh-CN" altLang="zh-CN" dirty="0" smtClean="0"/>
              <a:t>无向图</a:t>
            </a:r>
            <a:r>
              <a:rPr lang="zh-CN" altLang="zh-CN" dirty="0"/>
              <a:t>的连通性</a:t>
            </a:r>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5" y="1460111"/>
            <a:ext cx="11019196" cy="3970318"/>
          </a:xfrm>
          <a:prstGeom prst="rect">
            <a:avLst/>
          </a:prstGeom>
          <a:noFill/>
        </p:spPr>
        <p:txBody>
          <a:bodyPr wrap="square" rtlCol="0">
            <a:spAutoFit/>
          </a:bodyPr>
          <a:lstStyle/>
          <a:p>
            <a:pPr eaLnBrk="0" fontAlgn="base" hangingPunct="0">
              <a:lnSpc>
                <a:spcPct val="150000"/>
              </a:lnSpc>
              <a:spcBef>
                <a:spcPct val="0"/>
              </a:spcBef>
              <a:spcAft>
                <a:spcPct val="0"/>
              </a:spcAft>
            </a:pPr>
            <a:r>
              <a:rPr lang="zh-CN" altLang="zh-CN" sz="2400" dirty="0" smtClean="0">
                <a:latin typeface="宋体" panose="02010600030101010101" pitchFamily="2" charset="-122"/>
                <a:cs typeface="Times New Roman" panose="02020603050405020304" pitchFamily="18" charset="0"/>
              </a:rPr>
              <a:t>如果</a:t>
            </a:r>
            <a:r>
              <a:rPr lang="zh-CN" altLang="zh-CN" sz="2400" dirty="0">
                <a:latin typeface="宋体" panose="02010600030101010101" pitchFamily="2" charset="-122"/>
                <a:cs typeface="Times New Roman" panose="02020603050405020304" pitchFamily="18" charset="0"/>
              </a:rPr>
              <a:t>无向图是连通的，那么选定图中任何一个顶点，从该顶点出发，通过遍历，就能到达图中其他所有顶点</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pPr>
            <a:endParaRPr lang="en-US" altLang="zh-CN" sz="2400" dirty="0" smtClean="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pPr>
            <a:r>
              <a:rPr lang="zh-CN" altLang="en-US" sz="2400" b="1" dirty="0" smtClean="0">
                <a:latin typeface="宋体" panose="02010600030101010101" pitchFamily="2" charset="-122"/>
                <a:cs typeface="Times New Roman" panose="02020603050405020304" pitchFamily="18" charset="0"/>
              </a:rPr>
              <a:t>方法是：</a:t>
            </a:r>
            <a:endParaRPr lang="en-US" altLang="zh-CN" sz="2400" b="1" dirty="0" smtClean="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pPr>
            <a:r>
              <a:rPr lang="zh-CN" altLang="en-US" sz="2400" dirty="0" smtClean="0">
                <a:latin typeface="宋体" panose="02010600030101010101" pitchFamily="2" charset="-122"/>
                <a:cs typeface="Times New Roman" panose="02020603050405020304" pitchFamily="18" charset="0"/>
              </a:rPr>
              <a:t>只需</a:t>
            </a:r>
            <a:r>
              <a:rPr lang="zh-CN" altLang="zh-CN" sz="2400" dirty="0" smtClean="0">
                <a:latin typeface="宋体" panose="02010600030101010101" pitchFamily="2" charset="-122"/>
                <a:cs typeface="Times New Roman" panose="02020603050405020304" pitchFamily="18" charset="0"/>
              </a:rPr>
              <a:t>在</a:t>
            </a:r>
            <a:r>
              <a:rPr lang="zh-CN" altLang="zh-CN" sz="2400" dirty="0">
                <a:latin typeface="宋体" panose="02010600030101010101" pitchFamily="2" charset="-122"/>
                <a:cs typeface="Times New Roman" panose="02020603050405020304" pitchFamily="18" charset="0"/>
              </a:rPr>
              <a:t>以上的深度优先、广度优先遍历实现算法中增加一个计数器，记录外循环体中，进入内循环的次数，根据次数是否可以判断出该图是否连通？如果不连通有几个连通分量？每个连通分量包含哪些顶点？</a:t>
            </a:r>
          </a:p>
        </p:txBody>
      </p:sp>
    </p:spTree>
    <p:extLst>
      <p:ext uri="{BB962C8B-B14F-4D97-AF65-F5344CB8AC3E}">
        <p14:creationId xmlns:p14="http://schemas.microsoft.com/office/powerpoint/2010/main" val="31944216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pPr lvl="0" eaLnBrk="0" fontAlgn="base" hangingPunct="0">
              <a:lnSpc>
                <a:spcPct val="100000"/>
              </a:lnSpc>
              <a:spcAft>
                <a:spcPct val="0"/>
              </a:spcAft>
            </a:pPr>
            <a:r>
              <a:rPr lang="zh-CN" altLang="zh-CN" dirty="0" smtClean="0"/>
              <a:t>无向图</a:t>
            </a:r>
            <a:r>
              <a:rPr lang="zh-CN" altLang="zh-CN" dirty="0"/>
              <a:t>的连通性</a:t>
            </a:r>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584225" y="1460111"/>
                <a:ext cx="11019196" cy="5016758"/>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smtClean="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7-15: </a:t>
                </a:r>
                <a:r>
                  <a:rPr lang="zh-CN" altLang="zh-CN" sz="2400" u="sng" dirty="0">
                    <a:latin typeface="Times New Roman" panose="02020603050405020304" pitchFamily="18" charset="0"/>
                    <a:cs typeface="Times New Roman" panose="02020603050405020304" pitchFamily="18" charset="0"/>
                  </a:rPr>
                  <a:t> </a:t>
                </a:r>
                <a:r>
                  <a:rPr lang="zh-CN" altLang="zh-CN" sz="2400" u="sng" dirty="0">
                    <a:latin typeface="宋体" panose="02010600030101010101" pitchFamily="2" charset="-122"/>
                    <a:cs typeface="Times New Roman" panose="02020603050405020304" pitchFamily="18" charset="0"/>
                  </a:rPr>
                  <a:t>图的连通性判断</a:t>
                </a:r>
                <a:r>
                  <a:rPr lang="zh-CN" altLang="zh-CN" sz="2400" b="1" u="sng" dirty="0">
                    <a:latin typeface="Times New Roman" panose="02020603050405020304" pitchFamily="18" charset="0"/>
                    <a:cs typeface="Times New Roman" panose="02020603050405020304" pitchFamily="18" charset="0"/>
                  </a:rPr>
                  <a:t> </a:t>
                </a:r>
                <a:r>
                  <a:rPr lang="zh-CN" altLang="zh-CN" sz="2400" u="sng" dirty="0">
                    <a:latin typeface="Times New Roman" panose="02020603050405020304" pitchFamily="18" charset="0"/>
                    <a:cs typeface="Times New Roman" panose="02020603050405020304" pitchFamily="18" charset="0"/>
                  </a:rPr>
                  <a:t>IsConnect(</a:t>
                </a:r>
                <a:r>
                  <a:rPr lang="zh-CN" altLang="zh-CN" sz="2400" i="1" u="sng" dirty="0">
                    <a:latin typeface="Times New Roman" panose="02020603050405020304" pitchFamily="18" charset="0"/>
                    <a:cs typeface="Times New Roman" panose="02020603050405020304" pitchFamily="18" charset="0"/>
                  </a:rPr>
                  <a:t>graph</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的连通性。若不连通，还输出连通分量的数量。</a:t>
                </a:r>
                <a:endParaRPr lang="zh-CN" altLang="zh-CN" sz="3200" dirty="0"/>
              </a:p>
              <a:p>
                <a:pPr marL="45720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for</a:t>
                </a:r>
                <a:r>
                  <a:rPr lang="zh-CN" altLang="zh-CN" sz="2400" i="1" dirty="0">
                    <a:latin typeface="Times New Roman" panose="02020603050405020304" pitchFamily="18" charset="0"/>
                    <a:cs typeface="Times New Roman" panose="02020603050405020304" pitchFamily="18" charset="0"/>
                  </a:rPr>
                  <a:t> v</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oMath>
                </a14:m>
                <a:r>
                  <a:rPr lang="zh-CN" altLang="zh-CN" sz="2400" i="1"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i="1" dirty="0">
                    <a:latin typeface="Times New Roman" panose="02020603050405020304" pitchFamily="18" charset="0"/>
                    <a:cs typeface="Times New Roman" panose="02020603050405020304" pitchFamily="18" charset="0"/>
                  </a:rPr>
                  <a:t> graph.n_verts-1 </a:t>
                </a:r>
                <a:r>
                  <a:rPr lang="zh-CN" altLang="zh-CN" sz="2400" b="1" dirty="0">
                    <a:latin typeface="Times New Roman" panose="02020603050405020304" pitchFamily="18" charset="0"/>
                    <a:cs typeface="Times New Roman" panose="02020603050405020304" pitchFamily="18" charset="0"/>
                  </a:rPr>
                  <a:t>do</a:t>
                </a:r>
                <a:r>
                  <a:rPr lang="zh-CN" altLang="zh-CN" sz="2400" i="1"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//初始化各顶点的访问标志为未访问</a:t>
                </a:r>
              </a:p>
              <a:p>
                <a:pPr marL="45720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    visited[v]</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b="1" dirty="0">
                    <a:latin typeface="Times New Roman" panose="02020603050405020304" pitchFamily="18" charset="0"/>
                    <a:cs typeface="Times New Roman" panose="02020603050405020304" pitchFamily="18" charset="0"/>
                  </a:rPr>
                  <a:t>false</a:t>
                </a:r>
                <a:endParaRPr lang="zh-CN" altLang="zh-CN" sz="2400" b="1"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end</a:t>
                </a:r>
              </a:p>
              <a:p>
                <a:pPr marL="457200" lvl="0" indent="-457200" eaLnBrk="0" fontAlgn="base" hangingPunct="0">
                  <a:spcBef>
                    <a:spcPct val="0"/>
                  </a:spcBef>
                  <a:spcAft>
                    <a:spcPct val="0"/>
                  </a:spcAft>
                  <a:buFont typeface="+mj-lt"/>
                  <a:buAutoNum type="arabicPeriod"/>
                </a:pPr>
                <a:r>
                  <a:rPr lang="zh-CN" altLang="zh-CN" sz="2400" i="1" dirty="0" smtClean="0">
                    <a:solidFill>
                      <a:srgbClr val="0070C0"/>
                    </a:solidFill>
                    <a:latin typeface="Times New Roman" panose="02020603050405020304" pitchFamily="18" charset="0"/>
                    <a:cs typeface="Times New Roman" panose="02020603050405020304" pitchFamily="18" charset="0"/>
                  </a:rPr>
                  <a:t>count </a:t>
                </a:r>
                <a14:m>
                  <m:oMath xmlns:m="http://schemas.openxmlformats.org/officeDocument/2006/math">
                    <m:r>
                      <a:rPr lang="zh-CN" altLang="en-US" sz="2400" i="1">
                        <a:solidFill>
                          <a:srgbClr val="0070C0"/>
                        </a:solidFill>
                        <a:latin typeface="Cambria Math" panose="02040503050406030204" pitchFamily="18" charset="0"/>
                        <a:cs typeface="Times New Roman" panose="02020603050405020304" pitchFamily="18" charset="0"/>
                      </a:rPr>
                      <m:t>←</m:t>
                    </m:r>
                  </m:oMath>
                </a14:m>
                <a:r>
                  <a:rPr lang="zh-CN" altLang="zh-CN" sz="2400" dirty="0">
                    <a:solidFill>
                      <a:srgbClr val="0070C0"/>
                    </a:solidFill>
                    <a:latin typeface="等线" panose="02010600030101010101" pitchFamily="2" charset="-122"/>
                    <a:ea typeface="等线" panose="02010600030101010101" pitchFamily="2" charset="-122"/>
                    <a:cs typeface="Times New Roman" panose="02020603050405020304" pitchFamily="18" charset="0"/>
                  </a:rPr>
                  <a:t>0</a:t>
                </a:r>
                <a:endParaRPr lang="zh-CN" altLang="zh-CN" sz="3200" dirty="0">
                  <a:solidFill>
                    <a:srgbClr val="0070C0"/>
                  </a:solidFill>
                </a:endParaRPr>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for</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oMath>
                </a14:m>
                <a:r>
                  <a:rPr lang="en-US" altLang="zh-CN" sz="2400" b="1"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smtClean="0">
                    <a:latin typeface="Times New Roman" panose="02020603050405020304" pitchFamily="18" charset="0"/>
                    <a:cs typeface="Times New Roman" panose="02020603050405020304" pitchFamily="18" charset="0"/>
                  </a:rPr>
                  <a:t>|</a:t>
                </a:r>
                <a:r>
                  <a:rPr lang="zh-CN" altLang="zh-CN" sz="2400" dirty="0" smtClean="0">
                    <a:latin typeface="等线" panose="02010600030101010101" pitchFamily="2" charset="-122"/>
                    <a:ea typeface="等线" panose="02010600030101010101" pitchFamily="2" charset="-122"/>
                    <a:cs typeface="Times New Roman" panose="02020603050405020304" pitchFamily="18" charset="0"/>
                  </a:rPr>
                  <a:t> </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false then</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i="1" dirty="0" smtClean="0">
                    <a:solidFill>
                      <a:srgbClr val="0070C0"/>
                    </a:solidFill>
                    <a:latin typeface="Times New Roman" panose="02020603050405020304" pitchFamily="18" charset="0"/>
                    <a:cs typeface="Times New Roman" panose="02020603050405020304" pitchFamily="18" charset="0"/>
                  </a:rPr>
                  <a:t>count </a:t>
                </a:r>
                <a14:m>
                  <m:oMath xmlns:m="http://schemas.openxmlformats.org/officeDocument/2006/math">
                    <m:r>
                      <a:rPr lang="zh-CN" altLang="en-US" sz="2400" i="1">
                        <a:solidFill>
                          <a:srgbClr val="0070C0"/>
                        </a:solidFill>
                        <a:latin typeface="Cambria Math" panose="02040503050406030204" pitchFamily="18" charset="0"/>
                        <a:cs typeface="Times New Roman" panose="02020603050405020304" pitchFamily="18" charset="0"/>
                      </a:rPr>
                      <m:t>←</m:t>
                    </m:r>
                  </m:oMath>
                </a14:m>
                <a:r>
                  <a:rPr lang="zh-CN" altLang="zh-CN" sz="2400" dirty="0">
                    <a:solidFill>
                      <a:srgbClr val="0070C0"/>
                    </a:solidFill>
                    <a:latin typeface="Times New Roman" panose="02020603050405020304" pitchFamily="18" charset="0"/>
                    <a:cs typeface="Times New Roman" panose="02020603050405020304" pitchFamily="18" charset="0"/>
                  </a:rPr>
                  <a:t> </a:t>
                </a:r>
                <a:r>
                  <a:rPr lang="zh-CN" altLang="zh-CN" sz="2400" i="1" dirty="0">
                    <a:solidFill>
                      <a:srgbClr val="0070C0"/>
                    </a:solidFill>
                    <a:latin typeface="Times New Roman" panose="02020603050405020304" pitchFamily="18" charset="0"/>
                    <a:cs typeface="Times New Roman" panose="02020603050405020304" pitchFamily="18" charset="0"/>
                  </a:rPr>
                  <a:t>count </a:t>
                </a:r>
                <a:r>
                  <a:rPr lang="zh-CN" altLang="zh-CN" sz="2400" dirty="0" smtClean="0">
                    <a:solidFill>
                      <a:srgbClr val="0070C0"/>
                    </a:solidFill>
                    <a:latin typeface="Times New Roman" panose="02020603050405020304" pitchFamily="18" charset="0"/>
                    <a:cs typeface="Times New Roman" panose="02020603050405020304" pitchFamily="18" charset="0"/>
                  </a:rPr>
                  <a:t>+</a:t>
                </a:r>
                <a:r>
                  <a:rPr lang="zh-CN" altLang="zh-CN" sz="2400" dirty="0">
                    <a:solidFill>
                      <a:srgbClr val="0070C0"/>
                    </a:solidFill>
                    <a:latin typeface="Times New Roman" panose="02020603050405020304" pitchFamily="18" charset="0"/>
                    <a:cs typeface="Times New Roman" panose="02020603050405020304" pitchFamily="18" charset="0"/>
                  </a:rPr>
                  <a:t>1</a:t>
                </a:r>
                <a:endParaRPr lang="zh-CN" altLang="zh-CN" sz="3200" dirty="0">
                  <a:solidFill>
                    <a:srgbClr val="0070C0"/>
                  </a:solidFill>
                </a:endParaRPr>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BFS</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graph, v, visited</a:t>
                </a:r>
                <a:r>
                  <a:rPr lang="zh-CN" altLang="zh-CN" sz="2400" dirty="0" smtClean="0">
                    <a:latin typeface="Times New Roman" panose="02020603050405020304" pitchFamily="18" charset="0"/>
                    <a:cs typeface="Times New Roman" panose="02020603050405020304" pitchFamily="18" charset="0"/>
                  </a:rPr>
                  <a:t>)</a:t>
                </a:r>
                <a:r>
                  <a:rPr lang="zh-CN" altLang="zh-CN" sz="3200" dirty="0">
                    <a:latin typeface="Times New Roman" panose="02020603050405020304" pitchFamily="18" charset="0"/>
                    <a:cs typeface="Times New Roman" panose="02020603050405020304" pitchFamily="18" charset="0"/>
                  </a:rPr>
                  <a:t> | </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p:txBody>
          </p:sp>
        </mc:Choice>
        <mc:Fallback xmlns="">
          <p:sp>
            <p:nvSpPr>
              <p:cNvPr id="9" name="文本框 8"/>
              <p:cNvSpPr txBox="1">
                <a:spLocks noRot="1" noChangeAspect="1" noMove="1" noResize="1" noEditPoints="1" noAdjustHandles="1" noChangeArrowheads="1" noChangeShapeType="1" noTextEdit="1"/>
              </p:cNvSpPr>
              <p:nvPr/>
            </p:nvSpPr>
            <p:spPr>
              <a:xfrm>
                <a:off x="584225" y="1460111"/>
                <a:ext cx="11019196" cy="5016758"/>
              </a:xfrm>
              <a:prstGeom prst="rect">
                <a:avLst/>
              </a:prstGeom>
              <a:blipFill>
                <a:blip r:embed="rId3"/>
                <a:stretch>
                  <a:fillRect l="-885" t="-1460" b="-1825"/>
                </a:stretch>
              </a:blipFill>
            </p:spPr>
            <p:txBody>
              <a:bodyPr/>
              <a:lstStyle/>
              <a:p>
                <a:r>
                  <a:rPr lang="zh-CN" altLang="en-US">
                    <a:noFill/>
                  </a:rPr>
                  <a:t> </a:t>
                </a:r>
              </a:p>
            </p:txBody>
          </p:sp>
        </mc:Fallback>
      </mc:AlternateContent>
      <p:sp>
        <p:nvSpPr>
          <p:cNvPr id="6" name="AutoShape 2" descr="\\tmp\wps-root\ksohtml\wpsVvOlGi.jpg"/>
          <p:cNvSpPr>
            <a:spLocks noChangeAspect="1" noChangeArrowheads="1"/>
          </p:cNvSpPr>
          <p:nvPr/>
        </p:nvSpPr>
        <p:spPr bwMode="auto">
          <a:xfrm>
            <a:off x="328613" y="-1157288"/>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nEKVmG.jpg"/>
          <p:cNvSpPr>
            <a:spLocks noChangeAspect="1" noChangeArrowheads="1"/>
          </p:cNvSpPr>
          <p:nvPr/>
        </p:nvSpPr>
        <p:spPr bwMode="auto">
          <a:xfrm>
            <a:off x="76200" y="-974725"/>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71gz33.jpg"/>
          <p:cNvSpPr>
            <a:spLocks noChangeAspect="1" noChangeArrowheads="1"/>
          </p:cNvSpPr>
          <p:nvPr/>
        </p:nvSpPr>
        <p:spPr bwMode="auto">
          <a:xfrm>
            <a:off x="690563" y="-974725"/>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hhkgKr.jpg"/>
          <p:cNvSpPr>
            <a:spLocks noChangeAspect="1" noChangeArrowheads="1"/>
          </p:cNvSpPr>
          <p:nvPr/>
        </p:nvSpPr>
        <p:spPr bwMode="auto">
          <a:xfrm>
            <a:off x="390525" y="-6397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lhJ0qP.jpg"/>
          <p:cNvSpPr>
            <a:spLocks noChangeAspect="1" noChangeArrowheads="1"/>
          </p:cNvSpPr>
          <p:nvPr/>
        </p:nvSpPr>
        <p:spPr bwMode="auto">
          <a:xfrm>
            <a:off x="328613" y="-45720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JuO7c.jpg"/>
          <p:cNvSpPr>
            <a:spLocks noChangeAspect="1" noChangeArrowheads="1"/>
          </p:cNvSpPr>
          <p:nvPr/>
        </p:nvSpPr>
        <p:spPr bwMode="auto">
          <a:xfrm>
            <a:off x="76200" y="-27463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NXjHOA.jpg"/>
          <p:cNvSpPr>
            <a:spLocks noChangeAspect="1" noChangeArrowheads="1"/>
          </p:cNvSpPr>
          <p:nvPr/>
        </p:nvSpPr>
        <p:spPr bwMode="auto">
          <a:xfrm>
            <a:off x="568325" y="-920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6000626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a:bodyPr>
          <a:lstStyle/>
          <a:p>
            <a:pPr lvl="0" eaLnBrk="0" fontAlgn="base" hangingPunct="0">
              <a:lnSpc>
                <a:spcPct val="100000"/>
              </a:lnSpc>
              <a:spcAft>
                <a:spcPct val="0"/>
              </a:spcAft>
            </a:pPr>
            <a:r>
              <a:rPr lang="zh-CN" altLang="zh-CN" dirty="0" smtClean="0"/>
              <a:t>无向图</a:t>
            </a:r>
            <a:r>
              <a:rPr lang="zh-CN" altLang="zh-CN" dirty="0"/>
              <a:t>的连通性</a:t>
            </a:r>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5" y="1460111"/>
            <a:ext cx="11019196" cy="2677656"/>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11"/>
            </a:pP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count</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then</a:t>
            </a:r>
            <a:endParaRPr lang="zh-CN" altLang="zh-CN" sz="3200" dirty="0"/>
          </a:p>
          <a:p>
            <a:pPr marL="457200" lvl="0" indent="-457200" eaLnBrk="0" fontAlgn="base" hangingPunct="0">
              <a:spcBef>
                <a:spcPct val="0"/>
              </a:spcBef>
              <a:spcAft>
                <a:spcPct val="0"/>
              </a:spcAft>
              <a:buFont typeface="+mj-lt"/>
              <a:buAutoNum type="arabicPeriod" startAt="11"/>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ret </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true</a:t>
            </a:r>
            <a:endParaRPr lang="zh-CN" altLang="zh-CN" sz="3200" dirty="0"/>
          </a:p>
          <a:p>
            <a:pPr marL="457200" lvl="0" indent="-457200" eaLnBrk="0" fontAlgn="base" hangingPunct="0">
              <a:spcBef>
                <a:spcPct val="0"/>
              </a:spcBef>
              <a:spcAft>
                <a:spcPct val="0"/>
              </a:spcAft>
              <a:buFont typeface="+mj-lt"/>
              <a:buAutoNum type="arabicPeriod" startAt="11"/>
            </a:pPr>
            <a:r>
              <a:rPr lang="zh-CN" altLang="zh-CN" sz="2400" b="1" dirty="0">
                <a:latin typeface="Times New Roman" panose="02020603050405020304" pitchFamily="18" charset="0"/>
                <a:cs typeface="Times New Roman" panose="02020603050405020304" pitchFamily="18" charset="0"/>
              </a:rPr>
              <a:t>else</a:t>
            </a:r>
            <a:endParaRPr lang="zh-CN" altLang="zh-CN" sz="3200" dirty="0"/>
          </a:p>
          <a:p>
            <a:pPr marL="457200" lvl="0" indent="-457200" eaLnBrk="0" fontAlgn="base" hangingPunct="0">
              <a:spcBef>
                <a:spcPct val="0"/>
              </a:spcBef>
              <a:spcAft>
                <a:spcPct val="0"/>
              </a:spcAft>
              <a:buFont typeface="+mj-lt"/>
              <a:buAutoNum type="arabicPeriod" startAt="11"/>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print</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count</a:t>
            </a:r>
            <a:endParaRPr lang="zh-CN" altLang="zh-CN" sz="3200" dirty="0"/>
          </a:p>
          <a:p>
            <a:pPr marL="457200" lvl="0" indent="-457200" eaLnBrk="0" fontAlgn="base" hangingPunct="0">
              <a:spcBef>
                <a:spcPct val="0"/>
              </a:spcBef>
              <a:spcAft>
                <a:spcPct val="0"/>
              </a:spcAft>
              <a:buFont typeface="+mj-lt"/>
              <a:buAutoNum type="arabicPeriod" startAt="11"/>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ret</a:t>
            </a:r>
            <a:r>
              <a:rPr lang="zh-CN" altLang="zh-CN" sz="2400" dirty="0">
                <a:latin typeface="Times New Roman" panose="02020603050405020304" pitchFamily="18" charset="0"/>
                <a:cs typeface="Times New Roman" panose="02020603050405020304" pitchFamily="18" charset="0"/>
              </a:rPr>
              <a:t> ← </a:t>
            </a:r>
            <a:r>
              <a:rPr lang="zh-CN" altLang="zh-CN" sz="2400" b="1" dirty="0">
                <a:latin typeface="Times New Roman" panose="02020603050405020304" pitchFamily="18" charset="0"/>
                <a:cs typeface="Times New Roman" panose="02020603050405020304" pitchFamily="18" charset="0"/>
              </a:rPr>
              <a:t>false</a:t>
            </a:r>
            <a:endParaRPr lang="zh-CN" altLang="zh-CN" sz="3200" dirty="0"/>
          </a:p>
          <a:p>
            <a:pPr marL="457200" lvl="0" indent="-457200" eaLnBrk="0" fontAlgn="base" hangingPunct="0">
              <a:spcBef>
                <a:spcPct val="0"/>
              </a:spcBef>
              <a:spcAft>
                <a:spcPct val="0"/>
              </a:spcAft>
              <a:buFont typeface="+mj-lt"/>
              <a:buAutoNum type="arabicPeriod" startAt="11"/>
            </a:pP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11"/>
            </a:pPr>
            <a:r>
              <a:rPr lang="zh-CN" altLang="zh-CN" sz="2400" b="1" dirty="0">
                <a:latin typeface="Times New Roman" panose="02020603050405020304" pitchFamily="18" charset="0"/>
                <a:cs typeface="Times New Roman" panose="02020603050405020304" pitchFamily="18" charset="0"/>
              </a:rPr>
              <a:t>return</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ret</a:t>
            </a:r>
            <a:endParaRPr lang="zh-CN" altLang="zh-CN" sz="2400" dirty="0">
              <a:latin typeface="Times New Roman" panose="02020603050405020304" pitchFamily="18" charset="0"/>
              <a:cs typeface="Times New Roman" panose="02020603050405020304" pitchFamily="18" charset="0"/>
            </a:endParaRPr>
          </a:p>
        </p:txBody>
      </p:sp>
      <p:sp>
        <p:nvSpPr>
          <p:cNvPr id="6" name="AutoShape 2" descr="\\tmp\wps-root\ksohtml\wpsVvOlGi.jpg"/>
          <p:cNvSpPr>
            <a:spLocks noChangeAspect="1" noChangeArrowheads="1"/>
          </p:cNvSpPr>
          <p:nvPr/>
        </p:nvSpPr>
        <p:spPr bwMode="auto">
          <a:xfrm>
            <a:off x="328613" y="-1157288"/>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nEKVmG.jpg"/>
          <p:cNvSpPr>
            <a:spLocks noChangeAspect="1" noChangeArrowheads="1"/>
          </p:cNvSpPr>
          <p:nvPr/>
        </p:nvSpPr>
        <p:spPr bwMode="auto">
          <a:xfrm>
            <a:off x="76200" y="-974725"/>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71gz33.jpg"/>
          <p:cNvSpPr>
            <a:spLocks noChangeAspect="1" noChangeArrowheads="1"/>
          </p:cNvSpPr>
          <p:nvPr/>
        </p:nvSpPr>
        <p:spPr bwMode="auto">
          <a:xfrm>
            <a:off x="690563" y="-974725"/>
            <a:ext cx="4381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hhkgKr.jpg"/>
          <p:cNvSpPr>
            <a:spLocks noChangeAspect="1" noChangeArrowheads="1"/>
          </p:cNvSpPr>
          <p:nvPr/>
        </p:nvSpPr>
        <p:spPr bwMode="auto">
          <a:xfrm>
            <a:off x="390525" y="-6397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lhJ0qP.jpg"/>
          <p:cNvSpPr>
            <a:spLocks noChangeAspect="1" noChangeArrowheads="1"/>
          </p:cNvSpPr>
          <p:nvPr/>
        </p:nvSpPr>
        <p:spPr bwMode="auto">
          <a:xfrm>
            <a:off x="328613" y="-45720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JuO7c.jpg"/>
          <p:cNvSpPr>
            <a:spLocks noChangeAspect="1" noChangeArrowheads="1"/>
          </p:cNvSpPr>
          <p:nvPr/>
        </p:nvSpPr>
        <p:spPr bwMode="auto">
          <a:xfrm>
            <a:off x="76200" y="-274638"/>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NXjHOA.jpg"/>
          <p:cNvSpPr>
            <a:spLocks noChangeAspect="1" noChangeArrowheads="1"/>
          </p:cNvSpPr>
          <p:nvPr/>
        </p:nvSpPr>
        <p:spPr bwMode="auto">
          <a:xfrm>
            <a:off x="568325" y="-920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任意多边形: 形状 13">
            <a:extLst>
              <a:ext uri="{FF2B5EF4-FFF2-40B4-BE49-F238E27FC236}">
                <a16:creationId xmlns:a16="http://schemas.microsoft.com/office/drawing/2014/main" id="{BB7B2CCE-99DF-4AF4-BEDA-188B38B189F1}"/>
              </a:ext>
            </a:extLst>
          </p:cNvPr>
          <p:cNvSpPr/>
          <p:nvPr/>
        </p:nvSpPr>
        <p:spPr>
          <a:xfrm>
            <a:off x="7120630" y="4728132"/>
            <a:ext cx="3631453" cy="691148"/>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021653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eaLnBrk="0" fontAlgn="base" hangingPunct="0">
              <a:lnSpc>
                <a:spcPct val="100000"/>
              </a:lnSpc>
              <a:spcAft>
                <a:spcPct val="0"/>
              </a:spcAft>
            </a:pPr>
            <a:r>
              <a:rPr lang="zh-CN" altLang="zh-CN" sz="2900" dirty="0"/>
              <a:t>六度空间</a:t>
            </a:r>
            <a:r>
              <a:rPr lang="zh-CN" altLang="zh-CN" sz="2900" dirty="0" smtClean="0"/>
              <a:t>理论</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5" y="1460111"/>
            <a:ext cx="11019196" cy="5078313"/>
          </a:xfrm>
          <a:prstGeom prst="rect">
            <a:avLst/>
          </a:prstGeom>
          <a:noFill/>
        </p:spPr>
        <p:txBody>
          <a:bodyPr wrap="square" rtlCol="0">
            <a:spAutoFit/>
          </a:bodyPr>
          <a:lstStyle/>
          <a:p>
            <a:pPr lvl="0" eaLnBrk="0" fontAlgn="base" hangingPunct="0">
              <a:lnSpc>
                <a:spcPct val="150000"/>
              </a:lnSpc>
              <a:spcBef>
                <a:spcPct val="0"/>
              </a:spcBef>
              <a:spcAft>
                <a:spcPct val="0"/>
              </a:spcAft>
            </a:pPr>
            <a:r>
              <a:rPr lang="zh-CN" altLang="zh-CN" sz="2400" dirty="0">
                <a:latin typeface="宋体" panose="02010600030101010101" pitchFamily="2" charset="-122"/>
                <a:cs typeface="Times New Roman" panose="02020603050405020304" pitchFamily="18" charset="0"/>
              </a:rPr>
              <a:t>1967年哈佛大学心理学教授</a:t>
            </a:r>
            <a:r>
              <a:rPr lang="en-US" altLang="zh-CN" sz="2400" dirty="0">
                <a:latin typeface="宋体" panose="02010600030101010101" pitchFamily="2" charset="-122"/>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斯坦利·米尔格拉姆（Stanley Milgram），设计并实施了一次连锁信件实验</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endParaRPr lang="en-US" altLang="zh-CN" sz="2400" dirty="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en-US" sz="2400" b="1" dirty="0">
                <a:latin typeface="宋体" panose="02010600030101010101" pitchFamily="2" charset="-122"/>
                <a:cs typeface="Times New Roman" panose="02020603050405020304" pitchFamily="18" charset="0"/>
              </a:rPr>
              <a:t>具体</a:t>
            </a:r>
            <a:r>
              <a:rPr lang="zh-CN" altLang="zh-CN" sz="2400" b="1" dirty="0">
                <a:latin typeface="宋体" panose="02010600030101010101" pitchFamily="2" charset="-122"/>
                <a:cs typeface="Times New Roman" panose="02020603050405020304" pitchFamily="18" charset="0"/>
              </a:rPr>
              <a:t>做法</a:t>
            </a:r>
            <a:r>
              <a:rPr lang="zh-CN" altLang="zh-CN" sz="2400" b="1" dirty="0" smtClean="0">
                <a:latin typeface="宋体" panose="02010600030101010101" pitchFamily="2" charset="-122"/>
                <a:cs typeface="Times New Roman" panose="02020603050405020304" pitchFamily="18" charset="0"/>
              </a:rPr>
              <a:t>：</a:t>
            </a:r>
            <a:endParaRPr lang="en-US" altLang="zh-CN" sz="2400" b="1" dirty="0" smtClean="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latin typeface="宋体" panose="02010600030101010101" pitchFamily="2" charset="-122"/>
                <a:cs typeface="Times New Roman" panose="02020603050405020304" pitchFamily="18" charset="0"/>
              </a:rPr>
              <a:t>将</a:t>
            </a:r>
            <a:r>
              <a:rPr lang="zh-CN" altLang="zh-CN" sz="2400" dirty="0">
                <a:latin typeface="宋体" panose="02010600030101010101" pitchFamily="2" charset="-122"/>
                <a:cs typeface="Times New Roman" panose="02020603050405020304" pitchFamily="18" charset="0"/>
              </a:rPr>
              <a:t>设计好的信件随机发送给居住在内布拉斯加州的160个人，信中写上了一个波士顿股票经纪人的名字，要求每个收信人收到信后，再将这个信寄给自己认为比较接近该股票经纪人的朋友，要求后面收到信的朋友也照此操作</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endParaRPr lang="en-US" altLang="zh-CN" sz="2400" dirty="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latin typeface="宋体" panose="02010600030101010101" pitchFamily="2" charset="-122"/>
                <a:cs typeface="Times New Roman" panose="02020603050405020304" pitchFamily="18" charset="0"/>
              </a:rPr>
              <a:t>最后</a:t>
            </a:r>
            <a:r>
              <a:rPr lang="zh-CN" altLang="zh-CN" sz="2400" dirty="0">
                <a:latin typeface="宋体" panose="02010600030101010101" pitchFamily="2" charset="-122"/>
                <a:cs typeface="Times New Roman" panose="02020603050405020304" pitchFamily="18" charset="0"/>
              </a:rPr>
              <a:t>发现，有信件在经历了不超过六个人之后就送到了该股票经纪人手中</a:t>
            </a:r>
            <a:r>
              <a:rPr lang="zh-CN" altLang="zh-CN" sz="2400" dirty="0" smtClean="0">
                <a:latin typeface="宋体" panose="02010600030101010101" pitchFamily="2" charset="-122"/>
                <a:cs typeface="Times New Roman" panose="02020603050405020304" pitchFamily="18" charset="0"/>
              </a:rPr>
              <a:t>。</a:t>
            </a:r>
            <a:endParaRPr lang="en-US" altLang="zh-CN" sz="24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280895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eaLnBrk="0" fontAlgn="base" hangingPunct="0">
              <a:lnSpc>
                <a:spcPct val="100000"/>
              </a:lnSpc>
              <a:spcAft>
                <a:spcPct val="0"/>
              </a:spcAft>
            </a:pPr>
            <a:r>
              <a:rPr lang="zh-CN" altLang="zh-CN" sz="2900" dirty="0"/>
              <a:t>六度空间</a:t>
            </a:r>
            <a:r>
              <a:rPr lang="zh-CN" altLang="zh-CN" sz="2900" dirty="0" smtClean="0"/>
              <a:t>理论</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5" y="1460111"/>
            <a:ext cx="11019196" cy="4524315"/>
          </a:xfrm>
          <a:prstGeom prst="rect">
            <a:avLst/>
          </a:prstGeom>
          <a:noFill/>
        </p:spPr>
        <p:txBody>
          <a:bodyPr wrap="square" rtlCol="0">
            <a:spAutoFit/>
          </a:bodyPr>
          <a:lstStyle/>
          <a:p>
            <a:pPr eaLnBrk="0" fontAlgn="base" hangingPunct="0">
              <a:lnSpc>
                <a:spcPct val="150000"/>
              </a:lnSpc>
              <a:spcBef>
                <a:spcPct val="0"/>
              </a:spcBef>
              <a:spcAft>
                <a:spcPct val="0"/>
              </a:spcAft>
            </a:pPr>
            <a:r>
              <a:rPr lang="zh-CN" altLang="en-US" sz="2400" dirty="0" smtClean="0">
                <a:latin typeface="宋体" panose="02010600030101010101" pitchFamily="2" charset="-122"/>
                <a:cs typeface="Times New Roman" panose="02020603050405020304" pitchFamily="18" charset="0"/>
              </a:rPr>
              <a:t>由此</a:t>
            </a:r>
            <a:r>
              <a:rPr lang="zh-CN" altLang="zh-CN" sz="2400" dirty="0" smtClean="0">
                <a:latin typeface="宋体" panose="02010600030101010101" pitchFamily="2" charset="-122"/>
                <a:cs typeface="Times New Roman" panose="02020603050405020304" pitchFamily="18" charset="0"/>
              </a:rPr>
              <a:t>提出</a:t>
            </a:r>
            <a:r>
              <a:rPr lang="zh-CN" altLang="zh-CN" sz="2400" dirty="0">
                <a:latin typeface="宋体" panose="02010600030101010101" pitchFamily="2" charset="-122"/>
                <a:cs typeface="Times New Roman" panose="02020603050405020304" pitchFamily="18" charset="0"/>
              </a:rPr>
              <a:t>了“小世界理论”，也称“六度空间理论”或“六度分隔理论（Six Degrees of Separation）”</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pPr>
            <a:endParaRPr lang="en-US" altLang="zh-CN" sz="2400" dirty="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pPr>
            <a:r>
              <a:rPr lang="zh-CN" altLang="zh-CN" sz="2400" b="1" dirty="0" smtClean="0">
                <a:latin typeface="宋体" panose="02010600030101010101" pitchFamily="2" charset="-122"/>
                <a:cs typeface="Times New Roman" panose="02020603050405020304" pitchFamily="18" charset="0"/>
              </a:rPr>
              <a:t>该</a:t>
            </a:r>
            <a:r>
              <a:rPr lang="zh-CN" altLang="zh-CN" sz="2400" b="1" dirty="0">
                <a:latin typeface="宋体" panose="02010600030101010101" pitchFamily="2" charset="-122"/>
                <a:cs typeface="Times New Roman" panose="02020603050405020304" pitchFamily="18" charset="0"/>
              </a:rPr>
              <a:t>理论</a:t>
            </a:r>
            <a:r>
              <a:rPr lang="zh-CN" altLang="zh-CN" sz="2400" b="1" dirty="0" smtClean="0">
                <a:latin typeface="宋体" panose="02010600030101010101" pitchFamily="2" charset="-122"/>
                <a:cs typeface="Times New Roman" panose="02020603050405020304" pitchFamily="18" charset="0"/>
              </a:rPr>
              <a:t>假设</a:t>
            </a:r>
            <a:r>
              <a:rPr lang="zh-CN" altLang="en-US" sz="2400" b="1"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世界</a:t>
            </a:r>
            <a:r>
              <a:rPr lang="zh-CN" altLang="zh-CN" sz="2400" dirty="0">
                <a:latin typeface="宋体" panose="02010600030101010101" pitchFamily="2" charset="-122"/>
                <a:cs typeface="Times New Roman" panose="02020603050405020304" pitchFamily="18" charset="0"/>
              </a:rPr>
              <a:t>上所有互不相识的人只需要很少的中间人就能建立起联系，具体说来</a:t>
            </a:r>
            <a:r>
              <a:rPr lang="zh-CN" altLang="zh-CN" sz="2400" dirty="0" smtClean="0">
                <a:latin typeface="宋体" panose="02010600030101010101" pitchFamily="2" charset="-122"/>
                <a:cs typeface="Times New Roman" panose="02020603050405020304" pitchFamily="18" charset="0"/>
              </a:rPr>
              <a:t>就是</a:t>
            </a:r>
            <a:r>
              <a:rPr lang="zh-CN" altLang="en-US" sz="2400"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在</a:t>
            </a:r>
            <a:r>
              <a:rPr lang="zh-CN" altLang="zh-CN" sz="2400" dirty="0">
                <a:latin typeface="宋体" panose="02010600030101010101" pitchFamily="2" charset="-122"/>
                <a:cs typeface="Times New Roman" panose="02020603050405020304" pitchFamily="18" charset="0"/>
              </a:rPr>
              <a:t>社会性网络中，你和世界上任何一个陌生人之间所间隔的人不会超六个，即最多通过六个人你就能够认识任何一个陌生人</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pPr>
            <a:endParaRPr lang="en-US" altLang="zh-CN" sz="2400" dirty="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en-US" sz="2400" dirty="0" smtClean="0">
                <a:latin typeface="宋体" panose="02010600030101010101" pitchFamily="2" charset="-122"/>
                <a:cs typeface="Times New Roman" panose="02020603050405020304" pitchFamily="18" charset="0"/>
              </a:rPr>
              <a:t>该</a:t>
            </a:r>
            <a:r>
              <a:rPr lang="zh-CN" altLang="zh-CN" sz="2400" dirty="0" smtClean="0">
                <a:latin typeface="宋体" panose="02010600030101010101" pitchFamily="2" charset="-122"/>
                <a:cs typeface="Times New Roman" panose="02020603050405020304" pitchFamily="18" charset="0"/>
              </a:rPr>
              <a:t>理论</a:t>
            </a:r>
            <a:r>
              <a:rPr lang="zh-CN" altLang="zh-CN" sz="2400" dirty="0">
                <a:latin typeface="宋体" panose="02010600030101010101" pitchFamily="2" charset="-122"/>
                <a:cs typeface="Times New Roman" panose="02020603050405020304" pitchFamily="18" charset="0"/>
              </a:rPr>
              <a:t>目前仍然是数学界的的一大猜想，它从来没有得到过严谨的数学证明</a:t>
            </a:r>
            <a:r>
              <a:rPr lang="zh-CN" altLang="zh-CN" sz="2400" dirty="0" smtClean="0">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11280533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eaLnBrk="0" fontAlgn="base" hangingPunct="0">
              <a:lnSpc>
                <a:spcPct val="100000"/>
              </a:lnSpc>
              <a:spcAft>
                <a:spcPct val="0"/>
              </a:spcAft>
            </a:pPr>
            <a:r>
              <a:rPr lang="zh-CN" altLang="zh-CN" sz="2900" dirty="0"/>
              <a:t>六度空间理论的</a:t>
            </a:r>
            <a:r>
              <a:rPr lang="zh-CN" altLang="zh-CN" sz="2900" dirty="0" smtClean="0"/>
              <a:t>验证</a:t>
            </a:r>
            <a:r>
              <a:rPr lang="zh-CN" altLang="en-US" sz="2900" dirty="0" smtClean="0"/>
              <a:t>方法</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1451777" y="1901546"/>
            <a:ext cx="9473726" cy="2308324"/>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图中顶点代表人，顶点之间的边代表人与人之间相识。</a:t>
            </a:r>
            <a:endParaRPr lang="en-US" altLang="zh-CN" sz="2400" dirty="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根据六度空间思想，该理论转化为无向图中任何两点之间的最短距离不会超过</a:t>
            </a:r>
            <a:r>
              <a:rPr lang="zh-CN" altLang="zh-CN" sz="2400" dirty="0" smtClean="0">
                <a:latin typeface="宋体" panose="02010600030101010101" pitchFamily="2" charset="-122"/>
                <a:cs typeface="Times New Roman" panose="02020603050405020304" pitchFamily="18" charset="0"/>
              </a:rPr>
              <a:t>六</a:t>
            </a:r>
            <a:r>
              <a:rPr lang="zh-CN" altLang="en-US"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endParaRPr lang="en-US" altLang="zh-CN" sz="24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178009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843" y="522435"/>
            <a:ext cx="10515600" cy="518958"/>
          </a:xfrm>
        </p:spPr>
        <p:txBody>
          <a:bodyPr>
            <a:normAutofit fontScale="90000"/>
          </a:bodyPr>
          <a:lstStyle/>
          <a:p>
            <a:pPr eaLnBrk="0" fontAlgn="base" hangingPunct="0">
              <a:lnSpc>
                <a:spcPct val="100000"/>
              </a:lnSpc>
              <a:spcAft>
                <a:spcPct val="0"/>
              </a:spcAft>
            </a:pPr>
            <a:r>
              <a:rPr lang="zh-CN" altLang="zh-CN" sz="2900" dirty="0"/>
              <a:t>六度空间理论的</a:t>
            </a:r>
            <a:r>
              <a:rPr lang="zh-CN" altLang="zh-CN" sz="2900" dirty="0" smtClean="0"/>
              <a:t>验证</a:t>
            </a:r>
            <a:r>
              <a:rPr lang="zh-CN" altLang="en-US" sz="2900" dirty="0" smtClean="0"/>
              <a:t>算法</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698500" y="1091937"/>
                <a:ext cx="10652672" cy="4708981"/>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smtClean="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7-16: </a:t>
                </a:r>
                <a:r>
                  <a:rPr lang="zh-CN" altLang="zh-CN" sz="2400" u="sng" dirty="0">
                    <a:latin typeface="宋体" panose="02010600030101010101" pitchFamily="2" charset="-122"/>
                    <a:cs typeface="Times New Roman" panose="02020603050405020304" pitchFamily="18" charset="0"/>
                  </a:rPr>
                  <a:t>验证六度空间理论</a:t>
                </a:r>
                <a:r>
                  <a:rPr lang="zh-CN" altLang="zh-CN" sz="2400" u="sng" dirty="0">
                    <a:latin typeface="Times New Roman" panose="02020603050405020304" pitchFamily="18" charset="0"/>
                    <a:cs typeface="Times New Roman" panose="02020603050405020304" pitchFamily="18" charset="0"/>
                  </a:rPr>
                  <a:t>SixDegreesOfSeparation(</a:t>
                </a:r>
                <a:r>
                  <a:rPr lang="zh-CN" altLang="zh-CN" sz="2400" i="1" u="sng" dirty="0">
                    <a:latin typeface="Times New Roman" panose="02020603050405020304" pitchFamily="18" charset="0"/>
                    <a:cs typeface="Times New Roman" panose="02020603050405020304" pitchFamily="18" charset="0"/>
                  </a:rPr>
                  <a:t>graph,v</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，起始顶点</a:t>
                </a:r>
                <a:r>
                  <a:rPr lang="zh-CN" altLang="zh-CN" sz="2400" i="1" dirty="0">
                    <a:latin typeface="Times New Roman" panose="02020603050405020304" pitchFamily="18" charset="0"/>
                    <a:cs typeface="Times New Roman" panose="02020603050405020304" pitchFamily="18" charset="0"/>
                  </a:rPr>
                  <a:t>v</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图中以顶点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为起始顶点，最短距离不大于</a:t>
                </a:r>
                <a:r>
                  <a:rPr lang="zh-CN" altLang="zh-CN" sz="2400" dirty="0">
                    <a:latin typeface="Times New Roman" panose="02020603050405020304" pitchFamily="18" charset="0"/>
                    <a:cs typeface="Times New Roman" panose="02020603050405020304" pitchFamily="18" charset="0"/>
                  </a:rPr>
                  <a:t>6</a:t>
                </a:r>
                <a:r>
                  <a:rPr lang="zh-CN" altLang="zh-CN" sz="2400" dirty="0">
                    <a:latin typeface="宋体" panose="02010600030101010101" pitchFamily="2" charset="-122"/>
                    <a:cs typeface="Times New Roman" panose="02020603050405020304" pitchFamily="18" charset="0"/>
                  </a:rPr>
                  <a:t>的顶点个数和图中顶点总数的比值</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for</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v</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0</m:t>
                    </m:r>
                  </m:oMath>
                </a14:m>
                <a:r>
                  <a:rPr lang="zh-CN"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to</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初始化各顶点的访问标志为未访问</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smtClean="0">
                    <a:latin typeface="Times New Roman" panose="02020603050405020304" pitchFamily="18" charset="0"/>
                    <a:cs typeface="Times New Roman" panose="02020603050405020304" pitchFamily="18" charset="0"/>
                  </a:rPr>
                  <a:t>|</a:t>
                </a:r>
                <a:r>
                  <a:rPr lang="zh-CN" altLang="zh-CN" sz="3600" dirty="0" smtClean="0">
                    <a:latin typeface="等线" panose="02010600030101010101" pitchFamily="2" charset="-122"/>
                    <a:ea typeface="等线" panose="02010600030101010101" pitchFamily="2" charset="-122"/>
                    <a:cs typeface="Times New Roman" panose="02020603050405020304" pitchFamily="18" charset="0"/>
                  </a:rPr>
                  <a:t> </a:t>
                </a:r>
                <a:r>
                  <a:rPr lang="zh-CN" altLang="zh-CN" sz="2400" dirty="0" smtClean="0">
                    <a:latin typeface="等线" panose="02010600030101010101" pitchFamily="2" charset="-122"/>
                    <a:ea typeface="等线" panose="02010600030101010101" pitchFamily="2" charset="-122"/>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en-US" altLang="zh-CN" sz="2400" i="1" dirty="0">
                    <a:latin typeface="Times New Roman" panose="02020603050405020304" pitchFamily="18" charset="0"/>
                    <a:cs typeface="Times New Roman" panose="02020603050405020304" pitchFamily="18" charset="0"/>
                  </a:rPr>
                  <a:t>false</a:t>
                </a:r>
                <a:endParaRPr lang="zh-CN" altLang="zh-CN" sz="2400" i="1"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count</a:t>
                </a:r>
                <a:r>
                  <a:rPr lang="zh-CN"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oMath>
                </a14:m>
                <a:endParaRPr lang="zh-CN" altLang="zh-CN" sz="2400" i="1" dirty="0">
                  <a:latin typeface="Times New Roman" panose="02020603050405020304" pitchFamily="18" charset="0"/>
                  <a:cs typeface="Times New Roman" panose="02020603050405020304" pitchFamily="18" charset="0"/>
                </a:endParaRPr>
              </a:p>
              <a:p>
                <a:pPr marL="457200" lvl="0" indent="-457200" eaLnBrk="0" fontAlgn="base" hangingPunct="0">
                  <a:spcBef>
                    <a:spcPct val="0"/>
                  </a:spcBef>
                  <a:spcAft>
                    <a:spcPct val="0"/>
                  </a:spcAft>
                  <a:buFont typeface="+mj-lt"/>
                  <a:buAutoNum type="arabicPeriod"/>
                </a:pPr>
                <a:r>
                  <a:rPr lang="zh-CN" altLang="zh-CN" sz="24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InitQueue(</a:t>
                </a:r>
                <a:r>
                  <a:rPr lang="zh-CN" altLang="zh-CN" sz="2400" i="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ver_queue</a:t>
                </a:r>
                <a:r>
                  <a:rPr lang="zh-CN" altLang="zh-CN" sz="24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InitQueue(</a:t>
                </a:r>
                <a:r>
                  <a:rPr lang="zh-CN" altLang="zh-CN" sz="2400" i="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level_queue</a:t>
                </a:r>
                <a:r>
                  <a:rPr lang="zh-CN" altLang="zh-CN" sz="24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EnQueue(</a:t>
                </a:r>
                <a:r>
                  <a:rPr lang="zh-CN" altLang="zh-CN" sz="2400" i="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ver_queue, v</a:t>
                </a:r>
                <a:r>
                  <a:rPr lang="zh-CN" altLang="zh-CN" sz="2400" dirty="0">
                    <a:latin typeface="Times New Roman" panose="02020603050405020304" pitchFamily="18" charset="0"/>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EnQueue(</a:t>
                </a:r>
                <a:r>
                  <a:rPr lang="zh-CN" altLang="zh-CN" sz="2400" i="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level_queue, </a:t>
                </a:r>
                <a:r>
                  <a:rPr lang="zh-CN" altLang="zh-CN" sz="2400" dirty="0">
                    <a:latin typeface="Times New Roman" panose="02020603050405020304" pitchFamily="18" charset="0"/>
                    <a:cs typeface="Times New Roman" panose="02020603050405020304" pitchFamily="18" charset="0"/>
                  </a:rPr>
                  <a:t>0</a:t>
                </a:r>
                <a:r>
                  <a:rPr lang="zh-CN" altLang="zh-CN" sz="2400" dirty="0" smtClean="0">
                    <a:latin typeface="Times New Roman" panose="02020603050405020304" pitchFamily="18" charset="0"/>
                    <a:cs typeface="Times New Roman" panose="02020603050405020304" pitchFamily="18" charset="0"/>
                  </a:rPr>
                  <a:t>)</a:t>
                </a:r>
                <a:endParaRPr lang="zh-CN" altLang="zh-CN" sz="3200" dirty="0"/>
              </a:p>
            </p:txBody>
          </p:sp>
        </mc:Choice>
        <mc:Fallback xmlns="">
          <p:sp>
            <p:nvSpPr>
              <p:cNvPr id="9" name="文本框 8"/>
              <p:cNvSpPr txBox="1">
                <a:spLocks noRot="1" noChangeAspect="1" noMove="1" noResize="1" noEditPoints="1" noAdjustHandles="1" noChangeArrowheads="1" noChangeShapeType="1" noTextEdit="1"/>
              </p:cNvSpPr>
              <p:nvPr/>
            </p:nvSpPr>
            <p:spPr>
              <a:xfrm>
                <a:off x="698500" y="1091937"/>
                <a:ext cx="10652672" cy="4708981"/>
              </a:xfrm>
              <a:prstGeom prst="rect">
                <a:avLst/>
              </a:prstGeom>
              <a:blipFill>
                <a:blip r:embed="rId3"/>
                <a:stretch>
                  <a:fillRect l="-916" t="-1552" b="-1811"/>
                </a:stretch>
              </a:blipFill>
            </p:spPr>
            <p:txBody>
              <a:bodyPr/>
              <a:lstStyle/>
              <a:p>
                <a:r>
                  <a:rPr lang="zh-CN" altLang="en-US">
                    <a:noFill/>
                  </a:rPr>
                  <a:t> </a:t>
                </a:r>
              </a:p>
            </p:txBody>
          </p:sp>
        </mc:Fallback>
      </mc:AlternateContent>
      <p:sp>
        <p:nvSpPr>
          <p:cNvPr id="6" name="AutoShape 2" descr="\\tmp\wps-root\ksohtml\wpsFmQtHj.jpg"/>
          <p:cNvSpPr>
            <a:spLocks noChangeAspect="1" noChangeArrowheads="1"/>
          </p:cNvSpPr>
          <p:nvPr/>
        </p:nvSpPr>
        <p:spPr bwMode="auto">
          <a:xfrm>
            <a:off x="328613" y="-2139950"/>
            <a:ext cx="219075"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PESlA2.jpg"/>
          <p:cNvSpPr>
            <a:spLocks noChangeAspect="1" noChangeArrowheads="1"/>
          </p:cNvSpPr>
          <p:nvPr/>
        </p:nvSpPr>
        <p:spPr bwMode="auto">
          <a:xfrm>
            <a:off x="76200" y="-194151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VTGhtL.jpg"/>
          <p:cNvSpPr>
            <a:spLocks noChangeAspect="1" noChangeArrowheads="1"/>
          </p:cNvSpPr>
          <p:nvPr/>
        </p:nvSpPr>
        <p:spPr bwMode="auto">
          <a:xfrm>
            <a:off x="690563" y="-1941513"/>
            <a:ext cx="485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tKzimu.jpg"/>
          <p:cNvSpPr>
            <a:spLocks noChangeAspect="1" noChangeArrowheads="1"/>
          </p:cNvSpPr>
          <p:nvPr/>
        </p:nvSpPr>
        <p:spPr bwMode="auto">
          <a:xfrm>
            <a:off x="390525" y="-16065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fsIsfd.jpg"/>
          <p:cNvSpPr>
            <a:spLocks noChangeAspect="1" noChangeArrowheads="1"/>
          </p:cNvSpPr>
          <p:nvPr/>
        </p:nvSpPr>
        <p:spPr bwMode="auto">
          <a:xfrm>
            <a:off x="593725" y="-6619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NGvH8V.jpg"/>
          <p:cNvSpPr>
            <a:spLocks noChangeAspect="1" noChangeArrowheads="1"/>
          </p:cNvSpPr>
          <p:nvPr/>
        </p:nvSpPr>
        <p:spPr bwMode="auto">
          <a:xfrm>
            <a:off x="671513" y="-479425"/>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TrW11E.jpg"/>
          <p:cNvSpPr>
            <a:spLocks noChangeAspect="1" noChangeArrowheads="1"/>
          </p:cNvSpPr>
          <p:nvPr/>
        </p:nvSpPr>
        <p:spPr bwMode="auto">
          <a:xfrm>
            <a:off x="1157288" y="7938"/>
            <a:ext cx="1714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vKCrVn.jpg"/>
          <p:cNvSpPr>
            <a:spLocks noChangeAspect="1" noChangeArrowheads="1"/>
          </p:cNvSpPr>
          <p:nvPr/>
        </p:nvSpPr>
        <p:spPr bwMode="auto">
          <a:xfrm>
            <a:off x="657225" y="1905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TzsVO6.jpg"/>
          <p:cNvSpPr>
            <a:spLocks noChangeAspect="1" noChangeArrowheads="1"/>
          </p:cNvSpPr>
          <p:nvPr/>
        </p:nvSpPr>
        <p:spPr bwMode="auto">
          <a:xfrm>
            <a:off x="434975" y="3730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zKEtIP.jpg"/>
          <p:cNvSpPr>
            <a:spLocks noChangeAspect="1" noChangeArrowheads="1"/>
          </p:cNvSpPr>
          <p:nvPr/>
        </p:nvSpPr>
        <p:spPr bwMode="auto">
          <a:xfrm>
            <a:off x="727075" y="555625"/>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98w8By.jpg"/>
          <p:cNvSpPr>
            <a:spLocks noChangeAspect="1" noChangeArrowheads="1"/>
          </p:cNvSpPr>
          <p:nvPr/>
        </p:nvSpPr>
        <p:spPr bwMode="auto">
          <a:xfrm>
            <a:off x="495300" y="13477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6075262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843" y="522435"/>
            <a:ext cx="10515600" cy="518958"/>
          </a:xfrm>
        </p:spPr>
        <p:txBody>
          <a:bodyPr>
            <a:normAutofit fontScale="90000"/>
          </a:bodyPr>
          <a:lstStyle/>
          <a:p>
            <a:pPr eaLnBrk="0" fontAlgn="base" hangingPunct="0">
              <a:lnSpc>
                <a:spcPct val="100000"/>
              </a:lnSpc>
              <a:spcAft>
                <a:spcPct val="0"/>
              </a:spcAft>
            </a:pPr>
            <a:r>
              <a:rPr lang="zh-CN" altLang="zh-CN" sz="2900" dirty="0"/>
              <a:t>六度空间理论的</a:t>
            </a:r>
            <a:r>
              <a:rPr lang="zh-CN" altLang="zh-CN" sz="2900" dirty="0" smtClean="0"/>
              <a:t>验证</a:t>
            </a:r>
            <a:r>
              <a:rPr lang="zh-CN" altLang="en-US" sz="2900" dirty="0" smtClean="0"/>
              <a:t>算法</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698500" y="1091937"/>
                <a:ext cx="10652672" cy="4893647"/>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9"/>
                </a:pPr>
                <a:r>
                  <a:rPr lang="zh-CN" altLang="zh-CN" sz="2400" b="1" dirty="0" smtClean="0">
                    <a:latin typeface="Times New Roman" panose="02020603050405020304" pitchFamily="18" charset="0"/>
                    <a:cs typeface="Times New Roman" panose="02020603050405020304" pitchFamily="18" charset="0"/>
                  </a:rPr>
                  <a:t>while</a:t>
                </a:r>
                <a:r>
                  <a:rPr lang="zh-CN" altLang="zh-CN" sz="2400" dirty="0" smtClean="0">
                    <a:latin typeface="Times New Roman" panose="02020603050405020304" pitchFamily="18" charset="0"/>
                    <a:cs typeface="Times New Roman" panose="02020603050405020304" pitchFamily="18" charset="0"/>
                  </a:rPr>
                  <a:t> </a:t>
                </a:r>
                <a:r>
                  <a:rPr lang="zh-CN" altLang="zh-CN" sz="24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IsEmpty(</a:t>
                </a:r>
                <a:r>
                  <a:rPr lang="zh-CN" altLang="zh-CN" sz="2400" i="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ver_queue</a:t>
                </a:r>
                <a:r>
                  <a:rPr lang="zh-CN" altLang="zh-CN" sz="2400"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a:t>
                </a:r>
                <a:r>
                  <a:rPr lang="zh-CN" altLang="zh-CN" sz="2400" b="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false</a:t>
                </a:r>
                <a:r>
                  <a:rPr lang="zh-CN" altLang="zh-CN" sz="2400" b="1" dirty="0">
                    <a:latin typeface="Times New Roman" panose="02020603050405020304" pitchFamily="18" charset="0"/>
                    <a:cs typeface="Times New Roman" panose="02020603050405020304" pitchFamily="18" charset="0"/>
                  </a:rPr>
                  <a:t> do</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cur_ver</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DeQueue(</a:t>
                </a:r>
                <a:r>
                  <a:rPr lang="zh-CN" altLang="zh-CN" sz="2400" i="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ver_queue</a:t>
                </a:r>
                <a:r>
                  <a:rPr lang="zh-CN" altLang="zh-CN" sz="2400" dirty="0">
                    <a:latin typeface="Times New Roman" panose="02020603050405020304" pitchFamily="18" charset="0"/>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cur_level</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DeQueue(level_queue)</a:t>
                </a:r>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cur_level</a:t>
                </a:r>
                <a:r>
                  <a:rPr lang="zh-CN" altLang="zh-CN" sz="2400" dirty="0">
                    <a:latin typeface="Times New Roman" panose="02020603050405020304" pitchFamily="18" charset="0"/>
                    <a:cs typeface="Times New Roman" panose="02020603050405020304" pitchFamily="18" charset="0"/>
                  </a:rPr>
                  <a:t>≤6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cur_ver</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false then</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未访问过该结点则对它加访问标志</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cur_ver</a:t>
                </a:r>
                <a:r>
                  <a:rPr lang="zh-CN" altLang="zh-CN" sz="2400" dirty="0">
                    <a:latin typeface="Times New Roman" panose="02020603050405020304" pitchFamily="18" charset="0"/>
                    <a:cs typeface="Times New Roman" panose="02020603050405020304" pitchFamily="18" charset="0"/>
                  </a:rPr>
                  <a:t>]</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b="1" dirty="0">
                    <a:latin typeface="Times New Roman" panose="02020603050405020304" pitchFamily="18" charset="0"/>
                    <a:cs typeface="Times New Roman" panose="02020603050405020304" pitchFamily="18" charset="0"/>
                  </a:rPr>
                  <a:t>true</a:t>
                </a:r>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count</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count</a:t>
                </a:r>
                <a:r>
                  <a:rPr lang="zh-CN" altLang="zh-CN" sz="2400" dirty="0">
                    <a:latin typeface="Times New Roman" panose="02020603050405020304" pitchFamily="18" charset="0"/>
                    <a:cs typeface="Times New Roman" panose="02020603050405020304" pitchFamily="18" charset="0"/>
                  </a:rPr>
                  <a:t> +1</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graph.ver_list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cur_ver</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.adj</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向</a:t>
                </a:r>
                <a:r>
                  <a:rPr lang="zh-CN" altLang="zh-CN" sz="2400" i="1" dirty="0">
                    <a:latin typeface="Times New Roman" panose="02020603050405020304" pitchFamily="18" charset="0"/>
                    <a:cs typeface="Times New Roman" panose="02020603050405020304" pitchFamily="18" charset="0"/>
                  </a:rPr>
                  <a:t>cur_ver</a:t>
                </a:r>
                <a:r>
                  <a:rPr lang="zh-CN" altLang="zh-CN" sz="2400" dirty="0">
                    <a:latin typeface="宋体" panose="02010600030101010101" pitchFamily="2" charset="-122"/>
                    <a:cs typeface="Times New Roman" panose="02020603050405020304" pitchFamily="18" charset="0"/>
                  </a:rPr>
                  <a:t>的下一层搜索</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while</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a:t>
                </a:r>
                <a:r>
                  <a:rPr lang="zh-CN" altLang="zh-CN" sz="2400" dirty="0" smtClean="0">
                    <a:latin typeface="Times New Roman" panose="02020603050405020304" pitchFamily="18" charset="0"/>
                    <a:cs typeface="Times New Roman" panose="02020603050405020304" pitchFamily="18" charset="0"/>
                  </a:rPr>
                  <a:t>IL </a:t>
                </a:r>
                <a:r>
                  <a:rPr lang="zh-CN" altLang="zh-CN" sz="2400" b="1" dirty="0">
                    <a:latin typeface="Times New Roman" panose="02020603050405020304" pitchFamily="18" charset="0"/>
                    <a:cs typeface="Times New Roman" panose="02020603050405020304" pitchFamily="18" charset="0"/>
                  </a:rPr>
                  <a:t>do</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p.dest</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false then </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EnQueue</a:t>
                </a:r>
                <a:r>
                  <a:rPr lang="zh-CN" altLang="zh-CN" sz="2400" dirty="0">
                    <a:latin typeface="Times New Roman" panose="02020603050405020304" pitchFamily="18" charset="0"/>
                    <a:cs typeface="Times New Roman" panose="02020603050405020304" pitchFamily="18" charset="0"/>
                  </a:rPr>
                  <a:t>(</a:t>
                </a:r>
                <a:r>
                  <a:rPr lang="zh-CN" altLang="zh-CN" sz="2400" i="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ver_queue, </a:t>
                </a:r>
                <a:r>
                  <a:rPr lang="zh-CN" altLang="zh-CN" sz="2400" i="1" dirty="0">
                    <a:latin typeface="Times New Roman" panose="02020603050405020304" pitchFamily="18" charset="0"/>
                    <a:cs typeface="Times New Roman" panose="02020603050405020304" pitchFamily="18" charset="0"/>
                  </a:rPr>
                  <a:t>p.dest</a:t>
                </a:r>
                <a:r>
                  <a:rPr lang="zh-CN" altLang="zh-CN" sz="2400" dirty="0">
                    <a:latin typeface="Times New Roman" panose="02020603050405020304" pitchFamily="18" charset="0"/>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EnQueue(</a:t>
                </a:r>
                <a:r>
                  <a:rPr lang="zh-CN" altLang="zh-CN" sz="2400" i="1" dirty="0">
                    <a:solidFill>
                      <a:srgbClr val="000000"/>
                    </a:solidFill>
                    <a:latin typeface="Times New Roman" panose="02020603050405020304" pitchFamily="18" charset="0"/>
                    <a:ea typeface="等线" panose="02010600030101010101" pitchFamily="2" charset="-122"/>
                    <a:cs typeface="Times New Roman" panose="02020603050405020304" pitchFamily="18" charset="0"/>
                  </a:rPr>
                  <a:t>level_queue, </a:t>
                </a:r>
                <a:r>
                  <a:rPr lang="zh-CN" altLang="zh-CN" sz="2400" i="1" dirty="0">
                    <a:latin typeface="Times New Roman" panose="02020603050405020304" pitchFamily="18" charset="0"/>
                    <a:cs typeface="Times New Roman" panose="02020603050405020304" pitchFamily="18" charset="0"/>
                  </a:rPr>
                  <a:t>cur_level</a:t>
                </a:r>
                <a:r>
                  <a:rPr lang="zh-CN" altLang="zh-CN" sz="2400" dirty="0">
                    <a:latin typeface="Times New Roman" panose="02020603050405020304" pitchFamily="18" charset="0"/>
                    <a:cs typeface="Times New Roman" panose="02020603050405020304" pitchFamily="18" charset="0"/>
                  </a:rPr>
                  <a:t>+1)</a:t>
                </a:r>
                <a:endParaRPr lang="zh-CN" altLang="zh-CN" sz="3200" dirty="0"/>
              </a:p>
              <a:p>
                <a:pPr marL="457200" lvl="0" indent="-457200" eaLnBrk="0" fontAlgn="base" hangingPunct="0">
                  <a:spcBef>
                    <a:spcPct val="0"/>
                  </a:spcBef>
                  <a:spcAft>
                    <a:spcPct val="0"/>
                  </a:spcAft>
                  <a:buFont typeface="+mj-lt"/>
                  <a:buAutoNum type="arabicPeriod" startAt="9"/>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p:txBody>
          </p:sp>
        </mc:Choice>
        <mc:Fallback xmlns="">
          <p:sp>
            <p:nvSpPr>
              <p:cNvPr id="9" name="文本框 8"/>
              <p:cNvSpPr txBox="1">
                <a:spLocks noRot="1" noChangeAspect="1" noMove="1" noResize="1" noEditPoints="1" noAdjustHandles="1" noChangeArrowheads="1" noChangeShapeType="1" noTextEdit="1"/>
              </p:cNvSpPr>
              <p:nvPr/>
            </p:nvSpPr>
            <p:spPr>
              <a:xfrm>
                <a:off x="698500" y="1091937"/>
                <a:ext cx="10652672" cy="4893647"/>
              </a:xfrm>
              <a:prstGeom prst="rect">
                <a:avLst/>
              </a:prstGeom>
              <a:blipFill>
                <a:blip r:embed="rId3"/>
                <a:stretch>
                  <a:fillRect l="-801" t="-1121" b="-1743"/>
                </a:stretch>
              </a:blipFill>
            </p:spPr>
            <p:txBody>
              <a:bodyPr/>
              <a:lstStyle/>
              <a:p>
                <a:r>
                  <a:rPr lang="zh-CN" altLang="en-US">
                    <a:noFill/>
                  </a:rPr>
                  <a:t> </a:t>
                </a:r>
              </a:p>
            </p:txBody>
          </p:sp>
        </mc:Fallback>
      </mc:AlternateContent>
      <p:sp>
        <p:nvSpPr>
          <p:cNvPr id="6" name="AutoShape 2" descr="\\tmp\wps-root\ksohtml\wpsFmQtHj.jpg"/>
          <p:cNvSpPr>
            <a:spLocks noChangeAspect="1" noChangeArrowheads="1"/>
          </p:cNvSpPr>
          <p:nvPr/>
        </p:nvSpPr>
        <p:spPr bwMode="auto">
          <a:xfrm>
            <a:off x="328613" y="-2139950"/>
            <a:ext cx="219075"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PESlA2.jpg"/>
          <p:cNvSpPr>
            <a:spLocks noChangeAspect="1" noChangeArrowheads="1"/>
          </p:cNvSpPr>
          <p:nvPr/>
        </p:nvSpPr>
        <p:spPr bwMode="auto">
          <a:xfrm>
            <a:off x="76200" y="-194151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VTGhtL.jpg"/>
          <p:cNvSpPr>
            <a:spLocks noChangeAspect="1" noChangeArrowheads="1"/>
          </p:cNvSpPr>
          <p:nvPr/>
        </p:nvSpPr>
        <p:spPr bwMode="auto">
          <a:xfrm>
            <a:off x="690563" y="-1941513"/>
            <a:ext cx="485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tKzimu.jpg"/>
          <p:cNvSpPr>
            <a:spLocks noChangeAspect="1" noChangeArrowheads="1"/>
          </p:cNvSpPr>
          <p:nvPr/>
        </p:nvSpPr>
        <p:spPr bwMode="auto">
          <a:xfrm>
            <a:off x="390525" y="-16065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fsIsfd.jpg"/>
          <p:cNvSpPr>
            <a:spLocks noChangeAspect="1" noChangeArrowheads="1"/>
          </p:cNvSpPr>
          <p:nvPr/>
        </p:nvSpPr>
        <p:spPr bwMode="auto">
          <a:xfrm>
            <a:off x="593725" y="-6619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NGvH8V.jpg"/>
          <p:cNvSpPr>
            <a:spLocks noChangeAspect="1" noChangeArrowheads="1"/>
          </p:cNvSpPr>
          <p:nvPr/>
        </p:nvSpPr>
        <p:spPr bwMode="auto">
          <a:xfrm>
            <a:off x="671513" y="-479425"/>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TrW11E.jpg"/>
          <p:cNvSpPr>
            <a:spLocks noChangeAspect="1" noChangeArrowheads="1"/>
          </p:cNvSpPr>
          <p:nvPr/>
        </p:nvSpPr>
        <p:spPr bwMode="auto">
          <a:xfrm>
            <a:off x="1157288" y="7938"/>
            <a:ext cx="1714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vKCrVn.jpg"/>
          <p:cNvSpPr>
            <a:spLocks noChangeAspect="1" noChangeArrowheads="1"/>
          </p:cNvSpPr>
          <p:nvPr/>
        </p:nvSpPr>
        <p:spPr bwMode="auto">
          <a:xfrm>
            <a:off x="657225" y="1905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TzsVO6.jpg"/>
          <p:cNvSpPr>
            <a:spLocks noChangeAspect="1" noChangeArrowheads="1"/>
          </p:cNvSpPr>
          <p:nvPr/>
        </p:nvSpPr>
        <p:spPr bwMode="auto">
          <a:xfrm>
            <a:off x="434975" y="3730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zKEtIP.jpg"/>
          <p:cNvSpPr>
            <a:spLocks noChangeAspect="1" noChangeArrowheads="1"/>
          </p:cNvSpPr>
          <p:nvPr/>
        </p:nvSpPr>
        <p:spPr bwMode="auto">
          <a:xfrm>
            <a:off x="727075" y="555625"/>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98w8By.jpg"/>
          <p:cNvSpPr>
            <a:spLocks noChangeAspect="1" noChangeArrowheads="1"/>
          </p:cNvSpPr>
          <p:nvPr/>
        </p:nvSpPr>
        <p:spPr bwMode="auto">
          <a:xfrm>
            <a:off x="495300" y="13477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340467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56638"/>
            <a:ext cx="10515600" cy="518958"/>
          </a:xfrm>
        </p:spPr>
        <p:txBody>
          <a:bodyPr>
            <a:normAutofit/>
          </a:bodyPr>
          <a:lstStyle/>
          <a:p>
            <a:pPr lvl="0"/>
            <a:r>
              <a:rPr lang="zh-CN" altLang="en-US" dirty="0" smtClean="0"/>
              <a:t>图的术语</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1308062"/>
            <a:ext cx="11055325" cy="5057775"/>
          </a:xfrm>
        </p:spPr>
        <p:txBody>
          <a:bodyPr>
            <a:normAutofit/>
          </a:bodyPr>
          <a:lstStyle/>
          <a:p>
            <a:pPr marL="1260475" indent="-1260475">
              <a:lnSpc>
                <a:spcPct val="110000"/>
              </a:lnSpc>
            </a:pPr>
            <a:r>
              <a:rPr lang="zh-CN" altLang="zh-CN" sz="2400" b="1" dirty="0">
                <a:latin typeface="宋体" panose="02010600030101010101" pitchFamily="2" charset="-122"/>
                <a:ea typeface="宋体" panose="02010600030101010101" pitchFamily="2" charset="-122"/>
                <a:cs typeface="Times New Roman" panose="02020603050405020304" pitchFamily="18" charset="0"/>
              </a:rPr>
              <a:t>有向</a:t>
            </a:r>
            <a:r>
              <a:rPr lang="zh-CN" altLang="zh-CN" sz="2400" b="1" dirty="0" smtClean="0">
                <a:latin typeface="宋体" panose="02010600030101010101" pitchFamily="2" charset="-122"/>
                <a:ea typeface="宋体" panose="02010600030101010101" pitchFamily="2" charset="-122"/>
                <a:cs typeface="Times New Roman" panose="02020603050405020304" pitchFamily="18" charset="0"/>
              </a:rPr>
              <a:t>边</a:t>
            </a:r>
            <a:r>
              <a:rPr lang="zh-CN" altLang="en-US" sz="2400" dirty="0" smtClean="0"/>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边带</a:t>
            </a:r>
            <a:r>
              <a:rPr lang="zh-CN" altLang="zh-CN" sz="2400" dirty="0">
                <a:latin typeface="宋体" panose="02010600030101010101" pitchFamily="2" charset="-122"/>
                <a:ea typeface="宋体" panose="02010600030101010101" pitchFamily="2" charset="-122"/>
                <a:cs typeface="Times New Roman" panose="02020603050405020304" pitchFamily="18" charset="0"/>
              </a:rPr>
              <a:t>有</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方向，</a:t>
            </a:r>
            <a:r>
              <a:rPr lang="zh-CN" altLang="zh-CN" sz="2400" dirty="0">
                <a:latin typeface="宋体" panose="02010600030101010101" pitchFamily="2" charset="-122"/>
                <a:ea typeface="宋体" panose="02010600030101010101" pitchFamily="2" charset="-122"/>
                <a:cs typeface="Times New Roman" panose="02020603050405020304" pitchFamily="18" charset="0"/>
              </a:rPr>
              <a:t>用带尖括号的顶点对来</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表示</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，如</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&lt;</a:t>
            </a:r>
            <a:r>
              <a:rPr lang="zh-CN" altLang="zh-CN" sz="2400" dirty="0">
                <a:latin typeface="宋体" panose="02010600030101010101" pitchFamily="2" charset="-122"/>
                <a:ea typeface="宋体" panose="02010600030101010101" pitchFamily="2" charset="-122"/>
                <a:cs typeface="Times New Roman" panose="02020603050405020304" pitchFamily="18" charset="0"/>
              </a:rPr>
              <a:t>D,A</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&gt;</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，表示由</a:t>
            </a:r>
            <a:r>
              <a:rPr lang="en-US" altLang="zh-CN" sz="2400" dirty="0" smtClean="0">
                <a:latin typeface="宋体" panose="02010600030101010101" pitchFamily="2" charset="-122"/>
                <a:ea typeface="宋体" panose="02010600030101010101" pitchFamily="2" charset="-122"/>
                <a:cs typeface="Times New Roman" panose="02020603050405020304" pitchFamily="18" charset="0"/>
              </a:rPr>
              <a:t>D</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射向</a:t>
            </a:r>
            <a:r>
              <a:rPr lang="en-US" altLang="zh-CN" sz="2400" dirty="0" smtClean="0">
                <a:latin typeface="宋体" panose="02010600030101010101" pitchFamily="2" charset="-122"/>
                <a:ea typeface="宋体" panose="02010600030101010101" pitchFamily="2" charset="-122"/>
                <a:cs typeface="Times New Roman" panose="02020603050405020304" pitchFamily="18" charset="0"/>
              </a:rPr>
              <a:t>A</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的边，</a:t>
            </a:r>
            <a:r>
              <a:rPr lang="en-US" altLang="zh-CN" sz="2400" dirty="0" smtClean="0">
                <a:latin typeface="宋体" panose="02010600030101010101" pitchFamily="2" charset="-122"/>
                <a:ea typeface="宋体" panose="02010600030101010101" pitchFamily="2" charset="-122"/>
                <a:cs typeface="Times New Roman" panose="02020603050405020304" pitchFamily="18" charset="0"/>
              </a:rPr>
              <a:t>A</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为</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弧头</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a:t>
            </a:r>
            <a:r>
              <a:rPr lang="en-US" altLang="zh-CN" sz="2400" dirty="0" smtClean="0">
                <a:latin typeface="宋体" panose="02010600030101010101" pitchFamily="2" charset="-122"/>
                <a:ea typeface="宋体" panose="02010600030101010101" pitchFamily="2" charset="-122"/>
                <a:cs typeface="Times New Roman" panose="02020603050405020304" pitchFamily="18" charset="0"/>
              </a:rPr>
              <a:t>D</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为</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弧尾</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1260475" indent="-1260475">
              <a:lnSpc>
                <a:spcPct val="110000"/>
              </a:lnSpc>
            </a:pPr>
            <a:r>
              <a:rPr lang="zh-CN" altLang="zh-CN" sz="2400" b="1" dirty="0" smtClean="0">
                <a:latin typeface="宋体" panose="02010600030101010101" pitchFamily="2" charset="-122"/>
                <a:ea typeface="宋体" panose="02010600030101010101" pitchFamily="2" charset="-122"/>
                <a:cs typeface="Times New Roman" panose="02020603050405020304" pitchFamily="18" charset="0"/>
              </a:rPr>
              <a:t>有向图</a:t>
            </a:r>
            <a:r>
              <a:rPr lang="zh-CN" altLang="en-US" sz="2400" dirty="0"/>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由</a:t>
            </a:r>
            <a:r>
              <a:rPr lang="zh-CN" altLang="zh-CN" sz="2400" dirty="0">
                <a:latin typeface="宋体" panose="02010600030101010101" pitchFamily="2" charset="-122"/>
                <a:ea typeface="宋体" panose="02010600030101010101" pitchFamily="2" charset="-122"/>
                <a:cs typeface="Times New Roman" panose="02020603050405020304" pitchFamily="18" charset="0"/>
              </a:rPr>
              <a:t>顶点集和有向边集合组成的</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图</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G</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１</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就是</a:t>
            </a:r>
            <a:r>
              <a:rPr lang="zh-CN" altLang="zh-CN" sz="2400" dirty="0">
                <a:latin typeface="宋体" panose="02010600030101010101" pitchFamily="2" charset="-122"/>
                <a:ea typeface="宋体" panose="02010600030101010101" pitchFamily="2" charset="-122"/>
                <a:cs typeface="Times New Roman" panose="02020603050405020304" pitchFamily="18" charset="0"/>
              </a:rPr>
              <a:t>一</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个</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有</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向</a:t>
            </a:r>
            <a:r>
              <a:rPr lang="zh-CN" altLang="zh-CN" sz="2400" dirty="0">
                <a:latin typeface="宋体" panose="02010600030101010101" pitchFamily="2" charset="-122"/>
                <a:ea typeface="宋体" panose="02010600030101010101" pitchFamily="2" charset="-122"/>
                <a:cs typeface="Times New Roman" panose="02020603050405020304" pitchFamily="18" charset="0"/>
              </a:rPr>
              <a:t>图</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1260475" indent="-1260475">
              <a:lnSpc>
                <a:spcPct val="110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无</a:t>
            </a:r>
            <a:r>
              <a:rPr lang="zh-CN" altLang="zh-CN" sz="2400" b="1" dirty="0" smtClean="0">
                <a:latin typeface="宋体" panose="02010600030101010101" pitchFamily="2" charset="-122"/>
                <a:ea typeface="宋体" panose="02010600030101010101" pitchFamily="2" charset="-122"/>
                <a:cs typeface="Times New Roman" panose="02020603050405020304" pitchFamily="18" charset="0"/>
              </a:rPr>
              <a:t>向</a:t>
            </a:r>
            <a:r>
              <a:rPr lang="zh-CN" altLang="zh-CN" sz="2400" b="1" dirty="0">
                <a:latin typeface="宋体" panose="02010600030101010101" pitchFamily="2" charset="-122"/>
                <a:ea typeface="宋体" panose="02010600030101010101" pitchFamily="2" charset="-122"/>
                <a:cs typeface="Times New Roman" panose="02020603050405020304" pitchFamily="18" charset="0"/>
              </a:rPr>
              <a:t>边</a:t>
            </a:r>
            <a:r>
              <a:rPr lang="zh-CN" altLang="en-US" sz="2400" dirty="0"/>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边</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不</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带有</a:t>
            </a:r>
            <a:r>
              <a:rPr lang="zh-CN" altLang="zh-CN" sz="2400" dirty="0">
                <a:latin typeface="宋体" panose="02010600030101010101" pitchFamily="2" charset="-122"/>
                <a:ea typeface="宋体" panose="02010600030101010101" pitchFamily="2" charset="-122"/>
                <a:cs typeface="Times New Roman" panose="02020603050405020304" pitchFamily="18" charset="0"/>
              </a:rPr>
              <a:t>方向，用</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带</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圆括号</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的</a:t>
            </a:r>
            <a:r>
              <a:rPr lang="zh-CN" altLang="zh-CN" sz="2400" dirty="0">
                <a:latin typeface="宋体" panose="02010600030101010101" pitchFamily="2" charset="-122"/>
                <a:ea typeface="宋体" panose="02010600030101010101" pitchFamily="2" charset="-122"/>
                <a:cs typeface="Times New Roman" panose="02020603050405020304" pitchFamily="18" charset="0"/>
              </a:rPr>
              <a:t>顶点对来表示</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如</a:t>
            </a:r>
            <a:r>
              <a:rPr lang="en-US" altLang="zh-CN" sz="2400" dirty="0" smtClean="0">
                <a:latin typeface="宋体" panose="02010600030101010101" pitchFamily="2" charset="-122"/>
                <a:ea typeface="宋体" panose="02010600030101010101" pitchFamily="2" charset="-122"/>
                <a:cs typeface="Times New Roman" panose="02020603050405020304" pitchFamily="18" charset="0"/>
              </a:rPr>
              <a:t> </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C,A</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 ，表示</a:t>
            </a:r>
            <a:r>
              <a:rPr lang="en-US" altLang="zh-CN" sz="2400" dirty="0" smtClean="0">
                <a:latin typeface="宋体" panose="02010600030101010101" pitchFamily="2" charset="-122"/>
                <a:ea typeface="宋体" panose="02010600030101010101" pitchFamily="2" charset="-122"/>
                <a:cs typeface="Times New Roman" panose="02020603050405020304" pitchFamily="18" charset="0"/>
              </a:rPr>
              <a:t>C</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和</a:t>
            </a:r>
            <a:r>
              <a:rPr lang="en-US" altLang="zh-CN" sz="2400" dirty="0" smtClean="0">
                <a:latin typeface="宋体" panose="02010600030101010101" pitchFamily="2" charset="-122"/>
                <a:ea typeface="宋体" panose="02010600030101010101" pitchFamily="2" charset="-122"/>
                <a:cs typeface="Times New Roman" panose="02020603050405020304" pitchFamily="18" charset="0"/>
              </a:rPr>
              <a:t>A</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之间有条边。</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1260475" lvl="0" indent="-1260475">
              <a:lnSpc>
                <a:spcPct val="110000"/>
              </a:lnSpc>
            </a:pP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无</a:t>
            </a:r>
            <a:r>
              <a:rPr lang="zh-CN" altLang="zh-CN" sz="2400" b="1" dirty="0" smtClean="0">
                <a:latin typeface="宋体" panose="02010600030101010101" pitchFamily="2" charset="-122"/>
                <a:ea typeface="宋体" panose="02010600030101010101" pitchFamily="2" charset="-122"/>
                <a:cs typeface="Times New Roman" panose="02020603050405020304" pitchFamily="18" charset="0"/>
              </a:rPr>
              <a:t>向图</a:t>
            </a:r>
            <a:r>
              <a:rPr lang="zh-CN" altLang="en-US" sz="2400" dirty="0"/>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由顶点集</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和</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无</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向边集合</a:t>
            </a:r>
            <a:r>
              <a:rPr lang="zh-CN" altLang="zh-CN" sz="2400" dirty="0">
                <a:latin typeface="宋体" panose="02010600030101010101" pitchFamily="2" charset="-122"/>
                <a:ea typeface="宋体" panose="02010600030101010101" pitchFamily="2" charset="-122"/>
                <a:cs typeface="Times New Roman" panose="02020603050405020304" pitchFamily="18" charset="0"/>
              </a:rPr>
              <a:t>组成的</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图</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G</a:t>
            </a:r>
            <a:r>
              <a:rPr lang="zh-CN" altLang="en-US" sz="2400" dirty="0" smtClean="0">
                <a:latin typeface="Times New Roman" panose="02020603050405020304" pitchFamily="18" charset="0"/>
                <a:ea typeface="宋体" panose="02010600030101010101" pitchFamily="2" charset="-122"/>
                <a:cs typeface="Times New Roman" panose="02020603050405020304" pitchFamily="18" charset="0"/>
              </a:rPr>
              <a:t>２</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就是</a:t>
            </a:r>
            <a:r>
              <a:rPr lang="zh-CN" altLang="zh-CN" sz="2400" dirty="0">
                <a:latin typeface="宋体" panose="02010600030101010101" pitchFamily="2" charset="-122"/>
                <a:ea typeface="宋体" panose="02010600030101010101" pitchFamily="2" charset="-122"/>
                <a:cs typeface="Times New Roman" panose="02020603050405020304" pitchFamily="18" charset="0"/>
              </a:rPr>
              <a:t>一个</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无向图</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a:p>
            <a:pPr marL="630238" indent="-630238">
              <a:lnSpc>
                <a:spcPct val="110000"/>
              </a:lnSpc>
            </a:pPr>
            <a:endParaRPr lang="en-US" altLang="zh-CN" sz="2400" dirty="0"/>
          </a:p>
          <a:p>
            <a:pPr marL="630238" indent="-630238">
              <a:lnSpc>
                <a:spcPct val="110000"/>
              </a:lnSpc>
            </a:pPr>
            <a:endParaRPr lang="zh-CN" altLang="zh-CN" sz="2400" dirty="0"/>
          </a:p>
          <a:p>
            <a:pPr marL="1528763" lvl="0" indent="-1528763">
              <a:lnSpc>
                <a:spcPct val="110000"/>
              </a:lnSpc>
            </a:pPr>
            <a:endParaRPr lang="en-US" altLang="zh-CN" sz="2400" dirty="0" smtClean="0"/>
          </a:p>
        </p:txBody>
      </p:sp>
      <p:pic>
        <p:nvPicPr>
          <p:cNvPr id="1025" name="Picture 1" descr="http://www.kdocs.cn/api/v3/office/copy/MDd0M2dnYjhzSndwLzNIczRoaGZFSUt3QXYzZ2FlZnpzL2JRb3A2NVNsZlphaFpkNzg1eTR3Q2YvRExLVVhsOFdQR0FqNy95d3crOERWNmNQMG9yNC93dFYvb3dHMFMrQUd1emc5bVBNeHlvakJlT0Nzdzh4T1BsMkQ5ODBIRWFOSTArUWJvcHc4TDFTYmlpbDB1Ykxrb1JIclhraHJpYU9iZUdCeWRLWkJtQkVteExqSlRsbHNYWEVaWFJ4NnJUN0VxdVhpRHd3MFp3R29Bay8wQjk1M3NLa2FYVi8wMldxck1lWjgwdmk4d0VKMlluUVlqYUN5MVV3N1NHeDNSRnpGSFFsZUU3VFh3PQ==/attach/object/ceef040ae1e31378b01389bbe40ea98faf43195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535" y="4105126"/>
            <a:ext cx="3853421" cy="239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02730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843" y="522435"/>
            <a:ext cx="10515600" cy="518958"/>
          </a:xfrm>
        </p:spPr>
        <p:txBody>
          <a:bodyPr>
            <a:normAutofit fontScale="90000"/>
          </a:bodyPr>
          <a:lstStyle/>
          <a:p>
            <a:pPr eaLnBrk="0" fontAlgn="base" hangingPunct="0">
              <a:lnSpc>
                <a:spcPct val="100000"/>
              </a:lnSpc>
              <a:spcAft>
                <a:spcPct val="0"/>
              </a:spcAft>
            </a:pPr>
            <a:r>
              <a:rPr lang="zh-CN" altLang="zh-CN" sz="2900" dirty="0"/>
              <a:t>六度空间理论的</a:t>
            </a:r>
            <a:r>
              <a:rPr lang="zh-CN" altLang="zh-CN" sz="2900" dirty="0" smtClean="0"/>
              <a:t>验证</a:t>
            </a:r>
            <a:r>
              <a:rPr lang="zh-CN" altLang="en-US" sz="2900" dirty="0" smtClean="0"/>
              <a:t>算法</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698500" y="1091937"/>
                <a:ext cx="10652672" cy="3514424"/>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22"/>
                </a:pP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r>
                  <a:rPr lang="zh-CN" altLang="zh-CN" sz="2400" dirty="0" smtClean="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next</a:t>
                </a:r>
              </a:p>
              <a:p>
                <a:pPr marL="457200" lvl="0" indent="-457200" eaLnBrk="0" fontAlgn="base" hangingPunct="0">
                  <a:spcBef>
                    <a:spcPct val="0"/>
                  </a:spcBef>
                  <a:spcAft>
                    <a:spcPct val="0"/>
                  </a:spcAft>
                  <a:buFont typeface="+mj-lt"/>
                  <a:buAutoNum type="arabicPeriod" startAt="2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2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2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else</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已完成</a:t>
                </a:r>
                <a:r>
                  <a:rPr lang="zh-CN" altLang="zh-CN" sz="2400" dirty="0">
                    <a:latin typeface="Times New Roman" panose="02020603050405020304" pitchFamily="18" charset="0"/>
                    <a:cs typeface="Times New Roman" panose="02020603050405020304" pitchFamily="18" charset="0"/>
                  </a:rPr>
                  <a:t>6</a:t>
                </a:r>
                <a:r>
                  <a:rPr lang="zh-CN" altLang="zh-CN" sz="2400" dirty="0">
                    <a:latin typeface="宋体" panose="02010600030101010101" pitchFamily="2" charset="-122"/>
                    <a:cs typeface="Times New Roman" panose="02020603050405020304" pitchFamily="18" charset="0"/>
                  </a:rPr>
                  <a:t>层搜索，算法结束</a:t>
                </a:r>
                <a:endParaRPr lang="zh-CN" altLang="zh-CN" sz="3200" dirty="0"/>
              </a:p>
              <a:p>
                <a:pPr marL="457200" lvl="0" indent="-457200" eaLnBrk="0" fontAlgn="base" hangingPunct="0">
                  <a:spcBef>
                    <a:spcPct val="0"/>
                  </a:spcBef>
                  <a:spcAft>
                    <a:spcPct val="0"/>
                  </a:spcAft>
                  <a:buFont typeface="+mj-lt"/>
                  <a:buAutoNum type="arabicPeriod" startAt="2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break</a:t>
                </a:r>
                <a:endParaRPr lang="zh-CN" altLang="zh-CN" sz="3200" dirty="0"/>
              </a:p>
              <a:p>
                <a:pPr marL="457200" lvl="0" indent="-457200" eaLnBrk="0" fontAlgn="base" hangingPunct="0">
                  <a:spcBef>
                    <a:spcPct val="0"/>
                  </a:spcBef>
                  <a:spcAft>
                    <a:spcPct val="0"/>
                  </a:spcAft>
                  <a:buFont typeface="+mj-lt"/>
                  <a:buAutoNum type="arabicPeriod" startAt="22"/>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22"/>
                </a:pP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22"/>
                </a:pPr>
                <a:r>
                  <a:rPr lang="zh-CN" altLang="zh-CN" sz="2400" b="1" dirty="0">
                    <a:latin typeface="Times New Roman" panose="02020603050405020304" pitchFamily="18" charset="0"/>
                    <a:cs typeface="Times New Roman" panose="02020603050405020304" pitchFamily="18" charset="0"/>
                  </a:rPr>
                  <a:t>return</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count/graph.n_vers</a:t>
                </a:r>
                <a:endParaRPr lang="zh-CN" altLang="zh-CN" sz="2400" dirty="0">
                  <a:latin typeface="Times New Roman" panose="02020603050405020304" pitchFamily="18" charset="0"/>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startAt="22"/>
                </a:pPr>
                <a:endParaRPr lang="en-US" altLang="zh-CN" sz="2400" dirty="0">
                  <a:latin typeface="宋体" panose="02010600030101010101" pitchFamily="2" charset="-122"/>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698500" y="1091937"/>
                <a:ext cx="10652672" cy="3514424"/>
              </a:xfrm>
              <a:prstGeom prst="rect">
                <a:avLst/>
              </a:prstGeom>
              <a:blipFill>
                <a:blip r:embed="rId3"/>
                <a:stretch>
                  <a:fillRect l="-801" t="-1560"/>
                </a:stretch>
              </a:blipFill>
            </p:spPr>
            <p:txBody>
              <a:bodyPr/>
              <a:lstStyle/>
              <a:p>
                <a:r>
                  <a:rPr lang="zh-CN" altLang="en-US">
                    <a:noFill/>
                  </a:rPr>
                  <a:t> </a:t>
                </a:r>
              </a:p>
            </p:txBody>
          </p:sp>
        </mc:Fallback>
      </mc:AlternateContent>
      <p:sp>
        <p:nvSpPr>
          <p:cNvPr id="6" name="AutoShape 2" descr="\\tmp\wps-root\ksohtml\wpsFmQtHj.jpg"/>
          <p:cNvSpPr>
            <a:spLocks noChangeAspect="1" noChangeArrowheads="1"/>
          </p:cNvSpPr>
          <p:nvPr/>
        </p:nvSpPr>
        <p:spPr bwMode="auto">
          <a:xfrm>
            <a:off x="328613" y="-2139950"/>
            <a:ext cx="219075" cy="2095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PESlA2.jpg"/>
          <p:cNvSpPr>
            <a:spLocks noChangeAspect="1" noChangeArrowheads="1"/>
          </p:cNvSpPr>
          <p:nvPr/>
        </p:nvSpPr>
        <p:spPr bwMode="auto">
          <a:xfrm>
            <a:off x="76200" y="-194151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VTGhtL.jpg"/>
          <p:cNvSpPr>
            <a:spLocks noChangeAspect="1" noChangeArrowheads="1"/>
          </p:cNvSpPr>
          <p:nvPr/>
        </p:nvSpPr>
        <p:spPr bwMode="auto">
          <a:xfrm>
            <a:off x="690563" y="-1941513"/>
            <a:ext cx="485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tKzimu.jpg"/>
          <p:cNvSpPr>
            <a:spLocks noChangeAspect="1" noChangeArrowheads="1"/>
          </p:cNvSpPr>
          <p:nvPr/>
        </p:nvSpPr>
        <p:spPr bwMode="auto">
          <a:xfrm>
            <a:off x="390525" y="-160655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fsIsfd.jpg"/>
          <p:cNvSpPr>
            <a:spLocks noChangeAspect="1" noChangeArrowheads="1"/>
          </p:cNvSpPr>
          <p:nvPr/>
        </p:nvSpPr>
        <p:spPr bwMode="auto">
          <a:xfrm>
            <a:off x="593725" y="-6619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NGvH8V.jpg"/>
          <p:cNvSpPr>
            <a:spLocks noChangeAspect="1" noChangeArrowheads="1"/>
          </p:cNvSpPr>
          <p:nvPr/>
        </p:nvSpPr>
        <p:spPr bwMode="auto">
          <a:xfrm>
            <a:off x="671513" y="-479425"/>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TrW11E.jpg"/>
          <p:cNvSpPr>
            <a:spLocks noChangeAspect="1" noChangeArrowheads="1"/>
          </p:cNvSpPr>
          <p:nvPr/>
        </p:nvSpPr>
        <p:spPr bwMode="auto">
          <a:xfrm>
            <a:off x="1157288" y="7938"/>
            <a:ext cx="1714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vKCrVn.jpg"/>
          <p:cNvSpPr>
            <a:spLocks noChangeAspect="1" noChangeArrowheads="1"/>
          </p:cNvSpPr>
          <p:nvPr/>
        </p:nvSpPr>
        <p:spPr bwMode="auto">
          <a:xfrm>
            <a:off x="657225" y="1905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TzsVO6.jpg"/>
          <p:cNvSpPr>
            <a:spLocks noChangeAspect="1" noChangeArrowheads="1"/>
          </p:cNvSpPr>
          <p:nvPr/>
        </p:nvSpPr>
        <p:spPr bwMode="auto">
          <a:xfrm>
            <a:off x="434975" y="3730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zKEtIP.jpg"/>
          <p:cNvSpPr>
            <a:spLocks noChangeAspect="1" noChangeArrowheads="1"/>
          </p:cNvSpPr>
          <p:nvPr/>
        </p:nvSpPr>
        <p:spPr bwMode="auto">
          <a:xfrm>
            <a:off x="727075" y="555625"/>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98w8By.jpg"/>
          <p:cNvSpPr>
            <a:spLocks noChangeAspect="1" noChangeArrowheads="1"/>
          </p:cNvSpPr>
          <p:nvPr/>
        </p:nvSpPr>
        <p:spPr bwMode="auto">
          <a:xfrm>
            <a:off x="495300" y="13477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形状 13">
            <a:extLst>
              <a:ext uri="{FF2B5EF4-FFF2-40B4-BE49-F238E27FC236}">
                <a16:creationId xmlns:a16="http://schemas.microsoft.com/office/drawing/2014/main" id="{BB7B2CCE-99DF-4AF4-BEDA-188B38B189F1}"/>
              </a:ext>
            </a:extLst>
          </p:cNvPr>
          <p:cNvSpPr/>
          <p:nvPr/>
        </p:nvSpPr>
        <p:spPr>
          <a:xfrm>
            <a:off x="5064956" y="5032236"/>
            <a:ext cx="6743416" cy="691148"/>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无向连通图的</a:t>
            </a:r>
            <a:r>
              <a:rPr lang="en-US" altLang="zh-CN" sz="2400" dirty="0" err="1" smtClean="0">
                <a:latin typeface="微软雅黑" panose="020B0503020204020204" pitchFamily="34" charset="-122"/>
                <a:ea typeface="微软雅黑" panose="020B0503020204020204" pitchFamily="34" charset="-122"/>
              </a:rPr>
              <a:t>BFS</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算法，时间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96922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lvl="0" eaLnBrk="0" fontAlgn="base" hangingPunct="0">
              <a:lnSpc>
                <a:spcPct val="100000"/>
              </a:lnSpc>
              <a:spcAft>
                <a:spcPct val="0"/>
              </a:spcAft>
            </a:pPr>
            <a:r>
              <a:rPr lang="zh-CN" altLang="zh-CN" sz="2900" dirty="0" smtClean="0"/>
              <a:t>有向图</a:t>
            </a:r>
            <a:r>
              <a:rPr lang="zh-CN" altLang="zh-CN" sz="2900" dirty="0"/>
              <a:t>的</a:t>
            </a:r>
            <a:r>
              <a:rPr lang="zh-CN" altLang="zh-CN" sz="2900" dirty="0" smtClean="0"/>
              <a:t>连通性</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5" y="1460111"/>
            <a:ext cx="11019196" cy="1667764"/>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有向图</a:t>
            </a:r>
            <a:r>
              <a:rPr lang="zh-CN" altLang="zh-CN" sz="2400" dirty="0">
                <a:latin typeface="宋体" panose="02010600030101010101" pitchFamily="2" charset="-122"/>
                <a:cs typeface="Times New Roman" panose="02020603050405020304" pitchFamily="18" charset="0"/>
              </a:rPr>
              <a:t>的强连通分量问题解决起来比较复杂</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对</a:t>
            </a:r>
            <a:r>
              <a:rPr lang="zh-CN" altLang="zh-CN" sz="2400" dirty="0">
                <a:latin typeface="宋体" panose="02010600030101010101" pitchFamily="2" charset="-122"/>
                <a:cs typeface="Times New Roman" panose="02020603050405020304" pitchFamily="18" charset="0"/>
              </a:rPr>
              <a:t>一个强连通分量来说，要求每一对顶点</a:t>
            </a:r>
            <a:r>
              <a:rPr lang="zh-CN" altLang="zh-CN" sz="2400" dirty="0" smtClean="0">
                <a:latin typeface="宋体" panose="02010600030101010101" pitchFamily="2" charset="-122"/>
                <a:cs typeface="Times New Roman" panose="02020603050405020304" pitchFamily="18" charset="0"/>
              </a:rPr>
              <a:t>间</a:t>
            </a:r>
            <a:r>
              <a:rPr lang="zh-CN" altLang="en-US" sz="2400" dirty="0" smtClean="0">
                <a:latin typeface="宋体" panose="02010600030101010101" pitchFamily="2" charset="-122"/>
                <a:cs typeface="Times New Roman" panose="02020603050405020304" pitchFamily="18" charset="0"/>
              </a:rPr>
              <a:t>相互</a:t>
            </a:r>
            <a:r>
              <a:rPr lang="zh-CN" altLang="zh-CN" sz="2400" dirty="0" smtClean="0">
                <a:latin typeface="宋体" panose="02010600030101010101" pitchFamily="2" charset="-122"/>
                <a:cs typeface="Times New Roman" panose="02020603050405020304" pitchFamily="18" charset="0"/>
              </a:rPr>
              <a:t>可达。</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以上</a:t>
            </a:r>
            <a:r>
              <a:rPr lang="zh-CN" altLang="zh-CN" sz="2400" dirty="0">
                <a:latin typeface="宋体" panose="02010600030101010101" pitchFamily="2" charset="-122"/>
                <a:cs typeface="Times New Roman" panose="02020603050405020304" pitchFamily="18" charset="0"/>
              </a:rPr>
              <a:t>的深度、广度优先</a:t>
            </a:r>
            <a:r>
              <a:rPr lang="zh-CN" altLang="zh-CN" sz="2400" dirty="0" smtClean="0">
                <a:latin typeface="宋体" panose="02010600030101010101" pitchFamily="2" charset="-122"/>
                <a:cs typeface="Times New Roman" panose="02020603050405020304" pitchFamily="18" charset="0"/>
              </a:rPr>
              <a:t>遍历</a:t>
            </a:r>
            <a:r>
              <a:rPr lang="zh-CN" altLang="en-US" sz="2400" dirty="0" smtClean="0">
                <a:latin typeface="宋体" panose="02010600030101010101" pitchFamily="2" charset="-122"/>
                <a:cs typeface="Times New Roman" panose="02020603050405020304" pitchFamily="18" charset="0"/>
              </a:rPr>
              <a:t>都只是计算了单向路径。</a:t>
            </a:r>
            <a:endParaRPr lang="zh-CN" altLang="zh-CN" sz="24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46387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lvl="0" eaLnBrk="0" fontAlgn="base" hangingPunct="0">
              <a:lnSpc>
                <a:spcPct val="100000"/>
              </a:lnSpc>
              <a:spcAft>
                <a:spcPct val="0"/>
              </a:spcAft>
            </a:pPr>
            <a:r>
              <a:rPr lang="zh-CN" altLang="zh-CN" sz="2900" dirty="0" smtClean="0"/>
              <a:t>有向图</a:t>
            </a:r>
            <a:r>
              <a:rPr lang="zh-CN" altLang="zh-CN" sz="2900" dirty="0"/>
              <a:t>的</a:t>
            </a:r>
            <a:r>
              <a:rPr lang="zh-CN" altLang="zh-CN" sz="2900" dirty="0" smtClean="0"/>
              <a:t>连通性</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4" y="1460111"/>
            <a:ext cx="11224147" cy="3970318"/>
          </a:xfrm>
          <a:prstGeom prst="rect">
            <a:avLst/>
          </a:prstGeom>
          <a:noFill/>
        </p:spPr>
        <p:txBody>
          <a:bodyPr wrap="square" rtlCol="0">
            <a:spAutoFit/>
          </a:bodyPr>
          <a:lstStyle/>
          <a:p>
            <a:pPr lvl="0" eaLnBrk="0" fontAlgn="base" hangingPunct="0">
              <a:lnSpc>
                <a:spcPct val="150000"/>
              </a:lnSpc>
              <a:spcBef>
                <a:spcPct val="0"/>
              </a:spcBef>
              <a:spcAft>
                <a:spcPct val="0"/>
              </a:spcAft>
            </a:pPr>
            <a:r>
              <a:rPr lang="zh-CN" altLang="zh-CN" sz="2400" dirty="0" smtClean="0">
                <a:latin typeface="宋体" panose="02010600030101010101" pitchFamily="2" charset="-122"/>
                <a:cs typeface="Times New Roman" panose="02020603050405020304" pitchFamily="18" charset="0"/>
              </a:rPr>
              <a:t>依然可利用</a:t>
            </a:r>
            <a:r>
              <a:rPr lang="zh-CN" altLang="zh-CN" sz="2400" dirty="0">
                <a:latin typeface="宋体" panose="02010600030101010101" pitchFamily="2" charset="-122"/>
                <a:cs typeface="Times New Roman" panose="02020603050405020304" pitchFamily="18" charset="0"/>
              </a:rPr>
              <a:t>有向图的深度优先遍历</a:t>
            </a:r>
            <a:r>
              <a:rPr lang="zh-CN" altLang="zh-CN" sz="2400" dirty="0">
                <a:latin typeface="Times New Roman" panose="02020603050405020304" pitchFamily="18" charset="0"/>
                <a:cs typeface="Times New Roman" panose="02020603050405020304" pitchFamily="18" charset="0"/>
              </a:rPr>
              <a:t>DFS</a:t>
            </a:r>
            <a:r>
              <a:rPr lang="zh-CN" altLang="zh-CN" sz="2400" dirty="0">
                <a:latin typeface="宋体" panose="02010600030101010101" pitchFamily="2" charset="-122"/>
                <a:cs typeface="Times New Roman" panose="02020603050405020304" pitchFamily="18" charset="0"/>
              </a:rPr>
              <a:t>，通过以下算法获得：</a:t>
            </a:r>
            <a:endParaRPr lang="zh-CN" altLang="zh-CN" sz="3200" dirty="0"/>
          </a:p>
          <a:p>
            <a:pPr marL="457200" lvl="0" indent="-457200" eaLnBrk="0" fontAlgn="base" hangingPunct="0">
              <a:lnSpc>
                <a:spcPct val="150000"/>
              </a:lnSpc>
              <a:spcBef>
                <a:spcPct val="0"/>
              </a:spcBef>
              <a:spcAft>
                <a:spcPct val="0"/>
              </a:spcAft>
              <a:buFont typeface="+mj-lt"/>
              <a:buAutoNum type="arabicPeriod"/>
            </a:pPr>
            <a:r>
              <a:rPr lang="zh-CN" altLang="zh-CN" sz="2400" dirty="0">
                <a:solidFill>
                  <a:srgbClr val="000000"/>
                </a:solidFill>
                <a:latin typeface="宋体" panose="02010600030101010101" pitchFamily="2" charset="-122"/>
                <a:cs typeface="Times New Roman" panose="02020603050405020304" pitchFamily="18" charset="0"/>
              </a:rPr>
              <a:t>对有向图</a:t>
            </a:r>
            <a:r>
              <a:rPr lang="zh-CN" altLang="zh-CN" sz="2400" dirty="0">
                <a:solidFill>
                  <a:srgbClr val="000000"/>
                </a:solidFill>
                <a:latin typeface="Arial" panose="020B0604020202020204" pitchFamily="34" charset="0"/>
                <a:cs typeface="Arial" panose="020B0604020202020204" pitchFamily="34" charset="0"/>
              </a:rPr>
              <a:t>G</a:t>
            </a:r>
            <a:r>
              <a:rPr lang="zh-CN" altLang="zh-CN" sz="2400" dirty="0" smtClean="0">
                <a:solidFill>
                  <a:srgbClr val="000000"/>
                </a:solidFill>
                <a:latin typeface="宋体" panose="02010600030101010101" pitchFamily="2" charset="-122"/>
                <a:cs typeface="Times New Roman" panose="02020603050405020304" pitchFamily="18" charset="0"/>
              </a:rPr>
              <a:t>进行深度</a:t>
            </a:r>
            <a:r>
              <a:rPr lang="zh-CN" altLang="zh-CN" sz="2400" dirty="0">
                <a:solidFill>
                  <a:srgbClr val="000000"/>
                </a:solidFill>
                <a:latin typeface="宋体" panose="02010600030101010101" pitchFamily="2" charset="-122"/>
                <a:cs typeface="Times New Roman" panose="02020603050405020304" pitchFamily="18" charset="0"/>
              </a:rPr>
              <a:t>优先遍历，按照遍历中回退顶点的次序给每个顶点进行编号。最先回退的顶点的编号为</a:t>
            </a:r>
            <a:r>
              <a:rPr lang="zh-CN" altLang="zh-CN" sz="2400" dirty="0">
                <a:solidFill>
                  <a:srgbClr val="000000"/>
                </a:solidFill>
                <a:latin typeface="Arial" panose="020B0604020202020204" pitchFamily="34" charset="0"/>
                <a:cs typeface="Arial" panose="020B0604020202020204" pitchFamily="34" charset="0"/>
              </a:rPr>
              <a:t>1</a:t>
            </a:r>
            <a:r>
              <a:rPr lang="zh-CN" altLang="zh-CN" sz="2400" dirty="0">
                <a:solidFill>
                  <a:srgbClr val="000000"/>
                </a:solidFill>
                <a:latin typeface="宋体" panose="02010600030101010101" pitchFamily="2" charset="-122"/>
                <a:cs typeface="Times New Roman" panose="02020603050405020304" pitchFamily="18" charset="0"/>
              </a:rPr>
              <a:t>，其它顶点的编号按回退先后逐次增大</a:t>
            </a:r>
            <a:r>
              <a:rPr lang="zh-CN" altLang="zh-CN" sz="2400" dirty="0">
                <a:solidFill>
                  <a:srgbClr val="000000"/>
                </a:solidFill>
                <a:latin typeface="Arial" panose="020B0604020202020204" pitchFamily="34" charset="0"/>
                <a:cs typeface="Arial" panose="020B0604020202020204" pitchFamily="34" charset="0"/>
              </a:rPr>
              <a:t>1</a:t>
            </a:r>
            <a:r>
              <a:rPr lang="zh-CN" altLang="zh-CN" sz="2400" dirty="0">
                <a:solidFill>
                  <a:srgbClr val="000000"/>
                </a:solidFill>
                <a:latin typeface="宋体" panose="02010600030101010101" pitchFamily="2" charset="-122"/>
                <a:cs typeface="Times New Roman" panose="02020603050405020304" pitchFamily="18" charset="0"/>
              </a:rPr>
              <a:t>。</a:t>
            </a:r>
            <a:endParaRPr lang="zh-CN" altLang="zh-CN" sz="3200" dirty="0"/>
          </a:p>
          <a:p>
            <a:pPr marL="457200" lvl="0" indent="-457200" eaLnBrk="0" fontAlgn="base" hangingPunct="0">
              <a:lnSpc>
                <a:spcPct val="150000"/>
              </a:lnSpc>
              <a:spcBef>
                <a:spcPct val="0"/>
              </a:spcBef>
              <a:spcAft>
                <a:spcPct val="0"/>
              </a:spcAft>
              <a:buFont typeface="+mj-lt"/>
              <a:buAutoNum type="arabicPeriod"/>
            </a:pPr>
            <a:r>
              <a:rPr lang="zh-CN" altLang="zh-CN" sz="2400" dirty="0">
                <a:solidFill>
                  <a:srgbClr val="000000"/>
                </a:solidFill>
                <a:latin typeface="宋体" panose="02010600030101010101" pitchFamily="2" charset="-122"/>
                <a:cs typeface="Times New Roman" panose="02020603050405020304" pitchFamily="18" charset="0"/>
              </a:rPr>
              <a:t>将有向图</a:t>
            </a:r>
            <a:r>
              <a:rPr lang="zh-CN" altLang="zh-CN" sz="2400" dirty="0">
                <a:solidFill>
                  <a:srgbClr val="000000"/>
                </a:solidFill>
                <a:latin typeface="Arial" panose="020B0604020202020204" pitchFamily="34" charset="0"/>
                <a:cs typeface="Arial" panose="020B0604020202020204" pitchFamily="34" charset="0"/>
              </a:rPr>
              <a:t>G</a:t>
            </a:r>
            <a:r>
              <a:rPr lang="zh-CN" altLang="zh-CN" sz="2400" dirty="0">
                <a:solidFill>
                  <a:srgbClr val="000000"/>
                </a:solidFill>
                <a:latin typeface="宋体" panose="02010600030101010101" pitchFamily="2" charset="-122"/>
                <a:cs typeface="Times New Roman" panose="02020603050405020304" pitchFamily="18" charset="0"/>
              </a:rPr>
              <a:t>的所有有向边反向，构造新的有向图</a:t>
            </a:r>
            <a:r>
              <a:rPr lang="zh-CN" altLang="zh-CN" sz="2400" dirty="0">
                <a:solidFill>
                  <a:srgbClr val="000000"/>
                </a:solidFill>
                <a:latin typeface="Arial" panose="020B0604020202020204" pitchFamily="34" charset="0"/>
                <a:cs typeface="Arial" panose="020B0604020202020204" pitchFamily="34" charset="0"/>
              </a:rPr>
              <a:t>Gr</a:t>
            </a:r>
            <a:r>
              <a:rPr lang="zh-CN" altLang="zh-CN" sz="2400" dirty="0">
                <a:solidFill>
                  <a:srgbClr val="000000"/>
                </a:solidFill>
                <a:latin typeface="宋体" panose="02010600030101010101" pitchFamily="2" charset="-122"/>
                <a:cs typeface="Times New Roman" panose="02020603050405020304" pitchFamily="18" charset="0"/>
              </a:rPr>
              <a:t>。</a:t>
            </a:r>
            <a:endParaRPr lang="zh-CN" altLang="zh-CN" sz="3200" dirty="0"/>
          </a:p>
          <a:p>
            <a:pPr marL="457200" lvl="0" indent="-457200" eaLnBrk="0" fontAlgn="base" hangingPunct="0">
              <a:lnSpc>
                <a:spcPct val="150000"/>
              </a:lnSpc>
              <a:spcBef>
                <a:spcPct val="0"/>
              </a:spcBef>
              <a:spcAft>
                <a:spcPct val="0"/>
              </a:spcAft>
              <a:buFont typeface="+mj-lt"/>
              <a:buAutoNum type="arabicPeriod"/>
            </a:pPr>
            <a:r>
              <a:rPr lang="zh-CN" altLang="zh-CN" sz="2400" dirty="0">
                <a:solidFill>
                  <a:srgbClr val="000000"/>
                </a:solidFill>
                <a:latin typeface="宋体" panose="02010600030101010101" pitchFamily="2" charset="-122"/>
                <a:cs typeface="Times New Roman" panose="02020603050405020304" pitchFamily="18" charset="0"/>
              </a:rPr>
              <a:t>选取未访问顶点中编号最大的顶点，以该顶点为起始点在有向图</a:t>
            </a:r>
            <a:r>
              <a:rPr lang="zh-CN" altLang="zh-CN" sz="2400" dirty="0">
                <a:solidFill>
                  <a:srgbClr val="000000"/>
                </a:solidFill>
                <a:latin typeface="Arial" panose="020B0604020202020204" pitchFamily="34" charset="0"/>
                <a:cs typeface="Arial" panose="020B0604020202020204" pitchFamily="34" charset="0"/>
              </a:rPr>
              <a:t>Gr</a:t>
            </a:r>
            <a:r>
              <a:rPr lang="zh-CN" altLang="zh-CN" sz="2400" dirty="0">
                <a:solidFill>
                  <a:srgbClr val="000000"/>
                </a:solidFill>
                <a:latin typeface="宋体" panose="02010600030101010101" pitchFamily="2" charset="-122"/>
                <a:cs typeface="Times New Roman" panose="02020603050405020304" pitchFamily="18" charset="0"/>
              </a:rPr>
              <a:t>上进行深度优先遍历。如果没有访问到所有的顶点，再次返回</a:t>
            </a:r>
            <a:r>
              <a:rPr lang="zh-CN" altLang="zh-CN" sz="2400" dirty="0">
                <a:solidFill>
                  <a:srgbClr val="000000"/>
                </a:solidFill>
                <a:latin typeface="Arial" panose="020B0604020202020204" pitchFamily="34" charset="0"/>
                <a:cs typeface="Arial" panose="020B0604020202020204" pitchFamily="34" charset="0"/>
              </a:rPr>
              <a:t>3</a:t>
            </a:r>
            <a:r>
              <a:rPr lang="zh-CN" altLang="zh-CN" sz="2400" dirty="0">
                <a:solidFill>
                  <a:srgbClr val="000000"/>
                </a:solidFill>
                <a:latin typeface="宋体" panose="02010600030101010101" pitchFamily="2" charset="-122"/>
                <a:cs typeface="Times New Roman" panose="02020603050405020304" pitchFamily="18" charset="0"/>
              </a:rPr>
              <a:t>，反复如此，直至所有的顶点都被访问到。</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31089129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lvl="0" eaLnBrk="0" fontAlgn="base" hangingPunct="0">
              <a:lnSpc>
                <a:spcPct val="100000"/>
              </a:lnSpc>
              <a:spcAft>
                <a:spcPct val="0"/>
              </a:spcAft>
            </a:pPr>
            <a:r>
              <a:rPr lang="zh-CN" altLang="zh-CN" sz="2900" dirty="0" smtClean="0"/>
              <a:t>有向图</a:t>
            </a:r>
            <a:r>
              <a:rPr lang="zh-CN" altLang="zh-CN" sz="2900" dirty="0"/>
              <a:t>的</a:t>
            </a:r>
            <a:r>
              <a:rPr lang="zh-CN" altLang="zh-CN" sz="2900" dirty="0" smtClean="0"/>
              <a:t>连通性</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lvl="0">
              <a:lnSpc>
                <a:spcPct val="100000"/>
              </a:lnSpc>
            </a:pPr>
            <a:r>
              <a:rPr lang="en-US" altLang="zh-CN" dirty="0" smtClean="0"/>
              <a:t>7.5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的连通性</a:t>
            </a: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41985" name="Picture 1"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1a2c20c87ce6583e966272447289100e9d9320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24" y="1460111"/>
            <a:ext cx="4668269" cy="3017296"/>
          </a:xfrm>
          <a:prstGeom prst="rect">
            <a:avLst/>
          </a:prstGeom>
          <a:noFill/>
          <a:extLst>
            <a:ext uri="{909E8E84-426E-40DD-AFC4-6F175D3DCCD1}">
              <a14:hiddenFill xmlns:a14="http://schemas.microsoft.com/office/drawing/2010/main">
                <a:solidFill>
                  <a:srgbClr val="FFFFFF"/>
                </a:solidFill>
              </a14:hiddenFill>
            </a:ext>
          </a:extLst>
        </p:spPr>
      </p:pic>
      <p:pic>
        <p:nvPicPr>
          <p:cNvPr id="41986" name="Picture 2"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3093db8a5dfa6defdc7222c6e48efbe6b19db9a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993" y="2534306"/>
            <a:ext cx="6070322" cy="3267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04707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eaLnBrk="0" fontAlgn="base" hangingPunct="0">
              <a:lnSpc>
                <a:spcPct val="100000"/>
              </a:lnSpc>
              <a:spcAft>
                <a:spcPct val="0"/>
              </a:spcAft>
            </a:pPr>
            <a:r>
              <a:rPr lang="zh-CN" altLang="zh-CN" sz="2900" dirty="0" smtClean="0"/>
              <a:t>哥尼斯堡</a:t>
            </a:r>
            <a:r>
              <a:rPr lang="zh-CN" altLang="zh-CN" sz="2900" dirty="0"/>
              <a:t>七桥</a:t>
            </a:r>
            <a:r>
              <a:rPr lang="zh-CN" altLang="zh-CN" sz="2900" dirty="0" smtClean="0"/>
              <a:t>问题求解</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7.6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的应用</a:t>
            </a: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655469" y="1460111"/>
            <a:ext cx="10947951" cy="2790572"/>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Times New Roman" panose="02020603050405020304" pitchFamily="18" charset="0"/>
                <a:cs typeface="Times New Roman" panose="02020603050405020304" pitchFamily="18" charset="0"/>
              </a:rPr>
              <a:t>18</a:t>
            </a:r>
            <a:r>
              <a:rPr lang="zh-CN" altLang="zh-CN" sz="2400" dirty="0" smtClean="0">
                <a:latin typeface="宋体" panose="02010600030101010101" pitchFamily="2" charset="-122"/>
                <a:cs typeface="Times New Roman" panose="02020603050405020304" pitchFamily="18" charset="0"/>
              </a:rPr>
              <a:t>世纪</a:t>
            </a:r>
            <a:r>
              <a:rPr lang="zh-CN" altLang="zh-CN" sz="2400" dirty="0">
                <a:latin typeface="宋体" panose="02010600030101010101" pitchFamily="2" charset="-122"/>
                <a:cs typeface="Times New Roman" panose="02020603050405020304" pitchFamily="18" charset="0"/>
              </a:rPr>
              <a:t>数学家欧拉将著名的格尼斯堡七桥问题抽象为以下数学问题：从</a:t>
            </a:r>
            <a:r>
              <a:rPr lang="zh-CN" altLang="zh-CN" sz="2400" dirty="0" smtClean="0">
                <a:latin typeface="宋体" panose="02010600030101010101" pitchFamily="2" charset="-122"/>
                <a:cs typeface="Times New Roman" panose="02020603050405020304" pitchFamily="18" charset="0"/>
              </a:rPr>
              <a:t>图中的</a:t>
            </a:r>
            <a:r>
              <a:rPr lang="zh-CN" altLang="zh-CN" sz="2400" dirty="0">
                <a:latin typeface="宋体" panose="02010600030101010101" pitchFamily="2" charset="-122"/>
                <a:cs typeface="Times New Roman" panose="02020603050405020304" pitchFamily="18" charset="0"/>
              </a:rPr>
              <a:t>任意一个顶点出发是否存在一条路径，它能经过每条边一次且仅经过一次后回到出发顶点</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a:pPr>
            <a:endParaRPr lang="en-US" altLang="zh-CN" sz="2400" dirty="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mj-lt"/>
              <a:buAutoNum type="arabicPeriod"/>
            </a:pPr>
            <a:r>
              <a:rPr lang="zh-CN" altLang="zh-CN" sz="2400" dirty="0" smtClean="0">
                <a:latin typeface="宋体" panose="02010600030101010101" pitchFamily="2" charset="-122"/>
                <a:cs typeface="Times New Roman" panose="02020603050405020304" pitchFamily="18" charset="0"/>
              </a:rPr>
              <a:t>欧拉</a:t>
            </a:r>
            <a:r>
              <a:rPr lang="zh-CN" altLang="zh-CN" sz="2400" dirty="0">
                <a:latin typeface="宋体" panose="02010600030101010101" pitchFamily="2" charset="-122"/>
                <a:cs typeface="Times New Roman" panose="02020603050405020304" pitchFamily="18" charset="0"/>
              </a:rPr>
              <a:t>解决了七桥</a:t>
            </a:r>
            <a:r>
              <a:rPr lang="zh-CN" altLang="zh-CN" sz="2400" dirty="0" smtClean="0">
                <a:latin typeface="宋体" panose="02010600030101010101" pitchFamily="2" charset="-122"/>
                <a:cs typeface="Times New Roman" panose="02020603050405020304" pitchFamily="18" charset="0"/>
              </a:rPr>
              <a:t>问题</a:t>
            </a:r>
            <a:r>
              <a:rPr lang="zh-CN" altLang="en-US" sz="2400"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给</a:t>
            </a:r>
            <a:r>
              <a:rPr lang="zh-CN" altLang="zh-CN" sz="2400" dirty="0">
                <a:latin typeface="宋体" panose="02010600030101010101" pitchFamily="2" charset="-122"/>
                <a:cs typeface="Times New Roman" panose="02020603050405020304" pitchFamily="18" charset="0"/>
              </a:rPr>
              <a:t>出了解决相关问题的欧拉定理。</a:t>
            </a:r>
            <a:endParaRPr lang="zh-CN" altLang="zh-CN" sz="4800" dirty="0">
              <a:latin typeface="Arial" panose="020B0604020202020204" pitchFamily="34" charset="0"/>
            </a:endParaRPr>
          </a:p>
        </p:txBody>
      </p:sp>
      <p:pic>
        <p:nvPicPr>
          <p:cNvPr id="10" name="Picture 4" descr="http://www.kdocs.cn/api/v3/office/copy/TS9wQXdNZmltWkZnV3M0TVhTWkhGSFp5YS92VG9ETU9Ud1VMUEZLZ0RlN0ZzYmtVNHZaTUhXbGYzVDNjZ3FyTFA1SVpkM0ZqUWNyRlpyWEZtVXBhN0l2Mm54UDVhNkZZRlhKNzlkc2FobmxZa0FhZForRzEzSmFNdmtXb29SQllXQkZ2dTdmQ1hCNHZMK3hJN0s1M3I4eEcwQ1BJQTNjak51bzJvRmlQNnhlMm8vQWR0d3dnbU0yTjVGYWdEZ0dmOUgzQ21XbzFsanVyanl4VG9TVnV1b2FROThNQzMrUUxick5Ob3p2ak16UzJnZldBVGc0ZmN1NTFycjREMnRsU1VhajdvUXFzdm53PQ==/attach/object/d9524984a01e140c0ae27cda37f03d512fe2ef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7599" y="3009380"/>
            <a:ext cx="3278541" cy="2817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35580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606261"/>
            <a:ext cx="10515600" cy="518958"/>
          </a:xfrm>
        </p:spPr>
        <p:txBody>
          <a:bodyPr>
            <a:normAutofit fontScale="90000"/>
          </a:bodyPr>
          <a:lstStyle/>
          <a:p>
            <a:pPr eaLnBrk="0" fontAlgn="base" hangingPunct="0">
              <a:lnSpc>
                <a:spcPct val="100000"/>
              </a:lnSpc>
              <a:spcAft>
                <a:spcPct val="0"/>
              </a:spcAft>
            </a:pPr>
            <a:r>
              <a:rPr lang="zh-CN" altLang="en-US" sz="2900" dirty="0" smtClean="0"/>
              <a:t>相关术语</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7.6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的应用</a:t>
            </a: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655469" y="1207308"/>
            <a:ext cx="10444356" cy="5078313"/>
          </a:xfrm>
          <a:prstGeom prst="rect">
            <a:avLst/>
          </a:prstGeom>
          <a:noFill/>
        </p:spPr>
        <p:txBody>
          <a:bodyPr wrap="square" rtlCol="0">
            <a:spAutoFit/>
          </a:bodyPr>
          <a:lstStyle/>
          <a:p>
            <a:pPr marL="1528763" indent="-1528763" eaLnBrk="0" fontAlgn="base" hangingPunct="0">
              <a:lnSpc>
                <a:spcPct val="150000"/>
              </a:lnSpc>
              <a:spcBef>
                <a:spcPct val="0"/>
              </a:spcBef>
              <a:spcAft>
                <a:spcPct val="0"/>
              </a:spcAft>
            </a:pPr>
            <a:r>
              <a:rPr lang="zh-CN" altLang="zh-CN" sz="2400" b="1" dirty="0">
                <a:latin typeface="宋体" panose="02010600030101010101" pitchFamily="2" charset="-122"/>
                <a:cs typeface="Times New Roman" panose="02020603050405020304" pitchFamily="18" charset="0"/>
              </a:rPr>
              <a:t>欧拉</a:t>
            </a:r>
            <a:r>
              <a:rPr lang="zh-CN" altLang="zh-CN" sz="2400" b="1" dirty="0" smtClean="0">
                <a:latin typeface="宋体" panose="02010600030101010101" pitchFamily="2" charset="-122"/>
                <a:cs typeface="Times New Roman" panose="02020603050405020304" pitchFamily="18" charset="0"/>
              </a:rPr>
              <a:t>路径</a:t>
            </a:r>
            <a:r>
              <a:rPr lang="zh-CN" altLang="en-US" sz="2400" b="1"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如果</a:t>
            </a:r>
            <a:r>
              <a:rPr lang="zh-CN" altLang="zh-CN" sz="2400" dirty="0">
                <a:latin typeface="宋体" panose="02010600030101010101" pitchFamily="2" charset="-122"/>
                <a:cs typeface="Times New Roman" panose="02020603050405020304" pitchFamily="18" charset="0"/>
              </a:rPr>
              <a:t>图中的一条路径经过了图中每条边一次且仅一次，这条路径称欧拉路径</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1528763" indent="-1528763" eaLnBrk="0" fontAlgn="base" hangingPunct="0">
              <a:lnSpc>
                <a:spcPct val="150000"/>
              </a:lnSpc>
              <a:spcBef>
                <a:spcPct val="0"/>
              </a:spcBef>
              <a:spcAft>
                <a:spcPct val="0"/>
              </a:spcAft>
            </a:pPr>
            <a:r>
              <a:rPr lang="zh-CN" altLang="zh-CN" sz="2400" b="1" dirty="0" smtClean="0">
                <a:latin typeface="宋体" panose="02010600030101010101" pitchFamily="2" charset="-122"/>
                <a:cs typeface="Times New Roman" panose="02020603050405020304" pitchFamily="18" charset="0"/>
              </a:rPr>
              <a:t>欧</a:t>
            </a:r>
            <a:r>
              <a:rPr lang="zh-CN" altLang="zh-CN" sz="2400" b="1" dirty="0">
                <a:latin typeface="宋体" panose="02010600030101010101" pitchFamily="2" charset="-122"/>
                <a:cs typeface="Times New Roman" panose="02020603050405020304" pitchFamily="18" charset="0"/>
              </a:rPr>
              <a:t>拉回路</a:t>
            </a:r>
            <a:r>
              <a:rPr lang="zh-CN" altLang="en-US" sz="2400" b="1" dirty="0">
                <a:latin typeface="宋体" panose="02010600030101010101" pitchFamily="2" charset="-122"/>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如果一条欧拉路径的起点和终点相同，这条路径是一个回路，称欧拉回路。</a:t>
            </a:r>
            <a:endParaRPr lang="en-US" altLang="zh-CN" sz="2400" dirty="0">
              <a:latin typeface="宋体" panose="02010600030101010101" pitchFamily="2" charset="-122"/>
              <a:cs typeface="Times New Roman" panose="02020603050405020304" pitchFamily="18" charset="0"/>
            </a:endParaRPr>
          </a:p>
          <a:p>
            <a:pPr marL="1528763" lvl="0" indent="-1528763" eaLnBrk="0" fontAlgn="base" hangingPunct="0">
              <a:lnSpc>
                <a:spcPct val="150000"/>
              </a:lnSpc>
              <a:spcBef>
                <a:spcPct val="0"/>
              </a:spcBef>
              <a:spcAft>
                <a:spcPct val="0"/>
              </a:spcAft>
            </a:pPr>
            <a:r>
              <a:rPr lang="zh-CN" altLang="zh-CN" sz="2400" b="1" dirty="0" smtClean="0">
                <a:latin typeface="宋体" panose="02010600030101010101" pitchFamily="2" charset="-122"/>
                <a:cs typeface="Times New Roman" panose="02020603050405020304" pitchFamily="18" charset="0"/>
              </a:rPr>
              <a:t>欧拉图</a:t>
            </a:r>
            <a:r>
              <a:rPr lang="zh-CN" altLang="en-US" sz="2400" b="1" dirty="0" smtClean="0">
                <a:latin typeface="宋体" panose="02010600030101010101" pitchFamily="2" charset="-122"/>
                <a:cs typeface="Times New Roman" panose="02020603050405020304" pitchFamily="18" charset="0"/>
              </a:rPr>
              <a:t>：  </a:t>
            </a:r>
            <a:r>
              <a:rPr lang="zh-CN" altLang="zh-CN" sz="2400" dirty="0" smtClean="0">
                <a:latin typeface="宋体" panose="02010600030101010101" pitchFamily="2" charset="-122"/>
                <a:cs typeface="Times New Roman" panose="02020603050405020304" pitchFamily="18" charset="0"/>
              </a:rPr>
              <a:t>具有欧</a:t>
            </a:r>
            <a:r>
              <a:rPr lang="zh-CN" altLang="zh-CN" sz="2400" dirty="0">
                <a:latin typeface="宋体" panose="02010600030101010101" pitchFamily="2" charset="-122"/>
                <a:cs typeface="Times New Roman" panose="02020603050405020304" pitchFamily="18" charset="0"/>
              </a:rPr>
              <a:t>拉回路的图称欧拉图(简称</a:t>
            </a:r>
            <a:r>
              <a:rPr lang="zh-CN" altLang="zh-CN" sz="2400" b="1" dirty="0">
                <a:latin typeface="宋体" panose="02010600030101010101" pitchFamily="2" charset="-122"/>
                <a:cs typeface="Times New Roman" panose="02020603050405020304" pitchFamily="18" charset="0"/>
              </a:rPr>
              <a:t>E图</a:t>
            </a:r>
            <a:r>
              <a:rPr lang="zh-CN" altLang="zh-CN" sz="2400" dirty="0">
                <a:latin typeface="宋体" panose="02010600030101010101" pitchFamily="2" charset="-122"/>
                <a:cs typeface="Times New Roman" panose="02020603050405020304" pitchFamily="18" charset="0"/>
              </a:rPr>
              <a:t>)，</a:t>
            </a:r>
            <a:endParaRPr lang="en-US" altLang="zh-CN" sz="2400" dirty="0">
              <a:latin typeface="宋体" panose="02010600030101010101" pitchFamily="2" charset="-122"/>
              <a:cs typeface="Times New Roman" panose="02020603050405020304" pitchFamily="18" charset="0"/>
            </a:endParaRPr>
          </a:p>
          <a:p>
            <a:pPr marL="1528763" lvl="0" indent="-1528763" eaLnBrk="0" fontAlgn="base" hangingPunct="0">
              <a:lnSpc>
                <a:spcPct val="150000"/>
              </a:lnSpc>
              <a:spcBef>
                <a:spcPct val="0"/>
              </a:spcBef>
              <a:spcAft>
                <a:spcPct val="0"/>
              </a:spcAft>
            </a:pPr>
            <a:r>
              <a:rPr lang="zh-CN" altLang="zh-CN" sz="2400" b="1" dirty="0">
                <a:latin typeface="宋体" panose="02010600030101010101" pitchFamily="2" charset="-122"/>
                <a:cs typeface="Times New Roman" panose="02020603050405020304" pitchFamily="18" charset="0"/>
              </a:rPr>
              <a:t>半</a:t>
            </a:r>
            <a:r>
              <a:rPr lang="zh-CN" altLang="zh-CN" sz="2400" b="1" dirty="0" smtClean="0">
                <a:latin typeface="宋体" panose="02010600030101010101" pitchFamily="2" charset="-122"/>
                <a:cs typeface="Times New Roman" panose="02020603050405020304" pitchFamily="18" charset="0"/>
              </a:rPr>
              <a:t>欧拉图</a:t>
            </a:r>
            <a:r>
              <a:rPr lang="zh-CN" altLang="en-US" sz="2400" b="1"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具有</a:t>
            </a:r>
            <a:r>
              <a:rPr lang="zh-CN" altLang="zh-CN" sz="2400" dirty="0">
                <a:latin typeface="宋体" panose="02010600030101010101" pitchFamily="2" charset="-122"/>
                <a:cs typeface="Times New Roman" panose="02020603050405020304" pitchFamily="18" charset="0"/>
              </a:rPr>
              <a:t>欧拉路径但不具有欧拉回路的图称半欧拉图。</a:t>
            </a:r>
            <a:endParaRPr lang="en-US" altLang="zh-CN" sz="2400" dirty="0">
              <a:latin typeface="宋体" panose="02010600030101010101" pitchFamily="2" charset="-122"/>
              <a:cs typeface="Times New Roman" panose="02020603050405020304" pitchFamily="18" charset="0"/>
            </a:endParaRPr>
          </a:p>
          <a:p>
            <a:pPr marL="1528763" lvl="0" indent="-1528763" eaLnBrk="0" fontAlgn="base" hangingPunct="0">
              <a:lnSpc>
                <a:spcPct val="150000"/>
              </a:lnSpc>
              <a:spcBef>
                <a:spcPct val="0"/>
              </a:spcBef>
              <a:spcAft>
                <a:spcPct val="0"/>
              </a:spcAft>
            </a:pPr>
            <a:r>
              <a:rPr lang="zh-CN" altLang="zh-CN" sz="2400" b="1" dirty="0">
                <a:latin typeface="宋体" panose="02010600030101010101" pitchFamily="2" charset="-122"/>
                <a:cs typeface="Times New Roman" panose="02020603050405020304" pitchFamily="18" charset="0"/>
              </a:rPr>
              <a:t>一</a:t>
            </a:r>
            <a:r>
              <a:rPr lang="zh-CN" altLang="zh-CN" sz="2400" b="1" dirty="0" smtClean="0">
                <a:latin typeface="宋体" panose="02010600030101010101" pitchFamily="2" charset="-122"/>
                <a:cs typeface="Times New Roman" panose="02020603050405020304" pitchFamily="18" charset="0"/>
              </a:rPr>
              <a:t>笔画</a:t>
            </a:r>
            <a:r>
              <a:rPr lang="zh-CN" altLang="en-US" sz="2400" b="1" dirty="0" smtClean="0">
                <a:latin typeface="宋体" panose="02010600030101010101" pitchFamily="2" charset="-122"/>
                <a:cs typeface="Times New Roman" panose="02020603050405020304" pitchFamily="18" charset="0"/>
              </a:rPr>
              <a:t>：  </a:t>
            </a:r>
            <a:r>
              <a:rPr lang="zh-CN" altLang="zh-CN" sz="2400" dirty="0" smtClean="0">
                <a:latin typeface="宋体" panose="02010600030101010101" pitchFamily="2" charset="-122"/>
                <a:cs typeface="Times New Roman" panose="02020603050405020304" pitchFamily="18" charset="0"/>
              </a:rPr>
              <a:t>从</a:t>
            </a:r>
            <a:r>
              <a:rPr lang="zh-CN" altLang="zh-CN" sz="2400" dirty="0">
                <a:latin typeface="宋体" panose="02010600030101010101" pitchFamily="2" charset="-122"/>
                <a:cs typeface="Times New Roman" panose="02020603050405020304" pitchFamily="18" charset="0"/>
              </a:rPr>
              <a:t>图中一个顶点出发进行深度优先搜索，一直往前走，没有任何回溯，观察是否有一条路径能走遍图中所有的边且每条边都只走了一次，这就是一笔画问题</a:t>
            </a:r>
            <a:r>
              <a:rPr lang="zh-CN" altLang="zh-CN" sz="2400" dirty="0" smtClean="0">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13304264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eaLnBrk="0" fontAlgn="base" hangingPunct="0">
              <a:lnSpc>
                <a:spcPct val="100000"/>
              </a:lnSpc>
              <a:spcAft>
                <a:spcPct val="0"/>
              </a:spcAft>
            </a:pPr>
            <a:r>
              <a:rPr lang="zh-CN" altLang="en-US" sz="2900" dirty="0" smtClean="0"/>
              <a:t>欧拉定理</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7.6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的应用</a:t>
            </a: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876187" y="1460111"/>
            <a:ext cx="10444356" cy="3970318"/>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一</a:t>
            </a:r>
            <a:r>
              <a:rPr lang="zh-CN" altLang="zh-CN" sz="2400" dirty="0">
                <a:latin typeface="宋体" panose="02010600030101010101" pitchFamily="2" charset="-122"/>
                <a:cs typeface="Times New Roman" panose="02020603050405020304" pitchFamily="18" charset="0"/>
              </a:rPr>
              <a:t>个无向连通图中，如果度为奇数的顶点超过了</a:t>
            </a:r>
            <a:r>
              <a:rPr lang="zh-CN" altLang="zh-CN" sz="2400" dirty="0">
                <a:latin typeface="Times New Roman" panose="02020603050405020304" pitchFamily="18" charset="0"/>
                <a:cs typeface="Times New Roman" panose="02020603050405020304" pitchFamily="18" charset="0"/>
              </a:rPr>
              <a:t>2</a:t>
            </a:r>
            <a:r>
              <a:rPr lang="zh-CN" altLang="zh-CN" sz="2400" dirty="0">
                <a:latin typeface="宋体" panose="02010600030101010101" pitchFamily="2" charset="-122"/>
                <a:cs typeface="Times New Roman" panose="02020603050405020304" pitchFamily="18" charset="0"/>
              </a:rPr>
              <a:t>个，则欧拉路径是不存在的。</a:t>
            </a:r>
            <a:endParaRPr lang="zh-CN" altLang="zh-CN" sz="3200" dirty="0"/>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solidFill>
                  <a:srgbClr val="000000"/>
                </a:solidFill>
                <a:latin typeface="宋体" panose="02010600030101010101" pitchFamily="2" charset="-122"/>
                <a:cs typeface="Times New Roman" panose="02020603050405020304" pitchFamily="18" charset="0"/>
              </a:rPr>
              <a:t>一个无向连通图中，如果除了两个顶点的度是奇数而其他顶点的度都是偶数，则从一个度为奇数的顶点出发一定能找到一条经过每条边一次且仅一次的路径回到另外一个度为奇数的顶点。</a:t>
            </a:r>
            <a:endParaRPr lang="zh-CN" altLang="zh-CN" sz="3200" dirty="0"/>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solidFill>
                  <a:srgbClr val="000000"/>
                </a:solidFill>
                <a:latin typeface="宋体" panose="02010600030101010101" pitchFamily="2" charset="-122"/>
                <a:cs typeface="Times New Roman" panose="02020603050405020304" pitchFamily="18" charset="0"/>
              </a:rPr>
              <a:t>一个无向连通图中，如果顶点的度都是偶数，则从任意一个顶点出发都能</a:t>
            </a:r>
            <a:r>
              <a:rPr lang="zh-CN" altLang="zh-CN" sz="2400" dirty="0">
                <a:solidFill>
                  <a:srgbClr val="000000"/>
                </a:solidFill>
                <a:latin typeface="宋体" panose="02010600030101010101" pitchFamily="2" charset="-122"/>
                <a:cs typeface="Arial" panose="020B0604020202020204" pitchFamily="34" charset="0"/>
              </a:rPr>
              <a:t>找到</a:t>
            </a:r>
            <a:r>
              <a:rPr lang="zh-CN" altLang="zh-CN" sz="2400" dirty="0">
                <a:solidFill>
                  <a:srgbClr val="000000"/>
                </a:solidFill>
                <a:latin typeface="宋体" panose="02010600030101010101" pitchFamily="2" charset="-122"/>
                <a:cs typeface="Times New Roman" panose="02020603050405020304" pitchFamily="18" charset="0"/>
              </a:rPr>
              <a:t>经过每条边一次且仅一次并回到原来的顶点</a:t>
            </a:r>
            <a:r>
              <a:rPr lang="zh-CN" altLang="zh-CN" sz="2400" dirty="0">
                <a:solidFill>
                  <a:srgbClr val="000000"/>
                </a:solidFill>
                <a:latin typeface="宋体" panose="02010600030101010101" pitchFamily="2" charset="-122"/>
                <a:cs typeface="Arial" panose="020B0604020202020204" pitchFamily="34" charset="0"/>
              </a:rPr>
              <a:t>的路径（回路）</a:t>
            </a:r>
            <a:r>
              <a:rPr lang="zh-CN" altLang="zh-CN" sz="2400" dirty="0">
                <a:solidFill>
                  <a:srgbClr val="000000"/>
                </a:solidFill>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99843659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lvl="0" eaLnBrk="0" fontAlgn="base" hangingPunct="0">
              <a:lnSpc>
                <a:spcPct val="100000"/>
              </a:lnSpc>
              <a:spcAft>
                <a:spcPct val="0"/>
              </a:spcAft>
            </a:pPr>
            <a:r>
              <a:rPr lang="zh-CN" altLang="zh-CN" sz="2900" dirty="0" smtClean="0"/>
              <a:t>欧</a:t>
            </a:r>
            <a:r>
              <a:rPr lang="zh-CN" altLang="zh-CN" sz="2900" dirty="0"/>
              <a:t>拉回</a:t>
            </a:r>
            <a:r>
              <a:rPr lang="zh-CN" altLang="zh-CN" sz="2900" dirty="0" smtClean="0"/>
              <a:t>路</a:t>
            </a:r>
            <a:r>
              <a:rPr lang="zh-CN" altLang="en-US" sz="2900" dirty="0" smtClean="0"/>
              <a:t>求解方法</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7.6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的应用</a:t>
            </a: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876187" y="1460111"/>
            <a:ext cx="10444356" cy="5078313"/>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mj-lt"/>
              <a:buAutoNum type="arabicPeriod"/>
            </a:pPr>
            <a:r>
              <a:rPr lang="zh-CN" altLang="zh-CN" sz="2400" dirty="0">
                <a:solidFill>
                  <a:srgbClr val="000000"/>
                </a:solidFill>
                <a:latin typeface="宋体" panose="02010600030101010101" pitchFamily="2" charset="-122"/>
                <a:cs typeface="Times New Roman" panose="02020603050405020304" pitchFamily="18" charset="0"/>
              </a:rPr>
              <a:t>任选一个顶点</a:t>
            </a:r>
            <a:r>
              <a:rPr lang="zh-CN" altLang="zh-CN" sz="2400" i="1" dirty="0">
                <a:solidFill>
                  <a:srgbClr val="000000"/>
                </a:solidFill>
                <a:latin typeface="Arial" panose="020B0604020202020204" pitchFamily="34" charset="0"/>
                <a:cs typeface="Arial" panose="020B0604020202020204" pitchFamily="34" charset="0"/>
              </a:rPr>
              <a:t>v</a:t>
            </a:r>
            <a:r>
              <a:rPr lang="zh-CN" altLang="zh-CN" sz="2400" dirty="0">
                <a:solidFill>
                  <a:srgbClr val="000000"/>
                </a:solidFill>
                <a:latin typeface="宋体" panose="02010600030101010101" pitchFamily="2" charset="-122"/>
                <a:cs typeface="Times New Roman" panose="02020603050405020304" pitchFamily="18" charset="0"/>
              </a:rPr>
              <a:t>，从该顶点出发开始深度优先搜索，搜索路径上都是由未访问过的边构成，搜索中访问这些边，最后直到回到顶点</a:t>
            </a:r>
            <a:r>
              <a:rPr lang="zh-CN" altLang="zh-CN" sz="2400" i="1" dirty="0">
                <a:solidFill>
                  <a:srgbClr val="000000"/>
                </a:solidFill>
                <a:latin typeface="Arial" panose="020B0604020202020204" pitchFamily="34" charset="0"/>
                <a:cs typeface="Arial" panose="020B0604020202020204" pitchFamily="34" charset="0"/>
              </a:rPr>
              <a:t>v</a:t>
            </a:r>
            <a:r>
              <a:rPr lang="zh-CN" altLang="zh-CN" sz="2400" dirty="0">
                <a:solidFill>
                  <a:srgbClr val="000000"/>
                </a:solidFill>
                <a:latin typeface="宋体" panose="02010600030101010101" pitchFamily="2" charset="-122"/>
                <a:cs typeface="Times New Roman" panose="02020603050405020304" pitchFamily="18" charset="0"/>
              </a:rPr>
              <a:t>且</a:t>
            </a:r>
            <a:r>
              <a:rPr lang="zh-CN" altLang="zh-CN" sz="2400" i="1" dirty="0">
                <a:solidFill>
                  <a:srgbClr val="000000"/>
                </a:solidFill>
                <a:latin typeface="Arial" panose="020B0604020202020204" pitchFamily="34" charset="0"/>
                <a:cs typeface="Arial" panose="020B0604020202020204" pitchFamily="34" charset="0"/>
              </a:rPr>
              <a:t>v</a:t>
            </a:r>
            <a:r>
              <a:rPr lang="zh-CN" altLang="zh-CN" sz="2400" dirty="0">
                <a:solidFill>
                  <a:srgbClr val="000000"/>
                </a:solidFill>
                <a:latin typeface="宋体" panose="02010600030101010101" pitchFamily="2" charset="-122"/>
                <a:cs typeface="Times New Roman" panose="02020603050405020304" pitchFamily="18" charset="0"/>
              </a:rPr>
              <a:t>没有尚未被访问的边，此时便得到了一个回路，此回路为当前结果回路。</a:t>
            </a:r>
            <a:endParaRPr lang="zh-CN" altLang="zh-CN" sz="3200" dirty="0"/>
          </a:p>
          <a:p>
            <a:pPr marL="457200" lvl="0" indent="-457200" eaLnBrk="0" fontAlgn="base" hangingPunct="0">
              <a:lnSpc>
                <a:spcPct val="150000"/>
              </a:lnSpc>
              <a:spcBef>
                <a:spcPct val="0"/>
              </a:spcBef>
              <a:spcAft>
                <a:spcPct val="0"/>
              </a:spcAft>
              <a:buFont typeface="+mj-lt"/>
              <a:buAutoNum type="arabicPeriod"/>
            </a:pPr>
            <a:r>
              <a:rPr lang="zh-CN" altLang="zh-CN" sz="2400" dirty="0">
                <a:solidFill>
                  <a:srgbClr val="000000"/>
                </a:solidFill>
                <a:latin typeface="宋体" panose="02010600030101010101" pitchFamily="2" charset="-122"/>
                <a:cs typeface="Times New Roman" panose="02020603050405020304" pitchFamily="18" charset="0"/>
              </a:rPr>
              <a:t>在搜索路径上另外找一个尚有未访问边的顶点，继续如上操作，找到另外一个回路，将该回路拼接在当前结果回路上，形成一个大的、新</a:t>
            </a:r>
            <a:r>
              <a:rPr lang="zh-CN" altLang="zh-CN" sz="2400" dirty="0" smtClean="0">
                <a:solidFill>
                  <a:srgbClr val="000000"/>
                </a:solidFill>
                <a:latin typeface="宋体" panose="02010600030101010101" pitchFamily="2" charset="-122"/>
                <a:cs typeface="Times New Roman" panose="02020603050405020304" pitchFamily="18" charset="0"/>
              </a:rPr>
              <a:t>的</a:t>
            </a:r>
            <a:r>
              <a:rPr lang="zh-CN" altLang="en-US" sz="2400" dirty="0" smtClean="0">
                <a:solidFill>
                  <a:srgbClr val="000000"/>
                </a:solidFill>
                <a:latin typeface="宋体" panose="02010600030101010101" pitchFamily="2" charset="-122"/>
                <a:cs typeface="Times New Roman" panose="02020603050405020304" pitchFamily="18" charset="0"/>
              </a:rPr>
              <a:t>当前</a:t>
            </a:r>
            <a:r>
              <a:rPr lang="zh-CN" altLang="zh-CN" sz="2400" dirty="0" smtClean="0">
                <a:solidFill>
                  <a:srgbClr val="000000"/>
                </a:solidFill>
                <a:latin typeface="宋体" panose="02010600030101010101" pitchFamily="2" charset="-122"/>
                <a:cs typeface="Times New Roman" panose="02020603050405020304" pitchFamily="18" charset="0"/>
              </a:rPr>
              <a:t>结果</a:t>
            </a:r>
            <a:r>
              <a:rPr lang="zh-CN" altLang="zh-CN" sz="2400" dirty="0">
                <a:solidFill>
                  <a:srgbClr val="000000"/>
                </a:solidFill>
                <a:latin typeface="宋体" panose="02010600030101010101" pitchFamily="2" charset="-122"/>
                <a:cs typeface="Times New Roman" panose="02020603050405020304" pitchFamily="18" charset="0"/>
              </a:rPr>
              <a:t>回路。</a:t>
            </a:r>
            <a:endParaRPr lang="zh-CN" altLang="zh-CN" sz="3200" dirty="0"/>
          </a:p>
          <a:p>
            <a:pPr marL="457200" lvl="0" indent="-457200" eaLnBrk="0" fontAlgn="base" hangingPunct="0">
              <a:lnSpc>
                <a:spcPct val="150000"/>
              </a:lnSpc>
              <a:spcBef>
                <a:spcPct val="0"/>
              </a:spcBef>
              <a:spcAft>
                <a:spcPct val="0"/>
              </a:spcAft>
              <a:buFont typeface="+mj-lt"/>
              <a:buAutoNum type="arabicPeriod"/>
            </a:pPr>
            <a:r>
              <a:rPr lang="zh-CN" altLang="zh-CN" sz="2400" dirty="0">
                <a:solidFill>
                  <a:srgbClr val="000000"/>
                </a:solidFill>
                <a:latin typeface="宋体" panose="02010600030101010101" pitchFamily="2" charset="-122"/>
                <a:cs typeface="Times New Roman" panose="02020603050405020304" pitchFamily="18" charset="0"/>
              </a:rPr>
              <a:t>如果</a:t>
            </a:r>
            <a:r>
              <a:rPr lang="zh-CN" altLang="zh-CN" sz="2400" dirty="0" smtClean="0">
                <a:solidFill>
                  <a:srgbClr val="000000"/>
                </a:solidFill>
                <a:latin typeface="宋体" panose="02010600030101010101" pitchFamily="2" charset="-122"/>
                <a:cs typeface="Times New Roman" panose="02020603050405020304" pitchFamily="18" charset="0"/>
              </a:rPr>
              <a:t>在</a:t>
            </a:r>
            <a:r>
              <a:rPr lang="zh-CN" altLang="en-US" sz="2400" dirty="0" smtClean="0">
                <a:solidFill>
                  <a:srgbClr val="000000"/>
                </a:solidFill>
                <a:latin typeface="宋体" panose="02010600030101010101" pitchFamily="2" charset="-122"/>
                <a:cs typeface="Times New Roman" panose="02020603050405020304" pitchFamily="18" charset="0"/>
              </a:rPr>
              <a:t>当前</a:t>
            </a:r>
            <a:r>
              <a:rPr lang="zh-CN" altLang="zh-CN" sz="2400" dirty="0" smtClean="0">
                <a:solidFill>
                  <a:srgbClr val="000000"/>
                </a:solidFill>
                <a:latin typeface="宋体" panose="02010600030101010101" pitchFamily="2" charset="-122"/>
                <a:cs typeface="Times New Roman" panose="02020603050405020304" pitchFamily="18" charset="0"/>
              </a:rPr>
              <a:t>结果</a:t>
            </a:r>
            <a:r>
              <a:rPr lang="zh-CN" altLang="zh-CN" sz="2400" dirty="0">
                <a:solidFill>
                  <a:srgbClr val="000000"/>
                </a:solidFill>
                <a:latin typeface="宋体" panose="02010600030101010101" pitchFamily="2" charset="-122"/>
                <a:cs typeface="Times New Roman" panose="02020603050405020304" pitchFamily="18" charset="0"/>
              </a:rPr>
              <a:t>回路中，还有中间某结点有尚未访问的边，回到</a:t>
            </a:r>
            <a:r>
              <a:rPr lang="zh-CN" altLang="zh-CN" sz="2400" dirty="0">
                <a:solidFill>
                  <a:srgbClr val="000000"/>
                </a:solidFill>
                <a:latin typeface="Arial" panose="020B0604020202020204" pitchFamily="34" charset="0"/>
                <a:cs typeface="Arial" panose="020B0604020202020204" pitchFamily="34" charset="0"/>
              </a:rPr>
              <a:t>2</a:t>
            </a:r>
            <a:r>
              <a:rPr lang="zh-CN" altLang="zh-CN" sz="2400" dirty="0">
                <a:solidFill>
                  <a:srgbClr val="000000"/>
                </a:solidFill>
                <a:latin typeface="宋体" panose="02010600030101010101" pitchFamily="2" charset="-122"/>
                <a:cs typeface="Times New Roman" panose="02020603050405020304" pitchFamily="18" charset="0"/>
              </a:rPr>
              <a:t>）；如果没有任何中间顶点尚余未访问的边，访问结束，当前结果回路即欧拉回路。</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17220916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lvl="0" eaLnBrk="0" fontAlgn="base" hangingPunct="0">
              <a:lnSpc>
                <a:spcPct val="100000"/>
              </a:lnSpc>
              <a:spcAft>
                <a:spcPct val="0"/>
              </a:spcAft>
            </a:pPr>
            <a:r>
              <a:rPr lang="zh-CN" altLang="zh-CN" sz="2900" dirty="0" smtClean="0"/>
              <a:t>欧</a:t>
            </a:r>
            <a:r>
              <a:rPr lang="zh-CN" altLang="zh-CN" sz="2900" dirty="0"/>
              <a:t>拉回</a:t>
            </a:r>
            <a:r>
              <a:rPr lang="zh-CN" altLang="zh-CN" sz="2900" dirty="0" smtClean="0"/>
              <a:t>路</a:t>
            </a:r>
            <a:r>
              <a:rPr lang="zh-CN" altLang="en-US" sz="2900" dirty="0" smtClean="0"/>
              <a:t>求解方法</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7.6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的应用</a:t>
            </a: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48129" name="Picture 1"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518371d90d351e552138402b9728ae5314746ea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99" y="1460111"/>
            <a:ext cx="5461526" cy="2418206"/>
          </a:xfrm>
          <a:prstGeom prst="rect">
            <a:avLst/>
          </a:prstGeom>
          <a:noFill/>
          <a:extLst>
            <a:ext uri="{909E8E84-426E-40DD-AFC4-6F175D3DCCD1}">
              <a14:hiddenFill xmlns:a14="http://schemas.microsoft.com/office/drawing/2010/main">
                <a:solidFill>
                  <a:srgbClr val="FFFFFF"/>
                </a:solidFill>
              </a14:hiddenFill>
            </a:ext>
          </a:extLst>
        </p:spPr>
      </p:pic>
      <p:pic>
        <p:nvPicPr>
          <p:cNvPr id="48130" name="Picture 2"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1e756e30ceb31e6c0e029199ad834680f99b70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25" y="2878164"/>
            <a:ext cx="5812677" cy="250671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7662040" y="1791187"/>
            <a:ext cx="3599219" cy="707886"/>
          </a:xfrm>
          <a:prstGeom prst="rect">
            <a:avLst/>
          </a:prstGeom>
          <a:noFill/>
        </p:spPr>
        <p:txBody>
          <a:bodyPr wrap="square" rtlCol="0">
            <a:spAutoFit/>
          </a:bodyPr>
          <a:lstStyle/>
          <a:p>
            <a:pPr lvl="0"/>
            <a:r>
              <a:rPr lang="zh-CN" altLang="en-US" sz="2000" dirty="0" smtClean="0">
                <a:solidFill>
                  <a:srgbClr val="000000"/>
                </a:solidFill>
                <a:latin typeface="宋体" panose="02010600030101010101" pitchFamily="2" charset="-122"/>
                <a:cs typeface="Times New Roman" panose="02020603050405020304" pitchFamily="18" charset="0"/>
              </a:rPr>
              <a:t>第</a:t>
            </a:r>
            <a:r>
              <a:rPr lang="en-US" altLang="zh-CN" sz="2000" dirty="0" smtClean="0">
                <a:solidFill>
                  <a:srgbClr val="000000"/>
                </a:solidFill>
                <a:latin typeface="宋体" panose="02010600030101010101" pitchFamily="2" charset="-122"/>
                <a:cs typeface="Times New Roman" panose="02020603050405020304" pitchFamily="18" charset="0"/>
              </a:rPr>
              <a:t>1</a:t>
            </a:r>
            <a:r>
              <a:rPr lang="zh-CN" altLang="en-US" sz="2000" dirty="0" smtClean="0">
                <a:solidFill>
                  <a:srgbClr val="000000"/>
                </a:solidFill>
                <a:latin typeface="宋体" panose="02010600030101010101" pitchFamily="2" charset="-122"/>
                <a:cs typeface="Times New Roman" panose="02020603050405020304" pitchFamily="18" charset="0"/>
              </a:rPr>
              <a:t>个</a:t>
            </a:r>
            <a:r>
              <a:rPr lang="zh-CN" altLang="zh-CN" sz="2000" dirty="0" smtClean="0">
                <a:solidFill>
                  <a:srgbClr val="000000"/>
                </a:solidFill>
                <a:latin typeface="宋体" panose="02010600030101010101" pitchFamily="2" charset="-122"/>
                <a:cs typeface="Times New Roman" panose="02020603050405020304" pitchFamily="18" charset="0"/>
              </a:rPr>
              <a:t>回路</a:t>
            </a:r>
            <a:r>
              <a:rPr lang="zh-CN" altLang="zh-CN" sz="2000" dirty="0">
                <a:solidFill>
                  <a:srgbClr val="000000"/>
                </a:solidFill>
                <a:latin typeface="宋体" panose="02010600030101010101" pitchFamily="2" charset="-122"/>
                <a:cs typeface="Times New Roman" panose="02020603050405020304" pitchFamily="18" charset="0"/>
              </a:rPr>
              <a:t>：</a:t>
            </a:r>
            <a:r>
              <a:rPr lang="zh-CN" altLang="zh-CN" sz="2000" dirty="0">
                <a:solidFill>
                  <a:srgbClr val="000000"/>
                </a:solidFill>
                <a:latin typeface="Arial" panose="020B0604020202020204" pitchFamily="34" charset="0"/>
                <a:cs typeface="Arial" panose="020B0604020202020204" pitchFamily="34" charset="0"/>
              </a:rPr>
              <a:t>2-&gt;0-&gt;4-&gt;2</a:t>
            </a:r>
            <a:endParaRPr lang="zh-CN" altLang="zh-CN" sz="4400" dirty="0">
              <a:latin typeface="Arial" panose="020B0604020202020204" pitchFamily="34" charset="0"/>
            </a:endParaRPr>
          </a:p>
          <a:p>
            <a:pPr lvl="0"/>
            <a:r>
              <a:rPr lang="zh-CN" altLang="en-US" sz="2000" b="1" dirty="0" smtClean="0"/>
              <a:t>当前结果回路：</a:t>
            </a:r>
            <a:r>
              <a:rPr lang="zh-CN" altLang="zh-CN" sz="2000" b="1" dirty="0">
                <a:solidFill>
                  <a:srgbClr val="000000"/>
                </a:solidFill>
                <a:latin typeface="Arial" panose="020B0604020202020204" pitchFamily="34" charset="0"/>
                <a:cs typeface="Arial" panose="020B0604020202020204" pitchFamily="34" charset="0"/>
              </a:rPr>
              <a:t>2-&gt;0-&gt;4-&gt;</a:t>
            </a:r>
            <a:r>
              <a:rPr lang="zh-CN" altLang="zh-CN" sz="2000" b="1" dirty="0" smtClean="0">
                <a:solidFill>
                  <a:srgbClr val="000000"/>
                </a:solidFill>
                <a:latin typeface="Arial" panose="020B0604020202020204" pitchFamily="34" charset="0"/>
                <a:cs typeface="Arial" panose="020B0604020202020204" pitchFamily="34" charset="0"/>
              </a:rPr>
              <a:t>2</a:t>
            </a:r>
            <a:endParaRPr lang="zh-CN" altLang="zh-CN" sz="4400" b="1" dirty="0">
              <a:latin typeface="Arial" panose="020B0604020202020204" pitchFamily="34" charset="0"/>
            </a:endParaRPr>
          </a:p>
        </p:txBody>
      </p:sp>
      <p:sp>
        <p:nvSpPr>
          <p:cNvPr id="14" name="文本框 13"/>
          <p:cNvSpPr txBox="1"/>
          <p:nvPr/>
        </p:nvSpPr>
        <p:spPr>
          <a:xfrm>
            <a:off x="835572" y="4589327"/>
            <a:ext cx="4613011" cy="707886"/>
          </a:xfrm>
          <a:prstGeom prst="rect">
            <a:avLst/>
          </a:prstGeom>
          <a:noFill/>
        </p:spPr>
        <p:txBody>
          <a:bodyPr wrap="square" rtlCol="0">
            <a:spAutoFit/>
          </a:bodyPr>
          <a:lstStyle/>
          <a:p>
            <a:r>
              <a:rPr lang="zh-CN" altLang="en-US" sz="2000" dirty="0" smtClean="0">
                <a:solidFill>
                  <a:srgbClr val="000000"/>
                </a:solidFill>
                <a:latin typeface="宋体" panose="02010600030101010101" pitchFamily="2" charset="-122"/>
                <a:cs typeface="Times New Roman" panose="02020603050405020304" pitchFamily="18" charset="0"/>
              </a:rPr>
              <a:t>第</a:t>
            </a:r>
            <a:r>
              <a:rPr lang="en-US" altLang="zh-CN" sz="2000" dirty="0" smtClean="0">
                <a:solidFill>
                  <a:srgbClr val="000000"/>
                </a:solidFill>
                <a:latin typeface="宋体" panose="02010600030101010101" pitchFamily="2" charset="-122"/>
                <a:cs typeface="Times New Roman" panose="02020603050405020304" pitchFamily="18" charset="0"/>
              </a:rPr>
              <a:t>2</a:t>
            </a:r>
            <a:r>
              <a:rPr lang="zh-CN" altLang="en-US" sz="2000" dirty="0" smtClean="0">
                <a:solidFill>
                  <a:srgbClr val="000000"/>
                </a:solidFill>
                <a:latin typeface="宋体" panose="02010600030101010101" pitchFamily="2" charset="-122"/>
                <a:cs typeface="Times New Roman" panose="02020603050405020304" pitchFamily="18" charset="0"/>
              </a:rPr>
              <a:t>个</a:t>
            </a:r>
            <a:r>
              <a:rPr lang="zh-CN" altLang="zh-CN" sz="2000" dirty="0" smtClean="0">
                <a:solidFill>
                  <a:srgbClr val="000000"/>
                </a:solidFill>
                <a:latin typeface="宋体" panose="02010600030101010101" pitchFamily="2" charset="-122"/>
                <a:cs typeface="Times New Roman" panose="02020603050405020304" pitchFamily="18" charset="0"/>
              </a:rPr>
              <a:t>回路：</a:t>
            </a:r>
            <a:r>
              <a:rPr lang="zh-CN" altLang="zh-CN" sz="2000" dirty="0" smtClean="0">
                <a:solidFill>
                  <a:srgbClr val="000000"/>
                </a:solidFill>
                <a:latin typeface="Arial" panose="020B0604020202020204" pitchFamily="34" charset="0"/>
                <a:cs typeface="Arial" panose="020B0604020202020204" pitchFamily="34" charset="0"/>
              </a:rPr>
              <a:t>0</a:t>
            </a:r>
            <a:r>
              <a:rPr lang="zh-CN" altLang="zh-CN" sz="2000" dirty="0">
                <a:solidFill>
                  <a:srgbClr val="000000"/>
                </a:solidFill>
                <a:latin typeface="Arial" panose="020B0604020202020204" pitchFamily="34" charset="0"/>
                <a:cs typeface="Arial" panose="020B0604020202020204" pitchFamily="34" charset="0"/>
              </a:rPr>
              <a:t>-&gt;1-&gt;3-&gt;</a:t>
            </a:r>
            <a:r>
              <a:rPr lang="zh-CN" altLang="zh-CN" sz="2000" dirty="0" smtClean="0">
                <a:solidFill>
                  <a:srgbClr val="000000"/>
                </a:solidFill>
                <a:latin typeface="Arial" panose="020B0604020202020204" pitchFamily="34" charset="0"/>
                <a:cs typeface="Arial" panose="020B0604020202020204" pitchFamily="34" charset="0"/>
              </a:rPr>
              <a:t>0</a:t>
            </a:r>
            <a:endParaRPr lang="zh-CN" altLang="zh-CN" sz="4400" dirty="0">
              <a:latin typeface="Arial" panose="020B0604020202020204" pitchFamily="34" charset="0"/>
            </a:endParaRPr>
          </a:p>
          <a:p>
            <a:pPr lvl="0" eaLnBrk="0" fontAlgn="base" hangingPunct="0">
              <a:spcBef>
                <a:spcPct val="0"/>
              </a:spcBef>
              <a:spcAft>
                <a:spcPct val="0"/>
              </a:spcAft>
            </a:pPr>
            <a:r>
              <a:rPr lang="zh-CN" altLang="en-US" sz="2000" b="1" dirty="0" smtClean="0"/>
              <a:t>当前结果回路：</a:t>
            </a:r>
            <a:r>
              <a:rPr lang="zh-CN" altLang="zh-CN" sz="2000" b="1" dirty="0">
                <a:solidFill>
                  <a:srgbClr val="000000"/>
                </a:solidFill>
                <a:latin typeface="Arial" panose="020B0604020202020204" pitchFamily="34" charset="0"/>
                <a:cs typeface="Arial" panose="020B0604020202020204" pitchFamily="34" charset="0"/>
              </a:rPr>
              <a:t>2-&gt;0-&gt;1-&gt;3-&gt;0-&gt;4-&gt;2</a:t>
            </a:r>
            <a:endParaRPr lang="zh-CN" altLang="zh-CN" sz="4400" b="1" dirty="0">
              <a:latin typeface="Arial" panose="020B0604020202020204" pitchFamily="34" charset="0"/>
            </a:endParaRPr>
          </a:p>
        </p:txBody>
      </p:sp>
      <p:sp>
        <p:nvSpPr>
          <p:cNvPr id="16" name="文本框 15"/>
          <p:cNvSpPr txBox="1"/>
          <p:nvPr/>
        </p:nvSpPr>
        <p:spPr>
          <a:xfrm>
            <a:off x="835571" y="5677147"/>
            <a:ext cx="9412015" cy="707886"/>
          </a:xfrm>
          <a:prstGeom prst="rect">
            <a:avLst/>
          </a:prstGeom>
          <a:noFill/>
        </p:spPr>
        <p:txBody>
          <a:bodyPr wrap="square" rtlCol="0">
            <a:spAutoFit/>
          </a:bodyPr>
          <a:lstStyle/>
          <a:p>
            <a:pPr lvl="0"/>
            <a:r>
              <a:rPr lang="zh-CN" altLang="en-US" sz="2000" dirty="0" smtClean="0">
                <a:solidFill>
                  <a:srgbClr val="000000"/>
                </a:solidFill>
                <a:latin typeface="宋体" panose="02010600030101010101" pitchFamily="2" charset="-122"/>
                <a:cs typeface="Times New Roman" panose="02020603050405020304" pitchFamily="18" charset="0"/>
              </a:rPr>
              <a:t>第</a:t>
            </a:r>
            <a:r>
              <a:rPr lang="en-US" altLang="zh-CN" sz="2000" dirty="0" smtClean="0">
                <a:solidFill>
                  <a:srgbClr val="000000"/>
                </a:solidFill>
                <a:latin typeface="宋体" panose="02010600030101010101" pitchFamily="2" charset="-122"/>
                <a:cs typeface="Times New Roman" panose="02020603050405020304" pitchFamily="18" charset="0"/>
              </a:rPr>
              <a:t>3</a:t>
            </a:r>
            <a:r>
              <a:rPr lang="zh-CN" altLang="en-US" sz="2000" dirty="0" smtClean="0">
                <a:solidFill>
                  <a:srgbClr val="000000"/>
                </a:solidFill>
                <a:latin typeface="宋体" panose="02010600030101010101" pitchFamily="2" charset="-122"/>
                <a:cs typeface="Times New Roman" panose="02020603050405020304" pitchFamily="18" charset="0"/>
              </a:rPr>
              <a:t>个</a:t>
            </a:r>
            <a:r>
              <a:rPr lang="zh-CN" altLang="zh-CN" sz="2000" dirty="0" smtClean="0">
                <a:solidFill>
                  <a:srgbClr val="000000"/>
                </a:solidFill>
                <a:latin typeface="宋体" panose="02010600030101010101" pitchFamily="2" charset="-122"/>
                <a:cs typeface="Times New Roman" panose="02020603050405020304" pitchFamily="18" charset="0"/>
              </a:rPr>
              <a:t>回路：</a:t>
            </a:r>
            <a:r>
              <a:rPr lang="zh-CN" altLang="zh-CN" sz="2000" dirty="0" smtClean="0">
                <a:solidFill>
                  <a:srgbClr val="000000"/>
                </a:solidFill>
                <a:latin typeface="Arial" panose="020B0604020202020204" pitchFamily="34" charset="0"/>
                <a:cs typeface="Arial" panose="020B0604020202020204" pitchFamily="34" charset="0"/>
              </a:rPr>
              <a:t>3</a:t>
            </a:r>
            <a:r>
              <a:rPr lang="zh-CN" altLang="zh-CN" sz="2000" dirty="0">
                <a:solidFill>
                  <a:srgbClr val="000000"/>
                </a:solidFill>
                <a:latin typeface="Arial" panose="020B0604020202020204" pitchFamily="34" charset="0"/>
                <a:cs typeface="Arial" panose="020B0604020202020204" pitchFamily="34" charset="0"/>
              </a:rPr>
              <a:t>-&gt;4-&gt;5-&gt;</a:t>
            </a:r>
            <a:r>
              <a:rPr lang="zh-CN" altLang="zh-CN" sz="2000" dirty="0" smtClean="0">
                <a:solidFill>
                  <a:srgbClr val="000000"/>
                </a:solidFill>
                <a:latin typeface="Arial" panose="020B0604020202020204" pitchFamily="34" charset="0"/>
                <a:cs typeface="Arial" panose="020B0604020202020204" pitchFamily="34" charset="0"/>
              </a:rPr>
              <a:t>3</a:t>
            </a:r>
            <a:endParaRPr lang="zh-CN" altLang="zh-CN" sz="4400" dirty="0">
              <a:latin typeface="Arial" panose="020B0604020202020204" pitchFamily="34" charset="0"/>
            </a:endParaRPr>
          </a:p>
          <a:p>
            <a:pPr eaLnBrk="0" fontAlgn="base" hangingPunct="0">
              <a:spcBef>
                <a:spcPct val="0"/>
              </a:spcBef>
              <a:spcAft>
                <a:spcPct val="0"/>
              </a:spcAft>
            </a:pPr>
            <a:r>
              <a:rPr lang="zh-CN" altLang="en-US" sz="2000" b="1" dirty="0" smtClean="0"/>
              <a:t>当前结果回路：</a:t>
            </a:r>
            <a:r>
              <a:rPr lang="zh-CN" altLang="zh-CN" sz="2000" b="1" dirty="0" smtClean="0">
                <a:solidFill>
                  <a:srgbClr val="000000"/>
                </a:solidFill>
                <a:latin typeface="Arial" panose="020B0604020202020204" pitchFamily="34" charset="0"/>
                <a:cs typeface="Arial" panose="020B0604020202020204" pitchFamily="34" charset="0"/>
              </a:rPr>
              <a:t>2</a:t>
            </a:r>
            <a:r>
              <a:rPr lang="zh-CN" altLang="zh-CN" sz="2000" b="1" dirty="0">
                <a:solidFill>
                  <a:srgbClr val="000000"/>
                </a:solidFill>
                <a:latin typeface="Arial" panose="020B0604020202020204" pitchFamily="34" charset="0"/>
                <a:cs typeface="Arial" panose="020B0604020202020204" pitchFamily="34" charset="0"/>
              </a:rPr>
              <a:t>-&gt;0-&gt;1-&gt;3-&gt;4-&gt;5-&gt;3-&gt;0-&gt;4-&gt;</a:t>
            </a:r>
            <a:r>
              <a:rPr lang="zh-CN" altLang="zh-CN" sz="2000" b="1" dirty="0" smtClean="0">
                <a:solidFill>
                  <a:srgbClr val="000000"/>
                </a:solidFill>
                <a:latin typeface="Arial" panose="020B0604020202020204" pitchFamily="34" charset="0"/>
                <a:cs typeface="Arial" panose="020B0604020202020204" pitchFamily="34" charset="0"/>
              </a:rPr>
              <a:t>2</a:t>
            </a:r>
            <a:endParaRPr lang="zh-CN" altLang="zh-CN" sz="4400" b="1" dirty="0">
              <a:latin typeface="Arial" panose="020B0604020202020204" pitchFamily="34" charset="0"/>
            </a:endParaRPr>
          </a:p>
        </p:txBody>
      </p:sp>
    </p:spTree>
    <p:extLst>
      <p:ext uri="{BB962C8B-B14F-4D97-AF65-F5344CB8AC3E}">
        <p14:creationId xmlns:p14="http://schemas.microsoft.com/office/powerpoint/2010/main" val="307714193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4688" y="569196"/>
            <a:ext cx="10515600" cy="518958"/>
          </a:xfrm>
        </p:spPr>
        <p:txBody>
          <a:bodyPr>
            <a:normAutofit fontScale="90000"/>
          </a:bodyPr>
          <a:lstStyle/>
          <a:p>
            <a:pPr lvl="0" eaLnBrk="0" fontAlgn="base" hangingPunct="0">
              <a:lnSpc>
                <a:spcPct val="100000"/>
              </a:lnSpc>
              <a:spcAft>
                <a:spcPct val="0"/>
              </a:spcAft>
            </a:pPr>
            <a:r>
              <a:rPr lang="zh-CN" altLang="zh-CN" sz="2900" dirty="0"/>
              <a:t>欧拉回路</a:t>
            </a:r>
            <a:r>
              <a:rPr lang="zh-CN" altLang="en-US" sz="2900" dirty="0" smtClean="0"/>
              <a:t>求解</a:t>
            </a:r>
            <a:r>
              <a:rPr lang="zh-CN" altLang="en-US" sz="2900" dirty="0"/>
              <a:t>算法</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7.6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的应用</a:t>
            </a: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815975" y="1591539"/>
            <a:ext cx="11376025" cy="3416320"/>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smtClean="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7-17:</a:t>
            </a:r>
            <a:r>
              <a:rPr lang="zh-CN" altLang="zh-CN" sz="2400" u="sng" dirty="0">
                <a:latin typeface="Times New Roman" panose="02020603050405020304" pitchFamily="18" charset="0"/>
                <a:cs typeface="Times New Roman" panose="02020603050405020304" pitchFamily="18" charset="0"/>
              </a:rPr>
              <a:t> </a:t>
            </a:r>
            <a:r>
              <a:rPr lang="zh-CN" altLang="zh-CN" sz="2400" u="sng" dirty="0">
                <a:latin typeface="宋体" panose="02010600030101010101" pitchFamily="2" charset="-122"/>
                <a:cs typeface="Times New Roman" panose="02020603050405020304" pitchFamily="18" charset="0"/>
              </a:rPr>
              <a:t>从给定点出发获得一条回路</a:t>
            </a:r>
            <a:r>
              <a:rPr lang="zh-CN" altLang="zh-CN" sz="2400" u="sng" dirty="0">
                <a:latin typeface="Times New Roman" panose="02020603050405020304" pitchFamily="18" charset="0"/>
                <a:cs typeface="Times New Roman" panose="02020603050405020304" pitchFamily="18" charset="0"/>
              </a:rPr>
              <a:t> GetCircuit(</a:t>
            </a:r>
            <a:r>
              <a:rPr lang="zh-CN" altLang="zh-CN" sz="2400" i="1" u="sng" dirty="0">
                <a:latin typeface="Times New Roman" panose="02020603050405020304" pitchFamily="18" charset="0"/>
                <a:cs typeface="Times New Roman" panose="02020603050405020304" pitchFamily="18" charset="0"/>
              </a:rPr>
              <a:t>graph, start</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dirty="0">
                <a:latin typeface="宋体" panose="02010600030101010101" pitchFamily="2" charset="-122"/>
                <a:cs typeface="Times New Roman" panose="02020603050405020304" pitchFamily="18" charset="0"/>
              </a:rPr>
              <a:t>无向图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，起始顶点</a:t>
            </a:r>
            <a:r>
              <a:rPr lang="zh-CN" altLang="zh-CN" sz="2400" i="1" dirty="0">
                <a:latin typeface="Times New Roman" panose="02020603050405020304" pitchFamily="18" charset="0"/>
                <a:cs typeface="Times New Roman" panose="02020603050405020304" pitchFamily="18" charset="0"/>
              </a:rPr>
              <a:t>start</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中从</a:t>
            </a:r>
            <a:r>
              <a:rPr lang="zh-CN" altLang="zh-CN" sz="2400" i="1" dirty="0">
                <a:latin typeface="Times New Roman" panose="02020603050405020304" pitchFamily="18" charset="0"/>
                <a:cs typeface="Times New Roman" panose="02020603050405020304" pitchFamily="18" charset="0"/>
              </a:rPr>
              <a:t>start</a:t>
            </a:r>
            <a:r>
              <a:rPr lang="zh-CN" altLang="zh-CN" sz="2400" dirty="0">
                <a:latin typeface="宋体" panose="02010600030101010101" pitchFamily="2" charset="-122"/>
                <a:cs typeface="Times New Roman" panose="02020603050405020304" pitchFamily="18" charset="0"/>
              </a:rPr>
              <a:t>出发的一条回路的单链表</a:t>
            </a:r>
            <a:endParaRPr lang="zh-CN" altLang="zh-CN" sz="3200" dirty="0"/>
          </a:p>
          <a:p>
            <a:pPr marL="457200" lvl="0" indent="-457200" eaLnBrk="0" fontAlgn="base" hangingPunct="0">
              <a:spcBef>
                <a:spcPct val="0"/>
              </a:spcBef>
              <a:spcAft>
                <a:spcPct val="0"/>
              </a:spcAft>
              <a:buFont typeface="+mj-lt"/>
              <a:buAutoNum type="arabicPeriod"/>
            </a:pPr>
            <a:r>
              <a:rPr lang="en-US" altLang="zh-CN" sz="2400" i="1" dirty="0" err="1" smtClean="0">
                <a:latin typeface="Times New Roman" panose="02020603050405020304" pitchFamily="18" charset="0"/>
                <a:cs typeface="Times New Roman" panose="02020603050405020304" pitchFamily="18" charset="0"/>
              </a:rPr>
              <a:t>new_node</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a:t>
            </a:r>
            <a:r>
              <a:rPr lang="zh-CN" altLang="zh-CN" sz="2400" b="1" dirty="0" smtClean="0">
                <a:latin typeface="Times New Roman" panose="02020603050405020304" pitchFamily="18" charset="0"/>
                <a:cs typeface="Times New Roman" panose="02020603050405020304" pitchFamily="18" charset="0"/>
              </a:rPr>
              <a:t>ew</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EulerNode(</a:t>
            </a:r>
            <a:r>
              <a:rPr lang="zh-CN" altLang="zh-CN" sz="2400" i="1" dirty="0">
                <a:latin typeface="Times New Roman" panose="02020603050405020304" pitchFamily="18" charset="0"/>
                <a:cs typeface="Times New Roman" panose="02020603050405020304" pitchFamily="18" charset="0"/>
              </a:rPr>
              <a:t>start</a:t>
            </a:r>
            <a:r>
              <a:rPr lang="zh-CN" altLang="zh-CN" sz="2400" dirty="0">
                <a:latin typeface="Times New Roman" panose="02020603050405020304" pitchFamily="18" charset="0"/>
                <a:cs typeface="Times New Roman" panose="02020603050405020304" pitchFamily="18" charset="0"/>
              </a:rPr>
              <a:t>, NIL) //</a:t>
            </a:r>
            <a:r>
              <a:rPr lang="zh-CN" altLang="zh-CN" sz="2400" dirty="0">
                <a:latin typeface="宋体" panose="02010600030101010101" pitchFamily="2" charset="-122"/>
                <a:cs typeface="Times New Roman" panose="02020603050405020304" pitchFamily="18" charset="0"/>
              </a:rPr>
              <a:t>从</a:t>
            </a:r>
            <a:r>
              <a:rPr lang="zh-CN" altLang="zh-CN" sz="2400" i="1" dirty="0">
                <a:latin typeface="Times New Roman" panose="02020603050405020304" pitchFamily="18" charset="0"/>
                <a:cs typeface="Times New Roman" panose="02020603050405020304" pitchFamily="18" charset="0"/>
              </a:rPr>
              <a:t>start</a:t>
            </a:r>
            <a:r>
              <a:rPr lang="zh-CN" altLang="zh-CN" sz="2400" dirty="0">
                <a:latin typeface="宋体" panose="02010600030101010101" pitchFamily="2" charset="-122"/>
                <a:cs typeface="Times New Roman" panose="02020603050405020304" pitchFamily="18" charset="0"/>
              </a:rPr>
              <a:t>顶点开始，构造回路的第一个结点</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circuit</a:t>
            </a:r>
            <a:r>
              <a:rPr lang="zh-CN" altLang="zh-CN" sz="2400" dirty="0">
                <a:latin typeface="Times New Roman" panose="02020603050405020304" pitchFamily="18" charset="0"/>
                <a:cs typeface="Times New Roman" panose="02020603050405020304" pitchFamily="18" charset="0"/>
              </a:rPr>
              <a:t> ← </a:t>
            </a:r>
            <a:r>
              <a:rPr lang="zh-CN" altLang="zh-CN" sz="2400" b="1" dirty="0">
                <a:latin typeface="Times New Roman" panose="02020603050405020304" pitchFamily="18" charset="0"/>
                <a:cs typeface="Times New Roman" panose="02020603050405020304" pitchFamily="18" charset="0"/>
              </a:rPr>
              <a:t>new</a:t>
            </a:r>
            <a:r>
              <a:rPr lang="zh-CN" altLang="zh-CN" sz="2400" dirty="0">
                <a:latin typeface="Times New Roman" panose="02020603050405020304" pitchFamily="18" charset="0"/>
                <a:cs typeface="Times New Roman" panose="02020603050405020304" pitchFamily="18" charset="0"/>
              </a:rPr>
              <a:t> CircPtrNode</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circuit.</a:t>
            </a:r>
            <a:r>
              <a:rPr lang="zh-CN" altLang="zh-CN" sz="2400" i="1" dirty="0" smtClean="0">
                <a:latin typeface="Times New Roman" panose="02020603050405020304" pitchFamily="18" charset="0"/>
                <a:cs typeface="Times New Roman" panose="02020603050405020304" pitchFamily="18" charset="0"/>
              </a:rPr>
              <a:t>first</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new</a:t>
            </a:r>
            <a:r>
              <a:rPr lang="zh-CN" altLang="zh-CN" sz="2400" i="1" dirty="0">
                <a:latin typeface="Times New Roman" panose="02020603050405020304" pitchFamily="18" charset="0"/>
                <a:cs typeface="Times New Roman" panose="02020603050405020304" pitchFamily="18" charset="0"/>
              </a:rPr>
              <a:t>_node</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circuit.</a:t>
            </a:r>
            <a:r>
              <a:rPr lang="zh-CN" altLang="zh-CN" sz="2400" i="1" dirty="0" smtClean="0">
                <a:latin typeface="Times New Roman" panose="02020603050405020304" pitchFamily="18" charset="0"/>
                <a:cs typeface="Times New Roman" panose="02020603050405020304" pitchFamily="18" charset="0"/>
              </a:rPr>
              <a:t>last</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new</a:t>
            </a:r>
            <a:r>
              <a:rPr lang="zh-CN" altLang="zh-CN" sz="2400" i="1" dirty="0">
                <a:latin typeface="Times New Roman" panose="02020603050405020304" pitchFamily="18" charset="0"/>
                <a:cs typeface="Times New Roman" panose="02020603050405020304" pitchFamily="18" charset="0"/>
              </a:rPr>
              <a:t>_node</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smtClean="0">
                <a:latin typeface="Times New Roman" panose="02020603050405020304" pitchFamily="18" charset="0"/>
                <a:cs typeface="Times New Roman" panose="02020603050405020304" pitchFamily="18" charset="0"/>
              </a:rPr>
              <a:t>p</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graph</a:t>
            </a:r>
            <a:r>
              <a:rPr lang="zh-CN" altLang="zh-CN" sz="2400" i="1" dirty="0">
                <a:latin typeface="Times New Roman" panose="02020603050405020304" pitchFamily="18" charset="0"/>
                <a:cs typeface="Times New Roman" panose="02020603050405020304" pitchFamily="18" charset="0"/>
              </a:rPr>
              <a:t>.ver_list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start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adj</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smtClean="0">
                <a:latin typeface="Times New Roman" panose="02020603050405020304" pitchFamily="18" charset="0"/>
                <a:cs typeface="Times New Roman" panose="02020603050405020304" pitchFamily="18" charset="0"/>
              </a:rPr>
              <a:t>h</a:t>
            </a:r>
            <a:r>
              <a:rPr lang="en-US" altLang="zh-CN" sz="2400" i="1" dirty="0" err="1" smtClean="0">
                <a:latin typeface="Times New Roman" panose="02020603050405020304" pitchFamily="18" charset="0"/>
                <a:cs typeface="Times New Roman" panose="02020603050405020304" pitchFamily="18" charset="0"/>
              </a:rPr>
              <a:t>ead</a:t>
            </a:r>
            <a:r>
              <a:rPr lang="zh-CN" altLang="zh-CN" sz="2400" dirty="0" smtClean="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start</a:t>
            </a:r>
            <a:endParaRPr lang="zh-CN" altLang="zh-CN" sz="3200" dirty="0"/>
          </a:p>
        </p:txBody>
      </p:sp>
      <p:sp>
        <p:nvSpPr>
          <p:cNvPr id="6" name="AutoShape 2" descr="\\tmp\wps-root\ksohtml\wps1gdoJL.jpg"/>
          <p:cNvSpPr>
            <a:spLocks noChangeAspect="1" noChangeArrowheads="1"/>
          </p:cNvSpPr>
          <p:nvPr/>
        </p:nvSpPr>
        <p:spPr bwMode="auto">
          <a:xfrm>
            <a:off x="139700" y="-1231900"/>
            <a:ext cx="647700"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9GTJQY.jpg"/>
          <p:cNvSpPr>
            <a:spLocks noChangeAspect="1" noChangeArrowheads="1"/>
          </p:cNvSpPr>
          <p:nvPr/>
        </p:nvSpPr>
        <p:spPr bwMode="auto">
          <a:xfrm>
            <a:off x="674688" y="-89693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XVI8Xb.jpg"/>
          <p:cNvSpPr>
            <a:spLocks noChangeAspect="1" noChangeArrowheads="1"/>
          </p:cNvSpPr>
          <p:nvPr/>
        </p:nvSpPr>
        <p:spPr bwMode="auto">
          <a:xfrm>
            <a:off x="654050" y="-714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JqYB5o.jpg"/>
          <p:cNvSpPr>
            <a:spLocks noChangeAspect="1" noChangeArrowheads="1"/>
          </p:cNvSpPr>
          <p:nvPr/>
        </p:nvSpPr>
        <p:spPr bwMode="auto">
          <a:xfrm>
            <a:off x="139700" y="-5318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Vt69cC.jpg"/>
          <p:cNvSpPr>
            <a:spLocks noChangeAspect="1" noChangeArrowheads="1"/>
          </p:cNvSpPr>
          <p:nvPr/>
        </p:nvSpPr>
        <p:spPr bwMode="auto">
          <a:xfrm>
            <a:off x="139700" y="-349250"/>
            <a:ext cx="3905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43MkP.jpg"/>
          <p:cNvSpPr>
            <a:spLocks noChangeAspect="1" noChangeArrowheads="1"/>
          </p:cNvSpPr>
          <p:nvPr/>
        </p:nvSpPr>
        <p:spPr bwMode="auto">
          <a:xfrm>
            <a:off x="460375" y="-166688"/>
            <a:ext cx="95250"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xmhvs2.jpg"/>
          <p:cNvSpPr>
            <a:spLocks noChangeAspect="1" noChangeArrowheads="1"/>
          </p:cNvSpPr>
          <p:nvPr/>
        </p:nvSpPr>
        <p:spPr bwMode="auto">
          <a:xfrm>
            <a:off x="200025" y="15875"/>
            <a:ext cx="3333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RJ5iAf.jpg"/>
          <p:cNvSpPr>
            <a:spLocks noChangeAspect="1" noChangeArrowheads="1"/>
          </p:cNvSpPr>
          <p:nvPr/>
        </p:nvSpPr>
        <p:spPr bwMode="auto">
          <a:xfrm>
            <a:off x="228600" y="503238"/>
            <a:ext cx="6762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bvEaIs.jpg"/>
          <p:cNvSpPr>
            <a:spLocks noChangeAspect="1" noChangeArrowheads="1"/>
          </p:cNvSpPr>
          <p:nvPr/>
        </p:nvSpPr>
        <p:spPr bwMode="auto">
          <a:xfrm>
            <a:off x="955675" y="6858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pDk6PF.jpg"/>
          <p:cNvSpPr>
            <a:spLocks noChangeAspect="1" noChangeArrowheads="1"/>
          </p:cNvSpPr>
          <p:nvPr/>
        </p:nvSpPr>
        <p:spPr bwMode="auto">
          <a:xfrm>
            <a:off x="1095375" y="685800"/>
            <a:ext cx="5048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Vpa7XS.jpg"/>
          <p:cNvSpPr>
            <a:spLocks noChangeAspect="1" noChangeArrowheads="1"/>
          </p:cNvSpPr>
          <p:nvPr/>
        </p:nvSpPr>
        <p:spPr bwMode="auto">
          <a:xfrm>
            <a:off x="711200" y="8683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3" descr="\\tmp\wps-root\ksohtml\wpslT1c65.jpg"/>
          <p:cNvSpPr>
            <a:spLocks noChangeAspect="1" noChangeArrowheads="1"/>
          </p:cNvSpPr>
          <p:nvPr/>
        </p:nvSpPr>
        <p:spPr bwMode="auto">
          <a:xfrm>
            <a:off x="228600" y="1050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260881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56638"/>
            <a:ext cx="10515600" cy="518958"/>
          </a:xfrm>
        </p:spPr>
        <p:txBody>
          <a:bodyPr>
            <a:normAutofit/>
          </a:bodyPr>
          <a:lstStyle/>
          <a:p>
            <a:pPr lvl="0"/>
            <a:r>
              <a:rPr lang="zh-CN" altLang="en-US" dirty="0" smtClean="0"/>
              <a:t>图的术语</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53595" y="1225974"/>
            <a:ext cx="11638405" cy="3377558"/>
          </a:xfrm>
        </p:spPr>
        <p:txBody>
          <a:bodyPr>
            <a:normAutofit fontScale="92500" lnSpcReduction="20000"/>
          </a:bodyPr>
          <a:lstStyle/>
          <a:p>
            <a:pPr marL="898525" lvl="0" indent="-898525">
              <a:lnSpc>
                <a:spcPct val="150000"/>
              </a:lnSpc>
            </a:pP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邻接</a:t>
            </a:r>
            <a:r>
              <a:rPr lang="zh-CN" altLang="en-US" sz="2400" b="1"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sz="2400" dirty="0">
                <a:latin typeface="宋体" panose="02010600030101010101" pitchFamily="2" charset="-122"/>
                <a:ea typeface="宋体" panose="02010600030101010101" pitchFamily="2" charset="-122"/>
                <a:cs typeface="Times New Roman" panose="02020603050405020304" pitchFamily="18" charset="0"/>
              </a:rPr>
              <a:t>的顶点间有边相连，称顶点间有邻接关系</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vi,vj)是一条无向边，称vi和</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vj邻接</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vj和</a:t>
            </a:r>
            <a:r>
              <a:rPr lang="zh-CN" altLang="zh-CN" sz="2400" dirty="0">
                <a:latin typeface="宋体" panose="02010600030101010101" pitchFamily="2" charset="-122"/>
                <a:ea typeface="宋体" panose="02010600030101010101" pitchFamily="2" charset="-122"/>
                <a:cs typeface="Times New Roman" panose="02020603050405020304" pitchFamily="18" charset="0"/>
              </a:rPr>
              <a:t>vi</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邻接</a:t>
            </a:r>
            <a:r>
              <a:rPr lang="zh-CN" altLang="zh-CN" sz="2400" dirty="0">
                <a:latin typeface="宋体" panose="02010600030101010101" pitchFamily="2" charset="-122"/>
                <a:ea typeface="宋体" panose="02010600030101010101" pitchFamily="2" charset="-122"/>
                <a:cs typeface="Times New Roman" panose="02020603050405020304" pitchFamily="18" charset="0"/>
              </a:rPr>
              <a:t>、边</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vi</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vj</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邻接于</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顶点</a:t>
            </a:r>
            <a:r>
              <a:rPr lang="zh-CN" altLang="zh-CN" sz="2400" dirty="0">
                <a:latin typeface="宋体" panose="02010600030101010101" pitchFamily="2" charset="-122"/>
                <a:ea typeface="宋体" panose="02010600030101010101" pitchFamily="2" charset="-122"/>
                <a:cs typeface="Times New Roman" panose="02020603050405020304" pitchFamily="18" charset="0"/>
              </a:rPr>
              <a:t>vi</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和vj</a:t>
            </a:r>
            <a:r>
              <a:rPr lang="zh-CN" altLang="en-US" sz="4400" baseline="-30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&lt;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vi</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vj</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zh-CN" sz="2400" dirty="0">
                <a:latin typeface="宋体" panose="02010600030101010101" pitchFamily="2" charset="-122"/>
                <a:ea typeface="宋体" panose="02010600030101010101" pitchFamily="2" charset="-122"/>
                <a:cs typeface="Times New Roman" panose="02020603050405020304" pitchFamily="18" charset="0"/>
              </a:rPr>
              <a:t>是条有向边，</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称</a:t>
            </a:r>
            <a:r>
              <a:rPr lang="zh-CN" altLang="zh-CN" sz="2400" dirty="0">
                <a:latin typeface="宋体" panose="02010600030101010101" pitchFamily="2" charset="-122"/>
                <a:ea typeface="宋体" panose="02010600030101010101" pitchFamily="2" charset="-122"/>
                <a:cs typeface="Times New Roman" panose="02020603050405020304" pitchFamily="18" charset="0"/>
              </a:rPr>
              <a:t>vi</a:t>
            </a:r>
            <a:r>
              <a:rPr lang="zh-CN" altLang="zh-CN" sz="2400" b="1" dirty="0" smtClean="0">
                <a:latin typeface="宋体" panose="02010600030101010101" pitchFamily="2" charset="-122"/>
                <a:ea typeface="宋体" panose="02010600030101010101" pitchFamily="2" charset="-122"/>
                <a:cs typeface="Times New Roman" panose="02020603050405020304" pitchFamily="18" charset="0"/>
              </a:rPr>
              <a:t>邻接到</a:t>
            </a:r>
            <a:r>
              <a:rPr lang="zh-CN" altLang="zh-CN" sz="2400" dirty="0">
                <a:latin typeface="宋体" panose="02010600030101010101" pitchFamily="2" charset="-122"/>
                <a:ea typeface="宋体" panose="02010600030101010101" pitchFamily="2" charset="-122"/>
                <a:cs typeface="Times New Roman" panose="02020603050405020304" pitchFamily="18" charset="0"/>
              </a:rPr>
              <a:t>vj</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或</a:t>
            </a:r>
            <a:r>
              <a:rPr lang="zh-CN" altLang="zh-CN" sz="2400" dirty="0">
                <a:latin typeface="宋体" panose="02010600030101010101" pitchFamily="2" charset="-122"/>
                <a:ea typeface="宋体" panose="02010600030101010101" pitchFamily="2" charset="-122"/>
                <a:cs typeface="Times New Roman" panose="02020603050405020304" pitchFamily="18" charset="0"/>
              </a:rPr>
              <a:t>vj</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和</a:t>
            </a:r>
            <a:r>
              <a:rPr lang="zh-CN" altLang="zh-CN" sz="2400" dirty="0">
                <a:latin typeface="宋体" panose="02010600030101010101" pitchFamily="2" charset="-122"/>
                <a:ea typeface="宋体" panose="02010600030101010101" pitchFamily="2" charset="-122"/>
                <a:cs typeface="Times New Roman" panose="02020603050405020304" pitchFamily="18" charset="0"/>
              </a:rPr>
              <a:t>vi</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邻接</a:t>
            </a:r>
            <a:r>
              <a:rPr lang="zh-CN" altLang="zh-CN" sz="2400" dirty="0">
                <a:latin typeface="宋体" panose="02010600030101010101" pitchFamily="2" charset="-122"/>
                <a:ea typeface="宋体" panose="02010600030101010101" pitchFamily="2" charset="-122"/>
                <a:cs typeface="Times New Roman" panose="02020603050405020304" pitchFamily="18" charset="0"/>
              </a:rPr>
              <a:t>、边</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&lt;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vi</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vj</a:t>
            </a:r>
            <a:r>
              <a:rPr lang="zh-CN" altLang="zh-CN" sz="2400" dirty="0" smtClean="0">
                <a:latin typeface="Times New Roman" panose="02020603050405020304" pitchFamily="18" charset="0"/>
                <a:ea typeface="宋体" panose="02010600030101010101" pitchFamily="2" charset="-122"/>
                <a:cs typeface="Times New Roman" panose="02020603050405020304" pitchFamily="18" charset="0"/>
              </a:rPr>
              <a:t>&gt;</a:t>
            </a:r>
            <a:r>
              <a:rPr lang="zh-CN" altLang="zh-CN" sz="2400" dirty="0">
                <a:latin typeface="宋体" panose="02010600030101010101" pitchFamily="2" charset="-122"/>
                <a:ea typeface="宋体" panose="02010600030101010101" pitchFamily="2" charset="-122"/>
                <a:cs typeface="Times New Roman" panose="02020603050405020304" pitchFamily="18" charset="0"/>
              </a:rPr>
              <a:t>邻接于</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顶点</a:t>
            </a:r>
            <a:r>
              <a:rPr lang="zh-CN" altLang="zh-CN" sz="2400" dirty="0">
                <a:latin typeface="宋体" panose="02010600030101010101" pitchFamily="2" charset="-122"/>
                <a:ea typeface="宋体" panose="02010600030101010101" pitchFamily="2" charset="-122"/>
                <a:cs typeface="Times New Roman" panose="02020603050405020304" pitchFamily="18" charset="0"/>
              </a:rPr>
              <a:t>vi</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和vj。</a:t>
            </a:r>
            <a:endParaRPr lang="zh-CN" altLang="zh-CN" sz="4800" dirty="0">
              <a:latin typeface="Arial" panose="020B0604020202020204" pitchFamily="34" charset="0"/>
            </a:endParaRPr>
          </a:p>
          <a:p>
            <a:pPr marL="630238" lvl="0" indent="-630238">
              <a:lnSpc>
                <a:spcPct val="150000"/>
              </a:lnSpc>
            </a:pP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出度：</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有向图</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中一个顶点的</a:t>
            </a:r>
            <a:r>
              <a:rPr lang="zh-CN" altLang="zh-CN" sz="2400" b="1" dirty="0">
                <a:latin typeface="宋体" panose="02010600030101010101" pitchFamily="2" charset="-122"/>
                <a:ea typeface="宋体" panose="02010600030101010101" pitchFamily="2" charset="-122"/>
                <a:cs typeface="Times New Roman" panose="02020603050405020304" pitchFamily="18" charset="0"/>
              </a:rPr>
              <a:t>出度</a:t>
            </a:r>
            <a:r>
              <a:rPr lang="zh-CN" altLang="zh-CN" sz="2400" dirty="0">
                <a:latin typeface="宋体" panose="02010600030101010101" pitchFamily="2" charset="-122"/>
                <a:ea typeface="宋体" panose="02010600030101010101" pitchFamily="2" charset="-122"/>
                <a:cs typeface="Times New Roman" panose="02020603050405020304" pitchFamily="18" charset="0"/>
              </a:rPr>
              <a:t>是指由该顶点射出的有向边的条</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数</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lvl="0" indent="-630238">
              <a:lnSpc>
                <a:spcPct val="150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入</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度：</a:t>
            </a:r>
            <a:r>
              <a:rPr lang="zh-CN" altLang="zh-CN" sz="2400" dirty="0">
                <a:latin typeface="宋体" panose="02010600030101010101" pitchFamily="2" charset="-122"/>
                <a:ea typeface="宋体" panose="02010600030101010101" pitchFamily="2" charset="-122"/>
                <a:cs typeface="Times New Roman" panose="02020603050405020304" pitchFamily="18" charset="0"/>
              </a:rPr>
              <a:t>有向图中</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一</a:t>
            </a:r>
            <a:r>
              <a:rPr lang="zh-CN" altLang="zh-CN" sz="2400" dirty="0">
                <a:latin typeface="宋体" panose="02010600030101010101" pitchFamily="2" charset="-122"/>
                <a:ea typeface="宋体" panose="02010600030101010101" pitchFamily="2" charset="-122"/>
                <a:cs typeface="Times New Roman" panose="02020603050405020304" pitchFamily="18" charset="0"/>
              </a:rPr>
              <a:t>个顶点的</a:t>
            </a:r>
            <a:r>
              <a:rPr lang="zh-CN" altLang="zh-CN" sz="2400" b="1" dirty="0">
                <a:latin typeface="宋体" panose="02010600030101010101" pitchFamily="2" charset="-122"/>
                <a:ea typeface="宋体" panose="02010600030101010101" pitchFamily="2" charset="-122"/>
                <a:cs typeface="Times New Roman" panose="02020603050405020304" pitchFamily="18" charset="0"/>
              </a:rPr>
              <a:t>入度</a:t>
            </a:r>
            <a:r>
              <a:rPr lang="zh-CN" altLang="zh-CN" sz="2400" dirty="0">
                <a:latin typeface="宋体" panose="02010600030101010101" pitchFamily="2" charset="-122"/>
                <a:ea typeface="宋体" panose="02010600030101010101" pitchFamily="2" charset="-122"/>
                <a:cs typeface="Times New Roman" panose="02020603050405020304" pitchFamily="18" charset="0"/>
              </a:rPr>
              <a:t>是指射入该顶点的有向边的条数</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50000"/>
              </a:lnSpc>
            </a:pP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度：  </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无向图</a:t>
            </a:r>
            <a:r>
              <a:rPr lang="zh-CN" altLang="zh-CN" sz="2400" dirty="0">
                <a:latin typeface="宋体" panose="02010600030101010101" pitchFamily="2" charset="-122"/>
                <a:ea typeface="宋体" panose="02010600030101010101" pitchFamily="2" charset="-122"/>
                <a:cs typeface="Times New Roman" panose="02020603050405020304" pitchFamily="18" charset="0"/>
              </a:rPr>
              <a:t>中一个顶点的</a:t>
            </a:r>
            <a:r>
              <a:rPr lang="zh-CN" altLang="zh-CN" sz="2400" b="1" dirty="0">
                <a:latin typeface="宋体" panose="02010600030101010101" pitchFamily="2" charset="-122"/>
                <a:ea typeface="宋体" panose="02010600030101010101" pitchFamily="2" charset="-122"/>
                <a:cs typeface="Times New Roman" panose="02020603050405020304" pitchFamily="18" charset="0"/>
              </a:rPr>
              <a:t>度</a:t>
            </a:r>
            <a:r>
              <a:rPr lang="zh-CN" altLang="zh-CN" sz="2400" dirty="0">
                <a:latin typeface="宋体" panose="02010600030101010101" pitchFamily="2" charset="-122"/>
                <a:ea typeface="宋体" panose="02010600030101010101" pitchFamily="2" charset="-122"/>
                <a:cs typeface="Times New Roman" panose="02020603050405020304" pitchFamily="18" charset="0"/>
              </a:rPr>
              <a:t>是指邻接于该顶点的边的总数</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p>
          <a:p>
            <a:pPr marL="630238" indent="-630238">
              <a:lnSpc>
                <a:spcPct val="150000"/>
              </a:lnSpc>
            </a:pPr>
            <a:endParaRPr lang="en-US" altLang="zh-CN" sz="2400" dirty="0"/>
          </a:p>
          <a:p>
            <a:pPr marL="630238" indent="-630238">
              <a:lnSpc>
                <a:spcPct val="150000"/>
              </a:lnSpc>
            </a:pPr>
            <a:endParaRPr lang="zh-CN" altLang="zh-CN" sz="2400" dirty="0"/>
          </a:p>
          <a:p>
            <a:pPr marL="1528763" lvl="0" indent="-1528763">
              <a:lnSpc>
                <a:spcPct val="110000"/>
              </a:lnSpc>
            </a:pPr>
            <a:endParaRPr lang="en-US" altLang="zh-CN" sz="2400" dirty="0" smtClean="0"/>
          </a:p>
        </p:txBody>
      </p:sp>
      <p:pic>
        <p:nvPicPr>
          <p:cNvPr id="10" name="Picture 1" descr="http://www.kdocs.cn/api/v3/office/copy/MDd0M2dnYjhzSndwLzNIczRoaGZFSUt3QXYzZ2FlZnpzL2JRb3A2NVNsZlphaFpkNzg1eTR3Q2YvRExLVVhsOFdQR0FqNy95d3crOERWNmNQMG9yNC93dFYvb3dHMFMrQUd1emc5bVBNeHlvakJlT0Nzdzh4T1BsMkQ5ODBIRWFOSTArUWJvcHc4TDFTYmlpbDB1Ykxrb1JIclhraHJpYU9iZUdCeWRLWkJtQkVteExqSlRsbHNYWEVaWFJ4NnJUN0VxdVhpRHd3MFp3R29Bay8wQjk1M3NLa2FYVi8wMldxck1lWjgwdmk4d0VKMlluUVlqYUN5MVV3N1NHeDNSRnpGSFFsZUU3VFh3PQ==/attach/object/ceef040ae1e31378b01389bbe40ea98faf43195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719" y="4464823"/>
            <a:ext cx="3853421" cy="2393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27118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4688" y="569196"/>
            <a:ext cx="10515600" cy="518958"/>
          </a:xfrm>
        </p:spPr>
        <p:txBody>
          <a:bodyPr>
            <a:normAutofit fontScale="90000"/>
          </a:bodyPr>
          <a:lstStyle/>
          <a:p>
            <a:pPr lvl="0" eaLnBrk="0" fontAlgn="base" hangingPunct="0">
              <a:lnSpc>
                <a:spcPct val="100000"/>
              </a:lnSpc>
              <a:spcAft>
                <a:spcPct val="0"/>
              </a:spcAft>
            </a:pPr>
            <a:r>
              <a:rPr lang="zh-CN" altLang="zh-CN" sz="2900" dirty="0"/>
              <a:t>欧拉回路</a:t>
            </a:r>
            <a:r>
              <a:rPr lang="zh-CN" altLang="en-US" sz="2900" dirty="0" smtClean="0"/>
              <a:t>求解</a:t>
            </a:r>
            <a:r>
              <a:rPr lang="zh-CN" altLang="en-US" sz="2900" dirty="0"/>
              <a:t>算法</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7.6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的应用</a:t>
            </a: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815974" y="1170277"/>
                <a:ext cx="11376025" cy="4154984"/>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7"/>
                </a:pPr>
                <a:r>
                  <a:rPr lang="zh-CN" altLang="zh-CN" sz="2400" b="1" dirty="0" smtClean="0">
                    <a:latin typeface="Times New Roman" panose="02020603050405020304" pitchFamily="18" charset="0"/>
                    <a:cs typeface="Times New Roman" panose="02020603050405020304" pitchFamily="18" charset="0"/>
                  </a:rPr>
                  <a:t>whil</a:t>
                </a:r>
                <a:r>
                  <a:rPr lang="zh-CN" altLang="zh-CN" sz="2400" dirty="0" smtClean="0">
                    <a:latin typeface="Times New Roman" panose="02020603050405020304" pitchFamily="18" charset="0"/>
                    <a:cs typeface="Times New Roman" panose="02020603050405020304" pitchFamily="18" charset="0"/>
                  </a:rPr>
                  <a:t>e </a:t>
                </a:r>
                <a:r>
                  <a:rPr lang="zh-CN" altLang="zh-CN" sz="2400" i="1" dirty="0" smtClean="0">
                    <a:latin typeface="Times New Roman" panose="02020603050405020304" pitchFamily="18" charset="0"/>
                    <a:cs typeface="Times New Roman" panose="02020603050405020304" pitchFamily="18" charset="0"/>
                  </a:rPr>
                  <a:t>p</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a:t>
                </a:r>
                <a:r>
                  <a:rPr lang="zh-CN" altLang="zh-CN" sz="2400" dirty="0" smtClean="0">
                    <a:latin typeface="Times New Roman" panose="02020603050405020304" pitchFamily="18" charset="0"/>
                    <a:cs typeface="Times New Roman" panose="02020603050405020304" pitchFamily="18" charset="0"/>
                  </a:rPr>
                  <a:t>IL </a:t>
                </a:r>
                <a:r>
                  <a:rPr lang="zh-CN" altLang="zh-CN" sz="2400" dirty="0">
                    <a:latin typeface="宋体" panose="02010600030101010101" pitchFamily="2" charset="-122"/>
                    <a:cs typeface="Times New Roman" panose="02020603050405020304" pitchFamily="18" charset="0"/>
                  </a:rPr>
                  <a:t>且</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p.dest</a:t>
                </a: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start</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do </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t</a:t>
                </a:r>
                <a:r>
                  <a:rPr lang="en-US" altLang="zh-CN" sz="2400" i="1" dirty="0" smtClean="0">
                    <a:latin typeface="Times New Roman" panose="02020603050405020304" pitchFamily="18" charset="0"/>
                    <a:cs typeface="Times New Roman" panose="02020603050405020304" pitchFamily="18" charset="0"/>
                  </a:rPr>
                  <a:t>ail</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 p.</a:t>
                </a:r>
                <a:r>
                  <a:rPr lang="zh-CN" altLang="zh-CN" sz="2400" i="1" dirty="0" smtClean="0">
                    <a:latin typeface="Times New Roman" panose="02020603050405020304" pitchFamily="18" charset="0"/>
                    <a:cs typeface="Times New Roman" panose="02020603050405020304" pitchFamily="18" charset="0"/>
                  </a:rPr>
                  <a:t>dest</a:t>
                </a:r>
                <a:endParaRPr lang="en-US" altLang="zh-CN" sz="2400" i="1" dirty="0" smtClean="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Font typeface="+mj-lt"/>
                  <a:buAutoNum type="arabicPeriod" startAt="7"/>
                </a:pPr>
                <a:r>
                  <a:rPr lang="zh-CN"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RmoveEdge(</a:t>
                </a:r>
                <a:r>
                  <a:rPr lang="zh-CN" altLang="zh-CN" sz="2400" i="1" dirty="0">
                    <a:latin typeface="Times New Roman" panose="02020603050405020304" pitchFamily="18" charset="0"/>
                    <a:cs typeface="Times New Roman" panose="02020603050405020304" pitchFamily="18" charset="0"/>
                  </a:rPr>
                  <a:t>graph,head, tail</a:t>
                </a:r>
                <a:r>
                  <a:rPr lang="zh-CN" altLang="zh-CN" sz="2400" dirty="0">
                    <a:latin typeface="Times New Roman" panose="02020603050405020304" pitchFamily="18" charset="0"/>
                    <a:cs typeface="Times New Roman" panose="02020603050405020304" pitchFamily="18" charset="0"/>
                  </a:rPr>
                  <a:t>)</a:t>
                </a:r>
                <a:endParaRPr lang="zh-CN" altLang="zh-CN" sz="4800" dirty="0">
                  <a:latin typeface="Arial" panose="020B0604020202020204" pitchFamily="34" charset="0"/>
                </a:endParaRPr>
              </a:p>
              <a:p>
                <a:pPr marL="457200" lvl="0" indent="-457200" eaLnBrk="0" fontAlgn="base" hangingPunct="0">
                  <a:spcBef>
                    <a:spcPct val="0"/>
                  </a:spcBef>
                  <a:spcAft>
                    <a:spcPct val="0"/>
                  </a:spcAft>
                  <a:buFont typeface="+mj-lt"/>
                  <a:buAutoNum type="arabicPeriod" startAt="7"/>
                </a:pP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RmoveEdge</a:t>
                </a:r>
                <a:r>
                  <a:rPr lang="zh-CN" altLang="zh-CN" sz="2400" dirty="0" smtClean="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graph,tail, head</a:t>
                </a:r>
                <a:r>
                  <a:rPr lang="zh-CN" altLang="zh-CN" sz="2400" dirty="0">
                    <a:latin typeface="Times New Roman" panose="02020603050405020304" pitchFamily="18" charset="0"/>
                    <a:cs typeface="Times New Roman" panose="02020603050405020304" pitchFamily="18" charset="0"/>
                  </a:rPr>
                  <a:t>)</a:t>
                </a:r>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n</a:t>
                </a:r>
                <a:r>
                  <a:rPr lang="en-US" altLang="zh-CN" sz="2400" i="1" dirty="0" err="1" smtClean="0">
                    <a:latin typeface="Times New Roman" panose="02020603050405020304" pitchFamily="18" charset="0"/>
                    <a:cs typeface="Times New Roman" panose="02020603050405020304" pitchFamily="18" charset="0"/>
                  </a:rPr>
                  <a:t>ew_node</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n</a:t>
                </a:r>
                <a:r>
                  <a:rPr lang="zh-CN" altLang="zh-CN" sz="2400" b="1" dirty="0" smtClean="0">
                    <a:latin typeface="Times New Roman" panose="02020603050405020304" pitchFamily="18" charset="0"/>
                    <a:cs typeface="Times New Roman" panose="02020603050405020304" pitchFamily="18" charset="0"/>
                  </a:rPr>
                  <a:t>ew</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EulerNode(</a:t>
                </a:r>
                <a:r>
                  <a:rPr lang="zh-CN" altLang="zh-CN" sz="2400" i="1" dirty="0">
                    <a:latin typeface="Times New Roman" panose="02020603050405020304" pitchFamily="18" charset="0"/>
                    <a:cs typeface="Times New Roman" panose="02020603050405020304" pitchFamily="18" charset="0"/>
                  </a:rPr>
                  <a:t>tail</a:t>
                </a:r>
                <a:r>
                  <a:rPr lang="zh-CN" altLang="zh-CN" sz="2400" dirty="0">
                    <a:latin typeface="Times New Roman" panose="02020603050405020304" pitchFamily="18" charset="0"/>
                    <a:cs typeface="Times New Roman" panose="02020603050405020304" pitchFamily="18" charset="0"/>
                  </a:rPr>
                  <a:t>, NIL) </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circuit.last.</a:t>
                </a:r>
                <a:r>
                  <a:rPr lang="zh-CN" altLang="zh-CN" sz="2400" i="1" dirty="0" smtClean="0">
                    <a:latin typeface="Times New Roman" panose="02020603050405020304" pitchFamily="18" charset="0"/>
                    <a:cs typeface="Times New Roman" panose="02020603050405020304" pitchFamily="18" charset="0"/>
                  </a:rPr>
                  <a:t>next</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 n</a:t>
                </a:r>
                <a:r>
                  <a:rPr lang="en-US" altLang="zh-CN" sz="2400" i="1" dirty="0" err="1">
                    <a:latin typeface="Times New Roman" panose="02020603050405020304" pitchFamily="18" charset="0"/>
                    <a:cs typeface="Times New Roman" panose="02020603050405020304" pitchFamily="18" charset="0"/>
                  </a:rPr>
                  <a:t>ew_node</a:t>
                </a:r>
                <a:r>
                  <a:rPr lang="zh-CN" altLang="zh-CN" sz="2400" dirty="0" smtClean="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circuit.</a:t>
                </a:r>
                <a:r>
                  <a:rPr lang="zh-CN" altLang="zh-CN" sz="2400" i="1" dirty="0" smtClean="0">
                    <a:latin typeface="Times New Roman" panose="02020603050405020304" pitchFamily="18" charset="0"/>
                    <a:cs typeface="Times New Roman" panose="02020603050405020304" pitchFamily="18" charset="0"/>
                  </a:rPr>
                  <a:t>last</a:t>
                </a: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circuit.last.next</a:t>
                </a:r>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r>
                  <a:rPr lang="zh-CN" altLang="zh-CN" sz="2400" dirty="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graph.ver_list[tail].adj</a:t>
                </a:r>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head ← tail</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b="1" dirty="0">
                    <a:latin typeface="Times New Roman" panose="02020603050405020304" pitchFamily="18" charset="0"/>
                    <a:cs typeface="Times New Roman" panose="02020603050405020304" pitchFamily="18" charset="0"/>
                  </a:rPr>
                  <a:t>end </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b="1" dirty="0">
                    <a:latin typeface="Times New Roman" panose="02020603050405020304" pitchFamily="18" charset="0"/>
                    <a:cs typeface="Times New Roman" panose="02020603050405020304" pitchFamily="18" charset="0"/>
                  </a:rPr>
                  <a:t>return</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circuit</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815974" y="1170277"/>
                <a:ext cx="11376025" cy="4154984"/>
              </a:xfrm>
              <a:prstGeom prst="rect">
                <a:avLst/>
              </a:prstGeom>
              <a:blipFill>
                <a:blip r:embed="rId3"/>
                <a:stretch>
                  <a:fillRect l="-750" t="-1760" b="-2346"/>
                </a:stretch>
              </a:blipFill>
            </p:spPr>
            <p:txBody>
              <a:bodyPr/>
              <a:lstStyle/>
              <a:p>
                <a:r>
                  <a:rPr lang="zh-CN" altLang="en-US">
                    <a:noFill/>
                  </a:rPr>
                  <a:t> </a:t>
                </a:r>
              </a:p>
            </p:txBody>
          </p:sp>
        </mc:Fallback>
      </mc:AlternateContent>
      <p:sp>
        <p:nvSpPr>
          <p:cNvPr id="6" name="AutoShape 2" descr="\\tmp\wps-root\ksohtml\wps1gdoJL.jpg"/>
          <p:cNvSpPr>
            <a:spLocks noChangeAspect="1" noChangeArrowheads="1"/>
          </p:cNvSpPr>
          <p:nvPr/>
        </p:nvSpPr>
        <p:spPr bwMode="auto">
          <a:xfrm>
            <a:off x="139700" y="-1231900"/>
            <a:ext cx="647700"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9GTJQY.jpg"/>
          <p:cNvSpPr>
            <a:spLocks noChangeAspect="1" noChangeArrowheads="1"/>
          </p:cNvSpPr>
          <p:nvPr/>
        </p:nvSpPr>
        <p:spPr bwMode="auto">
          <a:xfrm>
            <a:off x="674688" y="-89693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XVI8Xb.jpg"/>
          <p:cNvSpPr>
            <a:spLocks noChangeAspect="1" noChangeArrowheads="1"/>
          </p:cNvSpPr>
          <p:nvPr/>
        </p:nvSpPr>
        <p:spPr bwMode="auto">
          <a:xfrm>
            <a:off x="654050" y="-714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JqYB5o.jpg"/>
          <p:cNvSpPr>
            <a:spLocks noChangeAspect="1" noChangeArrowheads="1"/>
          </p:cNvSpPr>
          <p:nvPr/>
        </p:nvSpPr>
        <p:spPr bwMode="auto">
          <a:xfrm>
            <a:off x="139700" y="-5318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Vt69cC.jpg"/>
          <p:cNvSpPr>
            <a:spLocks noChangeAspect="1" noChangeArrowheads="1"/>
          </p:cNvSpPr>
          <p:nvPr/>
        </p:nvSpPr>
        <p:spPr bwMode="auto">
          <a:xfrm>
            <a:off x="139700" y="-349250"/>
            <a:ext cx="3905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43MkP.jpg"/>
          <p:cNvSpPr>
            <a:spLocks noChangeAspect="1" noChangeArrowheads="1"/>
          </p:cNvSpPr>
          <p:nvPr/>
        </p:nvSpPr>
        <p:spPr bwMode="auto">
          <a:xfrm>
            <a:off x="460375" y="-166688"/>
            <a:ext cx="95250"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xmhvs2.jpg"/>
          <p:cNvSpPr>
            <a:spLocks noChangeAspect="1" noChangeArrowheads="1"/>
          </p:cNvSpPr>
          <p:nvPr/>
        </p:nvSpPr>
        <p:spPr bwMode="auto">
          <a:xfrm>
            <a:off x="200025" y="15875"/>
            <a:ext cx="3333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RJ5iAf.jpg"/>
          <p:cNvSpPr>
            <a:spLocks noChangeAspect="1" noChangeArrowheads="1"/>
          </p:cNvSpPr>
          <p:nvPr/>
        </p:nvSpPr>
        <p:spPr bwMode="auto">
          <a:xfrm>
            <a:off x="228600" y="503238"/>
            <a:ext cx="6762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bvEaIs.jpg"/>
          <p:cNvSpPr>
            <a:spLocks noChangeAspect="1" noChangeArrowheads="1"/>
          </p:cNvSpPr>
          <p:nvPr/>
        </p:nvSpPr>
        <p:spPr bwMode="auto">
          <a:xfrm>
            <a:off x="955675" y="6858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pDk6PF.jpg"/>
          <p:cNvSpPr>
            <a:spLocks noChangeAspect="1" noChangeArrowheads="1"/>
          </p:cNvSpPr>
          <p:nvPr/>
        </p:nvSpPr>
        <p:spPr bwMode="auto">
          <a:xfrm>
            <a:off x="1095375" y="685800"/>
            <a:ext cx="5048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Vpa7XS.jpg"/>
          <p:cNvSpPr>
            <a:spLocks noChangeAspect="1" noChangeArrowheads="1"/>
          </p:cNvSpPr>
          <p:nvPr/>
        </p:nvSpPr>
        <p:spPr bwMode="auto">
          <a:xfrm>
            <a:off x="711200" y="8683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3" descr="\\tmp\wps-root\ksohtml\wpslT1c65.jpg"/>
          <p:cNvSpPr>
            <a:spLocks noChangeAspect="1" noChangeArrowheads="1"/>
          </p:cNvSpPr>
          <p:nvPr/>
        </p:nvSpPr>
        <p:spPr bwMode="auto">
          <a:xfrm>
            <a:off x="228600" y="1050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87371980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4688" y="569196"/>
            <a:ext cx="10515600" cy="518958"/>
          </a:xfrm>
        </p:spPr>
        <p:txBody>
          <a:bodyPr>
            <a:normAutofit fontScale="90000"/>
          </a:bodyPr>
          <a:lstStyle/>
          <a:p>
            <a:pPr lvl="0" eaLnBrk="0" fontAlgn="base" hangingPunct="0">
              <a:lnSpc>
                <a:spcPct val="100000"/>
              </a:lnSpc>
              <a:spcAft>
                <a:spcPct val="0"/>
              </a:spcAft>
            </a:pPr>
            <a:r>
              <a:rPr lang="zh-CN" altLang="zh-CN" sz="2900" dirty="0"/>
              <a:t>欧拉回路</a:t>
            </a:r>
            <a:r>
              <a:rPr lang="zh-CN" altLang="en-US" sz="2900" dirty="0" smtClean="0"/>
              <a:t>求解</a:t>
            </a:r>
            <a:r>
              <a:rPr lang="zh-CN" altLang="en-US" sz="2900" dirty="0"/>
              <a:t>算法</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7.6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的应用</a:t>
            </a: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758825" y="1262779"/>
                <a:ext cx="11376025" cy="5447645"/>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smtClean="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7-18: </a:t>
                </a:r>
                <a:r>
                  <a:rPr lang="zh-CN" altLang="zh-CN" sz="2400" u="sng" dirty="0">
                    <a:latin typeface="宋体" panose="02010600030101010101" pitchFamily="2" charset="-122"/>
                    <a:cs typeface="Times New Roman" panose="02020603050405020304" pitchFamily="18" charset="0"/>
                  </a:rPr>
                  <a:t>求欧拉回路</a:t>
                </a:r>
                <a:r>
                  <a:rPr lang="zh-CN" altLang="zh-CN" sz="2400" u="sng" dirty="0">
                    <a:latin typeface="Times New Roman" panose="02020603050405020304" pitchFamily="18" charset="0"/>
                    <a:cs typeface="Times New Roman" panose="02020603050405020304" pitchFamily="18" charset="0"/>
                  </a:rPr>
                  <a:t> </a:t>
                </a:r>
                <a:r>
                  <a:rPr lang="zh-CN" altLang="zh-CN" sz="2400" u="sng" dirty="0">
                    <a:solidFill>
                      <a:srgbClr val="333333"/>
                    </a:solidFill>
                    <a:latin typeface="Times New Roman" panose="02020603050405020304" pitchFamily="18" charset="0"/>
                    <a:cs typeface="Times New Roman" panose="02020603050405020304" pitchFamily="18" charset="0"/>
                  </a:rPr>
                  <a:t>EulerCircle</a:t>
                </a:r>
                <a:r>
                  <a:rPr lang="zh-CN" altLang="zh-CN" sz="2400" u="sng" dirty="0">
                    <a:latin typeface="Times New Roman" panose="02020603050405020304" pitchFamily="18" charset="0"/>
                    <a:cs typeface="Times New Roman" panose="02020603050405020304" pitchFamily="18" charset="0"/>
                  </a:rPr>
                  <a:t>(</a:t>
                </a:r>
                <a:r>
                  <a:rPr lang="zh-CN" altLang="zh-CN" sz="2400" i="1" u="sng" dirty="0">
                    <a:latin typeface="Times New Roman" panose="02020603050405020304" pitchFamily="18" charset="0"/>
                    <a:cs typeface="Times New Roman" panose="02020603050405020304" pitchFamily="18" charset="0"/>
                  </a:rPr>
                  <a:t>graph</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dirty="0">
                    <a:latin typeface="宋体" panose="02010600030101010101" pitchFamily="2" charset="-122"/>
                    <a:cs typeface="Times New Roman" panose="02020603050405020304" pitchFamily="18" charset="0"/>
                  </a:rPr>
                  <a:t>无向连通图</a:t>
                </a:r>
                <a:r>
                  <a:rPr lang="zh-CN" altLang="zh-CN" sz="2400" i="1" dirty="0">
                    <a:latin typeface="Times New Roman" panose="02020603050405020304" pitchFamily="18" charset="0"/>
                    <a:cs typeface="Times New Roman" panose="02020603050405020304" pitchFamily="18" charset="0"/>
                  </a:rPr>
                  <a:t>graph</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的一个欧拉回路；若不存在，则返回</a:t>
                </a:r>
                <a:r>
                  <a:rPr lang="zh-CN" altLang="zh-CN" sz="2400" dirty="0">
                    <a:latin typeface="Times New Roman" panose="02020603050405020304" pitchFamily="18" charset="0"/>
                    <a:cs typeface="Times New Roman" panose="02020603050405020304" pitchFamily="18" charset="0"/>
                  </a:rPr>
                  <a:t>NIL</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for</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v</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0</m:t>
                    </m:r>
                  </m:oMath>
                </a14:m>
                <a:r>
                  <a:rPr lang="en-US" altLang="zh-CN" sz="2400" b="1"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a:t>
                </a:r>
                <a:r>
                  <a:rPr lang="zh-CN" altLang="zh-CN" sz="2400" b="1" dirty="0">
                    <a:latin typeface="Times New Roman" panose="02020603050405020304" pitchFamily="18" charset="0"/>
                    <a:cs typeface="Times New Roman" panose="02020603050405020304" pitchFamily="18" charset="0"/>
                  </a:rPr>
                  <a:t> do</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计算每个顶点的度，判断是否存在欧拉回路</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 </a:t>
                </a:r>
                <a:r>
                  <a:rPr lang="zh-CN" altLang="zh-CN" sz="2400" dirty="0" smtClean="0">
                    <a:latin typeface="等线" panose="02010600030101010101" pitchFamily="2" charset="-122"/>
                    <a:ea typeface="等线" panose="02010600030101010101" pitchFamily="2" charset="-122"/>
                    <a:cs typeface="Times New Roman" panose="02020603050405020304" pitchFamily="18" charset="0"/>
                  </a:rPr>
                  <a:t> </a:t>
                </a:r>
                <a:r>
                  <a:rPr lang="en-US" altLang="zh-CN" sz="2400" dirty="0" smtClean="0">
                    <a:latin typeface="等线" panose="02010600030101010101" pitchFamily="2" charset="-122"/>
                    <a:ea typeface="等线" panose="02010600030101010101" pitchFamily="2" charset="-122"/>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r>
                  <a:rPr lang="zh-CN" altLang="en-US" sz="2400" i="1"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graph.ver_list[v].adj</a:t>
                </a:r>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  degree[v] ← 0</a:t>
                </a:r>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while</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a:t>
                </a:r>
                <a:r>
                  <a:rPr lang="zh-CN" altLang="zh-CN" sz="2400" dirty="0" smtClean="0">
                    <a:latin typeface="Times New Roman" panose="02020603050405020304" pitchFamily="18" charset="0"/>
                    <a:cs typeface="Times New Roman" panose="02020603050405020304" pitchFamily="18" charset="0"/>
                  </a:rPr>
                  <a:t>IL </a:t>
                </a:r>
                <a:r>
                  <a:rPr lang="zh-CN" altLang="zh-CN" sz="2400" b="1" dirty="0">
                    <a:latin typeface="Times New Roman" panose="02020603050405020304" pitchFamily="18" charset="0"/>
                    <a:cs typeface="Times New Roman" panose="02020603050405020304" pitchFamily="18" charset="0"/>
                  </a:rPr>
                  <a:t>do</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degree</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degree</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]+1</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p</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p.next</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degree</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]%2=1 </a:t>
                </a:r>
                <a:r>
                  <a:rPr lang="zh-CN" altLang="zh-CN" sz="2400" b="1" dirty="0">
                    <a:latin typeface="Times New Roman" panose="02020603050405020304" pitchFamily="18" charset="0"/>
                    <a:cs typeface="Times New Roman" panose="02020603050405020304" pitchFamily="18" charset="0"/>
                  </a:rPr>
                  <a:t>then</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  </a:t>
                </a:r>
                <a:r>
                  <a:rPr lang="zh-CN" altLang="zh-CN" sz="2400" b="1" dirty="0">
                    <a:latin typeface="Times New Roman" panose="02020603050405020304" pitchFamily="18" charset="0"/>
                    <a:cs typeface="Times New Roman" panose="02020603050405020304" pitchFamily="18" charset="0"/>
                  </a:rPr>
                  <a:t>return</a:t>
                </a:r>
                <a:r>
                  <a:rPr lang="zh-CN" altLang="zh-CN" sz="2400" dirty="0">
                    <a:latin typeface="Times New Roman" panose="02020603050405020304" pitchFamily="18" charset="0"/>
                    <a:cs typeface="Times New Roman" panose="02020603050405020304" pitchFamily="18" charset="0"/>
                  </a:rPr>
                  <a:t> NIL //</a:t>
                </a:r>
                <a:r>
                  <a:rPr lang="zh-CN" altLang="zh-CN" sz="2400" dirty="0">
                    <a:latin typeface="宋体" panose="02010600030101010101" pitchFamily="2" charset="-122"/>
                    <a:cs typeface="Times New Roman" panose="02020603050405020304" pitchFamily="18" charset="0"/>
                  </a:rPr>
                  <a:t>存在度为奇数的顶点，该无向连通图无欧拉回路</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p:txBody>
          </p:sp>
        </mc:Choice>
        <mc:Fallback xmlns="">
          <p:sp>
            <p:nvSpPr>
              <p:cNvPr id="9" name="文本框 8"/>
              <p:cNvSpPr txBox="1">
                <a:spLocks noRot="1" noChangeAspect="1" noMove="1" noResize="1" noEditPoints="1" noAdjustHandles="1" noChangeArrowheads="1" noChangeShapeType="1" noTextEdit="1"/>
              </p:cNvSpPr>
              <p:nvPr/>
            </p:nvSpPr>
            <p:spPr>
              <a:xfrm>
                <a:off x="758825" y="1262779"/>
                <a:ext cx="11376025" cy="5447645"/>
              </a:xfrm>
              <a:prstGeom prst="rect">
                <a:avLst/>
              </a:prstGeom>
              <a:blipFill>
                <a:blip r:embed="rId3"/>
                <a:stretch>
                  <a:fillRect l="-803" t="-1342"/>
                </a:stretch>
              </a:blipFill>
            </p:spPr>
            <p:txBody>
              <a:bodyPr/>
              <a:lstStyle/>
              <a:p>
                <a:r>
                  <a:rPr lang="zh-CN" altLang="en-US">
                    <a:noFill/>
                  </a:rPr>
                  <a:t> </a:t>
                </a:r>
              </a:p>
            </p:txBody>
          </p:sp>
        </mc:Fallback>
      </mc:AlternateContent>
      <p:sp>
        <p:nvSpPr>
          <p:cNvPr id="6" name="AutoShape 2" descr="\\tmp\wps-root\ksohtml\wps1gdoJL.jpg"/>
          <p:cNvSpPr>
            <a:spLocks noChangeAspect="1" noChangeArrowheads="1"/>
          </p:cNvSpPr>
          <p:nvPr/>
        </p:nvSpPr>
        <p:spPr bwMode="auto">
          <a:xfrm>
            <a:off x="139700" y="-1231900"/>
            <a:ext cx="647700"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9GTJQY.jpg"/>
          <p:cNvSpPr>
            <a:spLocks noChangeAspect="1" noChangeArrowheads="1"/>
          </p:cNvSpPr>
          <p:nvPr/>
        </p:nvSpPr>
        <p:spPr bwMode="auto">
          <a:xfrm>
            <a:off x="674688" y="-89693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XVI8Xb.jpg"/>
          <p:cNvSpPr>
            <a:spLocks noChangeAspect="1" noChangeArrowheads="1"/>
          </p:cNvSpPr>
          <p:nvPr/>
        </p:nvSpPr>
        <p:spPr bwMode="auto">
          <a:xfrm>
            <a:off x="654050" y="-714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JqYB5o.jpg"/>
          <p:cNvSpPr>
            <a:spLocks noChangeAspect="1" noChangeArrowheads="1"/>
          </p:cNvSpPr>
          <p:nvPr/>
        </p:nvSpPr>
        <p:spPr bwMode="auto">
          <a:xfrm>
            <a:off x="139700" y="-5318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Vt69cC.jpg"/>
          <p:cNvSpPr>
            <a:spLocks noChangeAspect="1" noChangeArrowheads="1"/>
          </p:cNvSpPr>
          <p:nvPr/>
        </p:nvSpPr>
        <p:spPr bwMode="auto">
          <a:xfrm>
            <a:off x="139700" y="-349250"/>
            <a:ext cx="3905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43MkP.jpg"/>
          <p:cNvSpPr>
            <a:spLocks noChangeAspect="1" noChangeArrowheads="1"/>
          </p:cNvSpPr>
          <p:nvPr/>
        </p:nvSpPr>
        <p:spPr bwMode="auto">
          <a:xfrm>
            <a:off x="460375" y="-166688"/>
            <a:ext cx="95250"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xmhvs2.jpg"/>
          <p:cNvSpPr>
            <a:spLocks noChangeAspect="1" noChangeArrowheads="1"/>
          </p:cNvSpPr>
          <p:nvPr/>
        </p:nvSpPr>
        <p:spPr bwMode="auto">
          <a:xfrm>
            <a:off x="200025" y="15875"/>
            <a:ext cx="3333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RJ5iAf.jpg"/>
          <p:cNvSpPr>
            <a:spLocks noChangeAspect="1" noChangeArrowheads="1"/>
          </p:cNvSpPr>
          <p:nvPr/>
        </p:nvSpPr>
        <p:spPr bwMode="auto">
          <a:xfrm>
            <a:off x="228600" y="503238"/>
            <a:ext cx="6762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bvEaIs.jpg"/>
          <p:cNvSpPr>
            <a:spLocks noChangeAspect="1" noChangeArrowheads="1"/>
          </p:cNvSpPr>
          <p:nvPr/>
        </p:nvSpPr>
        <p:spPr bwMode="auto">
          <a:xfrm>
            <a:off x="955675" y="6858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pDk6PF.jpg"/>
          <p:cNvSpPr>
            <a:spLocks noChangeAspect="1" noChangeArrowheads="1"/>
          </p:cNvSpPr>
          <p:nvPr/>
        </p:nvSpPr>
        <p:spPr bwMode="auto">
          <a:xfrm>
            <a:off x="1095375" y="685800"/>
            <a:ext cx="5048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Vpa7XS.jpg"/>
          <p:cNvSpPr>
            <a:spLocks noChangeAspect="1" noChangeArrowheads="1"/>
          </p:cNvSpPr>
          <p:nvPr/>
        </p:nvSpPr>
        <p:spPr bwMode="auto">
          <a:xfrm>
            <a:off x="711200" y="8683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3" descr="\\tmp\wps-root\ksohtml\wpslT1c65.jpg"/>
          <p:cNvSpPr>
            <a:spLocks noChangeAspect="1" noChangeArrowheads="1"/>
          </p:cNvSpPr>
          <p:nvPr/>
        </p:nvSpPr>
        <p:spPr bwMode="auto">
          <a:xfrm>
            <a:off x="228600" y="1050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2" descr="\\tmp\wps-root\ksohtml\wpsnwrpI5.jpg"/>
          <p:cNvSpPr>
            <a:spLocks noChangeAspect="1" noChangeArrowheads="1"/>
          </p:cNvSpPr>
          <p:nvPr/>
        </p:nvSpPr>
        <p:spPr bwMode="auto">
          <a:xfrm>
            <a:off x="328613" y="-1781175"/>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3" descr="\\tmp\wps-root\ksohtml\wpsHtFHk5.jpg"/>
          <p:cNvSpPr>
            <a:spLocks noChangeAspect="1" noChangeArrowheads="1"/>
          </p:cNvSpPr>
          <p:nvPr/>
        </p:nvSpPr>
        <p:spPr bwMode="auto">
          <a:xfrm>
            <a:off x="76200" y="-159861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4" descr="\\tmp\wps-root\ksohtml\wpstnX3W4.jpg"/>
          <p:cNvSpPr>
            <a:spLocks noChangeAspect="1" noChangeArrowheads="1"/>
          </p:cNvSpPr>
          <p:nvPr/>
        </p:nvSpPr>
        <p:spPr bwMode="auto">
          <a:xfrm>
            <a:off x="311150" y="-15986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5" descr="\\tmp\wps-root\ksohtml\wpsl8ovz4.jpg"/>
          <p:cNvSpPr>
            <a:spLocks noChangeAspect="1" noChangeArrowheads="1"/>
          </p:cNvSpPr>
          <p:nvPr/>
        </p:nvSpPr>
        <p:spPr bwMode="auto">
          <a:xfrm>
            <a:off x="549275" y="-1263650"/>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6" descr="\\tmp\wps-root\ksohtml\wpsfA91b4.jpg"/>
          <p:cNvSpPr>
            <a:spLocks noChangeAspect="1" noChangeArrowheads="1"/>
          </p:cNvSpPr>
          <p:nvPr/>
        </p:nvSpPr>
        <p:spPr bwMode="auto">
          <a:xfrm>
            <a:off x="744538" y="-1081088"/>
            <a:ext cx="1333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7" descr="\\tmp\wps-root\ksohtml\wpsv3jDO3.jpg"/>
          <p:cNvSpPr>
            <a:spLocks noChangeAspect="1" noChangeArrowheads="1"/>
          </p:cNvSpPr>
          <p:nvPr/>
        </p:nvSpPr>
        <p:spPr bwMode="auto">
          <a:xfrm>
            <a:off x="349250" y="-8985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8" descr="\\tmp\wps-root\ksohtml\wps7Uelr3.jpg"/>
          <p:cNvSpPr>
            <a:spLocks noChangeAspect="1" noChangeArrowheads="1"/>
          </p:cNvSpPr>
          <p:nvPr/>
        </p:nvSpPr>
        <p:spPr bwMode="auto">
          <a:xfrm>
            <a:off x="439738" y="19843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9" descr="\\tmp\wps-root\ksohtml\wps1ew732.jpg"/>
          <p:cNvSpPr>
            <a:spLocks noChangeAspect="1" noChangeArrowheads="1"/>
          </p:cNvSpPr>
          <p:nvPr/>
        </p:nvSpPr>
        <p:spPr bwMode="auto">
          <a:xfrm>
            <a:off x="171450" y="3810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10" descr="\\tmp\wps-root\ksohtml\wpstwPYG2.jpg"/>
          <p:cNvSpPr>
            <a:spLocks noChangeAspect="1" noChangeArrowheads="1"/>
          </p:cNvSpPr>
          <p:nvPr/>
        </p:nvSpPr>
        <p:spPr bwMode="auto">
          <a:xfrm>
            <a:off x="460375" y="563563"/>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11" descr="\\tmp\wps-root\ksohtml\wpsT47Uj2.jpg"/>
          <p:cNvSpPr>
            <a:spLocks noChangeAspect="1" noChangeArrowheads="1"/>
          </p:cNvSpPr>
          <p:nvPr/>
        </p:nvSpPr>
        <p:spPr bwMode="auto">
          <a:xfrm>
            <a:off x="893763" y="8985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12" descr="\\tmp\wps-root\ksohtml\wps5uPVW1.jpg"/>
          <p:cNvSpPr>
            <a:spLocks noChangeAspect="1" noChangeArrowheads="1"/>
          </p:cNvSpPr>
          <p:nvPr/>
        </p:nvSpPr>
        <p:spPr bwMode="auto">
          <a:xfrm>
            <a:off x="1352550" y="10810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13" descr="\\tmp\wps-root\ksohtml\wpsbAO0z1.jpg"/>
          <p:cNvSpPr>
            <a:spLocks noChangeAspect="1" noChangeArrowheads="1"/>
          </p:cNvSpPr>
          <p:nvPr/>
        </p:nvSpPr>
        <p:spPr bwMode="auto">
          <a:xfrm>
            <a:off x="561975" y="1263650"/>
            <a:ext cx="1333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AutoShape 14" descr="\\tmp\wps-root\ksohtml\wpshoUad1.jpg"/>
          <p:cNvSpPr>
            <a:spLocks noChangeAspect="1" noChangeArrowheads="1"/>
          </p:cNvSpPr>
          <p:nvPr/>
        </p:nvSpPr>
        <p:spPr bwMode="auto">
          <a:xfrm>
            <a:off x="260350" y="1751013"/>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7848266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4688" y="569196"/>
            <a:ext cx="10515600" cy="518958"/>
          </a:xfrm>
        </p:spPr>
        <p:txBody>
          <a:bodyPr>
            <a:normAutofit fontScale="90000"/>
          </a:bodyPr>
          <a:lstStyle/>
          <a:p>
            <a:pPr lvl="0" eaLnBrk="0" fontAlgn="base" hangingPunct="0">
              <a:lnSpc>
                <a:spcPct val="100000"/>
              </a:lnSpc>
              <a:spcAft>
                <a:spcPct val="0"/>
              </a:spcAft>
            </a:pPr>
            <a:r>
              <a:rPr lang="zh-CN" altLang="zh-CN" sz="2900" dirty="0"/>
              <a:t>欧拉回路</a:t>
            </a:r>
            <a:r>
              <a:rPr lang="zh-CN" altLang="en-US" sz="2900" dirty="0" smtClean="0"/>
              <a:t>求解</a:t>
            </a:r>
            <a:r>
              <a:rPr lang="zh-CN" altLang="en-US" sz="2900" dirty="0"/>
              <a:t>算法</a:t>
            </a:r>
            <a:endParaRPr lang="zh-CN" altLang="zh-CN" sz="2900" dirty="0"/>
          </a:p>
        </p:txBody>
      </p:sp>
      <p:sp>
        <p:nvSpPr>
          <p:cNvPr id="3" name="副标题 2"/>
          <p:cNvSpPr>
            <a:spLocks noGrp="1"/>
          </p:cNvSpPr>
          <p:nvPr>
            <p:ph type="subTitle" idx="1"/>
          </p:nvPr>
        </p:nvSpPr>
        <p:spPr>
          <a:xfrm>
            <a:off x="584225" y="278840"/>
            <a:ext cx="4864359" cy="327421"/>
          </a:xfrm>
        </p:spPr>
        <p:txBody>
          <a:bodyPr/>
          <a:lstStyle/>
          <a:p>
            <a:pPr>
              <a:lnSpc>
                <a:spcPct val="100000"/>
              </a:lnSpc>
            </a:pPr>
            <a:r>
              <a:rPr lang="en-US" altLang="zh-CN" dirty="0" smtClean="0"/>
              <a:t>7.6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图</a:t>
            </a:r>
            <a:r>
              <a:rPr lang="zh-CN" altLang="zh-CN" dirty="0">
                <a:latin typeface="宋体" panose="02010600030101010101" pitchFamily="2" charset="-122"/>
                <a:ea typeface="宋体" panose="02010600030101010101" pitchFamily="2" charset="-122"/>
                <a:cs typeface="Times New Roman" panose="02020603050405020304" pitchFamily="18" charset="0"/>
              </a:rPr>
              <a:t>的应用</a:t>
            </a: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758825" y="1262779"/>
                <a:ext cx="11376025" cy="4893647"/>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12"/>
                </a:pPr>
                <a:r>
                  <a:rPr lang="zh-CN" altLang="zh-CN" sz="2400" dirty="0" smtClean="0">
                    <a:latin typeface="Times New Roman" panose="02020603050405020304" pitchFamily="18" charset="0"/>
                    <a:cs typeface="Times New Roman" panose="02020603050405020304" pitchFamily="18" charset="0"/>
                  </a:rPr>
                  <a:t>tmp</a:t>
                </a:r>
                <a:r>
                  <a:rPr lang="zh-CN" altLang="zh-CN" sz="2400" dirty="0">
                    <a:latin typeface="Times New Roman" panose="02020603050405020304" pitchFamily="18" charset="0"/>
                    <a:cs typeface="Times New Roman" panose="02020603050405020304" pitchFamily="18" charset="0"/>
                  </a:rPr>
                  <a:t>_graph ← </a:t>
                </a:r>
                <a:r>
                  <a:rPr lang="zh-CN" altLang="zh-CN" sz="2400" b="1" dirty="0">
                    <a:latin typeface="Times New Roman" panose="02020603050405020304" pitchFamily="18" charset="0"/>
                    <a:cs typeface="Times New Roman" panose="02020603050405020304" pitchFamily="18" charset="0"/>
                  </a:rPr>
                  <a:t>clone</a:t>
                </a:r>
                <a:r>
                  <a:rPr lang="zh-CN" altLang="zh-CN" sz="2400" dirty="0">
                    <a:latin typeface="Times New Roman" panose="02020603050405020304" pitchFamily="18" charset="0"/>
                    <a:cs typeface="Times New Roman" panose="02020603050405020304" pitchFamily="18" charset="0"/>
                  </a:rPr>
                  <a:t>(graph)  //</a:t>
                </a:r>
                <a:r>
                  <a:rPr lang="zh-CN" altLang="zh-CN" sz="2400" dirty="0">
                    <a:latin typeface="宋体" panose="02010600030101010101" pitchFamily="2" charset="-122"/>
                    <a:cs typeface="Times New Roman" panose="02020603050405020304" pitchFamily="18" charset="0"/>
                  </a:rPr>
                  <a:t>复制原图的副本</a:t>
                </a:r>
                <a:endParaRPr lang="zh-CN" altLang="zh-CN" sz="3200" dirty="0"/>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circuit ←GetCircuit(tmp_graph, 0) //从0下标顶点开始，构造第一个当前结果回路</a:t>
                </a:r>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p ← circuit.first.next //寻找新的回路，并入当前结果回路中</a:t>
                </a:r>
              </a:p>
              <a:p>
                <a:pPr marL="457200" lvl="0" indent="-457200" eaLnBrk="0" fontAlgn="base" hangingPunct="0">
                  <a:spcBef>
                    <a:spcPct val="0"/>
                  </a:spcBef>
                  <a:spcAft>
                    <a:spcPct val="0"/>
                  </a:spcAft>
                  <a:buFont typeface="+mj-lt"/>
                  <a:buAutoNum type="arabicPeriod" startAt="12"/>
                </a:pPr>
                <a:r>
                  <a:rPr lang="zh-CN" altLang="zh-CN" sz="2400" b="1" dirty="0">
                    <a:latin typeface="Times New Roman" panose="02020603050405020304" pitchFamily="18" charset="0"/>
                    <a:cs typeface="Times New Roman" panose="02020603050405020304" pitchFamily="18" charset="0"/>
                  </a:rPr>
                  <a:t>while</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en-US" altLang="zh-CN" sz="2400" dirty="0" smtClean="0">
                    <a:latin typeface="Times New Roman" panose="02020603050405020304" pitchFamily="18" charset="0"/>
                    <a:cs typeface="Times New Roman" panose="02020603050405020304" pitchFamily="18" charset="0"/>
                  </a:rPr>
                  <a:t>N</a:t>
                </a:r>
                <a:r>
                  <a:rPr lang="zh-CN" altLang="zh-CN" sz="2400" dirty="0" smtClean="0">
                    <a:latin typeface="Times New Roman" panose="02020603050405020304" pitchFamily="18" charset="0"/>
                    <a:cs typeface="Times New Roman" panose="02020603050405020304" pitchFamily="18" charset="0"/>
                  </a:rPr>
                  <a:t>IL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 </a:t>
                </a:r>
                <a:r>
                  <a:rPr lang="zh-CN" altLang="zh-CN" sz="2400" i="1" dirty="0">
                    <a:latin typeface="Times New Roman" panose="02020603050405020304" pitchFamily="18" charset="0"/>
                    <a:cs typeface="Times New Roman" panose="02020603050405020304" pitchFamily="18" charset="0"/>
                  </a:rPr>
                  <a:t>tmp_graph.ver_list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p.ver</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adj</a:t>
                </a:r>
                <a:r>
                  <a:rPr lang="zh-CN" altLang="zh-CN" sz="2400" dirty="0">
                    <a:latin typeface="Times New Roman" panose="02020603050405020304" pitchFamily="18" charset="0"/>
                    <a:cs typeface="Times New Roman" panose="02020603050405020304" pitchFamily="18" charset="0"/>
                  </a:rPr>
                  <a:t>≠NIL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找到第</a:t>
                </a:r>
                <a:r>
                  <a:rPr lang="zh-CN" altLang="zh-CN" sz="2400" dirty="0">
                    <a:latin typeface="Times New Roman" panose="02020603050405020304" pitchFamily="18" charset="0"/>
                    <a:cs typeface="Times New Roman" panose="02020603050405020304" pitchFamily="18" charset="0"/>
                  </a:rPr>
                  <a:t>1</a:t>
                </a:r>
                <a:r>
                  <a:rPr lang="zh-CN" altLang="zh-CN" sz="2400" dirty="0">
                    <a:latin typeface="宋体" panose="02010600030101010101" pitchFamily="2" charset="-122"/>
                    <a:cs typeface="Times New Roman" panose="02020603050405020304" pitchFamily="18" charset="0"/>
                  </a:rPr>
                  <a:t>个起始顶点</a:t>
                </a:r>
                <a:endParaRPr lang="zh-CN" altLang="zh-CN" sz="3200" dirty="0"/>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next_circuit</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a:t>
                </a:r>
                <a:r>
                  <a:rPr lang="zh-CN" altLang="zh-CN" sz="2400" dirty="0" smtClean="0">
                    <a:latin typeface="Times New Roman" panose="02020603050405020304" pitchFamily="18" charset="0"/>
                    <a:cs typeface="Times New Roman" panose="02020603050405020304" pitchFamily="18" charset="0"/>
                  </a:rPr>
                  <a:t>GetCircuit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tmp_graph, p.ver</a:t>
                </a:r>
                <a:r>
                  <a:rPr lang="zh-CN" altLang="zh-CN" sz="2400" dirty="0">
                    <a:latin typeface="Times New Roman" panose="02020603050405020304" pitchFamily="18" charset="0"/>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next_circuit.last.</a:t>
                </a:r>
                <a:r>
                  <a:rPr lang="zh-CN" altLang="zh-CN" sz="2400" i="1" dirty="0" smtClean="0">
                    <a:latin typeface="Times New Roman" panose="02020603050405020304" pitchFamily="18" charset="0"/>
                    <a:cs typeface="Times New Roman" panose="02020603050405020304" pitchFamily="18" charset="0"/>
                  </a:rPr>
                  <a:t>next</a:t>
                </a:r>
                <a:r>
                  <a:rPr lang="zh-CN" altLang="zh-CN" sz="2400" i="1"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r>
                  <a:rPr lang="zh-CN" altLang="zh-CN" sz="2400" i="1" dirty="0">
                    <a:latin typeface="Times New Roman" panose="02020603050405020304" pitchFamily="18" charset="0"/>
                    <a:cs typeface="Times New Roman" panose="02020603050405020304" pitchFamily="18" charset="0"/>
                  </a:rPr>
                  <a:t>.next</a:t>
                </a:r>
                <a:endParaRPr lang="zh-CN" altLang="zh-CN" sz="3200" dirty="0"/>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p.</a:t>
                </a:r>
                <a:r>
                  <a:rPr lang="zh-CN" altLang="zh-CN" sz="2400" i="1" dirty="0" smtClean="0">
                    <a:latin typeface="Times New Roman" panose="02020603050405020304" pitchFamily="18" charset="0"/>
                    <a:cs typeface="Times New Roman" panose="02020603050405020304" pitchFamily="18" charset="0"/>
                  </a:rPr>
                  <a:t>next</a:t>
                </a:r>
                <a:r>
                  <a:rPr lang="zh-CN" altLang="zh-CN" sz="2400" i="1"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←next</a:t>
                </a:r>
                <a:r>
                  <a:rPr lang="zh-CN" altLang="zh-CN" sz="2400" i="1" dirty="0">
                    <a:latin typeface="Times New Roman" panose="02020603050405020304" pitchFamily="18" charset="0"/>
                    <a:cs typeface="Times New Roman" panose="02020603050405020304" pitchFamily="18" charset="0"/>
                  </a:rPr>
                  <a:t>_circuit.first.next</a:t>
                </a:r>
                <a:endParaRPr lang="zh-CN" altLang="zh-CN" sz="3200" dirty="0"/>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  </a:t>
                </a:r>
                <a:r>
                  <a:rPr lang="zh-CN" altLang="zh-CN" sz="2400" b="1" dirty="0">
                    <a:latin typeface="Times New Roman" panose="02020603050405020304" pitchFamily="18" charset="0"/>
                    <a:cs typeface="Times New Roman" panose="02020603050405020304" pitchFamily="18" charset="0"/>
                  </a:rPr>
                  <a:t>delete</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next_circuit.first</a:t>
                </a:r>
                <a:endParaRPr lang="zh-CN" altLang="zh-CN" sz="3200" dirty="0"/>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12"/>
                </a:pP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r>
                  <a:rPr lang="zh-CN" altLang="zh-CN" sz="2400" i="1"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 p.next</a:t>
                </a:r>
                <a:r>
                  <a:rPr lang="zh-CN" altLang="zh-CN" sz="2400" i="1" dirty="0" smtClean="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12"/>
                </a:pP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12"/>
                </a:pPr>
                <a:r>
                  <a:rPr lang="zh-CN" altLang="zh-CN" sz="2400" b="1" dirty="0">
                    <a:latin typeface="Times New Roman" panose="02020603050405020304" pitchFamily="18" charset="0"/>
                    <a:cs typeface="Times New Roman" panose="02020603050405020304" pitchFamily="18" charset="0"/>
                  </a:rPr>
                  <a:t>return</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circuit</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758825" y="1262779"/>
                <a:ext cx="11376025" cy="4893647"/>
              </a:xfrm>
              <a:prstGeom prst="rect">
                <a:avLst/>
              </a:prstGeom>
              <a:blipFill>
                <a:blip r:embed="rId3"/>
                <a:stretch>
                  <a:fillRect l="-696" t="-1494" b="-1868"/>
                </a:stretch>
              </a:blipFill>
            </p:spPr>
            <p:txBody>
              <a:bodyPr/>
              <a:lstStyle/>
              <a:p>
                <a:r>
                  <a:rPr lang="zh-CN" altLang="en-US">
                    <a:noFill/>
                  </a:rPr>
                  <a:t> </a:t>
                </a:r>
              </a:p>
            </p:txBody>
          </p:sp>
        </mc:Fallback>
      </mc:AlternateContent>
      <p:sp>
        <p:nvSpPr>
          <p:cNvPr id="6" name="AutoShape 2" descr="\\tmp\wps-root\ksohtml\wps1gdoJL.jpg"/>
          <p:cNvSpPr>
            <a:spLocks noChangeAspect="1" noChangeArrowheads="1"/>
          </p:cNvSpPr>
          <p:nvPr/>
        </p:nvSpPr>
        <p:spPr bwMode="auto">
          <a:xfrm>
            <a:off x="139700" y="-1231900"/>
            <a:ext cx="647700"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9GTJQY.jpg"/>
          <p:cNvSpPr>
            <a:spLocks noChangeAspect="1" noChangeArrowheads="1"/>
          </p:cNvSpPr>
          <p:nvPr/>
        </p:nvSpPr>
        <p:spPr bwMode="auto">
          <a:xfrm>
            <a:off x="674688" y="-89693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XVI8Xb.jpg"/>
          <p:cNvSpPr>
            <a:spLocks noChangeAspect="1" noChangeArrowheads="1"/>
          </p:cNvSpPr>
          <p:nvPr/>
        </p:nvSpPr>
        <p:spPr bwMode="auto">
          <a:xfrm>
            <a:off x="654050" y="-71437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JqYB5o.jpg"/>
          <p:cNvSpPr>
            <a:spLocks noChangeAspect="1" noChangeArrowheads="1"/>
          </p:cNvSpPr>
          <p:nvPr/>
        </p:nvSpPr>
        <p:spPr bwMode="auto">
          <a:xfrm>
            <a:off x="139700" y="-5318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Vt69cC.jpg"/>
          <p:cNvSpPr>
            <a:spLocks noChangeAspect="1" noChangeArrowheads="1"/>
          </p:cNvSpPr>
          <p:nvPr/>
        </p:nvSpPr>
        <p:spPr bwMode="auto">
          <a:xfrm>
            <a:off x="139700" y="-349250"/>
            <a:ext cx="3905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43MkP.jpg"/>
          <p:cNvSpPr>
            <a:spLocks noChangeAspect="1" noChangeArrowheads="1"/>
          </p:cNvSpPr>
          <p:nvPr/>
        </p:nvSpPr>
        <p:spPr bwMode="auto">
          <a:xfrm>
            <a:off x="460375" y="-166688"/>
            <a:ext cx="95250" cy="1905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xmhvs2.jpg"/>
          <p:cNvSpPr>
            <a:spLocks noChangeAspect="1" noChangeArrowheads="1"/>
          </p:cNvSpPr>
          <p:nvPr/>
        </p:nvSpPr>
        <p:spPr bwMode="auto">
          <a:xfrm>
            <a:off x="200025" y="15875"/>
            <a:ext cx="3333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RJ5iAf.jpg"/>
          <p:cNvSpPr>
            <a:spLocks noChangeAspect="1" noChangeArrowheads="1"/>
          </p:cNvSpPr>
          <p:nvPr/>
        </p:nvSpPr>
        <p:spPr bwMode="auto">
          <a:xfrm>
            <a:off x="228600" y="503238"/>
            <a:ext cx="6762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bvEaIs.jpg"/>
          <p:cNvSpPr>
            <a:spLocks noChangeAspect="1" noChangeArrowheads="1"/>
          </p:cNvSpPr>
          <p:nvPr/>
        </p:nvSpPr>
        <p:spPr bwMode="auto">
          <a:xfrm>
            <a:off x="955675" y="6858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pDk6PF.jpg"/>
          <p:cNvSpPr>
            <a:spLocks noChangeAspect="1" noChangeArrowheads="1"/>
          </p:cNvSpPr>
          <p:nvPr/>
        </p:nvSpPr>
        <p:spPr bwMode="auto">
          <a:xfrm>
            <a:off x="1095375" y="685800"/>
            <a:ext cx="50482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Vpa7XS.jpg"/>
          <p:cNvSpPr>
            <a:spLocks noChangeAspect="1" noChangeArrowheads="1"/>
          </p:cNvSpPr>
          <p:nvPr/>
        </p:nvSpPr>
        <p:spPr bwMode="auto">
          <a:xfrm>
            <a:off x="711200" y="86836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13" descr="\\tmp\wps-root\ksohtml\wpslT1c65.jpg"/>
          <p:cNvSpPr>
            <a:spLocks noChangeAspect="1" noChangeArrowheads="1"/>
          </p:cNvSpPr>
          <p:nvPr/>
        </p:nvSpPr>
        <p:spPr bwMode="auto">
          <a:xfrm>
            <a:off x="228600" y="1050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2" descr="\\tmp\wps-root\ksohtml\wpsnwrpI5.jpg"/>
          <p:cNvSpPr>
            <a:spLocks noChangeAspect="1" noChangeArrowheads="1"/>
          </p:cNvSpPr>
          <p:nvPr/>
        </p:nvSpPr>
        <p:spPr bwMode="auto">
          <a:xfrm>
            <a:off x="328613" y="-1781175"/>
            <a:ext cx="2190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3" descr="\\tmp\wps-root\ksohtml\wpsHtFHk5.jpg"/>
          <p:cNvSpPr>
            <a:spLocks noChangeAspect="1" noChangeArrowheads="1"/>
          </p:cNvSpPr>
          <p:nvPr/>
        </p:nvSpPr>
        <p:spPr bwMode="auto">
          <a:xfrm>
            <a:off x="76200" y="-1598613"/>
            <a:ext cx="3810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AutoShape 4" descr="\\tmp\wps-root\ksohtml\wpstnX3W4.jpg"/>
          <p:cNvSpPr>
            <a:spLocks noChangeAspect="1" noChangeArrowheads="1"/>
          </p:cNvSpPr>
          <p:nvPr/>
        </p:nvSpPr>
        <p:spPr bwMode="auto">
          <a:xfrm>
            <a:off x="311150" y="-1598613"/>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AutoShape 5" descr="\\tmp\wps-root\ksohtml\wpsl8ovz4.jpg"/>
          <p:cNvSpPr>
            <a:spLocks noChangeAspect="1" noChangeArrowheads="1"/>
          </p:cNvSpPr>
          <p:nvPr/>
        </p:nvSpPr>
        <p:spPr bwMode="auto">
          <a:xfrm>
            <a:off x="549275" y="-1263650"/>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AutoShape 6" descr="\\tmp\wps-root\ksohtml\wpsfA91b4.jpg"/>
          <p:cNvSpPr>
            <a:spLocks noChangeAspect="1" noChangeArrowheads="1"/>
          </p:cNvSpPr>
          <p:nvPr/>
        </p:nvSpPr>
        <p:spPr bwMode="auto">
          <a:xfrm>
            <a:off x="744538" y="-1081088"/>
            <a:ext cx="1333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AutoShape 7" descr="\\tmp\wps-root\ksohtml\wpsv3jDO3.jpg"/>
          <p:cNvSpPr>
            <a:spLocks noChangeAspect="1" noChangeArrowheads="1"/>
          </p:cNvSpPr>
          <p:nvPr/>
        </p:nvSpPr>
        <p:spPr bwMode="auto">
          <a:xfrm>
            <a:off x="349250" y="-8985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AutoShape 8" descr="\\tmp\wps-root\ksohtml\wps7Uelr3.jpg"/>
          <p:cNvSpPr>
            <a:spLocks noChangeAspect="1" noChangeArrowheads="1"/>
          </p:cNvSpPr>
          <p:nvPr/>
        </p:nvSpPr>
        <p:spPr bwMode="auto">
          <a:xfrm>
            <a:off x="439738" y="19843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AutoShape 9" descr="\\tmp\wps-root\ksohtml\wps1ew732.jpg"/>
          <p:cNvSpPr>
            <a:spLocks noChangeAspect="1" noChangeArrowheads="1"/>
          </p:cNvSpPr>
          <p:nvPr/>
        </p:nvSpPr>
        <p:spPr bwMode="auto">
          <a:xfrm>
            <a:off x="171450" y="381000"/>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AutoShape 10" descr="\\tmp\wps-root\ksohtml\wpstwPYG2.jpg"/>
          <p:cNvSpPr>
            <a:spLocks noChangeAspect="1" noChangeArrowheads="1"/>
          </p:cNvSpPr>
          <p:nvPr/>
        </p:nvSpPr>
        <p:spPr bwMode="auto">
          <a:xfrm>
            <a:off x="460375" y="563563"/>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AutoShape 11" descr="\\tmp\wps-root\ksohtml\wpsT47Uj2.jpg"/>
          <p:cNvSpPr>
            <a:spLocks noChangeAspect="1" noChangeArrowheads="1"/>
          </p:cNvSpPr>
          <p:nvPr/>
        </p:nvSpPr>
        <p:spPr bwMode="auto">
          <a:xfrm>
            <a:off x="893763" y="8985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AutoShape 12" descr="\\tmp\wps-root\ksohtml\wps5uPVW1.jpg"/>
          <p:cNvSpPr>
            <a:spLocks noChangeAspect="1" noChangeArrowheads="1"/>
          </p:cNvSpPr>
          <p:nvPr/>
        </p:nvSpPr>
        <p:spPr bwMode="auto">
          <a:xfrm>
            <a:off x="1352550" y="10810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AutoShape 13" descr="\\tmp\wps-root\ksohtml\wpsbAO0z1.jpg"/>
          <p:cNvSpPr>
            <a:spLocks noChangeAspect="1" noChangeArrowheads="1"/>
          </p:cNvSpPr>
          <p:nvPr/>
        </p:nvSpPr>
        <p:spPr bwMode="auto">
          <a:xfrm>
            <a:off x="561975" y="1263650"/>
            <a:ext cx="1333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AutoShape 14" descr="\\tmp\wps-root\ksohtml\wpshoUad1.jpg"/>
          <p:cNvSpPr>
            <a:spLocks noChangeAspect="1" noChangeArrowheads="1"/>
          </p:cNvSpPr>
          <p:nvPr/>
        </p:nvSpPr>
        <p:spPr bwMode="auto">
          <a:xfrm>
            <a:off x="260350" y="1751013"/>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形状 13">
            <a:extLst>
              <a:ext uri="{FF2B5EF4-FFF2-40B4-BE49-F238E27FC236}">
                <a16:creationId xmlns:a16="http://schemas.microsoft.com/office/drawing/2014/main" id="{BB7B2CCE-99DF-4AF4-BEDA-188B38B189F1}"/>
              </a:ext>
            </a:extLst>
          </p:cNvPr>
          <p:cNvSpPr/>
          <p:nvPr/>
        </p:nvSpPr>
        <p:spPr>
          <a:xfrm>
            <a:off x="7013851" y="5109278"/>
            <a:ext cx="4942289" cy="1346693"/>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访问到每条边一次，顶点共</a:t>
            </a:r>
            <a:r>
              <a:rPr lang="en-US" altLang="zh-CN" sz="2400" dirty="0" smtClean="0">
                <a:latin typeface="微软雅黑" panose="020B0503020204020204" pitchFamily="34" charset="-122"/>
                <a:ea typeface="微软雅黑" panose="020B0503020204020204" pitchFamily="34" charset="-122"/>
              </a:rPr>
              <a:t>m</a:t>
            </a:r>
            <a:r>
              <a:rPr lang="zh-CN" altLang="en-US" sz="2400" dirty="0" smtClean="0">
                <a:latin typeface="微软雅黑" panose="020B0503020204020204" pitchFamily="34" charset="-122"/>
                <a:ea typeface="微软雅黑" panose="020B0503020204020204" pitchFamily="34" charset="-122"/>
              </a:rPr>
              <a:t>次，</a:t>
            </a:r>
            <a:endParaRPr lang="en-US" altLang="zh-CN" sz="2400" dirty="0" smtClean="0">
              <a:latin typeface="微软雅黑" panose="020B0503020204020204" pitchFamily="34" charset="-122"/>
              <a:ea typeface="微软雅黑" panose="020B0503020204020204" pitchFamily="34" charset="-122"/>
            </a:endParaRPr>
          </a:p>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738713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lvl="0" eaLnBrk="0" fontAlgn="base" hangingPunct="0">
              <a:lnSpc>
                <a:spcPct val="100000"/>
              </a:lnSpc>
              <a:spcAft>
                <a:spcPct val="0"/>
              </a:spcAft>
            </a:pPr>
            <a:r>
              <a:rPr lang="zh-CN" altLang="zh-CN" sz="2900" dirty="0" smtClean="0"/>
              <a:t>双</a:t>
            </a:r>
            <a:r>
              <a:rPr lang="zh-CN" altLang="zh-CN" sz="2900" dirty="0"/>
              <a:t>连通</a:t>
            </a:r>
            <a:r>
              <a:rPr lang="zh-CN" altLang="zh-CN" sz="2900" dirty="0" smtClean="0"/>
              <a:t>分量</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655469" y="1460111"/>
            <a:ext cx="10947951" cy="3970318"/>
          </a:xfrm>
          <a:prstGeom prst="rect">
            <a:avLst/>
          </a:prstGeom>
          <a:noFill/>
        </p:spPr>
        <p:txBody>
          <a:bodyPr wrap="square" rtlCol="0">
            <a:spAutoFit/>
          </a:bodyPr>
          <a:lstStyle/>
          <a:p>
            <a:pPr lvl="0" eaLnBrk="0" fontAlgn="base" hangingPunct="0">
              <a:lnSpc>
                <a:spcPct val="150000"/>
              </a:lnSpc>
              <a:spcBef>
                <a:spcPct val="0"/>
              </a:spcBef>
              <a:spcAft>
                <a:spcPct val="0"/>
              </a:spcAft>
            </a:pPr>
            <a:r>
              <a:rPr lang="zh-CN" altLang="en-US" sz="2400" b="1" dirty="0" smtClean="0">
                <a:latin typeface="Times New Roman" panose="02020603050405020304" pitchFamily="18" charset="0"/>
                <a:cs typeface="Times New Roman" panose="02020603050405020304" pitchFamily="18" charset="0"/>
              </a:rPr>
              <a:t>相关术语：</a:t>
            </a:r>
            <a:endParaRPr lang="en-US" altLang="zh-CN" sz="2400" b="1" dirty="0" smtClean="0">
              <a:latin typeface="Times New Roman" panose="02020603050405020304" pitchFamily="18" charset="0"/>
              <a:cs typeface="Times New Roman" panose="02020603050405020304" pitchFamily="18" charset="0"/>
            </a:endParaRPr>
          </a:p>
          <a:p>
            <a:pPr marL="1260475" lvl="0" indent="-1260475" eaLnBrk="0" fontAlgn="base" hangingPunct="0">
              <a:lnSpc>
                <a:spcPct val="150000"/>
              </a:lnSpc>
              <a:spcBef>
                <a:spcPct val="0"/>
              </a:spcBef>
              <a:spcAft>
                <a:spcPct val="0"/>
              </a:spcAft>
            </a:pPr>
            <a:r>
              <a:rPr lang="zh-CN" altLang="zh-CN" sz="2400" b="1" dirty="0" smtClean="0">
                <a:latin typeface="宋体" panose="02010600030101010101" pitchFamily="2" charset="-122"/>
                <a:cs typeface="Times New Roman" panose="02020603050405020304" pitchFamily="18" charset="0"/>
              </a:rPr>
              <a:t>点割集</a:t>
            </a:r>
            <a:r>
              <a:rPr lang="zh-CN" altLang="en-US" sz="2400" b="1"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在</a:t>
            </a:r>
            <a:r>
              <a:rPr lang="zh-CN" altLang="zh-CN" sz="2400" dirty="0">
                <a:latin typeface="宋体" panose="02010600030101010101" pitchFamily="2" charset="-122"/>
                <a:cs typeface="Times New Roman" panose="02020603050405020304" pitchFamily="18" charset="0"/>
              </a:rPr>
              <a:t>一个无向图</a:t>
            </a:r>
            <a:r>
              <a:rPr lang="zh-CN" altLang="zh-CN" sz="2400" dirty="0">
                <a:latin typeface="Times New Roman" panose="02020603050405020304" pitchFamily="18" charset="0"/>
                <a:cs typeface="Times New Roman" panose="02020603050405020304" pitchFamily="18" charset="0"/>
              </a:rPr>
              <a:t>G=(V,E)</a:t>
            </a:r>
            <a:r>
              <a:rPr lang="zh-CN" altLang="zh-CN" sz="2400" dirty="0">
                <a:latin typeface="宋体" panose="02010600030101010101" pitchFamily="2" charset="-122"/>
                <a:cs typeface="Times New Roman" panose="02020603050405020304" pitchFamily="18" charset="0"/>
              </a:rPr>
              <a:t>中，若存在一个顶点集合</a:t>
            </a:r>
            <a:r>
              <a:rPr lang="zh-CN" altLang="zh-CN" sz="2400" dirty="0">
                <a:latin typeface="Times New Roman" panose="02020603050405020304" pitchFamily="18" charset="0"/>
                <a:cs typeface="Times New Roman" panose="02020603050405020304" pitchFamily="18" charset="0"/>
              </a:rPr>
              <a:t>W</a:t>
            </a:r>
            <a:r>
              <a:rPr lang="zh-CN" altLang="zh-CN" sz="2400" dirty="0">
                <a:latin typeface="宋体" panose="02010600030101010101" pitchFamily="2" charset="-122"/>
                <a:cs typeface="Times New Roman" panose="02020603050405020304" pitchFamily="18" charset="0"/>
              </a:rPr>
              <a:t>，从</a:t>
            </a:r>
            <a:r>
              <a:rPr lang="zh-CN" altLang="zh-CN" sz="2400" dirty="0">
                <a:latin typeface="Times New Roman" panose="02020603050405020304" pitchFamily="18" charset="0"/>
                <a:cs typeface="Times New Roman" panose="02020603050405020304" pitchFamily="18" charset="0"/>
              </a:rPr>
              <a:t>G</a:t>
            </a:r>
            <a:r>
              <a:rPr lang="zh-CN" altLang="zh-CN" sz="2400" dirty="0">
                <a:latin typeface="宋体" panose="02010600030101010101" pitchFamily="2" charset="-122"/>
                <a:cs typeface="Times New Roman" panose="02020603050405020304" pitchFamily="18" charset="0"/>
              </a:rPr>
              <a:t>中删除</a:t>
            </a:r>
            <a:r>
              <a:rPr lang="zh-CN" altLang="zh-CN" sz="2400" dirty="0">
                <a:latin typeface="Times New Roman" panose="02020603050405020304" pitchFamily="18" charset="0"/>
                <a:cs typeface="Times New Roman" panose="02020603050405020304" pitchFamily="18" charset="0"/>
              </a:rPr>
              <a:t>W</a:t>
            </a:r>
            <a:r>
              <a:rPr lang="zh-CN" altLang="zh-CN" sz="2400" dirty="0">
                <a:latin typeface="宋体" panose="02010600030101010101" pitchFamily="2" charset="-122"/>
                <a:cs typeface="Times New Roman" panose="02020603050405020304" pitchFamily="18" charset="0"/>
              </a:rPr>
              <a:t>中的所有</a:t>
            </a:r>
            <a:r>
              <a:rPr lang="zh-CN" altLang="zh-CN" sz="2400" dirty="0" smtClean="0">
                <a:latin typeface="宋体" panose="02010600030101010101" pitchFamily="2" charset="-122"/>
                <a:cs typeface="Times New Roman" panose="02020603050405020304" pitchFamily="18" charset="0"/>
              </a:rPr>
              <a:t>顶点</a:t>
            </a:r>
            <a:r>
              <a:rPr lang="zh-CN" altLang="zh-CN" sz="2400" dirty="0">
                <a:latin typeface="宋体" panose="02010600030101010101" pitchFamily="2" charset="-122"/>
                <a:cs typeface="Times New Roman" panose="02020603050405020304" pitchFamily="18" charset="0"/>
              </a:rPr>
              <a:t>以及</a:t>
            </a:r>
            <a:r>
              <a:rPr lang="zh-CN" altLang="zh-CN" sz="2400" dirty="0">
                <a:latin typeface="Times New Roman" panose="02020603050405020304" pitchFamily="18" charset="0"/>
                <a:cs typeface="Times New Roman" panose="02020603050405020304" pitchFamily="18" charset="0"/>
              </a:rPr>
              <a:t>W</a:t>
            </a:r>
            <a:r>
              <a:rPr lang="zh-CN" altLang="zh-CN" sz="2400" dirty="0">
                <a:latin typeface="宋体" panose="02010600030101010101" pitchFamily="2" charset="-122"/>
                <a:cs typeface="Times New Roman" panose="02020603050405020304" pitchFamily="18" charset="0"/>
              </a:rPr>
              <a:t>中所有顶点相关联的边之后，图的连通分量增多，则这个顶点集合</a:t>
            </a:r>
            <a:r>
              <a:rPr lang="zh-CN" altLang="zh-CN" sz="2400" dirty="0">
                <a:latin typeface="Times New Roman" panose="02020603050405020304" pitchFamily="18" charset="0"/>
                <a:cs typeface="Times New Roman" panose="02020603050405020304" pitchFamily="18" charset="0"/>
              </a:rPr>
              <a:t>W</a:t>
            </a:r>
            <a:r>
              <a:rPr lang="zh-CN" altLang="zh-CN" sz="2400" dirty="0">
                <a:latin typeface="宋体" panose="02010600030101010101" pitchFamily="2" charset="-122"/>
                <a:cs typeface="Times New Roman" panose="02020603050405020304" pitchFamily="18" charset="0"/>
              </a:rPr>
              <a:t>称</a:t>
            </a:r>
            <a:r>
              <a:rPr lang="zh-CN" altLang="zh-CN" sz="2400" b="1" dirty="0">
                <a:latin typeface="宋体" panose="02010600030101010101" pitchFamily="2" charset="-122"/>
                <a:cs typeface="Times New Roman" panose="02020603050405020304" pitchFamily="18" charset="0"/>
              </a:rPr>
              <a:t>点割集</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1260475" lvl="0" indent="-1260475" eaLnBrk="0" fontAlgn="base" hangingPunct="0">
              <a:lnSpc>
                <a:spcPct val="150000"/>
              </a:lnSpc>
              <a:spcBef>
                <a:spcPct val="0"/>
              </a:spcBef>
              <a:spcAft>
                <a:spcPct val="0"/>
              </a:spcAft>
            </a:pPr>
            <a:r>
              <a:rPr lang="zh-CN" altLang="zh-CN" sz="2400" b="1" dirty="0" smtClean="0">
                <a:latin typeface="宋体" panose="02010600030101010101" pitchFamily="2" charset="-122"/>
                <a:cs typeface="Times New Roman" panose="02020603050405020304" pitchFamily="18" charset="0"/>
              </a:rPr>
              <a:t>割点</a:t>
            </a:r>
            <a:r>
              <a:rPr lang="zh-CN" altLang="en-US" sz="2400" b="1" dirty="0" smtClean="0">
                <a:latin typeface="宋体" panose="02010600030101010101" pitchFamily="2" charset="-122"/>
                <a:cs typeface="Times New Roman" panose="02020603050405020304" pitchFamily="18" charset="0"/>
              </a:rPr>
              <a:t>：  </a:t>
            </a:r>
            <a:r>
              <a:rPr lang="zh-CN" altLang="zh-CN" sz="2400" dirty="0" smtClean="0">
                <a:latin typeface="宋体" panose="02010600030101010101" pitchFamily="2" charset="-122"/>
                <a:cs typeface="Times New Roman" panose="02020603050405020304" pitchFamily="18" charset="0"/>
              </a:rPr>
              <a:t>当</a:t>
            </a:r>
            <a:r>
              <a:rPr lang="zh-CN" altLang="zh-CN" sz="2400" dirty="0">
                <a:latin typeface="Times New Roman" panose="02020603050405020304" pitchFamily="18" charset="0"/>
                <a:cs typeface="Times New Roman" panose="02020603050405020304" pitchFamily="18" charset="0"/>
              </a:rPr>
              <a:t>W</a:t>
            </a:r>
            <a:r>
              <a:rPr lang="zh-CN" altLang="zh-CN" sz="2400" dirty="0">
                <a:latin typeface="宋体" panose="02010600030101010101" pitchFamily="2" charset="-122"/>
                <a:cs typeface="Times New Roman" panose="02020603050405020304" pitchFamily="18" charset="0"/>
              </a:rPr>
              <a:t>中只含有一个顶点时，这个顶点称</a:t>
            </a:r>
            <a:r>
              <a:rPr lang="zh-CN" altLang="zh-CN" sz="2400" b="1" dirty="0">
                <a:latin typeface="宋体" panose="02010600030101010101" pitchFamily="2" charset="-122"/>
                <a:cs typeface="Times New Roman" panose="02020603050405020304" pitchFamily="18" charset="0"/>
              </a:rPr>
              <a:t>割点</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1260475" lvl="0" indent="-1260475" eaLnBrk="0" fontAlgn="base" hangingPunct="0">
              <a:lnSpc>
                <a:spcPct val="150000"/>
              </a:lnSpc>
              <a:spcBef>
                <a:spcPct val="0"/>
              </a:spcBef>
              <a:spcAft>
                <a:spcPct val="0"/>
              </a:spcAft>
            </a:pPr>
            <a:r>
              <a:rPr lang="en-US" altLang="zh-CN" sz="2400" dirty="0">
                <a:latin typeface="宋体" panose="02010600030101010101" pitchFamily="2" charset="-122"/>
                <a:cs typeface="Times New Roman" panose="02020603050405020304" pitchFamily="18" charset="0"/>
              </a:rPr>
              <a:t> </a:t>
            </a:r>
            <a:r>
              <a:rPr lang="en-US" altLang="zh-CN" sz="2400" dirty="0" smtClean="0">
                <a:latin typeface="宋体" panose="02010600030101010101" pitchFamily="2" charset="-122"/>
                <a:cs typeface="Times New Roman" panose="02020603050405020304" pitchFamily="18" charset="0"/>
              </a:rPr>
              <a:t>       </a:t>
            </a:r>
            <a:r>
              <a:rPr lang="zh-CN" altLang="zh-CN" sz="2400" dirty="0" smtClean="0">
                <a:latin typeface="宋体" panose="02010600030101010101" pitchFamily="2" charset="-122"/>
                <a:cs typeface="Times New Roman" panose="02020603050405020304" pitchFamily="18" charset="0"/>
              </a:rPr>
              <a:t>特殊</a:t>
            </a:r>
            <a:r>
              <a:rPr lang="zh-CN" altLang="zh-CN" sz="2400" dirty="0">
                <a:latin typeface="宋体" panose="02010600030101010101" pitchFamily="2" charset="-122"/>
                <a:cs typeface="Times New Roman" panose="02020603050405020304" pitchFamily="18" charset="0"/>
              </a:rPr>
              <a:t>地：当</a:t>
            </a:r>
            <a:r>
              <a:rPr lang="zh-CN" altLang="zh-CN" sz="2400" dirty="0">
                <a:latin typeface="Times New Roman" panose="02020603050405020304" pitchFamily="18" charset="0"/>
                <a:cs typeface="Times New Roman" panose="02020603050405020304" pitchFamily="18" charset="0"/>
              </a:rPr>
              <a:t>G</a:t>
            </a:r>
            <a:r>
              <a:rPr lang="zh-CN" altLang="zh-CN" sz="2400" dirty="0">
                <a:latin typeface="宋体" panose="02010600030101010101" pitchFamily="2" charset="-122"/>
                <a:cs typeface="Times New Roman" panose="02020603050405020304" pitchFamily="18" charset="0"/>
              </a:rPr>
              <a:t>是一个无向连通图时，删除割点后，得到的图不再连通</a:t>
            </a:r>
            <a:r>
              <a:rPr lang="zh-CN" altLang="zh-CN" sz="2400" dirty="0">
                <a:latin typeface="Times New Roman" panose="02020603050405020304" pitchFamily="18" charset="0"/>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含两个或两个以上连通分量</a:t>
            </a:r>
            <a:r>
              <a:rPr lang="zh-CN" altLang="zh-CN" sz="2400" dirty="0">
                <a:latin typeface="Times New Roman" panose="02020603050405020304" pitchFamily="18" charset="0"/>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20346832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lvl="0" eaLnBrk="0" fontAlgn="base" hangingPunct="0">
              <a:lnSpc>
                <a:spcPct val="100000"/>
              </a:lnSpc>
              <a:spcAft>
                <a:spcPct val="0"/>
              </a:spcAft>
            </a:pPr>
            <a:r>
              <a:rPr lang="zh-CN" altLang="zh-CN" sz="2900" dirty="0" smtClean="0"/>
              <a:t>双</a:t>
            </a:r>
            <a:r>
              <a:rPr lang="zh-CN" altLang="zh-CN" sz="2900" dirty="0"/>
              <a:t>连通</a:t>
            </a:r>
            <a:r>
              <a:rPr lang="zh-CN" altLang="zh-CN" sz="2900" dirty="0" smtClean="0"/>
              <a:t>分量</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655469" y="1460111"/>
            <a:ext cx="11300671" cy="7294305"/>
          </a:xfrm>
          <a:prstGeom prst="rect">
            <a:avLst/>
          </a:prstGeom>
          <a:noFill/>
        </p:spPr>
        <p:txBody>
          <a:bodyPr wrap="square" rtlCol="0">
            <a:spAutoFit/>
          </a:bodyPr>
          <a:lstStyle/>
          <a:p>
            <a:pPr marL="1260475" lvl="0" indent="-1260475" eaLnBrk="0" fontAlgn="base" hangingPunct="0">
              <a:lnSpc>
                <a:spcPct val="150000"/>
              </a:lnSpc>
              <a:spcBef>
                <a:spcPct val="0"/>
              </a:spcBef>
              <a:spcAft>
                <a:spcPct val="0"/>
              </a:spcAft>
            </a:pPr>
            <a:r>
              <a:rPr lang="zh-CN" altLang="zh-CN" sz="2400" b="1" dirty="0">
                <a:latin typeface="宋体" panose="02010600030101010101" pitchFamily="2" charset="-122"/>
                <a:cs typeface="Times New Roman" panose="02020603050405020304" pitchFamily="18" charset="0"/>
              </a:rPr>
              <a:t>边</a:t>
            </a:r>
            <a:r>
              <a:rPr lang="zh-CN" altLang="zh-CN" sz="2400" b="1" dirty="0" smtClean="0">
                <a:latin typeface="宋体" panose="02010600030101010101" pitchFamily="2" charset="-122"/>
                <a:cs typeface="Times New Roman" panose="02020603050405020304" pitchFamily="18" charset="0"/>
              </a:rPr>
              <a:t>割集</a:t>
            </a:r>
            <a:r>
              <a:rPr lang="zh-CN" altLang="en-US" sz="2400" b="1"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在</a:t>
            </a:r>
            <a:r>
              <a:rPr lang="zh-CN" altLang="zh-CN" sz="2400" dirty="0">
                <a:latin typeface="宋体" panose="02010600030101010101" pitchFamily="2" charset="-122"/>
                <a:cs typeface="Times New Roman" panose="02020603050405020304" pitchFamily="18" charset="0"/>
              </a:rPr>
              <a:t>一个无向连通图</a:t>
            </a:r>
            <a:r>
              <a:rPr lang="zh-CN" altLang="zh-CN" sz="2400" dirty="0">
                <a:latin typeface="Times New Roman" panose="02020603050405020304" pitchFamily="18" charset="0"/>
                <a:cs typeface="Times New Roman" panose="02020603050405020304" pitchFamily="18" charset="0"/>
              </a:rPr>
              <a:t>G=(V,E)</a:t>
            </a:r>
            <a:r>
              <a:rPr lang="zh-CN" altLang="zh-CN" sz="2400" dirty="0">
                <a:latin typeface="宋体" panose="02010600030101010101" pitchFamily="2" charset="-122"/>
                <a:cs typeface="Times New Roman" panose="02020603050405020304" pitchFamily="18" charset="0"/>
              </a:rPr>
              <a:t>中，若存在一个边的集合</a:t>
            </a:r>
            <a:r>
              <a:rPr lang="zh-CN" altLang="zh-CN" sz="2400" dirty="0">
                <a:latin typeface="Times New Roman" panose="02020603050405020304" pitchFamily="18" charset="0"/>
                <a:cs typeface="Times New Roman" panose="02020603050405020304" pitchFamily="18" charset="0"/>
              </a:rPr>
              <a:t>F</a:t>
            </a:r>
            <a:r>
              <a:rPr lang="zh-CN" altLang="zh-CN" sz="2400" dirty="0">
                <a:latin typeface="宋体" panose="02010600030101010101" pitchFamily="2" charset="-122"/>
                <a:cs typeface="Times New Roman" panose="02020603050405020304" pitchFamily="18" charset="0"/>
              </a:rPr>
              <a:t>，删除</a:t>
            </a:r>
            <a:r>
              <a:rPr lang="zh-CN" altLang="zh-CN" sz="2400" dirty="0">
                <a:latin typeface="Times New Roman" panose="02020603050405020304" pitchFamily="18" charset="0"/>
                <a:cs typeface="Times New Roman" panose="02020603050405020304" pitchFamily="18" charset="0"/>
              </a:rPr>
              <a:t>F</a:t>
            </a:r>
            <a:r>
              <a:rPr lang="zh-CN" altLang="zh-CN" sz="2400" dirty="0">
                <a:latin typeface="宋体" panose="02010600030101010101" pitchFamily="2" charset="-122"/>
                <a:cs typeface="Times New Roman" panose="02020603050405020304" pitchFamily="18" charset="0"/>
              </a:rPr>
              <a:t>中的所有边后，得到的图不再连通，则这个边集合</a:t>
            </a:r>
            <a:r>
              <a:rPr lang="zh-CN" altLang="zh-CN" sz="2400" dirty="0">
                <a:latin typeface="Times New Roman" panose="02020603050405020304" pitchFamily="18" charset="0"/>
                <a:cs typeface="Times New Roman" panose="02020603050405020304" pitchFamily="18" charset="0"/>
              </a:rPr>
              <a:t>F</a:t>
            </a:r>
            <a:r>
              <a:rPr lang="zh-CN" altLang="zh-CN" sz="2400" dirty="0">
                <a:latin typeface="宋体" panose="02010600030101010101" pitchFamily="2" charset="-122"/>
                <a:cs typeface="Times New Roman" panose="02020603050405020304" pitchFamily="18" charset="0"/>
              </a:rPr>
              <a:t>称</a:t>
            </a:r>
            <a:r>
              <a:rPr lang="zh-CN" altLang="zh-CN" sz="2400" b="1" dirty="0">
                <a:latin typeface="宋体" panose="02010600030101010101" pitchFamily="2" charset="-122"/>
                <a:cs typeface="Times New Roman" panose="02020603050405020304" pitchFamily="18" charset="0"/>
              </a:rPr>
              <a:t>边割集</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1260475" lvl="0" indent="-1260475" eaLnBrk="0" fontAlgn="base" hangingPunct="0">
              <a:lnSpc>
                <a:spcPct val="150000"/>
              </a:lnSpc>
              <a:spcBef>
                <a:spcPct val="0"/>
              </a:spcBef>
              <a:spcAft>
                <a:spcPct val="0"/>
              </a:spcAft>
            </a:pPr>
            <a:r>
              <a:rPr lang="zh-CN" altLang="zh-CN" sz="2400" b="1" dirty="0">
                <a:latin typeface="宋体" panose="02010600030101010101" pitchFamily="2" charset="-122"/>
                <a:cs typeface="Times New Roman" panose="02020603050405020304" pitchFamily="18" charset="0"/>
              </a:rPr>
              <a:t>割</a:t>
            </a:r>
            <a:r>
              <a:rPr lang="zh-CN" altLang="zh-CN" sz="2400" b="1" dirty="0" smtClean="0">
                <a:latin typeface="宋体" panose="02010600030101010101" pitchFamily="2" charset="-122"/>
                <a:cs typeface="Times New Roman" panose="02020603050405020304" pitchFamily="18" charset="0"/>
              </a:rPr>
              <a:t>边</a:t>
            </a:r>
            <a:r>
              <a:rPr lang="zh-CN" altLang="en-US" sz="2400" b="1" dirty="0" smtClean="0">
                <a:latin typeface="宋体" panose="02010600030101010101" pitchFamily="2" charset="-122"/>
                <a:cs typeface="Times New Roman" panose="02020603050405020304" pitchFamily="18" charset="0"/>
              </a:rPr>
              <a:t>：  </a:t>
            </a:r>
            <a:r>
              <a:rPr lang="zh-CN" altLang="zh-CN" sz="2400" dirty="0" smtClean="0">
                <a:latin typeface="宋体" panose="02010600030101010101" pitchFamily="2" charset="-122"/>
                <a:cs typeface="Times New Roman" panose="02020603050405020304" pitchFamily="18" charset="0"/>
              </a:rPr>
              <a:t>当</a:t>
            </a:r>
            <a:r>
              <a:rPr lang="zh-CN" altLang="zh-CN" sz="2400" dirty="0">
                <a:latin typeface="Times New Roman" panose="02020603050405020304" pitchFamily="18" charset="0"/>
                <a:cs typeface="Times New Roman" panose="02020603050405020304" pitchFamily="18" charset="0"/>
              </a:rPr>
              <a:t>F</a:t>
            </a:r>
            <a:r>
              <a:rPr lang="zh-CN" altLang="zh-CN" sz="2400" dirty="0">
                <a:latin typeface="宋体" panose="02010600030101010101" pitchFamily="2" charset="-122"/>
                <a:cs typeface="Times New Roman" panose="02020603050405020304" pitchFamily="18" charset="0"/>
              </a:rPr>
              <a:t>中只含有一条边时，这条边称</a:t>
            </a:r>
            <a:r>
              <a:rPr lang="zh-CN" altLang="zh-CN" sz="2400" b="1" dirty="0">
                <a:latin typeface="宋体" panose="02010600030101010101" pitchFamily="2" charset="-122"/>
                <a:cs typeface="Times New Roman" panose="02020603050405020304" pitchFamily="18" charset="0"/>
              </a:rPr>
              <a:t>割边（或桥）</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1260475" lvl="0" indent="-1260475" eaLnBrk="0" fontAlgn="base" hangingPunct="0">
              <a:lnSpc>
                <a:spcPct val="150000"/>
              </a:lnSpc>
              <a:spcBef>
                <a:spcPct val="0"/>
              </a:spcBef>
              <a:spcAft>
                <a:spcPct val="0"/>
              </a:spcAft>
            </a:pPr>
            <a:endParaRPr lang="en-US" altLang="zh-CN" sz="2400" dirty="0" smtClean="0">
              <a:latin typeface="宋体" panose="02010600030101010101" pitchFamily="2" charset="-122"/>
              <a:cs typeface="Times New Roman" panose="02020603050405020304" pitchFamily="18" charset="0"/>
            </a:endParaRPr>
          </a:p>
          <a:p>
            <a:pPr marL="2160588" indent="-2160588" eaLnBrk="0" fontAlgn="base" hangingPunct="0">
              <a:lnSpc>
                <a:spcPct val="150000"/>
              </a:lnSpc>
              <a:spcBef>
                <a:spcPct val="0"/>
              </a:spcBef>
              <a:spcAft>
                <a:spcPct val="0"/>
              </a:spcAft>
            </a:pPr>
            <a:r>
              <a:rPr lang="zh-CN" altLang="zh-CN" sz="2400" b="1" dirty="0">
                <a:latin typeface="宋体" panose="02010600030101010101" pitchFamily="2" charset="-122"/>
                <a:cs typeface="Times New Roman" panose="02020603050405020304" pitchFamily="18" charset="0"/>
              </a:rPr>
              <a:t>边双</a:t>
            </a:r>
            <a:r>
              <a:rPr lang="zh-CN" altLang="zh-CN" sz="2400" b="1" dirty="0" smtClean="0">
                <a:latin typeface="宋体" panose="02010600030101010101" pitchFamily="2" charset="-122"/>
                <a:cs typeface="Times New Roman" panose="02020603050405020304" pitchFamily="18" charset="0"/>
              </a:rPr>
              <a:t>连通图</a:t>
            </a:r>
            <a:r>
              <a:rPr lang="zh-CN" altLang="en-US" sz="2400" b="1" dirty="0" smtClean="0">
                <a:latin typeface="宋体" panose="02010600030101010101" pitchFamily="2" charset="-122"/>
                <a:cs typeface="Times New Roman" panose="02020603050405020304" pitchFamily="18" charset="0"/>
              </a:rPr>
              <a:t>：  </a:t>
            </a:r>
            <a:r>
              <a:rPr lang="zh-CN" altLang="zh-CN" sz="2400" dirty="0" smtClean="0">
                <a:latin typeface="宋体" panose="02010600030101010101" pitchFamily="2" charset="-122"/>
                <a:cs typeface="Times New Roman" panose="02020603050405020304" pitchFamily="18" charset="0"/>
              </a:rPr>
              <a:t>若</a:t>
            </a:r>
            <a:r>
              <a:rPr lang="zh-CN" altLang="zh-CN" sz="2400" dirty="0">
                <a:latin typeface="宋体" panose="02010600030101010101" pitchFamily="2" charset="-122"/>
                <a:cs typeface="Times New Roman" panose="02020603050405020304" pitchFamily="18" charset="0"/>
              </a:rPr>
              <a:t>一个无向图连通图中去掉任意一条边都不会改变此图的连通性，即不存在桥，则称该无向图为边双连通图。</a:t>
            </a:r>
            <a:endParaRPr lang="en-US" altLang="zh-CN" sz="2400" dirty="0">
              <a:latin typeface="宋体" panose="02010600030101010101" pitchFamily="2" charset="-122"/>
              <a:cs typeface="Times New Roman" panose="02020603050405020304" pitchFamily="18" charset="0"/>
            </a:endParaRPr>
          </a:p>
          <a:p>
            <a:pPr marL="2160588" lvl="0" indent="-2160588" eaLnBrk="0" fontAlgn="base" hangingPunct="0">
              <a:lnSpc>
                <a:spcPct val="150000"/>
              </a:lnSpc>
              <a:spcBef>
                <a:spcPct val="0"/>
              </a:spcBef>
              <a:spcAft>
                <a:spcPct val="0"/>
              </a:spcAft>
            </a:pPr>
            <a:r>
              <a:rPr lang="zh-CN" altLang="zh-CN" sz="2400" b="1" dirty="0">
                <a:latin typeface="宋体" panose="02010600030101010101" pitchFamily="2" charset="-122"/>
                <a:cs typeface="Times New Roman" panose="02020603050405020304" pitchFamily="18" charset="0"/>
              </a:rPr>
              <a:t>边双连通</a:t>
            </a:r>
            <a:r>
              <a:rPr lang="zh-CN" altLang="zh-CN" sz="2400" b="1" dirty="0" smtClean="0">
                <a:latin typeface="宋体" panose="02010600030101010101" pitchFamily="2" charset="-122"/>
                <a:cs typeface="Times New Roman" panose="02020603050405020304" pitchFamily="18" charset="0"/>
              </a:rPr>
              <a:t>分量</a:t>
            </a:r>
            <a:r>
              <a:rPr lang="zh-CN" altLang="en-US" sz="2400" b="1"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图</a:t>
            </a:r>
            <a:r>
              <a:rPr lang="zh-CN" altLang="zh-CN" sz="2400" dirty="0">
                <a:latin typeface="宋体" panose="02010600030101010101" pitchFamily="2" charset="-122"/>
                <a:cs typeface="Times New Roman" panose="02020603050405020304" pitchFamily="18" charset="0"/>
              </a:rPr>
              <a:t>中的每一个极大边双连通子图称该无向图的边双连通分量。</a:t>
            </a:r>
          </a:p>
          <a:p>
            <a:pPr marL="1260475" indent="-1260475" eaLnBrk="0" fontAlgn="base" hangingPunct="0">
              <a:lnSpc>
                <a:spcPct val="150000"/>
              </a:lnSpc>
              <a:spcBef>
                <a:spcPct val="0"/>
              </a:spcBef>
              <a:spcAft>
                <a:spcPct val="0"/>
              </a:spcAft>
            </a:pPr>
            <a:endParaRPr lang="en-US" altLang="zh-CN" sz="2400" dirty="0" smtClean="0">
              <a:latin typeface="宋体" panose="02010600030101010101" pitchFamily="2" charset="-122"/>
              <a:cs typeface="Times New Roman" panose="02020603050405020304" pitchFamily="18" charset="0"/>
            </a:endParaRPr>
          </a:p>
          <a:p>
            <a:pPr marL="1260475" indent="-1260475" eaLnBrk="0" fontAlgn="base" hangingPunct="0">
              <a:lnSpc>
                <a:spcPct val="150000"/>
              </a:lnSpc>
              <a:spcBef>
                <a:spcPct val="0"/>
              </a:spcBef>
              <a:spcAft>
                <a:spcPct val="0"/>
              </a:spcAft>
            </a:pPr>
            <a:endParaRPr lang="zh-CN" altLang="zh-CN" sz="4800" dirty="0">
              <a:latin typeface="Arial" panose="020B0604020202020204" pitchFamily="34" charset="0"/>
            </a:endParaRPr>
          </a:p>
          <a:p>
            <a:pPr marL="1260475" lvl="0" indent="-1260475" eaLnBrk="0" fontAlgn="base" hangingPunct="0">
              <a:lnSpc>
                <a:spcPct val="150000"/>
              </a:lnSpc>
              <a:spcBef>
                <a:spcPct val="0"/>
              </a:spcBef>
              <a:spcAft>
                <a:spcPct val="0"/>
              </a:spcAft>
            </a:pPr>
            <a:endParaRPr lang="zh-CN" altLang="zh-CN" sz="2400" dirty="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endParaRPr lang="zh-CN" altLang="zh-CN" sz="4800" dirty="0">
              <a:latin typeface="Arial" panose="020B0604020202020204" pitchFamily="34" charset="0"/>
            </a:endParaRPr>
          </a:p>
        </p:txBody>
      </p:sp>
    </p:spTree>
    <p:extLst>
      <p:ext uri="{BB962C8B-B14F-4D97-AF65-F5344CB8AC3E}">
        <p14:creationId xmlns:p14="http://schemas.microsoft.com/office/powerpoint/2010/main" val="147976377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lvl="0" eaLnBrk="0" fontAlgn="base" hangingPunct="0">
              <a:lnSpc>
                <a:spcPct val="100000"/>
              </a:lnSpc>
              <a:spcAft>
                <a:spcPct val="0"/>
              </a:spcAft>
            </a:pPr>
            <a:r>
              <a:rPr lang="zh-CN" altLang="zh-CN" sz="2900" dirty="0" smtClean="0"/>
              <a:t>双</a:t>
            </a:r>
            <a:r>
              <a:rPr lang="zh-CN" altLang="zh-CN" sz="2900" dirty="0"/>
              <a:t>连通</a:t>
            </a:r>
            <a:r>
              <a:rPr lang="zh-CN" altLang="zh-CN" sz="2900" dirty="0" smtClean="0"/>
              <a:t>分量</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5" y="1684090"/>
            <a:ext cx="10017786" cy="3970318"/>
          </a:xfrm>
          <a:prstGeom prst="rect">
            <a:avLst/>
          </a:prstGeom>
          <a:noFill/>
        </p:spPr>
        <p:txBody>
          <a:bodyPr wrap="square" rtlCol="0">
            <a:spAutoFit/>
          </a:bodyPr>
          <a:lstStyle/>
          <a:p>
            <a:pPr marL="1876425" lvl="0" indent="-1876425" eaLnBrk="0" fontAlgn="base" hangingPunct="0">
              <a:lnSpc>
                <a:spcPct val="150000"/>
              </a:lnSpc>
              <a:spcBef>
                <a:spcPct val="0"/>
              </a:spcBef>
              <a:spcAft>
                <a:spcPct val="0"/>
              </a:spcAft>
              <a:tabLst>
                <a:tab pos="2065338" algn="l"/>
              </a:tabLst>
            </a:pPr>
            <a:r>
              <a:rPr lang="zh-CN" altLang="zh-CN" sz="2400" b="1" dirty="0">
                <a:latin typeface="宋体" panose="02010600030101010101" pitchFamily="2" charset="-122"/>
                <a:cs typeface="Times New Roman" panose="02020603050405020304" pitchFamily="18" charset="0"/>
              </a:rPr>
              <a:t>点双连通图</a:t>
            </a:r>
            <a:r>
              <a:rPr lang="zh-CN" altLang="en-US" sz="2400" b="1" dirty="0" smtClean="0">
                <a:latin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若</a:t>
            </a:r>
            <a:r>
              <a:rPr lang="zh-CN" altLang="zh-CN" sz="2400" dirty="0">
                <a:latin typeface="宋体" panose="02010600030101010101" pitchFamily="2" charset="-122"/>
                <a:cs typeface="Times New Roman" panose="02020603050405020304" pitchFamily="18" charset="0"/>
              </a:rPr>
              <a:t>一个无向连通图中去掉任意一个顶点都不会改变图的连通性，即不存在割点，该图称作点双连通图。</a:t>
            </a:r>
            <a:endParaRPr lang="en-US" altLang="zh-CN" sz="2400" dirty="0">
              <a:latin typeface="宋体" panose="02010600030101010101" pitchFamily="2" charset="-122"/>
              <a:cs typeface="Times New Roman" panose="02020603050405020304" pitchFamily="18" charset="0"/>
            </a:endParaRPr>
          </a:p>
          <a:p>
            <a:pPr marL="1876425" lvl="0" indent="-1876425" eaLnBrk="0" fontAlgn="base" hangingPunct="0">
              <a:lnSpc>
                <a:spcPct val="150000"/>
              </a:lnSpc>
              <a:spcBef>
                <a:spcPct val="0"/>
              </a:spcBef>
              <a:spcAft>
                <a:spcPct val="0"/>
              </a:spcAft>
              <a:tabLst>
                <a:tab pos="2065338" algn="l"/>
              </a:tabLst>
            </a:pPr>
            <a:r>
              <a:rPr lang="zh-CN" altLang="zh-CN" sz="2400" b="1" dirty="0">
                <a:latin typeface="宋体" panose="02010600030101010101" pitchFamily="2" charset="-122"/>
                <a:cs typeface="Times New Roman" panose="02020603050405020304" pitchFamily="18" charset="0"/>
              </a:rPr>
              <a:t>点双连通分量</a:t>
            </a:r>
            <a:r>
              <a:rPr lang="zh-CN" altLang="zh-CN" sz="2400" dirty="0" smtClean="0">
                <a:latin typeface="宋体" panose="02010600030101010101" pitchFamily="2" charset="-122"/>
                <a:cs typeface="Times New Roman" panose="02020603050405020304" pitchFamily="18" charset="0"/>
              </a:rPr>
              <a:t>：一</a:t>
            </a:r>
            <a:r>
              <a:rPr lang="zh-CN" altLang="zh-CN" sz="2400" dirty="0">
                <a:latin typeface="宋体" panose="02010600030101010101" pitchFamily="2" charset="-122"/>
                <a:cs typeface="Times New Roman" panose="02020603050405020304" pitchFamily="18" charset="0"/>
              </a:rPr>
              <a:t>个无向图中的每一个极大点双连通子图称该无向图的点双连通</a:t>
            </a:r>
            <a:r>
              <a:rPr lang="zh-CN" altLang="zh-CN" sz="2400" dirty="0" smtClean="0">
                <a:latin typeface="宋体" panose="02010600030101010101" pitchFamily="2" charset="-122"/>
                <a:cs typeface="Times New Roman" panose="02020603050405020304" pitchFamily="18" charset="0"/>
              </a:rPr>
              <a:t>分量</a:t>
            </a:r>
            <a:r>
              <a:rPr lang="zh-CN" altLang="en-US"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1876425" lvl="0" indent="-1876425" eaLnBrk="0" fontAlgn="base" hangingPunct="0">
              <a:lnSpc>
                <a:spcPct val="150000"/>
              </a:lnSpc>
              <a:spcBef>
                <a:spcPct val="0"/>
              </a:spcBef>
              <a:spcAft>
                <a:spcPct val="0"/>
              </a:spcAft>
              <a:tabLst>
                <a:tab pos="2065338" algn="l"/>
              </a:tabLst>
            </a:pPr>
            <a:endParaRPr lang="en-US" altLang="zh-CN" sz="2400" dirty="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tabLst>
                <a:tab pos="2065338" algn="l"/>
              </a:tabLst>
            </a:pPr>
            <a:r>
              <a:rPr lang="zh-CN" altLang="zh-CN" sz="2400" dirty="0">
                <a:latin typeface="宋体" panose="02010600030101010101" pitchFamily="2" charset="-122"/>
                <a:cs typeface="Times New Roman" panose="02020603050405020304" pitchFamily="18" charset="0"/>
              </a:rPr>
              <a:t>双连通分量包含了</a:t>
            </a:r>
            <a:r>
              <a:rPr lang="zh-CN" altLang="zh-CN" sz="2400" b="1" dirty="0">
                <a:latin typeface="宋体" panose="02010600030101010101" pitchFamily="2" charset="-122"/>
                <a:cs typeface="Times New Roman" panose="02020603050405020304" pitchFamily="18" charset="0"/>
              </a:rPr>
              <a:t>边双连通分量</a:t>
            </a:r>
            <a:r>
              <a:rPr lang="zh-CN" altLang="zh-CN" sz="2400" dirty="0">
                <a:latin typeface="宋体" panose="02010600030101010101" pitchFamily="2" charset="-122"/>
                <a:cs typeface="Times New Roman" panose="02020603050405020304" pitchFamily="18" charset="0"/>
              </a:rPr>
              <a:t>和</a:t>
            </a:r>
            <a:r>
              <a:rPr lang="zh-CN" altLang="zh-CN" sz="2400" b="1" dirty="0">
                <a:latin typeface="宋体" panose="02010600030101010101" pitchFamily="2" charset="-122"/>
                <a:cs typeface="Times New Roman" panose="02020603050405020304" pitchFamily="18" charset="0"/>
              </a:rPr>
              <a:t>点双连通分量</a:t>
            </a:r>
            <a:r>
              <a:rPr lang="zh-CN" altLang="zh-CN" sz="2400" dirty="0">
                <a:latin typeface="宋体" panose="02010600030101010101" pitchFamily="2" charset="-122"/>
                <a:cs typeface="Times New Roman" panose="02020603050405020304" pitchFamily="18" charset="0"/>
              </a:rPr>
              <a:t>两种类型，</a:t>
            </a:r>
            <a:endParaRPr lang="en-US" altLang="zh-CN" sz="2400" dirty="0">
              <a:latin typeface="宋体" panose="02010600030101010101" pitchFamily="2" charset="-122"/>
              <a:cs typeface="Times New Roman" panose="02020603050405020304" pitchFamily="18" charset="0"/>
            </a:endParaRPr>
          </a:p>
          <a:p>
            <a:pPr eaLnBrk="0" fontAlgn="base" hangingPunct="0">
              <a:lnSpc>
                <a:spcPct val="150000"/>
              </a:lnSpc>
              <a:spcBef>
                <a:spcPct val="0"/>
              </a:spcBef>
              <a:spcAft>
                <a:spcPct val="0"/>
              </a:spcAft>
              <a:tabLst>
                <a:tab pos="2065338" algn="l"/>
              </a:tabLst>
            </a:pPr>
            <a:r>
              <a:rPr lang="zh-CN" altLang="zh-CN" sz="2400" dirty="0">
                <a:latin typeface="宋体" panose="02010600030101010101" pitchFamily="2" charset="-122"/>
                <a:cs typeface="Times New Roman" panose="02020603050405020304" pitchFamily="18" charset="0"/>
              </a:rPr>
              <a:t>双连通分量</a:t>
            </a:r>
            <a:r>
              <a:rPr lang="zh-CN" altLang="en-US" sz="2400" dirty="0">
                <a:latin typeface="宋体" panose="02010600030101010101" pitchFamily="2" charset="-122"/>
                <a:cs typeface="Times New Roman" panose="02020603050405020304" pitchFamily="18" charset="0"/>
              </a:rPr>
              <a:t>更</a:t>
            </a:r>
            <a:r>
              <a:rPr lang="zh-CN" altLang="zh-CN" sz="2400" dirty="0">
                <a:latin typeface="宋体" panose="02010600030101010101" pitchFamily="2" charset="-122"/>
                <a:cs typeface="Times New Roman" panose="02020603050405020304" pitchFamily="18" charset="0"/>
              </a:rPr>
              <a:t>深入地反映了无向连通图的连通程度</a:t>
            </a:r>
            <a:r>
              <a:rPr lang="zh-CN" altLang="zh-CN" sz="2400" dirty="0" smtClean="0">
                <a:latin typeface="宋体" panose="02010600030101010101" pitchFamily="2" charset="-122"/>
                <a:cs typeface="Times New Roman" panose="02020603050405020304" pitchFamily="18" charset="0"/>
              </a:rPr>
              <a:t>。</a:t>
            </a:r>
            <a:endParaRPr lang="en-US" altLang="zh-CN" sz="24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7463905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73707"/>
            <a:ext cx="10515600" cy="518958"/>
          </a:xfrm>
        </p:spPr>
        <p:txBody>
          <a:bodyPr>
            <a:normAutofit fontScale="90000"/>
          </a:bodyPr>
          <a:lstStyle/>
          <a:p>
            <a:pPr eaLnBrk="0" fontAlgn="base" hangingPunct="0">
              <a:lnSpc>
                <a:spcPct val="100000"/>
              </a:lnSpc>
              <a:spcAft>
                <a:spcPct val="0"/>
              </a:spcAft>
            </a:pPr>
            <a:r>
              <a:rPr lang="zh-CN" altLang="zh-CN" sz="2900" dirty="0" smtClean="0"/>
              <a:t>边双</a:t>
            </a:r>
            <a:r>
              <a:rPr lang="zh-CN" altLang="zh-CN" sz="2900" dirty="0"/>
              <a:t>连通</a:t>
            </a:r>
            <a:r>
              <a:rPr lang="zh-CN" altLang="zh-CN" sz="2900" dirty="0" smtClean="0"/>
              <a:t>分量的性质</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584225" y="1542200"/>
            <a:ext cx="11026779" cy="3416320"/>
          </a:xfrm>
          <a:prstGeom prst="rect">
            <a:avLst/>
          </a:prstGeom>
          <a:noFill/>
        </p:spPr>
        <p:txBody>
          <a:bodyPr wrap="square" rtlCol="0">
            <a:spAutoFit/>
          </a:bodyPr>
          <a:lstStyle/>
          <a:p>
            <a:pPr marL="45720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任意一个边双连通分量中的一对顶点，它们之间至少有两条边不重复的路径</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从</a:t>
            </a:r>
            <a:r>
              <a:rPr lang="zh-CN" altLang="zh-CN" sz="2400" dirty="0">
                <a:latin typeface="宋体" panose="02010600030101010101" pitchFamily="2" charset="-122"/>
                <a:cs typeface="Times New Roman" panose="02020603050405020304" pitchFamily="18" charset="0"/>
              </a:rPr>
              <a:t>原图中去掉所有割边，剩下的连通分量为边双连通分量</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如果增加一条边，它能连接两个边双连通分量，这条边必是桥。</a:t>
            </a:r>
          </a:p>
          <a:p>
            <a:pPr marL="45720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不同的边双连通分量之间没有公共点和边。</a:t>
            </a:r>
            <a:endParaRPr lang="zh-CN" altLang="zh-CN" sz="3200" dirty="0"/>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图中的割边不属于任何一个边双连通分量。</a:t>
            </a:r>
            <a:endParaRPr lang="zh-CN" altLang="zh-CN" sz="3200" dirty="0"/>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任意一个点和边最多属于一个边双连通分量</a:t>
            </a:r>
            <a:r>
              <a:rPr lang="zh-CN" altLang="zh-CN" sz="2400" dirty="0" smtClean="0">
                <a:latin typeface="宋体" panose="02010600030101010101" pitchFamily="2" charset="-122"/>
                <a:cs typeface="Times New Roman" panose="02020603050405020304" pitchFamily="18" charset="0"/>
              </a:rPr>
              <a:t>。</a:t>
            </a:r>
            <a:endParaRPr lang="zh-CN" altLang="zh-CN" sz="3200" dirty="0"/>
          </a:p>
        </p:txBody>
      </p:sp>
    </p:spTree>
    <p:extLst>
      <p:ext uri="{BB962C8B-B14F-4D97-AF65-F5344CB8AC3E}">
        <p14:creationId xmlns:p14="http://schemas.microsoft.com/office/powerpoint/2010/main" val="13949550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eaLnBrk="0" fontAlgn="base" hangingPunct="0">
              <a:lnSpc>
                <a:spcPct val="100000"/>
              </a:lnSpc>
              <a:spcAft>
                <a:spcPct val="0"/>
              </a:spcAft>
            </a:pPr>
            <a:r>
              <a:rPr lang="zh-CN" altLang="en-US" sz="2900" dirty="0" smtClean="0"/>
              <a:t>点</a:t>
            </a:r>
            <a:r>
              <a:rPr lang="zh-CN" altLang="zh-CN" sz="2900" dirty="0" smtClean="0"/>
              <a:t>双</a:t>
            </a:r>
            <a:r>
              <a:rPr lang="zh-CN" altLang="zh-CN" sz="2900" dirty="0"/>
              <a:t>连通</a:t>
            </a:r>
            <a:r>
              <a:rPr lang="zh-CN" altLang="zh-CN" sz="2900" dirty="0" smtClean="0"/>
              <a:t>分量的性质</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734295" y="1509179"/>
            <a:ext cx="10859238" cy="4524315"/>
          </a:xfrm>
          <a:prstGeom prst="rect">
            <a:avLst/>
          </a:prstGeom>
          <a:noFill/>
        </p:spPr>
        <p:txBody>
          <a:bodyPr wrap="square" rtlCol="0">
            <a:spAutoFit/>
          </a:bodyPr>
          <a:lstStyle/>
          <a:p>
            <a:pPr marL="45720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在一个无向连通图中，任意两点间有两条或两条以上的点不重复路径</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点</a:t>
            </a:r>
            <a:r>
              <a:rPr lang="zh-CN" altLang="zh-CN" sz="2400" dirty="0">
                <a:latin typeface="宋体" panose="02010600030101010101" pitchFamily="2" charset="-122"/>
                <a:cs typeface="Times New Roman" panose="02020603050405020304" pitchFamily="18" charset="0"/>
              </a:rPr>
              <a:t>双连通分量内部的任意两条边都在同一个简单环中。</a:t>
            </a:r>
            <a:endParaRPr lang="zh-CN" altLang="zh-CN" sz="3200" dirty="0"/>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任意一条边，最多属于一个点连通分量。</a:t>
            </a:r>
            <a:endParaRPr lang="zh-CN" altLang="zh-CN" sz="3200" dirty="0"/>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不同的点双连通分量，有且只有一个公共点，且这个点一定是原图的割点。</a:t>
            </a:r>
            <a:endParaRPr lang="zh-CN" altLang="zh-CN" sz="3200" dirty="0"/>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任意割点都是至少两个不同点双连通分量的公共点。</a:t>
            </a:r>
            <a:endParaRPr lang="zh-CN" altLang="zh-CN" sz="3200" dirty="0"/>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离散的顶点，和两点一边的连通分量也属于点双连通分量，因为这些连通</a:t>
            </a:r>
            <a:r>
              <a:rPr lang="zh-CN" altLang="zh-CN" sz="2400" dirty="0" smtClean="0">
                <a:latin typeface="宋体" panose="02010600030101010101" pitchFamily="2" charset="-122"/>
                <a:cs typeface="Times New Roman" panose="02020603050405020304" pitchFamily="18" charset="0"/>
              </a:rPr>
              <a:t>分量没有</a:t>
            </a:r>
            <a:r>
              <a:rPr lang="zh-CN" altLang="zh-CN" sz="2400" dirty="0">
                <a:latin typeface="宋体" panose="02010600030101010101" pitchFamily="2" charset="-122"/>
                <a:cs typeface="Times New Roman" panose="02020603050405020304" pitchFamily="18" charset="0"/>
              </a:rPr>
              <a:t>割点。</a:t>
            </a:r>
            <a:endParaRPr lang="zh-CN" altLang="zh-CN" sz="3200" dirty="0"/>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a:latin typeface="宋体" panose="02010600030101010101" pitchFamily="2" charset="-122"/>
                <a:cs typeface="Times New Roman" panose="02020603050405020304" pitchFamily="18" charset="0"/>
              </a:rPr>
              <a:t>除了两点一线情况，其余的点双连通分量一定是边双连通分量。</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72661356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a:t>无向连通图</a:t>
            </a:r>
            <a:r>
              <a:rPr lang="zh-CN" altLang="zh-CN" sz="2900" dirty="0" smtClean="0"/>
              <a:t>的</a:t>
            </a:r>
            <a:r>
              <a:rPr lang="zh-CN" altLang="en-US" sz="2900" dirty="0" smtClean="0"/>
              <a:t>割点和割边</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59394" name="Picture 2"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aed5d760790671c7c5b7c6d7c451608dfbe719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1096" y="1509179"/>
            <a:ext cx="8164967" cy="2495261"/>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166648" y="4493172"/>
            <a:ext cx="2459421" cy="1569660"/>
          </a:xfrm>
          <a:prstGeom prst="rect">
            <a:avLst/>
          </a:prstGeom>
          <a:noFill/>
        </p:spPr>
        <p:txBody>
          <a:bodyPr wrap="square" rtlCol="0">
            <a:spAutoFit/>
          </a:bodyPr>
          <a:lstStyle/>
          <a:p>
            <a:r>
              <a:rPr lang="en-US" altLang="zh-CN" sz="2400" dirty="0">
                <a:latin typeface="宋体" panose="02010600030101010101" pitchFamily="2" charset="-122"/>
                <a:cs typeface="Times New Roman" panose="02020603050405020304" pitchFamily="18" charset="0"/>
              </a:rPr>
              <a:t>(a)</a:t>
            </a:r>
            <a:r>
              <a:rPr lang="zh-CN" altLang="en-US" sz="2400" dirty="0" smtClean="0">
                <a:latin typeface="宋体" panose="02010600030101010101" pitchFamily="2" charset="-122"/>
                <a:cs typeface="Times New Roman" panose="02020603050405020304" pitchFamily="18" charset="0"/>
              </a:rPr>
              <a:t>割点：无</a:t>
            </a:r>
            <a:endParaRPr lang="en-US" altLang="zh-CN" sz="2400" dirty="0">
              <a:latin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cs typeface="Times New Roman" panose="02020603050405020304" pitchFamily="18" charset="0"/>
              </a:rPr>
              <a:t>(b)</a:t>
            </a:r>
            <a:r>
              <a:rPr lang="zh-CN" altLang="en-US" sz="2400" dirty="0" smtClean="0">
                <a:latin typeface="宋体" panose="02010600030101010101" pitchFamily="2" charset="-122"/>
                <a:cs typeface="Times New Roman" panose="02020603050405020304" pitchFamily="18" charset="0"/>
              </a:rPr>
              <a:t>割点：</a:t>
            </a:r>
            <a:r>
              <a:rPr lang="en-US" altLang="zh-CN" sz="2400" dirty="0" smtClean="0">
                <a:latin typeface="宋体" panose="02010600030101010101" pitchFamily="2" charset="-122"/>
                <a:cs typeface="Times New Roman" panose="02020603050405020304" pitchFamily="18" charset="0"/>
              </a:rPr>
              <a:t>4</a:t>
            </a:r>
            <a:r>
              <a:rPr lang="zh-CN" altLang="en-US" sz="2400" dirty="0" smtClean="0">
                <a:latin typeface="宋体" panose="02010600030101010101" pitchFamily="2" charset="-122"/>
                <a:cs typeface="Times New Roman" panose="02020603050405020304" pitchFamily="18" charset="0"/>
              </a:rPr>
              <a:t>、</a:t>
            </a:r>
            <a:r>
              <a:rPr lang="en-US" altLang="zh-CN" sz="2400" dirty="0" smtClean="0">
                <a:latin typeface="宋体" panose="02010600030101010101" pitchFamily="2" charset="-122"/>
                <a:cs typeface="Times New Roman" panose="02020603050405020304" pitchFamily="18" charset="0"/>
              </a:rPr>
              <a:t>0</a:t>
            </a:r>
            <a:endParaRPr lang="zh-CN" altLang="en-US" sz="2400" dirty="0">
              <a:latin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cs typeface="Times New Roman" panose="02020603050405020304" pitchFamily="18" charset="0"/>
              </a:rPr>
              <a:t>(c)</a:t>
            </a:r>
            <a:r>
              <a:rPr lang="zh-CN" altLang="en-US" sz="2400" dirty="0" smtClean="0">
                <a:latin typeface="宋体" panose="02010600030101010101" pitchFamily="2" charset="-122"/>
                <a:cs typeface="Times New Roman" panose="02020603050405020304" pitchFamily="18" charset="0"/>
              </a:rPr>
              <a:t>割点：</a:t>
            </a:r>
            <a:r>
              <a:rPr lang="en-US" altLang="zh-CN" sz="2400" dirty="0" smtClean="0">
                <a:latin typeface="宋体" panose="02010600030101010101" pitchFamily="2" charset="-122"/>
                <a:cs typeface="Times New Roman" panose="02020603050405020304" pitchFamily="18" charset="0"/>
              </a:rPr>
              <a:t>0</a:t>
            </a:r>
            <a:endParaRPr lang="zh-CN" altLang="en-US" sz="2400" dirty="0">
              <a:latin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cs typeface="Times New Roman" panose="02020603050405020304" pitchFamily="18" charset="0"/>
              </a:rPr>
              <a:t>(d)</a:t>
            </a:r>
            <a:r>
              <a:rPr lang="zh-CN" altLang="en-US" sz="2400" dirty="0" smtClean="0">
                <a:latin typeface="宋体" panose="02010600030101010101" pitchFamily="2" charset="-122"/>
                <a:cs typeface="Times New Roman" panose="02020603050405020304" pitchFamily="18" charset="0"/>
              </a:rPr>
              <a:t>割点：</a:t>
            </a:r>
            <a:r>
              <a:rPr lang="en-US" altLang="zh-CN" sz="2400" dirty="0" smtClean="0">
                <a:latin typeface="宋体" panose="02010600030101010101" pitchFamily="2" charset="-122"/>
                <a:cs typeface="Times New Roman" panose="02020603050405020304" pitchFamily="18" charset="0"/>
              </a:rPr>
              <a:t>0</a:t>
            </a:r>
            <a:r>
              <a:rPr lang="zh-CN" altLang="en-US" sz="2400" dirty="0" smtClean="0">
                <a:latin typeface="宋体" panose="02010600030101010101" pitchFamily="2" charset="-122"/>
                <a:cs typeface="Times New Roman" panose="02020603050405020304" pitchFamily="18" charset="0"/>
              </a:rPr>
              <a:t>、</a:t>
            </a:r>
            <a:r>
              <a:rPr lang="en-US" altLang="zh-CN" sz="2400" dirty="0" smtClean="0">
                <a:latin typeface="宋体" panose="02010600030101010101" pitchFamily="2" charset="-122"/>
                <a:cs typeface="Times New Roman" panose="02020603050405020304" pitchFamily="18" charset="0"/>
              </a:rPr>
              <a:t>6</a:t>
            </a:r>
            <a:endParaRPr lang="zh-CN" altLang="en-US" sz="2400" dirty="0">
              <a:latin typeface="宋体" panose="02010600030101010101" pitchFamily="2" charset="-122"/>
              <a:cs typeface="Times New Roman" panose="02020603050405020304" pitchFamily="18" charset="0"/>
            </a:endParaRPr>
          </a:p>
        </p:txBody>
      </p:sp>
      <p:sp>
        <p:nvSpPr>
          <p:cNvPr id="8" name="文本框 7"/>
          <p:cNvSpPr txBox="1"/>
          <p:nvPr/>
        </p:nvSpPr>
        <p:spPr>
          <a:xfrm>
            <a:off x="5568642" y="4493172"/>
            <a:ext cx="5735234" cy="1569660"/>
          </a:xfrm>
          <a:prstGeom prst="rect">
            <a:avLst/>
          </a:prstGeom>
          <a:noFill/>
        </p:spPr>
        <p:txBody>
          <a:bodyPr wrap="square" rtlCol="0">
            <a:spAutoFit/>
          </a:bodyPr>
          <a:lstStyle/>
          <a:p>
            <a:r>
              <a:rPr lang="en-US" altLang="zh-CN" sz="2400" dirty="0">
                <a:latin typeface="宋体" panose="02010600030101010101" pitchFamily="2" charset="-122"/>
                <a:cs typeface="Times New Roman" panose="02020603050405020304" pitchFamily="18" charset="0"/>
              </a:rPr>
              <a:t>(a)</a:t>
            </a:r>
            <a:r>
              <a:rPr lang="zh-CN" altLang="en-US" sz="2400" dirty="0" smtClean="0">
                <a:latin typeface="宋体" panose="02010600030101010101" pitchFamily="2" charset="-122"/>
                <a:cs typeface="Times New Roman" panose="02020603050405020304" pitchFamily="18" charset="0"/>
              </a:rPr>
              <a:t>割边：</a:t>
            </a:r>
            <a:r>
              <a:rPr lang="en-US" altLang="zh-CN" sz="2400" dirty="0">
                <a:latin typeface="宋体" panose="02010600030101010101" pitchFamily="2" charset="-122"/>
                <a:cs typeface="Times New Roman" panose="02020603050405020304" pitchFamily="18" charset="0"/>
              </a:rPr>
              <a:t> </a:t>
            </a:r>
            <a:r>
              <a:rPr lang="zh-CN" altLang="en-US" sz="2400" dirty="0">
                <a:latin typeface="宋体" panose="02010600030101010101" pitchFamily="2" charset="-122"/>
                <a:cs typeface="Times New Roman" panose="02020603050405020304" pitchFamily="18" charset="0"/>
              </a:rPr>
              <a:t>无</a:t>
            </a:r>
            <a:endParaRPr lang="en-US" altLang="zh-CN" sz="2400" dirty="0" smtClean="0">
              <a:latin typeface="宋体" panose="02010600030101010101" pitchFamily="2" charset="-122"/>
              <a:cs typeface="Times New Roman" panose="02020603050405020304" pitchFamily="18" charset="0"/>
            </a:endParaRPr>
          </a:p>
          <a:p>
            <a:r>
              <a:rPr lang="en-US" altLang="zh-CN" sz="2400" dirty="0" smtClean="0">
                <a:latin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b)</a:t>
            </a:r>
            <a:r>
              <a:rPr lang="zh-CN" altLang="en-US" sz="2400" dirty="0" smtClean="0">
                <a:latin typeface="宋体" panose="02010600030101010101" pitchFamily="2" charset="-122"/>
                <a:cs typeface="Times New Roman" panose="02020603050405020304" pitchFamily="18" charset="0"/>
              </a:rPr>
              <a:t>割</a:t>
            </a:r>
            <a:r>
              <a:rPr lang="zh-CN" altLang="en-US" sz="2400" dirty="0">
                <a:latin typeface="宋体" panose="02010600030101010101" pitchFamily="2" charset="-122"/>
                <a:cs typeface="Times New Roman" panose="02020603050405020304" pitchFamily="18" charset="0"/>
              </a:rPr>
              <a:t>边</a:t>
            </a:r>
            <a:r>
              <a:rPr lang="zh-CN" altLang="en-US" sz="2400" dirty="0" smtClean="0">
                <a:latin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 (2,4) (0,4) (3,4) (0,1</a:t>
            </a:r>
            <a:r>
              <a:rPr lang="en-US" altLang="zh-CN" sz="2400" dirty="0" smtClean="0">
                <a:latin typeface="宋体" panose="02010600030101010101" pitchFamily="2" charset="-122"/>
                <a:cs typeface="Times New Roman" panose="02020603050405020304" pitchFamily="18" charset="0"/>
              </a:rPr>
              <a:t>)</a:t>
            </a:r>
            <a:endParaRPr lang="zh-CN" altLang="en-US" sz="2400" dirty="0">
              <a:latin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cs typeface="Times New Roman" panose="02020603050405020304" pitchFamily="18" charset="0"/>
              </a:rPr>
              <a:t>(c)</a:t>
            </a:r>
            <a:r>
              <a:rPr lang="zh-CN" altLang="en-US" sz="2400" dirty="0" smtClean="0">
                <a:latin typeface="宋体" panose="02010600030101010101" pitchFamily="2" charset="-122"/>
                <a:cs typeface="Times New Roman" panose="02020603050405020304" pitchFamily="18" charset="0"/>
              </a:rPr>
              <a:t>割边：</a:t>
            </a:r>
            <a:r>
              <a:rPr lang="en-US" altLang="zh-CN" sz="2400" dirty="0">
                <a:latin typeface="宋体" panose="02010600030101010101" pitchFamily="2" charset="-122"/>
                <a:cs typeface="Times New Roman" panose="02020603050405020304" pitchFamily="18" charset="0"/>
              </a:rPr>
              <a:t> (0,2) (0,6) (0,7) </a:t>
            </a:r>
            <a:endParaRPr lang="zh-CN" altLang="en-US" sz="2400" dirty="0">
              <a:latin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cs typeface="Times New Roman" panose="02020603050405020304" pitchFamily="18" charset="0"/>
              </a:rPr>
              <a:t>(d)</a:t>
            </a:r>
            <a:r>
              <a:rPr lang="zh-CN" altLang="en-US" sz="2400" dirty="0" smtClean="0">
                <a:latin typeface="宋体" panose="02010600030101010101" pitchFamily="2" charset="-122"/>
                <a:cs typeface="Times New Roman" panose="02020603050405020304" pitchFamily="18" charset="0"/>
              </a:rPr>
              <a:t>割边： </a:t>
            </a:r>
            <a:r>
              <a:rPr lang="en-US" altLang="zh-CN" sz="2400" dirty="0" smtClean="0">
                <a:latin typeface="宋体" panose="02010600030101010101" pitchFamily="2" charset="-122"/>
                <a:cs typeface="Times New Roman" panose="02020603050405020304" pitchFamily="18" charset="0"/>
              </a:rPr>
              <a:t>(</a:t>
            </a:r>
            <a:r>
              <a:rPr lang="en-US" altLang="zh-CN" sz="2400" dirty="0">
                <a:latin typeface="宋体" panose="02010600030101010101" pitchFamily="2" charset="-122"/>
                <a:cs typeface="Times New Roman" panose="02020603050405020304" pitchFamily="18" charset="0"/>
              </a:rPr>
              <a:t>0,6</a:t>
            </a:r>
            <a:r>
              <a:rPr lang="en-US" altLang="zh-CN" sz="2400" dirty="0" smtClean="0">
                <a:latin typeface="宋体" panose="02010600030101010101" pitchFamily="2" charset="-122"/>
                <a:cs typeface="Times New Roman" panose="02020603050405020304" pitchFamily="18" charset="0"/>
              </a:rPr>
              <a:t>)</a:t>
            </a:r>
            <a:endParaRPr lang="zh-CN" altLang="en-US" sz="24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8633648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a:t>无向连通图</a:t>
            </a:r>
            <a:r>
              <a:rPr lang="zh-CN" altLang="zh-CN" sz="2900" dirty="0" smtClean="0"/>
              <a:t>的</a:t>
            </a:r>
            <a:r>
              <a:rPr lang="zh-CN" altLang="en-US" sz="2900" dirty="0" smtClean="0"/>
              <a:t>边双</a:t>
            </a:r>
            <a:r>
              <a:rPr lang="zh-CN" altLang="en-US" sz="2900" dirty="0"/>
              <a:t>连通分量</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59394" name="Picture 2"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aed5d760790671c7c5b7c6d7c451608dfbe719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25" y="1509179"/>
            <a:ext cx="6336837" cy="1936574"/>
          </a:xfrm>
          <a:prstGeom prst="rect">
            <a:avLst/>
          </a:prstGeom>
          <a:noFill/>
          <a:extLst>
            <a:ext uri="{909E8E84-426E-40DD-AFC4-6F175D3DCCD1}">
              <a14:hiddenFill xmlns:a14="http://schemas.microsoft.com/office/drawing/2010/main">
                <a:solidFill>
                  <a:srgbClr val="FFFFFF"/>
                </a:solidFill>
              </a14:hiddenFill>
            </a:ext>
          </a:extLst>
        </p:spPr>
      </p:pic>
      <p:pic>
        <p:nvPicPr>
          <p:cNvPr id="60417" name="Picture 1"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7d8ff4692f21519ea00aa6654144557d1c8001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2643" y="4004440"/>
            <a:ext cx="7751509" cy="223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48391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432" y="656638"/>
            <a:ext cx="10515600" cy="518958"/>
          </a:xfrm>
        </p:spPr>
        <p:txBody>
          <a:bodyPr>
            <a:normAutofit/>
          </a:bodyPr>
          <a:lstStyle/>
          <a:p>
            <a:pPr lvl="0"/>
            <a:r>
              <a:rPr lang="zh-CN" altLang="en-US" dirty="0" smtClean="0"/>
              <a:t>图的术语</a:t>
            </a:r>
            <a:endParaRPr lang="zh-CN" altLang="en-US" dirty="0"/>
          </a:p>
        </p:txBody>
      </p:sp>
      <p:sp>
        <p:nvSpPr>
          <p:cNvPr id="3" name="副标题 2"/>
          <p:cNvSpPr>
            <a:spLocks noGrp="1"/>
          </p:cNvSpPr>
          <p:nvPr>
            <p:ph type="subTitle" idx="1"/>
          </p:nvPr>
        </p:nvSpPr>
        <p:spPr>
          <a:xfrm>
            <a:off x="584225" y="278840"/>
            <a:ext cx="4864359" cy="327421"/>
          </a:xfrm>
        </p:spPr>
        <p:txBody>
          <a:bodyPr/>
          <a:lstStyle/>
          <a:p>
            <a:r>
              <a:rPr lang="en-US" altLang="zh-CN" dirty="0" smtClean="0"/>
              <a:t>7.</a:t>
            </a:r>
            <a:r>
              <a:rPr lang="en-US" altLang="zh-CN" dirty="0"/>
              <a:t>2</a:t>
            </a:r>
            <a:r>
              <a:rPr lang="en-US" altLang="zh-CN" dirty="0" smtClean="0"/>
              <a:t> </a:t>
            </a:r>
            <a:r>
              <a:rPr lang="zh-CN" altLang="en-US" dirty="0" smtClean="0"/>
              <a:t>图的定义与结构</a:t>
            </a:r>
            <a:endParaRPr lang="zh-CN" altLang="en-US" dirty="0"/>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5" y="1308062"/>
            <a:ext cx="11638405" cy="2809998"/>
          </a:xfrm>
        </p:spPr>
        <p:txBody>
          <a:bodyPr>
            <a:normAutofit/>
          </a:bodyPr>
          <a:lstStyle/>
          <a:p>
            <a:pPr marL="630238" indent="-630238">
              <a:lnSpc>
                <a:spcPct val="110000"/>
              </a:lnSpc>
            </a:pPr>
            <a:r>
              <a:rPr lang="zh-CN" altLang="zh-CN" sz="2400" b="1" dirty="0">
                <a:latin typeface="宋体" panose="02010600030101010101" pitchFamily="2" charset="-122"/>
                <a:ea typeface="宋体" panose="02010600030101010101" pitchFamily="2" charset="-122"/>
                <a:cs typeface="Times New Roman" panose="02020603050405020304" pitchFamily="18" charset="0"/>
              </a:rPr>
              <a:t>无向</a:t>
            </a:r>
            <a:r>
              <a:rPr lang="zh-CN" altLang="zh-CN" sz="2400" b="1" dirty="0" smtClean="0">
                <a:latin typeface="宋体" panose="02010600030101010101" pitchFamily="2" charset="-122"/>
                <a:ea typeface="宋体" panose="02010600030101010101" pitchFamily="2" charset="-122"/>
                <a:cs typeface="Times New Roman" panose="02020603050405020304" pitchFamily="18" charset="0"/>
              </a:rPr>
              <a:t>完全图</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当无</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向图</a:t>
            </a:r>
            <a:r>
              <a:rPr lang="zh-CN" altLang="en-US" sz="2400" dirty="0">
                <a:latin typeface="宋体" panose="02010600030101010101" pitchFamily="2" charset="-122"/>
                <a:ea typeface="宋体" panose="02010600030101010101" pitchFamily="2" charset="-122"/>
                <a:cs typeface="Times New Roman" panose="02020603050405020304" pitchFamily="18" charset="0"/>
              </a:rPr>
              <a:t>中</a:t>
            </a:r>
            <a:r>
              <a:rPr lang="zh-CN" altLang="zh-CN" sz="2400" dirty="0">
                <a:latin typeface="宋体" panose="02010600030101010101" pitchFamily="2" charset="-122"/>
                <a:ea typeface="宋体" panose="02010600030101010101" pitchFamily="2" charset="-122"/>
                <a:cs typeface="Times New Roman" panose="02020603050405020304" pitchFamily="18" charset="0"/>
              </a:rPr>
              <a:t>边的条数</a:t>
            </a:r>
            <a:r>
              <a:rPr lang="zh-CN" altLang="en-US" sz="2400" dirty="0">
                <a:latin typeface="宋体" panose="02010600030101010101" pitchFamily="2" charset="-122"/>
                <a:ea typeface="宋体" panose="02010600030101010101" pitchFamily="2" charset="-122"/>
                <a:cs typeface="Times New Roman" panose="02020603050405020304" pitchFamily="18" charset="0"/>
              </a:rPr>
              <a:t>达到最大，为ｎ（ｎ－１</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）／２时的图。</a:t>
            </a: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r>
              <a:rPr lang="zh-CN" altLang="zh-CN" sz="2400" b="1" dirty="0" smtClean="0">
                <a:latin typeface="宋体" panose="02010600030101010101" pitchFamily="2" charset="-122"/>
                <a:ea typeface="宋体" panose="02010600030101010101" pitchFamily="2" charset="-122"/>
                <a:cs typeface="Times New Roman" panose="02020603050405020304" pitchFamily="18" charset="0"/>
              </a:rPr>
              <a:t>有</a:t>
            </a:r>
            <a:r>
              <a:rPr lang="zh-CN" altLang="zh-CN" sz="2400" b="1" dirty="0">
                <a:latin typeface="宋体" panose="02010600030101010101" pitchFamily="2" charset="-122"/>
                <a:ea typeface="宋体" panose="02010600030101010101" pitchFamily="2" charset="-122"/>
                <a:cs typeface="Times New Roman" panose="02020603050405020304" pitchFamily="18" charset="0"/>
              </a:rPr>
              <a:t>向完全图</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当</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有向图</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中</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边</a:t>
            </a:r>
            <a:r>
              <a:rPr lang="zh-CN" altLang="zh-CN" sz="2400" dirty="0">
                <a:latin typeface="宋体" panose="02010600030101010101" pitchFamily="2" charset="-122"/>
                <a:ea typeface="宋体" panose="02010600030101010101" pitchFamily="2" charset="-122"/>
                <a:cs typeface="Times New Roman" panose="02020603050405020304" pitchFamily="18" charset="0"/>
              </a:rPr>
              <a:t>的条</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数</a:t>
            </a:r>
            <a:r>
              <a:rPr lang="zh-CN" altLang="en-US" sz="2400" dirty="0">
                <a:latin typeface="宋体" panose="02010600030101010101" pitchFamily="2" charset="-122"/>
                <a:ea typeface="宋体" panose="02010600030101010101" pitchFamily="2" charset="-122"/>
                <a:cs typeface="Times New Roman" panose="02020603050405020304" pitchFamily="18" charset="0"/>
              </a:rPr>
              <a:t>达到最大，为ｎ（ｎ－１</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）时的图。</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lvl="0" indent="-630238">
              <a:lnSpc>
                <a:spcPct val="110000"/>
              </a:lnSpc>
            </a:pPr>
            <a:r>
              <a:rPr lang="zh-CN" altLang="zh-CN" sz="2400" b="1" dirty="0">
                <a:latin typeface="宋体" panose="02010600030101010101" pitchFamily="2" charset="-122"/>
                <a:ea typeface="宋体" panose="02010600030101010101" pitchFamily="2" charset="-122"/>
                <a:cs typeface="Times New Roman" panose="02020603050405020304" pitchFamily="18" charset="0"/>
              </a:rPr>
              <a:t>加权</a:t>
            </a:r>
            <a:r>
              <a:rPr lang="zh-CN" altLang="zh-CN" sz="2400" b="1" dirty="0" smtClean="0">
                <a:latin typeface="宋体" panose="02010600030101010101" pitchFamily="2" charset="-122"/>
                <a:ea typeface="宋体" panose="02010600030101010101" pitchFamily="2" charset="-122"/>
                <a:cs typeface="Times New Roman" panose="02020603050405020304" pitchFamily="18" charset="0"/>
              </a:rPr>
              <a:t>有向图</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边上</a:t>
            </a:r>
            <a:r>
              <a:rPr lang="zh-CN" altLang="zh-CN" sz="2400" dirty="0">
                <a:latin typeface="宋体" panose="02010600030101010101" pitchFamily="2" charset="-122"/>
                <a:ea typeface="宋体" panose="02010600030101010101" pitchFamily="2" charset="-122"/>
                <a:cs typeface="Times New Roman" panose="02020603050405020304" pitchFamily="18" charset="0"/>
              </a:rPr>
              <a:t>带有权重的</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有向图</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lvl="0" indent="-630238">
              <a:lnSpc>
                <a:spcPct val="110000"/>
              </a:lnSpc>
            </a:pPr>
            <a:r>
              <a:rPr lang="zh-CN" altLang="zh-CN" sz="2400" b="1" dirty="0">
                <a:latin typeface="宋体" panose="02010600030101010101" pitchFamily="2" charset="-122"/>
                <a:ea typeface="宋体" panose="02010600030101010101" pitchFamily="2" charset="-122"/>
                <a:cs typeface="Times New Roman" panose="02020603050405020304" pitchFamily="18" charset="0"/>
              </a:rPr>
              <a:t>加权无向图</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边上带有权重</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的</a:t>
            </a:r>
            <a:r>
              <a:rPr lang="zh-CN" altLang="en-US" sz="2400" dirty="0" smtClean="0">
                <a:latin typeface="宋体" panose="02010600030101010101" pitchFamily="2" charset="-122"/>
                <a:ea typeface="宋体" panose="02010600030101010101" pitchFamily="2" charset="-122"/>
                <a:cs typeface="Times New Roman" panose="02020603050405020304" pitchFamily="18" charset="0"/>
              </a:rPr>
              <a:t>无</a:t>
            </a:r>
            <a:r>
              <a:rPr lang="zh-CN" altLang="zh-CN" sz="2400" dirty="0" smtClean="0">
                <a:latin typeface="宋体" panose="02010600030101010101" pitchFamily="2" charset="-122"/>
                <a:ea typeface="宋体" panose="02010600030101010101" pitchFamily="2" charset="-122"/>
                <a:cs typeface="Times New Roman" panose="02020603050405020304" pitchFamily="18" charset="0"/>
              </a:rPr>
              <a:t>向</a:t>
            </a:r>
            <a:r>
              <a:rPr lang="zh-CN" altLang="zh-CN" sz="2400" dirty="0">
                <a:latin typeface="宋体" panose="02010600030101010101" pitchFamily="2" charset="-122"/>
                <a:ea typeface="宋体" panose="02010600030101010101" pitchFamily="2" charset="-122"/>
                <a:cs typeface="Times New Roman" panose="02020603050405020304" pitchFamily="18" charset="0"/>
              </a:rPr>
              <a:t>图</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r>
              <a:rPr lang="zh-CN" altLang="zh-CN" sz="2400" b="1" dirty="0" smtClean="0">
                <a:latin typeface="宋体" panose="02010600030101010101" pitchFamily="2" charset="-122"/>
                <a:ea typeface="宋体" panose="02010600030101010101" pitchFamily="2" charset="-122"/>
                <a:cs typeface="Times New Roman" panose="02020603050405020304" pitchFamily="18" charset="0"/>
              </a:rPr>
              <a:t>网络</a:t>
            </a:r>
            <a:r>
              <a:rPr lang="zh-CN" altLang="en-US" sz="2400" b="1" dirty="0" smtClean="0">
                <a:latin typeface="宋体" panose="02010600030101010101" pitchFamily="2" charset="-122"/>
                <a:ea typeface="宋体" panose="02010600030101010101" pitchFamily="2" charset="-122"/>
                <a:cs typeface="Times New Roman" panose="02020603050405020304" pitchFamily="18" charset="0"/>
              </a:rPr>
              <a:t>：</a:t>
            </a:r>
            <a:r>
              <a:rPr lang="zh-CN" altLang="zh-CN" sz="2400" dirty="0">
                <a:latin typeface="宋体" panose="02010600030101010101" pitchFamily="2" charset="-122"/>
                <a:ea typeface="宋体" panose="02010600030101010101" pitchFamily="2" charset="-122"/>
                <a:cs typeface="Times New Roman" panose="02020603050405020304" pitchFamily="18" charset="0"/>
              </a:rPr>
              <a:t>加权有向图</a:t>
            </a:r>
            <a:r>
              <a:rPr lang="zh-CN" altLang="en-US" sz="2400" dirty="0">
                <a:latin typeface="宋体" panose="02010600030101010101" pitchFamily="2" charset="-122"/>
                <a:ea typeface="宋体" panose="02010600030101010101" pitchFamily="2" charset="-122"/>
                <a:cs typeface="Times New Roman" panose="02020603050405020304" pitchFamily="18" charset="0"/>
              </a:rPr>
              <a:t>和</a:t>
            </a:r>
            <a:r>
              <a:rPr lang="zh-CN" altLang="zh-CN" sz="2400" dirty="0">
                <a:latin typeface="宋体" panose="02010600030101010101" pitchFamily="2" charset="-122"/>
                <a:ea typeface="宋体" panose="02010600030101010101" pitchFamily="2" charset="-122"/>
                <a:cs typeface="Times New Roman" panose="02020603050405020304" pitchFamily="18" charset="0"/>
              </a:rPr>
              <a:t>加权无向图，统称为网络。</a:t>
            </a:r>
          </a:p>
          <a:p>
            <a:pPr marL="630238" indent="-630238">
              <a:lnSpc>
                <a:spcPct val="110000"/>
              </a:lnSpc>
            </a:pPr>
            <a:endParaRPr lang="en-US" altLang="zh-CN" sz="2400" dirty="0" smtClean="0">
              <a:latin typeface="宋体" panose="02010600030101010101" pitchFamily="2" charset="-122"/>
              <a:ea typeface="宋体" panose="02010600030101010101" pitchFamily="2" charset="-122"/>
              <a:cs typeface="Times New Roman" panose="02020603050405020304" pitchFamily="18" charset="0"/>
            </a:endParaRPr>
          </a:p>
          <a:p>
            <a:pPr marL="630238" indent="-630238">
              <a:lnSpc>
                <a:spcPct val="110000"/>
              </a:lnSpc>
            </a:pPr>
            <a:endParaRPr lang="zh-CN" altLang="zh-CN" sz="2400" dirty="0">
              <a:latin typeface="宋体" panose="02010600030101010101" pitchFamily="2" charset="-122"/>
              <a:ea typeface="宋体" panose="02010600030101010101" pitchFamily="2" charset="-122"/>
              <a:cs typeface="Times New Roman" panose="02020603050405020304" pitchFamily="18" charset="0"/>
            </a:endParaRPr>
          </a:p>
          <a:p>
            <a:pPr marL="1528763" lvl="0" indent="-1528763">
              <a:lnSpc>
                <a:spcPct val="110000"/>
              </a:lnSpc>
            </a:pPr>
            <a:endParaRPr lang="en-US" altLang="zh-CN" sz="2400" dirty="0" smtClean="0"/>
          </a:p>
        </p:txBody>
      </p:sp>
      <p:pic>
        <p:nvPicPr>
          <p:cNvPr id="4101" name="Picture 5" descr="http://www.kdocs.cn/api/v3/office/copy/MDd0M2dnYjhzSndwLzNIczRoaGZFSUt3QXYzZ2FlZnpzL2JRb3A2NVNsZlphaFpkNzg1eTR3Q2YvRExLVVhsOFdQR0FqNy95d3crOERWNmNQMG9yNC93dFYvb3dHMFMrQUd1emc5bVBNeHlvakJlT0Nzdzh4T1BsMkQ5ODBIRWFOSTArUWJvcHc4TDFTYmlpbDB1Ykxrb1JIclhraHJpYU9iZUdCeWRLWkJtQkVteExqSlRsbHNYWEVaWFJ4NnJUN0VxdVhpRHd3MFp3R29Bay8wQjk1M3NLa2FYVi8wMldxck1lWjgwdmk4d0VKMlluUVlqYUN5MVV3N1NHeDNSRnpGSFFsZUU3VFh3PQ==/attach/object/f13d845941df46a509b9da6874d4a241bac193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827" y="3497692"/>
            <a:ext cx="4923810" cy="2587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00209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无</a:t>
            </a:r>
            <a:r>
              <a:rPr lang="zh-CN" altLang="zh-CN" sz="2900" dirty="0"/>
              <a:t>向连通图</a:t>
            </a:r>
            <a:r>
              <a:rPr lang="zh-CN" altLang="zh-CN" sz="2900" dirty="0" smtClean="0"/>
              <a:t>的点</a:t>
            </a:r>
            <a:r>
              <a:rPr lang="zh-CN" altLang="en-US" sz="2900" dirty="0" smtClean="0"/>
              <a:t>双连通分量</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61441" name="Picture 1"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ace87638c3b2eedc26bab07ab9f4c1a62d21166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4478" y="1317199"/>
            <a:ext cx="4584350" cy="47786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aed5d760790671c7c5b7c6d7c451608dfbe7195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571" y="1317199"/>
            <a:ext cx="6007425" cy="1835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441391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eaLnBrk="0" fontAlgn="base" hangingPunct="0">
              <a:lnSpc>
                <a:spcPct val="100000"/>
              </a:lnSpc>
              <a:spcAft>
                <a:spcPct val="0"/>
              </a:spcAft>
            </a:pPr>
            <a:r>
              <a:rPr lang="zh-CN" altLang="zh-CN" sz="2900" dirty="0"/>
              <a:t>Tarjan算法</a:t>
            </a:r>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750060" y="1714132"/>
            <a:ext cx="11058312" cy="3970318"/>
          </a:xfrm>
          <a:prstGeom prst="rect">
            <a:avLst/>
          </a:prstGeom>
          <a:noFill/>
        </p:spPr>
        <p:txBody>
          <a:bodyPr wrap="square" rtlCol="0">
            <a:spAutoFit/>
          </a:bodyPr>
          <a:lstStyle/>
          <a:p>
            <a:pPr lvl="0" eaLnBrk="0" fontAlgn="base" hangingPunct="0">
              <a:lnSpc>
                <a:spcPct val="150000"/>
              </a:lnSpc>
              <a:spcBef>
                <a:spcPct val="0"/>
              </a:spcBef>
              <a:spcAft>
                <a:spcPct val="0"/>
              </a:spcAft>
            </a:pPr>
            <a:r>
              <a:rPr lang="zh-CN" altLang="zh-CN" sz="2400" dirty="0" smtClean="0">
                <a:latin typeface="Times New Roman" panose="02020603050405020304" pitchFamily="18" charset="0"/>
                <a:cs typeface="Times New Roman" panose="02020603050405020304" pitchFamily="18" charset="0"/>
              </a:rPr>
              <a:t>Robert </a:t>
            </a:r>
            <a:r>
              <a:rPr lang="zh-CN" altLang="zh-CN" sz="2400" dirty="0">
                <a:latin typeface="Times New Roman" panose="02020603050405020304" pitchFamily="18" charset="0"/>
                <a:cs typeface="Times New Roman" panose="02020603050405020304" pitchFamily="18" charset="0"/>
              </a:rPr>
              <a:t>Endre Tarjan</a:t>
            </a:r>
            <a:r>
              <a:rPr lang="zh-CN" altLang="zh-CN" sz="2400" dirty="0">
                <a:latin typeface="宋体" panose="02010600030101010101" pitchFamily="2" charset="-122"/>
                <a:cs typeface="Times New Roman" panose="02020603050405020304" pitchFamily="18" charset="0"/>
              </a:rPr>
              <a:t>是一位计算机科学家，他发明了很多算法，统称为</a:t>
            </a:r>
            <a:r>
              <a:rPr lang="zh-CN" altLang="zh-CN" sz="2400" dirty="0">
                <a:latin typeface="Times New Roman" panose="02020603050405020304" pitchFamily="18" charset="0"/>
                <a:cs typeface="Times New Roman" panose="02020603050405020304" pitchFamily="18" charset="0"/>
              </a:rPr>
              <a:t>Tarjan</a:t>
            </a:r>
            <a:r>
              <a:rPr lang="zh-CN" altLang="zh-CN" sz="2400" dirty="0">
                <a:latin typeface="宋体" panose="02010600030101010101" pitchFamily="2" charset="-122"/>
                <a:cs typeface="Times New Roman" panose="02020603050405020304" pitchFamily="18" charset="0"/>
              </a:rPr>
              <a:t>算法</a:t>
            </a:r>
            <a:r>
              <a:rPr lang="zh-CN" altLang="zh-CN" sz="2400" dirty="0" smtClean="0">
                <a:latin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 </a:t>
            </a:r>
            <a:endParaRPr lang="en-US" altLang="zh-CN" sz="2400" dirty="0" smtClean="0">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latin typeface="Times New Roman" panose="02020603050405020304" pitchFamily="18" charset="0"/>
                <a:cs typeface="Times New Roman" panose="02020603050405020304" pitchFamily="18" charset="0"/>
              </a:rPr>
              <a:t>Tarjan</a:t>
            </a:r>
            <a:r>
              <a:rPr lang="zh-CN" altLang="zh-CN" sz="2400" dirty="0">
                <a:latin typeface="宋体" panose="02010600030101010101" pitchFamily="2" charset="-122"/>
                <a:cs typeface="Times New Roman" panose="02020603050405020304" pitchFamily="18" charset="0"/>
              </a:rPr>
              <a:t>算法</a:t>
            </a:r>
            <a:r>
              <a:rPr lang="zh-CN" altLang="zh-CN" sz="2400" dirty="0" smtClean="0">
                <a:latin typeface="宋体" panose="02010600030101010101" pitchFamily="2" charset="-122"/>
                <a:cs typeface="Times New Roman" panose="02020603050405020304" pitchFamily="18" charset="0"/>
              </a:rPr>
              <a:t>最</a:t>
            </a:r>
            <a:r>
              <a:rPr lang="zh-CN" altLang="zh-CN" sz="2400" dirty="0">
                <a:latin typeface="宋体" panose="02010600030101010101" pitchFamily="2" charset="-122"/>
                <a:cs typeface="Times New Roman" panose="02020603050405020304" pitchFamily="18" charset="0"/>
              </a:rPr>
              <a:t>著名的有三个，分别是求解</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latin typeface="Times New Roman" panose="02020603050405020304" pitchFamily="18" charset="0"/>
                <a:cs typeface="Times New Roman" panose="02020603050405020304" pitchFamily="18" charset="0"/>
              </a:rPr>
              <a:t>1</a:t>
            </a:r>
            <a:r>
              <a:rPr lang="zh-CN" altLang="zh-CN" sz="2400" dirty="0">
                <a:latin typeface="宋体" panose="02010600030101010101" pitchFamily="2" charset="-122"/>
                <a:cs typeface="Times New Roman" panose="02020603050405020304" pitchFamily="18" charset="0"/>
              </a:rPr>
              <a:t>）</a:t>
            </a:r>
            <a:r>
              <a:rPr lang="zh-CN" altLang="zh-CN" sz="2400" dirty="0">
                <a:solidFill>
                  <a:schemeClr val="bg1">
                    <a:lumMod val="50000"/>
                  </a:schemeClr>
                </a:solidFill>
                <a:latin typeface="宋体" panose="02010600030101010101" pitchFamily="2" charset="-122"/>
                <a:cs typeface="Times New Roman" panose="02020603050405020304" pitchFamily="18" charset="0"/>
              </a:rPr>
              <a:t>有向图的强连通分量</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latin typeface="Times New Roman" panose="02020603050405020304" pitchFamily="18" charset="0"/>
                <a:cs typeface="Times New Roman" panose="02020603050405020304" pitchFamily="18" charset="0"/>
              </a:rPr>
              <a:t>2)</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宋体" panose="02010600030101010101" pitchFamily="2" charset="-122"/>
                <a:cs typeface="Times New Roman" panose="02020603050405020304" pitchFamily="18" charset="0"/>
              </a:rPr>
              <a:t>无向图</a:t>
            </a:r>
            <a:r>
              <a:rPr lang="zh-CN" altLang="zh-CN" sz="2400" dirty="0">
                <a:latin typeface="宋体" panose="02010600030101010101" pitchFamily="2" charset="-122"/>
                <a:cs typeface="Times New Roman" panose="02020603050405020304" pitchFamily="18" charset="0"/>
              </a:rPr>
              <a:t>的双连通分量</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latin typeface="Times New Roman" panose="02020603050405020304" pitchFamily="18" charset="0"/>
                <a:cs typeface="Times New Roman" panose="02020603050405020304" pitchFamily="18" charset="0"/>
              </a:rPr>
              <a:t>3</a:t>
            </a:r>
            <a:r>
              <a:rPr lang="zh-CN" altLang="zh-CN" sz="2400" dirty="0">
                <a:latin typeface="宋体" panose="02010600030101010101" pitchFamily="2" charset="-122"/>
                <a:cs typeface="Times New Roman" panose="02020603050405020304" pitchFamily="18" charset="0"/>
              </a:rPr>
              <a:t>）</a:t>
            </a:r>
            <a:r>
              <a:rPr lang="zh-CN" altLang="zh-CN" sz="2400" dirty="0">
                <a:solidFill>
                  <a:schemeClr val="bg1">
                    <a:lumMod val="50000"/>
                  </a:schemeClr>
                </a:solidFill>
                <a:latin typeface="宋体" panose="02010600030101010101" pitchFamily="2" charset="-122"/>
                <a:cs typeface="Times New Roman" panose="02020603050405020304" pitchFamily="18" charset="0"/>
              </a:rPr>
              <a:t>最近公共祖先问题</a:t>
            </a:r>
            <a:r>
              <a:rPr lang="zh-CN" altLang="zh-CN" sz="2400" dirty="0" smtClean="0">
                <a:solidFill>
                  <a:schemeClr val="bg1">
                    <a:lumMod val="50000"/>
                  </a:schemeClr>
                </a:solidFill>
                <a:latin typeface="宋体" panose="02010600030101010101" pitchFamily="2" charset="-122"/>
                <a:cs typeface="Times New Roman" panose="02020603050405020304" pitchFamily="18" charset="0"/>
              </a:rPr>
              <a:t>。</a:t>
            </a:r>
            <a:endParaRPr lang="en-US" altLang="zh-CN" sz="2400" dirty="0" smtClean="0">
              <a:solidFill>
                <a:schemeClr val="bg1">
                  <a:lumMod val="50000"/>
                </a:schemeClr>
              </a:solidFill>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endParaRPr lang="en-US" altLang="zh-CN" sz="2400" dirty="0">
              <a:latin typeface="宋体" panose="02010600030101010101" pitchFamily="2" charset="-122"/>
              <a:cs typeface="Times New Roman" panose="02020603050405020304" pitchFamily="18" charset="0"/>
            </a:endParaRPr>
          </a:p>
          <a:p>
            <a:pPr lvl="0" eaLnBrk="0" fontAlgn="base" hangingPunct="0">
              <a:lnSpc>
                <a:spcPct val="150000"/>
              </a:lnSpc>
              <a:spcBef>
                <a:spcPct val="0"/>
              </a:spcBef>
              <a:spcAft>
                <a:spcPct val="0"/>
              </a:spcAft>
            </a:pPr>
            <a:r>
              <a:rPr lang="zh-CN" altLang="zh-CN" sz="2400" dirty="0" smtClean="0">
                <a:latin typeface="宋体" panose="02010600030101010101" pitchFamily="2" charset="-122"/>
                <a:cs typeface="Times New Roman" panose="02020603050405020304" pitchFamily="18" charset="0"/>
              </a:rPr>
              <a:t>基于</a:t>
            </a:r>
            <a:r>
              <a:rPr lang="zh-CN" altLang="zh-CN" sz="2400" dirty="0">
                <a:latin typeface="宋体" panose="02010600030101010101" pitchFamily="2" charset="-122"/>
                <a:cs typeface="Times New Roman" panose="02020603050405020304" pitchFamily="18" charset="0"/>
              </a:rPr>
              <a:t>求无向图的</a:t>
            </a:r>
            <a:r>
              <a:rPr lang="zh-CN" altLang="zh-CN" sz="2400" b="1" dirty="0">
                <a:latin typeface="宋体" panose="02010600030101010101" pitchFamily="2" charset="-122"/>
                <a:cs typeface="Times New Roman" panose="02020603050405020304" pitchFamily="18" charset="0"/>
              </a:rPr>
              <a:t>双连通分量</a:t>
            </a:r>
            <a:r>
              <a:rPr lang="zh-CN" altLang="zh-CN" sz="2400" dirty="0">
                <a:latin typeface="宋体" panose="02010600030101010101" pitchFamily="2" charset="-122"/>
                <a:cs typeface="Times New Roman" panose="02020603050405020304" pitchFamily="18" charset="0"/>
              </a:rPr>
              <a:t>算法也解决了求无向连通图的</a:t>
            </a:r>
            <a:r>
              <a:rPr lang="zh-CN" altLang="zh-CN" sz="2400" b="1" dirty="0">
                <a:latin typeface="宋体" panose="02010600030101010101" pitchFamily="2" charset="-122"/>
                <a:cs typeface="Times New Roman" panose="02020603050405020304" pitchFamily="18" charset="0"/>
              </a:rPr>
              <a:t>割点</a:t>
            </a:r>
            <a:r>
              <a:rPr lang="zh-CN" altLang="zh-CN" sz="2400" dirty="0">
                <a:latin typeface="宋体" panose="02010600030101010101" pitchFamily="2" charset="-122"/>
                <a:cs typeface="Times New Roman" panose="02020603050405020304" pitchFamily="18" charset="0"/>
              </a:rPr>
              <a:t>和</a:t>
            </a:r>
            <a:r>
              <a:rPr lang="zh-CN" altLang="zh-CN" sz="2400" b="1" dirty="0">
                <a:latin typeface="宋体" panose="02010600030101010101" pitchFamily="2" charset="-122"/>
                <a:cs typeface="Times New Roman" panose="02020603050405020304" pitchFamily="18" charset="0"/>
              </a:rPr>
              <a:t>割边</a:t>
            </a:r>
            <a:r>
              <a:rPr lang="zh-CN" altLang="zh-CN" sz="2400" dirty="0">
                <a:latin typeface="宋体" panose="02010600030101010101" pitchFamily="2" charset="-122"/>
                <a:cs typeface="Times New Roman" panose="02020603050405020304" pitchFamily="18" charset="0"/>
              </a:rPr>
              <a:t>问题。</a:t>
            </a:r>
            <a:endParaRPr lang="zh-CN" altLang="zh-CN" sz="4800" dirty="0">
              <a:latin typeface="Arial" panose="020B0604020202020204" pitchFamily="34" charset="0"/>
            </a:endParaRPr>
          </a:p>
        </p:txBody>
      </p:sp>
    </p:spTree>
    <p:extLst>
      <p:ext uri="{BB962C8B-B14F-4D97-AF65-F5344CB8AC3E}">
        <p14:creationId xmlns:p14="http://schemas.microsoft.com/office/powerpoint/2010/main" val="29354738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算法求无向连通图</a:t>
            </a:r>
            <a:r>
              <a:rPr lang="zh-CN" altLang="zh-CN" sz="2900" dirty="0" smtClean="0"/>
              <a:t>割点</a:t>
            </a:r>
            <a:r>
              <a:rPr lang="zh-CN" altLang="en-US" sz="2900" dirty="0" smtClean="0"/>
              <a:t>算法思路</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750060" y="1714132"/>
            <a:ext cx="11058312" cy="2862322"/>
          </a:xfrm>
          <a:prstGeom prst="rect">
            <a:avLst/>
          </a:prstGeom>
          <a:noFill/>
        </p:spPr>
        <p:txBody>
          <a:bodyPr wrap="square" rtlCol="0">
            <a:spAutoFit/>
          </a:bodyPr>
          <a:lstStyle/>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对</a:t>
            </a:r>
            <a:r>
              <a:rPr lang="zh-CN" altLang="zh-CN" sz="2400" dirty="0">
                <a:latin typeface="宋体" panose="02010600030101010101" pitchFamily="2" charset="-122"/>
                <a:cs typeface="Times New Roman" panose="02020603050405020304" pitchFamily="18" charset="0"/>
              </a:rPr>
              <a:t>一个无向连通图进行深度优先遍历能获得该图的一个深度优先搜索生成树</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57200" lvl="0" indent="-4572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在</a:t>
            </a:r>
            <a:r>
              <a:rPr lang="zh-CN" altLang="zh-CN" sz="2400" dirty="0">
                <a:latin typeface="宋体" panose="02010600030101010101" pitchFamily="2" charset="-122"/>
                <a:cs typeface="Times New Roman" panose="02020603050405020304" pitchFamily="18" charset="0"/>
              </a:rPr>
              <a:t>深度优先遍历过程中，使用两个整型数组</a:t>
            </a:r>
            <a:r>
              <a:rPr lang="zh-CN" altLang="zh-CN" sz="2400" b="1" i="1" dirty="0">
                <a:latin typeface="Times New Roman" panose="02020603050405020304" pitchFamily="18" charset="0"/>
                <a:cs typeface="Times New Roman" panose="02020603050405020304" pitchFamily="18" charset="0"/>
              </a:rPr>
              <a:t>dfn</a:t>
            </a:r>
            <a:r>
              <a:rPr lang="zh-CN" altLang="zh-CN" sz="2400" dirty="0">
                <a:latin typeface="宋体" panose="02010600030101010101" pitchFamily="2" charset="-122"/>
                <a:cs typeface="Times New Roman" panose="02020603050405020304" pitchFamily="18" charset="0"/>
              </a:rPr>
              <a:t>和</a:t>
            </a:r>
            <a:r>
              <a:rPr lang="zh-CN" altLang="zh-CN" sz="2400" b="1" i="1" dirty="0" smtClean="0">
                <a:latin typeface="Times New Roman" panose="02020603050405020304" pitchFamily="18" charset="0"/>
                <a:cs typeface="Times New Roman" panose="02020603050405020304" pitchFamily="18" charset="0"/>
              </a:rPr>
              <a:t>low</a:t>
            </a:r>
            <a:r>
              <a:rPr lang="zh-CN" altLang="en-US" sz="2400" i="1" dirty="0" smtClean="0">
                <a:latin typeface="Times New Roman" panose="02020603050405020304" pitchFamily="18" charset="0"/>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41325" lvl="0" eaLnBrk="0" fontAlgn="base" hangingPunct="0">
              <a:lnSpc>
                <a:spcPct val="150000"/>
              </a:lnSpc>
              <a:spcBef>
                <a:spcPct val="0"/>
              </a:spcBef>
              <a:spcAft>
                <a:spcPct val="0"/>
              </a:spcAft>
            </a:pPr>
            <a:r>
              <a:rPr lang="zh-CN" altLang="zh-CN" sz="2400" b="1" i="1" dirty="0" smtClean="0">
                <a:latin typeface="Times New Roman" panose="02020603050405020304" pitchFamily="18" charset="0"/>
                <a:cs typeface="Times New Roman" panose="02020603050405020304" pitchFamily="18" charset="0"/>
              </a:rPr>
              <a:t>dfn</a:t>
            </a:r>
            <a:r>
              <a:rPr lang="zh-CN" altLang="zh-CN" sz="2400" dirty="0">
                <a:latin typeface="宋体" panose="02010600030101010101" pitchFamily="2" charset="-122"/>
                <a:cs typeface="Times New Roman" panose="02020603050405020304" pitchFamily="18" charset="0"/>
              </a:rPr>
              <a:t>数组记录每个顶点的访问顺序</a:t>
            </a:r>
            <a:r>
              <a:rPr lang="zh-CN" altLang="zh-CN" sz="2400" dirty="0">
                <a:latin typeface="Times New Roman" panose="02020603050405020304" pitchFamily="18" charset="0"/>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也称时间戳</a:t>
            </a:r>
            <a:r>
              <a:rPr lang="zh-CN" altLang="zh-CN" sz="2400" dirty="0" smtClean="0">
                <a:latin typeface="Times New Roman" panose="02020603050405020304" pitchFamily="18" charset="0"/>
                <a:cs typeface="Times New Roman" panose="02020603050405020304" pitchFamily="18" charset="0"/>
              </a:rPr>
              <a:t>)</a:t>
            </a:r>
            <a:r>
              <a:rPr lang="zh-CN" altLang="en-US" sz="2400" dirty="0" smtClean="0">
                <a:latin typeface="Times New Roman" panose="02020603050405020304" pitchFamily="18" charset="0"/>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marL="441325" lvl="0" eaLnBrk="0" fontAlgn="base" hangingPunct="0">
              <a:lnSpc>
                <a:spcPct val="150000"/>
              </a:lnSpc>
              <a:spcBef>
                <a:spcPct val="0"/>
              </a:spcBef>
              <a:spcAft>
                <a:spcPct val="0"/>
              </a:spcAft>
            </a:pPr>
            <a:r>
              <a:rPr lang="zh-CN" altLang="zh-CN" sz="2400" b="1" i="1" dirty="0" smtClean="0">
                <a:latin typeface="Times New Roman" panose="02020603050405020304" pitchFamily="18" charset="0"/>
                <a:cs typeface="Times New Roman" panose="02020603050405020304" pitchFamily="18" charset="0"/>
              </a:rPr>
              <a:t>low</a:t>
            </a:r>
            <a:r>
              <a:rPr lang="zh-CN" altLang="zh-CN" sz="2400" dirty="0">
                <a:latin typeface="宋体" panose="02010600030101010101" pitchFamily="2" charset="-122"/>
                <a:cs typeface="Times New Roman" panose="02020603050405020304" pitchFamily="18" charset="0"/>
              </a:rPr>
              <a:t>数组记录了该顶点及其子结点除了通过其父结点所能达到的具有最小时间戳</a:t>
            </a:r>
            <a:r>
              <a:rPr lang="zh-CN" altLang="zh-CN" sz="2400" i="1" dirty="0">
                <a:latin typeface="Times New Roman" panose="02020603050405020304" pitchFamily="18" charset="0"/>
                <a:cs typeface="Times New Roman" panose="02020603050405020304" pitchFamily="18" charset="0"/>
              </a:rPr>
              <a:t>dfn</a:t>
            </a:r>
            <a:r>
              <a:rPr lang="zh-CN" altLang="zh-CN" sz="2400" dirty="0">
                <a:latin typeface="宋体" panose="02010600030101010101" pitchFamily="2" charset="-122"/>
                <a:cs typeface="Times New Roman" panose="02020603050405020304" pitchFamily="18" charset="0"/>
              </a:rPr>
              <a:t>的祖先</a:t>
            </a:r>
            <a:r>
              <a:rPr lang="zh-CN" altLang="zh-CN" sz="2400" dirty="0" smtClean="0">
                <a:latin typeface="宋体" panose="02010600030101010101" pitchFamily="2" charset="-122"/>
                <a:cs typeface="Times New Roman" panose="02020603050405020304" pitchFamily="18" charset="0"/>
              </a:rPr>
              <a:t>。</a:t>
            </a:r>
            <a:endParaRPr lang="zh-CN" altLang="zh-CN" sz="3200" dirty="0"/>
          </a:p>
        </p:txBody>
      </p:sp>
    </p:spTree>
    <p:extLst>
      <p:ext uri="{BB962C8B-B14F-4D97-AF65-F5344CB8AC3E}">
        <p14:creationId xmlns:p14="http://schemas.microsoft.com/office/powerpoint/2010/main" val="16537353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算法求无向连通图</a:t>
            </a:r>
            <a:r>
              <a:rPr lang="zh-CN" altLang="zh-CN" sz="2900" dirty="0" smtClean="0"/>
              <a:t>割点</a:t>
            </a:r>
            <a:r>
              <a:rPr lang="zh-CN" altLang="en-US" sz="2900" dirty="0" smtClean="0"/>
              <a:t>算法思路</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sp>
        <p:nvSpPr>
          <p:cNvPr id="9" name="文本框 8"/>
          <p:cNvSpPr txBox="1"/>
          <p:nvPr/>
        </p:nvSpPr>
        <p:spPr>
          <a:xfrm>
            <a:off x="750060" y="1714132"/>
            <a:ext cx="11058312" cy="4524315"/>
          </a:xfrm>
          <a:prstGeom prst="rect">
            <a:avLst/>
          </a:prstGeom>
          <a:noFill/>
        </p:spPr>
        <p:txBody>
          <a:bodyPr wrap="square" rtlCol="0">
            <a:spAutoFit/>
          </a:bodyPr>
          <a:lstStyle/>
          <a:p>
            <a:pPr marL="342900" lvl="0" indent="-342900" eaLnBrk="0" fontAlgn="base" hangingPunct="0">
              <a:lnSpc>
                <a:spcPct val="150000"/>
              </a:lnSpc>
              <a:spcBef>
                <a:spcPct val="0"/>
              </a:spcBef>
              <a:spcAft>
                <a:spcPct val="0"/>
              </a:spcAft>
              <a:buFont typeface="Wingdings" panose="05000000000000000000" pitchFamily="2" charset="2"/>
              <a:buChar char="Ø"/>
            </a:pPr>
            <a:r>
              <a:rPr lang="zh-CN" altLang="zh-CN" sz="2400" b="1" i="1" dirty="0">
                <a:latin typeface="Times New Roman" panose="02020603050405020304" pitchFamily="18" charset="0"/>
                <a:cs typeface="Times New Roman" panose="02020603050405020304" pitchFamily="18" charset="0"/>
              </a:rPr>
              <a:t>dfn</a:t>
            </a:r>
            <a:r>
              <a:rPr lang="zh-CN" altLang="zh-CN" sz="2400" dirty="0">
                <a:latin typeface="宋体" panose="02010600030101010101" pitchFamily="2" charset="-122"/>
                <a:cs typeface="Times New Roman" panose="02020603050405020304" pitchFamily="18" charset="0"/>
              </a:rPr>
              <a:t>和</a:t>
            </a:r>
            <a:r>
              <a:rPr lang="zh-CN" altLang="zh-CN" sz="2400" b="1" i="1" dirty="0" smtClean="0">
                <a:latin typeface="Times New Roman" panose="02020603050405020304" pitchFamily="18" charset="0"/>
                <a:cs typeface="Times New Roman" panose="02020603050405020304" pitchFamily="18" charset="0"/>
              </a:rPr>
              <a:t>low</a:t>
            </a:r>
            <a:r>
              <a:rPr lang="zh-CN" altLang="en-US" sz="2400" dirty="0">
                <a:latin typeface="宋体" panose="02010600030101010101" pitchFamily="2" charset="-122"/>
                <a:cs typeface="Times New Roman" panose="02020603050405020304" pitchFamily="18" charset="0"/>
              </a:rPr>
              <a:t>计算方法</a:t>
            </a:r>
            <a:r>
              <a:rPr lang="zh-CN" altLang="en-US"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indent="266700" eaLnBrk="0" fontAlgn="base" hangingPunct="0">
              <a:lnSpc>
                <a:spcPct val="150000"/>
              </a:lnSpc>
              <a:spcBef>
                <a:spcPct val="0"/>
              </a:spcBef>
              <a:spcAft>
                <a:spcPct val="0"/>
              </a:spcAft>
            </a:pPr>
            <a:r>
              <a:rPr lang="zh-CN" altLang="zh-CN" sz="2400" dirty="0" smtClean="0">
                <a:latin typeface="宋体" panose="02010600030101010101" pitchFamily="2" charset="-122"/>
                <a:cs typeface="Times New Roman" panose="02020603050405020304" pitchFamily="18" charset="0"/>
              </a:rPr>
              <a:t>用</a:t>
            </a:r>
            <a:r>
              <a:rPr lang="zh-CN" altLang="zh-CN" sz="2400" dirty="0">
                <a:latin typeface="宋体" panose="02010600030101010101" pitchFamily="2" charset="-122"/>
                <a:cs typeface="Times New Roman" panose="02020603050405020304" pitchFamily="18" charset="0"/>
              </a:rPr>
              <a:t>一个全局变量</a:t>
            </a:r>
            <a:r>
              <a:rPr lang="zh-CN" altLang="zh-CN" sz="2400" i="1" dirty="0">
                <a:latin typeface="Times New Roman" panose="02020603050405020304" pitchFamily="18" charset="0"/>
                <a:cs typeface="Times New Roman" panose="02020603050405020304" pitchFamily="18" charset="0"/>
              </a:rPr>
              <a:t>count</a:t>
            </a:r>
            <a:r>
              <a:rPr lang="zh-CN" altLang="zh-CN" sz="2400" dirty="0">
                <a:latin typeface="宋体" panose="02010600030101010101" pitchFamily="2" charset="-122"/>
                <a:cs typeface="Times New Roman" panose="02020603050405020304" pitchFamily="18" charset="0"/>
              </a:rPr>
              <a:t>，记录当前访问时间戳，初值为</a:t>
            </a:r>
            <a:r>
              <a:rPr lang="zh-CN" altLang="zh-CN" sz="2400" dirty="0">
                <a:latin typeface="Times New Roman" panose="02020603050405020304" pitchFamily="18" charset="0"/>
                <a:cs typeface="Times New Roman" panose="02020603050405020304" pitchFamily="18" charset="0"/>
              </a:rPr>
              <a:t>1</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indent="266700" eaLnBrk="0" fontAlgn="base" hangingPunct="0">
              <a:lnSpc>
                <a:spcPct val="150000"/>
              </a:lnSpc>
              <a:spcBef>
                <a:spcPct val="0"/>
              </a:spcBef>
              <a:spcAft>
                <a:spcPct val="0"/>
              </a:spcAft>
            </a:pPr>
            <a:r>
              <a:rPr lang="zh-CN" altLang="zh-CN" sz="2400" dirty="0" smtClean="0">
                <a:latin typeface="宋体" panose="02010600030101010101" pitchFamily="2" charset="-122"/>
                <a:cs typeface="Times New Roman" panose="02020603050405020304" pitchFamily="18" charset="0"/>
              </a:rPr>
              <a:t>对</a:t>
            </a:r>
            <a:r>
              <a:rPr lang="zh-CN" altLang="zh-CN" sz="2400" dirty="0">
                <a:latin typeface="宋体" panose="02010600030101010101" pitchFamily="2" charset="-122"/>
                <a:cs typeface="Times New Roman" panose="02020603050405020304" pitchFamily="18" charset="0"/>
              </a:rPr>
              <a:t>每个结点</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宋体" panose="02010600030101010101" pitchFamily="2" charset="-122"/>
                <a:cs typeface="Times New Roman" panose="02020603050405020304" pitchFamily="18" charset="0"/>
              </a:rPr>
              <a:t>，初始时令其</a:t>
            </a:r>
            <a:r>
              <a:rPr lang="zh-CN" altLang="zh-CN" sz="2400" i="1" dirty="0">
                <a:latin typeface="Times New Roman" panose="02020603050405020304" pitchFamily="18" charset="0"/>
                <a:cs typeface="Times New Roman" panose="02020603050405020304" pitchFamily="18" charset="0"/>
              </a:rPr>
              <a:t>low</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dfn</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indent="266700" eaLnBrk="0" fontAlgn="base" hangingPunct="0">
              <a:lnSpc>
                <a:spcPct val="150000"/>
              </a:lnSpc>
              <a:spcBef>
                <a:spcPct val="0"/>
              </a:spcBef>
              <a:spcAft>
                <a:spcPct val="0"/>
              </a:spcAft>
            </a:pPr>
            <a:endParaRPr lang="en-US" altLang="zh-CN" sz="2400" dirty="0" smtClean="0">
              <a:latin typeface="宋体" panose="02010600030101010101" pitchFamily="2" charset="-122"/>
              <a:cs typeface="Times New Roman" panose="02020603050405020304" pitchFamily="18" charset="0"/>
            </a:endParaRPr>
          </a:p>
          <a:p>
            <a:pPr marL="342900" lvl="0" indent="-342900" eaLnBrk="0" fontAlgn="base" hangingPunct="0">
              <a:lnSpc>
                <a:spcPct val="150000"/>
              </a:lnSpc>
              <a:spcBef>
                <a:spcPct val="0"/>
              </a:spcBef>
              <a:spcAft>
                <a:spcPct val="0"/>
              </a:spcAft>
              <a:buFont typeface="Wingdings" panose="05000000000000000000" pitchFamily="2" charset="2"/>
              <a:buChar char="Ø"/>
            </a:pPr>
            <a:r>
              <a:rPr lang="zh-CN" altLang="zh-CN" sz="2400" dirty="0" smtClean="0">
                <a:latin typeface="宋体" panose="02010600030101010101" pitchFamily="2" charset="-122"/>
                <a:cs typeface="Times New Roman" panose="02020603050405020304" pitchFamily="18" charset="0"/>
              </a:rPr>
              <a:t>每个</a:t>
            </a:r>
            <a:r>
              <a:rPr lang="zh-CN" altLang="zh-CN" sz="2400" dirty="0">
                <a:latin typeface="宋体" panose="02010600030101010101" pitchFamily="2" charset="-122"/>
                <a:cs typeface="Times New Roman" panose="02020603050405020304" pitchFamily="18" charset="0"/>
              </a:rPr>
              <a:t>结点获得了其</a:t>
            </a:r>
            <a:r>
              <a:rPr lang="zh-CN" altLang="zh-CN" sz="2400" i="1" dirty="0">
                <a:latin typeface="Times New Roman" panose="02020603050405020304" pitchFamily="18" charset="0"/>
                <a:cs typeface="Times New Roman" panose="02020603050405020304" pitchFamily="18" charset="0"/>
              </a:rPr>
              <a:t>dfn</a:t>
            </a:r>
            <a:r>
              <a:rPr lang="zh-CN" altLang="zh-CN" sz="2400" dirty="0">
                <a:latin typeface="宋体" panose="02010600030101010101" pitchFamily="2" charset="-122"/>
                <a:cs typeface="Times New Roman" panose="02020603050405020304" pitchFamily="18" charset="0"/>
              </a:rPr>
              <a:t>和</a:t>
            </a:r>
            <a:r>
              <a:rPr lang="zh-CN" altLang="zh-CN" sz="2400" i="1" dirty="0">
                <a:latin typeface="Times New Roman" panose="02020603050405020304" pitchFamily="18" charset="0"/>
                <a:cs typeface="Times New Roman" panose="02020603050405020304" pitchFamily="18" charset="0"/>
              </a:rPr>
              <a:t>low</a:t>
            </a:r>
            <a:r>
              <a:rPr lang="zh-CN" altLang="zh-CN" sz="2400" dirty="0">
                <a:latin typeface="宋体" panose="02010600030101010101" pitchFamily="2" charset="-122"/>
                <a:cs typeface="Times New Roman" panose="02020603050405020304" pitchFamily="18" charset="0"/>
              </a:rPr>
              <a:t>值后，可</a:t>
            </a:r>
            <a:r>
              <a:rPr lang="zh-CN" altLang="zh-CN" sz="2400" dirty="0" smtClean="0">
                <a:latin typeface="宋体" panose="02010600030101010101" pitchFamily="2" charset="-122"/>
                <a:cs typeface="Times New Roman" panose="02020603050405020304" pitchFamily="18" charset="0"/>
              </a:rPr>
              <a:t>根据两种</a:t>
            </a:r>
            <a:r>
              <a:rPr lang="zh-CN" altLang="zh-CN" sz="2400" dirty="0">
                <a:latin typeface="宋体" panose="02010600030101010101" pitchFamily="2" charset="-122"/>
                <a:cs typeface="Times New Roman" panose="02020603050405020304" pitchFamily="18" charset="0"/>
              </a:rPr>
              <a:t>情况判断一个顶点是否是割点：</a:t>
            </a:r>
            <a:endParaRPr lang="zh-CN" altLang="zh-CN" sz="3200" dirty="0"/>
          </a:p>
          <a:p>
            <a:pPr lvl="0" indent="266700" eaLnBrk="0" fontAlgn="base" hangingPunct="0">
              <a:lnSpc>
                <a:spcPct val="150000"/>
              </a:lnSpc>
              <a:spcBef>
                <a:spcPct val="0"/>
              </a:spcBef>
              <a:spcAft>
                <a:spcPct val="0"/>
              </a:spcAft>
            </a:pPr>
            <a:r>
              <a:rPr lang="zh-CN" altLang="zh-CN" sz="2400" dirty="0">
                <a:latin typeface="Times New Roman" panose="02020603050405020304" pitchFamily="18" charset="0"/>
                <a:cs typeface="Times New Roman" panose="02020603050405020304" pitchFamily="18" charset="0"/>
              </a:rPr>
              <a:t>1</a:t>
            </a:r>
            <a:r>
              <a:rPr lang="zh-CN" altLang="zh-CN" sz="2400" dirty="0">
                <a:latin typeface="宋体" panose="02010600030101010101" pitchFamily="2" charset="-122"/>
                <a:cs typeface="Times New Roman" panose="02020603050405020304" pitchFamily="18" charset="0"/>
              </a:rPr>
              <a:t>）如果顶点</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宋体" panose="02010600030101010101" pitchFamily="2" charset="-122"/>
                <a:cs typeface="Times New Roman" panose="02020603050405020304" pitchFamily="18" charset="0"/>
              </a:rPr>
              <a:t>是生成树的根，且</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宋体" panose="02010600030101010101" pitchFamily="2" charset="-122"/>
                <a:cs typeface="Times New Roman" panose="02020603050405020304" pitchFamily="18" charset="0"/>
              </a:rPr>
              <a:t>的孩子结点个数大于等于</a:t>
            </a:r>
            <a:r>
              <a:rPr lang="zh-CN" altLang="zh-CN" sz="2400" dirty="0">
                <a:latin typeface="Times New Roman" panose="02020603050405020304" pitchFamily="18" charset="0"/>
                <a:cs typeface="Times New Roman" panose="02020603050405020304" pitchFamily="18" charset="0"/>
              </a:rPr>
              <a:t>2</a:t>
            </a:r>
            <a:r>
              <a:rPr lang="zh-CN" altLang="zh-CN" sz="2400" dirty="0">
                <a:latin typeface="宋体" panose="02010600030101010101" pitchFamily="2" charset="-122"/>
                <a:cs typeface="Times New Roman" panose="02020603050405020304" pitchFamily="18" charset="0"/>
              </a:rPr>
              <a:t>，则顶点</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宋体" panose="02010600030101010101" pitchFamily="2" charset="-122"/>
                <a:cs typeface="Times New Roman" panose="02020603050405020304" pitchFamily="18" charset="0"/>
              </a:rPr>
              <a:t>是割点</a:t>
            </a:r>
            <a:r>
              <a:rPr lang="zh-CN" altLang="zh-CN" sz="2400" dirty="0" smtClean="0">
                <a:latin typeface="宋体" panose="02010600030101010101" pitchFamily="2" charset="-122"/>
                <a:cs typeface="Times New Roman" panose="02020603050405020304" pitchFamily="18" charset="0"/>
              </a:rPr>
              <a:t>。</a:t>
            </a:r>
            <a:endParaRPr lang="zh-CN" altLang="zh-CN" sz="3200" dirty="0"/>
          </a:p>
          <a:p>
            <a:pPr lvl="0" indent="266700" eaLnBrk="0" fontAlgn="base" hangingPunct="0">
              <a:lnSpc>
                <a:spcPct val="150000"/>
              </a:lnSpc>
              <a:spcBef>
                <a:spcPct val="0"/>
              </a:spcBef>
              <a:spcAft>
                <a:spcPct val="0"/>
              </a:spcAft>
            </a:pPr>
            <a:r>
              <a:rPr lang="zh-CN" altLang="zh-CN" sz="2400" dirty="0">
                <a:latin typeface="Times New Roman" panose="02020603050405020304" pitchFamily="18" charset="0"/>
                <a:cs typeface="Times New Roman" panose="02020603050405020304" pitchFamily="18" charset="0"/>
              </a:rPr>
              <a:t>2</a:t>
            </a:r>
            <a:r>
              <a:rPr lang="zh-CN" altLang="zh-CN" sz="2400" dirty="0">
                <a:latin typeface="宋体" panose="02010600030101010101" pitchFamily="2" charset="-122"/>
                <a:cs typeface="Times New Roman" panose="02020603050405020304" pitchFamily="18" charset="0"/>
              </a:rPr>
              <a:t>）如果顶点</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宋体" panose="02010600030101010101" pitchFamily="2" charset="-122"/>
                <a:cs typeface="Times New Roman" panose="02020603050405020304" pitchFamily="18" charset="0"/>
              </a:rPr>
              <a:t>不是生成树的根，对生成树中的</a:t>
            </a:r>
            <a:r>
              <a:rPr lang="zh-CN" altLang="zh-CN" sz="2400" dirty="0" smtClean="0">
                <a:latin typeface="宋体" panose="02010600030101010101" pitchFamily="2" charset="-122"/>
                <a:cs typeface="Times New Roman" panose="02020603050405020304" pitchFamily="18" charset="0"/>
              </a:rPr>
              <a:t>边</a:t>
            </a:r>
            <a:r>
              <a:rPr lang="en-US" altLang="zh-CN" sz="2400" dirty="0">
                <a:latin typeface="Times New Roman" panose="02020603050405020304" pitchFamily="18" charset="0"/>
                <a:cs typeface="Times New Roman" panose="02020603050405020304" pitchFamily="18" charset="0"/>
              </a:rPr>
              <a:t>&lt;</a:t>
            </a:r>
            <a:r>
              <a:rPr lang="zh-CN" altLang="zh-CN" sz="2400" i="1" dirty="0" smtClean="0">
                <a:latin typeface="Times New Roman" panose="02020603050405020304" pitchFamily="18" charset="0"/>
                <a:cs typeface="Times New Roman" panose="02020603050405020304" pitchFamily="18" charset="0"/>
              </a:rPr>
              <a:t>u</a:t>
            </a:r>
            <a:r>
              <a:rPr lang="zh-CN" altLang="en-US" sz="2400" i="1" dirty="0" smtClean="0">
                <a:latin typeface="Times New Roman" panose="02020603050405020304" pitchFamily="18" charset="0"/>
                <a:cs typeface="Times New Roman" panose="02020603050405020304" pitchFamily="18" charset="0"/>
              </a:rPr>
              <a:t>，</a:t>
            </a:r>
            <a:r>
              <a:rPr lang="zh-CN" altLang="zh-CN" sz="2400" i="1" dirty="0" smtClean="0">
                <a:latin typeface="Times New Roman" panose="02020603050405020304" pitchFamily="18" charset="0"/>
                <a:cs typeface="Times New Roman" panose="02020603050405020304" pitchFamily="18" charset="0"/>
              </a:rPr>
              <a:t>v</a:t>
            </a:r>
            <a:r>
              <a:rPr lang="en-US" altLang="zh-CN" sz="2400" i="1" dirty="0" smtClean="0">
                <a:latin typeface="Times New Roman" panose="02020603050405020304" pitchFamily="18" charset="0"/>
                <a:cs typeface="Times New Roman" panose="02020603050405020304" pitchFamily="18" charset="0"/>
              </a:rPr>
              <a:t>&gt;</a:t>
            </a:r>
            <a:r>
              <a:rPr lang="zh-CN" altLang="zh-CN" sz="2400" dirty="0" smtClean="0">
                <a:latin typeface="宋体" panose="02010600030101010101" pitchFamily="2" charset="-122"/>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若满足</a:t>
            </a:r>
            <a:r>
              <a:rPr lang="zh-CN" altLang="zh-CN" sz="2400" i="1" dirty="0">
                <a:latin typeface="Times New Roman" panose="02020603050405020304" pitchFamily="18" charset="0"/>
                <a:cs typeface="Times New Roman" panose="02020603050405020304" pitchFamily="18" charset="0"/>
              </a:rPr>
              <a:t>low</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dfn</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Times New Roman" panose="02020603050405020304" pitchFamily="18" charset="0"/>
                <a:cs typeface="Times New Roman" panose="02020603050405020304" pitchFamily="18" charset="0"/>
              </a:rPr>
              <a:t>]</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indent="725488" eaLnBrk="0" fontAlgn="base" hangingPunct="0">
              <a:lnSpc>
                <a:spcPct val="150000"/>
              </a:lnSpc>
              <a:spcBef>
                <a:spcPct val="0"/>
              </a:spcBef>
              <a:spcAft>
                <a:spcPct val="0"/>
              </a:spcAft>
            </a:pPr>
            <a:r>
              <a:rPr lang="zh-CN" altLang="zh-CN" sz="2400" dirty="0" smtClean="0">
                <a:latin typeface="宋体" panose="02010600030101010101" pitchFamily="2" charset="-122"/>
                <a:cs typeface="Times New Roman" panose="02020603050405020304" pitchFamily="18" charset="0"/>
              </a:rPr>
              <a:t>则顶点</a:t>
            </a:r>
            <a:r>
              <a:rPr lang="zh-CN" altLang="zh-CN" sz="2400" i="1" dirty="0">
                <a:latin typeface="Times New Roman" panose="02020603050405020304" pitchFamily="18" charset="0"/>
                <a:cs typeface="Times New Roman" panose="02020603050405020304" pitchFamily="18" charset="0"/>
              </a:rPr>
              <a:t>u</a:t>
            </a:r>
            <a:r>
              <a:rPr lang="zh-CN" altLang="zh-CN" sz="2400" dirty="0">
                <a:latin typeface="宋体" panose="02010600030101010101" pitchFamily="2" charset="-122"/>
                <a:cs typeface="Times New Roman" panose="02020603050405020304" pitchFamily="18" charset="0"/>
              </a:rPr>
              <a:t>即为割点</a:t>
            </a:r>
            <a:r>
              <a:rPr lang="zh-CN" altLang="zh-CN" sz="2400" dirty="0" smtClean="0">
                <a:latin typeface="宋体" panose="02010600030101010101" pitchFamily="2" charset="-122"/>
                <a:cs typeface="Times New Roman" panose="02020603050405020304" pitchFamily="18" charset="0"/>
              </a:rPr>
              <a:t>。</a:t>
            </a:r>
            <a:endParaRPr lang="zh-CN" altLang="zh-CN" sz="3200" dirty="0"/>
          </a:p>
        </p:txBody>
      </p:sp>
    </p:spTree>
    <p:extLst>
      <p:ext uri="{BB962C8B-B14F-4D97-AF65-F5344CB8AC3E}">
        <p14:creationId xmlns:p14="http://schemas.microsoft.com/office/powerpoint/2010/main" val="222027293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算法求无向连通图</a:t>
            </a:r>
            <a:r>
              <a:rPr lang="zh-CN" altLang="zh-CN" sz="2900" dirty="0" smtClean="0"/>
              <a:t>割点</a:t>
            </a:r>
            <a:r>
              <a:rPr lang="zh-CN" altLang="en-US" sz="2900" dirty="0" smtClean="0"/>
              <a:t>算法思路</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66561" name="Picture 1"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cd41a956358858c6a660a9617c0eac750646b66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6185" y="1591267"/>
            <a:ext cx="5949442" cy="3800539"/>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9002110" y="4606976"/>
            <a:ext cx="2459421" cy="1569660"/>
          </a:xfrm>
          <a:prstGeom prst="rect">
            <a:avLst/>
          </a:prstGeom>
          <a:noFill/>
        </p:spPr>
        <p:txBody>
          <a:bodyPr wrap="square" rtlCol="0">
            <a:spAutoFit/>
          </a:bodyPr>
          <a:lstStyle/>
          <a:p>
            <a:r>
              <a:rPr lang="en-US" altLang="zh-CN" sz="2400" dirty="0">
                <a:latin typeface="宋体" panose="02010600030101010101" pitchFamily="2" charset="-122"/>
                <a:cs typeface="Times New Roman" panose="02020603050405020304" pitchFamily="18" charset="0"/>
              </a:rPr>
              <a:t>(a)</a:t>
            </a:r>
            <a:r>
              <a:rPr lang="zh-CN" altLang="en-US" sz="2400" dirty="0" smtClean="0">
                <a:latin typeface="宋体" panose="02010600030101010101" pitchFamily="2" charset="-122"/>
                <a:cs typeface="Times New Roman" panose="02020603050405020304" pitchFamily="18" charset="0"/>
              </a:rPr>
              <a:t>割点：无</a:t>
            </a:r>
            <a:endParaRPr lang="en-US" altLang="zh-CN" sz="2400" dirty="0">
              <a:latin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cs typeface="Times New Roman" panose="02020603050405020304" pitchFamily="18" charset="0"/>
              </a:rPr>
              <a:t>(b)</a:t>
            </a:r>
            <a:r>
              <a:rPr lang="zh-CN" altLang="en-US" sz="2400" dirty="0" smtClean="0">
                <a:latin typeface="宋体" panose="02010600030101010101" pitchFamily="2" charset="-122"/>
                <a:cs typeface="Times New Roman" panose="02020603050405020304" pitchFamily="18" charset="0"/>
              </a:rPr>
              <a:t>割点：</a:t>
            </a:r>
            <a:r>
              <a:rPr lang="en-US" altLang="zh-CN" sz="2400" dirty="0" smtClean="0">
                <a:latin typeface="宋体" panose="02010600030101010101" pitchFamily="2" charset="-122"/>
                <a:cs typeface="Times New Roman" panose="02020603050405020304" pitchFamily="18" charset="0"/>
              </a:rPr>
              <a:t>4</a:t>
            </a:r>
            <a:r>
              <a:rPr lang="zh-CN" altLang="en-US" sz="2400" dirty="0" smtClean="0">
                <a:latin typeface="宋体" panose="02010600030101010101" pitchFamily="2" charset="-122"/>
                <a:cs typeface="Times New Roman" panose="02020603050405020304" pitchFamily="18" charset="0"/>
              </a:rPr>
              <a:t>、</a:t>
            </a:r>
            <a:r>
              <a:rPr lang="en-US" altLang="zh-CN" sz="2400" dirty="0" smtClean="0">
                <a:latin typeface="宋体" panose="02010600030101010101" pitchFamily="2" charset="-122"/>
                <a:cs typeface="Times New Roman" panose="02020603050405020304" pitchFamily="18" charset="0"/>
              </a:rPr>
              <a:t>0</a:t>
            </a:r>
            <a:endParaRPr lang="zh-CN" altLang="en-US" sz="2400" dirty="0">
              <a:latin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cs typeface="Times New Roman" panose="02020603050405020304" pitchFamily="18" charset="0"/>
              </a:rPr>
              <a:t>(c)</a:t>
            </a:r>
            <a:r>
              <a:rPr lang="zh-CN" altLang="en-US" sz="2400" dirty="0" smtClean="0">
                <a:latin typeface="宋体" panose="02010600030101010101" pitchFamily="2" charset="-122"/>
                <a:cs typeface="Times New Roman" panose="02020603050405020304" pitchFamily="18" charset="0"/>
              </a:rPr>
              <a:t>割点：</a:t>
            </a:r>
            <a:r>
              <a:rPr lang="en-US" altLang="zh-CN" sz="2400" dirty="0" smtClean="0">
                <a:latin typeface="宋体" panose="02010600030101010101" pitchFamily="2" charset="-122"/>
                <a:cs typeface="Times New Roman" panose="02020603050405020304" pitchFamily="18" charset="0"/>
              </a:rPr>
              <a:t>0</a:t>
            </a:r>
            <a:endParaRPr lang="zh-CN" altLang="en-US" sz="2400" dirty="0">
              <a:latin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cs typeface="Times New Roman" panose="02020603050405020304" pitchFamily="18" charset="0"/>
              </a:rPr>
              <a:t>(d)</a:t>
            </a:r>
            <a:r>
              <a:rPr lang="zh-CN" altLang="en-US" sz="2400" dirty="0" smtClean="0">
                <a:latin typeface="宋体" panose="02010600030101010101" pitchFamily="2" charset="-122"/>
                <a:cs typeface="Times New Roman" panose="02020603050405020304" pitchFamily="18" charset="0"/>
              </a:rPr>
              <a:t>割点：</a:t>
            </a:r>
            <a:r>
              <a:rPr lang="en-US" altLang="zh-CN" sz="2400" dirty="0" smtClean="0">
                <a:latin typeface="宋体" panose="02010600030101010101" pitchFamily="2" charset="-122"/>
                <a:cs typeface="Times New Roman" panose="02020603050405020304" pitchFamily="18" charset="0"/>
              </a:rPr>
              <a:t>0</a:t>
            </a:r>
            <a:r>
              <a:rPr lang="zh-CN" altLang="en-US" sz="2400" dirty="0" smtClean="0">
                <a:latin typeface="宋体" panose="02010600030101010101" pitchFamily="2" charset="-122"/>
                <a:cs typeface="Times New Roman" panose="02020603050405020304" pitchFamily="18" charset="0"/>
              </a:rPr>
              <a:t>、</a:t>
            </a:r>
            <a:r>
              <a:rPr lang="en-US" altLang="zh-CN" sz="2400" dirty="0" smtClean="0">
                <a:latin typeface="宋体" panose="02010600030101010101" pitchFamily="2" charset="-122"/>
                <a:cs typeface="Times New Roman" panose="02020603050405020304" pitchFamily="18" charset="0"/>
              </a:rPr>
              <a:t>6</a:t>
            </a:r>
            <a:endParaRPr lang="zh-CN" altLang="en-US" sz="24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0774465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算法求无向连通图</a:t>
            </a:r>
            <a:r>
              <a:rPr lang="zh-CN" altLang="zh-CN" sz="2900" dirty="0" smtClean="0"/>
              <a:t>割点</a:t>
            </a:r>
            <a:r>
              <a:rPr lang="zh-CN" altLang="en-US" sz="2900" dirty="0" smtClean="0"/>
              <a:t>算法思路</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p:pic>
        <p:nvPicPr>
          <p:cNvPr id="68609" name="Picture 1" descr="http://www.kdocs.cn/api/v3/office/copy/QmpEekYrZ0doLzlkWHZVcVB2TnFPVmpyTFdXaHZDczBZQUgxNVdwSnEya1Q5bCtsajR2WmJIYVVocG8xaUtCa2ZPR1RxQ1pPeHpvTjRHV0dpOWgzWkdTSnNaVERPQm1RZGI2Y1pZaXpJaFNKZjV3Vk9pc2ErWW8wc21MUEsrOEpIUzNYSEp1S20rWk9XL0oyK0dkOTdTaXlFR3lVdVhDYW04R3U1VFMvY1lDZ2hQbytaQStndEhvMEoyUmxHcFFhVXhDbVM0SUhYQ2dCVWl4WSt4TEVnaHh3NVAxcEo4Q1ozODJqcTBGVWxSb1d3dWVQa1BqREhSbUcrbFp0Y2wrQmtHNnB3TXJDQm44PQ==/attach/object/336f0159af07c7b1460342d61b542ff9e238ef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669" y="2222939"/>
            <a:ext cx="7924890" cy="304274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9377246" y="4480854"/>
            <a:ext cx="2459421" cy="1569660"/>
          </a:xfrm>
          <a:prstGeom prst="rect">
            <a:avLst/>
          </a:prstGeom>
          <a:noFill/>
        </p:spPr>
        <p:txBody>
          <a:bodyPr wrap="square" rtlCol="0">
            <a:spAutoFit/>
          </a:bodyPr>
          <a:lstStyle/>
          <a:p>
            <a:r>
              <a:rPr lang="en-US" altLang="zh-CN" sz="2400" dirty="0">
                <a:latin typeface="宋体" panose="02010600030101010101" pitchFamily="2" charset="-122"/>
                <a:cs typeface="Times New Roman" panose="02020603050405020304" pitchFamily="18" charset="0"/>
              </a:rPr>
              <a:t>(a)</a:t>
            </a:r>
            <a:r>
              <a:rPr lang="zh-CN" altLang="en-US" sz="2400" dirty="0" smtClean="0">
                <a:latin typeface="宋体" panose="02010600030101010101" pitchFamily="2" charset="-122"/>
                <a:cs typeface="Times New Roman" panose="02020603050405020304" pitchFamily="18" charset="0"/>
              </a:rPr>
              <a:t>割点：无</a:t>
            </a:r>
            <a:endParaRPr lang="en-US" altLang="zh-CN" sz="2400" dirty="0">
              <a:latin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cs typeface="Times New Roman" panose="02020603050405020304" pitchFamily="18" charset="0"/>
              </a:rPr>
              <a:t>(b)</a:t>
            </a:r>
            <a:r>
              <a:rPr lang="zh-CN" altLang="en-US" sz="2400" dirty="0" smtClean="0">
                <a:latin typeface="宋体" panose="02010600030101010101" pitchFamily="2" charset="-122"/>
                <a:cs typeface="Times New Roman" panose="02020603050405020304" pitchFamily="18" charset="0"/>
              </a:rPr>
              <a:t>割点：</a:t>
            </a:r>
            <a:r>
              <a:rPr lang="en-US" altLang="zh-CN" sz="2400" dirty="0" smtClean="0">
                <a:latin typeface="宋体" panose="02010600030101010101" pitchFamily="2" charset="-122"/>
                <a:cs typeface="Times New Roman" panose="02020603050405020304" pitchFamily="18" charset="0"/>
              </a:rPr>
              <a:t>4</a:t>
            </a:r>
            <a:r>
              <a:rPr lang="zh-CN" altLang="en-US" sz="2400" dirty="0" smtClean="0">
                <a:latin typeface="宋体" panose="02010600030101010101" pitchFamily="2" charset="-122"/>
                <a:cs typeface="Times New Roman" panose="02020603050405020304" pitchFamily="18" charset="0"/>
              </a:rPr>
              <a:t>、</a:t>
            </a:r>
            <a:r>
              <a:rPr lang="en-US" altLang="zh-CN" sz="2400" dirty="0" smtClean="0">
                <a:latin typeface="宋体" panose="02010600030101010101" pitchFamily="2" charset="-122"/>
                <a:cs typeface="Times New Roman" panose="02020603050405020304" pitchFamily="18" charset="0"/>
              </a:rPr>
              <a:t>0</a:t>
            </a:r>
            <a:endParaRPr lang="zh-CN" altLang="en-US" sz="2400" dirty="0">
              <a:latin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cs typeface="Times New Roman" panose="02020603050405020304" pitchFamily="18" charset="0"/>
              </a:rPr>
              <a:t>(c)</a:t>
            </a:r>
            <a:r>
              <a:rPr lang="zh-CN" altLang="en-US" sz="2400" dirty="0" smtClean="0">
                <a:latin typeface="宋体" panose="02010600030101010101" pitchFamily="2" charset="-122"/>
                <a:cs typeface="Times New Roman" panose="02020603050405020304" pitchFamily="18" charset="0"/>
              </a:rPr>
              <a:t>割点：</a:t>
            </a:r>
            <a:r>
              <a:rPr lang="en-US" altLang="zh-CN" sz="2400" dirty="0" smtClean="0">
                <a:latin typeface="宋体" panose="02010600030101010101" pitchFamily="2" charset="-122"/>
                <a:cs typeface="Times New Roman" panose="02020603050405020304" pitchFamily="18" charset="0"/>
              </a:rPr>
              <a:t>0</a:t>
            </a:r>
            <a:endParaRPr lang="zh-CN" altLang="en-US" sz="2400" dirty="0">
              <a:latin typeface="宋体" panose="02010600030101010101" pitchFamily="2" charset="-122"/>
              <a:cs typeface="Times New Roman" panose="02020603050405020304" pitchFamily="18" charset="0"/>
            </a:endParaRPr>
          </a:p>
          <a:p>
            <a:r>
              <a:rPr lang="en-US" altLang="zh-CN" sz="2400" dirty="0">
                <a:latin typeface="宋体" panose="02010600030101010101" pitchFamily="2" charset="-122"/>
                <a:cs typeface="Times New Roman" panose="02020603050405020304" pitchFamily="18" charset="0"/>
              </a:rPr>
              <a:t>(d)</a:t>
            </a:r>
            <a:r>
              <a:rPr lang="zh-CN" altLang="en-US" sz="2400" dirty="0" smtClean="0">
                <a:latin typeface="宋体" panose="02010600030101010101" pitchFamily="2" charset="-122"/>
                <a:cs typeface="Times New Roman" panose="02020603050405020304" pitchFamily="18" charset="0"/>
              </a:rPr>
              <a:t>割点：</a:t>
            </a:r>
            <a:r>
              <a:rPr lang="en-US" altLang="zh-CN" sz="2400" dirty="0" smtClean="0">
                <a:latin typeface="宋体" panose="02010600030101010101" pitchFamily="2" charset="-122"/>
                <a:cs typeface="Times New Roman" panose="02020603050405020304" pitchFamily="18" charset="0"/>
              </a:rPr>
              <a:t>0</a:t>
            </a:r>
            <a:r>
              <a:rPr lang="zh-CN" altLang="en-US" sz="2400" dirty="0" smtClean="0">
                <a:latin typeface="宋体" panose="02010600030101010101" pitchFamily="2" charset="-122"/>
                <a:cs typeface="Times New Roman" panose="02020603050405020304" pitchFamily="18" charset="0"/>
              </a:rPr>
              <a:t>、</a:t>
            </a:r>
            <a:r>
              <a:rPr lang="en-US" altLang="zh-CN" sz="2400" dirty="0" smtClean="0">
                <a:latin typeface="宋体" panose="02010600030101010101" pitchFamily="2" charset="-122"/>
                <a:cs typeface="Times New Roman" panose="02020603050405020304" pitchFamily="18" charset="0"/>
              </a:rPr>
              <a:t>6</a:t>
            </a:r>
            <a:endParaRPr lang="zh-CN" altLang="en-US" sz="2400" dirty="0">
              <a:latin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71946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算法求无向连通图</a:t>
            </a:r>
            <a:r>
              <a:rPr lang="zh-CN" altLang="zh-CN" sz="2900" dirty="0" smtClean="0"/>
              <a:t>割点</a:t>
            </a:r>
            <a:r>
              <a:rPr lang="zh-CN" altLang="en-US" sz="2900" dirty="0" smtClean="0"/>
              <a:t>算法</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mc:Choice xmlns:a14="http://schemas.microsoft.com/office/drawing/2010/main" Requires="a14">
          <p:sp>
            <p:nvSpPr>
              <p:cNvPr id="9" name="文本框 8"/>
              <p:cNvSpPr txBox="1"/>
              <p:nvPr/>
            </p:nvSpPr>
            <p:spPr>
              <a:xfrm>
                <a:off x="750060" y="1714132"/>
                <a:ext cx="11058312" cy="4154984"/>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7-19: </a:t>
                </a:r>
                <a:r>
                  <a:rPr lang="zh-CN" altLang="zh-CN" sz="2400" u="sng" dirty="0">
                    <a:latin typeface="Times New Roman" panose="02020603050405020304" pitchFamily="18" charset="0"/>
                    <a:cs typeface="Times New Roman" panose="02020603050405020304" pitchFamily="18" charset="0"/>
                  </a:rPr>
                  <a:t> </a:t>
                </a:r>
                <a:r>
                  <a:rPr lang="zh-CN" altLang="zh-CN" sz="2400" u="sng" dirty="0">
                    <a:latin typeface="宋体" panose="02010600030101010101" pitchFamily="2" charset="-122"/>
                    <a:cs typeface="Times New Roman" panose="02020603050405020304" pitchFamily="18" charset="0"/>
                  </a:rPr>
                  <a:t>利用深度优先遍历计算</a:t>
                </a:r>
                <a:r>
                  <a:rPr lang="zh-CN" altLang="zh-CN" sz="2400" i="1" u="sng" dirty="0">
                    <a:latin typeface="Times New Roman" panose="02020603050405020304" pitchFamily="18" charset="0"/>
                    <a:cs typeface="Times New Roman" panose="02020603050405020304" pitchFamily="18" charset="0"/>
                  </a:rPr>
                  <a:t>dfn</a:t>
                </a:r>
                <a:r>
                  <a:rPr lang="zh-CN" altLang="zh-CN" sz="2400" u="sng" dirty="0">
                    <a:latin typeface="宋体" panose="02010600030101010101" pitchFamily="2" charset="-122"/>
                    <a:cs typeface="Times New Roman" panose="02020603050405020304" pitchFamily="18" charset="0"/>
                  </a:rPr>
                  <a:t>和</a:t>
                </a:r>
                <a:r>
                  <a:rPr lang="zh-CN" altLang="zh-CN" sz="2400" i="1" u="sng" dirty="0">
                    <a:latin typeface="Times New Roman" panose="02020603050405020304" pitchFamily="18" charset="0"/>
                    <a:cs typeface="Times New Roman" panose="02020603050405020304" pitchFamily="18" charset="0"/>
                  </a:rPr>
                  <a:t>low</a:t>
                </a:r>
                <a:r>
                  <a:rPr lang="zh-CN" altLang="zh-CN" sz="2400" u="sng" dirty="0">
                    <a:latin typeface="宋体" panose="02010600030101010101" pitchFamily="2" charset="-122"/>
                    <a:cs typeface="Times New Roman" panose="02020603050405020304" pitchFamily="18" charset="0"/>
                  </a:rPr>
                  <a:t>的值</a:t>
                </a:r>
                <a:r>
                  <a:rPr lang="zh-CN" altLang="zh-CN" sz="2400" u="sng" dirty="0">
                    <a:latin typeface="Times New Roman" panose="02020603050405020304" pitchFamily="18" charset="0"/>
                    <a:cs typeface="Times New Roman" panose="02020603050405020304" pitchFamily="18" charset="0"/>
                  </a:rPr>
                  <a:t> DfnAndLow(</a:t>
                </a:r>
                <a:r>
                  <a:rPr lang="zh-CN" altLang="zh-CN" sz="2400" i="1" u="sng" dirty="0">
                    <a:latin typeface="Times New Roman" panose="02020603050405020304" pitchFamily="18" charset="0"/>
                    <a:cs typeface="Times New Roman" panose="02020603050405020304" pitchFamily="18" charset="0"/>
                  </a:rPr>
                  <a:t>graph,v,parent</a:t>
                </a:r>
                <a:r>
                  <a:rPr lang="zh-CN" altLang="zh-CN" sz="2400" u="sng" dirty="0">
                    <a:latin typeface="Times New Roman" panose="02020603050405020304" pitchFamily="18" charset="0"/>
                    <a:cs typeface="Times New Roman" panose="02020603050405020304" pitchFamily="18" charset="0"/>
                  </a:rPr>
                  <a:t>) </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b="1"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，起始顶点</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DFS</a:t>
                </a:r>
                <a:r>
                  <a:rPr lang="zh-CN" altLang="zh-CN" sz="2400" dirty="0">
                    <a:latin typeface="宋体" panose="02010600030101010101" pitchFamily="2" charset="-122"/>
                    <a:cs typeface="Times New Roman" panose="02020603050405020304" pitchFamily="18" charset="0"/>
                  </a:rPr>
                  <a:t>中</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的父结点</a:t>
                </a:r>
                <a:r>
                  <a:rPr lang="zh-CN" altLang="zh-CN" sz="2400" i="1" dirty="0">
                    <a:latin typeface="Times New Roman" panose="02020603050405020304" pitchFamily="18" charset="0"/>
                    <a:cs typeface="Times New Roman" panose="02020603050405020304" pitchFamily="18" charset="0"/>
                  </a:rPr>
                  <a:t>parent</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dfn</a:t>
                </a:r>
                <a:r>
                  <a:rPr lang="zh-CN" altLang="zh-CN" sz="2400" dirty="0">
                    <a:latin typeface="宋体" panose="02010600030101010101" pitchFamily="2" charset="-122"/>
                    <a:cs typeface="Times New Roman" panose="02020603050405020304" pitchFamily="18" charset="0"/>
                  </a:rPr>
                  <a:t>和</a:t>
                </a:r>
                <a:r>
                  <a:rPr lang="zh-CN" altLang="zh-CN" sz="2400" i="1" dirty="0">
                    <a:latin typeface="Times New Roman" panose="02020603050405020304" pitchFamily="18" charset="0"/>
                    <a:cs typeface="Times New Roman" panose="02020603050405020304" pitchFamily="18" charset="0"/>
                  </a:rPr>
                  <a:t>low</a:t>
                </a:r>
                <a:r>
                  <a:rPr lang="zh-CN" altLang="zh-CN" sz="2400" dirty="0">
                    <a:latin typeface="宋体" panose="02010600030101010101" pitchFamily="2" charset="-122"/>
                    <a:cs typeface="Times New Roman" panose="02020603050405020304" pitchFamily="18" charset="0"/>
                  </a:rPr>
                  <a:t>数组的值</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全局变量：</a:t>
                </a:r>
                <a:r>
                  <a:rPr lang="zh-CN" altLang="zh-CN" sz="2400" dirty="0">
                    <a:latin typeface="宋体" panose="02010600030101010101" pitchFamily="2" charset="-122"/>
                    <a:cs typeface="Times New Roman" panose="02020603050405020304" pitchFamily="18" charset="0"/>
                  </a:rPr>
                  <a:t>数组</a:t>
                </a:r>
                <a:r>
                  <a:rPr lang="zh-CN" altLang="zh-CN" sz="2400" i="1" dirty="0">
                    <a:latin typeface="Times New Roman" panose="02020603050405020304" pitchFamily="18" charset="0"/>
                    <a:cs typeface="Times New Roman" panose="02020603050405020304" pitchFamily="18" charset="0"/>
                  </a:rPr>
                  <a:t>dfn, low, parents, visited</a:t>
                </a:r>
                <a:r>
                  <a:rPr lang="zh-CN" altLang="zh-CN" sz="2400" dirty="0">
                    <a:latin typeface="宋体" panose="02010600030101010101" pitchFamily="2" charset="-122"/>
                    <a:cs typeface="Times New Roman" panose="02020603050405020304" pitchFamily="18" charset="0"/>
                  </a:rPr>
                  <a:t>，整型变量</a:t>
                </a:r>
                <a:r>
                  <a:rPr lang="zh-CN" altLang="zh-CN" sz="2400" i="1" dirty="0">
                    <a:latin typeface="Times New Roman" panose="02020603050405020304" pitchFamily="18" charset="0"/>
                    <a:cs typeface="Times New Roman" panose="02020603050405020304" pitchFamily="18" charset="0"/>
                  </a:rPr>
                  <a:t>count</a:t>
                </a:r>
                <a:r>
                  <a:rPr lang="zh-CN" altLang="zh-CN" sz="2400" dirty="0">
                    <a:latin typeface="宋体" panose="02010600030101010101" pitchFamily="2" charset="-122"/>
                    <a:cs typeface="Times New Roman" panose="02020603050405020304" pitchFamily="18" charset="0"/>
                  </a:rPr>
                  <a:t>的初值为</a:t>
                </a:r>
                <a:r>
                  <a:rPr lang="zh-CN" altLang="zh-CN" sz="2400" dirty="0">
                    <a:latin typeface="Times New Roman" panose="02020603050405020304" pitchFamily="18" charset="0"/>
                    <a:cs typeface="Times New Roman" panose="02020603050405020304" pitchFamily="18" charset="0"/>
                  </a:rPr>
                  <a:t>1</a:t>
                </a:r>
                <a:r>
                  <a:rPr lang="zh-CN" altLang="zh-CN" sz="2400" dirty="0" smtClean="0">
                    <a:latin typeface="宋体" panose="02010600030101010101" pitchFamily="2" charset="-122"/>
                    <a:cs typeface="Times New Roman" panose="02020603050405020304" pitchFamily="18" charset="0"/>
                  </a:rPr>
                  <a:t>，</a:t>
                </a:r>
                <a:endParaRPr lang="en-US" altLang="zh-CN" sz="2400" dirty="0" smtClean="0">
                  <a:latin typeface="宋体" panose="02010600030101010101" pitchFamily="2" charset="-122"/>
                  <a:cs typeface="Times New Roman" panose="02020603050405020304" pitchFamily="18" charset="0"/>
                </a:endParaRPr>
              </a:p>
              <a:p>
                <a:pPr lvl="0" eaLnBrk="0" fontAlgn="base" hangingPunct="0">
                  <a:spcBef>
                    <a:spcPct val="0"/>
                  </a:spcBef>
                  <a:spcAft>
                    <a:spcPct val="0"/>
                  </a:spcAft>
                </a:pPr>
                <a:r>
                  <a:rPr lang="en-US" altLang="zh-CN" sz="2400" dirty="0">
                    <a:latin typeface="宋体" panose="02010600030101010101" pitchFamily="2" charset="-122"/>
                    <a:cs typeface="Times New Roman" panose="02020603050405020304" pitchFamily="18" charset="0"/>
                  </a:rPr>
                  <a:t> </a:t>
                </a:r>
                <a:r>
                  <a:rPr lang="en-US" altLang="zh-CN" sz="2400" dirty="0" smtClean="0">
                    <a:latin typeface="宋体" panose="02010600030101010101" pitchFamily="2" charset="-122"/>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parent</a:t>
                </a:r>
                <a:r>
                  <a:rPr lang="zh-CN" altLang="zh-CN" sz="2400" dirty="0">
                    <a:latin typeface="宋体" panose="02010600030101010101" pitchFamily="2" charset="-122"/>
                    <a:cs typeface="Times New Roman" panose="02020603050405020304" pitchFamily="18" charset="0"/>
                  </a:rPr>
                  <a:t>的初值为</a:t>
                </a:r>
                <a:r>
                  <a:rPr lang="zh-CN" altLang="zh-CN" sz="2400" dirty="0">
                    <a:latin typeface="Times New Roman" panose="02020603050405020304" pitchFamily="18" charset="0"/>
                    <a:cs typeface="Times New Roman" panose="02020603050405020304" pitchFamily="18" charset="0"/>
                  </a:rPr>
                  <a:t>-1</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smtClean="0">
                    <a:latin typeface="Times New Roman" panose="02020603050405020304" pitchFamily="18" charset="0"/>
                    <a:cs typeface="Times New Roman" panose="02020603050405020304" pitchFamily="18" charset="0"/>
                  </a:rPr>
                  <a:t>]</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b="1" dirty="0">
                    <a:latin typeface="Times New Roman" panose="02020603050405020304" pitchFamily="18" charset="0"/>
                    <a:cs typeface="Times New Roman" panose="02020603050405020304" pitchFamily="18" charset="0"/>
                  </a:rPr>
                  <a:t>true</a:t>
                </a:r>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dfn</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count</a:t>
                </a:r>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low</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smtClean="0">
                    <a:latin typeface="Times New Roman" panose="02020603050405020304" pitchFamily="18" charset="0"/>
                    <a:cs typeface="Times New Roman" panose="02020603050405020304" pitchFamily="18" charset="0"/>
                  </a:rPr>
                  <a:t>count</a:t>
                </a:r>
                <a:endParaRPr lang="zh-CN" altLang="zh-CN" sz="3200" dirty="0"/>
              </a:p>
              <a:p>
                <a:pPr marL="45720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parents</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 parent</a:t>
                </a:r>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count</a:t>
                </a:r>
                <a:r>
                  <a:rPr lang="zh-CN" altLang="en-US" sz="2400" dirty="0" smtClean="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count+1</a:t>
                </a:r>
              </a:p>
              <a:p>
                <a:pPr marL="45720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p</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i="1" dirty="0">
                    <a:latin typeface="Times New Roman" panose="02020603050405020304" pitchFamily="18" charset="0"/>
                    <a:cs typeface="Times New Roman" panose="02020603050405020304" pitchFamily="18" charset="0"/>
                  </a:rPr>
                  <a:t>graph.ver_list[v].adj </a:t>
                </a:r>
                <a:r>
                  <a:rPr lang="zh-CN" altLang="zh-CN" sz="2400" dirty="0">
                    <a:latin typeface="Times New Roman" panose="02020603050405020304" pitchFamily="18" charset="0"/>
                    <a:cs typeface="Times New Roman" panose="02020603050405020304" pitchFamily="18" charset="0"/>
                  </a:rPr>
                  <a:t>//沿v向下</a:t>
                </a:r>
                <a:r>
                  <a:rPr lang="zh-CN" altLang="zh-CN" sz="2400" dirty="0" smtClean="0">
                    <a:latin typeface="Times New Roman" panose="02020603050405020304" pitchFamily="18" charset="0"/>
                    <a:cs typeface="Times New Roman" panose="02020603050405020304" pitchFamily="18" charset="0"/>
                  </a:rPr>
                  <a:t>搜索</a:t>
                </a:r>
                <a:endParaRPr lang="zh-CN" altLang="zh-CN"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750060" y="1714132"/>
                <a:ext cx="11058312" cy="4154984"/>
              </a:xfrm>
              <a:prstGeom prst="rect">
                <a:avLst/>
              </a:prstGeom>
              <a:blipFill>
                <a:blip r:embed="rId3"/>
                <a:stretch>
                  <a:fillRect l="-827" t="-1760" b="-2346"/>
                </a:stretch>
              </a:blipFill>
            </p:spPr>
            <p:txBody>
              <a:bodyPr/>
              <a:lstStyle/>
              <a:p>
                <a:r>
                  <a:rPr lang="zh-CN" altLang="en-US">
                    <a:noFill/>
                  </a:rPr>
                  <a:t> </a:t>
                </a:r>
              </a:p>
            </p:txBody>
          </p:sp>
        </mc:Fallback>
      </mc:AlternateContent>
      <p:sp>
        <p:nvSpPr>
          <p:cNvPr id="6" name="AutoShape 2" descr="\\tmp\wps-root\ksohtml\wpsbn07fS.jpg"/>
          <p:cNvSpPr>
            <a:spLocks noChangeAspect="1" noChangeArrowheads="1"/>
          </p:cNvSpPr>
          <p:nvPr/>
        </p:nvSpPr>
        <p:spPr bwMode="auto">
          <a:xfrm>
            <a:off x="550863" y="-1155700"/>
            <a:ext cx="1428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NpNajJ.jpg"/>
          <p:cNvSpPr>
            <a:spLocks noChangeAspect="1" noChangeArrowheads="1"/>
          </p:cNvSpPr>
          <p:nvPr/>
        </p:nvSpPr>
        <p:spPr bwMode="auto">
          <a:xfrm>
            <a:off x="381000" y="-9731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p1xjmA.jpg"/>
          <p:cNvSpPr>
            <a:spLocks noChangeAspect="1" noChangeArrowheads="1"/>
          </p:cNvSpPr>
          <p:nvPr/>
        </p:nvSpPr>
        <p:spPr bwMode="auto">
          <a:xfrm>
            <a:off x="401638" y="-790575"/>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Zutxpr.jpg"/>
          <p:cNvSpPr>
            <a:spLocks noChangeAspect="1" noChangeArrowheads="1"/>
          </p:cNvSpPr>
          <p:nvPr/>
        </p:nvSpPr>
        <p:spPr bwMode="auto">
          <a:xfrm>
            <a:off x="600075" y="-60801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XUzQsi.jpg"/>
          <p:cNvSpPr>
            <a:spLocks noChangeAspect="1" noChangeArrowheads="1"/>
          </p:cNvSpPr>
          <p:nvPr/>
        </p:nvSpPr>
        <p:spPr bwMode="auto">
          <a:xfrm>
            <a:off x="133350" y="-425450"/>
            <a:ext cx="523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l5dw9.jpg"/>
          <p:cNvSpPr>
            <a:spLocks noChangeAspect="1" noChangeArrowheads="1"/>
          </p:cNvSpPr>
          <p:nvPr/>
        </p:nvSpPr>
        <p:spPr bwMode="auto">
          <a:xfrm>
            <a:off x="139700" y="-2428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JRyHz0.jpg"/>
          <p:cNvSpPr>
            <a:spLocks noChangeAspect="1" noChangeArrowheads="1"/>
          </p:cNvSpPr>
          <p:nvPr/>
        </p:nvSpPr>
        <p:spPr bwMode="auto">
          <a:xfrm>
            <a:off x="460375" y="-60325"/>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htZhDR.jpg"/>
          <p:cNvSpPr>
            <a:spLocks noChangeAspect="1" noChangeArrowheads="1"/>
          </p:cNvSpPr>
          <p:nvPr/>
        </p:nvSpPr>
        <p:spPr bwMode="auto">
          <a:xfrm>
            <a:off x="579438" y="4270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HPWZGI.jpg"/>
          <p:cNvSpPr>
            <a:spLocks noChangeAspect="1" noChangeArrowheads="1"/>
          </p:cNvSpPr>
          <p:nvPr/>
        </p:nvSpPr>
        <p:spPr bwMode="auto">
          <a:xfrm>
            <a:off x="663575" y="762000"/>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3HZOKz.jpg"/>
          <p:cNvSpPr>
            <a:spLocks noChangeAspect="1" noChangeArrowheads="1"/>
          </p:cNvSpPr>
          <p:nvPr/>
        </p:nvSpPr>
        <p:spPr bwMode="auto">
          <a:xfrm>
            <a:off x="668338" y="94456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3BTJOq.jpg"/>
          <p:cNvSpPr>
            <a:spLocks noChangeAspect="1" noChangeArrowheads="1"/>
          </p:cNvSpPr>
          <p:nvPr/>
        </p:nvSpPr>
        <p:spPr bwMode="auto">
          <a:xfrm>
            <a:off x="228600" y="1431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4168749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算法求无向连通图</a:t>
            </a:r>
            <a:r>
              <a:rPr lang="zh-CN" altLang="zh-CN" sz="2900" dirty="0" smtClean="0"/>
              <a:t>割点</a:t>
            </a:r>
            <a:r>
              <a:rPr lang="zh-CN" altLang="en-US" sz="2900" dirty="0" smtClean="0"/>
              <a:t>算法</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mc:Choice xmlns:a14="http://schemas.microsoft.com/office/drawing/2010/main" Requires="a14">
          <p:sp>
            <p:nvSpPr>
              <p:cNvPr id="9" name="文本框 8"/>
              <p:cNvSpPr txBox="1"/>
              <p:nvPr/>
            </p:nvSpPr>
            <p:spPr>
              <a:xfrm>
                <a:off x="750060" y="1714132"/>
                <a:ext cx="11058312" cy="4154984"/>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7"/>
                </a:pPr>
                <a:r>
                  <a:rPr lang="zh-CN" altLang="zh-CN" sz="2400" b="1" dirty="0" smtClean="0">
                    <a:latin typeface="Times New Roman" panose="02020603050405020304" pitchFamily="18" charset="0"/>
                    <a:cs typeface="Times New Roman" panose="02020603050405020304" pitchFamily="18" charset="0"/>
                  </a:rPr>
                  <a:t>while</a:t>
                </a:r>
                <a:r>
                  <a:rPr lang="zh-CN" altLang="zh-CN" sz="2400" dirty="0" smtClean="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a:t>
                </a:r>
                <a:r>
                  <a:rPr lang="zh-CN" altLang="zh-CN" sz="2400" dirty="0" smtClean="0">
                    <a:latin typeface="Times New Roman" panose="02020603050405020304" pitchFamily="18" charset="0"/>
                    <a:cs typeface="Times New Roman" panose="02020603050405020304" pitchFamily="18" charset="0"/>
                  </a:rPr>
                  <a:t>IL </a:t>
                </a:r>
                <a:r>
                  <a:rPr lang="zh-CN" altLang="zh-CN" sz="2400" b="1" dirty="0">
                    <a:latin typeface="Times New Roman" panose="02020603050405020304" pitchFamily="18" charset="0"/>
                    <a:cs typeface="Times New Roman" panose="02020603050405020304" pitchFamily="18" charset="0"/>
                  </a:rPr>
                  <a:t>do</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p.dest</a:t>
                </a:r>
                <a:r>
                  <a:rPr lang="zh-CN" altLang="zh-CN" sz="2400" dirty="0">
                    <a:latin typeface="Times New Roman" panose="02020603050405020304" pitchFamily="18" charset="0"/>
                    <a:cs typeface="Times New Roman" panose="02020603050405020304" pitchFamily="18" charset="0"/>
                  </a:rPr>
                  <a:t>]=</a:t>
                </a:r>
                <a:r>
                  <a:rPr lang="zh-CN" altLang="zh-CN" sz="2400" b="1" dirty="0">
                    <a:latin typeface="Times New Roman" panose="02020603050405020304" pitchFamily="18" charset="0"/>
                    <a:cs typeface="Times New Roman" panose="02020603050405020304" pitchFamily="18" charset="0"/>
                  </a:rPr>
                  <a:t>false then</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DfnAndLow(</a:t>
                </a:r>
                <a:r>
                  <a:rPr lang="zh-CN" altLang="zh-CN" sz="2400" i="1" dirty="0">
                    <a:latin typeface="Times New Roman" panose="02020603050405020304" pitchFamily="18" charset="0"/>
                    <a:cs typeface="Times New Roman" panose="02020603050405020304" pitchFamily="18" charset="0"/>
                  </a:rPr>
                  <a:t>graph,p.dest,v</a:t>
                </a:r>
                <a:r>
                  <a:rPr lang="zh-CN" altLang="zh-CN" sz="2400" dirty="0">
                    <a:latin typeface="Times New Roman" panose="02020603050405020304" pitchFamily="18" charset="0"/>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low</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Min(low[v], low[p.dest])</a:t>
                </a:r>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else</a:t>
                </a:r>
                <a:r>
                  <a:rPr lang="zh-CN" altLang="zh-CN" sz="2400" dirty="0" smtClean="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p.dest</a:t>
                </a:r>
                <a:r>
                  <a:rPr lang="zh-CN" altLang="zh-CN" sz="2400" dirty="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parent</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then</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low</a:t>
                </a:r>
                <a:r>
                  <a:rPr lang="zh-CN" altLang="zh-CN" sz="2400" dirty="0" smtClean="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p.dest</a:t>
                </a:r>
                <a:r>
                  <a:rPr lang="zh-CN"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Mi</a:t>
                </a:r>
                <a:r>
                  <a:rPr lang="zh-CN" altLang="zh-CN" sz="2400" dirty="0" smtClean="0">
                    <a:latin typeface="Times New Roman" panose="02020603050405020304" pitchFamily="18" charset="0"/>
                    <a:cs typeface="Times New Roman" panose="02020603050405020304" pitchFamily="18" charset="0"/>
                  </a:rPr>
                  <a:t>n</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low</a:t>
                </a:r>
                <a:r>
                  <a:rPr lang="zh-CN" altLang="zh-CN" sz="2400" dirty="0" smtClean="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p.dest</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dfn</a:t>
                </a:r>
                <a:r>
                  <a:rPr lang="zh-CN" altLang="zh-CN" sz="2400" dirty="0" smtClean="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smtClean="0">
                    <a:latin typeface="Times New Roman" panose="02020603050405020304" pitchFamily="18" charset="0"/>
                    <a:cs typeface="Times New Roman" panose="02020603050405020304" pitchFamily="18" charset="0"/>
                  </a:rPr>
                  <a:t>])</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7"/>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p</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oMath>
                </a14:m>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p.next</a:t>
                </a:r>
              </a:p>
              <a:p>
                <a:pPr marL="457200" lvl="0" indent="-457200" eaLnBrk="0" fontAlgn="base" hangingPunct="0">
                  <a:spcBef>
                    <a:spcPct val="0"/>
                  </a:spcBef>
                  <a:spcAft>
                    <a:spcPct val="0"/>
                  </a:spcAft>
                  <a:buFont typeface="+mj-lt"/>
                  <a:buAutoNum type="arabicPeriod" startAt="7"/>
                </a:pPr>
                <a:r>
                  <a:rPr lang="zh-CN" altLang="zh-CN" sz="2400" b="1" dirty="0">
                    <a:latin typeface="Times New Roman" panose="02020603050405020304" pitchFamily="18" charset="0"/>
                    <a:cs typeface="Times New Roman" panose="02020603050405020304" pitchFamily="18" charset="0"/>
                  </a:rPr>
                  <a:t>end</a:t>
                </a:r>
                <a:endParaRPr lang="zh-CN" altLang="zh-CN" sz="2400" dirty="0">
                  <a:latin typeface="Times New Roman" panose="02020603050405020304" pitchFamily="18" charset="0"/>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750060" y="1714132"/>
                <a:ext cx="11058312" cy="4154984"/>
              </a:xfrm>
              <a:prstGeom prst="rect">
                <a:avLst/>
              </a:prstGeom>
              <a:blipFill>
                <a:blip r:embed="rId3"/>
                <a:stretch>
                  <a:fillRect l="-717" t="-1320" b="-2346"/>
                </a:stretch>
              </a:blipFill>
            </p:spPr>
            <p:txBody>
              <a:bodyPr/>
              <a:lstStyle/>
              <a:p>
                <a:r>
                  <a:rPr lang="zh-CN" altLang="en-US">
                    <a:noFill/>
                  </a:rPr>
                  <a:t> </a:t>
                </a:r>
              </a:p>
            </p:txBody>
          </p:sp>
        </mc:Fallback>
      </mc:AlternateContent>
      <p:sp>
        <p:nvSpPr>
          <p:cNvPr id="6" name="AutoShape 2" descr="\\tmp\wps-root\ksohtml\wpsbn07fS.jpg"/>
          <p:cNvSpPr>
            <a:spLocks noChangeAspect="1" noChangeArrowheads="1"/>
          </p:cNvSpPr>
          <p:nvPr/>
        </p:nvSpPr>
        <p:spPr bwMode="auto">
          <a:xfrm>
            <a:off x="550863" y="-1155700"/>
            <a:ext cx="1428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NpNajJ.jpg"/>
          <p:cNvSpPr>
            <a:spLocks noChangeAspect="1" noChangeArrowheads="1"/>
          </p:cNvSpPr>
          <p:nvPr/>
        </p:nvSpPr>
        <p:spPr bwMode="auto">
          <a:xfrm>
            <a:off x="381000" y="-9731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p1xjmA.jpg"/>
          <p:cNvSpPr>
            <a:spLocks noChangeAspect="1" noChangeArrowheads="1"/>
          </p:cNvSpPr>
          <p:nvPr/>
        </p:nvSpPr>
        <p:spPr bwMode="auto">
          <a:xfrm>
            <a:off x="401638" y="-790575"/>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Zutxpr.jpg"/>
          <p:cNvSpPr>
            <a:spLocks noChangeAspect="1" noChangeArrowheads="1"/>
          </p:cNvSpPr>
          <p:nvPr/>
        </p:nvSpPr>
        <p:spPr bwMode="auto">
          <a:xfrm>
            <a:off x="600075" y="-60801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XUzQsi.jpg"/>
          <p:cNvSpPr>
            <a:spLocks noChangeAspect="1" noChangeArrowheads="1"/>
          </p:cNvSpPr>
          <p:nvPr/>
        </p:nvSpPr>
        <p:spPr bwMode="auto">
          <a:xfrm>
            <a:off x="133350" y="-425450"/>
            <a:ext cx="523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l5dw9.jpg"/>
          <p:cNvSpPr>
            <a:spLocks noChangeAspect="1" noChangeArrowheads="1"/>
          </p:cNvSpPr>
          <p:nvPr/>
        </p:nvSpPr>
        <p:spPr bwMode="auto">
          <a:xfrm>
            <a:off x="139700" y="-2428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JRyHz0.jpg"/>
          <p:cNvSpPr>
            <a:spLocks noChangeAspect="1" noChangeArrowheads="1"/>
          </p:cNvSpPr>
          <p:nvPr/>
        </p:nvSpPr>
        <p:spPr bwMode="auto">
          <a:xfrm>
            <a:off x="460375" y="-60325"/>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htZhDR.jpg"/>
          <p:cNvSpPr>
            <a:spLocks noChangeAspect="1" noChangeArrowheads="1"/>
          </p:cNvSpPr>
          <p:nvPr/>
        </p:nvSpPr>
        <p:spPr bwMode="auto">
          <a:xfrm>
            <a:off x="579438" y="4270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HPWZGI.jpg"/>
          <p:cNvSpPr>
            <a:spLocks noChangeAspect="1" noChangeArrowheads="1"/>
          </p:cNvSpPr>
          <p:nvPr/>
        </p:nvSpPr>
        <p:spPr bwMode="auto">
          <a:xfrm>
            <a:off x="663575" y="762000"/>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3HZOKz.jpg"/>
          <p:cNvSpPr>
            <a:spLocks noChangeAspect="1" noChangeArrowheads="1"/>
          </p:cNvSpPr>
          <p:nvPr/>
        </p:nvSpPr>
        <p:spPr bwMode="auto">
          <a:xfrm>
            <a:off x="668338" y="94456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3BTJOq.jpg"/>
          <p:cNvSpPr>
            <a:spLocks noChangeAspect="1" noChangeArrowheads="1"/>
          </p:cNvSpPr>
          <p:nvPr/>
        </p:nvSpPr>
        <p:spPr bwMode="auto">
          <a:xfrm>
            <a:off x="228600" y="1431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形状 13">
            <a:extLst>
              <a:ext uri="{FF2B5EF4-FFF2-40B4-BE49-F238E27FC236}">
                <a16:creationId xmlns:a16="http://schemas.microsoft.com/office/drawing/2014/main" id="{BB7B2CCE-99DF-4AF4-BEDA-188B38B189F1}"/>
              </a:ext>
            </a:extLst>
          </p:cNvPr>
          <p:cNvSpPr/>
          <p:nvPr/>
        </p:nvSpPr>
        <p:spPr>
          <a:xfrm>
            <a:off x="7013851" y="5109278"/>
            <a:ext cx="4942289" cy="1346693"/>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访问</a:t>
            </a:r>
            <a:r>
              <a:rPr lang="zh-CN" altLang="en-US" sz="2400" dirty="0" smtClean="0">
                <a:latin typeface="微软雅黑" panose="020B0503020204020204" pitchFamily="34" charset="-122"/>
                <a:ea typeface="微软雅黑" panose="020B0503020204020204" pitchFamily="34" charset="-122"/>
              </a:rPr>
              <a:t>到每个顶点一次，每</a:t>
            </a:r>
            <a:r>
              <a:rPr lang="zh-CN" altLang="en-US" sz="2400" dirty="0" smtClean="0">
                <a:latin typeface="微软雅黑" panose="020B0503020204020204" pitchFamily="34" charset="-122"/>
                <a:ea typeface="微软雅黑" panose="020B0503020204020204" pitchFamily="34" charset="-122"/>
              </a:rPr>
              <a:t>条边一次</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587755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4225" y="798241"/>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算法求无向连通图</a:t>
            </a:r>
            <a:r>
              <a:rPr lang="zh-CN" altLang="zh-CN" sz="2900" dirty="0" smtClean="0"/>
              <a:t>割点</a:t>
            </a:r>
            <a:r>
              <a:rPr lang="zh-CN" altLang="en-US" sz="2900" dirty="0" smtClean="0"/>
              <a:t>算法</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mc:Choice xmlns:a14="http://schemas.microsoft.com/office/drawing/2010/main" Requires="a14">
          <p:sp>
            <p:nvSpPr>
              <p:cNvPr id="9" name="文本框 8"/>
              <p:cNvSpPr txBox="1"/>
              <p:nvPr/>
            </p:nvSpPr>
            <p:spPr>
              <a:xfrm>
                <a:off x="579438" y="1420962"/>
                <a:ext cx="11058312" cy="3416320"/>
              </a:xfrm>
              <a:prstGeom prst="rect">
                <a:avLst/>
              </a:prstGeom>
              <a:noFill/>
            </p:spPr>
            <p:txBody>
              <a:bodyPr wrap="square" rtlCol="0">
                <a:spAutoFit/>
              </a:bodyPr>
              <a:lstStyle/>
              <a:p>
                <a:pPr lvl="0" eaLnBrk="0" fontAlgn="base" hangingPunct="0">
                  <a:spcBef>
                    <a:spcPct val="0"/>
                  </a:spcBef>
                  <a:spcAft>
                    <a:spcPct val="0"/>
                  </a:spcAft>
                </a:pPr>
                <a:r>
                  <a:rPr lang="zh-CN" altLang="zh-CN" sz="2400" b="1" u="sng" dirty="0" smtClean="0">
                    <a:latin typeface="宋体" panose="02010600030101010101" pitchFamily="2" charset="-122"/>
                    <a:cs typeface="Times New Roman" panose="02020603050405020304" pitchFamily="18" charset="0"/>
                  </a:rPr>
                  <a:t>算法</a:t>
                </a:r>
                <a:r>
                  <a:rPr lang="zh-CN" altLang="zh-CN" sz="2400" b="1" u="sng" dirty="0">
                    <a:latin typeface="Times New Roman" panose="02020603050405020304" pitchFamily="18" charset="0"/>
                    <a:cs typeface="Times New Roman" panose="02020603050405020304" pitchFamily="18" charset="0"/>
                  </a:rPr>
                  <a:t>7-20: </a:t>
                </a:r>
                <a:r>
                  <a:rPr lang="zh-CN" altLang="zh-CN" sz="2400" u="sng" dirty="0">
                    <a:latin typeface="宋体" panose="02010600030101010101" pitchFamily="2" charset="-122"/>
                    <a:cs typeface="Times New Roman" panose="02020603050405020304" pitchFamily="18" charset="0"/>
                  </a:rPr>
                  <a:t>求割点的</a:t>
                </a:r>
                <a:r>
                  <a:rPr lang="zh-CN" altLang="zh-CN" sz="2400" u="sng" dirty="0">
                    <a:latin typeface="Times New Roman" panose="02020603050405020304" pitchFamily="18" charset="0"/>
                    <a:cs typeface="Times New Roman" panose="02020603050405020304" pitchFamily="18" charset="0"/>
                  </a:rPr>
                  <a:t>Tarjan</a:t>
                </a:r>
                <a:r>
                  <a:rPr lang="zh-CN" altLang="zh-CN" sz="2400" u="sng" dirty="0">
                    <a:latin typeface="宋体" panose="02010600030101010101" pitchFamily="2" charset="-122"/>
                    <a:cs typeface="Times New Roman" panose="02020603050405020304" pitchFamily="18" charset="0"/>
                  </a:rPr>
                  <a:t>算法</a:t>
                </a:r>
                <a:r>
                  <a:rPr lang="zh-CN" altLang="zh-CN" sz="2400" u="sng" dirty="0">
                    <a:latin typeface="Times New Roman" panose="02020603050405020304" pitchFamily="18" charset="0"/>
                    <a:cs typeface="Times New Roman" panose="02020603050405020304" pitchFamily="18" charset="0"/>
                  </a:rPr>
                  <a:t> ArticulationPoint (</a:t>
                </a:r>
                <a:r>
                  <a:rPr lang="zh-CN" altLang="zh-CN" sz="2400" i="1" u="sng" dirty="0">
                    <a:latin typeface="Times New Roman" panose="02020603050405020304" pitchFamily="18" charset="0"/>
                    <a:cs typeface="Times New Roman" panose="02020603050405020304" pitchFamily="18" charset="0"/>
                  </a:rPr>
                  <a:t>graph, start</a:t>
                </a:r>
                <a:r>
                  <a:rPr lang="zh-CN" altLang="zh-CN" sz="2400" u="sng" dirty="0">
                    <a:latin typeface="Times New Roman" panose="02020603050405020304" pitchFamily="18" charset="0"/>
                    <a:cs typeface="Times New Roman" panose="02020603050405020304" pitchFamily="18" charset="0"/>
                  </a:rPr>
                  <a:t>)</a:t>
                </a:r>
                <a:endParaRPr lang="zh-CN" altLang="zh-CN" sz="3200" u="sng"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输入</a:t>
                </a:r>
                <a:r>
                  <a:rPr lang="zh-CN" altLang="zh-CN" sz="2400" b="1" dirty="0">
                    <a:latin typeface="Times New Roman" panose="02020603050405020304" pitchFamily="18" charset="0"/>
                    <a:cs typeface="Times New Roman" panose="02020603050405020304" pitchFamily="18" charset="0"/>
                  </a:rPr>
                  <a:t>:</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，起始顶点</a:t>
                </a:r>
                <a:r>
                  <a:rPr lang="zh-CN" altLang="zh-CN" sz="2400" i="1" dirty="0">
                    <a:latin typeface="Times New Roman" panose="02020603050405020304" pitchFamily="18" charset="0"/>
                    <a:cs typeface="Times New Roman" panose="02020603050405020304" pitchFamily="18" charset="0"/>
                  </a:rPr>
                  <a:t>start</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输出：</a:t>
                </a:r>
                <a:r>
                  <a:rPr lang="zh-CN" altLang="zh-CN" sz="2400" dirty="0">
                    <a:latin typeface="宋体" panose="02010600030101010101" pitchFamily="2" charset="-122"/>
                    <a:cs typeface="Times New Roman" panose="02020603050405020304" pitchFamily="18" charset="0"/>
                  </a:rPr>
                  <a:t>图</a:t>
                </a:r>
                <a:r>
                  <a:rPr lang="zh-CN" altLang="zh-CN" sz="2400" i="1" dirty="0">
                    <a:latin typeface="Times New Roman" panose="02020603050405020304" pitchFamily="18" charset="0"/>
                    <a:cs typeface="Times New Roman" panose="02020603050405020304" pitchFamily="18" charset="0"/>
                  </a:rPr>
                  <a:t>graph</a:t>
                </a:r>
                <a:r>
                  <a:rPr lang="zh-CN" altLang="zh-CN" sz="2400" dirty="0">
                    <a:latin typeface="宋体" panose="02010600030101010101" pitchFamily="2" charset="-122"/>
                    <a:cs typeface="Times New Roman" panose="02020603050405020304" pitchFamily="18" charset="0"/>
                  </a:rPr>
                  <a:t>的割点</a:t>
                </a:r>
                <a:endParaRPr lang="zh-CN" altLang="zh-CN" sz="3200" dirty="0"/>
              </a:p>
              <a:p>
                <a:pPr lvl="0" eaLnBrk="0" fontAlgn="base" hangingPunct="0">
                  <a:spcBef>
                    <a:spcPct val="0"/>
                  </a:spcBef>
                  <a:spcAft>
                    <a:spcPct val="0"/>
                  </a:spcAft>
                </a:pPr>
                <a:r>
                  <a:rPr lang="zh-CN" altLang="zh-CN" sz="2400" b="1" dirty="0">
                    <a:latin typeface="宋体" panose="02010600030101010101" pitchFamily="2" charset="-122"/>
                    <a:cs typeface="Times New Roman" panose="02020603050405020304" pitchFamily="18" charset="0"/>
                  </a:rPr>
                  <a:t>全局变量：</a:t>
                </a:r>
                <a:r>
                  <a:rPr lang="zh-CN" altLang="zh-CN" sz="2400" dirty="0">
                    <a:latin typeface="宋体" panose="02010600030101010101" pitchFamily="2" charset="-122"/>
                    <a:cs typeface="Times New Roman" panose="02020603050405020304" pitchFamily="18" charset="0"/>
                  </a:rPr>
                  <a:t>数组</a:t>
                </a:r>
                <a:r>
                  <a:rPr lang="zh-CN" altLang="zh-CN" sz="2400" i="1" dirty="0">
                    <a:latin typeface="Times New Roman" panose="02020603050405020304" pitchFamily="18" charset="0"/>
                    <a:cs typeface="Times New Roman" panose="02020603050405020304" pitchFamily="18" charset="0"/>
                  </a:rPr>
                  <a:t>dfn, low, parents, visited</a:t>
                </a:r>
                <a:r>
                  <a:rPr lang="zh-CN" altLang="zh-CN" sz="2400" dirty="0">
                    <a:latin typeface="宋体" panose="02010600030101010101" pitchFamily="2" charset="-122"/>
                    <a:cs typeface="Times New Roman" panose="02020603050405020304" pitchFamily="18" charset="0"/>
                  </a:rPr>
                  <a:t>，整型变量</a:t>
                </a:r>
                <a:r>
                  <a:rPr lang="zh-CN" altLang="zh-CN" sz="2400" i="1" dirty="0">
                    <a:latin typeface="Times New Roman" panose="02020603050405020304" pitchFamily="18" charset="0"/>
                    <a:cs typeface="Times New Roman" panose="02020603050405020304" pitchFamily="18" charset="0"/>
                  </a:rPr>
                  <a:t>count</a:t>
                </a:r>
                <a:r>
                  <a:rPr lang="zh-CN" altLang="zh-CN" sz="2400" dirty="0">
                    <a:latin typeface="宋体" panose="02010600030101010101" pitchFamily="2" charset="-122"/>
                    <a:cs typeface="Times New Roman" panose="02020603050405020304" pitchFamily="18" charset="0"/>
                  </a:rPr>
                  <a:t>的初值为</a:t>
                </a:r>
                <a:r>
                  <a:rPr lang="zh-CN" altLang="zh-CN" sz="2400" dirty="0">
                    <a:latin typeface="Times New Roman" panose="02020603050405020304" pitchFamily="18" charset="0"/>
                    <a:cs typeface="Times New Roman" panose="02020603050405020304" pitchFamily="18" charset="0"/>
                  </a:rPr>
                  <a:t>1</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for</a:t>
                </a:r>
                <a:r>
                  <a:rPr lang="zh-CN" altLang="zh-CN" sz="2400" dirty="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v</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0</m:t>
                    </m:r>
                  </m:oMath>
                </a14:m>
                <a:r>
                  <a:rPr lang="en-US" altLang="zh-CN" sz="2400" b="1"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visited</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false  </a:t>
                </a:r>
                <a:r>
                  <a:rPr lang="zh-CN" altLang="zh-CN" sz="2400" dirty="0">
                    <a:latin typeface="Times New Roman" panose="02020603050405020304" pitchFamily="18" charset="0"/>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初始化各顶点的访问标志为未访问</a:t>
                </a:r>
                <a:endParaRPr lang="zh-CN" altLang="zh-CN" sz="3200" dirty="0"/>
              </a:p>
              <a:p>
                <a:pPr marL="457200" lvl="0" indent="-457200" eaLnBrk="0" fontAlgn="base" hangingPunct="0">
                  <a:spcBef>
                    <a:spcPct val="0"/>
                  </a:spcBef>
                  <a:spcAft>
                    <a:spcPct val="0"/>
                  </a:spcAft>
                  <a:buFont typeface="+mj-lt"/>
                  <a:buAutoNum type="arabicPeriod"/>
                </a:pP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a:pPr>
                <a:r>
                  <a:rPr lang="zh-CN" altLang="zh-CN" sz="2400" dirty="0">
                    <a:latin typeface="Times New Roman" panose="02020603050405020304" pitchFamily="18" charset="0"/>
                    <a:cs typeface="Times New Roman" panose="02020603050405020304" pitchFamily="18" charset="0"/>
                  </a:rPr>
                  <a:t>DfnAndLow(</a:t>
                </a:r>
                <a:r>
                  <a:rPr lang="zh-CN" altLang="zh-CN" sz="2400" i="1" dirty="0">
                    <a:latin typeface="Times New Roman" panose="02020603050405020304" pitchFamily="18" charset="0"/>
                    <a:cs typeface="Times New Roman" panose="02020603050405020304" pitchFamily="18" charset="0"/>
                  </a:rPr>
                  <a:t>graph, start, </a:t>
                </a:r>
                <a:r>
                  <a:rPr lang="zh-CN" altLang="zh-CN" sz="2400" dirty="0">
                    <a:latin typeface="Times New Roman" panose="02020603050405020304" pitchFamily="18" charset="0"/>
                    <a:cs typeface="Times New Roman" panose="02020603050405020304" pitchFamily="18" charset="0"/>
                  </a:rPr>
                  <a:t>-1)</a:t>
                </a:r>
                <a:endParaRPr lang="zh-CN" altLang="zh-CN" sz="3200" dirty="0"/>
              </a:p>
              <a:p>
                <a:pPr marL="457200" lvl="0" indent="-457200" eaLnBrk="0" fontAlgn="base" hangingPunct="0">
                  <a:spcBef>
                    <a:spcPct val="0"/>
                  </a:spcBef>
                  <a:spcAft>
                    <a:spcPct val="0"/>
                  </a:spcAft>
                  <a:buFont typeface="+mj-lt"/>
                  <a:buAutoNum type="arabicPeriod"/>
                </a:pPr>
                <a:r>
                  <a:rPr lang="zh-CN" altLang="zh-CN" sz="2400" i="1" dirty="0">
                    <a:latin typeface="Times New Roman" panose="02020603050405020304" pitchFamily="18" charset="0"/>
                    <a:cs typeface="Times New Roman" panose="02020603050405020304" pitchFamily="18" charset="0"/>
                  </a:rPr>
                  <a:t>n_child</a:t>
                </a:r>
                <a:r>
                  <a:rPr lang="zh-CN" altLang="en-US" sz="2400" dirty="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m:t>
                    </m:r>
                  </m:oMath>
                </a14:m>
                <a:r>
                  <a:rPr lang="zh-CN" altLang="zh-CN" sz="2400" dirty="0">
                    <a:latin typeface="Times New Roman" panose="02020603050405020304" pitchFamily="18" charset="0"/>
                    <a:cs typeface="Times New Roman" panose="02020603050405020304" pitchFamily="18" charset="0"/>
                  </a:rPr>
                  <a:t>//</a:t>
                </a:r>
                <a:r>
                  <a:rPr lang="zh-CN" altLang="zh-CN" sz="2400" dirty="0">
                    <a:latin typeface="宋体" panose="02010600030101010101" pitchFamily="2" charset="-122"/>
                    <a:cs typeface="Times New Roman" panose="02020603050405020304" pitchFamily="18" charset="0"/>
                  </a:rPr>
                  <a:t>对根结点的孩子结点</a:t>
                </a:r>
                <a:r>
                  <a:rPr lang="zh-CN" altLang="zh-CN" sz="2400" dirty="0" smtClean="0">
                    <a:latin typeface="宋体" panose="02010600030101010101" pitchFamily="2" charset="-122"/>
                    <a:cs typeface="Times New Roman" panose="02020603050405020304" pitchFamily="18" charset="0"/>
                  </a:rPr>
                  <a:t>计数</a:t>
                </a:r>
                <a:endParaRPr lang="zh-CN" altLang="zh-CN" sz="3200" dirty="0"/>
              </a:p>
            </p:txBody>
          </p:sp>
        </mc:Choice>
        <mc:Fallback>
          <p:sp>
            <p:nvSpPr>
              <p:cNvPr id="9" name="文本框 8"/>
              <p:cNvSpPr txBox="1">
                <a:spLocks noRot="1" noChangeAspect="1" noMove="1" noResize="1" noEditPoints="1" noAdjustHandles="1" noChangeArrowheads="1" noChangeShapeType="1" noTextEdit="1"/>
              </p:cNvSpPr>
              <p:nvPr/>
            </p:nvSpPr>
            <p:spPr>
              <a:xfrm>
                <a:off x="579438" y="1420962"/>
                <a:ext cx="11058312" cy="3416320"/>
              </a:xfrm>
              <a:prstGeom prst="rect">
                <a:avLst/>
              </a:prstGeom>
              <a:blipFill>
                <a:blip r:embed="rId3"/>
                <a:stretch>
                  <a:fillRect l="-827" t="-2139" b="-3030"/>
                </a:stretch>
              </a:blipFill>
            </p:spPr>
            <p:txBody>
              <a:bodyPr/>
              <a:lstStyle/>
              <a:p>
                <a:r>
                  <a:rPr lang="zh-CN" altLang="en-US">
                    <a:noFill/>
                  </a:rPr>
                  <a:t> </a:t>
                </a:r>
              </a:p>
            </p:txBody>
          </p:sp>
        </mc:Fallback>
      </mc:AlternateContent>
      <p:sp>
        <p:nvSpPr>
          <p:cNvPr id="6" name="AutoShape 2" descr="\\tmp\wps-root\ksohtml\wpsbn07fS.jpg"/>
          <p:cNvSpPr>
            <a:spLocks noChangeAspect="1" noChangeArrowheads="1"/>
          </p:cNvSpPr>
          <p:nvPr/>
        </p:nvSpPr>
        <p:spPr bwMode="auto">
          <a:xfrm>
            <a:off x="550863" y="-1155700"/>
            <a:ext cx="1428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NpNajJ.jpg"/>
          <p:cNvSpPr>
            <a:spLocks noChangeAspect="1" noChangeArrowheads="1"/>
          </p:cNvSpPr>
          <p:nvPr/>
        </p:nvSpPr>
        <p:spPr bwMode="auto">
          <a:xfrm>
            <a:off x="381000" y="-9731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p1xjmA.jpg"/>
          <p:cNvSpPr>
            <a:spLocks noChangeAspect="1" noChangeArrowheads="1"/>
          </p:cNvSpPr>
          <p:nvPr/>
        </p:nvSpPr>
        <p:spPr bwMode="auto">
          <a:xfrm>
            <a:off x="401638" y="-790575"/>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Zutxpr.jpg"/>
          <p:cNvSpPr>
            <a:spLocks noChangeAspect="1" noChangeArrowheads="1"/>
          </p:cNvSpPr>
          <p:nvPr/>
        </p:nvSpPr>
        <p:spPr bwMode="auto">
          <a:xfrm>
            <a:off x="600075" y="-60801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XUzQsi.jpg"/>
          <p:cNvSpPr>
            <a:spLocks noChangeAspect="1" noChangeArrowheads="1"/>
          </p:cNvSpPr>
          <p:nvPr/>
        </p:nvSpPr>
        <p:spPr bwMode="auto">
          <a:xfrm>
            <a:off x="133350" y="-425450"/>
            <a:ext cx="523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l5dw9.jpg"/>
          <p:cNvSpPr>
            <a:spLocks noChangeAspect="1" noChangeArrowheads="1"/>
          </p:cNvSpPr>
          <p:nvPr/>
        </p:nvSpPr>
        <p:spPr bwMode="auto">
          <a:xfrm>
            <a:off x="139700" y="-2428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JRyHz0.jpg"/>
          <p:cNvSpPr>
            <a:spLocks noChangeAspect="1" noChangeArrowheads="1"/>
          </p:cNvSpPr>
          <p:nvPr/>
        </p:nvSpPr>
        <p:spPr bwMode="auto">
          <a:xfrm>
            <a:off x="460375" y="-60325"/>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htZhDR.jpg"/>
          <p:cNvSpPr>
            <a:spLocks noChangeAspect="1" noChangeArrowheads="1"/>
          </p:cNvSpPr>
          <p:nvPr/>
        </p:nvSpPr>
        <p:spPr bwMode="auto">
          <a:xfrm>
            <a:off x="579438" y="4270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HPWZGI.jpg"/>
          <p:cNvSpPr>
            <a:spLocks noChangeAspect="1" noChangeArrowheads="1"/>
          </p:cNvSpPr>
          <p:nvPr/>
        </p:nvSpPr>
        <p:spPr bwMode="auto">
          <a:xfrm>
            <a:off x="663575" y="762000"/>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3HZOKz.jpg"/>
          <p:cNvSpPr>
            <a:spLocks noChangeAspect="1" noChangeArrowheads="1"/>
          </p:cNvSpPr>
          <p:nvPr/>
        </p:nvSpPr>
        <p:spPr bwMode="auto">
          <a:xfrm>
            <a:off x="668338" y="94456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3BTJOq.jpg"/>
          <p:cNvSpPr>
            <a:spLocks noChangeAspect="1" noChangeArrowheads="1"/>
          </p:cNvSpPr>
          <p:nvPr/>
        </p:nvSpPr>
        <p:spPr bwMode="auto">
          <a:xfrm>
            <a:off x="228600" y="1431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2" descr="\\tmp\wps-root\ksohtml\wps95dMlc.jpg"/>
          <p:cNvSpPr>
            <a:spLocks noChangeAspect="1" noChangeArrowheads="1"/>
          </p:cNvSpPr>
          <p:nvPr/>
        </p:nvSpPr>
        <p:spPr bwMode="auto">
          <a:xfrm>
            <a:off x="328613" y="-118745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3" descr="\\tmp\wps-root\ksohtml\wpsTO9cxZ.jpg"/>
          <p:cNvSpPr>
            <a:spLocks noChangeAspect="1" noChangeArrowheads="1"/>
          </p:cNvSpPr>
          <p:nvPr/>
        </p:nvSpPr>
        <p:spPr bwMode="auto">
          <a:xfrm>
            <a:off x="488950" y="-547688"/>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4" descr="\\tmp\wps-root\ksohtml\wps9hUIIM.jpg"/>
          <p:cNvSpPr>
            <a:spLocks noChangeAspect="1" noChangeArrowheads="1"/>
          </p:cNvSpPr>
          <p:nvPr/>
        </p:nvSpPr>
        <p:spPr bwMode="auto">
          <a:xfrm>
            <a:off x="328613" y="-36512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形状 13">
            <a:extLst>
              <a:ext uri="{FF2B5EF4-FFF2-40B4-BE49-F238E27FC236}">
                <a16:creationId xmlns:a16="http://schemas.microsoft.com/office/drawing/2014/main" id="{BB7B2CCE-99DF-4AF4-BEDA-188B38B189F1}"/>
              </a:ext>
            </a:extLst>
          </p:cNvPr>
          <p:cNvSpPr/>
          <p:nvPr/>
        </p:nvSpPr>
        <p:spPr>
          <a:xfrm>
            <a:off x="899736" y="5296144"/>
            <a:ext cx="4942289" cy="645136"/>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1-3</a:t>
            </a:r>
            <a:r>
              <a:rPr lang="zh-CN" altLang="en-US" sz="2400" dirty="0" smtClean="0">
                <a:latin typeface="微软雅黑" panose="020B0503020204020204" pitchFamily="34" charset="-122"/>
                <a:ea typeface="微软雅黑" panose="020B0503020204020204" pitchFamily="34" charset="-122"/>
              </a:rPr>
              <a:t>：时间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22" name="任意多边形: 形状 13">
            <a:extLst>
              <a:ext uri="{FF2B5EF4-FFF2-40B4-BE49-F238E27FC236}">
                <a16:creationId xmlns:a16="http://schemas.microsoft.com/office/drawing/2014/main" id="{BB7B2CCE-99DF-4AF4-BEDA-188B38B189F1}"/>
              </a:ext>
            </a:extLst>
          </p:cNvPr>
          <p:cNvSpPr/>
          <p:nvPr/>
        </p:nvSpPr>
        <p:spPr>
          <a:xfrm>
            <a:off x="6695461" y="5296144"/>
            <a:ext cx="4942289" cy="673347"/>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4-5</a:t>
            </a:r>
            <a:r>
              <a:rPr lang="zh-CN" altLang="en-US" sz="2400" dirty="0" smtClean="0">
                <a:latin typeface="微软雅黑" panose="020B0503020204020204" pitchFamily="34" charset="-122"/>
                <a:ea typeface="微软雅黑" panose="020B0503020204020204" pitchFamily="34" charset="-122"/>
              </a:rPr>
              <a:t>：时间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379530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9438" y="577884"/>
            <a:ext cx="10515600" cy="518958"/>
          </a:xfrm>
        </p:spPr>
        <p:txBody>
          <a:bodyPr>
            <a:normAutofit fontScale="90000"/>
          </a:bodyPr>
          <a:lstStyle/>
          <a:p>
            <a:pPr lvl="0" eaLnBrk="0" fontAlgn="base" hangingPunct="0">
              <a:lnSpc>
                <a:spcPct val="100000"/>
              </a:lnSpc>
              <a:spcAft>
                <a:spcPct val="0"/>
              </a:spcAft>
            </a:pPr>
            <a:r>
              <a:rPr lang="zh-CN" altLang="zh-CN" sz="2900" dirty="0" smtClean="0"/>
              <a:t>Tarjan</a:t>
            </a:r>
            <a:r>
              <a:rPr lang="zh-CN" altLang="zh-CN" sz="2900" dirty="0"/>
              <a:t>算法求无向连通图</a:t>
            </a:r>
            <a:r>
              <a:rPr lang="zh-CN" altLang="zh-CN" sz="2900" dirty="0" smtClean="0"/>
              <a:t>割点</a:t>
            </a:r>
            <a:r>
              <a:rPr lang="zh-CN" altLang="en-US" sz="2900" dirty="0" smtClean="0"/>
              <a:t>算法</a:t>
            </a:r>
            <a:endParaRPr lang="zh-CN" altLang="zh-CN" sz="2900" dirty="0"/>
          </a:p>
        </p:txBody>
      </p:sp>
      <p:sp>
        <p:nvSpPr>
          <p:cNvPr id="3" name="副标题 2"/>
          <p:cNvSpPr>
            <a:spLocks noGrp="1"/>
          </p:cNvSpPr>
          <p:nvPr>
            <p:ph type="subTitle" idx="1"/>
          </p:nvPr>
        </p:nvSpPr>
        <p:spPr>
          <a:xfrm>
            <a:off x="584225" y="278840"/>
            <a:ext cx="4864359" cy="327421"/>
          </a:xfrm>
        </p:spPr>
        <p:txBody>
          <a:bodyPr>
            <a:normAutofit/>
          </a:bodyPr>
          <a:lstStyle/>
          <a:p>
            <a:pPr lvl="0">
              <a:lnSpc>
                <a:spcPct val="100000"/>
              </a:lnSpc>
            </a:pPr>
            <a:r>
              <a:rPr lang="en-US" altLang="zh-CN" dirty="0" smtClean="0"/>
              <a:t>7.7 </a:t>
            </a:r>
            <a:r>
              <a:rPr lang="zh-CN" altLang="zh-CN" dirty="0" smtClean="0">
                <a:latin typeface="宋体" panose="02010600030101010101" pitchFamily="2" charset="-122"/>
                <a:ea typeface="宋体" panose="02010600030101010101" pitchFamily="2" charset="-122"/>
                <a:cs typeface="Times New Roman" panose="02020603050405020304" pitchFamily="18" charset="0"/>
              </a:rPr>
              <a:t>拓展</a:t>
            </a:r>
            <a:r>
              <a:rPr lang="zh-CN" altLang="zh-CN" dirty="0">
                <a:latin typeface="宋体" panose="02010600030101010101" pitchFamily="2" charset="-122"/>
                <a:ea typeface="宋体" panose="02010600030101010101" pitchFamily="2" charset="-122"/>
                <a:cs typeface="Times New Roman" panose="02020603050405020304" pitchFamily="18" charset="0"/>
              </a:rPr>
              <a:t>延伸</a:t>
            </a:r>
            <a:endParaRPr lang="zh-CN" altLang="zh-CN" sz="2800" dirty="0">
              <a:latin typeface="Arial" panose="020B0604020202020204" pitchFamily="34" charset="0"/>
            </a:endParaRPr>
          </a:p>
          <a:p>
            <a:pPr>
              <a:lnSpc>
                <a:spcPct val="100000"/>
              </a:lnSpc>
            </a:pPr>
            <a:endParaRPr lang="zh-CN" altLang="zh-CN" sz="2800" dirty="0">
              <a:latin typeface="Arial" panose="020B0604020202020204" pitchFamily="34" charset="0"/>
            </a:endParaRPr>
          </a:p>
          <a:p>
            <a:pPr lvl="0">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a:p>
            <a:pPr>
              <a:lnSpc>
                <a:spcPct val="100000"/>
              </a:lnSpc>
            </a:pPr>
            <a:endParaRPr lang="zh-CN" altLang="zh-CN"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文本占位符 3"/>
          <p:cNvSpPr>
            <a:spLocks noGrp="1"/>
          </p:cNvSpPr>
          <p:nvPr>
            <p:ph type="body" idx="10"/>
          </p:nvPr>
        </p:nvSpPr>
        <p:spPr/>
        <p:txBody>
          <a:bodyPr/>
          <a:lstStyle/>
          <a:p>
            <a:r>
              <a:rPr lang="zh-CN" altLang="en-US" dirty="0"/>
              <a:t>数据结构</a:t>
            </a:r>
          </a:p>
        </p:txBody>
      </p:sp>
      <mc:AlternateContent xmlns:mc="http://schemas.openxmlformats.org/markup-compatibility/2006" xmlns:a14="http://schemas.microsoft.com/office/drawing/2010/main">
        <mc:Choice Requires="a14">
          <p:sp>
            <p:nvSpPr>
              <p:cNvPr id="9" name="文本框 8"/>
              <p:cNvSpPr txBox="1"/>
              <p:nvPr/>
            </p:nvSpPr>
            <p:spPr>
              <a:xfrm>
                <a:off x="811213" y="1037962"/>
                <a:ext cx="11058312" cy="5447645"/>
              </a:xfrm>
              <a:prstGeom prst="rect">
                <a:avLst/>
              </a:prstGeom>
              <a:noFill/>
            </p:spPr>
            <p:txBody>
              <a:bodyPr wrap="square" rtlCol="0">
                <a:spAutoFit/>
              </a:bodyPr>
              <a:lstStyle/>
              <a:p>
                <a:pPr marL="457200" lvl="0" indent="-457200" eaLnBrk="0" fontAlgn="base" hangingPunct="0">
                  <a:spcBef>
                    <a:spcPct val="0"/>
                  </a:spcBef>
                  <a:spcAft>
                    <a:spcPct val="0"/>
                  </a:spcAft>
                  <a:buFont typeface="+mj-lt"/>
                  <a:buAutoNum type="arabicPeriod" startAt="6"/>
                </a:pPr>
                <a:r>
                  <a:rPr lang="zh-CN" altLang="zh-CN" sz="2400" b="1" dirty="0" smtClean="0">
                    <a:latin typeface="Times New Roman" panose="02020603050405020304" pitchFamily="18" charset="0"/>
                    <a:cs typeface="Times New Roman" panose="02020603050405020304" pitchFamily="18" charset="0"/>
                  </a:rPr>
                  <a:t>for</a:t>
                </a:r>
                <a:r>
                  <a:rPr lang="zh-CN" altLang="zh-CN" sz="2400" dirty="0" smtClean="0">
                    <a:latin typeface="Times New Roman" panose="02020603050405020304" pitchFamily="18" charset="0"/>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0 </m:t>
                    </m:r>
                  </m:oMath>
                </a14:m>
                <a:r>
                  <a:rPr lang="zh-CN" altLang="zh-CN" sz="2400" b="1" dirty="0">
                    <a:latin typeface="Times New Roman" panose="02020603050405020304" pitchFamily="18" charset="0"/>
                    <a:cs typeface="Times New Roman" panose="02020603050405020304" pitchFamily="18" charset="0"/>
                  </a:rPr>
                  <a:t>to</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graph.n_verts</a:t>
                </a:r>
                <a:r>
                  <a:rPr lang="zh-CN" altLang="zh-CN" sz="2400" dirty="0">
                    <a:latin typeface="Times New Roman" panose="02020603050405020304" pitchFamily="18" charset="0"/>
                    <a:cs typeface="Times New Roman" panose="02020603050405020304" pitchFamily="18" charset="0"/>
                  </a:rPr>
                  <a:t>-1 </a:t>
                </a:r>
                <a:r>
                  <a:rPr lang="zh-CN" altLang="zh-CN" sz="2400" b="1" dirty="0">
                    <a:latin typeface="Times New Roman" panose="02020603050405020304" pitchFamily="18" charset="0"/>
                    <a:cs typeface="Times New Roman" panose="02020603050405020304" pitchFamily="18" charset="0"/>
                  </a:rPr>
                  <a:t>do</a:t>
                </a:r>
                <a:r>
                  <a:rPr lang="zh-CN" altLang="zh-CN" sz="2400" dirty="0">
                    <a:latin typeface="Times New Roman" panose="02020603050405020304" pitchFamily="18" charset="0"/>
                    <a:cs typeface="Times New Roman" panose="02020603050405020304" pitchFamily="18" charset="0"/>
                  </a:rPr>
                  <a:t> </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parents</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-1 </a:t>
                </a:r>
                <a:r>
                  <a:rPr lang="zh-CN" altLang="zh-CN" sz="2400" b="1" dirty="0">
                    <a:latin typeface="Times New Roman" panose="02020603050405020304" pitchFamily="18" charset="0"/>
                    <a:cs typeface="Times New Roman" panose="02020603050405020304" pitchFamily="18" charset="0"/>
                  </a:rPr>
                  <a:t>then</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若</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宋体" panose="02010600030101010101" pitchFamily="2" charset="-122"/>
                    <a:cs typeface="Times New Roman" panose="02020603050405020304" pitchFamily="18" charset="0"/>
                  </a:rPr>
                  <a:t>不是根结点</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parents</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start</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then</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i="1" dirty="0" smtClean="0">
                    <a:latin typeface="Times New Roman" panose="02020603050405020304" pitchFamily="18" charset="0"/>
                    <a:cs typeface="Times New Roman" panose="02020603050405020304" pitchFamily="18" charset="0"/>
                  </a:rPr>
                  <a:t>n</a:t>
                </a:r>
                <a:r>
                  <a:rPr lang="zh-CN" altLang="zh-CN" sz="2400" i="1" dirty="0">
                    <a:latin typeface="Times New Roman" panose="02020603050405020304" pitchFamily="18" charset="0"/>
                    <a:cs typeface="Times New Roman" panose="02020603050405020304" pitchFamily="18" charset="0"/>
                  </a:rPr>
                  <a:t>_child ← n_child</a:t>
                </a:r>
                <a:r>
                  <a:rPr lang="zh-CN" altLang="zh-CN" sz="2400" dirty="0">
                    <a:latin typeface="Times New Roman" panose="02020603050405020304" pitchFamily="18" charset="0"/>
                    <a:cs typeface="Times New Roman" panose="02020603050405020304" pitchFamily="18" charset="0"/>
                  </a:rPr>
                  <a:t> + 1</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else</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if </a:t>
                </a:r>
                <a:r>
                  <a:rPr lang="zh-CN" altLang="zh-CN" sz="2400" i="1" dirty="0">
                    <a:latin typeface="Times New Roman" panose="02020603050405020304" pitchFamily="18" charset="0"/>
                    <a:cs typeface="Times New Roman" panose="02020603050405020304" pitchFamily="18" charset="0"/>
                  </a:rPr>
                  <a:t>low</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 </a:t>
                </a:r>
                <a:r>
                  <a:rPr lang="zh-CN" altLang="zh-CN" sz="2400" i="1" dirty="0">
                    <a:latin typeface="Times New Roman" panose="02020603050405020304" pitchFamily="18" charset="0"/>
                    <a:cs typeface="Times New Roman" panose="02020603050405020304" pitchFamily="18" charset="0"/>
                  </a:rPr>
                  <a:t>dfn</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parents</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 </a:t>
                </a:r>
                <a:r>
                  <a:rPr lang="zh-CN" altLang="zh-CN" sz="2400" b="1" dirty="0">
                    <a:latin typeface="Times New Roman" panose="02020603050405020304" pitchFamily="18" charset="0"/>
                    <a:cs typeface="Times New Roman" panose="02020603050405020304" pitchFamily="18" charset="0"/>
                  </a:rPr>
                  <a:t>then</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print</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parents</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v</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data</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打印割点</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b="1" dirty="0">
                    <a:latin typeface="Times New Roman" panose="02020603050405020304" pitchFamily="18" charset="0"/>
                    <a:cs typeface="Times New Roman" panose="02020603050405020304" pitchFamily="18" charset="0"/>
                  </a:rPr>
                  <a:t>end</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b="1" dirty="0">
                    <a:latin typeface="Times New Roman" panose="02020603050405020304" pitchFamily="18" charset="0"/>
                    <a:cs typeface="Times New Roman" panose="02020603050405020304" pitchFamily="18" charset="0"/>
                  </a:rPr>
                  <a:t>if</a:t>
                </a:r>
                <a:r>
                  <a:rPr lang="zh-CN" altLang="zh-CN" sz="2400" dirty="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n_child</a:t>
                </a:r>
                <a:r>
                  <a:rPr lang="zh-CN" altLang="zh-CN" sz="2400" dirty="0">
                    <a:latin typeface="Times New Roman" panose="02020603050405020304" pitchFamily="18" charset="0"/>
                    <a:cs typeface="Times New Roman" panose="02020603050405020304" pitchFamily="18" charset="0"/>
                  </a:rPr>
                  <a:t>≥2</a:t>
                </a:r>
                <a:r>
                  <a:rPr lang="zh-CN" altLang="zh-CN" sz="2400" b="1" dirty="0">
                    <a:latin typeface="Times New Roman" panose="02020603050405020304" pitchFamily="18" charset="0"/>
                    <a:cs typeface="Times New Roman" panose="02020603050405020304" pitchFamily="18" charset="0"/>
                  </a:rPr>
                  <a:t> then</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判断根结点是否割点</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dirty="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 </a:t>
                </a:r>
                <a:r>
                  <a:rPr lang="zh-CN" altLang="zh-CN" sz="2400" b="1" dirty="0" smtClean="0">
                    <a:latin typeface="Times New Roman" panose="02020603050405020304" pitchFamily="18" charset="0"/>
                    <a:cs typeface="Times New Roman" panose="02020603050405020304" pitchFamily="18" charset="0"/>
                  </a:rPr>
                  <a:t>print</a:t>
                </a:r>
                <a:r>
                  <a:rPr lang="zh-CN" altLang="zh-CN" sz="2400" dirty="0" smtClean="0">
                    <a:latin typeface="Times New Roman" panose="02020603050405020304" pitchFamily="18" charset="0"/>
                    <a:cs typeface="Times New Roman" panose="02020603050405020304" pitchFamily="18" charset="0"/>
                  </a:rPr>
                  <a:t> </a:t>
                </a:r>
                <a:r>
                  <a:rPr lang="zh-CN" altLang="zh-CN" sz="2400" i="1" dirty="0">
                    <a:latin typeface="Times New Roman" panose="02020603050405020304" pitchFamily="18" charset="0"/>
                    <a:cs typeface="Times New Roman" panose="02020603050405020304" pitchFamily="18" charset="0"/>
                  </a:rPr>
                  <a:t>graph.ver_list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start</a:t>
                </a:r>
                <a:r>
                  <a:rPr lang="zh-CN" altLang="zh-CN" sz="2400" dirty="0">
                    <a:latin typeface="Times New Roman" panose="02020603050405020304" pitchFamily="18" charset="0"/>
                    <a:cs typeface="Times New Roman" panose="02020603050405020304" pitchFamily="18" charset="0"/>
                  </a:rPr>
                  <a:t>].</a:t>
                </a:r>
                <a:r>
                  <a:rPr lang="zh-CN" altLang="zh-CN" sz="2400" i="1" dirty="0">
                    <a:latin typeface="Times New Roman" panose="02020603050405020304" pitchFamily="18" charset="0"/>
                    <a:cs typeface="Times New Roman" panose="02020603050405020304" pitchFamily="18" charset="0"/>
                  </a:rPr>
                  <a:t>data</a:t>
                </a:r>
                <a:r>
                  <a:rPr lang="zh-CN" altLang="zh-CN" sz="2400" dirty="0">
                    <a:latin typeface="Times New Roman" panose="02020603050405020304" pitchFamily="18" charset="0"/>
                    <a:cs typeface="Times New Roman" panose="02020603050405020304" pitchFamily="18" charset="0"/>
                  </a:rPr>
                  <a:t>  //</a:t>
                </a:r>
                <a:r>
                  <a:rPr lang="zh-CN" altLang="zh-CN" sz="2400" dirty="0">
                    <a:latin typeface="宋体" panose="02010600030101010101" pitchFamily="2" charset="-122"/>
                    <a:cs typeface="Times New Roman" panose="02020603050405020304" pitchFamily="18" charset="0"/>
                  </a:rPr>
                  <a:t>打印割点</a:t>
                </a:r>
                <a:endParaRPr lang="zh-CN" altLang="zh-CN" sz="3200" dirty="0"/>
              </a:p>
              <a:p>
                <a:pPr marL="457200" lvl="0" indent="-457200" eaLnBrk="0" fontAlgn="base" hangingPunct="0">
                  <a:spcBef>
                    <a:spcPct val="0"/>
                  </a:spcBef>
                  <a:spcAft>
                    <a:spcPct val="0"/>
                  </a:spcAft>
                  <a:buFont typeface="+mj-lt"/>
                  <a:buAutoNum type="arabicPeriod" startAt="6"/>
                </a:pPr>
                <a:r>
                  <a:rPr lang="zh-CN" altLang="zh-CN" sz="2400" b="1" dirty="0">
                    <a:latin typeface="Times New Roman" panose="02020603050405020304" pitchFamily="18" charset="0"/>
                    <a:cs typeface="Times New Roman" panose="02020603050405020304" pitchFamily="18" charset="0"/>
                  </a:rPr>
                  <a:t>end</a:t>
                </a:r>
                <a:endParaRPr lang="zh-CN" altLang="zh-CN" sz="2400" dirty="0">
                  <a:latin typeface="Times New Roman" panose="02020603050405020304" pitchFamily="18" charset="0"/>
                  <a:cs typeface="Times New Roman" panose="02020603050405020304" pitchFamily="18"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811213" y="1037962"/>
                <a:ext cx="11058312" cy="5447645"/>
              </a:xfrm>
              <a:prstGeom prst="rect">
                <a:avLst/>
              </a:prstGeom>
              <a:blipFill>
                <a:blip r:embed="rId3"/>
                <a:stretch>
                  <a:fillRect l="-717" t="-1007"/>
                </a:stretch>
              </a:blipFill>
            </p:spPr>
            <p:txBody>
              <a:bodyPr/>
              <a:lstStyle/>
              <a:p>
                <a:r>
                  <a:rPr lang="zh-CN" altLang="en-US">
                    <a:noFill/>
                  </a:rPr>
                  <a:t> </a:t>
                </a:r>
              </a:p>
            </p:txBody>
          </p:sp>
        </mc:Fallback>
      </mc:AlternateContent>
      <p:sp>
        <p:nvSpPr>
          <p:cNvPr id="6" name="AutoShape 2" descr="\\tmp\wps-root\ksohtml\wpsbn07fS.jpg"/>
          <p:cNvSpPr>
            <a:spLocks noChangeAspect="1" noChangeArrowheads="1"/>
          </p:cNvSpPr>
          <p:nvPr/>
        </p:nvSpPr>
        <p:spPr bwMode="auto">
          <a:xfrm>
            <a:off x="550863" y="-1155700"/>
            <a:ext cx="142875" cy="200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3" descr="\\tmp\wps-root\ksohtml\wpsNpNajJ.jpg"/>
          <p:cNvSpPr>
            <a:spLocks noChangeAspect="1" noChangeArrowheads="1"/>
          </p:cNvSpPr>
          <p:nvPr/>
        </p:nvSpPr>
        <p:spPr bwMode="auto">
          <a:xfrm>
            <a:off x="381000" y="-9731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AutoShape 4" descr="\\tmp\wps-root\ksohtml\wpsp1xjmA.jpg"/>
          <p:cNvSpPr>
            <a:spLocks noChangeAspect="1" noChangeArrowheads="1"/>
          </p:cNvSpPr>
          <p:nvPr/>
        </p:nvSpPr>
        <p:spPr bwMode="auto">
          <a:xfrm>
            <a:off x="401638" y="-790575"/>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AutoShape 5" descr="\\tmp\wps-root\ksohtml\wpsZutxpr.jpg"/>
          <p:cNvSpPr>
            <a:spLocks noChangeAspect="1" noChangeArrowheads="1"/>
          </p:cNvSpPr>
          <p:nvPr/>
        </p:nvSpPr>
        <p:spPr bwMode="auto">
          <a:xfrm>
            <a:off x="600075" y="-60801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AutoShape 6" descr="\\tmp\wps-root\ksohtml\wpsXUzQsi.jpg"/>
          <p:cNvSpPr>
            <a:spLocks noChangeAspect="1" noChangeArrowheads="1"/>
          </p:cNvSpPr>
          <p:nvPr/>
        </p:nvSpPr>
        <p:spPr bwMode="auto">
          <a:xfrm>
            <a:off x="133350" y="-425450"/>
            <a:ext cx="523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AutoShape 7" descr="\\tmp\wps-root\ksohtml\wpszl5dw9.jpg"/>
          <p:cNvSpPr>
            <a:spLocks noChangeAspect="1" noChangeArrowheads="1"/>
          </p:cNvSpPr>
          <p:nvPr/>
        </p:nvSpPr>
        <p:spPr bwMode="auto">
          <a:xfrm>
            <a:off x="139700" y="-242888"/>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AutoShape 8" descr="\\tmp\wps-root\ksohtml\wpsJRyHz0.jpg"/>
          <p:cNvSpPr>
            <a:spLocks noChangeAspect="1" noChangeArrowheads="1"/>
          </p:cNvSpPr>
          <p:nvPr/>
        </p:nvSpPr>
        <p:spPr bwMode="auto">
          <a:xfrm>
            <a:off x="460375" y="-60325"/>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AutoShape 9" descr="\\tmp\wps-root\ksohtml\wpshtZhDR.jpg"/>
          <p:cNvSpPr>
            <a:spLocks noChangeAspect="1" noChangeArrowheads="1"/>
          </p:cNvSpPr>
          <p:nvPr/>
        </p:nvSpPr>
        <p:spPr bwMode="auto">
          <a:xfrm>
            <a:off x="579438" y="427038"/>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AutoShape 10" descr="\\tmp\wps-root\ksohtml\wpsHPWZGI.jpg"/>
          <p:cNvSpPr>
            <a:spLocks noChangeAspect="1" noChangeArrowheads="1"/>
          </p:cNvSpPr>
          <p:nvPr/>
        </p:nvSpPr>
        <p:spPr bwMode="auto">
          <a:xfrm>
            <a:off x="663575" y="762000"/>
            <a:ext cx="95250"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AutoShape 11" descr="\\tmp\wps-root\ksohtml\wps3HZOKz.jpg"/>
          <p:cNvSpPr>
            <a:spLocks noChangeAspect="1" noChangeArrowheads="1"/>
          </p:cNvSpPr>
          <p:nvPr/>
        </p:nvSpPr>
        <p:spPr bwMode="auto">
          <a:xfrm>
            <a:off x="668338" y="944563"/>
            <a:ext cx="1428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AutoShape 12" descr="\\tmp\wps-root\ksohtml\wps3BTJOq.jpg"/>
          <p:cNvSpPr>
            <a:spLocks noChangeAspect="1" noChangeArrowheads="1"/>
          </p:cNvSpPr>
          <p:nvPr/>
        </p:nvSpPr>
        <p:spPr bwMode="auto">
          <a:xfrm>
            <a:off x="228600" y="1431925"/>
            <a:ext cx="1047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AutoShape 2" descr="\\tmp\wps-root\ksohtml\wps95dMlc.jpg"/>
          <p:cNvSpPr>
            <a:spLocks noChangeAspect="1" noChangeArrowheads="1"/>
          </p:cNvSpPr>
          <p:nvPr/>
        </p:nvSpPr>
        <p:spPr bwMode="auto">
          <a:xfrm>
            <a:off x="328613" y="-1187450"/>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AutoShape 3" descr="\\tmp\wps-root\ksohtml\wpsTO9cxZ.jpg"/>
          <p:cNvSpPr>
            <a:spLocks noChangeAspect="1" noChangeArrowheads="1"/>
          </p:cNvSpPr>
          <p:nvPr/>
        </p:nvSpPr>
        <p:spPr bwMode="auto">
          <a:xfrm>
            <a:off x="488950" y="-547688"/>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AutoShape 4" descr="\\tmp\wps-root\ksohtml\wps9hUIIM.jpg"/>
          <p:cNvSpPr>
            <a:spLocks noChangeAspect="1" noChangeArrowheads="1"/>
          </p:cNvSpPr>
          <p:nvPr/>
        </p:nvSpPr>
        <p:spPr bwMode="auto">
          <a:xfrm>
            <a:off x="328613" y="-365125"/>
            <a:ext cx="219075" cy="190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任意多边形: 形状 13">
            <a:extLst>
              <a:ext uri="{FF2B5EF4-FFF2-40B4-BE49-F238E27FC236}">
                <a16:creationId xmlns:a16="http://schemas.microsoft.com/office/drawing/2014/main" id="{BB7B2CCE-99DF-4AF4-BEDA-188B38B189F1}"/>
              </a:ext>
            </a:extLst>
          </p:cNvPr>
          <p:cNvSpPr/>
          <p:nvPr/>
        </p:nvSpPr>
        <p:spPr>
          <a:xfrm>
            <a:off x="7510097" y="4147582"/>
            <a:ext cx="3776565" cy="723964"/>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en-US" altLang="zh-CN" sz="2400" dirty="0" smtClean="0">
                <a:latin typeface="微软雅黑" panose="020B0503020204020204" pitchFamily="34" charset="-122"/>
                <a:ea typeface="微软雅黑" panose="020B0503020204020204" pitchFamily="34" charset="-122"/>
              </a:rPr>
              <a:t>6</a:t>
            </a:r>
            <a:r>
              <a:rPr lang="en-US" altLang="zh-CN" sz="2400" dirty="0" smtClean="0">
                <a:latin typeface="微软雅黑" panose="020B0503020204020204" pitchFamily="34" charset="-122"/>
                <a:ea typeface="微软雅黑" panose="020B0503020204020204" pitchFamily="34" charset="-122"/>
              </a:rPr>
              <a:t>-19</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
        <p:nvSpPr>
          <p:cNvPr id="22" name="任意多边形: 形状 13">
            <a:extLst>
              <a:ext uri="{FF2B5EF4-FFF2-40B4-BE49-F238E27FC236}">
                <a16:creationId xmlns:a16="http://schemas.microsoft.com/office/drawing/2014/main" id="{BB7B2CCE-99DF-4AF4-BEDA-188B38B189F1}"/>
              </a:ext>
            </a:extLst>
          </p:cNvPr>
          <p:cNvSpPr/>
          <p:nvPr/>
        </p:nvSpPr>
        <p:spPr>
          <a:xfrm>
            <a:off x="7249711" y="5005231"/>
            <a:ext cx="4942289" cy="623059"/>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defTabSz="1155700">
              <a:lnSpc>
                <a:spcPct val="90000"/>
              </a:lnSpc>
              <a:spcBef>
                <a:spcPct val="0"/>
              </a:spcBef>
              <a:spcAft>
                <a:spcPct val="35000"/>
              </a:spcAft>
            </a:pPr>
            <a:r>
              <a:rPr lang="zh-CN" altLang="en-US" sz="2400" dirty="0" smtClean="0">
                <a:latin typeface="微软雅黑" panose="020B0503020204020204" pitchFamily="34" charset="-122"/>
                <a:ea typeface="微软雅黑" panose="020B0503020204020204" pitchFamily="34" charset="-122"/>
              </a:rPr>
              <a:t>算法总的时间</a:t>
            </a:r>
            <a:r>
              <a:rPr lang="zh-CN" altLang="en-US" sz="2400" dirty="0">
                <a:latin typeface="微软雅黑" panose="020B0503020204020204" pitchFamily="34" charset="-122"/>
                <a:ea typeface="微软雅黑" panose="020B0503020204020204" pitchFamily="34" charset="-122"/>
              </a:rPr>
              <a:t>复杂度 </a:t>
            </a:r>
            <a:r>
              <a:rPr lang="en-US" altLang="zh-CN" sz="2400" dirty="0">
                <a:latin typeface="微软雅黑" panose="020B0503020204020204" pitchFamily="34" charset="-122"/>
                <a:ea typeface="微软雅黑" panose="020B0503020204020204" pitchFamily="34" charset="-122"/>
              </a:rPr>
              <a:t>O</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n+m</a:t>
            </a:r>
            <a:r>
              <a:rPr lang="zh-CN" altLang="en-US" sz="2400" dirty="0" smtClean="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71515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6710</TotalTime>
  <Words>10757</Words>
  <Application>Microsoft Office PowerPoint</Application>
  <PresentationFormat>宽屏</PresentationFormat>
  <Paragraphs>1254</Paragraphs>
  <Slides>110</Slides>
  <Notes>93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110</vt:i4>
      </vt:variant>
    </vt:vector>
  </HeadingPairs>
  <TitlesOfParts>
    <vt:vector size="127" baseType="lpstr">
      <vt:lpstr>等线</vt:lpstr>
      <vt:lpstr>方正美黑简体</vt:lpstr>
      <vt:lpstr>方正颜宋简体_中</vt:lpstr>
      <vt:lpstr>黑体</vt:lpstr>
      <vt:lpstr>华文中宋</vt:lpstr>
      <vt:lpstr>宋体</vt:lpstr>
      <vt:lpstr>微软雅黑</vt:lpstr>
      <vt:lpstr>Arial</vt:lpstr>
      <vt:lpstr>Bauhaus 93</vt:lpstr>
      <vt:lpstr>Calibri</vt:lpstr>
      <vt:lpstr>Calibri Light</vt:lpstr>
      <vt:lpstr>Cambria Math</vt:lpstr>
      <vt:lpstr>Segoe UI Black</vt:lpstr>
      <vt:lpstr>Symbol</vt:lpstr>
      <vt:lpstr>Times New Roman</vt:lpstr>
      <vt:lpstr>Wingdings</vt:lpstr>
      <vt:lpstr>Office 主题</vt:lpstr>
      <vt:lpstr>PowerPoint 演示文稿</vt:lpstr>
      <vt:lpstr>PowerPoint 演示文稿</vt:lpstr>
      <vt:lpstr>PowerPoint 演示文稿</vt:lpstr>
      <vt:lpstr>问题引入：哥尼斯堡七桥问题</vt:lpstr>
      <vt:lpstr>问题求解：哥尼斯堡七桥问题</vt:lpstr>
      <vt:lpstr>图的定义</vt:lpstr>
      <vt:lpstr>图的术语</vt:lpstr>
      <vt:lpstr>图的术语</vt:lpstr>
      <vt:lpstr>图的术语</vt:lpstr>
      <vt:lpstr>图的术语</vt:lpstr>
      <vt:lpstr>图的术语</vt:lpstr>
      <vt:lpstr>图的术语</vt:lpstr>
      <vt:lpstr>图的术语</vt:lpstr>
      <vt:lpstr>图的术语</vt:lpstr>
      <vt:lpstr>线性、树、图结构的比较</vt:lpstr>
      <vt:lpstr>图结构的ＡＤＴ</vt:lpstr>
      <vt:lpstr>PowerPoint 演示文稿</vt:lpstr>
      <vt:lpstr>PowerPoint 演示文稿</vt:lpstr>
      <vt:lpstr>PowerPoint 演示文稿</vt:lpstr>
      <vt:lpstr>图的存储</vt:lpstr>
      <vt:lpstr>邻接矩阵</vt:lpstr>
      <vt:lpstr>邻接矩阵</vt:lpstr>
      <vt:lpstr>加权邻接矩阵 </vt:lpstr>
      <vt:lpstr>邻接矩阵和加权邻接矩阵的优缺点</vt:lpstr>
      <vt:lpstr>邻接矩阵的适应情况和特殊图的存储处理</vt:lpstr>
      <vt:lpstr>邻接表</vt:lpstr>
      <vt:lpstr>邻接表</vt:lpstr>
      <vt:lpstr>邻接表存储特点</vt:lpstr>
      <vt:lpstr>邻接表存储</vt:lpstr>
      <vt:lpstr>另外一种邻接表存储</vt:lpstr>
      <vt:lpstr>邻接多重表«</vt:lpstr>
      <vt:lpstr>邻接多重表«</vt:lpstr>
      <vt:lpstr>十字链表«</vt:lpstr>
      <vt:lpstr>图的基本操作实现</vt:lpstr>
      <vt:lpstr>图用邻接矩阵表示时部分基本操作算法描述</vt:lpstr>
      <vt:lpstr>图用邻接矩阵表示时部分基本操作算法描述</vt:lpstr>
      <vt:lpstr>图用邻接矩阵表示时部分基本操作算法描述</vt:lpstr>
      <vt:lpstr>图用邻接矩阵表示时部分基本操作算法描述</vt:lpstr>
      <vt:lpstr>图用邻接矩阵表示时部分基本操作算法描述</vt:lpstr>
      <vt:lpstr>图用邻接表表示时部分基本操作算法描述</vt:lpstr>
      <vt:lpstr>图用邻接表表示时部分基本操作算法描述</vt:lpstr>
      <vt:lpstr>图用邻接表表示时部分基本操作算法描述</vt:lpstr>
      <vt:lpstr>图用邻接表表示时部分基本操作算法描述</vt:lpstr>
      <vt:lpstr>图用邻接表表示时部分基本操作算法描述</vt:lpstr>
      <vt:lpstr>图用邻接表表示时部分基本操作算法描述</vt:lpstr>
      <vt:lpstr>图用邻接表表示时部分基本操作算法描述</vt:lpstr>
      <vt:lpstr>图用邻接表表示时部分基本操作算法描述</vt:lpstr>
      <vt:lpstr>图用邻接表表示时部分基本操作算法描述</vt:lpstr>
      <vt:lpstr>图的遍历</vt:lpstr>
      <vt:lpstr>遍历图和遍历二叉树的不同</vt:lpstr>
      <vt:lpstr>深度优先遍历</vt:lpstr>
      <vt:lpstr>深度优先遍历示例</vt:lpstr>
      <vt:lpstr>深度优先遍历算法</vt:lpstr>
      <vt:lpstr>深度优先遍历</vt:lpstr>
      <vt:lpstr>广度优先遍历</vt:lpstr>
      <vt:lpstr>广度优先遍历</vt:lpstr>
      <vt:lpstr>广度优先遍历算法</vt:lpstr>
      <vt:lpstr>广度优先遍历算法</vt:lpstr>
      <vt:lpstr>广度优先遍历算法</vt:lpstr>
      <vt:lpstr>深度和广度优先遍历结果特点</vt:lpstr>
      <vt:lpstr>深度和广度优先遍历比较</vt:lpstr>
      <vt:lpstr>无向图的连通性</vt:lpstr>
      <vt:lpstr>无向图的连通性</vt:lpstr>
      <vt:lpstr>无向图的连通性</vt:lpstr>
      <vt:lpstr>六度空间理论</vt:lpstr>
      <vt:lpstr>六度空间理论</vt:lpstr>
      <vt:lpstr>六度空间理论的验证方法</vt:lpstr>
      <vt:lpstr>六度空间理论的验证算法</vt:lpstr>
      <vt:lpstr>六度空间理论的验证算法</vt:lpstr>
      <vt:lpstr>六度空间理论的验证算法</vt:lpstr>
      <vt:lpstr>有向图的连通性</vt:lpstr>
      <vt:lpstr>有向图的连通性</vt:lpstr>
      <vt:lpstr>有向图的连通性</vt:lpstr>
      <vt:lpstr>哥尼斯堡七桥问题求解</vt:lpstr>
      <vt:lpstr>相关术语</vt:lpstr>
      <vt:lpstr>欧拉定理</vt:lpstr>
      <vt:lpstr>欧拉回路求解方法</vt:lpstr>
      <vt:lpstr>欧拉回路求解方法</vt:lpstr>
      <vt:lpstr>欧拉回路求解算法</vt:lpstr>
      <vt:lpstr>欧拉回路求解算法</vt:lpstr>
      <vt:lpstr>欧拉回路求解算法</vt:lpstr>
      <vt:lpstr>欧拉回路求解算法</vt:lpstr>
      <vt:lpstr>双连通分量</vt:lpstr>
      <vt:lpstr>双连通分量</vt:lpstr>
      <vt:lpstr>双连通分量</vt:lpstr>
      <vt:lpstr>边双连通分量的性质</vt:lpstr>
      <vt:lpstr>点双连通分量的性质</vt:lpstr>
      <vt:lpstr>无向连通图的割点和割边</vt:lpstr>
      <vt:lpstr>无向连通图的边双连通分量</vt:lpstr>
      <vt:lpstr>无向连通图的点双连通分量</vt:lpstr>
      <vt:lpstr>Tarjan算法</vt:lpstr>
      <vt:lpstr>Tarjan算法求无向连通图割点算法思路</vt:lpstr>
      <vt:lpstr>Tarjan算法求无向连通图割点算法思路</vt:lpstr>
      <vt:lpstr>Tarjan算法求无向连通图割点算法思路</vt:lpstr>
      <vt:lpstr>Tarjan算法求无向连通图割点算法思路</vt:lpstr>
      <vt:lpstr>Tarjan算法求无向连通图割点算法</vt:lpstr>
      <vt:lpstr>Tarjan算法求无向连通图割点算法</vt:lpstr>
      <vt:lpstr>Tarjan算法求无向连通图割点算法</vt:lpstr>
      <vt:lpstr>Tarjan算法求无向连通图割点算法</vt:lpstr>
      <vt:lpstr>Tarjan算法求无向连通图割边算法</vt:lpstr>
      <vt:lpstr>Tarjan算法求无向连通图割边算法</vt:lpstr>
      <vt:lpstr>Tarjan算法求无向连通图是否双连通图算法思路</vt:lpstr>
      <vt:lpstr>Tarjan算法求无向连通图边双连通分量算法思路</vt:lpstr>
      <vt:lpstr>Tarjan算法求无向连通图边双连通分量算法思路</vt:lpstr>
      <vt:lpstr>Tarjan算法求无向连通图边点双连通分量算法思路</vt:lpstr>
      <vt:lpstr>Tarjan算法求无向连通图边点连通分量实例</vt:lpstr>
      <vt:lpstr>语义网络</vt:lpstr>
      <vt:lpstr>语义网络</vt:lpstr>
      <vt:lpstr>7.9  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tz zhang</cp:lastModifiedBy>
  <cp:revision>316</cp:revision>
  <dcterms:created xsi:type="dcterms:W3CDTF">2023-07-28T08:56:46Z</dcterms:created>
  <dcterms:modified xsi:type="dcterms:W3CDTF">2023-08-12T12:19:32Z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575BE437404044CA4A81C364E200AF97_42</vt:lpwstr>
  </property>
  <property fmtid="{D5CDD505-2E9C-101B-9397-08002B2CF9AE}" pid="3" name="KSOProductBuildVer">
    <vt:lpwstr>2052-5.4.0.7910</vt:lpwstr>
  </property>
</Properties>
</file>