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56" r:id="rId2"/>
    <p:sldId id="257" r:id="rId3"/>
    <p:sldId id="738" r:id="rId4"/>
    <p:sldId id="739" r:id="rId5"/>
    <p:sldId id="740" r:id="rId6"/>
    <p:sldId id="258" r:id="rId7"/>
    <p:sldId id="742" r:id="rId8"/>
    <p:sldId id="743" r:id="rId9"/>
    <p:sldId id="745" r:id="rId10"/>
    <p:sldId id="746" r:id="rId11"/>
    <p:sldId id="747" r:id="rId12"/>
    <p:sldId id="748" r:id="rId13"/>
    <p:sldId id="379" r:id="rId14"/>
    <p:sldId id="380" r:id="rId15"/>
    <p:sldId id="381" r:id="rId16"/>
    <p:sldId id="750" r:id="rId17"/>
    <p:sldId id="751" r:id="rId18"/>
    <p:sldId id="752" r:id="rId19"/>
    <p:sldId id="753" r:id="rId20"/>
    <p:sldId id="754" r:id="rId21"/>
    <p:sldId id="755" r:id="rId22"/>
    <p:sldId id="756" r:id="rId23"/>
    <p:sldId id="757" r:id="rId24"/>
    <p:sldId id="758" r:id="rId25"/>
    <p:sldId id="759" r:id="rId26"/>
    <p:sldId id="760" r:id="rId27"/>
    <p:sldId id="359" r:id="rId28"/>
    <p:sldId id="270" r:id="rId29"/>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99"/>
    <a:srgbClr val="19A382"/>
    <a:srgbClr val="FFFFFF"/>
    <a:srgbClr val="FF9933"/>
    <a:srgbClr val="FF6600"/>
    <a:srgbClr val="FF7C80"/>
    <a:srgbClr val="FF3399"/>
    <a:srgbClr val="FF33CC"/>
    <a:srgbClr val="51ADB7"/>
    <a:srgbClr val="C1E2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42" autoAdjust="0"/>
    <p:restoredTop sz="87971" autoAdjust="0"/>
  </p:normalViewPr>
  <p:slideViewPr>
    <p:cSldViewPr snapToGrid="0">
      <p:cViewPr varScale="1">
        <p:scale>
          <a:sx n="63" d="100"/>
          <a:sy n="63" d="100"/>
        </p:scale>
        <p:origin x="788" y="44"/>
      </p:cViewPr>
      <p:guideLst/>
    </p:cSldViewPr>
  </p:slideViewPr>
  <p:notesTextViewPr>
    <p:cViewPr>
      <p:scale>
        <a:sx n="1" d="1"/>
        <a:sy n="1" d="1"/>
      </p:scale>
      <p:origin x="0" y="0"/>
    </p:cViewPr>
  </p:notesTextViewPr>
  <p:notesViewPr>
    <p:cSldViewPr snapToGrid="0">
      <p:cViewPr varScale="1">
        <p:scale>
          <a:sx n="67" d="100"/>
          <a:sy n="67" d="100"/>
        </p:scale>
        <p:origin x="240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608398-215B-4340-8C61-52BF6E50D078}" type="doc">
      <dgm:prSet loTypeId="urn:microsoft.com/office/officeart/2005/8/layout/process2" loCatId="process" qsTypeId="urn:microsoft.com/office/officeart/2005/8/quickstyle/simple1" qsCatId="simple" csTypeId="urn:microsoft.com/office/officeart/2005/8/colors/accent1_2" csCatId="accent1" phldr="1"/>
      <dgm:spPr>
        <a:scene3d>
          <a:camera prst="orthographicFront">
            <a:rot lat="0" lon="0" rev="0"/>
          </a:camera>
          <a:lightRig rig="contrasting" dir="t">
            <a:rot lat="0" lon="0" rev="1500000"/>
          </a:lightRig>
        </a:scene3d>
      </dgm:spPr>
    </dgm:pt>
    <dgm:pt modelId="{17D86C25-E6BA-478B-931E-5CB1B81FECA4}">
      <dgm:prSet phldrT="[文本]" custT="1"/>
      <dgm:spPr>
        <a:solidFill>
          <a:srgbClr val="66CC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zh-CN" altLang="en-US" sz="3200" dirty="0">
              <a:solidFill>
                <a:schemeClr val="tx2"/>
              </a:solidFill>
              <a:latin typeface="微软雅黑" panose="020B0503020204020204" pitchFamily="34" charset="-122"/>
              <a:ea typeface="微软雅黑" panose="020B0503020204020204" pitchFamily="34" charset="-122"/>
            </a:rPr>
            <a:t>索引表的查找</a:t>
          </a:r>
        </a:p>
      </dgm:t>
    </dgm:pt>
    <dgm:pt modelId="{798F006F-E311-42DE-AF23-94A623F61665}" type="parTrans" cxnId="{492B2323-7A3D-4BB2-8676-E6FAAF92F6D4}">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39009C95-C20B-4050-B45A-90ED0A9FF4EB}" type="sibTrans" cxnId="{492B2323-7A3D-4BB2-8676-E6FAAF92F6D4}">
      <dgm:prSet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sz="2400">
            <a:latin typeface="微软雅黑" panose="020B0503020204020204" pitchFamily="34" charset="-122"/>
            <a:ea typeface="微软雅黑" panose="020B0503020204020204" pitchFamily="34" charset="-122"/>
          </a:endParaRPr>
        </a:p>
      </dgm:t>
    </dgm:pt>
    <dgm:pt modelId="{AA8125B3-5C09-4D88-A456-63A3E96B68C7}">
      <dgm:prSet phldrT="[文本]" custT="1"/>
      <dgm:spPr>
        <a:solidFill>
          <a:srgbClr val="66CCFF"/>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zh-CN" altLang="en-US" sz="3200" dirty="0">
              <a:solidFill>
                <a:schemeClr val="tx2"/>
              </a:solidFill>
              <a:latin typeface="微软雅黑" panose="020B0503020204020204" pitchFamily="34" charset="-122"/>
              <a:ea typeface="微软雅黑" panose="020B0503020204020204" pitchFamily="34" charset="-122"/>
            </a:rPr>
            <a:t>查找表的查找</a:t>
          </a:r>
        </a:p>
      </dgm:t>
    </dgm:pt>
    <dgm:pt modelId="{0219CB4C-6F86-4858-9470-A21329E5B1B6}" type="parTrans" cxnId="{387715D0-BF9B-4D6A-A416-D71AE7F93C8E}">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76FEAD99-F6DE-41B9-823E-9E3FBA91BEB5}" type="sibTrans" cxnId="{387715D0-BF9B-4D6A-A416-D71AE7F93C8E}">
      <dgm:prSet/>
      <dgm:spPr/>
      <dgm:t>
        <a:bodyPr/>
        <a:lstStyle/>
        <a:p>
          <a:endParaRPr lang="zh-CN" altLang="en-US" sz="1400">
            <a:latin typeface="微软雅黑" panose="020B0503020204020204" pitchFamily="34" charset="-122"/>
            <a:ea typeface="微软雅黑" panose="020B0503020204020204" pitchFamily="34" charset="-122"/>
          </a:endParaRPr>
        </a:p>
      </dgm:t>
    </dgm:pt>
    <dgm:pt modelId="{9C902071-38A4-4825-ACAB-A7276DCE2C87}" type="pres">
      <dgm:prSet presAssocID="{C7608398-215B-4340-8C61-52BF6E50D078}" presName="linearFlow" presStyleCnt="0">
        <dgm:presLayoutVars>
          <dgm:resizeHandles val="exact"/>
        </dgm:presLayoutVars>
      </dgm:prSet>
      <dgm:spPr/>
    </dgm:pt>
    <dgm:pt modelId="{A518725B-9FA2-4344-9BC3-3AD8A017FD7D}" type="pres">
      <dgm:prSet presAssocID="{17D86C25-E6BA-478B-931E-5CB1B81FECA4}" presName="node" presStyleLbl="node1" presStyleIdx="0" presStyleCnt="2">
        <dgm:presLayoutVars>
          <dgm:bulletEnabled val="1"/>
        </dgm:presLayoutVars>
      </dgm:prSet>
      <dgm:spPr/>
      <dgm:t>
        <a:bodyPr/>
        <a:lstStyle/>
        <a:p>
          <a:endParaRPr lang="zh-CN" altLang="en-US"/>
        </a:p>
      </dgm:t>
    </dgm:pt>
    <dgm:pt modelId="{AC2C58AA-69D4-4079-8895-C8BAE654A4EC}" type="pres">
      <dgm:prSet presAssocID="{39009C95-C20B-4050-B45A-90ED0A9FF4EB}" presName="sibTrans" presStyleLbl="sibTrans2D1" presStyleIdx="0" presStyleCnt="1"/>
      <dgm:spPr/>
      <dgm:t>
        <a:bodyPr/>
        <a:lstStyle/>
        <a:p>
          <a:endParaRPr lang="zh-CN" altLang="en-US"/>
        </a:p>
      </dgm:t>
    </dgm:pt>
    <dgm:pt modelId="{4A9E8F76-E200-451E-8197-46AD39A4A968}" type="pres">
      <dgm:prSet presAssocID="{39009C95-C20B-4050-B45A-90ED0A9FF4EB}" presName="connectorText" presStyleLbl="sibTrans2D1" presStyleIdx="0" presStyleCnt="1"/>
      <dgm:spPr/>
      <dgm:t>
        <a:bodyPr/>
        <a:lstStyle/>
        <a:p>
          <a:endParaRPr lang="zh-CN" altLang="en-US"/>
        </a:p>
      </dgm:t>
    </dgm:pt>
    <dgm:pt modelId="{26263F8C-F82A-4069-AE67-F73D62B6D82F}" type="pres">
      <dgm:prSet presAssocID="{AA8125B3-5C09-4D88-A456-63A3E96B68C7}" presName="node" presStyleLbl="node1" presStyleIdx="1" presStyleCnt="2">
        <dgm:presLayoutVars>
          <dgm:bulletEnabled val="1"/>
        </dgm:presLayoutVars>
      </dgm:prSet>
      <dgm:spPr/>
      <dgm:t>
        <a:bodyPr/>
        <a:lstStyle/>
        <a:p>
          <a:endParaRPr lang="zh-CN" altLang="en-US"/>
        </a:p>
      </dgm:t>
    </dgm:pt>
  </dgm:ptLst>
  <dgm:cxnLst>
    <dgm:cxn modelId="{7A489CD1-4609-4A84-87A5-C41609F7EF64}" type="presOf" srcId="{17D86C25-E6BA-478B-931E-5CB1B81FECA4}" destId="{A518725B-9FA2-4344-9BC3-3AD8A017FD7D}" srcOrd="0" destOrd="0" presId="urn:microsoft.com/office/officeart/2005/8/layout/process2"/>
    <dgm:cxn modelId="{FDE2AC78-6B95-493B-B87C-7811D2E1D1FB}" type="presOf" srcId="{C7608398-215B-4340-8C61-52BF6E50D078}" destId="{9C902071-38A4-4825-ACAB-A7276DCE2C87}" srcOrd="0" destOrd="0" presId="urn:microsoft.com/office/officeart/2005/8/layout/process2"/>
    <dgm:cxn modelId="{0DE51500-583C-4E9C-809A-8B731ABB395C}" type="presOf" srcId="{39009C95-C20B-4050-B45A-90ED0A9FF4EB}" destId="{4A9E8F76-E200-451E-8197-46AD39A4A968}" srcOrd="1" destOrd="0" presId="urn:microsoft.com/office/officeart/2005/8/layout/process2"/>
    <dgm:cxn modelId="{F5EF571F-86A6-4217-8E29-B7FD8FAD0352}" type="presOf" srcId="{39009C95-C20B-4050-B45A-90ED0A9FF4EB}" destId="{AC2C58AA-69D4-4079-8895-C8BAE654A4EC}" srcOrd="0" destOrd="0" presId="urn:microsoft.com/office/officeart/2005/8/layout/process2"/>
    <dgm:cxn modelId="{267F1997-3BC4-447D-B5C6-60BFD776D724}" type="presOf" srcId="{AA8125B3-5C09-4D88-A456-63A3E96B68C7}" destId="{26263F8C-F82A-4069-AE67-F73D62B6D82F}" srcOrd="0" destOrd="0" presId="urn:microsoft.com/office/officeart/2005/8/layout/process2"/>
    <dgm:cxn modelId="{492B2323-7A3D-4BB2-8676-E6FAAF92F6D4}" srcId="{C7608398-215B-4340-8C61-52BF6E50D078}" destId="{17D86C25-E6BA-478B-931E-5CB1B81FECA4}" srcOrd="0" destOrd="0" parTransId="{798F006F-E311-42DE-AF23-94A623F61665}" sibTransId="{39009C95-C20B-4050-B45A-90ED0A9FF4EB}"/>
    <dgm:cxn modelId="{387715D0-BF9B-4D6A-A416-D71AE7F93C8E}" srcId="{C7608398-215B-4340-8C61-52BF6E50D078}" destId="{AA8125B3-5C09-4D88-A456-63A3E96B68C7}" srcOrd="1" destOrd="0" parTransId="{0219CB4C-6F86-4858-9470-A21329E5B1B6}" sibTransId="{76FEAD99-F6DE-41B9-823E-9E3FBA91BEB5}"/>
    <dgm:cxn modelId="{0EBFEE3F-F476-44F0-8DB7-1AAD8B81903F}" type="presParOf" srcId="{9C902071-38A4-4825-ACAB-A7276DCE2C87}" destId="{A518725B-9FA2-4344-9BC3-3AD8A017FD7D}" srcOrd="0" destOrd="0" presId="urn:microsoft.com/office/officeart/2005/8/layout/process2"/>
    <dgm:cxn modelId="{91590F16-C5AC-4A5F-A095-12E0264BB003}" type="presParOf" srcId="{9C902071-38A4-4825-ACAB-A7276DCE2C87}" destId="{AC2C58AA-69D4-4079-8895-C8BAE654A4EC}" srcOrd="1" destOrd="0" presId="urn:microsoft.com/office/officeart/2005/8/layout/process2"/>
    <dgm:cxn modelId="{2B6D2352-78B9-443F-AFFB-3E3220B3599C}" type="presParOf" srcId="{AC2C58AA-69D4-4079-8895-C8BAE654A4EC}" destId="{4A9E8F76-E200-451E-8197-46AD39A4A968}" srcOrd="0" destOrd="0" presId="urn:microsoft.com/office/officeart/2005/8/layout/process2"/>
    <dgm:cxn modelId="{9395E97A-996A-495E-B545-98CCB490CB50}" type="presParOf" srcId="{9C902071-38A4-4825-ACAB-A7276DCE2C87}" destId="{26263F8C-F82A-4069-AE67-F73D62B6D82F}" srcOrd="2" destOrd="0" presId="urn:microsoft.com/office/officeart/2005/8/layout/process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18725B-9FA2-4344-9BC3-3AD8A017FD7D}">
      <dsp:nvSpPr>
        <dsp:cNvPr id="0" name=""/>
        <dsp:cNvSpPr/>
      </dsp:nvSpPr>
      <dsp:spPr>
        <a:xfrm>
          <a:off x="1599366" y="395"/>
          <a:ext cx="2777930" cy="1295827"/>
        </a:xfrm>
        <a:prstGeom prst="roundRect">
          <a:avLst>
            <a:gd name="adj" fmla="val 10000"/>
          </a:avLst>
        </a:prstGeom>
        <a:solidFill>
          <a:srgbClr val="66CCFF"/>
        </a:solidFill>
        <a:ln w="12700" cap="flat" cmpd="sng" algn="ctr">
          <a:no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a:solidFill>
                <a:schemeClr val="tx2"/>
              </a:solidFill>
              <a:latin typeface="微软雅黑" panose="020B0503020204020204" pitchFamily="34" charset="-122"/>
              <a:ea typeface="微软雅黑" panose="020B0503020204020204" pitchFamily="34" charset="-122"/>
            </a:rPr>
            <a:t>索引表的查找</a:t>
          </a:r>
        </a:p>
      </dsp:txBody>
      <dsp:txXfrm>
        <a:off x="1637319" y="38348"/>
        <a:ext cx="2702024" cy="1219921"/>
      </dsp:txXfrm>
    </dsp:sp>
    <dsp:sp modelId="{AC2C58AA-69D4-4079-8895-C8BAE654A4EC}">
      <dsp:nvSpPr>
        <dsp:cNvPr id="0" name=""/>
        <dsp:cNvSpPr/>
      </dsp:nvSpPr>
      <dsp:spPr>
        <a:xfrm rot="5400000">
          <a:off x="2745364" y="1328618"/>
          <a:ext cx="485935" cy="583122"/>
        </a:xfrm>
        <a:prstGeom prst="rightArrow">
          <a:avLst>
            <a:gd name="adj1" fmla="val 60000"/>
            <a:gd name="adj2" fmla="val 50000"/>
          </a:avLst>
        </a:prstGeom>
        <a:solidFill>
          <a:schemeClr val="accent1">
            <a:tint val="60000"/>
            <a:hueOff val="0"/>
            <a:satOff val="0"/>
            <a:lumOff val="0"/>
            <a:alphaOff val="0"/>
          </a:schemeClr>
        </a:soli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latin typeface="微软雅黑" panose="020B0503020204020204" pitchFamily="34" charset="-122"/>
            <a:ea typeface="微软雅黑" panose="020B0503020204020204" pitchFamily="34" charset="-122"/>
          </a:endParaRPr>
        </a:p>
      </dsp:txBody>
      <dsp:txXfrm rot="-5400000">
        <a:off x="2813395" y="1377211"/>
        <a:ext cx="349874" cy="340155"/>
      </dsp:txXfrm>
    </dsp:sp>
    <dsp:sp modelId="{26263F8C-F82A-4069-AE67-F73D62B6D82F}">
      <dsp:nvSpPr>
        <dsp:cNvPr id="0" name=""/>
        <dsp:cNvSpPr/>
      </dsp:nvSpPr>
      <dsp:spPr>
        <a:xfrm>
          <a:off x="1599366" y="1944136"/>
          <a:ext cx="2777930" cy="1295827"/>
        </a:xfrm>
        <a:prstGeom prst="roundRect">
          <a:avLst>
            <a:gd name="adj" fmla="val 10000"/>
          </a:avLst>
        </a:prstGeom>
        <a:solidFill>
          <a:srgbClr val="66CCFF"/>
        </a:solidFill>
        <a:ln w="12700" cap="flat" cmpd="sng" algn="ctr">
          <a:noFill/>
          <a:prstDash val="solid"/>
          <a:miter lim="800000"/>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a:solidFill>
                <a:schemeClr val="tx2"/>
              </a:solidFill>
              <a:latin typeface="微软雅黑" panose="020B0503020204020204" pitchFamily="34" charset="-122"/>
              <a:ea typeface="微软雅黑" panose="020B0503020204020204" pitchFamily="34" charset="-122"/>
            </a:rPr>
            <a:t>查找表的查找</a:t>
          </a:r>
        </a:p>
      </dsp:txBody>
      <dsp:txXfrm>
        <a:off x="1637319" y="1982089"/>
        <a:ext cx="2702024" cy="1219921"/>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47FE23-F5A8-42E9-9888-C3A84DB64DCA}" type="datetimeFigureOut">
              <a:rPr lang="zh-CN" altLang="en-US" smtClean="0"/>
              <a:t>2024/7/9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E0775B-E8BF-40E3-8D21-20EEF706AAFA}" type="slidenum">
              <a:rPr lang="zh-CN" altLang="en-US" smtClean="0"/>
              <a:t>‹#›</a:t>
            </a:fld>
            <a:endParaRPr lang="zh-CN" altLang="en-US"/>
          </a:p>
        </p:txBody>
      </p:sp>
    </p:spTree>
    <p:extLst>
      <p:ext uri="{BB962C8B-B14F-4D97-AF65-F5344CB8AC3E}">
        <p14:creationId xmlns:p14="http://schemas.microsoft.com/office/powerpoint/2010/main" val="798771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224A5-F0C5-4B72-8135-2FAC1AE300C9}" type="datetimeFigureOut">
              <a:rPr lang="zh-CN" altLang="en-US" smtClean="0"/>
              <a:t>2024/7/9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AECDA-B852-4CA6-98F9-FDA299AD4FD3}" type="slidenum">
              <a:rPr lang="zh-CN" altLang="en-US" smtClean="0"/>
              <a:t>‹#›</a:t>
            </a:fld>
            <a:endParaRPr lang="zh-CN" altLang="en-US"/>
          </a:p>
        </p:txBody>
      </p:sp>
    </p:spTree>
    <p:extLst>
      <p:ext uri="{BB962C8B-B14F-4D97-AF65-F5344CB8AC3E}">
        <p14:creationId xmlns:p14="http://schemas.microsoft.com/office/powerpoint/2010/main" val="4271398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封面</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a:t>
            </a:fld>
            <a:endParaRPr lang="zh-CN" altLang="en-US"/>
          </a:p>
        </p:txBody>
      </p:sp>
    </p:spTree>
    <p:extLst>
      <p:ext uri="{BB962C8B-B14F-4D97-AF65-F5344CB8AC3E}">
        <p14:creationId xmlns:p14="http://schemas.microsoft.com/office/powerpoint/2010/main" val="42919243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p:spPr>
        <p:txBody>
          <a:bodyPr/>
          <a:lstStyle/>
          <a:p>
            <a:endParaRPr lang="zh-CN" altLang="en-US" dirty="0"/>
          </a:p>
        </p:txBody>
      </p:sp>
      <p:sp>
        <p:nvSpPr>
          <p:cNvPr id="2458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fld id="{75F5CE09-AA09-4DA7-BDAD-32E8355F9DB1}" type="slidenum">
              <a:rPr lang="zh-CN" altLang="en-US" smtClean="0">
                <a:solidFill>
                  <a:srgbClr val="000000"/>
                </a:solidFill>
              </a:rPr>
              <a:pPr defTabSz="914400" eaLnBrk="0" fontAlgn="base" hangingPunct="0">
                <a:spcBef>
                  <a:spcPct val="0"/>
                </a:spcBef>
                <a:spcAft>
                  <a:spcPct val="0"/>
                </a:spcAft>
                <a:defRPr/>
              </a:pPr>
              <a:t>10</a:t>
            </a:fld>
            <a:endParaRPr lang="en-US" altLang="zh-CN">
              <a:solidFill>
                <a:srgbClr val="000000"/>
              </a:solidFill>
            </a:endParaRPr>
          </a:p>
        </p:txBody>
      </p:sp>
    </p:spTree>
    <p:extLst>
      <p:ext uri="{BB962C8B-B14F-4D97-AF65-F5344CB8AC3E}">
        <p14:creationId xmlns:p14="http://schemas.microsoft.com/office/powerpoint/2010/main" val="13304736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p:spPr>
        <p:txBody>
          <a:bodyPr/>
          <a:lstStyle/>
          <a:p>
            <a:endParaRPr lang="zh-CN" altLang="en-US" dirty="0"/>
          </a:p>
        </p:txBody>
      </p:sp>
      <p:sp>
        <p:nvSpPr>
          <p:cNvPr id="26628"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fld id="{5E717453-20F6-4644-8631-D09A0E23CA59}" type="slidenum">
              <a:rPr lang="zh-CN" altLang="en-US" smtClean="0">
                <a:solidFill>
                  <a:srgbClr val="000000"/>
                </a:solidFill>
              </a:rPr>
              <a:pPr defTabSz="914400" eaLnBrk="0" fontAlgn="base" hangingPunct="0">
                <a:spcBef>
                  <a:spcPct val="0"/>
                </a:spcBef>
                <a:spcAft>
                  <a:spcPct val="0"/>
                </a:spcAft>
                <a:defRPr/>
              </a:pPr>
              <a:t>11</a:t>
            </a:fld>
            <a:endParaRPr lang="en-US" altLang="zh-CN">
              <a:solidFill>
                <a:srgbClr val="000000"/>
              </a:solidFill>
            </a:endParaRPr>
          </a:p>
        </p:txBody>
      </p:sp>
    </p:spTree>
    <p:extLst>
      <p:ext uri="{BB962C8B-B14F-4D97-AF65-F5344CB8AC3E}">
        <p14:creationId xmlns:p14="http://schemas.microsoft.com/office/powerpoint/2010/main" val="1088999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noFill/>
        </p:spPr>
        <p:txBody>
          <a:bodyPr/>
          <a:lstStyle/>
          <a:p>
            <a:endParaRPr lang="zh-CN" altLang="en-US" dirty="0"/>
          </a:p>
        </p:txBody>
      </p:sp>
      <p:sp>
        <p:nvSpPr>
          <p:cNvPr id="2867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fld id="{67695518-308A-4099-915D-54FEE5093D7F}" type="slidenum">
              <a:rPr lang="zh-CN" altLang="en-US" smtClean="0">
                <a:solidFill>
                  <a:srgbClr val="000000"/>
                </a:solidFill>
              </a:rPr>
              <a:pPr defTabSz="914400" eaLnBrk="0" fontAlgn="base" hangingPunct="0">
                <a:spcBef>
                  <a:spcPct val="0"/>
                </a:spcBef>
                <a:spcAft>
                  <a:spcPct val="0"/>
                </a:spcAft>
                <a:defRPr/>
              </a:pPr>
              <a:t>12</a:t>
            </a:fld>
            <a:endParaRPr lang="en-US" altLang="zh-CN">
              <a:solidFill>
                <a:srgbClr val="000000"/>
              </a:solidFill>
            </a:endParaRPr>
          </a:p>
        </p:txBody>
      </p:sp>
    </p:spTree>
    <p:extLst>
      <p:ext uri="{BB962C8B-B14F-4D97-AF65-F5344CB8AC3E}">
        <p14:creationId xmlns:p14="http://schemas.microsoft.com/office/powerpoint/2010/main" val="647828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18435" name="备注占位符 2"/>
          <p:cNvSpPr>
            <a:spLocks noGrp="1"/>
          </p:cNvSpPr>
          <p:nvPr>
            <p:ph type="body" idx="1"/>
          </p:nvPr>
        </p:nvSpPr>
        <p:spPr>
          <a:noFill/>
        </p:spPr>
        <p:txBody>
          <a:bodyPr/>
          <a:lstStyle/>
          <a:p>
            <a:pPr eaLnBrk="1" hangingPunct="1"/>
            <a:endParaRPr lang="zh-CN" altLang="pt-BR" dirty="0">
              <a:latin typeface="Times New Roman" panose="02020603050405020304" pitchFamily="18" charset="0"/>
            </a:endParaRPr>
          </a:p>
        </p:txBody>
      </p:sp>
      <p:sp>
        <p:nvSpPr>
          <p:cNvPr id="1843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B199940-45D9-4BB3-A337-7B01B5D16ECB}"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14601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noFill/>
        </p:spPr>
        <p:txBody>
          <a:bodyPr/>
          <a:lstStyle/>
          <a:p>
            <a:endParaRPr lang="zh-CN" altLang="en-US" dirty="0"/>
          </a:p>
        </p:txBody>
      </p:sp>
      <p:sp>
        <p:nvSpPr>
          <p:cNvPr id="20484"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4389C4-DF44-4544-905E-B66A1E86A21B}"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03662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a:ln/>
        </p:spPr>
      </p:sp>
      <p:sp>
        <p:nvSpPr>
          <p:cNvPr id="20483" name="备注占位符 2"/>
          <p:cNvSpPr>
            <a:spLocks noGrp="1"/>
          </p:cNvSpPr>
          <p:nvPr>
            <p:ph type="body" idx="1"/>
          </p:nvPr>
        </p:nvSpPr>
        <p:spPr>
          <a:noFill/>
        </p:spPr>
        <p:txBody>
          <a:bodyPr/>
          <a:lstStyle/>
          <a:p>
            <a:pPr eaLnBrk="1" hangingPunct="1"/>
            <a:endParaRPr lang="zh-CN" altLang="en-US" dirty="0"/>
          </a:p>
        </p:txBody>
      </p:sp>
      <p:sp>
        <p:nvSpPr>
          <p:cNvPr id="20484"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fld id="{168F6095-CB64-4AAA-B077-542E9A256133}" type="slidenum">
              <a:rPr lang="zh-CN" altLang="en-US" smtClean="0">
                <a:solidFill>
                  <a:srgbClr val="000000"/>
                </a:solidFill>
              </a:rPr>
              <a:pPr defTabSz="914400" eaLnBrk="0" fontAlgn="base" hangingPunct="0">
                <a:spcBef>
                  <a:spcPct val="0"/>
                </a:spcBef>
                <a:spcAft>
                  <a:spcPct val="0"/>
                </a:spcAft>
                <a:defRPr/>
              </a:pPr>
              <a:t>16</a:t>
            </a:fld>
            <a:endParaRPr lang="en-US" altLang="zh-CN">
              <a:solidFill>
                <a:srgbClr val="000000"/>
              </a:solidFill>
            </a:endParaRPr>
          </a:p>
        </p:txBody>
      </p:sp>
    </p:spTree>
    <p:extLst>
      <p:ext uri="{BB962C8B-B14F-4D97-AF65-F5344CB8AC3E}">
        <p14:creationId xmlns:p14="http://schemas.microsoft.com/office/powerpoint/2010/main" val="4232206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dirty="0"/>
          </a:p>
        </p:txBody>
      </p:sp>
      <p:sp>
        <p:nvSpPr>
          <p:cNvPr id="2253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fld id="{8B2BC0A0-E8D4-4FD6-91C5-C212F9E661FD}" type="slidenum">
              <a:rPr lang="zh-CN" altLang="en-US" smtClean="0">
                <a:solidFill>
                  <a:srgbClr val="000000"/>
                </a:solidFill>
              </a:rPr>
              <a:pPr defTabSz="914400" eaLnBrk="0" fontAlgn="base" hangingPunct="0">
                <a:spcBef>
                  <a:spcPct val="0"/>
                </a:spcBef>
                <a:spcAft>
                  <a:spcPct val="0"/>
                </a:spcAft>
                <a:defRPr/>
              </a:pPr>
              <a:t>17</a:t>
            </a:fld>
            <a:endParaRPr lang="en-US" altLang="zh-CN">
              <a:solidFill>
                <a:srgbClr val="000000"/>
              </a:solidFill>
            </a:endParaRPr>
          </a:p>
        </p:txBody>
      </p:sp>
    </p:spTree>
    <p:extLst>
      <p:ext uri="{BB962C8B-B14F-4D97-AF65-F5344CB8AC3E}">
        <p14:creationId xmlns:p14="http://schemas.microsoft.com/office/powerpoint/2010/main" val="2372161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a:ln/>
        </p:spPr>
      </p:sp>
      <p:sp>
        <p:nvSpPr>
          <p:cNvPr id="24579" name="备注占位符 2"/>
          <p:cNvSpPr>
            <a:spLocks noGrp="1"/>
          </p:cNvSpPr>
          <p:nvPr>
            <p:ph type="body" idx="1"/>
          </p:nvPr>
        </p:nvSpPr>
        <p:spPr>
          <a:noFill/>
        </p:spPr>
        <p:txBody>
          <a:bodyPr/>
          <a:lstStyle/>
          <a:p>
            <a:endParaRPr lang="zh-CN" altLang="en-US" dirty="0"/>
          </a:p>
        </p:txBody>
      </p:sp>
      <p:sp>
        <p:nvSpPr>
          <p:cNvPr id="2458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fld id="{8F2EC639-F69D-4810-B3B0-402ADF22C619}" type="slidenum">
              <a:rPr lang="zh-CN" altLang="en-US" smtClean="0">
                <a:solidFill>
                  <a:srgbClr val="000000"/>
                </a:solidFill>
              </a:rPr>
              <a:pPr defTabSz="914400" eaLnBrk="0" fontAlgn="base" hangingPunct="0">
                <a:spcBef>
                  <a:spcPct val="0"/>
                </a:spcBef>
                <a:spcAft>
                  <a:spcPct val="0"/>
                </a:spcAft>
                <a:defRPr/>
              </a:pPr>
              <a:t>18</a:t>
            </a:fld>
            <a:endParaRPr lang="en-US" altLang="zh-CN">
              <a:solidFill>
                <a:srgbClr val="000000"/>
              </a:solidFill>
            </a:endParaRPr>
          </a:p>
        </p:txBody>
      </p:sp>
    </p:spTree>
    <p:extLst>
      <p:ext uri="{BB962C8B-B14F-4D97-AF65-F5344CB8AC3E}">
        <p14:creationId xmlns:p14="http://schemas.microsoft.com/office/powerpoint/2010/main" val="1945046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p:spPr>
        <p:txBody>
          <a:bodyPr/>
          <a:lstStyle/>
          <a:p>
            <a:endParaRPr lang="zh-CN" altLang="en-US" dirty="0"/>
          </a:p>
        </p:txBody>
      </p:sp>
      <p:sp>
        <p:nvSpPr>
          <p:cNvPr id="26628"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fld id="{2B5C5B4A-6D01-4585-A442-6222170E83FD}" type="slidenum">
              <a:rPr lang="zh-CN" altLang="en-US" smtClean="0">
                <a:solidFill>
                  <a:srgbClr val="000000"/>
                </a:solidFill>
              </a:rPr>
              <a:pPr defTabSz="914400" eaLnBrk="0" fontAlgn="base" hangingPunct="0">
                <a:spcBef>
                  <a:spcPct val="0"/>
                </a:spcBef>
                <a:spcAft>
                  <a:spcPct val="0"/>
                </a:spcAft>
                <a:defRPr/>
              </a:pPr>
              <a:t>19</a:t>
            </a:fld>
            <a:endParaRPr lang="en-US" altLang="zh-CN">
              <a:solidFill>
                <a:srgbClr val="000000"/>
              </a:solidFill>
            </a:endParaRPr>
          </a:p>
        </p:txBody>
      </p:sp>
    </p:spTree>
    <p:extLst>
      <p:ext uri="{BB962C8B-B14F-4D97-AF65-F5344CB8AC3E}">
        <p14:creationId xmlns:p14="http://schemas.microsoft.com/office/powerpoint/2010/main" val="8440846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noFill/>
        </p:spPr>
        <p:txBody>
          <a:bodyPr/>
          <a:lstStyle/>
          <a:p>
            <a:endParaRPr lang="zh-CN" altLang="en-US" dirty="0"/>
          </a:p>
        </p:txBody>
      </p:sp>
      <p:sp>
        <p:nvSpPr>
          <p:cNvPr id="2867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fld id="{8D7FE0AF-986B-4915-8046-134835F80FE1}" type="slidenum">
              <a:rPr lang="zh-CN" altLang="en-US" smtClean="0">
                <a:solidFill>
                  <a:srgbClr val="000000"/>
                </a:solidFill>
              </a:rPr>
              <a:pPr defTabSz="914400" eaLnBrk="0" fontAlgn="base" hangingPunct="0">
                <a:spcBef>
                  <a:spcPct val="0"/>
                </a:spcBef>
                <a:spcAft>
                  <a:spcPct val="0"/>
                </a:spcAft>
                <a:defRPr/>
              </a:pPr>
              <a:t>20</a:t>
            </a:fld>
            <a:endParaRPr lang="en-US" altLang="zh-CN">
              <a:solidFill>
                <a:srgbClr val="000000"/>
              </a:solidFill>
            </a:endParaRPr>
          </a:p>
        </p:txBody>
      </p:sp>
    </p:spTree>
    <p:extLst>
      <p:ext uri="{BB962C8B-B14F-4D97-AF65-F5344CB8AC3E}">
        <p14:creationId xmlns:p14="http://schemas.microsoft.com/office/powerpoint/2010/main" val="2591057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章节页</a:t>
            </a:r>
            <a:endParaRPr lang="en-US" altLang="zh-CN"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2</a:t>
            </a:fld>
            <a:endParaRPr lang="zh-CN" altLang="en-US"/>
          </a:p>
        </p:txBody>
      </p:sp>
    </p:spTree>
    <p:extLst>
      <p:ext uri="{BB962C8B-B14F-4D97-AF65-F5344CB8AC3E}">
        <p14:creationId xmlns:p14="http://schemas.microsoft.com/office/powerpoint/2010/main" val="308013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p:spPr>
        <p:txBody>
          <a:bodyPr/>
          <a:lstStyle/>
          <a:p>
            <a:endParaRPr lang="zh-CN" altLang="en-US" dirty="0"/>
          </a:p>
        </p:txBody>
      </p:sp>
      <p:sp>
        <p:nvSpPr>
          <p:cNvPr id="30724"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fld id="{88AE8996-E2A9-42EC-86BE-8DD916DB08E6}" type="slidenum">
              <a:rPr lang="zh-CN" altLang="en-US" smtClean="0">
                <a:solidFill>
                  <a:srgbClr val="000000"/>
                </a:solidFill>
              </a:rPr>
              <a:pPr defTabSz="914400" eaLnBrk="0" fontAlgn="base" hangingPunct="0">
                <a:spcBef>
                  <a:spcPct val="0"/>
                </a:spcBef>
                <a:spcAft>
                  <a:spcPct val="0"/>
                </a:spcAft>
                <a:defRPr/>
              </a:pPr>
              <a:t>21</a:t>
            </a:fld>
            <a:endParaRPr lang="en-US" altLang="zh-CN">
              <a:solidFill>
                <a:srgbClr val="000000"/>
              </a:solidFill>
            </a:endParaRPr>
          </a:p>
        </p:txBody>
      </p:sp>
    </p:spTree>
    <p:extLst>
      <p:ext uri="{BB962C8B-B14F-4D97-AF65-F5344CB8AC3E}">
        <p14:creationId xmlns:p14="http://schemas.microsoft.com/office/powerpoint/2010/main" val="2268529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p:spPr>
        <p:txBody>
          <a:bodyPr/>
          <a:lstStyle/>
          <a:p>
            <a:endParaRPr lang="zh-CN" altLang="en-US" dirty="0"/>
          </a:p>
        </p:txBody>
      </p:sp>
      <p:sp>
        <p:nvSpPr>
          <p:cNvPr id="3277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fld id="{F2BE2059-B6EB-42F5-8A65-BF69AFBF8308}" type="slidenum">
              <a:rPr lang="zh-CN" altLang="en-US" smtClean="0">
                <a:solidFill>
                  <a:srgbClr val="000000"/>
                </a:solidFill>
              </a:rPr>
              <a:pPr defTabSz="914400" eaLnBrk="0" fontAlgn="base" hangingPunct="0">
                <a:spcBef>
                  <a:spcPct val="0"/>
                </a:spcBef>
                <a:spcAft>
                  <a:spcPct val="0"/>
                </a:spcAft>
                <a:defRPr/>
              </a:pPr>
              <a:t>22</a:t>
            </a:fld>
            <a:endParaRPr lang="en-US" altLang="zh-CN">
              <a:solidFill>
                <a:srgbClr val="000000"/>
              </a:solidFill>
            </a:endParaRPr>
          </a:p>
        </p:txBody>
      </p:sp>
    </p:spTree>
    <p:extLst>
      <p:ext uri="{BB962C8B-B14F-4D97-AF65-F5344CB8AC3E}">
        <p14:creationId xmlns:p14="http://schemas.microsoft.com/office/powerpoint/2010/main" val="1190186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p:spPr>
        <p:txBody>
          <a:bodyPr/>
          <a:lstStyle/>
          <a:p>
            <a:endParaRPr lang="zh-CN" altLang="en-US" dirty="0"/>
          </a:p>
        </p:txBody>
      </p:sp>
      <p:sp>
        <p:nvSpPr>
          <p:cNvPr id="34820"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fld id="{3636B1A2-32EB-472C-8A0D-95DA953C660D}" type="slidenum">
              <a:rPr lang="zh-CN" altLang="en-US" smtClean="0">
                <a:solidFill>
                  <a:srgbClr val="000000"/>
                </a:solidFill>
              </a:rPr>
              <a:pPr defTabSz="914400" eaLnBrk="0" fontAlgn="base" hangingPunct="0">
                <a:spcBef>
                  <a:spcPct val="0"/>
                </a:spcBef>
                <a:spcAft>
                  <a:spcPct val="0"/>
                </a:spcAft>
                <a:defRPr/>
              </a:pPr>
              <a:t>23</a:t>
            </a:fld>
            <a:endParaRPr lang="en-US" altLang="zh-CN">
              <a:solidFill>
                <a:srgbClr val="000000"/>
              </a:solidFill>
            </a:endParaRPr>
          </a:p>
        </p:txBody>
      </p:sp>
    </p:spTree>
    <p:extLst>
      <p:ext uri="{BB962C8B-B14F-4D97-AF65-F5344CB8AC3E}">
        <p14:creationId xmlns:p14="http://schemas.microsoft.com/office/powerpoint/2010/main" val="4107391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eaLnBrk="1" hangingPunct="1">
              <a:lnSpc>
                <a:spcPct val="90000"/>
              </a:lnSpc>
              <a:defRPr/>
            </a:pPr>
            <a:endParaRPr lang="zh-CN" altLang="en-US" dirty="0"/>
          </a:p>
        </p:txBody>
      </p:sp>
      <p:sp>
        <p:nvSpPr>
          <p:cNvPr id="36868"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fld id="{C8BCB802-7BDC-4E76-8FA1-132B8F6013D5}" type="slidenum">
              <a:rPr lang="zh-CN" altLang="en-US" smtClean="0">
                <a:solidFill>
                  <a:srgbClr val="000000"/>
                </a:solidFill>
              </a:rPr>
              <a:pPr defTabSz="914400" eaLnBrk="0" fontAlgn="base" hangingPunct="0">
                <a:spcBef>
                  <a:spcPct val="0"/>
                </a:spcBef>
                <a:spcAft>
                  <a:spcPct val="0"/>
                </a:spcAft>
                <a:defRPr/>
              </a:pPr>
              <a:t>24</a:t>
            </a:fld>
            <a:endParaRPr lang="en-US" altLang="zh-CN">
              <a:solidFill>
                <a:srgbClr val="000000"/>
              </a:solidFill>
            </a:endParaRPr>
          </a:p>
        </p:txBody>
      </p:sp>
    </p:spTree>
    <p:extLst>
      <p:ext uri="{BB962C8B-B14F-4D97-AF65-F5344CB8AC3E}">
        <p14:creationId xmlns:p14="http://schemas.microsoft.com/office/powerpoint/2010/main" val="38994924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eaLnBrk="1" hangingPunct="1">
              <a:lnSpc>
                <a:spcPct val="90000"/>
              </a:lnSpc>
              <a:defRPr/>
            </a:pPr>
            <a:endParaRPr lang="zh-CN" altLang="en-US" dirty="0"/>
          </a:p>
        </p:txBody>
      </p:sp>
      <p:sp>
        <p:nvSpPr>
          <p:cNvPr id="3891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fld id="{193FD3B2-8876-4D1F-AC1D-6699BBEB7348}" type="slidenum">
              <a:rPr lang="zh-CN" altLang="en-US" smtClean="0">
                <a:solidFill>
                  <a:srgbClr val="000000"/>
                </a:solidFill>
              </a:rPr>
              <a:pPr defTabSz="914400" eaLnBrk="0" fontAlgn="base" hangingPunct="0">
                <a:spcBef>
                  <a:spcPct val="0"/>
                </a:spcBef>
                <a:spcAft>
                  <a:spcPct val="0"/>
                </a:spcAft>
                <a:defRPr/>
              </a:pPr>
              <a:t>25</a:t>
            </a:fld>
            <a:endParaRPr lang="en-US" altLang="zh-CN">
              <a:solidFill>
                <a:srgbClr val="000000"/>
              </a:solidFill>
            </a:endParaRPr>
          </a:p>
        </p:txBody>
      </p:sp>
    </p:spTree>
    <p:extLst>
      <p:ext uri="{BB962C8B-B14F-4D97-AF65-F5344CB8AC3E}">
        <p14:creationId xmlns:p14="http://schemas.microsoft.com/office/powerpoint/2010/main" val="36468086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p:spPr>
        <p:txBody>
          <a:bodyPr/>
          <a:lstStyle/>
          <a:p>
            <a:endParaRPr lang="zh-CN" altLang="en-US" dirty="0"/>
          </a:p>
        </p:txBody>
      </p:sp>
      <p:sp>
        <p:nvSpPr>
          <p:cNvPr id="40964"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fld id="{E8DC8EF4-6DBD-4CD1-8A0B-4EEA196298D8}" type="slidenum">
              <a:rPr lang="zh-CN" altLang="en-US" smtClean="0">
                <a:solidFill>
                  <a:srgbClr val="000000"/>
                </a:solidFill>
              </a:rPr>
              <a:pPr defTabSz="914400" eaLnBrk="0" fontAlgn="base" hangingPunct="0">
                <a:spcBef>
                  <a:spcPct val="0"/>
                </a:spcBef>
                <a:spcAft>
                  <a:spcPct val="0"/>
                </a:spcAft>
                <a:defRPr/>
              </a:pPr>
              <a:t>26</a:t>
            </a:fld>
            <a:endParaRPr lang="en-US" altLang="zh-CN">
              <a:solidFill>
                <a:srgbClr val="000000"/>
              </a:solidFill>
            </a:endParaRPr>
          </a:p>
        </p:txBody>
      </p:sp>
    </p:spTree>
    <p:extLst>
      <p:ext uri="{BB962C8B-B14F-4D97-AF65-F5344CB8AC3E}">
        <p14:creationId xmlns:p14="http://schemas.microsoft.com/office/powerpoint/2010/main" val="26515522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C8AECDA-B852-4CA6-98F9-FDA299AD4FD3}" type="slidenum">
              <a:rPr lang="zh-CN" altLang="en-US" smtClean="0"/>
              <a:t>27</a:t>
            </a:fld>
            <a:endParaRPr lang="zh-CN" altLang="en-US"/>
          </a:p>
        </p:txBody>
      </p:sp>
    </p:spTree>
    <p:extLst>
      <p:ext uri="{BB962C8B-B14F-4D97-AF65-F5344CB8AC3E}">
        <p14:creationId xmlns:p14="http://schemas.microsoft.com/office/powerpoint/2010/main" val="33845990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结语</a:t>
            </a:r>
            <a:endParaRPr lang="en-US" altLang="zh-CN"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28</a:t>
            </a:fld>
            <a:endParaRPr lang="zh-CN" altLang="en-US"/>
          </a:p>
        </p:txBody>
      </p:sp>
    </p:spTree>
    <p:extLst>
      <p:ext uri="{BB962C8B-B14F-4D97-AF65-F5344CB8AC3E}">
        <p14:creationId xmlns:p14="http://schemas.microsoft.com/office/powerpoint/2010/main" val="3251890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p:spPr>
        <p:txBody>
          <a:bodyPr/>
          <a:lstStyle/>
          <a:p>
            <a:endParaRPr lang="zh-CN" altLang="en-US" dirty="0"/>
          </a:p>
        </p:txBody>
      </p:sp>
      <p:sp>
        <p:nvSpPr>
          <p:cNvPr id="26628"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fld id="{ED773265-5CCB-4CC3-949A-F6D70711730E}" type="slidenum">
              <a:rPr lang="zh-CN" altLang="en-US" smtClean="0">
                <a:solidFill>
                  <a:srgbClr val="000000"/>
                </a:solidFill>
              </a:rPr>
              <a:pPr defTabSz="914400" eaLnBrk="0" fontAlgn="base" hangingPunct="0">
                <a:spcBef>
                  <a:spcPct val="0"/>
                </a:spcBef>
                <a:spcAft>
                  <a:spcPct val="0"/>
                </a:spcAft>
                <a:defRPr/>
              </a:pPr>
              <a:t>3</a:t>
            </a:fld>
            <a:endParaRPr lang="en-US" altLang="zh-CN">
              <a:solidFill>
                <a:srgbClr val="000000"/>
              </a:solidFill>
            </a:endParaRPr>
          </a:p>
        </p:txBody>
      </p:sp>
    </p:spTree>
    <p:extLst>
      <p:ext uri="{BB962C8B-B14F-4D97-AF65-F5344CB8AC3E}">
        <p14:creationId xmlns:p14="http://schemas.microsoft.com/office/powerpoint/2010/main" val="840784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noFill/>
        </p:spPr>
        <p:txBody>
          <a:bodyPr/>
          <a:lstStyle/>
          <a:p>
            <a:endParaRPr lang="zh-CN" altLang="en-US" dirty="0"/>
          </a:p>
        </p:txBody>
      </p:sp>
      <p:sp>
        <p:nvSpPr>
          <p:cNvPr id="2867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fld id="{3279A5E1-D768-4B97-ABBF-5F5B3F2470CA}" type="slidenum">
              <a:rPr lang="zh-CN" altLang="en-US" smtClean="0">
                <a:solidFill>
                  <a:srgbClr val="000000"/>
                </a:solidFill>
              </a:rPr>
              <a:pPr defTabSz="914400" eaLnBrk="0" fontAlgn="base" hangingPunct="0">
                <a:spcBef>
                  <a:spcPct val="0"/>
                </a:spcBef>
                <a:spcAft>
                  <a:spcPct val="0"/>
                </a:spcAft>
                <a:defRPr/>
              </a:pPr>
              <a:t>4</a:t>
            </a:fld>
            <a:endParaRPr lang="en-US" altLang="zh-CN">
              <a:solidFill>
                <a:srgbClr val="000000"/>
              </a:solidFill>
            </a:endParaRPr>
          </a:p>
        </p:txBody>
      </p:sp>
    </p:spTree>
    <p:extLst>
      <p:ext uri="{BB962C8B-B14F-4D97-AF65-F5344CB8AC3E}">
        <p14:creationId xmlns:p14="http://schemas.microsoft.com/office/powerpoint/2010/main" val="458351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p:spPr>
        <p:txBody>
          <a:bodyPr/>
          <a:lstStyle/>
          <a:p>
            <a:endParaRPr lang="zh-CN" altLang="en-US" dirty="0"/>
          </a:p>
        </p:txBody>
      </p:sp>
      <p:sp>
        <p:nvSpPr>
          <p:cNvPr id="30724"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fld id="{6DBC51F4-7AE0-4C17-A35D-ABDC289B201E}" type="slidenum">
              <a:rPr lang="zh-CN" altLang="en-US" smtClean="0">
                <a:solidFill>
                  <a:srgbClr val="000000"/>
                </a:solidFill>
              </a:rPr>
              <a:pPr defTabSz="914400" eaLnBrk="0" fontAlgn="base" hangingPunct="0">
                <a:spcBef>
                  <a:spcPct val="0"/>
                </a:spcBef>
                <a:spcAft>
                  <a:spcPct val="0"/>
                </a:spcAft>
                <a:defRPr/>
              </a:pPr>
              <a:t>5</a:t>
            </a:fld>
            <a:endParaRPr lang="en-US" altLang="zh-CN">
              <a:solidFill>
                <a:srgbClr val="000000"/>
              </a:solidFill>
            </a:endParaRPr>
          </a:p>
        </p:txBody>
      </p:sp>
    </p:spTree>
    <p:extLst>
      <p:ext uri="{BB962C8B-B14F-4D97-AF65-F5344CB8AC3E}">
        <p14:creationId xmlns:p14="http://schemas.microsoft.com/office/powerpoint/2010/main" val="3298522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目录</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6</a:t>
            </a:fld>
            <a:endParaRPr lang="zh-CN" altLang="en-US"/>
          </a:p>
        </p:txBody>
      </p:sp>
    </p:spTree>
    <p:extLst>
      <p:ext uri="{BB962C8B-B14F-4D97-AF65-F5344CB8AC3E}">
        <p14:creationId xmlns:p14="http://schemas.microsoft.com/office/powerpoint/2010/main" val="3083213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defRPr/>
            </a:pPr>
            <a:endParaRPr lang="zh-CN" altLang="en-US" dirty="0"/>
          </a:p>
        </p:txBody>
      </p:sp>
      <p:sp>
        <p:nvSpPr>
          <p:cNvPr id="1843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fld id="{66B4EC08-8AB4-454E-A570-F776D0FACA27}" type="slidenum">
              <a:rPr lang="zh-CN" altLang="en-US" smtClean="0">
                <a:solidFill>
                  <a:srgbClr val="000000"/>
                </a:solidFill>
              </a:rPr>
              <a:pPr defTabSz="914400" eaLnBrk="0" fontAlgn="base" hangingPunct="0">
                <a:spcBef>
                  <a:spcPct val="0"/>
                </a:spcBef>
                <a:spcAft>
                  <a:spcPct val="0"/>
                </a:spcAft>
                <a:defRPr/>
              </a:pPr>
              <a:t>7</a:t>
            </a:fld>
            <a:endParaRPr lang="en-US" altLang="zh-CN">
              <a:solidFill>
                <a:srgbClr val="000000"/>
              </a:solidFill>
            </a:endParaRPr>
          </a:p>
        </p:txBody>
      </p:sp>
    </p:spTree>
    <p:extLst>
      <p:ext uri="{BB962C8B-B14F-4D97-AF65-F5344CB8AC3E}">
        <p14:creationId xmlns:p14="http://schemas.microsoft.com/office/powerpoint/2010/main" val="3239579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a:defRPr/>
            </a:pPr>
            <a:endParaRPr lang="zh-CN" altLang="en-US" dirty="0"/>
          </a:p>
        </p:txBody>
      </p:sp>
      <p:sp>
        <p:nvSpPr>
          <p:cNvPr id="18436"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fld id="{66B4EC08-8AB4-454E-A570-F776D0FACA27}" type="slidenum">
              <a:rPr lang="zh-CN" altLang="en-US" smtClean="0">
                <a:solidFill>
                  <a:srgbClr val="000000"/>
                </a:solidFill>
              </a:rPr>
              <a:pPr defTabSz="914400" eaLnBrk="0" fontAlgn="base" hangingPunct="0">
                <a:spcBef>
                  <a:spcPct val="0"/>
                </a:spcBef>
                <a:spcAft>
                  <a:spcPct val="0"/>
                </a:spcAft>
                <a:defRPr/>
              </a:pPr>
              <a:t>8</a:t>
            </a:fld>
            <a:endParaRPr lang="en-US" altLang="zh-CN">
              <a:solidFill>
                <a:srgbClr val="000000"/>
              </a:solidFill>
            </a:endParaRPr>
          </a:p>
        </p:txBody>
      </p:sp>
    </p:spTree>
    <p:extLst>
      <p:ext uri="{BB962C8B-B14F-4D97-AF65-F5344CB8AC3E}">
        <p14:creationId xmlns:p14="http://schemas.microsoft.com/office/powerpoint/2010/main" val="512449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a:ln/>
        </p:spPr>
      </p:sp>
      <p:sp>
        <p:nvSpPr>
          <p:cNvPr id="22531" name="备注占位符 2"/>
          <p:cNvSpPr>
            <a:spLocks noGrp="1"/>
          </p:cNvSpPr>
          <p:nvPr>
            <p:ph type="body" idx="1"/>
          </p:nvPr>
        </p:nvSpPr>
        <p:spPr>
          <a:noFill/>
        </p:spPr>
        <p:txBody>
          <a:bodyPr/>
          <a:lstStyle/>
          <a:p>
            <a:endParaRPr lang="zh-CN" altLang="en-US" dirty="0"/>
          </a:p>
        </p:txBody>
      </p:sp>
      <p:sp>
        <p:nvSpPr>
          <p:cNvPr id="22532"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fld id="{1A842EE2-AD53-47D2-AF08-E69060D9E71D}" type="slidenum">
              <a:rPr lang="zh-CN" altLang="en-US" smtClean="0">
                <a:solidFill>
                  <a:srgbClr val="000000"/>
                </a:solidFill>
              </a:rPr>
              <a:pPr defTabSz="914400" eaLnBrk="0" fontAlgn="base" hangingPunct="0">
                <a:spcBef>
                  <a:spcPct val="0"/>
                </a:spcBef>
                <a:spcAft>
                  <a:spcPct val="0"/>
                </a:spcAft>
                <a:defRPr/>
              </a:pPr>
              <a:t>9</a:t>
            </a:fld>
            <a:endParaRPr lang="en-US" altLang="zh-CN">
              <a:solidFill>
                <a:srgbClr val="000000"/>
              </a:solidFill>
            </a:endParaRPr>
          </a:p>
        </p:txBody>
      </p:sp>
    </p:spTree>
    <p:extLst>
      <p:ext uri="{BB962C8B-B14F-4D97-AF65-F5344CB8AC3E}">
        <p14:creationId xmlns:p14="http://schemas.microsoft.com/office/powerpoint/2010/main" val="33766525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564948"/>
            <a:ext cx="10515600" cy="518958"/>
          </a:xfrm>
          <a:prstGeom prst="rect">
            <a:avLst/>
          </a:prstGeom>
        </p:spPr>
        <p:txBody>
          <a:bodyPr>
            <a:normAutofit/>
          </a:bodyPr>
          <a:lstStyle>
            <a:lvl1pPr algn="ctr">
              <a:defRPr sz="2600" b="1">
                <a:latin typeface="华文中宋" panose="02010600040101010101" pitchFamily="2" charset="-122"/>
                <a:ea typeface="华文中宋" panose="02010600040101010101" pitchFamily="2" charset="-122"/>
              </a:defRPr>
            </a:lvl1pPr>
          </a:lstStyle>
          <a:p>
            <a:r>
              <a:rPr lang="zh-CN" altLang="en-US" dirty="0"/>
              <a:t>单击此处编辑一级标题样式</a:t>
            </a: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4" name="直接连接符 3"/>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333915" y="84221"/>
            <a:ext cx="531773" cy="420912"/>
            <a:chOff x="218722" y="105704"/>
            <a:chExt cx="573744" cy="454133"/>
          </a:xfrm>
        </p:grpSpPr>
        <p:grpSp>
          <p:nvGrpSpPr>
            <p:cNvPr id="11" name="组合 10"/>
            <p:cNvGrpSpPr/>
            <p:nvPr userDrawn="1"/>
          </p:nvGrpSpPr>
          <p:grpSpPr>
            <a:xfrm>
              <a:off x="218722" y="105704"/>
              <a:ext cx="490325" cy="454133"/>
              <a:chOff x="6175344" y="342254"/>
              <a:chExt cx="7803037" cy="7227071"/>
            </a:xfrm>
          </p:grpSpPr>
          <p:sp>
            <p:nvSpPr>
              <p:cNvPr id="13" name="六边形 12"/>
              <p:cNvSpPr/>
              <p:nvPr/>
            </p:nvSpPr>
            <p:spPr>
              <a:xfrm rot="5400000">
                <a:off x="5847446" y="670152"/>
                <a:ext cx="7227071" cy="6571275"/>
              </a:xfrm>
              <a:prstGeom prst="hexagon">
                <a:avLst>
                  <a:gd name="adj" fmla="val 30493"/>
                  <a:gd name="vf" fmla="val 115470"/>
                </a:avLst>
              </a:prstGeom>
              <a:gradFill>
                <a:gsLst>
                  <a:gs pos="87000">
                    <a:srgbClr val="00ABA5"/>
                  </a:gs>
                  <a:gs pos="57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平行四边形 11"/>
            <p:cNvSpPr/>
            <p:nvPr userDrawn="1"/>
          </p:nvSpPr>
          <p:spPr>
            <a:xfrm rot="19714174">
              <a:off x="432489" y="310360"/>
              <a:ext cx="359977" cy="194015"/>
            </a:xfrm>
            <a:prstGeom prst="parallelogram">
              <a:avLst>
                <a:gd name="adj" fmla="val 610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副标题 2"/>
          <p:cNvSpPr>
            <a:spLocks noGrp="1"/>
          </p:cNvSpPr>
          <p:nvPr>
            <p:ph type="subTitle" idx="1" hasCustomPrompt="1"/>
          </p:nvPr>
        </p:nvSpPr>
        <p:spPr>
          <a:xfrm>
            <a:off x="584225" y="271204"/>
            <a:ext cx="4864359" cy="327421"/>
          </a:xfrm>
          <a:prstGeom prst="rect">
            <a:avLst/>
          </a:prstGeom>
        </p:spPr>
        <p:txBody>
          <a:bodyPr>
            <a:normAutofit/>
          </a:bodyPr>
          <a:lstStyle>
            <a:lvl1pPr marL="0" indent="0" algn="l">
              <a:buNone/>
              <a:defRPr sz="12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单击此处编辑小节名</a:t>
            </a:r>
          </a:p>
        </p:txBody>
      </p:sp>
      <p:sp>
        <p:nvSpPr>
          <p:cNvPr id="20" name="文本占位符 2"/>
          <p:cNvSpPr>
            <a:spLocks noGrp="1"/>
          </p:cNvSpPr>
          <p:nvPr>
            <p:ph type="body" idx="10" hasCustomPrompt="1"/>
          </p:nvPr>
        </p:nvSpPr>
        <p:spPr>
          <a:xfrm>
            <a:off x="6798353" y="200366"/>
            <a:ext cx="5157787" cy="323806"/>
          </a:xfrm>
        </p:spPr>
        <p:txBody>
          <a:bodyPr anchor="b">
            <a:normAutofit/>
          </a:bodyPr>
          <a:lstStyle>
            <a:lvl1pPr marL="0" indent="0" algn="r">
              <a:lnSpc>
                <a:spcPct val="100000"/>
              </a:lnSpc>
              <a:buNone/>
              <a:defRPr sz="1200" b="0">
                <a:solidFill>
                  <a:schemeClr val="bg1">
                    <a:lumMod val="65000"/>
                  </a:schemeClr>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数据结构</a:t>
            </a:r>
          </a:p>
        </p:txBody>
      </p:sp>
      <p:sp>
        <p:nvSpPr>
          <p:cNvPr id="21" name="内容占位符 2"/>
          <p:cNvSpPr>
            <a:spLocks noGrp="1"/>
          </p:cNvSpPr>
          <p:nvPr>
            <p:ph idx="11" hasCustomPrompt="1"/>
          </p:nvPr>
        </p:nvSpPr>
        <p:spPr>
          <a:xfrm>
            <a:off x="584225" y="1276350"/>
            <a:ext cx="11055325" cy="5057775"/>
          </a:xfrm>
        </p:spPr>
        <p:txBody>
          <a:bodyPr>
            <a:normAutofit/>
          </a:bodyPr>
          <a:lstStyle>
            <a:lvl1pPr marL="0" indent="0">
              <a:buFontTx/>
              <a:buNone/>
              <a:defRPr sz="2000">
                <a:latin typeface="微软雅黑" panose="020B0503020204020204" pitchFamily="34" charset="-122"/>
                <a:ea typeface="微软雅黑" panose="020B0503020204020204" pitchFamily="34" charset="-122"/>
              </a:defRPr>
            </a:lvl1pPr>
            <a:lvl2pPr marL="457200" indent="0">
              <a:buFontTx/>
              <a:buNone/>
              <a:defRPr sz="2800"/>
            </a:lvl2pPr>
            <a:lvl3pPr marL="914400" indent="0">
              <a:buFontTx/>
              <a:buNone/>
              <a:defRPr sz="2400"/>
            </a:lvl3pPr>
            <a:lvl4pPr marL="1371600" indent="0">
              <a:buFontTx/>
              <a:buNone/>
              <a:defRPr sz="2000"/>
            </a:lvl4pPr>
            <a:lvl5pPr marL="1828800" indent="0">
              <a:buFontTx/>
              <a:buNone/>
              <a:defRPr sz="2000"/>
            </a:lvl5pPr>
            <a:lvl6pPr>
              <a:defRPr sz="2000"/>
            </a:lvl6pPr>
            <a:lvl7pPr>
              <a:defRPr sz="2000"/>
            </a:lvl7pPr>
            <a:lvl8pPr>
              <a:defRPr sz="2000"/>
            </a:lvl8pPr>
            <a:lvl9pPr>
              <a:defRPr sz="2000"/>
            </a:lvl9pPr>
          </a:lstStyle>
          <a:p>
            <a:pPr lvl="0"/>
            <a:r>
              <a:rPr lang="zh-CN" altLang="en-US" dirty="0"/>
              <a:t>单击此处编辑正文</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深色）">
    <p:spTree>
      <p:nvGrpSpPr>
        <p:cNvPr id="1" name=""/>
        <p:cNvGrpSpPr/>
        <p:nvPr/>
      </p:nvGrpSpPr>
      <p:grpSpPr>
        <a:xfrm>
          <a:off x="0" y="0"/>
          <a:ext cx="0" cy="0"/>
          <a:chOff x="0" y="0"/>
          <a:chExt cx="0" cy="0"/>
        </a:xfrm>
      </p:grpSpPr>
      <p:sp>
        <p:nvSpPr>
          <p:cNvPr id="15" name="矩形: 圆角 6"/>
          <p:cNvSpPr/>
          <p:nvPr userDrawn="1"/>
        </p:nvSpPr>
        <p:spPr>
          <a:xfrm>
            <a:off x="0" y="0"/>
            <a:ext cx="12192000" cy="6857999"/>
          </a:xfrm>
          <a:prstGeom prst="roundRect">
            <a:avLst>
              <a:gd name="adj" fmla="val 0"/>
            </a:avLst>
          </a:prstGeom>
          <a:gradFill>
            <a:gsLst>
              <a:gs pos="22000">
                <a:srgbClr val="016773"/>
              </a:gs>
              <a:gs pos="100000">
                <a:srgbClr val="00ABA5"/>
              </a:gs>
            </a:gsLst>
            <a:lin ang="3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标题 1"/>
          <p:cNvSpPr>
            <a:spLocks noGrp="1"/>
          </p:cNvSpPr>
          <p:nvPr>
            <p:ph type="title" hasCustomPrompt="1"/>
          </p:nvPr>
        </p:nvSpPr>
        <p:spPr>
          <a:xfrm>
            <a:off x="838200" y="564948"/>
            <a:ext cx="10515600" cy="518958"/>
          </a:xfrm>
          <a:prstGeom prst="rect">
            <a:avLst/>
          </a:prstGeom>
        </p:spPr>
        <p:txBody>
          <a:bodyPr>
            <a:normAutofit/>
          </a:bodyPr>
          <a:lstStyle>
            <a:lvl1pPr algn="ctr">
              <a:defRPr sz="260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defRPr>
            </a:lvl1pPr>
          </a:lstStyle>
          <a:p>
            <a:r>
              <a:rPr lang="zh-CN" altLang="en-US" dirty="0"/>
              <a:t>单击此处编辑一级标题样式</a:t>
            </a:r>
          </a:p>
        </p:txBody>
      </p:sp>
      <p:cxnSp>
        <p:nvCxnSpPr>
          <p:cNvPr id="4" name="直接连接符 3"/>
          <p:cNvCxnSpPr/>
          <p:nvPr userDrawn="1"/>
        </p:nvCxnSpPr>
        <p:spPr>
          <a:xfrm flipH="1">
            <a:off x="333915" y="6603508"/>
            <a:ext cx="4674965" cy="0"/>
          </a:xfrm>
          <a:prstGeom prst="line">
            <a:avLst/>
          </a:prstGeom>
          <a:ln>
            <a:solidFill>
              <a:srgbClr val="7DC2C9"/>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H="1">
            <a:off x="7181755" y="6603508"/>
            <a:ext cx="4674965" cy="0"/>
          </a:xfrm>
          <a:prstGeom prst="line">
            <a:avLst/>
          </a:prstGeom>
          <a:ln>
            <a:solidFill>
              <a:srgbClr val="7DC2C9"/>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333915" y="84221"/>
            <a:ext cx="531773" cy="420912"/>
            <a:chOff x="218722" y="105704"/>
            <a:chExt cx="573744" cy="454133"/>
          </a:xfrm>
        </p:grpSpPr>
        <p:grpSp>
          <p:nvGrpSpPr>
            <p:cNvPr id="11" name="组合 10"/>
            <p:cNvGrpSpPr/>
            <p:nvPr userDrawn="1"/>
          </p:nvGrpSpPr>
          <p:grpSpPr>
            <a:xfrm>
              <a:off x="218722" y="105704"/>
              <a:ext cx="490325" cy="454133"/>
              <a:chOff x="6175344" y="342254"/>
              <a:chExt cx="7803037" cy="7227071"/>
            </a:xfrm>
          </p:grpSpPr>
          <p:sp>
            <p:nvSpPr>
              <p:cNvPr id="13" name="六边形 12"/>
              <p:cNvSpPr/>
              <p:nvPr/>
            </p:nvSpPr>
            <p:spPr>
              <a:xfrm rot="5400000">
                <a:off x="5847446" y="670152"/>
                <a:ext cx="7227071" cy="6571275"/>
              </a:xfrm>
              <a:prstGeom prst="hexagon">
                <a:avLst>
                  <a:gd name="adj" fmla="val 30493"/>
                  <a:gd name="vf" fmla="val 115470"/>
                </a:avLst>
              </a:prstGeom>
              <a:gradFill>
                <a:gsLst>
                  <a:gs pos="87000">
                    <a:srgbClr val="00ABA5"/>
                  </a:gs>
                  <a:gs pos="10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rot="19714174">
                <a:off x="8249707" y="3214634"/>
                <a:ext cx="5728674" cy="3087560"/>
              </a:xfrm>
              <a:prstGeom prst="parallelogram">
                <a:avLst>
                  <a:gd name="adj" fmla="val 61032"/>
                </a:avLst>
              </a:prstGeom>
              <a:solidFill>
                <a:srgbClr val="7DC2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平行四边形 11"/>
            <p:cNvSpPr/>
            <p:nvPr userDrawn="1"/>
          </p:nvSpPr>
          <p:spPr>
            <a:xfrm rot="19714174">
              <a:off x="432489" y="310360"/>
              <a:ext cx="359977" cy="194015"/>
            </a:xfrm>
            <a:prstGeom prst="parallelogram">
              <a:avLst>
                <a:gd name="adj" fmla="val 61032"/>
              </a:avLst>
            </a:prstGeom>
            <a:solidFill>
              <a:srgbClr val="C1E2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副标题 2"/>
          <p:cNvSpPr>
            <a:spLocks noGrp="1"/>
          </p:cNvSpPr>
          <p:nvPr>
            <p:ph type="subTitle" idx="1" hasCustomPrompt="1"/>
          </p:nvPr>
        </p:nvSpPr>
        <p:spPr>
          <a:xfrm>
            <a:off x="784250" y="271204"/>
            <a:ext cx="4864359" cy="327421"/>
          </a:xfrm>
          <a:prstGeom prst="rect">
            <a:avLst/>
          </a:prstGeom>
        </p:spPr>
        <p:txBody>
          <a:bodyPr>
            <a:normAutofit/>
          </a:bodyPr>
          <a:lstStyle>
            <a:lvl1pPr marL="0" indent="0" algn="l">
              <a:buNone/>
              <a:defRPr sz="1200">
                <a:solidFill>
                  <a:srgbClr val="C1E2E5"/>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单击此处编辑小节名</a:t>
            </a:r>
          </a:p>
        </p:txBody>
      </p:sp>
      <p:sp>
        <p:nvSpPr>
          <p:cNvPr id="20" name="文本占位符 2"/>
          <p:cNvSpPr>
            <a:spLocks noGrp="1"/>
          </p:cNvSpPr>
          <p:nvPr>
            <p:ph type="body" idx="10" hasCustomPrompt="1"/>
          </p:nvPr>
        </p:nvSpPr>
        <p:spPr>
          <a:xfrm>
            <a:off x="6798353" y="200366"/>
            <a:ext cx="5157787" cy="323806"/>
          </a:xfrm>
        </p:spPr>
        <p:txBody>
          <a:bodyPr anchor="b">
            <a:normAutofit/>
          </a:bodyPr>
          <a:lstStyle>
            <a:lvl1pPr marL="0" indent="0" algn="r">
              <a:lnSpc>
                <a:spcPct val="100000"/>
              </a:lnSpc>
              <a:buNone/>
              <a:defRPr sz="1200" b="0">
                <a:solidFill>
                  <a:srgbClr val="C1E2E5"/>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数据结构</a:t>
            </a:r>
          </a:p>
        </p:txBody>
      </p:sp>
      <p:sp>
        <p:nvSpPr>
          <p:cNvPr id="21" name="内容占位符 2"/>
          <p:cNvSpPr>
            <a:spLocks noGrp="1"/>
          </p:cNvSpPr>
          <p:nvPr>
            <p:ph idx="11" hasCustomPrompt="1"/>
          </p:nvPr>
        </p:nvSpPr>
        <p:spPr>
          <a:xfrm>
            <a:off x="584225" y="1276350"/>
            <a:ext cx="11055325" cy="5057775"/>
          </a:xfrm>
        </p:spPr>
        <p:txBody>
          <a:bodyPr>
            <a:normAutofit/>
          </a:bodyPr>
          <a:lstStyle>
            <a:lvl1pPr marL="0" indent="0">
              <a:buFontTx/>
              <a:buNone/>
              <a:defRPr sz="20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buFontTx/>
              <a:buNone/>
              <a:defRPr sz="2800"/>
            </a:lvl2pPr>
            <a:lvl3pPr marL="914400" indent="0">
              <a:buFontTx/>
              <a:buNone/>
              <a:defRPr sz="2400"/>
            </a:lvl3pPr>
            <a:lvl4pPr marL="1371600" indent="0">
              <a:buFontTx/>
              <a:buNone/>
              <a:defRPr sz="2000"/>
            </a:lvl4pPr>
            <a:lvl5pPr marL="1828800" indent="0">
              <a:buFontTx/>
              <a:buNone/>
              <a:defRPr sz="2000"/>
            </a:lvl5pPr>
            <a:lvl6pPr>
              <a:defRPr sz="2000"/>
            </a:lvl6pPr>
            <a:lvl7pPr>
              <a:defRPr sz="2000"/>
            </a:lvl7pPr>
            <a:lvl8pPr>
              <a:defRPr sz="2000"/>
            </a:lvl8pPr>
            <a:lvl9pPr>
              <a:defRPr sz="2000"/>
            </a:lvl9pPr>
          </a:lstStyle>
          <a:p>
            <a:pPr lvl="0"/>
            <a:r>
              <a:rPr lang="zh-CN" altLang="en-US" dirty="0"/>
              <a:t>单击此处编辑正文</a:t>
            </a:r>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72109" y="6483552"/>
            <a:ext cx="1647783" cy="245096"/>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结语">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3" name="直接连接符 2"/>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一">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8754004" y="255456"/>
            <a:ext cx="3216924" cy="276999"/>
          </a:xfrm>
          <a:prstGeom prst="rect">
            <a:avLst/>
          </a:prstGeom>
          <a:noFill/>
        </p:spPr>
        <p:txBody>
          <a:bodyPr wrap="square" rtlCol="0">
            <a:spAutoFit/>
          </a:bodyPr>
          <a:lstStyle/>
          <a:p>
            <a:pPr algn="r"/>
            <a:r>
              <a:rPr lang="zh-CN" altLang="en-US" sz="1200" spc="120" dirty="0">
                <a:solidFill>
                  <a:schemeClr val="bg1">
                    <a:lumMod val="65000"/>
                  </a:schemeClr>
                </a:solidFill>
                <a:latin typeface="微软雅黑" panose="020B0503020204020204" pitchFamily="34" charset="-122"/>
                <a:ea typeface="微软雅黑" panose="020B0503020204020204" pitchFamily="34" charset="-122"/>
              </a:rPr>
              <a:t>数据结构</a:t>
            </a:r>
            <a:endParaRPr lang="zh-CN" altLang="zh-CN" sz="1200" spc="12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9" name="组合 8"/>
          <p:cNvGrpSpPr/>
          <p:nvPr userDrawn="1"/>
        </p:nvGrpSpPr>
        <p:grpSpPr>
          <a:xfrm>
            <a:off x="333915" y="84221"/>
            <a:ext cx="531773" cy="420912"/>
            <a:chOff x="218722" y="105704"/>
            <a:chExt cx="573744" cy="454133"/>
          </a:xfrm>
        </p:grpSpPr>
        <p:grpSp>
          <p:nvGrpSpPr>
            <p:cNvPr id="3" name="组合 2"/>
            <p:cNvGrpSpPr/>
            <p:nvPr userDrawn="1"/>
          </p:nvGrpSpPr>
          <p:grpSpPr>
            <a:xfrm>
              <a:off x="218722" y="105704"/>
              <a:ext cx="490325" cy="454133"/>
              <a:chOff x="6175344" y="342254"/>
              <a:chExt cx="7803037" cy="7227071"/>
            </a:xfrm>
          </p:grpSpPr>
          <p:sp>
            <p:nvSpPr>
              <p:cNvPr id="4" name="六边形 3"/>
              <p:cNvSpPr/>
              <p:nvPr/>
            </p:nvSpPr>
            <p:spPr>
              <a:xfrm rot="5400000">
                <a:off x="5847446" y="670152"/>
                <a:ext cx="7227071" cy="6571275"/>
              </a:xfrm>
              <a:prstGeom prst="hexagon">
                <a:avLst>
                  <a:gd name="adj" fmla="val 30493"/>
                  <a:gd name="vf" fmla="val 115470"/>
                </a:avLst>
              </a:prstGeom>
              <a:gradFill>
                <a:gsLst>
                  <a:gs pos="87000">
                    <a:srgbClr val="00ABA5"/>
                  </a:gs>
                  <a:gs pos="57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平行四边形 7"/>
            <p:cNvSpPr/>
            <p:nvPr userDrawn="1"/>
          </p:nvSpPr>
          <p:spPr>
            <a:xfrm rot="19714174">
              <a:off x="432489" y="310360"/>
              <a:ext cx="359977" cy="194015"/>
            </a:xfrm>
            <a:prstGeom prst="parallelogram">
              <a:avLst>
                <a:gd name="adj" fmla="val 610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userDrawn="1"/>
        </p:nvSpPr>
        <p:spPr>
          <a:xfrm>
            <a:off x="572335" y="230736"/>
            <a:ext cx="6324687" cy="275590"/>
          </a:xfrm>
          <a:prstGeom prst="rect">
            <a:avLst/>
          </a:prstGeom>
        </p:spPr>
        <p:txBody>
          <a:bodyPr wrap="square">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第一节</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前馈神经网络</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13" name="直接连接符 12"/>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7"/>
          <p:cNvSpPr>
            <a:spLocks noGrp="1" noChangeArrowheads="1"/>
          </p:cNvSpPr>
          <p:nvPr>
            <p:ph type="dt" sz="half" idx="10"/>
          </p:nvPr>
        </p:nvSpPr>
        <p:spPr/>
        <p:txBody>
          <a:bodyPr/>
          <a:lstStyle>
            <a:lvl1pPr>
              <a:defRPr/>
            </a:lvl1pPr>
          </a:lstStyle>
          <a:p>
            <a:pPr>
              <a:defRPr/>
            </a:pPr>
            <a:fld id="{C77B7C6D-AA44-4565-9E0D-EC50BDFCB3F7}" type="datetime1">
              <a:rPr lang="zh-CN" altLang="en-US"/>
              <a:pPr>
                <a:defRPr/>
              </a:pPr>
              <a:t>2024/7/9</a:t>
            </a:fld>
            <a:endParaRPr lang="en-US" altLang="zh-CN"/>
          </a:p>
        </p:txBody>
      </p:sp>
      <p:sp>
        <p:nvSpPr>
          <p:cNvPr id="5" name="Rectangle 8"/>
          <p:cNvSpPr>
            <a:spLocks noGrp="1" noChangeArrowheads="1"/>
          </p:cNvSpPr>
          <p:nvPr>
            <p:ph type="ftr" sz="quarter" idx="11"/>
          </p:nvPr>
        </p:nvSpPr>
        <p:spPr/>
        <p:txBody>
          <a:bodyPr/>
          <a:lstStyle>
            <a:lvl1pPr>
              <a:defRPr/>
            </a:lvl1pPr>
          </a:lstStyle>
          <a:p>
            <a:pPr>
              <a:defRPr/>
            </a:pPr>
            <a:endParaRPr lang="en-US" altLang="zh-CN"/>
          </a:p>
        </p:txBody>
      </p:sp>
      <p:sp>
        <p:nvSpPr>
          <p:cNvPr id="6" name="Rectangle 9"/>
          <p:cNvSpPr>
            <a:spLocks noGrp="1" noChangeArrowheads="1"/>
          </p:cNvSpPr>
          <p:nvPr>
            <p:ph type="sldNum" sz="quarter" idx="12"/>
          </p:nvPr>
        </p:nvSpPr>
        <p:spPr/>
        <p:txBody>
          <a:bodyPr/>
          <a:lstStyle>
            <a:lvl1pPr>
              <a:defRPr/>
            </a:lvl1pPr>
          </a:lstStyle>
          <a:p>
            <a:pPr>
              <a:defRPr/>
            </a:pPr>
            <a:fld id="{5C6B2C2F-086E-4C6B-9B45-2449801C2594}" type="slidenum">
              <a:rPr lang="en-US" altLang="zh-CN"/>
              <a:pPr>
                <a:defRPr/>
              </a:pPr>
              <a:t>‹#›</a:t>
            </a:fld>
            <a:endParaRPr lang="en-US" altLang="zh-CN"/>
          </a:p>
        </p:txBody>
      </p:sp>
    </p:spTree>
    <p:extLst>
      <p:ext uri="{BB962C8B-B14F-4D97-AF65-F5344CB8AC3E}">
        <p14:creationId xmlns:p14="http://schemas.microsoft.com/office/powerpoint/2010/main" val="975408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1582400" cy="993775"/>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268413"/>
            <a:ext cx="5384800" cy="4857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268413"/>
            <a:ext cx="5384800" cy="4857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fld id="{9284AB4C-C7D7-4F65-965C-93E9CD26219E}" type="datetime1">
              <a:rPr lang="zh-CN" altLang="en-US">
                <a:solidFill>
                  <a:srgbClr val="010000"/>
                </a:solidFill>
              </a:rPr>
              <a:pPr>
                <a:defRPr/>
              </a:pPr>
              <a:t>2024/7/9</a:t>
            </a:fld>
            <a:endParaRPr lang="en-US" altLang="zh-CN">
              <a:solidFill>
                <a:srgbClr val="01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1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562EB13D-5EF1-4BCD-B429-801BC378B348}" type="slidenum">
              <a:rPr lang="en-US" altLang="zh-CN">
                <a:solidFill>
                  <a:srgbClr val="010000"/>
                </a:solidFill>
              </a:rPr>
              <a:pPr>
                <a:defRPr/>
              </a:pPr>
              <a:t>‹#›</a:t>
            </a:fld>
            <a:endParaRPr lang="en-US" altLang="zh-CN">
              <a:solidFill>
                <a:srgbClr val="010000"/>
              </a:solidFill>
            </a:endParaRPr>
          </a:p>
        </p:txBody>
      </p:sp>
    </p:spTree>
    <p:extLst>
      <p:ext uri="{BB962C8B-B14F-4D97-AF65-F5344CB8AC3E}">
        <p14:creationId xmlns:p14="http://schemas.microsoft.com/office/powerpoint/2010/main" val="3545511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E56C6-9774-47FC-A39E-CCCBDFE7815A}" type="datetimeFigureOut">
              <a:rPr lang="zh-CN" altLang="en-US" smtClean="0"/>
              <a:t>2024/7/9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C8200-D7D1-4D60-9004-3F0BBDC27A7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1.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0.wmf"/><Relationship Id="rId4"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xml"/><Relationship Id="rId1" Type="http://schemas.openxmlformats.org/officeDocument/2006/relationships/vmlDrawing" Target="../drawings/vmlDrawing4.vml"/><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3.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8.e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e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684"/>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 y="-46319"/>
            <a:ext cx="12192000" cy="5716503"/>
          </a:xfrm>
          <a:prstGeom prst="rect">
            <a:avLst/>
          </a:prstGeom>
        </p:spPr>
      </p:pic>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l="7288" t="60187" r="62545" b="13687"/>
          <a:stretch>
            <a:fillRect/>
          </a:stretch>
        </p:blipFill>
        <p:spPr>
          <a:xfrm flipH="1" flipV="1">
            <a:off x="8544560" y="5394960"/>
            <a:ext cx="3677920" cy="1493520"/>
          </a:xfrm>
          <a:prstGeom prst="rect">
            <a:avLst/>
          </a:prstGeom>
        </p:spPr>
      </p:pic>
      <p:pic>
        <p:nvPicPr>
          <p:cNvPr id="15" name="图片 14"/>
          <p:cNvPicPr>
            <a:picLocks noChangeAspect="1"/>
          </p:cNvPicPr>
          <p:nvPr/>
        </p:nvPicPr>
        <p:blipFill rotWithShape="1">
          <a:blip r:embed="rId3" cstate="print">
            <a:extLst>
              <a:ext uri="{28A0092B-C50C-407E-A947-70E740481C1C}">
                <a14:useLocalDpi xmlns:a14="http://schemas.microsoft.com/office/drawing/2010/main" val="0"/>
              </a:ext>
            </a:extLst>
          </a:blip>
          <a:srcRect l="24826" b="55447"/>
          <a:stretch>
            <a:fillRect/>
          </a:stretch>
        </p:blipFill>
        <p:spPr>
          <a:xfrm>
            <a:off x="-132080" y="4453337"/>
            <a:ext cx="9165288" cy="2546903"/>
          </a:xfrm>
          <a:prstGeom prst="rect">
            <a:avLst/>
          </a:prstGeom>
        </p:spPr>
      </p:pic>
      <p:grpSp>
        <p:nvGrpSpPr>
          <p:cNvPr id="12" name="组合 11"/>
          <p:cNvGrpSpPr/>
          <p:nvPr/>
        </p:nvGrpSpPr>
        <p:grpSpPr>
          <a:xfrm>
            <a:off x="-905689" y="342255"/>
            <a:ext cx="14873910" cy="7227071"/>
            <a:chOff x="2275139" y="1708487"/>
            <a:chExt cx="7788686" cy="3784438"/>
          </a:xfrm>
        </p:grpSpPr>
        <p:sp>
          <p:nvSpPr>
            <p:cNvPr id="9" name="六边形 8"/>
            <p:cNvSpPr/>
            <p:nvPr/>
          </p:nvSpPr>
          <p:spPr>
            <a:xfrm rot="5400000">
              <a:off x="5811401" y="1880190"/>
              <a:ext cx="3784438" cy="3441032"/>
            </a:xfrm>
            <a:prstGeom prst="hexagon">
              <a:avLst>
                <a:gd name="adj" fmla="val 30493"/>
                <a:gd name="vf" fmla="val 115470"/>
              </a:avLst>
            </a:prstGeom>
            <a:gradFill>
              <a:gsLst>
                <a:gs pos="77000">
                  <a:srgbClr val="016773"/>
                </a:gs>
                <a:gs pos="100000">
                  <a:srgbClr val="00768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rot="19714174">
              <a:off x="7064019" y="3212601"/>
              <a:ext cx="2999806" cy="1616793"/>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单圆角矩形 10"/>
            <p:cNvSpPr/>
            <p:nvPr/>
          </p:nvSpPr>
          <p:spPr>
            <a:xfrm>
              <a:off x="2275139" y="3590090"/>
              <a:ext cx="5733603" cy="45719"/>
            </a:xfrm>
            <a:prstGeom prst="round1Rect">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2727158" y="2057400"/>
            <a:ext cx="6737684" cy="1015663"/>
          </a:xfrm>
          <a:prstGeom prst="rect">
            <a:avLst/>
          </a:prstGeom>
          <a:noFill/>
        </p:spPr>
        <p:txBody>
          <a:bodyPr wrap="square" rtlCol="0">
            <a:spAutoFit/>
          </a:bodyPr>
          <a:lstStyle/>
          <a:p>
            <a:pPr algn="ctr"/>
            <a:r>
              <a:rPr lang="zh-CN" altLang="en-US" sz="6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数据结构</a:t>
            </a:r>
          </a:p>
        </p:txBody>
      </p:sp>
      <p:sp>
        <p:nvSpPr>
          <p:cNvPr id="5" name="文本框 4"/>
          <p:cNvSpPr txBox="1"/>
          <p:nvPr/>
        </p:nvSpPr>
        <p:spPr>
          <a:xfrm>
            <a:off x="1598664" y="342255"/>
            <a:ext cx="3015569" cy="609398"/>
          </a:xfrm>
          <a:prstGeom prst="rect">
            <a:avLst/>
          </a:prstGeom>
          <a:noFill/>
        </p:spPr>
        <p:txBody>
          <a:bodyPr wrap="none" rtlCol="0">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计算机领域本科教育教学改革试点</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工作计划（“</a:t>
            </a:r>
            <a:r>
              <a:rPr lang="en-US" altLang="zh-CN" sz="1400" dirty="0">
                <a:solidFill>
                  <a:schemeClr val="bg1"/>
                </a:solidFill>
                <a:latin typeface="微软雅黑" panose="020B0503020204020204" pitchFamily="34" charset="-122"/>
                <a:ea typeface="微软雅黑" panose="020B0503020204020204" pitchFamily="34" charset="-122"/>
              </a:rPr>
              <a:t>101</a:t>
            </a:r>
            <a:r>
              <a:rPr lang="zh-CN" altLang="en-US" sz="1400" dirty="0">
                <a:solidFill>
                  <a:schemeClr val="bg1"/>
                </a:solidFill>
                <a:latin typeface="微软雅黑" panose="020B0503020204020204" pitchFamily="34" charset="-122"/>
                <a:ea typeface="微软雅黑" panose="020B0503020204020204" pitchFamily="34" charset="-122"/>
              </a:rPr>
              <a:t>计划”）研究成果</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0865" y="231750"/>
            <a:ext cx="701051" cy="808481"/>
          </a:xfrm>
          <a:prstGeom prst="rect">
            <a:avLst/>
          </a:prstGeom>
        </p:spPr>
      </p:pic>
      <p:sp>
        <p:nvSpPr>
          <p:cNvPr id="7" name="文本框 6"/>
          <p:cNvSpPr txBox="1"/>
          <p:nvPr/>
        </p:nvSpPr>
        <p:spPr>
          <a:xfrm>
            <a:off x="4034782" y="4299065"/>
            <a:ext cx="4122438" cy="430374"/>
          </a:xfrm>
          <a:prstGeom prst="rect">
            <a:avLst/>
          </a:prstGeom>
          <a:noFill/>
        </p:spPr>
        <p:txBody>
          <a:bodyPr wrap="square" rtlCol="0">
            <a:spAutoFit/>
          </a:bodyPr>
          <a:lstStyle/>
          <a:p>
            <a:pPr marL="0" lvl="1" algn="ctr">
              <a:lnSpc>
                <a:spcPct val="120000"/>
              </a:lnSpc>
            </a:pPr>
            <a:r>
              <a:rPr lang="zh-CN" altLang="en-US" sz="20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俞勇、张铭、陈越、韩文弢</a:t>
            </a:r>
          </a:p>
        </p:txBody>
      </p:sp>
      <p:sp>
        <p:nvSpPr>
          <p:cNvPr id="8" name="文本框 7"/>
          <p:cNvSpPr txBox="1"/>
          <p:nvPr/>
        </p:nvSpPr>
        <p:spPr>
          <a:xfrm>
            <a:off x="3016738" y="4985017"/>
            <a:ext cx="6158524" cy="396583"/>
          </a:xfrm>
          <a:prstGeom prst="rect">
            <a:avLst/>
          </a:prstGeom>
          <a:noFill/>
        </p:spPr>
        <p:txBody>
          <a:bodyPr wrap="square" rtlCol="0">
            <a:spAutoFit/>
          </a:bodyPr>
          <a:lstStyle/>
          <a:p>
            <a:pPr marL="0" lvl="1" algn="ctr">
              <a:lnSpc>
                <a:spcPct val="120000"/>
              </a:lnSpc>
            </a:pPr>
            <a:r>
              <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上海交通大学、北京大学、浙江大学、清华大学</a:t>
            </a:r>
          </a:p>
        </p:txBody>
      </p:sp>
      <p:sp>
        <p:nvSpPr>
          <p:cNvPr id="19" name="文本框 18"/>
          <p:cNvSpPr txBox="1"/>
          <p:nvPr/>
        </p:nvSpPr>
        <p:spPr>
          <a:xfrm rot="1849986">
            <a:off x="8195789" y="49084"/>
            <a:ext cx="4944370" cy="2163608"/>
          </a:xfrm>
          <a:prstGeom prst="rect">
            <a:avLst/>
          </a:prstGeom>
          <a:noFill/>
        </p:spPr>
        <p:txBody>
          <a:bodyPr wrap="square" rtlCol="0">
            <a:noAutofit/>
            <a:scene3d>
              <a:camera prst="isometricTopUp">
                <a:rot lat="19176265" lon="2388000" rev="19890000"/>
              </a:camera>
              <a:lightRig rig="threePt" dir="t"/>
            </a:scene3d>
          </a:bodyPr>
          <a:lstStyle/>
          <a:p>
            <a:pPr algn="ctr"/>
            <a:r>
              <a:rPr lang="en-US" altLang="zh-CN" sz="19900" b="1" dirty="0">
                <a:gradFill>
                  <a:gsLst>
                    <a:gs pos="30000">
                      <a:srgbClr val="007684"/>
                    </a:gs>
                    <a:gs pos="83000">
                      <a:srgbClr val="016773"/>
                    </a:gs>
                  </a:gsLst>
                  <a:lin ang="5400000" scaled="0"/>
                </a:gradFill>
                <a:latin typeface="Bauhaus 93" panose="04030905020B02020C02" pitchFamily="82" charset="0"/>
                <a:ea typeface="Segoe UI Black" panose="020B0A02040204020203" pitchFamily="34" charset="0"/>
              </a:rPr>
              <a:t>101</a:t>
            </a:r>
            <a:endParaRPr lang="zh-CN" altLang="en-US" sz="19900" b="1" dirty="0">
              <a:gradFill>
                <a:gsLst>
                  <a:gs pos="30000">
                    <a:srgbClr val="007684"/>
                  </a:gs>
                  <a:gs pos="83000">
                    <a:srgbClr val="016773"/>
                  </a:gs>
                </a:gsLst>
                <a:lin ang="5400000" scaled="0"/>
              </a:gradFill>
              <a:latin typeface="Bauhaus 93" panose="04030905020B02020C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副标题 11">
            <a:extLst>
              <a:ext uri="{FF2B5EF4-FFF2-40B4-BE49-F238E27FC236}">
                <a16:creationId xmlns="" xmlns:a16="http://schemas.microsoft.com/office/drawing/2014/main" id="{839606D8-EAB0-49BF-B00E-B3DCA8C4C628}"/>
              </a:ext>
            </a:extLst>
          </p:cNvPr>
          <p:cNvSpPr>
            <a:spLocks noGrp="1"/>
          </p:cNvSpPr>
          <p:nvPr>
            <p:ph type="subTitle" idx="1"/>
          </p:nvPr>
        </p:nvSpPr>
        <p:spPr/>
        <p:txBody>
          <a:bodyPr/>
          <a:lstStyle/>
          <a:p>
            <a:r>
              <a:rPr lang="en-US" altLang="zh-CN" dirty="0"/>
              <a:t>11.1.1</a:t>
            </a:r>
            <a:r>
              <a:rPr lang="zh-CN" altLang="en-US" dirty="0"/>
              <a:t>顺序查找</a:t>
            </a:r>
          </a:p>
        </p:txBody>
      </p:sp>
      <p:sp>
        <p:nvSpPr>
          <p:cNvPr id="13" name="文本占位符 12">
            <a:extLst>
              <a:ext uri="{FF2B5EF4-FFF2-40B4-BE49-F238E27FC236}">
                <a16:creationId xmlns="" xmlns:a16="http://schemas.microsoft.com/office/drawing/2014/main" id="{F9ED5585-F2DD-47FE-B103-888FD2225E70}"/>
              </a:ext>
            </a:extLst>
          </p:cNvPr>
          <p:cNvSpPr>
            <a:spLocks noGrp="1"/>
          </p:cNvSpPr>
          <p:nvPr>
            <p:ph type="body" idx="10"/>
          </p:nvPr>
        </p:nvSpPr>
        <p:spPr/>
        <p:txBody>
          <a:bodyPr/>
          <a:lstStyle/>
          <a:p>
            <a:endParaRPr lang="zh-CN" altLang="en-US"/>
          </a:p>
        </p:txBody>
      </p:sp>
      <p:sp>
        <p:nvSpPr>
          <p:cNvPr id="16387" name="Rectangle 2"/>
          <p:cNvSpPr>
            <a:spLocks noGrp="1" noChangeArrowheads="1"/>
          </p:cNvSpPr>
          <p:nvPr>
            <p:ph idx="11"/>
          </p:nvPr>
        </p:nvSpPr>
        <p:spPr>
          <a:xfrm>
            <a:off x="2229099" y="2241078"/>
            <a:ext cx="11055325" cy="5057775"/>
          </a:xfrm>
        </p:spPr>
        <p:txBody>
          <a:bodyPr>
            <a:normAutofit/>
          </a:bodyPr>
          <a:lstStyle/>
          <a:p>
            <a:pPr eaLnBrk="1" hangingPunct="1">
              <a:defRPr/>
            </a:pPr>
            <a:r>
              <a:rPr lang="zh-CN" altLang="en-US" sz="2400" b="0" dirty="0">
                <a:latin typeface="微软雅黑" panose="020B0503020204020204" pitchFamily="34" charset="-122"/>
                <a:ea typeface="微软雅黑" panose="020B0503020204020204" pitchFamily="34" charset="-122"/>
              </a:rPr>
              <a:t>空间复杂度：</a:t>
            </a:r>
            <a:endParaRPr lang="en-US" altLang="zh-CN" sz="2400" b="0" dirty="0">
              <a:latin typeface="微软雅黑" panose="020B0503020204020204" pitchFamily="34" charset="-122"/>
              <a:ea typeface="微软雅黑" panose="020B0503020204020204" pitchFamily="34" charset="-122"/>
            </a:endParaRPr>
          </a:p>
          <a:p>
            <a:pPr eaLnBrk="1" hangingPunct="1">
              <a:defRPr/>
            </a:pPr>
            <a:r>
              <a:rPr lang="zh-CN" altLang="en-US" sz="2400" b="0" dirty="0">
                <a:latin typeface="微软雅黑" panose="020B0503020204020204" pitchFamily="34" charset="-122"/>
                <a:ea typeface="微软雅黑" panose="020B0503020204020204" pitchFamily="34" charset="-122"/>
              </a:rPr>
              <a:t>时间复杂度：</a:t>
            </a:r>
            <a:endParaRPr lang="en-US" altLang="zh-CN" sz="2400" b="0" dirty="0">
              <a:latin typeface="微软雅黑" panose="020B0503020204020204" pitchFamily="34" charset="-122"/>
              <a:ea typeface="微软雅黑" panose="020B0503020204020204" pitchFamily="34" charset="-122"/>
            </a:endParaRPr>
          </a:p>
          <a:p>
            <a:pPr marL="0" indent="0" eaLnBrk="1" hangingPunct="1">
              <a:buNone/>
              <a:defRPr/>
            </a:pPr>
            <a:r>
              <a:rPr lang="zh-CN" altLang="en-US" sz="2400" b="0" dirty="0">
                <a:latin typeface="微软雅黑" panose="020B0503020204020204" pitchFamily="34" charset="-122"/>
                <a:ea typeface="微软雅黑" panose="020B0503020204020204" pitchFamily="34" charset="-122"/>
              </a:rPr>
              <a:t>    查找算法的</a:t>
            </a:r>
            <a:r>
              <a:rPr lang="zh-CN" altLang="en-US" sz="2400" b="0" dirty="0">
                <a:solidFill>
                  <a:srgbClr val="0070C0"/>
                </a:solidFill>
                <a:latin typeface="微软雅黑" panose="020B0503020204020204" pitchFamily="34" charset="-122"/>
                <a:ea typeface="微软雅黑" panose="020B0503020204020204" pitchFamily="34" charset="-122"/>
              </a:rPr>
              <a:t>基本运算</a:t>
            </a:r>
            <a:r>
              <a:rPr lang="zh-CN" altLang="en-US" sz="2400" b="0" dirty="0">
                <a:latin typeface="微软雅黑" panose="020B0503020204020204" pitchFamily="34" charset="-122"/>
                <a:ea typeface="微软雅黑" panose="020B0503020204020204" pitchFamily="34" charset="-122"/>
              </a:rPr>
              <a:t>是给定值与顺序表中记录关键字值的比较。</a:t>
            </a:r>
            <a:r>
              <a:rPr lang="zh-CN" altLang="en-US" b="0" dirty="0">
                <a:latin typeface="微软雅黑" panose="020B0503020204020204" pitchFamily="34" charset="-122"/>
                <a:ea typeface="微软雅黑" panose="020B0503020204020204" pitchFamily="34" charset="-122"/>
              </a:rPr>
              <a:t> </a:t>
            </a:r>
          </a:p>
        </p:txBody>
      </p:sp>
      <p:sp>
        <p:nvSpPr>
          <p:cNvPr id="2" name="矩形 1"/>
          <p:cNvSpPr>
            <a:spLocks noChangeArrowheads="1"/>
          </p:cNvSpPr>
          <p:nvPr/>
        </p:nvSpPr>
        <p:spPr bwMode="auto">
          <a:xfrm>
            <a:off x="4166671" y="2241078"/>
            <a:ext cx="8210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r>
              <a:rPr lang="en-US" altLang="zh-CN" dirty="0">
                <a:solidFill>
                  <a:srgbClr val="010000"/>
                </a:solidFill>
                <a:latin typeface="微软雅黑" panose="020B0503020204020204" pitchFamily="34" charset="-122"/>
                <a:ea typeface="微软雅黑" panose="020B0503020204020204" pitchFamily="34" charset="-122"/>
              </a:rPr>
              <a:t>O(1)</a:t>
            </a:r>
            <a:endParaRPr lang="zh-CN" altLang="en-US" dirty="0">
              <a:solidFill>
                <a:srgbClr val="010000"/>
              </a:solidFill>
              <a:latin typeface="微软雅黑" panose="020B0503020204020204" pitchFamily="34" charset="-122"/>
              <a:ea typeface="微软雅黑" panose="020B0503020204020204" pitchFamily="34" charset="-122"/>
            </a:endParaRPr>
          </a:p>
        </p:txBody>
      </p:sp>
      <p:sp>
        <p:nvSpPr>
          <p:cNvPr id="3" name="矩形 2"/>
          <p:cNvSpPr>
            <a:spLocks noChangeArrowheads="1"/>
          </p:cNvSpPr>
          <p:nvPr/>
        </p:nvSpPr>
        <p:spPr bwMode="auto">
          <a:xfrm>
            <a:off x="2333850" y="4590579"/>
            <a:ext cx="192268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fontAlgn="base">
              <a:spcBef>
                <a:spcPct val="0"/>
              </a:spcBef>
              <a:spcAft>
                <a:spcPct val="0"/>
              </a:spcAft>
              <a:defRPr/>
            </a:pPr>
            <a:r>
              <a:rPr lang="zh-CN" altLang="en-US" sz="2400" dirty="0">
                <a:solidFill>
                  <a:srgbClr val="0070C0"/>
                </a:solidFill>
                <a:latin typeface="微软雅黑" panose="020B0503020204020204" pitchFamily="34" charset="-122"/>
                <a:ea typeface="微软雅黑" panose="020B0503020204020204" pitchFamily="34" charset="-122"/>
              </a:rPr>
              <a:t>最好情况：</a:t>
            </a:r>
          </a:p>
          <a:p>
            <a:pPr defTabSz="914400" fontAlgn="base">
              <a:spcBef>
                <a:spcPct val="0"/>
              </a:spcBef>
              <a:spcAft>
                <a:spcPct val="0"/>
              </a:spcAft>
              <a:defRPr/>
            </a:pPr>
            <a:r>
              <a:rPr lang="zh-CN" altLang="en-US" sz="2400" dirty="0">
                <a:solidFill>
                  <a:srgbClr val="0070C0"/>
                </a:solidFill>
                <a:latin typeface="微软雅黑" panose="020B0503020204020204" pitchFamily="34" charset="-122"/>
                <a:ea typeface="微软雅黑" panose="020B0503020204020204" pitchFamily="34" charset="-122"/>
              </a:rPr>
              <a:t>最坏情况：</a:t>
            </a:r>
            <a:endParaRPr lang="en-US" altLang="zh-CN" sz="2400" dirty="0">
              <a:solidFill>
                <a:srgbClr val="0070C0"/>
              </a:solidFill>
              <a:latin typeface="微软雅黑" panose="020B0503020204020204" pitchFamily="34" charset="-122"/>
              <a:ea typeface="微软雅黑" panose="020B0503020204020204" pitchFamily="34" charset="-122"/>
            </a:endParaRPr>
          </a:p>
          <a:p>
            <a:pPr defTabSz="914400" fontAlgn="base">
              <a:spcBef>
                <a:spcPct val="0"/>
              </a:spcBef>
              <a:spcAft>
                <a:spcPct val="0"/>
              </a:spcAft>
              <a:defRPr/>
            </a:pPr>
            <a:r>
              <a:rPr lang="zh-CN" altLang="en-US" sz="2400" dirty="0">
                <a:solidFill>
                  <a:srgbClr val="0070C0"/>
                </a:solidFill>
                <a:latin typeface="微软雅黑" panose="020B0503020204020204" pitchFamily="34" charset="-122"/>
                <a:ea typeface="微软雅黑" panose="020B0503020204020204" pitchFamily="34" charset="-122"/>
              </a:rPr>
              <a:t>平均情况：</a:t>
            </a:r>
          </a:p>
        </p:txBody>
      </p:sp>
      <p:sp>
        <p:nvSpPr>
          <p:cNvPr id="6" name="矩形 5"/>
          <p:cNvSpPr>
            <a:spLocks noChangeArrowheads="1"/>
          </p:cNvSpPr>
          <p:nvPr/>
        </p:nvSpPr>
        <p:spPr bwMode="auto">
          <a:xfrm>
            <a:off x="3848349" y="4590877"/>
            <a:ext cx="8210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r>
              <a:rPr lang="en-US" altLang="zh-CN">
                <a:solidFill>
                  <a:srgbClr val="010000"/>
                </a:solidFill>
                <a:latin typeface="微软雅黑" panose="020B0503020204020204" pitchFamily="34" charset="-122"/>
                <a:ea typeface="微软雅黑" panose="020B0503020204020204" pitchFamily="34" charset="-122"/>
              </a:rPr>
              <a:t>O(1)</a:t>
            </a:r>
            <a:endParaRPr lang="zh-CN" altLang="en-US">
              <a:solidFill>
                <a:srgbClr val="010000"/>
              </a:solidFill>
              <a:latin typeface="微软雅黑" panose="020B0503020204020204" pitchFamily="34" charset="-122"/>
              <a:ea typeface="微软雅黑" panose="020B0503020204020204" pitchFamily="34" charset="-122"/>
            </a:endParaRPr>
          </a:p>
        </p:txBody>
      </p:sp>
      <p:sp>
        <p:nvSpPr>
          <p:cNvPr id="7" name="矩形 6"/>
          <p:cNvSpPr>
            <a:spLocks noChangeArrowheads="1"/>
          </p:cNvSpPr>
          <p:nvPr/>
        </p:nvSpPr>
        <p:spPr bwMode="auto">
          <a:xfrm>
            <a:off x="3845174" y="4963939"/>
            <a:ext cx="8290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r>
              <a:rPr lang="en-US" altLang="zh-CN">
                <a:solidFill>
                  <a:srgbClr val="010000"/>
                </a:solidFill>
                <a:latin typeface="微软雅黑" panose="020B0503020204020204" pitchFamily="34" charset="-122"/>
                <a:ea typeface="微软雅黑" panose="020B0503020204020204" pitchFamily="34" charset="-122"/>
              </a:rPr>
              <a:t>O(n)</a:t>
            </a:r>
            <a:endParaRPr lang="zh-CN" altLang="en-US">
              <a:solidFill>
                <a:srgbClr val="010000"/>
              </a:solidFill>
              <a:latin typeface="微软雅黑" panose="020B0503020204020204" pitchFamily="34" charset="-122"/>
              <a:ea typeface="微软雅黑" panose="020B0503020204020204" pitchFamily="34" charset="-122"/>
            </a:endParaRPr>
          </a:p>
        </p:txBody>
      </p:sp>
      <p:sp>
        <p:nvSpPr>
          <p:cNvPr id="8" name="矩形 7"/>
          <p:cNvSpPr>
            <a:spLocks noChangeArrowheads="1"/>
          </p:cNvSpPr>
          <p:nvPr/>
        </p:nvSpPr>
        <p:spPr bwMode="auto">
          <a:xfrm>
            <a:off x="3841999" y="5329064"/>
            <a:ext cx="82907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defTabSz="914400" eaLnBrk="0" fontAlgn="base" hangingPunct="0">
              <a:spcBef>
                <a:spcPct val="0"/>
              </a:spcBef>
              <a:spcAft>
                <a:spcPct val="0"/>
              </a:spcAft>
              <a:defRPr/>
            </a:pPr>
            <a:r>
              <a:rPr lang="en-US" altLang="zh-CN">
                <a:solidFill>
                  <a:srgbClr val="010000"/>
                </a:solidFill>
                <a:latin typeface="微软雅黑" panose="020B0503020204020204" pitchFamily="34" charset="-122"/>
                <a:ea typeface="微软雅黑" panose="020B0503020204020204" pitchFamily="34" charset="-122"/>
              </a:rPr>
              <a:t>O(n)</a:t>
            </a:r>
            <a:endParaRPr lang="zh-CN" altLang="en-US">
              <a:solidFill>
                <a:srgbClr val="010000"/>
              </a:solidFill>
              <a:latin typeface="微软雅黑" panose="020B0503020204020204" pitchFamily="34" charset="-122"/>
              <a:ea typeface="微软雅黑" panose="020B0503020204020204" pitchFamily="34" charset="-122"/>
            </a:endParaRPr>
          </a:p>
        </p:txBody>
      </p:sp>
      <p:sp>
        <p:nvSpPr>
          <p:cNvPr id="9" name="矩形 8"/>
          <p:cNvSpPr/>
          <p:nvPr/>
        </p:nvSpPr>
        <p:spPr>
          <a:xfrm>
            <a:off x="1925664" y="1277085"/>
            <a:ext cx="2743744" cy="5909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p>
            <a:pPr algn="ctr" defTabSz="914400">
              <a:lnSpc>
                <a:spcPct val="90000"/>
              </a:lnSpc>
              <a:spcBef>
                <a:spcPct val="0"/>
              </a:spcBef>
              <a:defRPr/>
            </a:pPr>
            <a:r>
              <a:rPr lang="zh-CN" altLang="en-US" sz="3600" dirty="0">
                <a:solidFill>
                  <a:srgbClr val="5B9BD5">
                    <a:lumMod val="75000"/>
                  </a:srgbClr>
                </a:solidFill>
                <a:latin typeface="微软雅黑" panose="020B0503020204020204" pitchFamily="34" charset="-122"/>
                <a:ea typeface="微软雅黑" panose="020B0503020204020204" pitchFamily="34" charset="-122"/>
              </a:rPr>
              <a:t>性能分析</a:t>
            </a:r>
          </a:p>
        </p:txBody>
      </p:sp>
    </p:spTree>
    <p:extLst>
      <p:ext uri="{BB962C8B-B14F-4D97-AF65-F5344CB8AC3E}">
        <p14:creationId xmlns:p14="http://schemas.microsoft.com/office/powerpoint/2010/main" val="288331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6387">
                                            <p:txEl>
                                              <p:pRg st="2" end="2"/>
                                            </p:txEl>
                                          </p:spTgt>
                                        </p:tgtEl>
                                        <p:attrNameLst>
                                          <p:attrName>style.visibility</p:attrName>
                                        </p:attrNameLst>
                                      </p:cBhvr>
                                      <p:to>
                                        <p:strVal val="visible"/>
                                      </p:to>
                                    </p:set>
                                    <p:animEffect transition="in" filter="fade">
                                      <p:cBhvr>
                                        <p:cTn id="12" dur="500"/>
                                        <p:tgtEl>
                                          <p:spTgt spid="1638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a:extLst>
              <a:ext uri="{FF2B5EF4-FFF2-40B4-BE49-F238E27FC236}">
                <a16:creationId xmlns="" xmlns:a16="http://schemas.microsoft.com/office/drawing/2014/main" id="{729746BA-17EF-49B7-B140-5BF619C0625F}"/>
              </a:ext>
            </a:extLst>
          </p:cNvPr>
          <p:cNvSpPr>
            <a:spLocks noGrp="1"/>
          </p:cNvSpPr>
          <p:nvPr>
            <p:ph type="subTitle" idx="1"/>
          </p:nvPr>
        </p:nvSpPr>
        <p:spPr/>
        <p:txBody>
          <a:bodyPr/>
          <a:lstStyle/>
          <a:p>
            <a:r>
              <a:rPr lang="en-US" altLang="zh-CN" dirty="0"/>
              <a:t>11.1.1</a:t>
            </a:r>
            <a:r>
              <a:rPr lang="zh-CN" altLang="en-US" dirty="0"/>
              <a:t>顺序查找</a:t>
            </a:r>
          </a:p>
        </p:txBody>
      </p:sp>
      <p:sp>
        <p:nvSpPr>
          <p:cNvPr id="5" name="文本占位符 4">
            <a:extLst>
              <a:ext uri="{FF2B5EF4-FFF2-40B4-BE49-F238E27FC236}">
                <a16:creationId xmlns="" xmlns:a16="http://schemas.microsoft.com/office/drawing/2014/main" id="{F24E651E-CC26-4609-82B9-7E5719134217}"/>
              </a:ext>
            </a:extLst>
          </p:cNvPr>
          <p:cNvSpPr>
            <a:spLocks noGrp="1"/>
          </p:cNvSpPr>
          <p:nvPr>
            <p:ph type="body" idx="10"/>
          </p:nvPr>
        </p:nvSpPr>
        <p:spPr/>
        <p:txBody>
          <a:bodyPr/>
          <a:lstStyle/>
          <a:p>
            <a:endParaRPr lang="zh-CN" altLang="en-US"/>
          </a:p>
        </p:txBody>
      </p:sp>
      <p:sp>
        <p:nvSpPr>
          <p:cNvPr id="17411" name="Rectangle 2"/>
          <p:cNvSpPr>
            <a:spLocks noGrp="1" noChangeArrowheads="1"/>
          </p:cNvSpPr>
          <p:nvPr>
            <p:ph idx="11"/>
          </p:nvPr>
        </p:nvSpPr>
        <p:spPr>
          <a:xfrm>
            <a:off x="982260" y="2221747"/>
            <a:ext cx="11055325" cy="5057775"/>
          </a:xfrm>
        </p:spPr>
        <p:txBody>
          <a:bodyPr/>
          <a:lstStyle/>
          <a:p>
            <a:pPr eaLnBrk="1" hangingPunct="1">
              <a:defRPr/>
            </a:pPr>
            <a:r>
              <a:rPr lang="zh-CN" altLang="en-US" sz="2400" b="0" dirty="0">
                <a:latin typeface="微软雅黑" panose="020B0503020204020204" pitchFamily="34" charset="-122"/>
                <a:ea typeface="微软雅黑" panose="020B0503020204020204" pitchFamily="34" charset="-122"/>
              </a:rPr>
              <a:t>平均查找长度（</a:t>
            </a:r>
            <a:r>
              <a:rPr lang="en-US" altLang="zh-CN" sz="2400" b="0" dirty="0">
                <a:latin typeface="微软雅黑" panose="020B0503020204020204" pitchFamily="34" charset="-122"/>
                <a:ea typeface="微软雅黑" panose="020B0503020204020204" pitchFamily="34" charset="-122"/>
              </a:rPr>
              <a:t>ASL</a:t>
            </a:r>
            <a:r>
              <a:rPr lang="zh-CN" altLang="en-US" sz="2400" b="0" dirty="0">
                <a:latin typeface="微软雅黑" panose="020B0503020204020204" pitchFamily="34" charset="-122"/>
                <a:ea typeface="微软雅黑" panose="020B0503020204020204" pitchFamily="34" charset="-122"/>
              </a:rPr>
              <a:t>）：给定值与关键字比较次数的期望值。对于具有</a:t>
            </a:r>
            <a:r>
              <a:rPr lang="en-US" altLang="zh-CN" sz="2400" b="0" dirty="0">
                <a:latin typeface="微软雅黑" panose="020B0503020204020204" pitchFamily="34" charset="-122"/>
                <a:ea typeface="微软雅黑" panose="020B0503020204020204" pitchFamily="34" charset="-122"/>
              </a:rPr>
              <a:t>n</a:t>
            </a:r>
            <a:r>
              <a:rPr lang="zh-CN" altLang="en-US" sz="2400" b="0" dirty="0">
                <a:latin typeface="微软雅黑" panose="020B0503020204020204" pitchFamily="34" charset="-122"/>
                <a:ea typeface="微软雅黑" panose="020B0503020204020204" pitchFamily="34" charset="-122"/>
              </a:rPr>
              <a:t>个记录的顺序表，查找成功时的平均查找长度为：</a:t>
            </a:r>
          </a:p>
          <a:p>
            <a:pPr lvl="2" eaLnBrk="1" hangingPunct="1">
              <a:defRPr/>
            </a:pPr>
            <a:endParaRPr lang="zh-CN" altLang="en-US" b="0" dirty="0">
              <a:latin typeface="微软雅黑" panose="020B0503020204020204" pitchFamily="34" charset="-122"/>
              <a:ea typeface="微软雅黑" panose="020B0503020204020204" pitchFamily="34" charset="-122"/>
            </a:endParaRPr>
          </a:p>
          <a:p>
            <a:pPr lvl="2" eaLnBrk="1" hangingPunct="1">
              <a:defRPr/>
            </a:pPr>
            <a:endParaRPr lang="zh-CN" altLang="en-US" b="0" dirty="0">
              <a:latin typeface="微软雅黑" panose="020B0503020204020204" pitchFamily="34" charset="-122"/>
              <a:ea typeface="微软雅黑" panose="020B0503020204020204" pitchFamily="34" charset="-122"/>
            </a:endParaRPr>
          </a:p>
          <a:p>
            <a:pPr lvl="2" eaLnBrk="1" hangingPunct="1">
              <a:buFont typeface="Wingdings" panose="05000000000000000000" pitchFamily="2" charset="2"/>
              <a:buNone/>
              <a:defRPr/>
            </a:pPr>
            <a:endParaRPr lang="en-US" altLang="zh-CN" b="0" i="1" dirty="0">
              <a:latin typeface="微软雅黑" panose="020B0503020204020204" pitchFamily="34" charset="-122"/>
              <a:ea typeface="微软雅黑" panose="020B0503020204020204" pitchFamily="34" charset="-122"/>
            </a:endParaRPr>
          </a:p>
          <a:p>
            <a:pPr lvl="2" eaLnBrk="1" hangingPunct="1">
              <a:buFont typeface="Wingdings" panose="05000000000000000000" pitchFamily="2" charset="2"/>
              <a:buNone/>
              <a:defRPr/>
            </a:pPr>
            <a:r>
              <a:rPr lang="en-US" altLang="zh-CN" b="0" i="1" dirty="0">
                <a:latin typeface="微软雅黑" panose="020B0503020204020204" pitchFamily="34" charset="-122"/>
                <a:ea typeface="微软雅黑" panose="020B0503020204020204" pitchFamily="34" charset="-122"/>
              </a:rPr>
              <a:t>P</a:t>
            </a:r>
            <a:r>
              <a:rPr lang="en-US" altLang="zh-CN" b="0" i="1" baseline="-25000" dirty="0">
                <a:latin typeface="微软雅黑" panose="020B0503020204020204" pitchFamily="34" charset="-122"/>
                <a:ea typeface="微软雅黑" panose="020B0503020204020204" pitchFamily="34" charset="-122"/>
              </a:rPr>
              <a:t>i</a:t>
            </a:r>
            <a:r>
              <a:rPr lang="en-US" altLang="zh-CN" b="0" i="1"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查找第</a:t>
            </a:r>
            <a:r>
              <a:rPr lang="en-US" altLang="zh-CN" b="0" i="1" dirty="0" err="1">
                <a:latin typeface="微软雅黑" panose="020B0503020204020204" pitchFamily="34" charset="-122"/>
                <a:ea typeface="微软雅黑" panose="020B0503020204020204" pitchFamily="34" charset="-122"/>
              </a:rPr>
              <a:t>i</a:t>
            </a:r>
            <a:r>
              <a:rPr lang="zh-CN" altLang="en-US" b="0" dirty="0">
                <a:latin typeface="微软雅黑" panose="020B0503020204020204" pitchFamily="34" charset="-122"/>
                <a:ea typeface="微软雅黑" panose="020B0503020204020204" pitchFamily="34" charset="-122"/>
              </a:rPr>
              <a:t>个记录的概率</a:t>
            </a:r>
          </a:p>
          <a:p>
            <a:pPr lvl="2" eaLnBrk="1" hangingPunct="1">
              <a:buFont typeface="Wingdings" panose="05000000000000000000" pitchFamily="2" charset="2"/>
              <a:buNone/>
              <a:defRPr/>
            </a:pPr>
            <a:r>
              <a:rPr lang="en-US" altLang="zh-CN" b="0" i="1" dirty="0">
                <a:latin typeface="微软雅黑" panose="020B0503020204020204" pitchFamily="34" charset="-122"/>
                <a:ea typeface="微软雅黑" panose="020B0503020204020204" pitchFamily="34" charset="-122"/>
              </a:rPr>
              <a:t>C</a:t>
            </a:r>
            <a:r>
              <a:rPr lang="en-US" altLang="zh-CN" b="0" i="1" baseline="-25000" dirty="0">
                <a:latin typeface="微软雅黑" panose="020B0503020204020204" pitchFamily="34" charset="-122"/>
                <a:ea typeface="微软雅黑" panose="020B0503020204020204" pitchFamily="34" charset="-122"/>
              </a:rPr>
              <a:t>i</a:t>
            </a:r>
            <a:r>
              <a:rPr lang="en-US" altLang="zh-CN" b="0" dirty="0">
                <a:latin typeface="微软雅黑" panose="020B0503020204020204" pitchFamily="34" charset="-122"/>
                <a:ea typeface="微软雅黑" panose="020B0503020204020204" pitchFamily="34" charset="-122"/>
              </a:rPr>
              <a:t>——</a:t>
            </a:r>
            <a:r>
              <a:rPr lang="zh-CN" altLang="en-US" b="0" dirty="0">
                <a:latin typeface="微软雅黑" panose="020B0503020204020204" pitchFamily="34" charset="-122"/>
                <a:ea typeface="微软雅黑" panose="020B0503020204020204" pitchFamily="34" charset="-122"/>
              </a:rPr>
              <a:t>找到第</a:t>
            </a:r>
            <a:r>
              <a:rPr lang="en-US" altLang="zh-CN" b="0" i="1" dirty="0" err="1">
                <a:latin typeface="微软雅黑" panose="020B0503020204020204" pitchFamily="34" charset="-122"/>
                <a:ea typeface="微软雅黑" panose="020B0503020204020204" pitchFamily="34" charset="-122"/>
              </a:rPr>
              <a:t>i</a:t>
            </a:r>
            <a:r>
              <a:rPr lang="zh-CN" altLang="en-US" b="0" dirty="0">
                <a:latin typeface="微软雅黑" panose="020B0503020204020204" pitchFamily="34" charset="-122"/>
                <a:ea typeface="微软雅黑" panose="020B0503020204020204" pitchFamily="34" charset="-122"/>
              </a:rPr>
              <a:t>个记录数据需要比较的次数 ，</a:t>
            </a:r>
          </a:p>
          <a:p>
            <a:pPr lvl="2" eaLnBrk="1" hangingPunct="1">
              <a:buFont typeface="Wingdings" panose="05000000000000000000" pitchFamily="2" charset="2"/>
              <a:buNone/>
              <a:defRPr/>
            </a:pPr>
            <a:r>
              <a:rPr lang="zh-CN" altLang="en-US" b="0" dirty="0">
                <a:latin typeface="微软雅黑" panose="020B0503020204020204" pitchFamily="34" charset="-122"/>
                <a:ea typeface="微软雅黑" panose="020B0503020204020204" pitchFamily="34" charset="-122"/>
              </a:rPr>
              <a:t>对于顺序表，</a:t>
            </a:r>
            <a:r>
              <a:rPr kumimoji="1" lang="en-US" altLang="zh-CN" b="0" i="1" dirty="0">
                <a:solidFill>
                  <a:srgbClr val="0000FF"/>
                </a:solidFill>
                <a:latin typeface="微软雅黑" panose="020B0503020204020204" pitchFamily="34" charset="-122"/>
                <a:ea typeface="微软雅黑" panose="020B0503020204020204" pitchFamily="34" charset="-122"/>
              </a:rPr>
              <a:t>C</a:t>
            </a:r>
            <a:r>
              <a:rPr kumimoji="1" lang="en-US" altLang="zh-CN" b="0" i="1" baseline="-25000" dirty="0">
                <a:solidFill>
                  <a:srgbClr val="0000FF"/>
                </a:solidFill>
                <a:latin typeface="微软雅黑" panose="020B0503020204020204" pitchFamily="34" charset="-122"/>
                <a:ea typeface="微软雅黑" panose="020B0503020204020204" pitchFamily="34" charset="-122"/>
              </a:rPr>
              <a:t>i</a:t>
            </a:r>
            <a:r>
              <a:rPr kumimoji="1" lang="en-US" altLang="zh-CN" b="0" i="1" dirty="0">
                <a:solidFill>
                  <a:srgbClr val="0000FF"/>
                </a:solidFill>
                <a:latin typeface="微软雅黑" panose="020B0503020204020204" pitchFamily="34" charset="-122"/>
                <a:ea typeface="微软雅黑" panose="020B0503020204020204" pitchFamily="34" charset="-122"/>
              </a:rPr>
              <a:t> = n-i+1</a:t>
            </a:r>
          </a:p>
        </p:txBody>
      </p:sp>
      <p:sp>
        <p:nvSpPr>
          <p:cNvPr id="25604" name="Rectangle 4"/>
          <p:cNvSpPr>
            <a:spLocks noChangeArrowheads="1"/>
          </p:cNvSpPr>
          <p:nvPr/>
        </p:nvSpPr>
        <p:spPr bwMode="auto">
          <a:xfrm>
            <a:off x="1416086" y="2981215"/>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endParaRPr lang="zh-CN" altLang="en-US" sz="1800" b="0">
              <a:solidFill>
                <a:srgbClr val="010000"/>
              </a:solidFill>
              <a:latin typeface="Arial" panose="020B0604020202020204" pitchFamily="34" charset="0"/>
              <a:ea typeface="宋体" panose="02010600030101010101" pitchFamily="2" charset="-122"/>
            </a:endParaRPr>
          </a:p>
        </p:txBody>
      </p:sp>
      <p:graphicFrame>
        <p:nvGraphicFramePr>
          <p:cNvPr id="25605" name="Object 3"/>
          <p:cNvGraphicFramePr>
            <a:graphicFrameLocks noChangeAspect="1"/>
          </p:cNvGraphicFramePr>
          <p:nvPr>
            <p:extLst>
              <p:ext uri="{D42A27DB-BD31-4B8C-83A1-F6EECF244321}">
                <p14:modId xmlns:p14="http://schemas.microsoft.com/office/powerpoint/2010/main" val="1828299417"/>
              </p:ext>
            </p:extLst>
          </p:nvPr>
        </p:nvGraphicFramePr>
        <p:xfrm>
          <a:off x="4278099" y="2910681"/>
          <a:ext cx="2231824" cy="1036638"/>
        </p:xfrm>
        <a:graphic>
          <a:graphicData uri="http://schemas.openxmlformats.org/presentationml/2006/ole">
            <mc:AlternateContent xmlns:mc="http://schemas.openxmlformats.org/markup-compatibility/2006">
              <mc:Choice xmlns:v="urn:schemas-microsoft-com:vml" Requires="v">
                <p:oleObj spid="_x0000_s2074" name="Equation" r:id="rId4" imgW="876300" imgH="431800" progId="Equation.DSMT4">
                  <p:embed/>
                </p:oleObj>
              </mc:Choice>
              <mc:Fallback>
                <p:oleObj name="Equation" r:id="rId4" imgW="876300" imgH="431800" progId="Equation.DSMT4">
                  <p:embed/>
                  <p:pic>
                    <p:nvPicPr>
                      <p:cNvPr id="2560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8099" y="2910681"/>
                        <a:ext cx="2231824" cy="1036638"/>
                      </a:xfrm>
                      <a:prstGeom prst="rect">
                        <a:avLst/>
                      </a:prstGeom>
                      <a:noFill/>
                      <a:ln>
                        <a:noFill/>
                      </a:ln>
                    </p:spPr>
                  </p:pic>
                </p:oleObj>
              </mc:Fallback>
            </mc:AlternateContent>
          </a:graphicData>
        </a:graphic>
      </p:graphicFrame>
      <p:sp>
        <p:nvSpPr>
          <p:cNvPr id="2" name="矩形 1"/>
          <p:cNvSpPr/>
          <p:nvPr/>
        </p:nvSpPr>
        <p:spPr>
          <a:xfrm>
            <a:off x="1232823" y="1269792"/>
            <a:ext cx="7491153" cy="5909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p>
            <a:pPr algn="ctr" defTabSz="914400">
              <a:lnSpc>
                <a:spcPct val="90000"/>
              </a:lnSpc>
              <a:spcBef>
                <a:spcPct val="0"/>
              </a:spcBef>
              <a:defRPr/>
            </a:pPr>
            <a:r>
              <a:rPr lang="zh-CN" altLang="en-US" sz="3200" dirty="0">
                <a:solidFill>
                  <a:srgbClr val="5B9BD5">
                    <a:lumMod val="75000"/>
                  </a:srgbClr>
                </a:solidFill>
                <a:latin typeface="微软雅黑" panose="020B0503020204020204" pitchFamily="34" charset="-122"/>
                <a:ea typeface="微软雅黑" panose="020B0503020204020204" pitchFamily="34" charset="-122"/>
              </a:rPr>
              <a:t>顺序表上顺序查找的平均查找长度</a:t>
            </a:r>
          </a:p>
        </p:txBody>
      </p:sp>
    </p:spTree>
    <p:extLst>
      <p:ext uri="{BB962C8B-B14F-4D97-AF65-F5344CB8AC3E}">
        <p14:creationId xmlns:p14="http://schemas.microsoft.com/office/powerpoint/2010/main" val="260490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411">
                                            <p:txEl>
                                              <p:pRg st="4" end="4"/>
                                            </p:txEl>
                                          </p:spTgt>
                                        </p:tgtEl>
                                        <p:attrNameLst>
                                          <p:attrName>style.visibility</p:attrName>
                                        </p:attrNameLst>
                                      </p:cBhvr>
                                      <p:to>
                                        <p:strVal val="visible"/>
                                      </p:to>
                                    </p:set>
                                    <p:anim calcmode="lin" valueType="num">
                                      <p:cBhvr additive="base">
                                        <p:cTn id="11"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1">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7411">
                                            <p:txEl>
                                              <p:pRg st="5" end="5"/>
                                            </p:txEl>
                                          </p:spTgt>
                                        </p:tgtEl>
                                        <p:attrNameLst>
                                          <p:attrName>style.visibility</p:attrName>
                                        </p:attrNameLst>
                                      </p:cBhvr>
                                      <p:to>
                                        <p:strVal val="visible"/>
                                      </p:to>
                                    </p:set>
                                    <p:anim calcmode="lin" valueType="num">
                                      <p:cBhvr additive="base">
                                        <p:cTn id="15"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11">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7411">
                                            <p:txEl>
                                              <p:pRg st="6" end="6"/>
                                            </p:txEl>
                                          </p:spTgt>
                                        </p:tgtEl>
                                        <p:attrNameLst>
                                          <p:attrName>style.visibility</p:attrName>
                                        </p:attrNameLst>
                                      </p:cBhvr>
                                      <p:to>
                                        <p:strVal val="visible"/>
                                      </p:to>
                                    </p:set>
                                    <p:anim calcmode="lin" valueType="num">
                                      <p:cBhvr additive="base">
                                        <p:cTn id="19"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1">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5605"/>
                                        </p:tgtEl>
                                        <p:attrNameLst>
                                          <p:attrName>style.visibility</p:attrName>
                                        </p:attrNameLst>
                                      </p:cBhvr>
                                      <p:to>
                                        <p:strVal val="visible"/>
                                      </p:to>
                                    </p:set>
                                    <p:anim calcmode="lin" valueType="num">
                                      <p:cBhvr additive="base">
                                        <p:cTn id="23" dur="500" fill="hold"/>
                                        <p:tgtEl>
                                          <p:spTgt spid="25605"/>
                                        </p:tgtEl>
                                        <p:attrNameLst>
                                          <p:attrName>ppt_x</p:attrName>
                                        </p:attrNameLst>
                                      </p:cBhvr>
                                      <p:tavLst>
                                        <p:tav tm="0">
                                          <p:val>
                                            <p:strVal val="#ppt_x"/>
                                          </p:val>
                                        </p:tav>
                                        <p:tav tm="100000">
                                          <p:val>
                                            <p:strVal val="#ppt_x"/>
                                          </p:val>
                                        </p:tav>
                                      </p:tavLst>
                                    </p:anim>
                                    <p:anim calcmode="lin" valueType="num">
                                      <p:cBhvr additive="base">
                                        <p:cTn id="24" dur="500" fill="hold"/>
                                        <p:tgtEl>
                                          <p:spTgt spid="256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19ABD06D-AB69-4AE6-8545-9CCAEE0E76DD}"/>
              </a:ext>
            </a:extLst>
          </p:cNvPr>
          <p:cNvSpPr>
            <a:spLocks noGrp="1"/>
          </p:cNvSpPr>
          <p:nvPr>
            <p:ph type="subTitle" idx="1"/>
          </p:nvPr>
        </p:nvSpPr>
        <p:spPr/>
        <p:txBody>
          <a:bodyPr/>
          <a:lstStyle/>
          <a:p>
            <a:r>
              <a:rPr lang="en-US" altLang="zh-CN" dirty="0"/>
              <a:t>11.1.1</a:t>
            </a:r>
            <a:r>
              <a:rPr lang="zh-CN" altLang="en-US" dirty="0"/>
              <a:t>顺序查找</a:t>
            </a:r>
          </a:p>
        </p:txBody>
      </p:sp>
      <p:sp>
        <p:nvSpPr>
          <p:cNvPr id="4" name="文本占位符 3">
            <a:extLst>
              <a:ext uri="{FF2B5EF4-FFF2-40B4-BE49-F238E27FC236}">
                <a16:creationId xmlns="" xmlns:a16="http://schemas.microsoft.com/office/drawing/2014/main" id="{DA1F8385-65B3-4B50-89A9-4073A7584F79}"/>
              </a:ext>
            </a:extLst>
          </p:cNvPr>
          <p:cNvSpPr>
            <a:spLocks noGrp="1"/>
          </p:cNvSpPr>
          <p:nvPr>
            <p:ph type="body" idx="10"/>
          </p:nvPr>
        </p:nvSpPr>
        <p:spPr/>
        <p:txBody>
          <a:bodyPr/>
          <a:lstStyle/>
          <a:p>
            <a:endParaRPr lang="zh-CN" altLang="en-US"/>
          </a:p>
        </p:txBody>
      </p:sp>
      <p:sp>
        <p:nvSpPr>
          <p:cNvPr id="263170" name="Rectangle 2"/>
          <p:cNvSpPr>
            <a:spLocks noGrp="1" noChangeArrowheads="1"/>
          </p:cNvSpPr>
          <p:nvPr>
            <p:ph idx="11"/>
          </p:nvPr>
        </p:nvSpPr>
        <p:spPr/>
        <p:txBody>
          <a:bodyPr>
            <a:normAutofit/>
          </a:bodyPr>
          <a:lstStyle/>
          <a:p>
            <a:pPr lvl="1" eaLnBrk="1" hangingPunct="1">
              <a:buFontTx/>
              <a:buNone/>
              <a:defRPr/>
            </a:pPr>
            <a:endParaRPr lang="zh-CN" altLang="en-US" sz="3200" b="0" dirty="0">
              <a:latin typeface="微软雅黑" panose="020B0503020204020204" pitchFamily="34" charset="-122"/>
              <a:ea typeface="微软雅黑" panose="020B0503020204020204" pitchFamily="34" charset="-122"/>
            </a:endParaRPr>
          </a:p>
          <a:p>
            <a:pPr lvl="2" eaLnBrk="1" hangingPunct="1">
              <a:defRPr/>
            </a:pPr>
            <a:r>
              <a:rPr lang="zh-CN" altLang="en-US" sz="3200" b="0" dirty="0">
                <a:solidFill>
                  <a:srgbClr val="0070C0"/>
                </a:solidFill>
                <a:latin typeface="微软雅黑" panose="020B0503020204020204" pitchFamily="34" charset="-122"/>
                <a:ea typeface="微软雅黑" panose="020B0503020204020204" pitchFamily="34" charset="-122"/>
              </a:rPr>
              <a:t>等概率情况</a:t>
            </a:r>
          </a:p>
          <a:p>
            <a:pPr lvl="2" eaLnBrk="1" hangingPunct="1">
              <a:defRPr/>
            </a:pPr>
            <a:endParaRPr lang="zh-CN" altLang="en-US" sz="3200" b="0" dirty="0">
              <a:latin typeface="微软雅黑" panose="020B0503020204020204" pitchFamily="34" charset="-122"/>
              <a:ea typeface="微软雅黑" panose="020B0503020204020204" pitchFamily="34" charset="-122"/>
            </a:endParaRPr>
          </a:p>
          <a:p>
            <a:pPr lvl="2" eaLnBrk="1" hangingPunct="1">
              <a:defRPr/>
            </a:pPr>
            <a:endParaRPr lang="en-US" altLang="zh-CN" sz="3200" b="0" dirty="0">
              <a:latin typeface="微软雅黑" panose="020B0503020204020204" pitchFamily="34" charset="-122"/>
              <a:ea typeface="微软雅黑" panose="020B0503020204020204" pitchFamily="34" charset="-122"/>
            </a:endParaRPr>
          </a:p>
          <a:p>
            <a:pPr lvl="2" eaLnBrk="1" hangingPunct="1">
              <a:defRPr/>
            </a:pPr>
            <a:endParaRPr lang="en-US" altLang="zh-CN" sz="3200" dirty="0">
              <a:latin typeface="微软雅黑" panose="020B0503020204020204" pitchFamily="34" charset="-122"/>
              <a:ea typeface="微软雅黑" panose="020B0503020204020204" pitchFamily="34" charset="-122"/>
            </a:endParaRPr>
          </a:p>
          <a:p>
            <a:pPr lvl="2" eaLnBrk="1" hangingPunct="1">
              <a:defRPr/>
            </a:pPr>
            <a:endParaRPr lang="zh-CN" altLang="en-US" sz="3200" b="0" dirty="0">
              <a:latin typeface="微软雅黑" panose="020B0503020204020204" pitchFamily="34" charset="-122"/>
              <a:ea typeface="微软雅黑" panose="020B0503020204020204" pitchFamily="34" charset="-122"/>
            </a:endParaRPr>
          </a:p>
          <a:p>
            <a:pPr lvl="2" eaLnBrk="1" hangingPunct="1">
              <a:defRPr/>
            </a:pPr>
            <a:r>
              <a:rPr lang="zh-CN" altLang="en-US" sz="3200" b="0" dirty="0">
                <a:solidFill>
                  <a:srgbClr val="0070C0"/>
                </a:solidFill>
                <a:latin typeface="微软雅黑" panose="020B0503020204020204" pitchFamily="34" charset="-122"/>
                <a:ea typeface="微软雅黑" panose="020B0503020204020204" pitchFamily="34" charset="-122"/>
              </a:rPr>
              <a:t>不等概率</a:t>
            </a:r>
          </a:p>
          <a:p>
            <a:pPr lvl="3" eaLnBrk="1" hangingPunct="1">
              <a:buFont typeface="Wingdings" panose="05000000000000000000" pitchFamily="2" charset="2"/>
              <a:buNone/>
              <a:defRPr/>
            </a:pPr>
            <a:r>
              <a:rPr kumimoji="1" lang="en-US" altLang="zh-CN" sz="3200" b="0" dirty="0">
                <a:latin typeface="微软雅黑" panose="020B0503020204020204" pitchFamily="34" charset="-122"/>
                <a:ea typeface="微软雅黑" panose="020B0503020204020204" pitchFamily="34" charset="-122"/>
              </a:rPr>
              <a:t>--</a:t>
            </a:r>
            <a:r>
              <a:rPr kumimoji="1" lang="zh-CN" altLang="en-US" sz="3200" b="0" dirty="0">
                <a:latin typeface="微软雅黑" panose="020B0503020204020204" pitchFamily="34" charset="-122"/>
                <a:ea typeface="微软雅黑" panose="020B0503020204020204" pitchFamily="34" charset="-122"/>
              </a:rPr>
              <a:t>每个元素的查找概率已知</a:t>
            </a:r>
          </a:p>
          <a:p>
            <a:pPr marL="1371600" lvl="3" indent="0" eaLnBrk="1" hangingPunct="1">
              <a:buFontTx/>
              <a:buNone/>
              <a:defRPr/>
            </a:pPr>
            <a:r>
              <a:rPr kumimoji="1" lang="en-US" altLang="zh-CN" sz="3200" b="0" dirty="0">
                <a:latin typeface="微软雅黑" panose="020B0503020204020204" pitchFamily="34" charset="-122"/>
                <a:ea typeface="微软雅黑" panose="020B0503020204020204" pitchFamily="34" charset="-122"/>
              </a:rPr>
              <a:t>--</a:t>
            </a:r>
            <a:r>
              <a:rPr kumimoji="1" lang="zh-CN" altLang="en-US" sz="3200" b="0" dirty="0">
                <a:latin typeface="微软雅黑" panose="020B0503020204020204" pitchFamily="34" charset="-122"/>
                <a:ea typeface="微软雅黑" panose="020B0503020204020204" pitchFamily="34" charset="-122"/>
              </a:rPr>
              <a:t>每个元素的查找概率未知</a:t>
            </a:r>
            <a:endParaRPr lang="zh-CN" altLang="en-US" sz="3200" b="0" dirty="0">
              <a:latin typeface="微软雅黑" panose="020B0503020204020204" pitchFamily="34" charset="-122"/>
              <a:ea typeface="微软雅黑" panose="020B0503020204020204" pitchFamily="34" charset="-122"/>
            </a:endParaRPr>
          </a:p>
        </p:txBody>
      </p:sp>
      <p:graphicFrame>
        <p:nvGraphicFramePr>
          <p:cNvPr id="263173" name="Object 5"/>
          <p:cNvGraphicFramePr>
            <a:graphicFrameLocks noChangeAspect="1"/>
          </p:cNvGraphicFramePr>
          <p:nvPr>
            <p:extLst/>
          </p:nvPr>
        </p:nvGraphicFramePr>
        <p:xfrm>
          <a:off x="3160722" y="2191184"/>
          <a:ext cx="647700" cy="608013"/>
        </p:xfrm>
        <a:graphic>
          <a:graphicData uri="http://schemas.openxmlformats.org/presentationml/2006/ole">
            <mc:AlternateContent xmlns:mc="http://schemas.openxmlformats.org/markup-compatibility/2006">
              <mc:Choice xmlns:v="urn:schemas-microsoft-com:vml" Requires="v">
                <p:oleObj spid="_x0000_s3122" name="公式" r:id="rId4" imgW="418918" imgH="393529" progId="Equation.3">
                  <p:embed/>
                </p:oleObj>
              </mc:Choice>
              <mc:Fallback>
                <p:oleObj name="公式" r:id="rId4" imgW="418918" imgH="393529" progId="Equation.3">
                  <p:embed/>
                  <p:pic>
                    <p:nvPicPr>
                      <p:cNvPr id="26317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0722" y="2191184"/>
                        <a:ext cx="647700" cy="608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3174" name="Object 6"/>
          <p:cNvGraphicFramePr>
            <a:graphicFrameLocks noChangeAspect="1"/>
          </p:cNvGraphicFramePr>
          <p:nvPr>
            <p:extLst>
              <p:ext uri="{D42A27DB-BD31-4B8C-83A1-F6EECF244321}">
                <p14:modId xmlns:p14="http://schemas.microsoft.com/office/powerpoint/2010/main" val="3796483615"/>
              </p:ext>
            </p:extLst>
          </p:nvPr>
        </p:nvGraphicFramePr>
        <p:xfrm>
          <a:off x="3036735" y="2947157"/>
          <a:ext cx="3311525" cy="865188"/>
        </p:xfrm>
        <a:graphic>
          <a:graphicData uri="http://schemas.openxmlformats.org/presentationml/2006/ole">
            <mc:AlternateContent xmlns:mc="http://schemas.openxmlformats.org/markup-compatibility/2006">
              <mc:Choice xmlns:v="urn:schemas-microsoft-com:vml" Requires="v">
                <p:oleObj spid="_x0000_s3123" name="Equation" r:id="rId6" imgW="1790700" imgH="469900" progId="Equation.DSMT4">
                  <p:embed/>
                </p:oleObj>
              </mc:Choice>
              <mc:Fallback>
                <p:oleObj name="Equation" r:id="rId6" imgW="1790700" imgH="469900" progId="Equation.DSMT4">
                  <p:embed/>
                  <p:pic>
                    <p:nvPicPr>
                      <p:cNvPr id="26317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6735" y="2947157"/>
                        <a:ext cx="331152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5" name="Rectangle 8"/>
          <p:cNvSpPr>
            <a:spLocks noChangeArrowheads="1"/>
          </p:cNvSpPr>
          <p:nvPr/>
        </p:nvSpPr>
        <p:spPr bwMode="auto">
          <a:xfrm>
            <a:off x="1524000" y="-184150"/>
            <a:ext cx="1841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endParaRPr lang="zh-CN" altLang="en-US" sz="1800" b="0">
              <a:solidFill>
                <a:srgbClr val="010000"/>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500517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3170">
                                            <p:txEl>
                                              <p:pRg st="1" end="1"/>
                                            </p:txEl>
                                          </p:spTgt>
                                        </p:tgtEl>
                                        <p:attrNameLst>
                                          <p:attrName>style.visibility</p:attrName>
                                        </p:attrNameLst>
                                      </p:cBhvr>
                                      <p:to>
                                        <p:strVal val="visible"/>
                                      </p:to>
                                    </p:set>
                                    <p:animEffect transition="in" filter="wipe(left)">
                                      <p:cBhvr>
                                        <p:cTn id="7" dur="500"/>
                                        <p:tgtEl>
                                          <p:spTgt spid="26317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6317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6317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63170">
                                            <p:txEl>
                                              <p:pRg st="6" end="6"/>
                                            </p:txEl>
                                          </p:spTgt>
                                        </p:tgtEl>
                                        <p:attrNameLst>
                                          <p:attrName>style.visibility</p:attrName>
                                        </p:attrNameLst>
                                      </p:cBhvr>
                                      <p:to>
                                        <p:strVal val="visible"/>
                                      </p:to>
                                    </p:set>
                                    <p:animEffect transition="in" filter="wipe(left)">
                                      <p:cBhvr>
                                        <p:cTn id="20" dur="500"/>
                                        <p:tgtEl>
                                          <p:spTgt spid="263170">
                                            <p:txEl>
                                              <p:pRg st="6" end="6"/>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63170">
                                            <p:txEl>
                                              <p:pRg st="7" end="7"/>
                                            </p:txEl>
                                          </p:spTgt>
                                        </p:tgtEl>
                                        <p:attrNameLst>
                                          <p:attrName>style.visibility</p:attrName>
                                        </p:attrNameLst>
                                      </p:cBhvr>
                                      <p:to>
                                        <p:strVal val="visible"/>
                                      </p:to>
                                    </p:set>
                                    <p:animEffect transition="in" filter="wipe(left)">
                                      <p:cBhvr>
                                        <p:cTn id="23" dur="500"/>
                                        <p:tgtEl>
                                          <p:spTgt spid="263170">
                                            <p:txEl>
                                              <p:pRg st="7" end="7"/>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263170">
                                            <p:txEl>
                                              <p:pRg st="8" end="8"/>
                                            </p:txEl>
                                          </p:spTgt>
                                        </p:tgtEl>
                                        <p:attrNameLst>
                                          <p:attrName>style.visibility</p:attrName>
                                        </p:attrNameLst>
                                      </p:cBhvr>
                                      <p:to>
                                        <p:strVal val="visible"/>
                                      </p:to>
                                    </p:set>
                                    <p:animEffect transition="in" filter="wipe(left)">
                                      <p:cBhvr>
                                        <p:cTn id="28" dur="500"/>
                                        <p:tgtEl>
                                          <p:spTgt spid="2631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副标题 7">
            <a:extLst>
              <a:ext uri="{FF2B5EF4-FFF2-40B4-BE49-F238E27FC236}">
                <a16:creationId xmlns="" xmlns:a16="http://schemas.microsoft.com/office/drawing/2014/main" id="{B5D9B492-C176-4F43-AC10-F162CD4D73A6}"/>
              </a:ext>
            </a:extLst>
          </p:cNvPr>
          <p:cNvSpPr>
            <a:spLocks noGrp="1"/>
          </p:cNvSpPr>
          <p:nvPr>
            <p:ph type="subTitle" idx="1"/>
          </p:nvPr>
        </p:nvSpPr>
        <p:spPr/>
        <p:txBody>
          <a:bodyPr/>
          <a:lstStyle/>
          <a:p>
            <a:r>
              <a:rPr lang="en-US" altLang="zh-CN" dirty="0"/>
              <a:t>11.1.2 </a:t>
            </a:r>
            <a:r>
              <a:rPr lang="zh-CN" altLang="en-US" dirty="0"/>
              <a:t>折半查找</a:t>
            </a:r>
          </a:p>
        </p:txBody>
      </p:sp>
      <p:sp>
        <p:nvSpPr>
          <p:cNvPr id="9" name="文本占位符 8">
            <a:extLst>
              <a:ext uri="{FF2B5EF4-FFF2-40B4-BE49-F238E27FC236}">
                <a16:creationId xmlns="" xmlns:a16="http://schemas.microsoft.com/office/drawing/2014/main" id="{BEF4C5ED-C426-4738-91D8-38E46B1B5E3B}"/>
              </a:ext>
            </a:extLst>
          </p:cNvPr>
          <p:cNvSpPr>
            <a:spLocks noGrp="1"/>
          </p:cNvSpPr>
          <p:nvPr>
            <p:ph type="body" idx="10"/>
          </p:nvPr>
        </p:nvSpPr>
        <p:spPr/>
        <p:txBody>
          <a:bodyPr/>
          <a:lstStyle/>
          <a:p>
            <a:endParaRPr lang="zh-CN" altLang="en-US"/>
          </a:p>
        </p:txBody>
      </p:sp>
      <p:sp>
        <p:nvSpPr>
          <p:cNvPr id="19460" name="Rectangle 3"/>
          <p:cNvSpPr>
            <a:spLocks noGrp="1" noChangeArrowheads="1"/>
          </p:cNvSpPr>
          <p:nvPr>
            <p:ph idx="11"/>
          </p:nvPr>
        </p:nvSpPr>
        <p:spPr>
          <a:xfrm>
            <a:off x="1136675" y="2283519"/>
            <a:ext cx="11055325" cy="5057775"/>
          </a:xfrm>
        </p:spPr>
        <p:txBody>
          <a:bodyPr>
            <a:normAutofit/>
          </a:bodyPr>
          <a:lstStyle/>
          <a:p>
            <a:pPr marL="0" indent="0" eaLnBrk="1" hangingPunct="1">
              <a:buFontTx/>
              <a:buNone/>
              <a:defRPr/>
            </a:pPr>
            <a:r>
              <a:rPr lang="zh-CN" altLang="en-US" sz="2800" b="0" dirty="0">
                <a:solidFill>
                  <a:srgbClr val="0070C0"/>
                </a:solidFill>
                <a:effectLst/>
                <a:latin typeface="微软雅黑" panose="020B0503020204020204" pitchFamily="34" charset="-122"/>
                <a:ea typeface="微软雅黑" panose="020B0503020204020204" pitchFamily="34" charset="-122"/>
              </a:rPr>
              <a:t>有序表</a:t>
            </a:r>
            <a:r>
              <a:rPr lang="zh-CN" altLang="en-US" sz="2800" b="0" dirty="0">
                <a:effectLst/>
                <a:latin typeface="微软雅黑" panose="020B0503020204020204" pitchFamily="34" charset="-122"/>
                <a:ea typeface="微软雅黑" panose="020B0503020204020204" pitchFamily="34" charset="-122"/>
              </a:rPr>
              <a:t>：如果顺序表中的记录按关键字值有序</a:t>
            </a:r>
            <a:r>
              <a:rPr lang="zh-CN" altLang="pt-BR" sz="2800" b="0" dirty="0">
                <a:effectLst/>
                <a:latin typeface="微软雅黑" panose="020B0503020204020204" pitchFamily="34" charset="-122"/>
                <a:ea typeface="微软雅黑" panose="020B0503020204020204" pitchFamily="34" charset="-122"/>
              </a:rPr>
              <a:t>，</a:t>
            </a:r>
          </a:p>
          <a:p>
            <a:pPr marL="0" indent="0" eaLnBrk="1" hangingPunct="1">
              <a:buFontTx/>
              <a:buNone/>
              <a:defRPr/>
            </a:pPr>
            <a:r>
              <a:rPr lang="zh-CN" altLang="en-US" sz="2800" b="0" dirty="0">
                <a:effectLst/>
                <a:latin typeface="微软雅黑" panose="020B0503020204020204" pitchFamily="34" charset="-122"/>
                <a:ea typeface="微软雅黑" panose="020B0503020204020204" pitchFamily="34" charset="-122"/>
              </a:rPr>
              <a:t>即</a:t>
            </a:r>
            <a:r>
              <a:rPr lang="zh-CN" altLang="pt-BR" sz="2800" b="0" dirty="0">
                <a:effectLst/>
                <a:latin typeface="微软雅黑" panose="020B0503020204020204" pitchFamily="34" charset="-122"/>
                <a:ea typeface="微软雅黑" panose="020B0503020204020204" pitchFamily="34" charset="-122"/>
              </a:rPr>
              <a:t>：</a:t>
            </a:r>
            <a:r>
              <a:rPr lang="pt-BR" altLang="zh-CN" sz="2800" b="0" dirty="0">
                <a:effectLst/>
                <a:latin typeface="微软雅黑" panose="020B0503020204020204" pitchFamily="34" charset="-122"/>
                <a:ea typeface="微软雅黑" panose="020B0503020204020204" pitchFamily="34" charset="-122"/>
              </a:rPr>
              <a:t>R[i].key≤R[i+1].key</a:t>
            </a:r>
            <a:r>
              <a:rPr lang="zh-CN" altLang="pt-BR" sz="2800" b="0" dirty="0">
                <a:effectLst/>
                <a:latin typeface="微软雅黑" panose="020B0503020204020204" pitchFamily="34" charset="-122"/>
                <a:ea typeface="微软雅黑" panose="020B0503020204020204" pitchFamily="34" charset="-122"/>
              </a:rPr>
              <a:t>（或</a:t>
            </a:r>
            <a:r>
              <a:rPr lang="pt-BR" altLang="zh-CN" sz="2800" b="0" dirty="0">
                <a:effectLst/>
                <a:latin typeface="微软雅黑" panose="020B0503020204020204" pitchFamily="34" charset="-122"/>
                <a:ea typeface="微软雅黑" panose="020B0503020204020204" pitchFamily="34" charset="-122"/>
              </a:rPr>
              <a:t>R[i].key≥R[i+1].key</a:t>
            </a:r>
            <a:r>
              <a:rPr lang="zh-CN" altLang="pt-BR" sz="2800" b="0" dirty="0">
                <a:effectLst/>
                <a:latin typeface="微软雅黑" panose="020B0503020204020204" pitchFamily="34" charset="-122"/>
                <a:ea typeface="微软雅黑" panose="020B0503020204020204" pitchFamily="34" charset="-122"/>
              </a:rPr>
              <a:t>），</a:t>
            </a:r>
          </a:p>
          <a:p>
            <a:pPr marL="0" indent="0" eaLnBrk="1" hangingPunct="1">
              <a:buFontTx/>
              <a:buNone/>
              <a:defRPr/>
            </a:pPr>
            <a:r>
              <a:rPr lang="pt-BR" altLang="zh-CN" sz="2800" b="0" dirty="0">
                <a:effectLst/>
                <a:latin typeface="微软雅黑" panose="020B0503020204020204" pitchFamily="34" charset="-122"/>
                <a:ea typeface="微软雅黑" panose="020B0503020204020204" pitchFamily="34" charset="-122"/>
              </a:rPr>
              <a:t>i=1,2,…,n-1</a:t>
            </a:r>
            <a:r>
              <a:rPr lang="zh-CN" altLang="pt-BR" sz="2800" b="0" dirty="0">
                <a:effectLst/>
                <a:latin typeface="微软雅黑" panose="020B0503020204020204" pitchFamily="34" charset="-122"/>
                <a:ea typeface="微软雅黑" panose="020B0503020204020204" pitchFamily="34" charset="-122"/>
              </a:rPr>
              <a:t>，则称</a:t>
            </a:r>
            <a:r>
              <a:rPr lang="zh-CN" altLang="en-US" sz="2800" b="0" dirty="0">
                <a:effectLst/>
                <a:latin typeface="微软雅黑" panose="020B0503020204020204" pitchFamily="34" charset="-122"/>
                <a:ea typeface="微软雅黑" panose="020B0503020204020204" pitchFamily="34" charset="-122"/>
              </a:rPr>
              <a:t>顺序表</a:t>
            </a:r>
            <a:r>
              <a:rPr lang="zh-CN" altLang="pt-BR" sz="2800" b="0" dirty="0">
                <a:effectLst/>
                <a:latin typeface="微软雅黑" panose="020B0503020204020204" pitchFamily="34" charset="-122"/>
                <a:ea typeface="微软雅黑" panose="020B0503020204020204" pitchFamily="34" charset="-122"/>
              </a:rPr>
              <a:t>为</a:t>
            </a:r>
            <a:r>
              <a:rPr lang="zh-CN" altLang="pt-BR" sz="2800" b="0" dirty="0">
                <a:solidFill>
                  <a:srgbClr val="0070C0"/>
                </a:solidFill>
                <a:effectLst/>
                <a:latin typeface="微软雅黑" panose="020B0503020204020204" pitchFamily="34" charset="-122"/>
                <a:ea typeface="微软雅黑" panose="020B0503020204020204" pitchFamily="34" charset="-122"/>
              </a:rPr>
              <a:t>有序表 </a:t>
            </a:r>
            <a:r>
              <a:rPr lang="zh-CN" altLang="pt-BR" sz="2800" b="0" dirty="0">
                <a:effectLst/>
                <a:latin typeface="微软雅黑" panose="020B0503020204020204" pitchFamily="34" charset="-122"/>
                <a:ea typeface="微软雅黑" panose="020B0503020204020204" pitchFamily="34" charset="-122"/>
              </a:rPr>
              <a:t>。</a:t>
            </a:r>
          </a:p>
        </p:txBody>
      </p:sp>
      <p:sp>
        <p:nvSpPr>
          <p:cNvPr id="2" name="文本框 1"/>
          <p:cNvSpPr txBox="1">
            <a:spLocks noChangeArrowheads="1"/>
          </p:cNvSpPr>
          <p:nvPr/>
        </p:nvSpPr>
        <p:spPr bwMode="auto">
          <a:xfrm>
            <a:off x="1605246" y="4100978"/>
            <a:ext cx="2409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rPr>
              <a:t>1 3 7 10  12 124</a:t>
            </a:r>
            <a:endParaRPr kumimoji="0" lang="zh-CN" altLang="en-US" sz="24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3" name="文本框 2"/>
          <p:cNvSpPr txBox="1">
            <a:spLocks noChangeArrowheads="1"/>
          </p:cNvSpPr>
          <p:nvPr/>
        </p:nvSpPr>
        <p:spPr bwMode="auto">
          <a:xfrm>
            <a:off x="4342096" y="4129553"/>
            <a:ext cx="11064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有序表</a:t>
            </a:r>
          </a:p>
        </p:txBody>
      </p:sp>
      <p:sp>
        <p:nvSpPr>
          <p:cNvPr id="6" name="文本框 5"/>
          <p:cNvSpPr txBox="1">
            <a:spLocks noChangeArrowheads="1"/>
          </p:cNvSpPr>
          <p:nvPr/>
        </p:nvSpPr>
        <p:spPr bwMode="auto">
          <a:xfrm>
            <a:off x="1605246" y="4691528"/>
            <a:ext cx="24098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rPr>
              <a:t>1 3 7 13  12 124</a:t>
            </a:r>
            <a:endParaRPr kumimoji="0" lang="zh-CN" altLang="en-US" sz="24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7" name="文本框 6"/>
          <p:cNvSpPr txBox="1">
            <a:spLocks noChangeArrowheads="1"/>
          </p:cNvSpPr>
          <p:nvPr/>
        </p:nvSpPr>
        <p:spPr bwMode="auto">
          <a:xfrm>
            <a:off x="4342096" y="4720103"/>
            <a:ext cx="11064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无序表</a:t>
            </a:r>
          </a:p>
        </p:txBody>
      </p:sp>
      <p:sp>
        <p:nvSpPr>
          <p:cNvPr id="4" name="矩形 3"/>
          <p:cNvSpPr/>
          <p:nvPr/>
        </p:nvSpPr>
        <p:spPr>
          <a:xfrm>
            <a:off x="1082751" y="1418456"/>
            <a:ext cx="4155675" cy="5909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lang="en-US" altLang="zh-CN" sz="3200" dirty="0">
                <a:solidFill>
                  <a:srgbClr val="5B9BD5">
                    <a:lumMod val="75000"/>
                  </a:srgbClr>
                </a:solidFill>
                <a:latin typeface="微软雅黑" panose="020B0503020204020204" pitchFamily="34" charset="-122"/>
                <a:ea typeface="微软雅黑" panose="020B0503020204020204" pitchFamily="34" charset="-122"/>
              </a:rPr>
              <a:t>11.1.2</a:t>
            </a:r>
            <a:r>
              <a:rPr kumimoji="0" lang="en-US" altLang="zh-CN" sz="3200" b="0"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rPr>
              <a:t> </a:t>
            </a:r>
            <a:r>
              <a:rPr kumimoji="0" lang="zh-CN" altLang="en-US" sz="3200" b="0" i="0" u="none" strike="noStrike" kern="1200" cap="none" spc="0" normalizeH="0" baseline="0" noProof="0" dirty="0">
                <a:ln>
                  <a:noFill/>
                </a:ln>
                <a:solidFill>
                  <a:srgbClr val="5B9BD5">
                    <a:lumMod val="75000"/>
                  </a:srgbClr>
                </a:solidFill>
                <a:effectLst/>
                <a:uLnTx/>
                <a:uFillTx/>
                <a:latin typeface="微软雅黑" panose="020B0503020204020204" pitchFamily="34" charset="-122"/>
                <a:ea typeface="微软雅黑" panose="020B0503020204020204" pitchFamily="34" charset="-122"/>
              </a:rPr>
              <a:t>折半查找</a:t>
            </a:r>
          </a:p>
        </p:txBody>
      </p:sp>
    </p:spTree>
    <p:extLst>
      <p:ext uri="{BB962C8B-B14F-4D97-AF65-F5344CB8AC3E}">
        <p14:creationId xmlns:p14="http://schemas.microsoft.com/office/powerpoint/2010/main" val="42070622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460">
                                            <p:txEl>
                                              <p:pRg st="0" end="0"/>
                                            </p:txEl>
                                          </p:spTgt>
                                        </p:tgtEl>
                                        <p:attrNameLst>
                                          <p:attrName>style.visibility</p:attrName>
                                        </p:attrNameLst>
                                      </p:cBhvr>
                                      <p:to>
                                        <p:strVal val="visible"/>
                                      </p:to>
                                    </p:set>
                                    <p:animEffect transition="in" filter="fade">
                                      <p:cBhvr>
                                        <p:cTn id="12" dur="500"/>
                                        <p:tgtEl>
                                          <p:spTgt spid="1946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460">
                                            <p:txEl>
                                              <p:pRg st="1" end="1"/>
                                            </p:txEl>
                                          </p:spTgt>
                                        </p:tgtEl>
                                        <p:attrNameLst>
                                          <p:attrName>style.visibility</p:attrName>
                                        </p:attrNameLst>
                                      </p:cBhvr>
                                      <p:to>
                                        <p:strVal val="visible"/>
                                      </p:to>
                                    </p:set>
                                    <p:animEffect transition="in" filter="fade">
                                      <p:cBhvr>
                                        <p:cTn id="17" dur="500"/>
                                        <p:tgtEl>
                                          <p:spTgt spid="1946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460">
                                            <p:txEl>
                                              <p:pRg st="2" end="2"/>
                                            </p:txEl>
                                          </p:spTgt>
                                        </p:tgtEl>
                                        <p:attrNameLst>
                                          <p:attrName>style.visibility</p:attrName>
                                        </p:attrNameLst>
                                      </p:cBhvr>
                                      <p:to>
                                        <p:strVal val="visible"/>
                                      </p:to>
                                    </p:set>
                                    <p:animEffect transition="in" filter="fade">
                                      <p:cBhvr>
                                        <p:cTn id="22" dur="500"/>
                                        <p:tgtEl>
                                          <p:spTgt spid="1946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2" presetClass="entr" presetSubtype="0" fill="hold"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fade">
                                      <p:cBhvr>
                                        <p:cTn id="32" dur="1000"/>
                                        <p:tgtEl>
                                          <p:spTgt spid="3">
                                            <p:txEl>
                                              <p:pRg st="0" end="0"/>
                                            </p:txEl>
                                          </p:spTgt>
                                        </p:tgtEl>
                                      </p:cBhvr>
                                    </p:animEffect>
                                    <p:anim calcmode="lin" valueType="num">
                                      <p:cBhvr>
                                        <p:cTn id="3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500"/>
                                        <p:tgtEl>
                                          <p:spTgt spid="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nodeType="clickEffect">
                                  <p:stCondLst>
                                    <p:cond delay="0"/>
                                  </p:stCondLst>
                                  <p:childTnLst>
                                    <p:set>
                                      <p:cBhvr>
                                        <p:cTn id="43" dur="1" fill="hold">
                                          <p:stCondLst>
                                            <p:cond delay="0"/>
                                          </p:stCondLst>
                                        </p:cTn>
                                        <p:tgtEl>
                                          <p:spTgt spid="7">
                                            <p:txEl>
                                              <p:pRg st="0" end="0"/>
                                            </p:txEl>
                                          </p:spTgt>
                                        </p:tgtEl>
                                        <p:attrNameLst>
                                          <p:attrName>style.visibility</p:attrName>
                                        </p:attrNameLst>
                                      </p:cBhvr>
                                      <p:to>
                                        <p:strVal val="visible"/>
                                      </p:to>
                                    </p:set>
                                    <p:animEffect transition="in" filter="fade">
                                      <p:cBhvr>
                                        <p:cTn id="44" dur="1000"/>
                                        <p:tgtEl>
                                          <p:spTgt spid="7">
                                            <p:txEl>
                                              <p:pRg st="0" end="0"/>
                                            </p:txEl>
                                          </p:spTgt>
                                        </p:tgtEl>
                                      </p:cBhvr>
                                    </p:animEffect>
                                    <p:anim calcmode="lin" valueType="num">
                                      <p:cBhvr>
                                        <p:cTn id="4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4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P spid="2" grpId="0"/>
      <p:bldP spid="6" grpId="0"/>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a:extLst>
              <a:ext uri="{FF2B5EF4-FFF2-40B4-BE49-F238E27FC236}">
                <a16:creationId xmlns="" xmlns:a16="http://schemas.microsoft.com/office/drawing/2014/main" id="{FB06E513-9819-4509-BEEA-8024F8AB4E58}"/>
              </a:ext>
            </a:extLst>
          </p:cNvPr>
          <p:cNvSpPr>
            <a:spLocks noGrp="1"/>
          </p:cNvSpPr>
          <p:nvPr>
            <p:ph type="subTitle" idx="1"/>
          </p:nvPr>
        </p:nvSpPr>
        <p:spPr/>
        <p:txBody>
          <a:bodyPr/>
          <a:lstStyle/>
          <a:p>
            <a:r>
              <a:rPr lang="en-US" altLang="zh-CN" dirty="0"/>
              <a:t>11.1.2 </a:t>
            </a:r>
            <a:r>
              <a:rPr lang="zh-CN" altLang="en-US" dirty="0"/>
              <a:t>折半查找</a:t>
            </a:r>
          </a:p>
        </p:txBody>
      </p:sp>
      <p:sp>
        <p:nvSpPr>
          <p:cNvPr id="5" name="文本占位符 4">
            <a:extLst>
              <a:ext uri="{FF2B5EF4-FFF2-40B4-BE49-F238E27FC236}">
                <a16:creationId xmlns="" xmlns:a16="http://schemas.microsoft.com/office/drawing/2014/main" id="{D5ABC3E1-C832-4ED4-97F8-AC4CB37036A0}"/>
              </a:ext>
            </a:extLst>
          </p:cNvPr>
          <p:cNvSpPr>
            <a:spLocks noGrp="1"/>
          </p:cNvSpPr>
          <p:nvPr>
            <p:ph type="body" idx="10"/>
          </p:nvPr>
        </p:nvSpPr>
        <p:spPr/>
        <p:txBody>
          <a:bodyPr/>
          <a:lstStyle/>
          <a:p>
            <a:endParaRPr lang="zh-CN" altLang="en-US"/>
          </a:p>
        </p:txBody>
      </p:sp>
      <p:sp>
        <p:nvSpPr>
          <p:cNvPr id="19460" name="Rectangle 3"/>
          <p:cNvSpPr>
            <a:spLocks noGrp="1" noChangeArrowheads="1"/>
          </p:cNvSpPr>
          <p:nvPr>
            <p:ph idx="11"/>
          </p:nvPr>
        </p:nvSpPr>
        <p:spPr>
          <a:xfrm>
            <a:off x="838199" y="2296538"/>
            <a:ext cx="10515599" cy="5057775"/>
          </a:xfrm>
        </p:spPr>
        <p:txBody>
          <a:bodyPr/>
          <a:lstStyle/>
          <a:p>
            <a:pPr marL="0" indent="0" eaLnBrk="1" hangingPunct="1">
              <a:lnSpc>
                <a:spcPct val="150000"/>
              </a:lnSpc>
              <a:buFontTx/>
              <a:buNone/>
              <a:defRPr/>
            </a:pPr>
            <a:r>
              <a:rPr lang="zh-CN" altLang="en-US" sz="2400" b="0" dirty="0">
                <a:effectLst/>
                <a:latin typeface="微软雅黑" panose="020B0503020204020204" pitchFamily="34" charset="-122"/>
                <a:ea typeface="微软雅黑" panose="020B0503020204020204" pitchFamily="34" charset="-122"/>
              </a:rPr>
              <a:t>将待查关键字与有序表</a:t>
            </a:r>
            <a:r>
              <a:rPr lang="zh-CN" altLang="en-US" sz="2400" b="0" dirty="0">
                <a:solidFill>
                  <a:srgbClr val="FF0000"/>
                </a:solidFill>
                <a:effectLst/>
                <a:latin typeface="微软雅黑" panose="020B0503020204020204" pitchFamily="34" charset="-122"/>
                <a:ea typeface="微软雅黑" panose="020B0503020204020204" pitchFamily="34" charset="-122"/>
              </a:rPr>
              <a:t>中间位置的记录</a:t>
            </a:r>
            <a:r>
              <a:rPr lang="zh-CN" altLang="en-US" sz="2400" b="0" dirty="0">
                <a:effectLst/>
                <a:latin typeface="微软雅黑" panose="020B0503020204020204" pitchFamily="34" charset="-122"/>
                <a:ea typeface="微软雅黑" panose="020B0503020204020204" pitchFamily="34" charset="-122"/>
              </a:rPr>
              <a:t>进行比较，若相等，</a:t>
            </a:r>
            <a:r>
              <a:rPr lang="zh-CN" altLang="en-US" sz="2400" b="0" dirty="0">
                <a:solidFill>
                  <a:srgbClr val="FF0000"/>
                </a:solidFill>
                <a:effectLst/>
                <a:latin typeface="微软雅黑" panose="020B0503020204020204" pitchFamily="34" charset="-122"/>
                <a:ea typeface="微软雅黑" panose="020B0503020204020204" pitchFamily="34" charset="-122"/>
              </a:rPr>
              <a:t>查找成功</a:t>
            </a:r>
            <a:r>
              <a:rPr lang="zh-CN" altLang="en-US" sz="2400" b="0" dirty="0">
                <a:effectLst/>
                <a:latin typeface="微软雅黑" panose="020B0503020204020204" pitchFamily="34" charset="-122"/>
                <a:ea typeface="微软雅黑" panose="020B0503020204020204" pitchFamily="34" charset="-122"/>
              </a:rPr>
              <a:t>，若小于，则只可能在</a:t>
            </a:r>
            <a:r>
              <a:rPr lang="zh-CN" altLang="en-US" sz="2400" b="0" dirty="0">
                <a:solidFill>
                  <a:srgbClr val="0070C0"/>
                </a:solidFill>
                <a:effectLst/>
                <a:latin typeface="微软雅黑" panose="020B0503020204020204" pitchFamily="34" charset="-122"/>
                <a:ea typeface="微软雅黑" panose="020B0503020204020204" pitchFamily="34" charset="-122"/>
              </a:rPr>
              <a:t>有序表的前半部分</a:t>
            </a:r>
            <a:r>
              <a:rPr lang="zh-CN" altLang="en-US" sz="2400" b="0" dirty="0">
                <a:effectLst/>
                <a:latin typeface="微软雅黑" panose="020B0503020204020204" pitchFamily="34" charset="-122"/>
                <a:ea typeface="微软雅黑" panose="020B0503020204020204" pitchFamily="34" charset="-122"/>
              </a:rPr>
              <a:t>，若大于则只可能在</a:t>
            </a:r>
            <a:r>
              <a:rPr lang="zh-CN" altLang="en-US" sz="2400" b="0" dirty="0">
                <a:solidFill>
                  <a:srgbClr val="0070C0"/>
                </a:solidFill>
                <a:effectLst/>
                <a:latin typeface="微软雅黑" panose="020B0503020204020204" pitchFamily="34" charset="-122"/>
                <a:ea typeface="微软雅黑" panose="020B0503020204020204" pitchFamily="34" charset="-122"/>
              </a:rPr>
              <a:t>有序表的后半部分</a:t>
            </a:r>
            <a:r>
              <a:rPr lang="zh-CN" altLang="en-US" sz="2400" b="0" dirty="0">
                <a:effectLst/>
                <a:latin typeface="微软雅黑" panose="020B0503020204020204" pitchFamily="34" charset="-122"/>
                <a:ea typeface="微软雅黑" panose="020B0503020204020204" pitchFamily="34" charset="-122"/>
              </a:rPr>
              <a:t>，因此，经过一次比较，就将查找范围缩小一半，这样一直进行下去直到找到所需记录或记录不在查找表中。 </a:t>
            </a:r>
          </a:p>
        </p:txBody>
      </p:sp>
      <p:sp>
        <p:nvSpPr>
          <p:cNvPr id="2" name="矩形 1"/>
          <p:cNvSpPr/>
          <p:nvPr/>
        </p:nvSpPr>
        <p:spPr>
          <a:xfrm>
            <a:off x="1295400" y="1447800"/>
            <a:ext cx="2358338" cy="584775"/>
          </a:xfrm>
          <a:prstGeom prst="rect">
            <a:avLst/>
          </a:prstGeom>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200" b="0" i="0" u="none" strike="noStrike" kern="1200" cap="none" spc="0" normalizeH="0" baseline="0" noProof="0" dirty="0">
                <a:ln>
                  <a:noFill/>
                </a:ln>
                <a:solidFill>
                  <a:srgbClr val="DCDCDC">
                    <a:lumMod val="50000"/>
                  </a:srgbClr>
                </a:solidFill>
                <a:effectLst/>
                <a:uLnTx/>
                <a:uFillTx/>
                <a:latin typeface="微软雅黑" panose="020B0503020204020204" pitchFamily="34" charset="-122"/>
                <a:ea typeface="微软雅黑" panose="020B0503020204020204" pitchFamily="34" charset="-122"/>
                <a:cs typeface="+mn-cs"/>
              </a:rPr>
              <a:t> </a:t>
            </a:r>
            <a:r>
              <a:rPr kumimoji="0" lang="zh-CN" altLang="pt-BR" sz="3200" b="0" i="0" u="none" strike="noStrike" kern="1200" cap="none" spc="0" normalizeH="0" baseline="0" noProof="0" dirty="0">
                <a:ln>
                  <a:noFill/>
                </a:ln>
                <a:solidFill>
                  <a:srgbClr val="DCDCDC">
                    <a:lumMod val="50000"/>
                  </a:srgbClr>
                </a:solidFill>
                <a:effectLst/>
                <a:uLnTx/>
                <a:uFillTx/>
                <a:latin typeface="微软雅黑" panose="020B0503020204020204" pitchFamily="34" charset="-122"/>
                <a:ea typeface="微软雅黑" panose="020B0503020204020204" pitchFamily="34" charset="-122"/>
                <a:cs typeface="+mn-cs"/>
              </a:rPr>
              <a:t>查找过程：</a:t>
            </a:r>
            <a:endParaRPr kumimoji="0" lang="en-US" altLang="zh-CN" sz="3200" b="0" i="0" u="none" strike="noStrike" kern="1200" cap="none" spc="0" normalizeH="0" baseline="0" noProof="0" dirty="0">
              <a:ln>
                <a:noFill/>
              </a:ln>
              <a:solidFill>
                <a:srgbClr val="DCDCDC">
                  <a:lumMod val="50000"/>
                </a:srgb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0573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1" nodeType="clickEffect">
                                  <p:stCondLst>
                                    <p:cond delay="0"/>
                                  </p:stCondLst>
                                  <p:childTnLst>
                                    <p:animEffect transition="out" filter="fade">
                                      <p:cBhvr>
                                        <p:cTn id="11" dur="500" tmFilter="0, 0; .2, .5; .8, .5; 1, 0"/>
                                        <p:tgtEl>
                                          <p:spTgt spid="2"/>
                                        </p:tgtEl>
                                      </p:cBhvr>
                                    </p:animEffect>
                                    <p:animScale>
                                      <p:cBhvr>
                                        <p:cTn id="12" dur="250" autoRev="1" fill="hold"/>
                                        <p:tgtEl>
                                          <p:spTgt spid="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460">
                                            <p:txEl>
                                              <p:pRg st="0" end="0"/>
                                            </p:txEl>
                                          </p:spTgt>
                                        </p:tgtEl>
                                        <p:attrNameLst>
                                          <p:attrName>style.visibility</p:attrName>
                                        </p:attrNameLst>
                                      </p:cBhvr>
                                      <p:to>
                                        <p:strVal val="visible"/>
                                      </p:to>
                                    </p:set>
                                    <p:animEffect transition="in" filter="wipe(down)">
                                      <p:cBhvr>
                                        <p:cTn id="17" dur="500"/>
                                        <p:tgtEl>
                                          <p:spTgt spid="1946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2F649120-976F-42E2-BF62-CB2A395FCF41}"/>
              </a:ext>
            </a:extLst>
          </p:cNvPr>
          <p:cNvSpPr>
            <a:spLocks noGrp="1"/>
          </p:cNvSpPr>
          <p:nvPr>
            <p:ph type="subTitle" idx="1"/>
          </p:nvPr>
        </p:nvSpPr>
        <p:spPr/>
        <p:txBody>
          <a:bodyPr/>
          <a:lstStyle/>
          <a:p>
            <a:r>
              <a:rPr lang="en-US" altLang="zh-CN" dirty="0"/>
              <a:t>11.1.2 </a:t>
            </a:r>
            <a:r>
              <a:rPr lang="zh-CN" altLang="en-US" dirty="0"/>
              <a:t>折半查找</a:t>
            </a:r>
          </a:p>
        </p:txBody>
      </p:sp>
      <p:sp>
        <p:nvSpPr>
          <p:cNvPr id="4" name="文本占位符 3">
            <a:extLst>
              <a:ext uri="{FF2B5EF4-FFF2-40B4-BE49-F238E27FC236}">
                <a16:creationId xmlns="" xmlns:a16="http://schemas.microsoft.com/office/drawing/2014/main" id="{A78E41C2-1753-4A92-81F5-CD6EBA9C6B44}"/>
              </a:ext>
            </a:extLst>
          </p:cNvPr>
          <p:cNvSpPr>
            <a:spLocks noGrp="1"/>
          </p:cNvSpPr>
          <p:nvPr>
            <p:ph type="body" idx="10"/>
          </p:nvPr>
        </p:nvSpPr>
        <p:spPr/>
        <p:txBody>
          <a:bodyPr/>
          <a:lstStyle/>
          <a:p>
            <a:endParaRPr lang="zh-CN" altLang="en-US"/>
          </a:p>
        </p:txBody>
      </p:sp>
      <p:graphicFrame>
        <p:nvGraphicFramePr>
          <p:cNvPr id="265218" name="Object 2"/>
          <p:cNvGraphicFramePr>
            <a:graphicFrameLocks noChangeAspect="1"/>
          </p:cNvGraphicFramePr>
          <p:nvPr>
            <p:extLst/>
          </p:nvPr>
        </p:nvGraphicFramePr>
        <p:xfrm>
          <a:off x="1787525" y="2108200"/>
          <a:ext cx="8401050" cy="1981200"/>
        </p:xfrm>
        <a:graphic>
          <a:graphicData uri="http://schemas.openxmlformats.org/presentationml/2006/ole">
            <mc:AlternateContent xmlns:mc="http://schemas.openxmlformats.org/markup-compatibility/2006">
              <mc:Choice xmlns:v="urn:schemas-microsoft-com:vml" Requires="v">
                <p:oleObj spid="_x0000_s4117" name="文档" r:id="rId3" imgW="8417560" imgH="1981200" progId="Word.Document.8">
                  <p:embed/>
                </p:oleObj>
              </mc:Choice>
              <mc:Fallback>
                <p:oleObj name="文档" r:id="rId3" imgW="8417560" imgH="1981200" progId="Word.Document.8">
                  <p:embed/>
                  <p:pic>
                    <p:nvPicPr>
                      <p:cNvPr id="26521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7525" y="2108200"/>
                        <a:ext cx="8401050" cy="198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5219" name="Text Box 3"/>
          <p:cNvSpPr txBox="1">
            <a:spLocks noChangeArrowheads="1"/>
          </p:cNvSpPr>
          <p:nvPr/>
        </p:nvSpPr>
        <p:spPr bwMode="auto">
          <a:xfrm>
            <a:off x="1935163" y="1552575"/>
            <a:ext cx="4413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R</a:t>
            </a:r>
            <a:endParaRPr kumimoji="1" lang="en-US" altLang="zh-CN" sz="24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endParaRPr>
          </a:p>
        </p:txBody>
      </p:sp>
      <p:sp>
        <p:nvSpPr>
          <p:cNvPr id="265220" name="Line 4"/>
          <p:cNvSpPr>
            <a:spLocks noChangeShapeType="1"/>
          </p:cNvSpPr>
          <p:nvPr/>
        </p:nvSpPr>
        <p:spPr bwMode="auto">
          <a:xfrm>
            <a:off x="9083675" y="1040044"/>
            <a:ext cx="0" cy="914400"/>
          </a:xfrm>
          <a:prstGeom prst="line">
            <a:avLst/>
          </a:prstGeom>
          <a:noFill/>
          <a:ln w="9525">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265221" name="Text Box 5"/>
          <p:cNvSpPr txBox="1">
            <a:spLocks noChangeArrowheads="1"/>
          </p:cNvSpPr>
          <p:nvPr/>
        </p:nvSpPr>
        <p:spPr bwMode="auto">
          <a:xfrm>
            <a:off x="9083675" y="1386119"/>
            <a:ext cx="14895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err="1">
                <a:ln>
                  <a:noFill/>
                </a:ln>
                <a:solidFill>
                  <a:srgbClr val="010000"/>
                </a:solidFill>
                <a:effectLst/>
                <a:uLnTx/>
                <a:uFillTx/>
                <a:latin typeface="微软雅黑" panose="020B0503020204020204" pitchFamily="34" charset="-122"/>
                <a:ea typeface="微软雅黑" panose="020B0503020204020204" pitchFamily="34" charset="-122"/>
                <a:cs typeface="+mn-cs"/>
              </a:rPr>
              <a:t>R.length</a:t>
            </a:r>
            <a:endParaRPr kumimoji="1" lang="en-US" altLang="zh-CN" sz="20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endParaRPr>
          </a:p>
        </p:txBody>
      </p:sp>
      <p:sp>
        <p:nvSpPr>
          <p:cNvPr id="265222" name="Text Box 6"/>
          <p:cNvSpPr txBox="1">
            <a:spLocks noChangeArrowheads="1"/>
          </p:cNvSpPr>
          <p:nvPr/>
        </p:nvSpPr>
        <p:spPr bwMode="auto">
          <a:xfrm>
            <a:off x="991571" y="787636"/>
            <a:ext cx="580678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0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例如</a:t>
            </a:r>
            <a:r>
              <a:rPr kumimoji="1" lang="en-US" altLang="zh-CN" sz="3000" b="1"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 </a:t>
            </a:r>
            <a:r>
              <a:rPr kumimoji="1" lang="en-US" altLang="zh-CN" sz="30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key=64</a:t>
            </a:r>
            <a:r>
              <a:rPr kumimoji="1" lang="en-US" altLang="zh-CN" sz="30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 </a:t>
            </a:r>
            <a:r>
              <a:rPr kumimoji="1" lang="zh-CN" altLang="en-US" sz="30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的查找过程如下：</a:t>
            </a:r>
          </a:p>
        </p:txBody>
      </p:sp>
      <p:sp>
        <p:nvSpPr>
          <p:cNvPr id="265223" name="AutoShape 7"/>
          <p:cNvSpPr>
            <a:spLocks noChangeArrowheads="1"/>
          </p:cNvSpPr>
          <p:nvPr/>
        </p:nvSpPr>
        <p:spPr bwMode="auto">
          <a:xfrm>
            <a:off x="2682875" y="3251200"/>
            <a:ext cx="152400" cy="838200"/>
          </a:xfrm>
          <a:prstGeom prst="upArrow">
            <a:avLst>
              <a:gd name="adj1" fmla="val 50000"/>
              <a:gd name="adj2" fmla="val 137500"/>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265224" name="AutoShape 8"/>
          <p:cNvSpPr>
            <a:spLocks noChangeArrowheads="1"/>
          </p:cNvSpPr>
          <p:nvPr/>
        </p:nvSpPr>
        <p:spPr bwMode="auto">
          <a:xfrm>
            <a:off x="5807075" y="3175000"/>
            <a:ext cx="152400" cy="914400"/>
          </a:xfrm>
          <a:prstGeom prst="upArrow">
            <a:avLst>
              <a:gd name="adj1" fmla="val 50000"/>
              <a:gd name="adj2" fmla="val 150000"/>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eaVert" wrap="none" anchor="ct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265225" name="AutoShape 9"/>
          <p:cNvSpPr>
            <a:spLocks noChangeArrowheads="1"/>
          </p:cNvSpPr>
          <p:nvPr/>
        </p:nvSpPr>
        <p:spPr bwMode="auto">
          <a:xfrm>
            <a:off x="9007475" y="3251200"/>
            <a:ext cx="152400" cy="838200"/>
          </a:xfrm>
          <a:prstGeom prst="upArrow">
            <a:avLst>
              <a:gd name="adj1" fmla="val 50000"/>
              <a:gd name="adj2" fmla="val 1375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265226" name="Text Box 10"/>
          <p:cNvSpPr txBox="1">
            <a:spLocks noChangeArrowheads="1"/>
          </p:cNvSpPr>
          <p:nvPr/>
        </p:nvSpPr>
        <p:spPr bwMode="auto">
          <a:xfrm>
            <a:off x="9204325" y="3784600"/>
            <a:ext cx="815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high</a:t>
            </a:r>
            <a:endParaRPr kumimoji="1" lang="en-US" altLang="zh-CN" sz="2800" b="0" i="0" u="none" strike="noStrike" kern="1200" cap="none" spc="0" normalizeH="0" baseline="0" noProof="0">
              <a:ln>
                <a:noFill/>
              </a:ln>
              <a:solidFill>
                <a:srgbClr val="010000"/>
              </a:solidFill>
              <a:effectLst/>
              <a:uLnTx/>
              <a:uFillTx/>
              <a:latin typeface="Times New Roman" panose="02020603050405020304" pitchFamily="18" charset="0"/>
              <a:ea typeface="宋体" panose="02010600030101010101" pitchFamily="2" charset="-122"/>
              <a:cs typeface="+mn-cs"/>
            </a:endParaRPr>
          </a:p>
        </p:txBody>
      </p:sp>
      <p:sp>
        <p:nvSpPr>
          <p:cNvPr id="265227" name="Text Box 11"/>
          <p:cNvSpPr txBox="1">
            <a:spLocks noChangeArrowheads="1"/>
          </p:cNvSpPr>
          <p:nvPr/>
        </p:nvSpPr>
        <p:spPr bwMode="auto">
          <a:xfrm>
            <a:off x="5502275" y="4179888"/>
            <a:ext cx="736600" cy="519112"/>
          </a:xfrm>
          <a:prstGeom prst="rect">
            <a:avLst/>
          </a:prstGeom>
          <a:solidFill>
            <a:srgbClr val="0070C0"/>
          </a:solidFill>
          <a:ln>
            <a:noFill/>
          </a:ln>
          <a:effec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C0C0C0">
                    <a:lumMod val="20000"/>
                    <a:lumOff val="80000"/>
                  </a:srgbClr>
                </a:solidFill>
                <a:effectLst/>
                <a:uLnTx/>
                <a:uFillTx/>
                <a:latin typeface="Times New Roman" panose="02020603050405020304" pitchFamily="18" charset="0"/>
                <a:ea typeface="宋体" panose="02010600030101010101" pitchFamily="2" charset="-122"/>
                <a:cs typeface="+mn-cs"/>
              </a:rPr>
              <a:t>mid</a:t>
            </a:r>
          </a:p>
        </p:txBody>
      </p:sp>
      <p:sp>
        <p:nvSpPr>
          <p:cNvPr id="265228" name="AutoShape 12"/>
          <p:cNvSpPr>
            <a:spLocks noChangeArrowheads="1"/>
          </p:cNvSpPr>
          <p:nvPr/>
        </p:nvSpPr>
        <p:spPr bwMode="auto">
          <a:xfrm>
            <a:off x="6416675" y="3251200"/>
            <a:ext cx="152400" cy="838200"/>
          </a:xfrm>
          <a:prstGeom prst="upArrow">
            <a:avLst>
              <a:gd name="adj1" fmla="val 50000"/>
              <a:gd name="adj2" fmla="val 137500"/>
            </a:avLst>
          </a:prstGeom>
          <a:solidFill>
            <a:srgbClr val="0066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265229" name="Text Box 13"/>
          <p:cNvSpPr txBox="1">
            <a:spLocks noChangeArrowheads="1"/>
          </p:cNvSpPr>
          <p:nvPr/>
        </p:nvSpPr>
        <p:spPr bwMode="auto">
          <a:xfrm>
            <a:off x="6613525" y="3775075"/>
            <a:ext cx="717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low</a:t>
            </a:r>
            <a:endParaRPr kumimoji="1" lang="en-US" altLang="zh-CN" sz="2800" b="0" i="0" u="none" strike="noStrike" kern="1200" cap="none" spc="0" normalizeH="0" baseline="0" noProof="0">
              <a:ln>
                <a:noFill/>
              </a:ln>
              <a:solidFill>
                <a:srgbClr val="010000"/>
              </a:solidFill>
              <a:effectLst/>
              <a:uLnTx/>
              <a:uFillTx/>
              <a:latin typeface="Times New Roman" panose="02020603050405020304" pitchFamily="18" charset="0"/>
              <a:ea typeface="宋体" panose="02010600030101010101" pitchFamily="2" charset="-122"/>
              <a:cs typeface="+mn-cs"/>
            </a:endParaRPr>
          </a:p>
        </p:txBody>
      </p:sp>
      <p:sp>
        <p:nvSpPr>
          <p:cNvPr id="265230" name="AutoShape 14"/>
          <p:cNvSpPr>
            <a:spLocks noChangeArrowheads="1"/>
          </p:cNvSpPr>
          <p:nvPr/>
        </p:nvSpPr>
        <p:spPr bwMode="auto">
          <a:xfrm>
            <a:off x="7693025" y="3175000"/>
            <a:ext cx="152400" cy="914400"/>
          </a:xfrm>
          <a:prstGeom prst="upArrow">
            <a:avLst>
              <a:gd name="adj1" fmla="val 50000"/>
              <a:gd name="adj2" fmla="val 150000"/>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eaVert" wrap="none" anchor="ct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265231" name="Text Box 15"/>
          <p:cNvSpPr txBox="1">
            <a:spLocks noChangeArrowheads="1"/>
          </p:cNvSpPr>
          <p:nvPr/>
        </p:nvSpPr>
        <p:spPr bwMode="auto">
          <a:xfrm>
            <a:off x="7407275" y="4179888"/>
            <a:ext cx="736600" cy="519112"/>
          </a:xfrm>
          <a:prstGeom prst="rect">
            <a:avLst/>
          </a:prstGeom>
          <a:solidFill>
            <a:srgbClr val="0070C0"/>
          </a:solidFill>
          <a:ln>
            <a:noFill/>
          </a:ln>
          <a:effec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C0C0C0">
                    <a:lumMod val="20000"/>
                    <a:lumOff val="80000"/>
                  </a:srgbClr>
                </a:solidFill>
                <a:effectLst/>
                <a:uLnTx/>
                <a:uFillTx/>
                <a:latin typeface="Times New Roman" panose="02020603050405020304" pitchFamily="18" charset="0"/>
                <a:ea typeface="宋体" panose="02010600030101010101" pitchFamily="2" charset="-122"/>
                <a:cs typeface="+mn-cs"/>
              </a:rPr>
              <a:t>mid</a:t>
            </a:r>
          </a:p>
        </p:txBody>
      </p:sp>
      <p:sp>
        <p:nvSpPr>
          <p:cNvPr id="265232" name="AutoShape 16"/>
          <p:cNvSpPr>
            <a:spLocks noChangeArrowheads="1"/>
          </p:cNvSpPr>
          <p:nvPr/>
        </p:nvSpPr>
        <p:spPr bwMode="auto">
          <a:xfrm>
            <a:off x="7026275" y="3251200"/>
            <a:ext cx="152400" cy="838200"/>
          </a:xfrm>
          <a:prstGeom prst="upArrow">
            <a:avLst>
              <a:gd name="adj1" fmla="val 50000"/>
              <a:gd name="adj2" fmla="val 137500"/>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265233" name="Text Box 17"/>
          <p:cNvSpPr txBox="1">
            <a:spLocks noChangeArrowheads="1"/>
          </p:cNvSpPr>
          <p:nvPr/>
        </p:nvSpPr>
        <p:spPr bwMode="auto">
          <a:xfrm>
            <a:off x="7223125" y="3784600"/>
            <a:ext cx="815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rPr>
              <a:t>high</a:t>
            </a:r>
            <a:endParaRPr kumimoji="1" lang="en-US" altLang="zh-CN" sz="2800" b="0" i="0" u="none" strike="noStrike" kern="1200" cap="none" spc="0" normalizeH="0" baseline="0" noProof="0">
              <a:ln>
                <a:noFill/>
              </a:ln>
              <a:solidFill>
                <a:srgbClr val="010000"/>
              </a:solidFill>
              <a:effectLst/>
              <a:uLnTx/>
              <a:uFillTx/>
              <a:latin typeface="Times New Roman" panose="02020603050405020304" pitchFamily="18" charset="0"/>
              <a:ea typeface="宋体" panose="02010600030101010101" pitchFamily="2" charset="-122"/>
              <a:cs typeface="+mn-cs"/>
            </a:endParaRPr>
          </a:p>
        </p:txBody>
      </p:sp>
      <p:sp>
        <p:nvSpPr>
          <p:cNvPr id="265234" name="AutoShape 18"/>
          <p:cNvSpPr>
            <a:spLocks noChangeArrowheads="1"/>
          </p:cNvSpPr>
          <p:nvPr/>
        </p:nvSpPr>
        <p:spPr bwMode="auto">
          <a:xfrm>
            <a:off x="6550025" y="3251200"/>
            <a:ext cx="152400" cy="914400"/>
          </a:xfrm>
          <a:prstGeom prst="upArrow">
            <a:avLst>
              <a:gd name="adj1" fmla="val 50000"/>
              <a:gd name="adj2" fmla="val 150000"/>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vert="eaVert" wrap="none" anchor="ct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10000"/>
              </a:solidFill>
              <a:effectLst/>
              <a:uLnTx/>
              <a:uFillTx/>
              <a:latin typeface="Arial" panose="020B0604020202020204" pitchFamily="34" charset="0"/>
              <a:ea typeface="宋体" panose="02010600030101010101" pitchFamily="2" charset="-122"/>
              <a:cs typeface="+mn-cs"/>
            </a:endParaRPr>
          </a:p>
        </p:txBody>
      </p:sp>
      <p:sp>
        <p:nvSpPr>
          <p:cNvPr id="265235" name="Text Box 19"/>
          <p:cNvSpPr txBox="1">
            <a:spLocks noChangeArrowheads="1"/>
          </p:cNvSpPr>
          <p:nvPr/>
        </p:nvSpPr>
        <p:spPr bwMode="auto">
          <a:xfrm>
            <a:off x="6264275" y="4179888"/>
            <a:ext cx="736600" cy="519112"/>
          </a:xfrm>
          <a:prstGeom prst="rect">
            <a:avLst/>
          </a:prstGeom>
          <a:solidFill>
            <a:srgbClr val="0070C0"/>
          </a:solidFill>
          <a:ln>
            <a:noFill/>
          </a:ln>
          <a:effec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C0C0C0">
                    <a:lumMod val="20000"/>
                    <a:lumOff val="80000"/>
                  </a:srgbClr>
                </a:solidFill>
                <a:effectLst/>
                <a:uLnTx/>
                <a:uFillTx/>
                <a:latin typeface="Times New Roman" panose="02020603050405020304" pitchFamily="18" charset="0"/>
                <a:ea typeface="宋体" panose="02010600030101010101" pitchFamily="2" charset="-122"/>
                <a:cs typeface="+mn-cs"/>
              </a:rPr>
              <a:t>mid</a:t>
            </a:r>
          </a:p>
        </p:txBody>
      </p:sp>
      <p:sp>
        <p:nvSpPr>
          <p:cNvPr id="265236" name="Text Box 20"/>
          <p:cNvSpPr txBox="1">
            <a:spLocks noChangeArrowheads="1"/>
          </p:cNvSpPr>
          <p:nvPr/>
        </p:nvSpPr>
        <p:spPr bwMode="auto">
          <a:xfrm>
            <a:off x="2414753" y="4927836"/>
            <a:ext cx="3740126"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6600"/>
                </a:solidFill>
                <a:effectLst/>
                <a:uLnTx/>
                <a:uFillTx/>
                <a:latin typeface="微软雅黑" panose="020B0503020204020204" pitchFamily="34" charset="-122"/>
                <a:ea typeface="微软雅黑" panose="020B0503020204020204" pitchFamily="34" charset="-122"/>
                <a:cs typeface="+mn-cs"/>
              </a:rPr>
              <a:t>low</a:t>
            </a:r>
            <a:r>
              <a:rPr kumimoji="1" lang="en-US" altLang="zh-CN" sz="2400" b="0" i="0" u="none" strike="noStrike" kern="120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cs typeface="+mn-cs"/>
              </a:rPr>
              <a:t> </a:t>
            </a:r>
            <a:r>
              <a:rPr kumimoji="1" lang="zh-CN" altLang="en-US" sz="24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指示查找区间的下界</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high</a:t>
            </a:r>
            <a:r>
              <a:rPr kumimoji="1" lang="en-US" altLang="zh-CN" sz="2400" b="0" i="0" u="none" strike="noStrike" kern="1200" cap="none" spc="0" normalizeH="0" baseline="0" noProof="0" dirty="0">
                <a:ln>
                  <a:noFill/>
                </a:ln>
                <a:solidFill>
                  <a:srgbClr val="800000"/>
                </a:solidFill>
                <a:effectLst/>
                <a:uLnTx/>
                <a:uFillTx/>
                <a:latin typeface="微软雅黑" panose="020B0503020204020204" pitchFamily="34" charset="-122"/>
                <a:ea typeface="微软雅黑" panose="020B0503020204020204" pitchFamily="34" charset="-122"/>
                <a:cs typeface="+mn-cs"/>
              </a:rPr>
              <a:t> </a:t>
            </a:r>
            <a:r>
              <a:rPr kumimoji="1" lang="zh-CN" altLang="en-US" sz="24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指示查找区间的上界</a:t>
            </a:r>
          </a:p>
          <a:p>
            <a:pPr marL="0" marR="0" lvl="0" indent="0" algn="l" defTabSz="914400" rtl="0" eaLnBrk="1" fontAlgn="base" latinLnBrk="0" hangingPunct="1">
              <a:lnSpc>
                <a:spcPct val="12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mid</a:t>
            </a:r>
            <a:r>
              <a:rPr kumimoji="1" lang="en-US" altLang="zh-CN"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 </a:t>
            </a:r>
            <a:r>
              <a:rPr kumimoji="1" lang="en-US" altLang="zh-CN" sz="24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 (</a:t>
            </a:r>
            <a:r>
              <a:rPr kumimoji="1" lang="en-US" altLang="zh-CN" sz="2400" b="0" i="0" u="none" strike="noStrike" kern="1200" cap="none" spc="0" normalizeH="0" baseline="0" noProof="0" dirty="0" err="1">
                <a:ln>
                  <a:noFill/>
                </a:ln>
                <a:solidFill>
                  <a:srgbClr val="010000"/>
                </a:solidFill>
                <a:effectLst/>
                <a:uLnTx/>
                <a:uFillTx/>
                <a:latin typeface="微软雅黑" panose="020B0503020204020204" pitchFamily="34" charset="-122"/>
                <a:ea typeface="微软雅黑" panose="020B0503020204020204" pitchFamily="34" charset="-122"/>
                <a:cs typeface="+mn-cs"/>
              </a:rPr>
              <a:t>low+high</a:t>
            </a:r>
            <a:r>
              <a:rPr kumimoji="1" lang="en-US" altLang="zh-CN" sz="2400" b="0" i="0" u="none" strike="noStrike" kern="1200" cap="none" spc="0" normalizeH="0" baseline="0" noProof="0" dirty="0">
                <a:ln>
                  <a:noFill/>
                </a:ln>
                <a:solidFill>
                  <a:srgbClr val="010000"/>
                </a:solidFill>
                <a:effectLst/>
                <a:uLnTx/>
                <a:uFillTx/>
                <a:latin typeface="微软雅黑" panose="020B0503020204020204" pitchFamily="34" charset="-122"/>
                <a:ea typeface="微软雅黑" panose="020B0503020204020204" pitchFamily="34" charset="-122"/>
                <a:cs typeface="+mn-cs"/>
              </a:rPr>
              <a:t>)/2</a:t>
            </a:r>
          </a:p>
        </p:txBody>
      </p:sp>
      <p:sp>
        <p:nvSpPr>
          <p:cNvPr id="265237" name="Text Box 21"/>
          <p:cNvSpPr txBox="1">
            <a:spLocks noChangeArrowheads="1"/>
          </p:cNvSpPr>
          <p:nvPr/>
        </p:nvSpPr>
        <p:spPr bwMode="auto">
          <a:xfrm>
            <a:off x="2827338" y="3713163"/>
            <a:ext cx="717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a:ln>
                  <a:noFill/>
                </a:ln>
                <a:solidFill>
                  <a:srgbClr val="006600"/>
                </a:solidFill>
                <a:effectLst/>
                <a:uLnTx/>
                <a:uFillTx/>
                <a:latin typeface="Times New Roman" panose="02020603050405020304" pitchFamily="18" charset="0"/>
                <a:ea typeface="宋体" panose="02010600030101010101" pitchFamily="2" charset="-122"/>
                <a:cs typeface="+mn-cs"/>
              </a:rPr>
              <a:t>low</a:t>
            </a:r>
            <a:endParaRPr kumimoji="1" lang="en-US" altLang="zh-CN" sz="2800" b="0" i="0" u="none" strike="noStrike" kern="1200" cap="none" spc="0" normalizeH="0" baseline="0" noProof="0">
              <a:ln>
                <a:noFill/>
              </a:ln>
              <a:solidFill>
                <a:srgbClr val="010000"/>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79652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65222"/>
                                        </p:tgtEl>
                                        <p:attrNameLst>
                                          <p:attrName>style.visibility</p:attrName>
                                        </p:attrNameLst>
                                      </p:cBhvr>
                                      <p:to>
                                        <p:strVal val="visible"/>
                                      </p:to>
                                    </p:set>
                                    <p:animEffect transition="in" filter="fade">
                                      <p:cBhvr>
                                        <p:cTn id="7" dur="750"/>
                                        <p:tgtEl>
                                          <p:spTgt spid="265222"/>
                                        </p:tgtEl>
                                      </p:cBhvr>
                                    </p:animEffect>
                                    <p:anim calcmode="lin" valueType="num">
                                      <p:cBhvr>
                                        <p:cTn id="8" dur="750" fill="hold"/>
                                        <p:tgtEl>
                                          <p:spTgt spid="265222"/>
                                        </p:tgtEl>
                                        <p:attrNameLst>
                                          <p:attrName>ppt_x</p:attrName>
                                        </p:attrNameLst>
                                      </p:cBhvr>
                                      <p:tavLst>
                                        <p:tav tm="0">
                                          <p:val>
                                            <p:strVal val="#ppt_x"/>
                                          </p:val>
                                        </p:tav>
                                        <p:tav tm="100000">
                                          <p:val>
                                            <p:strVal val="#ppt_x"/>
                                          </p:val>
                                        </p:tav>
                                      </p:tavLst>
                                    </p:anim>
                                    <p:anim calcmode="lin" valueType="num">
                                      <p:cBhvr>
                                        <p:cTn id="9" dur="750" fill="hold"/>
                                        <p:tgtEl>
                                          <p:spTgt spid="2652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65218"/>
                                        </p:tgtEl>
                                        <p:attrNameLst>
                                          <p:attrName>style.visibility</p:attrName>
                                        </p:attrNameLst>
                                      </p:cBhvr>
                                      <p:to>
                                        <p:strVal val="visible"/>
                                      </p:to>
                                    </p:set>
                                    <p:anim calcmode="lin" valueType="num">
                                      <p:cBhvr additive="base">
                                        <p:cTn id="14" dur="500" fill="hold"/>
                                        <p:tgtEl>
                                          <p:spTgt spid="265218"/>
                                        </p:tgtEl>
                                        <p:attrNameLst>
                                          <p:attrName>ppt_x</p:attrName>
                                        </p:attrNameLst>
                                      </p:cBhvr>
                                      <p:tavLst>
                                        <p:tav tm="0">
                                          <p:val>
                                            <p:strVal val="#ppt_x"/>
                                          </p:val>
                                        </p:tav>
                                        <p:tav tm="100000">
                                          <p:val>
                                            <p:strVal val="#ppt_x"/>
                                          </p:val>
                                        </p:tav>
                                      </p:tavLst>
                                    </p:anim>
                                    <p:anim calcmode="lin" valueType="num">
                                      <p:cBhvr additive="base">
                                        <p:cTn id="15" dur="500" fill="hold"/>
                                        <p:tgtEl>
                                          <p:spTgt spid="265218"/>
                                        </p:tgtEl>
                                        <p:attrNameLst>
                                          <p:attrName>ppt_y</p:attrName>
                                        </p:attrNameLst>
                                      </p:cBhvr>
                                      <p:tavLst>
                                        <p:tav tm="0">
                                          <p:val>
                                            <p:strVal val="1+#ppt_h/2"/>
                                          </p:val>
                                        </p:tav>
                                        <p:tav tm="100000">
                                          <p:val>
                                            <p:strVal val="#ppt_y"/>
                                          </p:val>
                                        </p:tav>
                                      </p:tavLst>
                                    </p:anim>
                                  </p:childTnLst>
                                </p:cTn>
                              </p:par>
                            </p:childTnLst>
                          </p:cTn>
                        </p:par>
                        <p:par>
                          <p:cTn id="16" fill="hold" nodeType="afterGroup">
                            <p:stCondLst>
                              <p:cond delay="500"/>
                            </p:stCondLst>
                            <p:childTnLst>
                              <p:par>
                                <p:cTn id="17" presetID="2" presetClass="entr" presetSubtype="8" fill="hold" grpId="0" nodeType="afterEffect">
                                  <p:stCondLst>
                                    <p:cond delay="0"/>
                                  </p:stCondLst>
                                  <p:childTnLst>
                                    <p:set>
                                      <p:cBhvr>
                                        <p:cTn id="18" dur="1" fill="hold">
                                          <p:stCondLst>
                                            <p:cond delay="0"/>
                                          </p:stCondLst>
                                        </p:cTn>
                                        <p:tgtEl>
                                          <p:spTgt spid="265219"/>
                                        </p:tgtEl>
                                        <p:attrNameLst>
                                          <p:attrName>style.visibility</p:attrName>
                                        </p:attrNameLst>
                                      </p:cBhvr>
                                      <p:to>
                                        <p:strVal val="visible"/>
                                      </p:to>
                                    </p:set>
                                    <p:anim calcmode="lin" valueType="num">
                                      <p:cBhvr additive="base">
                                        <p:cTn id="19" dur="500" fill="hold"/>
                                        <p:tgtEl>
                                          <p:spTgt spid="265219"/>
                                        </p:tgtEl>
                                        <p:attrNameLst>
                                          <p:attrName>ppt_x</p:attrName>
                                        </p:attrNameLst>
                                      </p:cBhvr>
                                      <p:tavLst>
                                        <p:tav tm="0">
                                          <p:val>
                                            <p:strVal val="0-#ppt_w/2"/>
                                          </p:val>
                                        </p:tav>
                                        <p:tav tm="100000">
                                          <p:val>
                                            <p:strVal val="#ppt_x"/>
                                          </p:val>
                                        </p:tav>
                                      </p:tavLst>
                                    </p:anim>
                                    <p:anim calcmode="lin" valueType="num">
                                      <p:cBhvr additive="base">
                                        <p:cTn id="20" dur="500" fill="hold"/>
                                        <p:tgtEl>
                                          <p:spTgt spid="265219"/>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1000"/>
                            </p:stCondLst>
                            <p:childTnLst>
                              <p:par>
                                <p:cTn id="22" presetID="2" presetClass="entr" presetSubtype="1" fill="hold" nodeType="afterEffect">
                                  <p:stCondLst>
                                    <p:cond delay="0"/>
                                  </p:stCondLst>
                                  <p:childTnLst>
                                    <p:set>
                                      <p:cBhvr>
                                        <p:cTn id="23" dur="1" fill="hold">
                                          <p:stCondLst>
                                            <p:cond delay="0"/>
                                          </p:stCondLst>
                                        </p:cTn>
                                        <p:tgtEl>
                                          <p:spTgt spid="265220"/>
                                        </p:tgtEl>
                                        <p:attrNameLst>
                                          <p:attrName>style.visibility</p:attrName>
                                        </p:attrNameLst>
                                      </p:cBhvr>
                                      <p:to>
                                        <p:strVal val="visible"/>
                                      </p:to>
                                    </p:set>
                                    <p:anim calcmode="lin" valueType="num">
                                      <p:cBhvr additive="base">
                                        <p:cTn id="24" dur="500" fill="hold"/>
                                        <p:tgtEl>
                                          <p:spTgt spid="265220"/>
                                        </p:tgtEl>
                                        <p:attrNameLst>
                                          <p:attrName>ppt_x</p:attrName>
                                        </p:attrNameLst>
                                      </p:cBhvr>
                                      <p:tavLst>
                                        <p:tav tm="0">
                                          <p:val>
                                            <p:strVal val="#ppt_x"/>
                                          </p:val>
                                        </p:tav>
                                        <p:tav tm="100000">
                                          <p:val>
                                            <p:strVal val="#ppt_x"/>
                                          </p:val>
                                        </p:tav>
                                      </p:tavLst>
                                    </p:anim>
                                    <p:anim calcmode="lin" valueType="num">
                                      <p:cBhvr additive="base">
                                        <p:cTn id="25" dur="500" fill="hold"/>
                                        <p:tgtEl>
                                          <p:spTgt spid="265220"/>
                                        </p:tgtEl>
                                        <p:attrNameLst>
                                          <p:attrName>ppt_y</p:attrName>
                                        </p:attrNameLst>
                                      </p:cBhvr>
                                      <p:tavLst>
                                        <p:tav tm="0">
                                          <p:val>
                                            <p:strVal val="0-#ppt_h/2"/>
                                          </p:val>
                                        </p:tav>
                                        <p:tav tm="100000">
                                          <p:val>
                                            <p:strVal val="#ppt_y"/>
                                          </p:val>
                                        </p:tav>
                                      </p:tavLst>
                                    </p:anim>
                                  </p:childTnLst>
                                </p:cTn>
                              </p:par>
                            </p:childTnLst>
                          </p:cTn>
                        </p:par>
                        <p:par>
                          <p:cTn id="26" fill="hold" nodeType="afterGroup">
                            <p:stCondLst>
                              <p:cond delay="1500"/>
                            </p:stCondLst>
                            <p:childTnLst>
                              <p:par>
                                <p:cTn id="27" presetID="2" presetClass="entr" presetSubtype="1" fill="hold" grpId="0" nodeType="afterEffect">
                                  <p:stCondLst>
                                    <p:cond delay="0"/>
                                  </p:stCondLst>
                                  <p:childTnLst>
                                    <p:set>
                                      <p:cBhvr>
                                        <p:cTn id="28" dur="1" fill="hold">
                                          <p:stCondLst>
                                            <p:cond delay="0"/>
                                          </p:stCondLst>
                                        </p:cTn>
                                        <p:tgtEl>
                                          <p:spTgt spid="265221"/>
                                        </p:tgtEl>
                                        <p:attrNameLst>
                                          <p:attrName>style.visibility</p:attrName>
                                        </p:attrNameLst>
                                      </p:cBhvr>
                                      <p:to>
                                        <p:strVal val="visible"/>
                                      </p:to>
                                    </p:set>
                                    <p:anim calcmode="lin" valueType="num">
                                      <p:cBhvr additive="base">
                                        <p:cTn id="29" dur="500" fill="hold"/>
                                        <p:tgtEl>
                                          <p:spTgt spid="265221"/>
                                        </p:tgtEl>
                                        <p:attrNameLst>
                                          <p:attrName>ppt_x</p:attrName>
                                        </p:attrNameLst>
                                      </p:cBhvr>
                                      <p:tavLst>
                                        <p:tav tm="0">
                                          <p:val>
                                            <p:strVal val="#ppt_x"/>
                                          </p:val>
                                        </p:tav>
                                        <p:tav tm="100000">
                                          <p:val>
                                            <p:strVal val="#ppt_x"/>
                                          </p:val>
                                        </p:tav>
                                      </p:tavLst>
                                    </p:anim>
                                    <p:anim calcmode="lin" valueType="num">
                                      <p:cBhvr additive="base">
                                        <p:cTn id="30" dur="500" fill="hold"/>
                                        <p:tgtEl>
                                          <p:spTgt spid="265221"/>
                                        </p:tgtEl>
                                        <p:attrNameLst>
                                          <p:attrName>ppt_y</p:attrName>
                                        </p:attrNameLst>
                                      </p:cBhvr>
                                      <p:tavLst>
                                        <p:tav tm="0">
                                          <p:val>
                                            <p:strVal val="0-#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265236"/>
                                        </p:tgtEl>
                                        <p:attrNameLst>
                                          <p:attrName>style.visibility</p:attrName>
                                        </p:attrNameLst>
                                      </p:cBhvr>
                                      <p:to>
                                        <p:strVal val="visible"/>
                                      </p:to>
                                    </p:set>
                                    <p:animEffect transition="in" filter="strips(downRight)">
                                      <p:cBhvr>
                                        <p:cTn id="35" dur="500"/>
                                        <p:tgtEl>
                                          <p:spTgt spid="26523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65223"/>
                                        </p:tgtEl>
                                        <p:attrNameLst>
                                          <p:attrName>style.visibility</p:attrName>
                                        </p:attrNameLst>
                                      </p:cBhvr>
                                      <p:to>
                                        <p:strVal val="visible"/>
                                      </p:to>
                                    </p:set>
                                    <p:animEffect transition="in" filter="wipe(left)">
                                      <p:cBhvr>
                                        <p:cTn id="40" dur="500"/>
                                        <p:tgtEl>
                                          <p:spTgt spid="265223"/>
                                        </p:tgtEl>
                                      </p:cBhvr>
                                    </p:animEffec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265237"/>
                                        </p:tgtEl>
                                        <p:attrNameLst>
                                          <p:attrName>style.visibility</p:attrName>
                                        </p:attrNameLst>
                                      </p:cBhvr>
                                      <p:to>
                                        <p:strVal val="visible"/>
                                      </p:to>
                                    </p:set>
                                    <p:animEffect transition="in" filter="wipe(left)">
                                      <p:cBhvr>
                                        <p:cTn id="44" dur="500"/>
                                        <p:tgtEl>
                                          <p:spTgt spid="26523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65225"/>
                                        </p:tgtEl>
                                        <p:attrNameLst>
                                          <p:attrName>style.visibility</p:attrName>
                                        </p:attrNameLst>
                                      </p:cBhvr>
                                      <p:to>
                                        <p:strVal val="visible"/>
                                      </p:to>
                                    </p:set>
                                    <p:animEffect transition="in" filter="wipe(left)">
                                      <p:cBhvr>
                                        <p:cTn id="49" dur="500"/>
                                        <p:tgtEl>
                                          <p:spTgt spid="265225"/>
                                        </p:tgtEl>
                                      </p:cBhvr>
                                    </p:animEffect>
                                  </p:childTnLst>
                                </p:cTn>
                              </p:par>
                            </p:childTnLst>
                          </p:cTn>
                        </p:par>
                        <p:par>
                          <p:cTn id="50" fill="hold" nodeType="afterGroup">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265226"/>
                                        </p:tgtEl>
                                        <p:attrNameLst>
                                          <p:attrName>style.visibility</p:attrName>
                                        </p:attrNameLst>
                                      </p:cBhvr>
                                      <p:to>
                                        <p:strVal val="visible"/>
                                      </p:to>
                                    </p:set>
                                    <p:animEffect transition="in" filter="wipe(left)">
                                      <p:cBhvr>
                                        <p:cTn id="53" dur="500"/>
                                        <p:tgtEl>
                                          <p:spTgt spid="265226"/>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265224"/>
                                        </p:tgtEl>
                                        <p:attrNameLst>
                                          <p:attrName>style.visibility</p:attrName>
                                        </p:attrNameLst>
                                      </p:cBhvr>
                                      <p:to>
                                        <p:strVal val="visible"/>
                                      </p:to>
                                    </p:set>
                                    <p:animEffect transition="in" filter="wipe(left)">
                                      <p:cBhvr>
                                        <p:cTn id="58" dur="500"/>
                                        <p:tgtEl>
                                          <p:spTgt spid="265224"/>
                                        </p:tgtEl>
                                      </p:cBhvr>
                                    </p:animEffect>
                                  </p:childTnLst>
                                </p:cTn>
                              </p:par>
                            </p:childTnLst>
                          </p:cTn>
                        </p:par>
                        <p:par>
                          <p:cTn id="59" fill="hold" nodeType="afterGroup">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265227"/>
                                        </p:tgtEl>
                                        <p:attrNameLst>
                                          <p:attrName>style.visibility</p:attrName>
                                        </p:attrNameLst>
                                      </p:cBhvr>
                                      <p:to>
                                        <p:strVal val="visible"/>
                                      </p:to>
                                    </p:set>
                                    <p:animEffect transition="in" filter="wipe(left)">
                                      <p:cBhvr>
                                        <p:cTn id="62" dur="500"/>
                                        <p:tgtEl>
                                          <p:spTgt spid="26522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xit" presetSubtype="2" fill="hold" grpId="1" nodeType="clickEffect">
                                  <p:stCondLst>
                                    <p:cond delay="0"/>
                                  </p:stCondLst>
                                  <p:childTnLst>
                                    <p:animEffect transition="out" filter="wipe(right)">
                                      <p:cBhvr>
                                        <p:cTn id="66" dur="500"/>
                                        <p:tgtEl>
                                          <p:spTgt spid="265237"/>
                                        </p:tgtEl>
                                      </p:cBhvr>
                                    </p:animEffect>
                                    <p:set>
                                      <p:cBhvr>
                                        <p:cTn id="67" dur="1" fill="hold">
                                          <p:stCondLst>
                                            <p:cond delay="499"/>
                                          </p:stCondLst>
                                        </p:cTn>
                                        <p:tgtEl>
                                          <p:spTgt spid="265237"/>
                                        </p:tgtEl>
                                        <p:attrNameLst>
                                          <p:attrName>style.visibility</p:attrName>
                                        </p:attrNameLst>
                                      </p:cBhvr>
                                      <p:to>
                                        <p:strVal val="hidden"/>
                                      </p:to>
                                    </p:set>
                                  </p:childTnLst>
                                </p:cTn>
                              </p:par>
                            </p:childTnLst>
                          </p:cTn>
                        </p:par>
                        <p:par>
                          <p:cTn id="68" fill="hold" nodeType="afterGroup">
                            <p:stCondLst>
                              <p:cond delay="500"/>
                            </p:stCondLst>
                            <p:childTnLst>
                              <p:par>
                                <p:cTn id="69" presetID="22" presetClass="exit" presetSubtype="2" fill="hold" grpId="1" nodeType="afterEffect">
                                  <p:stCondLst>
                                    <p:cond delay="0"/>
                                  </p:stCondLst>
                                  <p:childTnLst>
                                    <p:animEffect transition="out" filter="wipe(right)">
                                      <p:cBhvr>
                                        <p:cTn id="70" dur="500"/>
                                        <p:tgtEl>
                                          <p:spTgt spid="265223"/>
                                        </p:tgtEl>
                                      </p:cBhvr>
                                    </p:animEffect>
                                    <p:set>
                                      <p:cBhvr>
                                        <p:cTn id="71" dur="1" fill="hold">
                                          <p:stCondLst>
                                            <p:cond delay="499"/>
                                          </p:stCondLst>
                                        </p:cTn>
                                        <p:tgtEl>
                                          <p:spTgt spid="265223"/>
                                        </p:tgtEl>
                                        <p:attrNameLst>
                                          <p:attrName>style.visibility</p:attrName>
                                        </p:attrNameLst>
                                      </p:cBhvr>
                                      <p:to>
                                        <p:strVal val="hidden"/>
                                      </p:to>
                                    </p:set>
                                  </p:childTnLst>
                                </p:cTn>
                              </p:par>
                            </p:childTnLst>
                          </p:cTn>
                        </p:par>
                        <p:par>
                          <p:cTn id="72" fill="hold" nodeType="afterGroup">
                            <p:stCondLst>
                              <p:cond delay="1000"/>
                            </p:stCondLst>
                            <p:childTnLst>
                              <p:par>
                                <p:cTn id="73" presetID="22" presetClass="entr" presetSubtype="8" fill="hold" grpId="0" nodeType="afterEffect">
                                  <p:stCondLst>
                                    <p:cond delay="0"/>
                                  </p:stCondLst>
                                  <p:childTnLst>
                                    <p:set>
                                      <p:cBhvr>
                                        <p:cTn id="74" dur="1" fill="hold">
                                          <p:stCondLst>
                                            <p:cond delay="0"/>
                                          </p:stCondLst>
                                        </p:cTn>
                                        <p:tgtEl>
                                          <p:spTgt spid="265228"/>
                                        </p:tgtEl>
                                        <p:attrNameLst>
                                          <p:attrName>style.visibility</p:attrName>
                                        </p:attrNameLst>
                                      </p:cBhvr>
                                      <p:to>
                                        <p:strVal val="visible"/>
                                      </p:to>
                                    </p:set>
                                    <p:animEffect transition="in" filter="wipe(left)">
                                      <p:cBhvr>
                                        <p:cTn id="75" dur="500"/>
                                        <p:tgtEl>
                                          <p:spTgt spid="265228"/>
                                        </p:tgtEl>
                                      </p:cBhvr>
                                    </p:animEffect>
                                  </p:childTnLst>
                                </p:cTn>
                              </p:par>
                            </p:childTnLst>
                          </p:cTn>
                        </p:par>
                        <p:par>
                          <p:cTn id="76" fill="hold" nodeType="afterGroup">
                            <p:stCondLst>
                              <p:cond delay="1500"/>
                            </p:stCondLst>
                            <p:childTnLst>
                              <p:par>
                                <p:cTn id="77" presetID="22" presetClass="entr" presetSubtype="8" fill="hold" grpId="0" nodeType="afterEffect">
                                  <p:stCondLst>
                                    <p:cond delay="0"/>
                                  </p:stCondLst>
                                  <p:childTnLst>
                                    <p:set>
                                      <p:cBhvr>
                                        <p:cTn id="78" dur="1" fill="hold">
                                          <p:stCondLst>
                                            <p:cond delay="0"/>
                                          </p:stCondLst>
                                        </p:cTn>
                                        <p:tgtEl>
                                          <p:spTgt spid="265229"/>
                                        </p:tgtEl>
                                        <p:attrNameLst>
                                          <p:attrName>style.visibility</p:attrName>
                                        </p:attrNameLst>
                                      </p:cBhvr>
                                      <p:to>
                                        <p:strVal val="visible"/>
                                      </p:to>
                                    </p:set>
                                    <p:animEffect transition="in" filter="wipe(left)">
                                      <p:cBhvr>
                                        <p:cTn id="79" dur="500"/>
                                        <p:tgtEl>
                                          <p:spTgt spid="265229"/>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xit" presetSubtype="2" fill="hold" grpId="1" nodeType="clickEffect">
                                  <p:stCondLst>
                                    <p:cond delay="0"/>
                                  </p:stCondLst>
                                  <p:childTnLst>
                                    <p:animEffect transition="out" filter="wipe(right)">
                                      <p:cBhvr>
                                        <p:cTn id="83" dur="500"/>
                                        <p:tgtEl>
                                          <p:spTgt spid="265227"/>
                                        </p:tgtEl>
                                      </p:cBhvr>
                                    </p:animEffect>
                                    <p:set>
                                      <p:cBhvr>
                                        <p:cTn id="84" dur="1" fill="hold">
                                          <p:stCondLst>
                                            <p:cond delay="499"/>
                                          </p:stCondLst>
                                        </p:cTn>
                                        <p:tgtEl>
                                          <p:spTgt spid="265227"/>
                                        </p:tgtEl>
                                        <p:attrNameLst>
                                          <p:attrName>style.visibility</p:attrName>
                                        </p:attrNameLst>
                                      </p:cBhvr>
                                      <p:to>
                                        <p:strVal val="hidden"/>
                                      </p:to>
                                    </p:set>
                                  </p:childTnLst>
                                </p:cTn>
                              </p:par>
                            </p:childTnLst>
                          </p:cTn>
                        </p:par>
                        <p:par>
                          <p:cTn id="85" fill="hold" nodeType="afterGroup">
                            <p:stCondLst>
                              <p:cond delay="500"/>
                            </p:stCondLst>
                            <p:childTnLst>
                              <p:par>
                                <p:cTn id="86" presetID="22" presetClass="exit" presetSubtype="2" fill="hold" grpId="1" nodeType="afterEffect">
                                  <p:stCondLst>
                                    <p:cond delay="0"/>
                                  </p:stCondLst>
                                  <p:childTnLst>
                                    <p:animEffect transition="out" filter="wipe(right)">
                                      <p:cBhvr>
                                        <p:cTn id="87" dur="500"/>
                                        <p:tgtEl>
                                          <p:spTgt spid="265224"/>
                                        </p:tgtEl>
                                      </p:cBhvr>
                                    </p:animEffect>
                                    <p:set>
                                      <p:cBhvr>
                                        <p:cTn id="88" dur="1" fill="hold">
                                          <p:stCondLst>
                                            <p:cond delay="499"/>
                                          </p:stCondLst>
                                        </p:cTn>
                                        <p:tgtEl>
                                          <p:spTgt spid="265224"/>
                                        </p:tgtEl>
                                        <p:attrNameLst>
                                          <p:attrName>style.visibility</p:attrName>
                                        </p:attrNameLst>
                                      </p:cBhvr>
                                      <p:to>
                                        <p:strVal val="hidden"/>
                                      </p:to>
                                    </p:set>
                                  </p:childTnLst>
                                </p:cTn>
                              </p:par>
                            </p:childTnLst>
                          </p:cTn>
                        </p:par>
                        <p:par>
                          <p:cTn id="89" fill="hold" nodeType="afterGroup">
                            <p:stCondLst>
                              <p:cond delay="1000"/>
                            </p:stCondLst>
                            <p:childTnLst>
                              <p:par>
                                <p:cTn id="90" presetID="22" presetClass="entr" presetSubtype="8" fill="hold" grpId="0" nodeType="afterEffect">
                                  <p:stCondLst>
                                    <p:cond delay="0"/>
                                  </p:stCondLst>
                                  <p:childTnLst>
                                    <p:set>
                                      <p:cBhvr>
                                        <p:cTn id="91" dur="1" fill="hold">
                                          <p:stCondLst>
                                            <p:cond delay="0"/>
                                          </p:stCondLst>
                                        </p:cTn>
                                        <p:tgtEl>
                                          <p:spTgt spid="265230"/>
                                        </p:tgtEl>
                                        <p:attrNameLst>
                                          <p:attrName>style.visibility</p:attrName>
                                        </p:attrNameLst>
                                      </p:cBhvr>
                                      <p:to>
                                        <p:strVal val="visible"/>
                                      </p:to>
                                    </p:set>
                                    <p:animEffect transition="in" filter="wipe(left)">
                                      <p:cBhvr>
                                        <p:cTn id="92" dur="500"/>
                                        <p:tgtEl>
                                          <p:spTgt spid="265230"/>
                                        </p:tgtEl>
                                      </p:cBhvr>
                                    </p:animEffect>
                                  </p:childTnLst>
                                </p:cTn>
                              </p:par>
                            </p:childTnLst>
                          </p:cTn>
                        </p:par>
                        <p:par>
                          <p:cTn id="93" fill="hold" nodeType="afterGroup">
                            <p:stCondLst>
                              <p:cond delay="1500"/>
                            </p:stCondLst>
                            <p:childTnLst>
                              <p:par>
                                <p:cTn id="94" presetID="22" presetClass="entr" presetSubtype="8" fill="hold" grpId="0" nodeType="afterEffect">
                                  <p:stCondLst>
                                    <p:cond delay="0"/>
                                  </p:stCondLst>
                                  <p:childTnLst>
                                    <p:set>
                                      <p:cBhvr>
                                        <p:cTn id="95" dur="1" fill="hold">
                                          <p:stCondLst>
                                            <p:cond delay="0"/>
                                          </p:stCondLst>
                                        </p:cTn>
                                        <p:tgtEl>
                                          <p:spTgt spid="265231"/>
                                        </p:tgtEl>
                                        <p:attrNameLst>
                                          <p:attrName>style.visibility</p:attrName>
                                        </p:attrNameLst>
                                      </p:cBhvr>
                                      <p:to>
                                        <p:strVal val="visible"/>
                                      </p:to>
                                    </p:set>
                                    <p:animEffect transition="in" filter="wipe(left)">
                                      <p:cBhvr>
                                        <p:cTn id="96" dur="500"/>
                                        <p:tgtEl>
                                          <p:spTgt spid="26523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xit" presetSubtype="2" fill="hold" grpId="1" nodeType="clickEffect">
                                  <p:stCondLst>
                                    <p:cond delay="0"/>
                                  </p:stCondLst>
                                  <p:childTnLst>
                                    <p:animEffect transition="out" filter="wipe(right)">
                                      <p:cBhvr>
                                        <p:cTn id="100" dur="500"/>
                                        <p:tgtEl>
                                          <p:spTgt spid="265226"/>
                                        </p:tgtEl>
                                      </p:cBhvr>
                                    </p:animEffect>
                                    <p:set>
                                      <p:cBhvr>
                                        <p:cTn id="101" dur="1" fill="hold">
                                          <p:stCondLst>
                                            <p:cond delay="499"/>
                                          </p:stCondLst>
                                        </p:cTn>
                                        <p:tgtEl>
                                          <p:spTgt spid="265226"/>
                                        </p:tgtEl>
                                        <p:attrNameLst>
                                          <p:attrName>style.visibility</p:attrName>
                                        </p:attrNameLst>
                                      </p:cBhvr>
                                      <p:to>
                                        <p:strVal val="hidden"/>
                                      </p:to>
                                    </p:set>
                                  </p:childTnLst>
                                </p:cTn>
                              </p:par>
                            </p:childTnLst>
                          </p:cTn>
                        </p:par>
                        <p:par>
                          <p:cTn id="102" fill="hold" nodeType="afterGroup">
                            <p:stCondLst>
                              <p:cond delay="500"/>
                            </p:stCondLst>
                            <p:childTnLst>
                              <p:par>
                                <p:cTn id="103" presetID="22" presetClass="exit" presetSubtype="2" fill="hold" grpId="1" nodeType="afterEffect">
                                  <p:stCondLst>
                                    <p:cond delay="0"/>
                                  </p:stCondLst>
                                  <p:childTnLst>
                                    <p:animEffect transition="out" filter="wipe(right)">
                                      <p:cBhvr>
                                        <p:cTn id="104" dur="500"/>
                                        <p:tgtEl>
                                          <p:spTgt spid="265225"/>
                                        </p:tgtEl>
                                      </p:cBhvr>
                                    </p:animEffect>
                                    <p:set>
                                      <p:cBhvr>
                                        <p:cTn id="105" dur="1" fill="hold">
                                          <p:stCondLst>
                                            <p:cond delay="499"/>
                                          </p:stCondLst>
                                        </p:cTn>
                                        <p:tgtEl>
                                          <p:spTgt spid="265225"/>
                                        </p:tgtEl>
                                        <p:attrNameLst>
                                          <p:attrName>style.visibility</p:attrName>
                                        </p:attrNameLst>
                                      </p:cBhvr>
                                      <p:to>
                                        <p:strVal val="hidden"/>
                                      </p:to>
                                    </p:set>
                                  </p:childTnLst>
                                </p:cTn>
                              </p:par>
                            </p:childTnLst>
                          </p:cTn>
                        </p:par>
                        <p:par>
                          <p:cTn id="106" fill="hold" nodeType="afterGroup">
                            <p:stCondLst>
                              <p:cond delay="1000"/>
                            </p:stCondLst>
                            <p:childTnLst>
                              <p:par>
                                <p:cTn id="107" presetID="22" presetClass="entr" presetSubtype="8" fill="hold" grpId="0" nodeType="afterEffect">
                                  <p:stCondLst>
                                    <p:cond delay="0"/>
                                  </p:stCondLst>
                                  <p:childTnLst>
                                    <p:set>
                                      <p:cBhvr>
                                        <p:cTn id="108" dur="1" fill="hold">
                                          <p:stCondLst>
                                            <p:cond delay="0"/>
                                          </p:stCondLst>
                                        </p:cTn>
                                        <p:tgtEl>
                                          <p:spTgt spid="265232"/>
                                        </p:tgtEl>
                                        <p:attrNameLst>
                                          <p:attrName>style.visibility</p:attrName>
                                        </p:attrNameLst>
                                      </p:cBhvr>
                                      <p:to>
                                        <p:strVal val="visible"/>
                                      </p:to>
                                    </p:set>
                                    <p:animEffect transition="in" filter="wipe(left)">
                                      <p:cBhvr>
                                        <p:cTn id="109" dur="500"/>
                                        <p:tgtEl>
                                          <p:spTgt spid="265232"/>
                                        </p:tgtEl>
                                      </p:cBhvr>
                                    </p:animEffect>
                                  </p:childTnLst>
                                </p:cTn>
                              </p:par>
                            </p:childTnLst>
                          </p:cTn>
                        </p:par>
                        <p:par>
                          <p:cTn id="110" fill="hold" nodeType="afterGroup">
                            <p:stCondLst>
                              <p:cond delay="1500"/>
                            </p:stCondLst>
                            <p:childTnLst>
                              <p:par>
                                <p:cTn id="111" presetID="22" presetClass="entr" presetSubtype="8" fill="hold" grpId="0" nodeType="afterEffect">
                                  <p:stCondLst>
                                    <p:cond delay="0"/>
                                  </p:stCondLst>
                                  <p:childTnLst>
                                    <p:set>
                                      <p:cBhvr>
                                        <p:cTn id="112" dur="1" fill="hold">
                                          <p:stCondLst>
                                            <p:cond delay="0"/>
                                          </p:stCondLst>
                                        </p:cTn>
                                        <p:tgtEl>
                                          <p:spTgt spid="265233"/>
                                        </p:tgtEl>
                                        <p:attrNameLst>
                                          <p:attrName>style.visibility</p:attrName>
                                        </p:attrNameLst>
                                      </p:cBhvr>
                                      <p:to>
                                        <p:strVal val="visible"/>
                                      </p:to>
                                    </p:set>
                                    <p:animEffect transition="in" filter="wipe(left)">
                                      <p:cBhvr>
                                        <p:cTn id="113" dur="500"/>
                                        <p:tgtEl>
                                          <p:spTgt spid="265233"/>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2" presetClass="exit" presetSubtype="4" fill="hold" grpId="1" nodeType="clickEffect">
                                  <p:stCondLst>
                                    <p:cond delay="0"/>
                                  </p:stCondLst>
                                  <p:childTnLst>
                                    <p:animEffect transition="out" filter="wipe(down)">
                                      <p:cBhvr>
                                        <p:cTn id="117" dur="500"/>
                                        <p:tgtEl>
                                          <p:spTgt spid="265231"/>
                                        </p:tgtEl>
                                      </p:cBhvr>
                                    </p:animEffect>
                                    <p:set>
                                      <p:cBhvr>
                                        <p:cTn id="118" dur="1" fill="hold">
                                          <p:stCondLst>
                                            <p:cond delay="499"/>
                                          </p:stCondLst>
                                        </p:cTn>
                                        <p:tgtEl>
                                          <p:spTgt spid="265231"/>
                                        </p:tgtEl>
                                        <p:attrNameLst>
                                          <p:attrName>style.visibility</p:attrName>
                                        </p:attrNameLst>
                                      </p:cBhvr>
                                      <p:to>
                                        <p:strVal val="hidden"/>
                                      </p:to>
                                    </p:set>
                                  </p:childTnLst>
                                </p:cTn>
                              </p:par>
                            </p:childTnLst>
                          </p:cTn>
                        </p:par>
                        <p:par>
                          <p:cTn id="119" fill="hold" nodeType="afterGroup">
                            <p:stCondLst>
                              <p:cond delay="500"/>
                            </p:stCondLst>
                            <p:childTnLst>
                              <p:par>
                                <p:cTn id="120" presetID="22" presetClass="exit" presetSubtype="4" fill="hold" grpId="1" nodeType="afterEffect">
                                  <p:stCondLst>
                                    <p:cond delay="0"/>
                                  </p:stCondLst>
                                  <p:childTnLst>
                                    <p:animEffect transition="out" filter="wipe(down)">
                                      <p:cBhvr>
                                        <p:cTn id="121" dur="500"/>
                                        <p:tgtEl>
                                          <p:spTgt spid="265230"/>
                                        </p:tgtEl>
                                      </p:cBhvr>
                                    </p:animEffect>
                                    <p:set>
                                      <p:cBhvr>
                                        <p:cTn id="122" dur="1" fill="hold">
                                          <p:stCondLst>
                                            <p:cond delay="499"/>
                                          </p:stCondLst>
                                        </p:cTn>
                                        <p:tgtEl>
                                          <p:spTgt spid="265230"/>
                                        </p:tgtEl>
                                        <p:attrNameLst>
                                          <p:attrName>style.visibility</p:attrName>
                                        </p:attrNameLst>
                                      </p:cBhvr>
                                      <p:to>
                                        <p:strVal val="hidden"/>
                                      </p:to>
                                    </p:set>
                                  </p:childTnLst>
                                </p:cTn>
                              </p:par>
                            </p:childTnLst>
                          </p:cTn>
                        </p:par>
                        <p:par>
                          <p:cTn id="123" fill="hold" nodeType="afterGroup">
                            <p:stCondLst>
                              <p:cond delay="1000"/>
                            </p:stCondLst>
                            <p:childTnLst>
                              <p:par>
                                <p:cTn id="124" presetID="22" presetClass="entr" presetSubtype="8" fill="hold" grpId="0" nodeType="afterEffect">
                                  <p:stCondLst>
                                    <p:cond delay="0"/>
                                  </p:stCondLst>
                                  <p:childTnLst>
                                    <p:set>
                                      <p:cBhvr>
                                        <p:cTn id="125" dur="1" fill="hold">
                                          <p:stCondLst>
                                            <p:cond delay="0"/>
                                          </p:stCondLst>
                                        </p:cTn>
                                        <p:tgtEl>
                                          <p:spTgt spid="265234"/>
                                        </p:tgtEl>
                                        <p:attrNameLst>
                                          <p:attrName>style.visibility</p:attrName>
                                        </p:attrNameLst>
                                      </p:cBhvr>
                                      <p:to>
                                        <p:strVal val="visible"/>
                                      </p:to>
                                    </p:set>
                                    <p:animEffect transition="in" filter="wipe(left)">
                                      <p:cBhvr>
                                        <p:cTn id="126" dur="500"/>
                                        <p:tgtEl>
                                          <p:spTgt spid="265234"/>
                                        </p:tgtEl>
                                      </p:cBhvr>
                                    </p:animEffect>
                                  </p:childTnLst>
                                </p:cTn>
                              </p:par>
                            </p:childTnLst>
                          </p:cTn>
                        </p:par>
                        <p:par>
                          <p:cTn id="127" fill="hold" nodeType="afterGroup">
                            <p:stCondLst>
                              <p:cond delay="1500"/>
                            </p:stCondLst>
                            <p:childTnLst>
                              <p:par>
                                <p:cTn id="128" presetID="22" presetClass="entr" presetSubtype="8" fill="hold" grpId="0" nodeType="afterEffect">
                                  <p:stCondLst>
                                    <p:cond delay="0"/>
                                  </p:stCondLst>
                                  <p:childTnLst>
                                    <p:set>
                                      <p:cBhvr>
                                        <p:cTn id="129" dur="1" fill="hold">
                                          <p:stCondLst>
                                            <p:cond delay="0"/>
                                          </p:stCondLst>
                                        </p:cTn>
                                        <p:tgtEl>
                                          <p:spTgt spid="265235"/>
                                        </p:tgtEl>
                                        <p:attrNameLst>
                                          <p:attrName>style.visibility</p:attrName>
                                        </p:attrNameLst>
                                      </p:cBhvr>
                                      <p:to>
                                        <p:strVal val="visible"/>
                                      </p:to>
                                    </p:set>
                                    <p:animEffect transition="in" filter="wipe(left)">
                                      <p:cBhvr>
                                        <p:cTn id="130" dur="500"/>
                                        <p:tgtEl>
                                          <p:spTgt spid="265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219" grpId="0" autoUpdateAnimBg="0"/>
      <p:bldP spid="265221" grpId="0" autoUpdateAnimBg="0"/>
      <p:bldP spid="265222" grpId="0"/>
      <p:bldP spid="265223" grpId="0" animBg="1"/>
      <p:bldP spid="265223" grpId="1" animBg="1"/>
      <p:bldP spid="265224" grpId="0" animBg="1"/>
      <p:bldP spid="265224" grpId="1" animBg="1"/>
      <p:bldP spid="265225" grpId="0" animBg="1"/>
      <p:bldP spid="265225" grpId="1" animBg="1"/>
      <p:bldP spid="265226" grpId="0" autoUpdateAnimBg="0"/>
      <p:bldP spid="265226" grpId="1"/>
      <p:bldP spid="265227" grpId="0" animBg="1" autoUpdateAnimBg="0"/>
      <p:bldP spid="265227" grpId="1" animBg="1"/>
      <p:bldP spid="265228" grpId="0" animBg="1"/>
      <p:bldP spid="265229" grpId="0"/>
      <p:bldP spid="265230" grpId="0" animBg="1"/>
      <p:bldP spid="265230" grpId="1" animBg="1"/>
      <p:bldP spid="265231" grpId="0" animBg="1"/>
      <p:bldP spid="265231" grpId="1" animBg="1"/>
      <p:bldP spid="265232" grpId="0" animBg="1"/>
      <p:bldP spid="265233" grpId="0"/>
      <p:bldP spid="265234" grpId="0" animBg="1"/>
      <p:bldP spid="265235" grpId="0" animBg="1"/>
      <p:bldP spid="265236" grpId="0" autoUpdateAnimBg="0"/>
      <p:bldP spid="265237" grpId="0"/>
      <p:bldP spid="26523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a:extLst>
              <a:ext uri="{FF2B5EF4-FFF2-40B4-BE49-F238E27FC236}">
                <a16:creationId xmlns="" xmlns:a16="http://schemas.microsoft.com/office/drawing/2014/main" id="{270A1EF9-65B7-4715-9475-07928B9EDE63}"/>
              </a:ext>
            </a:extLst>
          </p:cNvPr>
          <p:cNvSpPr>
            <a:spLocks noGrp="1"/>
          </p:cNvSpPr>
          <p:nvPr>
            <p:ph type="subTitle" idx="1"/>
          </p:nvPr>
        </p:nvSpPr>
        <p:spPr/>
        <p:txBody>
          <a:bodyPr/>
          <a:lstStyle/>
          <a:p>
            <a:r>
              <a:rPr lang="en-US" altLang="zh-CN" dirty="0"/>
              <a:t>11.1.3</a:t>
            </a:r>
            <a:r>
              <a:rPr lang="zh-CN" altLang="en-US" dirty="0"/>
              <a:t>索引查找</a:t>
            </a:r>
          </a:p>
        </p:txBody>
      </p:sp>
      <p:sp>
        <p:nvSpPr>
          <p:cNvPr id="5" name="文本占位符 4">
            <a:extLst>
              <a:ext uri="{FF2B5EF4-FFF2-40B4-BE49-F238E27FC236}">
                <a16:creationId xmlns="" xmlns:a16="http://schemas.microsoft.com/office/drawing/2014/main" id="{99F832F4-96BC-4C98-8D0A-F908099071E8}"/>
              </a:ext>
            </a:extLst>
          </p:cNvPr>
          <p:cNvSpPr>
            <a:spLocks noGrp="1"/>
          </p:cNvSpPr>
          <p:nvPr>
            <p:ph type="body" idx="10"/>
          </p:nvPr>
        </p:nvSpPr>
        <p:spPr/>
        <p:txBody>
          <a:bodyPr/>
          <a:lstStyle/>
          <a:p>
            <a:endParaRPr lang="zh-CN" altLang="en-US"/>
          </a:p>
        </p:txBody>
      </p:sp>
      <p:pic>
        <p:nvPicPr>
          <p:cNvPr id="19459"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56363" y="2838450"/>
            <a:ext cx="5327650" cy="338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p:cNvSpPr txBox="1">
            <a:spLocks noChangeArrowheads="1"/>
          </p:cNvSpPr>
          <p:nvPr/>
        </p:nvSpPr>
        <p:spPr bwMode="auto">
          <a:xfrm>
            <a:off x="1156851" y="2060848"/>
            <a:ext cx="634019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eaLnBrk="0" fontAlgn="base" hangingPunct="0">
              <a:spcBef>
                <a:spcPct val="0"/>
              </a:spcBef>
              <a:spcAft>
                <a:spcPct val="0"/>
              </a:spcAft>
              <a:buClrTx/>
              <a:buFontTx/>
              <a:buNone/>
              <a:defRPr/>
            </a:pPr>
            <a:r>
              <a:rPr lang="zh-CN" altLang="en-US" sz="3200" b="0" dirty="0">
                <a:solidFill>
                  <a:srgbClr val="010000"/>
                </a:solidFill>
                <a:latin typeface="微软雅黑" panose="020B0503020204020204" pitchFamily="34" charset="-122"/>
                <a:ea typeface="微软雅黑" panose="020B0503020204020204" pitchFamily="34" charset="-122"/>
              </a:rPr>
              <a:t>数据太多，杂乱无章，查找困难！</a:t>
            </a:r>
          </a:p>
        </p:txBody>
      </p:sp>
      <p:sp>
        <p:nvSpPr>
          <p:cNvPr id="11" name="Rectangle 2">
            <a:extLst>
              <a:ext uri="{FF2B5EF4-FFF2-40B4-BE49-F238E27FC236}">
                <a16:creationId xmlns="" xmlns:a16="http://schemas.microsoft.com/office/drawing/2014/main" id="{039402BE-1066-48E3-9BEF-A411188BD516}"/>
              </a:ext>
            </a:extLst>
          </p:cNvPr>
          <p:cNvSpPr txBox="1">
            <a:spLocks noChangeArrowheads="1"/>
          </p:cNvSpPr>
          <p:nvPr/>
        </p:nvSpPr>
        <p:spPr bwMode="auto">
          <a:xfrm>
            <a:off x="3860173" y="934050"/>
            <a:ext cx="3791843" cy="632078"/>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fontScale="85000" lnSpcReduction="10000"/>
          </a:bodyPr>
          <a:lstStyle>
            <a:defPPr>
              <a:defRPr lang="zh-CN"/>
            </a:defPPr>
            <a:lvl1pPr algn="ctr" defTabSz="914400" eaLnBrk="1" latinLnBrk="0" hangingPunct="1">
              <a:lnSpc>
                <a:spcPct val="90000"/>
              </a:lnSpc>
              <a:buNone/>
              <a:defRPr sz="4000">
                <a:latin typeface="微软雅黑" panose="020B0503020204020204" pitchFamily="34" charset="-122"/>
                <a:ea typeface="微软雅黑" panose="020B0503020204020204" pitchFamily="34" charset="-122"/>
                <a:cs typeface="+mj-cs"/>
              </a:defRPr>
            </a:lvl1pPr>
          </a:lstStyle>
          <a:p>
            <a:pPr fontAlgn="base">
              <a:spcBef>
                <a:spcPct val="0"/>
              </a:spcBef>
              <a:spcAft>
                <a:spcPct val="0"/>
              </a:spcAft>
              <a:defRPr/>
            </a:pPr>
            <a:r>
              <a:rPr lang="en-US" altLang="zh-CN" dirty="0">
                <a:solidFill>
                  <a:srgbClr val="010000"/>
                </a:solidFill>
              </a:rPr>
              <a:t>11.1.3 </a:t>
            </a:r>
            <a:r>
              <a:rPr lang="zh-CN" altLang="en-US" dirty="0">
                <a:solidFill>
                  <a:srgbClr val="010000"/>
                </a:solidFill>
              </a:rPr>
              <a:t>索引表查找</a:t>
            </a:r>
          </a:p>
        </p:txBody>
      </p:sp>
    </p:spTree>
    <p:extLst>
      <p:ext uri="{BB962C8B-B14F-4D97-AF65-F5344CB8AC3E}">
        <p14:creationId xmlns:p14="http://schemas.microsoft.com/office/powerpoint/2010/main" val="54328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1" nodeType="clickEffect">
                                  <p:stCondLst>
                                    <p:cond delay="0"/>
                                  </p:stCondLst>
                                  <p:childTnLst>
                                    <p:animEffect transition="out" filter="fade">
                                      <p:cBhvr>
                                        <p:cTn id="13" dur="500" tmFilter="0, 0; .2, .5; .8, .5; 1, 0"/>
                                        <p:tgtEl>
                                          <p:spTgt spid="3"/>
                                        </p:tgtEl>
                                      </p:cBhvr>
                                    </p:animEffect>
                                    <p:animScale>
                                      <p:cBhvr>
                                        <p:cTn id="14" dur="250" autoRev="1" fill="hold"/>
                                        <p:tgtEl>
                                          <p:spTgt spid="3"/>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32" presetClass="emph" presetSubtype="0" fill="hold" grpId="2" nodeType="clickEffect">
                                  <p:stCondLst>
                                    <p:cond delay="0"/>
                                  </p:stCondLst>
                                  <p:childTnLst>
                                    <p:animRot by="120000">
                                      <p:cBhvr>
                                        <p:cTn id="18" dur="50" fill="hold">
                                          <p:stCondLst>
                                            <p:cond delay="0"/>
                                          </p:stCondLst>
                                        </p:cTn>
                                        <p:tgtEl>
                                          <p:spTgt spid="3"/>
                                        </p:tgtEl>
                                        <p:attrNameLst>
                                          <p:attrName>r</p:attrName>
                                        </p:attrNameLst>
                                      </p:cBhvr>
                                    </p:animRot>
                                    <p:animRot by="-240000">
                                      <p:cBhvr>
                                        <p:cTn id="19" dur="100" fill="hold">
                                          <p:stCondLst>
                                            <p:cond delay="100"/>
                                          </p:stCondLst>
                                        </p:cTn>
                                        <p:tgtEl>
                                          <p:spTgt spid="3"/>
                                        </p:tgtEl>
                                        <p:attrNameLst>
                                          <p:attrName>r</p:attrName>
                                        </p:attrNameLst>
                                      </p:cBhvr>
                                    </p:animRot>
                                    <p:animRot by="240000">
                                      <p:cBhvr>
                                        <p:cTn id="20" dur="100" fill="hold">
                                          <p:stCondLst>
                                            <p:cond delay="200"/>
                                          </p:stCondLst>
                                        </p:cTn>
                                        <p:tgtEl>
                                          <p:spTgt spid="3"/>
                                        </p:tgtEl>
                                        <p:attrNameLst>
                                          <p:attrName>r</p:attrName>
                                        </p:attrNameLst>
                                      </p:cBhvr>
                                    </p:animRot>
                                    <p:animRot by="-240000">
                                      <p:cBhvr>
                                        <p:cTn id="21" dur="100" fill="hold">
                                          <p:stCondLst>
                                            <p:cond delay="300"/>
                                          </p:stCondLst>
                                        </p:cTn>
                                        <p:tgtEl>
                                          <p:spTgt spid="3"/>
                                        </p:tgtEl>
                                        <p:attrNameLst>
                                          <p:attrName>r</p:attrName>
                                        </p:attrNameLst>
                                      </p:cBhvr>
                                    </p:animRot>
                                    <p:animRot by="120000">
                                      <p:cBhvr>
                                        <p:cTn id="22" dur="100" fill="hold">
                                          <p:stCondLst>
                                            <p:cond delay="400"/>
                                          </p:stCondLst>
                                        </p:cTn>
                                        <p:tgtEl>
                                          <p:spTgt spid="3"/>
                                        </p:tgtEl>
                                        <p:attrNameLst>
                                          <p:attrName>r</p:attrName>
                                        </p:attrNameLst>
                                      </p:cBhvr>
                                    </p:animRo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8E497289-D43D-42E7-9AA6-2DD7684EF488}"/>
              </a:ext>
            </a:extLst>
          </p:cNvPr>
          <p:cNvSpPr>
            <a:spLocks noGrp="1"/>
          </p:cNvSpPr>
          <p:nvPr>
            <p:ph type="subTitle" idx="1"/>
          </p:nvPr>
        </p:nvSpPr>
        <p:spPr/>
        <p:txBody>
          <a:bodyPr/>
          <a:lstStyle/>
          <a:p>
            <a:r>
              <a:rPr lang="en-US" altLang="zh-CN" dirty="0"/>
              <a:t>11.1.3</a:t>
            </a:r>
            <a:r>
              <a:rPr lang="zh-CN" altLang="en-US" dirty="0"/>
              <a:t>索引查找</a:t>
            </a:r>
          </a:p>
        </p:txBody>
      </p:sp>
      <p:sp>
        <p:nvSpPr>
          <p:cNvPr id="5" name="文本占位符 4">
            <a:extLst>
              <a:ext uri="{FF2B5EF4-FFF2-40B4-BE49-F238E27FC236}">
                <a16:creationId xmlns="" xmlns:a16="http://schemas.microsoft.com/office/drawing/2014/main" id="{511B7AB6-3807-4123-9E1E-BB8288BB22DF}"/>
              </a:ext>
            </a:extLst>
          </p:cNvPr>
          <p:cNvSpPr>
            <a:spLocks noGrp="1"/>
          </p:cNvSpPr>
          <p:nvPr>
            <p:ph type="body" idx="10"/>
          </p:nvPr>
        </p:nvSpPr>
        <p:spPr/>
        <p:txBody>
          <a:bodyPr/>
          <a:lstStyle/>
          <a:p>
            <a:endParaRPr lang="zh-CN" altLang="en-US"/>
          </a:p>
        </p:txBody>
      </p:sp>
      <p:pic>
        <p:nvPicPr>
          <p:cNvPr id="21507" name="内容占位符 4"/>
          <p:cNvPicPr>
            <a:picLocks noGrp="1" noChangeAspect="1"/>
          </p:cNvPicPr>
          <p:nvPr>
            <p:ph idx="11"/>
          </p:nvPr>
        </p:nvPicPr>
        <p:blipFill>
          <a:blip r:embed="rId3">
            <a:extLst>
              <a:ext uri="{28A0092B-C50C-407E-A947-70E740481C1C}">
                <a14:useLocalDpi xmlns:a14="http://schemas.microsoft.com/office/drawing/2010/main" val="0"/>
              </a:ext>
            </a:extLst>
          </a:blip>
          <a:stretch>
            <a:fillRect/>
          </a:stretch>
        </p:blipFill>
        <p:spPr>
          <a:xfrm>
            <a:off x="3210485" y="1377650"/>
            <a:ext cx="8143315" cy="4870588"/>
          </a:xfrm>
        </p:spPr>
      </p:pic>
      <p:sp>
        <p:nvSpPr>
          <p:cNvPr id="4" name="文本框 3"/>
          <p:cNvSpPr txBox="1">
            <a:spLocks noChangeArrowheads="1"/>
          </p:cNvSpPr>
          <p:nvPr/>
        </p:nvSpPr>
        <p:spPr bwMode="auto">
          <a:xfrm>
            <a:off x="1156851" y="2060848"/>
            <a:ext cx="223651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eaLnBrk="0" fontAlgn="base" hangingPunct="0">
              <a:spcBef>
                <a:spcPct val="0"/>
              </a:spcBef>
              <a:spcAft>
                <a:spcPct val="0"/>
              </a:spcAft>
              <a:buClrTx/>
              <a:buFontTx/>
              <a:buNone/>
              <a:defRPr/>
            </a:pPr>
            <a:r>
              <a:rPr lang="zh-CN" altLang="en-US" sz="3200" b="0" dirty="0">
                <a:solidFill>
                  <a:srgbClr val="010000"/>
                </a:solidFill>
                <a:latin typeface="微软雅黑" panose="020B0503020204020204" pitchFamily="34" charset="-122"/>
                <a:ea typeface="微软雅黑" panose="020B0503020204020204" pitchFamily="34" charset="-122"/>
              </a:rPr>
              <a:t>建立索引！</a:t>
            </a:r>
          </a:p>
        </p:txBody>
      </p:sp>
    </p:spTree>
    <p:extLst>
      <p:ext uri="{BB962C8B-B14F-4D97-AF65-F5344CB8AC3E}">
        <p14:creationId xmlns:p14="http://schemas.microsoft.com/office/powerpoint/2010/main" val="740733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1" nodeType="clickEffect">
                                  <p:stCondLst>
                                    <p:cond delay="0"/>
                                  </p:stCondLst>
                                  <p:childTnLst>
                                    <p:animEffect transition="out" filter="fade">
                                      <p:cBhvr>
                                        <p:cTn id="13" dur="500" tmFilter="0, 0; .2, .5; .8, .5; 1, 0"/>
                                        <p:tgtEl>
                                          <p:spTgt spid="4"/>
                                        </p:tgtEl>
                                      </p:cBhvr>
                                    </p:animEffect>
                                    <p:animScale>
                                      <p:cBhvr>
                                        <p:cTn id="14" dur="250" autoRev="1" fill="hold"/>
                                        <p:tgtEl>
                                          <p:spTgt spid="4"/>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32" presetClass="emph" presetSubtype="0" fill="hold" grpId="2" nodeType="clickEffect">
                                  <p:stCondLst>
                                    <p:cond delay="0"/>
                                  </p:stCondLst>
                                  <p:childTnLst>
                                    <p:animRot by="120000">
                                      <p:cBhvr>
                                        <p:cTn id="18" dur="50" fill="hold">
                                          <p:stCondLst>
                                            <p:cond delay="0"/>
                                          </p:stCondLst>
                                        </p:cTn>
                                        <p:tgtEl>
                                          <p:spTgt spid="4"/>
                                        </p:tgtEl>
                                        <p:attrNameLst>
                                          <p:attrName>r</p:attrName>
                                        </p:attrNameLst>
                                      </p:cBhvr>
                                    </p:animRot>
                                    <p:animRot by="-240000">
                                      <p:cBhvr>
                                        <p:cTn id="19" dur="100" fill="hold">
                                          <p:stCondLst>
                                            <p:cond delay="100"/>
                                          </p:stCondLst>
                                        </p:cTn>
                                        <p:tgtEl>
                                          <p:spTgt spid="4"/>
                                        </p:tgtEl>
                                        <p:attrNameLst>
                                          <p:attrName>r</p:attrName>
                                        </p:attrNameLst>
                                      </p:cBhvr>
                                    </p:animRot>
                                    <p:animRot by="240000">
                                      <p:cBhvr>
                                        <p:cTn id="20" dur="100" fill="hold">
                                          <p:stCondLst>
                                            <p:cond delay="200"/>
                                          </p:stCondLst>
                                        </p:cTn>
                                        <p:tgtEl>
                                          <p:spTgt spid="4"/>
                                        </p:tgtEl>
                                        <p:attrNameLst>
                                          <p:attrName>r</p:attrName>
                                        </p:attrNameLst>
                                      </p:cBhvr>
                                    </p:animRot>
                                    <p:animRot by="-240000">
                                      <p:cBhvr>
                                        <p:cTn id="21" dur="100" fill="hold">
                                          <p:stCondLst>
                                            <p:cond delay="300"/>
                                          </p:stCondLst>
                                        </p:cTn>
                                        <p:tgtEl>
                                          <p:spTgt spid="4"/>
                                        </p:tgtEl>
                                        <p:attrNameLst>
                                          <p:attrName>r</p:attrName>
                                        </p:attrNameLst>
                                      </p:cBhvr>
                                    </p:animRot>
                                    <p:animRot by="120000">
                                      <p:cBhvr>
                                        <p:cTn id="22" dur="100" fill="hold">
                                          <p:stCondLst>
                                            <p:cond delay="400"/>
                                          </p:stCondLst>
                                        </p:cTn>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4" grpId="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p>
            <a:pPr algn="ctr" eaLnBrk="1" fontAlgn="auto" hangingPunct="1">
              <a:lnSpc>
                <a:spcPct val="90000"/>
              </a:lnSpc>
              <a:spcAft>
                <a:spcPts val="0"/>
              </a:spcAft>
            </a:pPr>
            <a:r>
              <a:rPr lang="zh-CN" altLang="en-US" b="0" kern="1200" dirty="0">
                <a:solidFill>
                  <a:srgbClr val="5B9BD5">
                    <a:lumMod val="75000"/>
                  </a:srgbClr>
                </a:solidFill>
                <a:effectLst/>
              </a:rPr>
              <a:t>索引使用方法</a:t>
            </a:r>
          </a:p>
        </p:txBody>
      </p:sp>
      <p:sp>
        <p:nvSpPr>
          <p:cNvPr id="4" name="副标题 3">
            <a:extLst>
              <a:ext uri="{FF2B5EF4-FFF2-40B4-BE49-F238E27FC236}">
                <a16:creationId xmlns="" xmlns:a16="http://schemas.microsoft.com/office/drawing/2014/main" id="{BE74508A-B41B-4AB9-A6EF-77FE7AA951FD}"/>
              </a:ext>
            </a:extLst>
          </p:cNvPr>
          <p:cNvSpPr>
            <a:spLocks noGrp="1"/>
          </p:cNvSpPr>
          <p:nvPr>
            <p:ph type="subTitle" idx="1"/>
          </p:nvPr>
        </p:nvSpPr>
        <p:spPr/>
        <p:txBody>
          <a:bodyPr/>
          <a:lstStyle/>
          <a:p>
            <a:r>
              <a:rPr lang="en-US" altLang="zh-CN" dirty="0"/>
              <a:t>11.1.3</a:t>
            </a:r>
            <a:r>
              <a:rPr lang="zh-CN" altLang="en-US" dirty="0"/>
              <a:t>索引查找</a:t>
            </a:r>
          </a:p>
        </p:txBody>
      </p:sp>
      <p:sp>
        <p:nvSpPr>
          <p:cNvPr id="5" name="文本占位符 4">
            <a:extLst>
              <a:ext uri="{FF2B5EF4-FFF2-40B4-BE49-F238E27FC236}">
                <a16:creationId xmlns="" xmlns:a16="http://schemas.microsoft.com/office/drawing/2014/main" id="{3F06AED5-03E1-4D75-9FA5-331A92754993}"/>
              </a:ext>
            </a:extLst>
          </p:cNvPr>
          <p:cNvSpPr>
            <a:spLocks noGrp="1"/>
          </p:cNvSpPr>
          <p:nvPr>
            <p:ph type="body" idx="10"/>
          </p:nvPr>
        </p:nvSpPr>
        <p:spPr/>
        <p:txBody>
          <a:bodyPr/>
          <a:lstStyle/>
          <a:p>
            <a:endParaRPr lang="zh-CN" altLang="en-US"/>
          </a:p>
        </p:txBody>
      </p:sp>
      <p:sp>
        <p:nvSpPr>
          <p:cNvPr id="3" name="内容占位符 2"/>
          <p:cNvSpPr>
            <a:spLocks noGrp="1"/>
          </p:cNvSpPr>
          <p:nvPr>
            <p:ph idx="11"/>
          </p:nvPr>
        </p:nvSpPr>
        <p:spPr>
          <a:xfrm>
            <a:off x="900815" y="1529021"/>
            <a:ext cx="11055325" cy="5057775"/>
          </a:xfrm>
        </p:spPr>
        <p:txBody>
          <a:bodyPr>
            <a:normAutofit/>
          </a:bodyPr>
          <a:lstStyle/>
          <a:p>
            <a:pPr>
              <a:defRPr/>
            </a:pPr>
            <a:r>
              <a:rPr lang="zh-CN" altLang="en-US" sz="2800" dirty="0"/>
              <a:t>先分析数据规律，建立索引</a:t>
            </a:r>
            <a:endParaRPr lang="en-US" altLang="zh-CN" sz="2800" dirty="0"/>
          </a:p>
          <a:p>
            <a:pPr>
              <a:defRPr/>
            </a:pPr>
            <a:r>
              <a:rPr lang="zh-CN" altLang="en-US" sz="2800" dirty="0"/>
              <a:t>再根据索引进行快速定位</a:t>
            </a:r>
            <a:endParaRPr lang="en-US" altLang="zh-CN" sz="2800" dirty="0"/>
          </a:p>
          <a:p>
            <a:pPr>
              <a:defRPr/>
            </a:pPr>
            <a:r>
              <a:rPr lang="zh-CN" altLang="en-US" sz="2800" dirty="0"/>
              <a:t>在定位的地方进行细致搜索</a:t>
            </a:r>
          </a:p>
        </p:txBody>
      </p:sp>
    </p:spTree>
    <p:extLst>
      <p:ext uri="{BB962C8B-B14F-4D97-AF65-F5344CB8AC3E}">
        <p14:creationId xmlns:p14="http://schemas.microsoft.com/office/powerpoint/2010/main" val="119044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标题 1"/>
          <p:cNvSpPr>
            <a:spLocks noGrp="1"/>
          </p:cNvSpPr>
          <p:nvPr>
            <p:ph type="title"/>
          </p:nvPr>
        </p:nvSpPr>
        <p:spPr>
          <a:xfrm>
            <a:off x="3890214" y="1137861"/>
            <a:ext cx="1019057" cy="518958"/>
          </a:xfrm>
          <a:ln>
            <a:noFill/>
          </a:ln>
          <a:effectLst>
            <a:outerShdw blurRad="149987" dist="250190" dir="8460000" algn="ctr">
              <a:srgbClr val="000000">
                <a:alpha val="28000"/>
              </a:srgbClr>
            </a:outerShdw>
          </a:effectLst>
        </p:spPr>
        <p:txBody>
          <a:bodyPr vert="horz" lIns="91440" tIns="45720" rIns="91440" bIns="45720" rtlCol="0" anchor="b">
            <a:noAutofit/>
          </a:bodyPr>
          <a:lstStyle/>
          <a:p>
            <a:pPr algn="ctr" eaLnBrk="1" fontAlgn="auto" hangingPunct="1">
              <a:lnSpc>
                <a:spcPct val="90000"/>
              </a:lnSpc>
              <a:spcAft>
                <a:spcPts val="0"/>
              </a:spcAft>
            </a:pPr>
            <a:r>
              <a:rPr lang="en-US" altLang="zh-CN" sz="4000" b="0" kern="1200" dirty="0">
                <a:solidFill>
                  <a:srgbClr val="5B9BD5">
                    <a:lumMod val="75000"/>
                  </a:srgbClr>
                </a:solidFill>
                <a:effectLst/>
              </a:rPr>
              <a:t>8</a:t>
            </a:r>
            <a:endParaRPr lang="zh-CN" altLang="en-US" sz="4000" b="0" kern="1200" dirty="0">
              <a:solidFill>
                <a:srgbClr val="5B9BD5">
                  <a:lumMod val="75000"/>
                </a:srgbClr>
              </a:solidFill>
              <a:effectLst/>
            </a:endParaRPr>
          </a:p>
        </p:txBody>
      </p:sp>
      <p:sp>
        <p:nvSpPr>
          <p:cNvPr id="22" name="副标题 21">
            <a:extLst>
              <a:ext uri="{FF2B5EF4-FFF2-40B4-BE49-F238E27FC236}">
                <a16:creationId xmlns="" xmlns:a16="http://schemas.microsoft.com/office/drawing/2014/main" id="{069230E5-4544-4E2C-9A14-8963464CBD84}"/>
              </a:ext>
            </a:extLst>
          </p:cNvPr>
          <p:cNvSpPr>
            <a:spLocks noGrp="1"/>
          </p:cNvSpPr>
          <p:nvPr>
            <p:ph type="subTitle" idx="1"/>
          </p:nvPr>
        </p:nvSpPr>
        <p:spPr/>
        <p:txBody>
          <a:bodyPr/>
          <a:lstStyle/>
          <a:p>
            <a:r>
              <a:rPr lang="en-US" altLang="zh-CN" dirty="0"/>
              <a:t>11.1.3 </a:t>
            </a:r>
            <a:r>
              <a:rPr lang="zh-CN" altLang="en-US" dirty="0"/>
              <a:t>索引查找</a:t>
            </a:r>
          </a:p>
        </p:txBody>
      </p:sp>
      <p:sp>
        <p:nvSpPr>
          <p:cNvPr id="23" name="文本占位符 22">
            <a:extLst>
              <a:ext uri="{FF2B5EF4-FFF2-40B4-BE49-F238E27FC236}">
                <a16:creationId xmlns="" xmlns:a16="http://schemas.microsoft.com/office/drawing/2014/main" id="{EFC7B0EB-65DD-499E-B13A-83E7219754B7}"/>
              </a:ext>
            </a:extLst>
          </p:cNvPr>
          <p:cNvSpPr>
            <a:spLocks noGrp="1"/>
          </p:cNvSpPr>
          <p:nvPr>
            <p:ph type="body" idx="10"/>
          </p:nvPr>
        </p:nvSpPr>
        <p:spPr/>
        <p:txBody>
          <a:bodyPr/>
          <a:lstStyle/>
          <a:p>
            <a:endParaRPr lang="zh-CN" altLang="en-US"/>
          </a:p>
        </p:txBody>
      </p:sp>
      <p:graphicFrame>
        <p:nvGraphicFramePr>
          <p:cNvPr id="12" name="内容占位符 11"/>
          <p:cNvGraphicFramePr>
            <a:graphicFrameLocks noGrp="1"/>
          </p:cNvGraphicFramePr>
          <p:nvPr>
            <p:ph idx="11"/>
            <p:extLst>
              <p:ext uri="{D42A27DB-BD31-4B8C-83A1-F6EECF244321}">
                <p14:modId xmlns:p14="http://schemas.microsoft.com/office/powerpoint/2010/main" val="489442297"/>
              </p:ext>
            </p:extLst>
          </p:nvPr>
        </p:nvGraphicFramePr>
        <p:xfrm>
          <a:off x="695399" y="2176459"/>
          <a:ext cx="11055350" cy="371475"/>
        </p:xfrm>
        <a:graphic>
          <a:graphicData uri="http://schemas.openxmlformats.org/drawingml/2006/table">
            <a:tbl>
              <a:tblPr firstRow="1" bandRow="1">
                <a:tableStyleId>{5C22544A-7EE6-4342-B048-85BDC9FD1C3A}</a:tableStyleId>
              </a:tblPr>
              <a:tblGrid>
                <a:gridCol w="1105535">
                  <a:extLst>
                    <a:ext uri="{9D8B030D-6E8A-4147-A177-3AD203B41FA5}">
                      <a16:colId xmlns="" xmlns:a16="http://schemas.microsoft.com/office/drawing/2014/main" val="697438613"/>
                    </a:ext>
                  </a:extLst>
                </a:gridCol>
                <a:gridCol w="1105535">
                  <a:extLst>
                    <a:ext uri="{9D8B030D-6E8A-4147-A177-3AD203B41FA5}">
                      <a16:colId xmlns="" xmlns:a16="http://schemas.microsoft.com/office/drawing/2014/main" val="2197883180"/>
                    </a:ext>
                  </a:extLst>
                </a:gridCol>
                <a:gridCol w="1105535">
                  <a:extLst>
                    <a:ext uri="{9D8B030D-6E8A-4147-A177-3AD203B41FA5}">
                      <a16:colId xmlns="" xmlns:a16="http://schemas.microsoft.com/office/drawing/2014/main" val="995152474"/>
                    </a:ext>
                  </a:extLst>
                </a:gridCol>
                <a:gridCol w="1105535">
                  <a:extLst>
                    <a:ext uri="{9D8B030D-6E8A-4147-A177-3AD203B41FA5}">
                      <a16:colId xmlns="" xmlns:a16="http://schemas.microsoft.com/office/drawing/2014/main" val="2866434804"/>
                    </a:ext>
                  </a:extLst>
                </a:gridCol>
                <a:gridCol w="1105535">
                  <a:extLst>
                    <a:ext uri="{9D8B030D-6E8A-4147-A177-3AD203B41FA5}">
                      <a16:colId xmlns="" xmlns:a16="http://schemas.microsoft.com/office/drawing/2014/main" val="2841634937"/>
                    </a:ext>
                  </a:extLst>
                </a:gridCol>
                <a:gridCol w="1105535">
                  <a:extLst>
                    <a:ext uri="{9D8B030D-6E8A-4147-A177-3AD203B41FA5}">
                      <a16:colId xmlns="" xmlns:a16="http://schemas.microsoft.com/office/drawing/2014/main" val="19678064"/>
                    </a:ext>
                  </a:extLst>
                </a:gridCol>
                <a:gridCol w="1105535">
                  <a:extLst>
                    <a:ext uri="{9D8B030D-6E8A-4147-A177-3AD203B41FA5}">
                      <a16:colId xmlns="" xmlns:a16="http://schemas.microsoft.com/office/drawing/2014/main" val="3915362189"/>
                    </a:ext>
                  </a:extLst>
                </a:gridCol>
                <a:gridCol w="1105535">
                  <a:extLst>
                    <a:ext uri="{9D8B030D-6E8A-4147-A177-3AD203B41FA5}">
                      <a16:colId xmlns="" xmlns:a16="http://schemas.microsoft.com/office/drawing/2014/main" val="1654549330"/>
                    </a:ext>
                  </a:extLst>
                </a:gridCol>
                <a:gridCol w="1105535">
                  <a:extLst>
                    <a:ext uri="{9D8B030D-6E8A-4147-A177-3AD203B41FA5}">
                      <a16:colId xmlns="" xmlns:a16="http://schemas.microsoft.com/office/drawing/2014/main" val="2948150217"/>
                    </a:ext>
                  </a:extLst>
                </a:gridCol>
                <a:gridCol w="1105535">
                  <a:extLst>
                    <a:ext uri="{9D8B030D-6E8A-4147-A177-3AD203B41FA5}">
                      <a16:colId xmlns="" xmlns:a16="http://schemas.microsoft.com/office/drawing/2014/main" val="517414173"/>
                    </a:ext>
                  </a:extLst>
                </a:gridCol>
              </a:tblGrid>
              <a:tr h="371475">
                <a:tc>
                  <a:txBody>
                    <a:bodyPr/>
                    <a:lstStyle/>
                    <a:p>
                      <a:endParaRPr lang="zh-CN" altLang="en-US" sz="1800"/>
                    </a:p>
                  </a:txBody>
                  <a:tcPr marL="100503" marR="100503" marT="45798" marB="45798"/>
                </a:tc>
                <a:tc>
                  <a:txBody>
                    <a:bodyPr/>
                    <a:lstStyle/>
                    <a:p>
                      <a:endParaRPr lang="zh-CN" altLang="en-US" sz="1800"/>
                    </a:p>
                  </a:txBody>
                  <a:tcPr marL="100503" marR="100503" marT="45798" marB="45798"/>
                </a:tc>
                <a:tc>
                  <a:txBody>
                    <a:bodyPr/>
                    <a:lstStyle/>
                    <a:p>
                      <a:endParaRPr lang="zh-CN" altLang="en-US" sz="1800"/>
                    </a:p>
                  </a:txBody>
                  <a:tcPr marL="100503" marR="100503" marT="45798" marB="45798"/>
                </a:tc>
                <a:tc>
                  <a:txBody>
                    <a:bodyPr/>
                    <a:lstStyle/>
                    <a:p>
                      <a:endParaRPr lang="zh-CN" altLang="en-US" sz="1800"/>
                    </a:p>
                  </a:txBody>
                  <a:tcPr marL="100503" marR="100503" marT="45798" marB="45798"/>
                </a:tc>
                <a:tc>
                  <a:txBody>
                    <a:bodyPr/>
                    <a:lstStyle/>
                    <a:p>
                      <a:endParaRPr lang="zh-CN" altLang="en-US" sz="1800"/>
                    </a:p>
                  </a:txBody>
                  <a:tcPr marL="100503" marR="100503" marT="45798" marB="45798"/>
                </a:tc>
                <a:tc>
                  <a:txBody>
                    <a:bodyPr/>
                    <a:lstStyle/>
                    <a:p>
                      <a:endParaRPr lang="zh-CN" altLang="en-US" sz="1800"/>
                    </a:p>
                  </a:txBody>
                  <a:tcPr marL="100503" marR="100503" marT="45798" marB="45798"/>
                </a:tc>
                <a:tc>
                  <a:txBody>
                    <a:bodyPr/>
                    <a:lstStyle/>
                    <a:p>
                      <a:endParaRPr lang="zh-CN" altLang="en-US" sz="1800"/>
                    </a:p>
                  </a:txBody>
                  <a:tcPr marL="100503" marR="100503" marT="45798" marB="45798"/>
                </a:tc>
                <a:tc>
                  <a:txBody>
                    <a:bodyPr/>
                    <a:lstStyle/>
                    <a:p>
                      <a:endParaRPr lang="zh-CN" altLang="en-US" sz="1800"/>
                    </a:p>
                  </a:txBody>
                  <a:tcPr marL="100503" marR="100503" marT="45798" marB="45798"/>
                </a:tc>
                <a:tc>
                  <a:txBody>
                    <a:bodyPr/>
                    <a:lstStyle/>
                    <a:p>
                      <a:endParaRPr lang="zh-CN" altLang="en-US" sz="1800" dirty="0"/>
                    </a:p>
                  </a:txBody>
                  <a:tcPr marL="100503" marR="100503" marT="45798" marB="45798"/>
                </a:tc>
                <a:tc>
                  <a:txBody>
                    <a:bodyPr/>
                    <a:lstStyle/>
                    <a:p>
                      <a:endParaRPr lang="zh-CN" altLang="en-US" sz="1800" dirty="0"/>
                    </a:p>
                  </a:txBody>
                  <a:tcPr marL="100503" marR="100503" marT="45798" marB="45798"/>
                </a:tc>
                <a:extLst>
                  <a:ext uri="{0D108BD9-81ED-4DB2-BD59-A6C34878D82A}">
                    <a16:rowId xmlns="" xmlns:a16="http://schemas.microsoft.com/office/drawing/2014/main" val="2686268694"/>
                  </a:ext>
                </a:extLst>
              </a:tr>
            </a:tbl>
          </a:graphicData>
        </a:graphic>
      </p:graphicFrame>
      <p:sp>
        <p:nvSpPr>
          <p:cNvPr id="6" name="圆角矩形 5"/>
          <p:cNvSpPr/>
          <p:nvPr/>
        </p:nvSpPr>
        <p:spPr>
          <a:xfrm>
            <a:off x="1123950" y="2057400"/>
            <a:ext cx="1150938" cy="1084263"/>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800">
              <a:solidFill>
                <a:srgbClr val="C0C0C0"/>
              </a:solidFill>
            </a:endParaRPr>
          </a:p>
        </p:txBody>
      </p:sp>
      <p:sp>
        <p:nvSpPr>
          <p:cNvPr id="7" name="圆角矩形 6"/>
          <p:cNvSpPr/>
          <p:nvPr/>
        </p:nvSpPr>
        <p:spPr>
          <a:xfrm>
            <a:off x="2728913" y="2057400"/>
            <a:ext cx="1150937" cy="1084263"/>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800">
              <a:solidFill>
                <a:srgbClr val="C0C0C0"/>
              </a:solidFill>
            </a:endParaRPr>
          </a:p>
        </p:txBody>
      </p:sp>
      <p:sp>
        <p:nvSpPr>
          <p:cNvPr id="8" name="圆角矩形 7"/>
          <p:cNvSpPr/>
          <p:nvPr/>
        </p:nvSpPr>
        <p:spPr>
          <a:xfrm>
            <a:off x="4354513" y="2057400"/>
            <a:ext cx="1150937" cy="1084263"/>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800">
              <a:solidFill>
                <a:srgbClr val="C0C0C0"/>
              </a:solidFill>
            </a:endParaRPr>
          </a:p>
        </p:txBody>
      </p:sp>
      <p:sp>
        <p:nvSpPr>
          <p:cNvPr id="9" name="圆角矩形 8"/>
          <p:cNvSpPr/>
          <p:nvPr/>
        </p:nvSpPr>
        <p:spPr>
          <a:xfrm>
            <a:off x="1123950" y="3573463"/>
            <a:ext cx="1150938" cy="1082675"/>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800">
              <a:solidFill>
                <a:srgbClr val="C0C0C0"/>
              </a:solidFill>
            </a:endParaRPr>
          </a:p>
        </p:txBody>
      </p:sp>
      <p:sp>
        <p:nvSpPr>
          <p:cNvPr id="10" name="圆角矩形 9"/>
          <p:cNvSpPr/>
          <p:nvPr/>
        </p:nvSpPr>
        <p:spPr>
          <a:xfrm>
            <a:off x="2717800" y="3594100"/>
            <a:ext cx="1150938" cy="1084263"/>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800">
              <a:solidFill>
                <a:srgbClr val="C0C0C0"/>
              </a:solidFill>
            </a:endParaRPr>
          </a:p>
        </p:txBody>
      </p:sp>
      <p:sp>
        <p:nvSpPr>
          <p:cNvPr id="11" name="圆角矩形 10"/>
          <p:cNvSpPr/>
          <p:nvPr/>
        </p:nvSpPr>
        <p:spPr>
          <a:xfrm>
            <a:off x="4311650" y="3594101"/>
            <a:ext cx="1152525" cy="1084262"/>
          </a:xfrm>
          <a:prstGeom prst="roundRect">
            <a:avLst/>
          </a:prstGeom>
          <a:solidFill>
            <a:srgbClr val="92D05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endParaRPr lang="zh-CN" altLang="en-US" sz="1800">
              <a:solidFill>
                <a:srgbClr val="C0C0C0"/>
              </a:solidFill>
            </a:endParaRPr>
          </a:p>
        </p:txBody>
      </p:sp>
      <p:graphicFrame>
        <p:nvGraphicFramePr>
          <p:cNvPr id="13" name="表格 12"/>
          <p:cNvGraphicFramePr>
            <a:graphicFrameLocks noGrp="1"/>
          </p:cNvGraphicFramePr>
          <p:nvPr>
            <p:extLst>
              <p:ext uri="{D42A27DB-BD31-4B8C-83A1-F6EECF244321}">
                <p14:modId xmlns:p14="http://schemas.microsoft.com/office/powerpoint/2010/main" val="1969978094"/>
              </p:ext>
            </p:extLst>
          </p:nvPr>
        </p:nvGraphicFramePr>
        <p:xfrm>
          <a:off x="1441450" y="5209619"/>
          <a:ext cx="8128000" cy="914400"/>
        </p:xfrm>
        <a:graphic>
          <a:graphicData uri="http://schemas.openxmlformats.org/drawingml/2006/table">
            <a:tbl>
              <a:tblPr firstRow="1" bandRow="1">
                <a:tableStyleId>{5C22544A-7EE6-4342-B048-85BDC9FD1C3A}</a:tableStyleId>
              </a:tblPr>
              <a:tblGrid>
                <a:gridCol w="1016000">
                  <a:extLst>
                    <a:ext uri="{9D8B030D-6E8A-4147-A177-3AD203B41FA5}">
                      <a16:colId xmlns="" xmlns:a16="http://schemas.microsoft.com/office/drawing/2014/main" val="1344858202"/>
                    </a:ext>
                  </a:extLst>
                </a:gridCol>
                <a:gridCol w="1016000">
                  <a:extLst>
                    <a:ext uri="{9D8B030D-6E8A-4147-A177-3AD203B41FA5}">
                      <a16:colId xmlns="" xmlns:a16="http://schemas.microsoft.com/office/drawing/2014/main" val="2968207934"/>
                    </a:ext>
                  </a:extLst>
                </a:gridCol>
                <a:gridCol w="1016000">
                  <a:extLst>
                    <a:ext uri="{9D8B030D-6E8A-4147-A177-3AD203B41FA5}">
                      <a16:colId xmlns="" xmlns:a16="http://schemas.microsoft.com/office/drawing/2014/main" val="446369567"/>
                    </a:ext>
                  </a:extLst>
                </a:gridCol>
                <a:gridCol w="1016000">
                  <a:extLst>
                    <a:ext uri="{9D8B030D-6E8A-4147-A177-3AD203B41FA5}">
                      <a16:colId xmlns="" xmlns:a16="http://schemas.microsoft.com/office/drawing/2014/main" val="2561173044"/>
                    </a:ext>
                  </a:extLst>
                </a:gridCol>
                <a:gridCol w="1016000">
                  <a:extLst>
                    <a:ext uri="{9D8B030D-6E8A-4147-A177-3AD203B41FA5}">
                      <a16:colId xmlns="" xmlns:a16="http://schemas.microsoft.com/office/drawing/2014/main" val="2947209930"/>
                    </a:ext>
                  </a:extLst>
                </a:gridCol>
                <a:gridCol w="1016000">
                  <a:extLst>
                    <a:ext uri="{9D8B030D-6E8A-4147-A177-3AD203B41FA5}">
                      <a16:colId xmlns="" xmlns:a16="http://schemas.microsoft.com/office/drawing/2014/main" val="748536367"/>
                    </a:ext>
                  </a:extLst>
                </a:gridCol>
                <a:gridCol w="1016000">
                  <a:extLst>
                    <a:ext uri="{9D8B030D-6E8A-4147-A177-3AD203B41FA5}">
                      <a16:colId xmlns="" xmlns:a16="http://schemas.microsoft.com/office/drawing/2014/main" val="2386722204"/>
                    </a:ext>
                  </a:extLst>
                </a:gridCol>
                <a:gridCol w="1016000">
                  <a:extLst>
                    <a:ext uri="{9D8B030D-6E8A-4147-A177-3AD203B41FA5}">
                      <a16:colId xmlns="" xmlns:a16="http://schemas.microsoft.com/office/drawing/2014/main" val="879082675"/>
                    </a:ext>
                  </a:extLst>
                </a:gridCol>
              </a:tblGrid>
              <a:tr h="370840">
                <a:tc>
                  <a:txBody>
                    <a:bodyPr/>
                    <a:lstStyle/>
                    <a:p>
                      <a:r>
                        <a:rPr lang="zh-CN" altLang="en-US" b="0" dirty="0">
                          <a:solidFill>
                            <a:schemeClr val="bg1">
                              <a:lumMod val="20000"/>
                              <a:lumOff val="80000"/>
                            </a:schemeClr>
                          </a:solidFill>
                          <a:latin typeface="微软雅黑" panose="020B0503020204020204" pitchFamily="34" charset="-122"/>
                          <a:ea typeface="微软雅黑" panose="020B0503020204020204" pitchFamily="34" charset="-122"/>
                        </a:rPr>
                        <a:t>第一个块地址</a:t>
                      </a:r>
                    </a:p>
                  </a:txBody>
                  <a:tcPr>
                    <a:solidFill>
                      <a:srgbClr val="0070C0"/>
                    </a:solidFill>
                  </a:tcPr>
                </a:tc>
                <a:tc>
                  <a:txBody>
                    <a:bodyPr/>
                    <a:lstStyle/>
                    <a:p>
                      <a:r>
                        <a:rPr lang="zh-CN" altLang="en-US" b="0" dirty="0">
                          <a:solidFill>
                            <a:schemeClr val="bg1">
                              <a:lumMod val="20000"/>
                              <a:lumOff val="80000"/>
                            </a:schemeClr>
                          </a:solidFill>
                          <a:latin typeface="微软雅黑" panose="020B0503020204020204" pitchFamily="34" charset="-122"/>
                          <a:ea typeface="微软雅黑" panose="020B0503020204020204" pitchFamily="34" charset="-122"/>
                        </a:rPr>
                        <a:t>第一个块最大关键字</a:t>
                      </a:r>
                    </a:p>
                  </a:txBody>
                  <a:tcPr>
                    <a:solidFill>
                      <a:srgbClr val="0070C0"/>
                    </a:solidFill>
                  </a:tcPr>
                </a:tc>
                <a:tc>
                  <a:txBody>
                    <a:bodyPr/>
                    <a:lstStyle/>
                    <a:p>
                      <a:r>
                        <a:rPr lang="zh-CN" altLang="en-US" b="0" dirty="0">
                          <a:solidFill>
                            <a:schemeClr val="bg1">
                              <a:lumMod val="20000"/>
                              <a:lumOff val="80000"/>
                            </a:schemeClr>
                          </a:solidFill>
                          <a:latin typeface="微软雅黑" panose="020B0503020204020204" pitchFamily="34" charset="-122"/>
                          <a:ea typeface="微软雅黑" panose="020B0503020204020204" pitchFamily="34" charset="-122"/>
                        </a:rPr>
                        <a:t>第二个块地址</a:t>
                      </a:r>
                    </a:p>
                  </a:txBody>
                  <a:tcPr>
                    <a:solidFill>
                      <a:srgbClr val="0070C0"/>
                    </a:solidFill>
                  </a:tcPr>
                </a:tc>
                <a:tc>
                  <a:txBody>
                    <a:bodyPr/>
                    <a:lstStyle/>
                    <a:p>
                      <a:r>
                        <a:rPr lang="zh-CN" altLang="en-US" b="0" dirty="0">
                          <a:solidFill>
                            <a:schemeClr val="bg1">
                              <a:lumMod val="20000"/>
                              <a:lumOff val="80000"/>
                            </a:schemeClr>
                          </a:solidFill>
                          <a:latin typeface="微软雅黑" panose="020B0503020204020204" pitchFamily="34" charset="-122"/>
                          <a:ea typeface="微软雅黑" panose="020B0503020204020204" pitchFamily="34" charset="-122"/>
                        </a:rPr>
                        <a:t>第二个块最大关键字</a:t>
                      </a:r>
                    </a:p>
                  </a:txBody>
                  <a:tcPr>
                    <a:solidFill>
                      <a:srgbClr val="0070C0"/>
                    </a:solidFill>
                  </a:tcPr>
                </a:tc>
                <a:tc>
                  <a:txBody>
                    <a:bodyPr/>
                    <a:lstStyle/>
                    <a:p>
                      <a:r>
                        <a:rPr lang="en-US" altLang="zh-CN" b="0" dirty="0">
                          <a:solidFill>
                            <a:schemeClr val="bg1">
                              <a:lumMod val="20000"/>
                              <a:lumOff val="80000"/>
                            </a:schemeClr>
                          </a:solidFill>
                          <a:latin typeface="微软雅黑" panose="020B0503020204020204" pitchFamily="34" charset="-122"/>
                          <a:ea typeface="微软雅黑" panose="020B0503020204020204" pitchFamily="34" charset="-122"/>
                        </a:rPr>
                        <a:t>……</a:t>
                      </a:r>
                      <a:endParaRPr lang="zh-CN" altLang="en-US" b="0" dirty="0">
                        <a:solidFill>
                          <a:schemeClr val="bg1">
                            <a:lumMod val="20000"/>
                            <a:lumOff val="80000"/>
                          </a:schemeClr>
                        </a:solidFill>
                        <a:latin typeface="微软雅黑" panose="020B0503020204020204" pitchFamily="34" charset="-122"/>
                        <a:ea typeface="微软雅黑" panose="020B0503020204020204" pitchFamily="34" charset="-122"/>
                      </a:endParaRPr>
                    </a:p>
                  </a:txBody>
                  <a:tcPr>
                    <a:solidFill>
                      <a:srgbClr val="0070C0"/>
                    </a:solidFill>
                  </a:tcPr>
                </a:tc>
                <a:tc>
                  <a:txBody>
                    <a:bodyPr/>
                    <a:lstStyle/>
                    <a:p>
                      <a:r>
                        <a:rPr lang="en-US" altLang="zh-CN" b="0" dirty="0">
                          <a:solidFill>
                            <a:schemeClr val="bg1">
                              <a:lumMod val="20000"/>
                              <a:lumOff val="80000"/>
                            </a:schemeClr>
                          </a:solidFill>
                          <a:latin typeface="微软雅黑" panose="020B0503020204020204" pitchFamily="34" charset="-122"/>
                          <a:ea typeface="微软雅黑" panose="020B0503020204020204" pitchFamily="34" charset="-122"/>
                        </a:rPr>
                        <a:t>……</a:t>
                      </a:r>
                      <a:endParaRPr lang="zh-CN" altLang="en-US" b="0" dirty="0">
                        <a:solidFill>
                          <a:schemeClr val="bg1">
                            <a:lumMod val="20000"/>
                            <a:lumOff val="80000"/>
                          </a:schemeClr>
                        </a:solidFill>
                        <a:latin typeface="微软雅黑" panose="020B0503020204020204" pitchFamily="34" charset="-122"/>
                        <a:ea typeface="微软雅黑" panose="020B0503020204020204" pitchFamily="34" charset="-122"/>
                      </a:endParaRPr>
                    </a:p>
                  </a:txBody>
                  <a:tcPr>
                    <a:solidFill>
                      <a:srgbClr val="0070C0"/>
                    </a:solidFill>
                  </a:tcPr>
                </a:tc>
                <a:tc>
                  <a:txBody>
                    <a:bodyPr/>
                    <a:lstStyle/>
                    <a:p>
                      <a:r>
                        <a:rPr lang="zh-CN" altLang="en-US" b="0" dirty="0">
                          <a:solidFill>
                            <a:schemeClr val="bg1">
                              <a:lumMod val="20000"/>
                              <a:lumOff val="80000"/>
                            </a:schemeClr>
                          </a:solidFill>
                          <a:latin typeface="微软雅黑" panose="020B0503020204020204" pitchFamily="34" charset="-122"/>
                          <a:ea typeface="微软雅黑" panose="020B0503020204020204" pitchFamily="34" charset="-122"/>
                        </a:rPr>
                        <a:t>第</a:t>
                      </a:r>
                      <a:r>
                        <a:rPr lang="en-US" altLang="zh-CN" b="0" dirty="0">
                          <a:solidFill>
                            <a:schemeClr val="bg1">
                              <a:lumMod val="20000"/>
                              <a:lumOff val="80000"/>
                            </a:schemeClr>
                          </a:solidFill>
                          <a:latin typeface="微软雅黑" panose="020B0503020204020204" pitchFamily="34" charset="-122"/>
                          <a:ea typeface="微软雅黑" panose="020B0503020204020204" pitchFamily="34" charset="-122"/>
                        </a:rPr>
                        <a:t>n</a:t>
                      </a:r>
                      <a:r>
                        <a:rPr lang="zh-CN" altLang="en-US" b="0" dirty="0">
                          <a:solidFill>
                            <a:schemeClr val="bg1">
                              <a:lumMod val="20000"/>
                              <a:lumOff val="80000"/>
                            </a:schemeClr>
                          </a:solidFill>
                          <a:latin typeface="微软雅黑" panose="020B0503020204020204" pitchFamily="34" charset="-122"/>
                          <a:ea typeface="微软雅黑" panose="020B0503020204020204" pitchFamily="34" charset="-122"/>
                        </a:rPr>
                        <a:t>个块地址</a:t>
                      </a:r>
                    </a:p>
                  </a:txBody>
                  <a:tcPr>
                    <a:solidFill>
                      <a:srgbClr val="0070C0"/>
                    </a:solidFill>
                  </a:tcPr>
                </a:tc>
                <a:tc>
                  <a:txBody>
                    <a:bodyPr/>
                    <a:lstStyle/>
                    <a:p>
                      <a:r>
                        <a:rPr lang="zh-CN" altLang="en-US" b="0" dirty="0">
                          <a:solidFill>
                            <a:schemeClr val="bg1">
                              <a:lumMod val="20000"/>
                              <a:lumOff val="80000"/>
                            </a:schemeClr>
                          </a:solidFill>
                          <a:latin typeface="微软雅黑" panose="020B0503020204020204" pitchFamily="34" charset="-122"/>
                          <a:ea typeface="微软雅黑" panose="020B0503020204020204" pitchFamily="34" charset="-122"/>
                        </a:rPr>
                        <a:t>第</a:t>
                      </a:r>
                      <a:r>
                        <a:rPr lang="en-US" altLang="zh-CN" b="0" dirty="0">
                          <a:solidFill>
                            <a:schemeClr val="bg1">
                              <a:lumMod val="20000"/>
                              <a:lumOff val="80000"/>
                            </a:schemeClr>
                          </a:solidFill>
                          <a:latin typeface="微软雅黑" panose="020B0503020204020204" pitchFamily="34" charset="-122"/>
                          <a:ea typeface="微软雅黑" panose="020B0503020204020204" pitchFamily="34" charset="-122"/>
                        </a:rPr>
                        <a:t>n</a:t>
                      </a:r>
                      <a:r>
                        <a:rPr lang="zh-CN" altLang="en-US" b="0" dirty="0">
                          <a:solidFill>
                            <a:schemeClr val="bg1">
                              <a:lumMod val="20000"/>
                              <a:lumOff val="80000"/>
                            </a:schemeClr>
                          </a:solidFill>
                          <a:latin typeface="微软雅黑" panose="020B0503020204020204" pitchFamily="34" charset="-122"/>
                          <a:ea typeface="微软雅黑" panose="020B0503020204020204" pitchFamily="34" charset="-122"/>
                        </a:rPr>
                        <a:t>个块最大关键字</a:t>
                      </a:r>
                    </a:p>
                  </a:txBody>
                  <a:tcPr>
                    <a:solidFill>
                      <a:srgbClr val="0070C0"/>
                    </a:solidFill>
                  </a:tcPr>
                </a:tc>
                <a:extLst>
                  <a:ext uri="{0D108BD9-81ED-4DB2-BD59-A6C34878D82A}">
                    <a16:rowId xmlns="" xmlns:a16="http://schemas.microsoft.com/office/drawing/2014/main" val="3257136917"/>
                  </a:ext>
                </a:extLst>
              </a:tr>
            </a:tbl>
          </a:graphicData>
        </a:graphic>
      </p:graphicFrame>
      <p:sp>
        <p:nvSpPr>
          <p:cNvPr id="5" name="爆炸形 2 4"/>
          <p:cNvSpPr/>
          <p:nvPr/>
        </p:nvSpPr>
        <p:spPr>
          <a:xfrm>
            <a:off x="5231905" y="1603376"/>
            <a:ext cx="6264696" cy="3044825"/>
          </a:xfrm>
          <a:prstGeom prst="irregularSeal2">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eaLnBrk="0" fontAlgn="base" hangingPunct="0">
              <a:spcBef>
                <a:spcPct val="0"/>
              </a:spcBef>
              <a:spcAft>
                <a:spcPct val="0"/>
              </a:spcAft>
              <a:defRPr/>
            </a:pPr>
            <a:r>
              <a:rPr lang="zh-CN" altLang="en-US" dirty="0">
                <a:solidFill>
                  <a:srgbClr val="010000"/>
                </a:solidFill>
                <a:latin typeface="微软雅黑" panose="020B0503020204020204" pitchFamily="34" charset="-122"/>
                <a:ea typeface="微软雅黑" panose="020B0503020204020204" pitchFamily="34" charset="-122"/>
              </a:rPr>
              <a:t>先分块，块间有序，就可以快速定位到块</a:t>
            </a:r>
          </a:p>
        </p:txBody>
      </p:sp>
      <p:sp>
        <p:nvSpPr>
          <p:cNvPr id="16" name="标题 1"/>
          <p:cNvSpPr txBox="1">
            <a:spLocks/>
          </p:cNvSpPr>
          <p:nvPr/>
        </p:nvSpPr>
        <p:spPr bwMode="auto">
          <a:xfrm>
            <a:off x="1632391" y="981156"/>
            <a:ext cx="877391" cy="688658"/>
          </a:xfrm>
          <a:prstGeom prst="rect">
            <a:avLst/>
          </a:prstGeom>
          <a:noFill/>
          <a:ln w="9525">
            <a:noFill/>
            <a:miter lim="800000"/>
            <a:headEnd/>
            <a:tailEnd/>
          </a:ln>
          <a:effectLst>
            <a:outerShdw blurRad="149987" dist="250190" dir="8460000" algn="ctr">
              <a:srgbClr val="000000">
                <a:alpha val="28000"/>
              </a:srgbClr>
            </a:outerShdw>
          </a:effectLst>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mj-cs"/>
              </a:defRPr>
            </a:lvl1pPr>
            <a:lvl2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2pPr>
            <a:lvl3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3pPr>
            <a:lvl4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4pPr>
            <a:lvl5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5pPr>
            <a:lvl6pPr marL="4572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6pPr>
            <a:lvl7pPr marL="9144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7pPr>
            <a:lvl8pPr marL="13716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8pPr>
            <a:lvl9pPr marL="18288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9pPr>
          </a:lstStyle>
          <a:p>
            <a:pPr algn="ctr" defTabSz="914400" eaLnBrk="1" fontAlgn="auto" hangingPunct="1">
              <a:lnSpc>
                <a:spcPct val="90000"/>
              </a:lnSpc>
              <a:spcAft>
                <a:spcPts val="0"/>
              </a:spcAft>
              <a:defRPr/>
            </a:pPr>
            <a:r>
              <a:rPr lang="en-US" altLang="zh-CN" b="0" dirty="0">
                <a:solidFill>
                  <a:srgbClr val="5B9BD5">
                    <a:lumMod val="75000"/>
                  </a:srgbClr>
                </a:solidFill>
                <a:effectLst/>
              </a:rPr>
              <a:t>4</a:t>
            </a:r>
            <a:endParaRPr lang="zh-CN" altLang="en-US" b="0" dirty="0">
              <a:solidFill>
                <a:srgbClr val="5B9BD5">
                  <a:lumMod val="75000"/>
                </a:srgbClr>
              </a:solidFill>
              <a:effectLst/>
            </a:endParaRPr>
          </a:p>
        </p:txBody>
      </p:sp>
      <p:sp>
        <p:nvSpPr>
          <p:cNvPr id="17" name="标题 1"/>
          <p:cNvSpPr txBox="1">
            <a:spLocks/>
          </p:cNvSpPr>
          <p:nvPr/>
        </p:nvSpPr>
        <p:spPr bwMode="auto">
          <a:xfrm>
            <a:off x="4834603" y="1041958"/>
            <a:ext cx="977714" cy="627856"/>
          </a:xfrm>
          <a:prstGeom prst="rect">
            <a:avLst/>
          </a:prstGeom>
          <a:noFill/>
          <a:ln w="9525">
            <a:noFill/>
            <a:miter lim="800000"/>
            <a:headEnd/>
            <a:tailEnd/>
          </a:ln>
          <a:effectLst>
            <a:outerShdw blurRad="149987" dist="250190" dir="8460000" algn="ctr">
              <a:srgbClr val="000000">
                <a:alpha val="28000"/>
              </a:srgbClr>
            </a:outerShdw>
          </a:effectLst>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mj-cs"/>
              </a:defRPr>
            </a:lvl1pPr>
            <a:lvl2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2pPr>
            <a:lvl3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3pPr>
            <a:lvl4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4pPr>
            <a:lvl5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5pPr>
            <a:lvl6pPr marL="4572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6pPr>
            <a:lvl7pPr marL="9144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7pPr>
            <a:lvl8pPr marL="13716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8pPr>
            <a:lvl9pPr marL="18288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9pPr>
          </a:lstStyle>
          <a:p>
            <a:pPr algn="ctr" defTabSz="914400" eaLnBrk="1" fontAlgn="auto" hangingPunct="1">
              <a:lnSpc>
                <a:spcPct val="90000"/>
              </a:lnSpc>
              <a:spcAft>
                <a:spcPts val="0"/>
              </a:spcAft>
              <a:defRPr/>
            </a:pPr>
            <a:r>
              <a:rPr lang="en-US" altLang="zh-CN" b="0" dirty="0">
                <a:solidFill>
                  <a:srgbClr val="5B9BD5">
                    <a:lumMod val="75000"/>
                  </a:srgbClr>
                </a:solidFill>
                <a:effectLst/>
              </a:rPr>
              <a:t>90</a:t>
            </a:r>
            <a:endParaRPr lang="zh-CN" altLang="en-US" b="0" dirty="0">
              <a:solidFill>
                <a:srgbClr val="5B9BD5">
                  <a:lumMod val="75000"/>
                </a:srgbClr>
              </a:solidFill>
              <a:effectLst/>
            </a:endParaRPr>
          </a:p>
        </p:txBody>
      </p:sp>
      <p:sp>
        <p:nvSpPr>
          <p:cNvPr id="18" name="标题 1"/>
          <p:cNvSpPr txBox="1">
            <a:spLocks/>
          </p:cNvSpPr>
          <p:nvPr/>
        </p:nvSpPr>
        <p:spPr bwMode="auto">
          <a:xfrm>
            <a:off x="5812317" y="1072277"/>
            <a:ext cx="977714" cy="627856"/>
          </a:xfrm>
          <a:prstGeom prst="rect">
            <a:avLst/>
          </a:prstGeom>
          <a:noFill/>
          <a:ln w="9525">
            <a:noFill/>
            <a:miter lim="800000"/>
            <a:headEnd/>
            <a:tailEnd/>
          </a:ln>
          <a:effectLst>
            <a:outerShdw blurRad="149987" dist="250190" dir="8460000" algn="ctr">
              <a:srgbClr val="000000">
                <a:alpha val="28000"/>
              </a:srgbClr>
            </a:outerShdw>
          </a:effectLst>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mj-cs"/>
              </a:defRPr>
            </a:lvl1pPr>
            <a:lvl2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2pPr>
            <a:lvl3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3pPr>
            <a:lvl4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4pPr>
            <a:lvl5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5pPr>
            <a:lvl6pPr marL="4572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6pPr>
            <a:lvl7pPr marL="9144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7pPr>
            <a:lvl8pPr marL="13716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8pPr>
            <a:lvl9pPr marL="18288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9pPr>
          </a:lstStyle>
          <a:p>
            <a:pPr algn="ctr" defTabSz="914400" eaLnBrk="1" fontAlgn="auto" hangingPunct="1">
              <a:lnSpc>
                <a:spcPct val="90000"/>
              </a:lnSpc>
              <a:spcAft>
                <a:spcPts val="0"/>
              </a:spcAft>
              <a:defRPr/>
            </a:pPr>
            <a:r>
              <a:rPr lang="en-US" altLang="zh-CN" b="0" dirty="0">
                <a:solidFill>
                  <a:srgbClr val="5B9BD5">
                    <a:lumMod val="75000"/>
                  </a:srgbClr>
                </a:solidFill>
                <a:effectLst/>
              </a:rPr>
              <a:t>88</a:t>
            </a:r>
            <a:endParaRPr lang="zh-CN" altLang="en-US" b="0" dirty="0">
              <a:solidFill>
                <a:srgbClr val="5B9BD5">
                  <a:lumMod val="75000"/>
                </a:srgbClr>
              </a:solidFill>
              <a:effectLst/>
            </a:endParaRPr>
          </a:p>
        </p:txBody>
      </p:sp>
      <p:sp>
        <p:nvSpPr>
          <p:cNvPr id="19" name="标题 1"/>
          <p:cNvSpPr txBox="1">
            <a:spLocks/>
          </p:cNvSpPr>
          <p:nvPr/>
        </p:nvSpPr>
        <p:spPr bwMode="auto">
          <a:xfrm>
            <a:off x="6769466" y="988694"/>
            <a:ext cx="1497868" cy="721360"/>
          </a:xfrm>
          <a:prstGeom prst="rect">
            <a:avLst/>
          </a:prstGeom>
          <a:noFill/>
          <a:ln w="9525">
            <a:noFill/>
            <a:miter lim="800000"/>
            <a:headEnd/>
            <a:tailEnd/>
          </a:ln>
          <a:effectLst>
            <a:outerShdw blurRad="149987" dist="250190" dir="8460000" algn="ctr">
              <a:srgbClr val="000000">
                <a:alpha val="28000"/>
              </a:srgbClr>
            </a:outerShdw>
          </a:effectLst>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mj-cs"/>
              </a:defRPr>
            </a:lvl1pPr>
            <a:lvl2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2pPr>
            <a:lvl3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3pPr>
            <a:lvl4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4pPr>
            <a:lvl5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5pPr>
            <a:lvl6pPr marL="4572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6pPr>
            <a:lvl7pPr marL="9144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7pPr>
            <a:lvl8pPr marL="13716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8pPr>
            <a:lvl9pPr marL="18288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9pPr>
          </a:lstStyle>
          <a:p>
            <a:pPr algn="ctr" defTabSz="914400" eaLnBrk="1" fontAlgn="auto" hangingPunct="1">
              <a:lnSpc>
                <a:spcPct val="90000"/>
              </a:lnSpc>
              <a:spcAft>
                <a:spcPts val="0"/>
              </a:spcAft>
              <a:defRPr/>
            </a:pPr>
            <a:r>
              <a:rPr lang="en-US" altLang="zh-CN" b="0" dirty="0">
                <a:solidFill>
                  <a:srgbClr val="5B9BD5">
                    <a:lumMod val="75000"/>
                  </a:srgbClr>
                </a:solidFill>
                <a:effectLst/>
              </a:rPr>
              <a:t>89</a:t>
            </a:r>
            <a:endParaRPr lang="zh-CN" altLang="en-US" b="0" dirty="0">
              <a:solidFill>
                <a:srgbClr val="5B9BD5">
                  <a:lumMod val="75000"/>
                </a:srgbClr>
              </a:solidFill>
              <a:effectLst/>
            </a:endParaRPr>
          </a:p>
        </p:txBody>
      </p:sp>
      <p:sp>
        <p:nvSpPr>
          <p:cNvPr id="20" name="标题 1"/>
          <p:cNvSpPr txBox="1">
            <a:spLocks/>
          </p:cNvSpPr>
          <p:nvPr/>
        </p:nvSpPr>
        <p:spPr bwMode="auto">
          <a:xfrm>
            <a:off x="2596996" y="955992"/>
            <a:ext cx="1497868" cy="721360"/>
          </a:xfrm>
          <a:prstGeom prst="rect">
            <a:avLst/>
          </a:prstGeom>
          <a:noFill/>
          <a:ln w="9525">
            <a:noFill/>
            <a:miter lim="800000"/>
            <a:headEnd/>
            <a:tailEnd/>
          </a:ln>
          <a:effectLst>
            <a:outerShdw blurRad="149987" dist="250190" dir="8460000" algn="ctr">
              <a:srgbClr val="000000">
                <a:alpha val="28000"/>
              </a:srgbClr>
            </a:outerShdw>
          </a:effectLst>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mj-cs"/>
              </a:defRPr>
            </a:lvl1pPr>
            <a:lvl2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2pPr>
            <a:lvl3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3pPr>
            <a:lvl4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4pPr>
            <a:lvl5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5pPr>
            <a:lvl6pPr marL="4572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6pPr>
            <a:lvl7pPr marL="9144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7pPr>
            <a:lvl8pPr marL="13716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8pPr>
            <a:lvl9pPr marL="18288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9pPr>
          </a:lstStyle>
          <a:p>
            <a:pPr algn="ctr" defTabSz="914400" eaLnBrk="1" fontAlgn="auto" hangingPunct="1">
              <a:lnSpc>
                <a:spcPct val="90000"/>
              </a:lnSpc>
              <a:spcAft>
                <a:spcPts val="0"/>
              </a:spcAft>
              <a:defRPr/>
            </a:pPr>
            <a:r>
              <a:rPr lang="en-US" altLang="zh-CN" b="0" dirty="0">
                <a:solidFill>
                  <a:srgbClr val="5B9BD5">
                    <a:lumMod val="75000"/>
                  </a:srgbClr>
                </a:solidFill>
                <a:effectLst/>
              </a:rPr>
              <a:t>70</a:t>
            </a:r>
            <a:endParaRPr lang="zh-CN" altLang="en-US" b="0" dirty="0">
              <a:solidFill>
                <a:srgbClr val="5B9BD5">
                  <a:lumMod val="75000"/>
                </a:srgbClr>
              </a:solidFill>
              <a:effectLst/>
            </a:endParaRPr>
          </a:p>
        </p:txBody>
      </p:sp>
      <p:sp>
        <p:nvSpPr>
          <p:cNvPr id="21" name="标题 1"/>
          <p:cNvSpPr txBox="1">
            <a:spLocks/>
          </p:cNvSpPr>
          <p:nvPr/>
        </p:nvSpPr>
        <p:spPr bwMode="auto">
          <a:xfrm>
            <a:off x="7857730" y="958073"/>
            <a:ext cx="1497868" cy="721360"/>
          </a:xfrm>
          <a:prstGeom prst="rect">
            <a:avLst/>
          </a:prstGeom>
          <a:noFill/>
          <a:ln w="9525">
            <a:noFill/>
            <a:miter lim="800000"/>
            <a:headEnd/>
            <a:tailEnd/>
          </a:ln>
          <a:effectLst>
            <a:outerShdw blurRad="149987" dist="250190" dir="8460000" algn="ctr">
              <a:srgbClr val="000000">
                <a:alpha val="28000"/>
              </a:srgbClr>
            </a:outerShdw>
          </a:effectLst>
        </p:spPr>
        <p:txBody>
          <a:bodyPr vert="horz" wrap="square" lIns="91440" tIns="45720" rIns="91440" bIns="45720" numCol="1" rtlCol="0" anchor="b" anchorCtr="0" compatLnSpc="1">
            <a:prstTxWarp prst="textNoShape">
              <a:avLst/>
            </a:prstTxWarp>
            <a:normAutofit/>
          </a:bodyPr>
          <a:lstStyle>
            <a:lvl1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微软雅黑" panose="020B0503020204020204" pitchFamily="34" charset="-122"/>
                <a:ea typeface="微软雅黑" panose="020B0503020204020204" pitchFamily="34" charset="-122"/>
                <a:cs typeface="+mj-cs"/>
              </a:defRPr>
            </a:lvl1pPr>
            <a:lvl2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2pPr>
            <a:lvl3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3pPr>
            <a:lvl4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4pPr>
            <a:lvl5pPr algn="l" rtl="0" eaLnBrk="0" fontAlgn="base" hangingPunct="0">
              <a:lnSpc>
                <a:spcPct val="85000"/>
              </a:lnSpc>
              <a:spcBef>
                <a:spcPct val="0"/>
              </a:spcBef>
              <a:spcAft>
                <a:spcPct val="0"/>
              </a:spcAft>
              <a:defRPr sz="3600" b="1">
                <a:solidFill>
                  <a:schemeClr val="tx2"/>
                </a:solidFill>
                <a:effectLst>
                  <a:outerShdw blurRad="38100" dist="38100" dir="2700000" algn="tl">
                    <a:srgbClr val="FFFFFF"/>
                  </a:outerShdw>
                </a:effectLst>
                <a:latin typeface="Tahoma" pitchFamily="34" charset="0"/>
                <a:ea typeface="幼圆" panose="02010509060101010101" pitchFamily="49" charset="-122"/>
              </a:defRPr>
            </a:lvl5pPr>
            <a:lvl6pPr marL="4572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6pPr>
            <a:lvl7pPr marL="9144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7pPr>
            <a:lvl8pPr marL="13716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8pPr>
            <a:lvl9pPr marL="1828800" algn="l" rtl="0" eaLnBrk="1" fontAlgn="base" hangingPunct="1">
              <a:lnSpc>
                <a:spcPct val="85000"/>
              </a:lnSpc>
              <a:spcBef>
                <a:spcPct val="0"/>
              </a:spcBef>
              <a:spcAft>
                <a:spcPct val="0"/>
              </a:spcAft>
              <a:defRPr sz="4200">
                <a:solidFill>
                  <a:schemeClr val="tx2"/>
                </a:solidFill>
                <a:effectLst>
                  <a:outerShdw blurRad="38100" dist="38100" dir="2700000" algn="tl">
                    <a:srgbClr val="FFFFFF"/>
                  </a:outerShdw>
                </a:effectLst>
                <a:latin typeface="Tahoma" pitchFamily="34" charset="0"/>
                <a:ea typeface="宋体" pitchFamily="2" charset="-122"/>
              </a:defRPr>
            </a:lvl9pPr>
          </a:lstStyle>
          <a:p>
            <a:pPr algn="ctr" defTabSz="914400" eaLnBrk="1" fontAlgn="auto" hangingPunct="1">
              <a:lnSpc>
                <a:spcPct val="90000"/>
              </a:lnSpc>
              <a:spcAft>
                <a:spcPts val="0"/>
              </a:spcAft>
              <a:defRPr/>
            </a:pPr>
            <a:r>
              <a:rPr lang="en-US" altLang="zh-CN" b="0" dirty="0">
                <a:solidFill>
                  <a:srgbClr val="5B9BD5">
                    <a:lumMod val="75000"/>
                  </a:srgbClr>
                </a:solidFill>
                <a:effectLst/>
              </a:rPr>
              <a:t>……</a:t>
            </a:r>
            <a:endParaRPr lang="zh-CN" altLang="en-US" b="0" dirty="0">
              <a:solidFill>
                <a:srgbClr val="5B9BD5">
                  <a:lumMod val="75000"/>
                </a:srgbClr>
              </a:solidFill>
              <a:effectLst/>
            </a:endParaRPr>
          </a:p>
        </p:txBody>
      </p:sp>
    </p:spTree>
    <p:extLst>
      <p:ext uri="{BB962C8B-B14F-4D97-AF65-F5344CB8AC3E}">
        <p14:creationId xmlns:p14="http://schemas.microsoft.com/office/powerpoint/2010/main" val="147639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33333E-6 7.40741E-7 L -0.31914 0.13518 " pathEditMode="relative" rAng="0" ptsTypes="AA">
                                      <p:cBhvr>
                                        <p:cTn id="6" dur="750" fill="hold"/>
                                        <p:tgtEl>
                                          <p:spTgt spid="19"/>
                                        </p:tgtEl>
                                        <p:attrNameLst>
                                          <p:attrName>ppt_x</p:attrName>
                                          <p:attrName>ppt_y</p:attrName>
                                        </p:attrNameLst>
                                      </p:cBhvr>
                                      <p:rCtr x="-15964" y="6759"/>
                                    </p:animMotion>
                                  </p:childTnLst>
                                </p:cTn>
                              </p:par>
                              <p:par>
                                <p:cTn id="7" presetID="42" presetClass="path" presetSubtype="0" accel="50000" decel="50000" fill="hold" grpId="0" nodeType="withEffect">
                                  <p:stCondLst>
                                    <p:cond delay="0"/>
                                  </p:stCondLst>
                                  <p:childTnLst>
                                    <p:animMotion origin="layout" path="M 3.125E-6 -3.33333E-6 L -0.25 0.21389 " pathEditMode="relative" rAng="0" ptsTypes="AA">
                                      <p:cBhvr>
                                        <p:cTn id="8" dur="750" fill="hold"/>
                                        <p:tgtEl>
                                          <p:spTgt spid="18"/>
                                        </p:tgtEl>
                                        <p:attrNameLst>
                                          <p:attrName>ppt_x</p:attrName>
                                          <p:attrName>ppt_y</p:attrName>
                                        </p:attrNameLst>
                                      </p:cBhvr>
                                      <p:rCtr x="-12500" y="10694"/>
                                    </p:animMotion>
                                  </p:childTnLst>
                                </p:cTn>
                              </p:par>
                              <p:par>
                                <p:cTn id="9" presetID="42" presetClass="path" presetSubtype="0" accel="50000" decel="50000" fill="hold" grpId="0" nodeType="withEffect">
                                  <p:stCondLst>
                                    <p:cond delay="0"/>
                                  </p:stCondLst>
                                  <p:childTnLst>
                                    <p:animMotion origin="layout" path="M 1.45833E-6 4.81481E-6 L -0.18932 0.14537 " pathEditMode="relative" rAng="0" ptsTypes="AA">
                                      <p:cBhvr>
                                        <p:cTn id="10" dur="750" fill="hold"/>
                                        <p:tgtEl>
                                          <p:spTgt spid="17"/>
                                        </p:tgtEl>
                                        <p:attrNameLst>
                                          <p:attrName>ppt_x</p:attrName>
                                          <p:attrName>ppt_y</p:attrName>
                                        </p:attrNameLst>
                                      </p:cBhvr>
                                      <p:rCtr x="-9466" y="7269"/>
                                    </p:animMotion>
                                  </p:childTnLst>
                                </p:cTn>
                              </p:par>
                              <p:par>
                                <p:cTn id="11" presetID="42" presetClass="path" presetSubtype="0" accel="50000" decel="50000" fill="hold" grpId="0" nodeType="withEffect">
                                  <p:stCondLst>
                                    <p:cond delay="0"/>
                                  </p:stCondLst>
                                  <p:childTnLst>
                                    <p:animMotion origin="layout" path="M 3.125E-6 2.59259E-6 L -0.20391 0.14305 " pathEditMode="relative" rAng="0" ptsTypes="AA">
                                      <p:cBhvr>
                                        <p:cTn id="12" dur="750" fill="hold"/>
                                        <p:tgtEl>
                                          <p:spTgt spid="15"/>
                                        </p:tgtEl>
                                        <p:attrNameLst>
                                          <p:attrName>ppt_x</p:attrName>
                                          <p:attrName>ppt_y</p:attrName>
                                        </p:attrNameLst>
                                      </p:cBhvr>
                                      <p:rCtr x="-10195" y="7153"/>
                                    </p:animMotion>
                                  </p:childTnLst>
                                </p:cTn>
                              </p:par>
                              <p:par>
                                <p:cTn id="13" presetID="42" presetClass="path" presetSubtype="0" accel="50000" decel="50000" fill="hold" grpId="0" nodeType="withEffect">
                                  <p:stCondLst>
                                    <p:cond delay="0"/>
                                  </p:stCondLst>
                                  <p:childTnLst>
                                    <p:animMotion origin="layout" path="M 1.04167E-6 1.85185E-6 L -0.12904 0.22407 " pathEditMode="relative" rAng="0" ptsTypes="AA">
                                      <p:cBhvr>
                                        <p:cTn id="14" dur="750" fill="hold"/>
                                        <p:tgtEl>
                                          <p:spTgt spid="20"/>
                                        </p:tgtEl>
                                        <p:attrNameLst>
                                          <p:attrName>ppt_x</p:attrName>
                                          <p:attrName>ppt_y</p:attrName>
                                        </p:attrNameLst>
                                      </p:cBhvr>
                                      <p:rCtr x="-6458" y="11204"/>
                                    </p:animMotion>
                                  </p:childTnLst>
                                </p:cTn>
                              </p:par>
                              <p:par>
                                <p:cTn id="15" presetID="42" presetClass="path" presetSubtype="0" accel="50000" decel="50000" fill="hold" grpId="0" nodeType="withEffect">
                                  <p:stCondLst>
                                    <p:cond delay="0"/>
                                  </p:stCondLst>
                                  <p:childTnLst>
                                    <p:animMotion origin="layout" path="M -1.66667E-6 2.96296E-6 L -0.0539 0.14977 " pathEditMode="relative" rAng="0" ptsTypes="AA">
                                      <p:cBhvr>
                                        <p:cTn id="16" dur="750" fill="hold"/>
                                        <p:tgtEl>
                                          <p:spTgt spid="16"/>
                                        </p:tgtEl>
                                        <p:attrNameLst>
                                          <p:attrName>ppt_x</p:attrName>
                                          <p:attrName>ppt_y</p:attrName>
                                        </p:attrNameLst>
                                      </p:cBhvr>
                                      <p:rCtr x="-2695" y="7477"/>
                                    </p:animMotion>
                                  </p:childTnLst>
                                </p:cTn>
                              </p:par>
                            </p:childTnLst>
                          </p:cTn>
                        </p:par>
                        <p:par>
                          <p:cTn id="17" fill="hold">
                            <p:stCondLst>
                              <p:cond delay="750"/>
                            </p:stCondLst>
                            <p:childTnLst>
                              <p:par>
                                <p:cTn id="18" presetID="42" presetClass="path" presetSubtype="0" accel="50000" decel="50000" fill="hold" grpId="0" nodeType="afterEffect">
                                  <p:stCondLst>
                                    <p:cond delay="0"/>
                                  </p:stCondLst>
                                  <p:childTnLst>
                                    <p:animMotion origin="layout" path="M 6.25E-7 -1.11111E-6 L -0.3 0.18264 " pathEditMode="relative" rAng="0" ptsTypes="AA">
                                      <p:cBhvr>
                                        <p:cTn id="19" dur="750" fill="hold"/>
                                        <p:tgtEl>
                                          <p:spTgt spid="21"/>
                                        </p:tgtEl>
                                        <p:attrNameLst>
                                          <p:attrName>ppt_x</p:attrName>
                                          <p:attrName>ppt_y</p:attrName>
                                        </p:attrNameLst>
                                      </p:cBhvr>
                                      <p:rCtr x="-15000" y="9120"/>
                                    </p:animMotion>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p:cTn id="24" dur="750" fill="hold"/>
                                        <p:tgtEl>
                                          <p:spTgt spid="5"/>
                                        </p:tgtEl>
                                        <p:attrNameLst>
                                          <p:attrName>ppt_w</p:attrName>
                                        </p:attrNameLst>
                                      </p:cBhvr>
                                      <p:tavLst>
                                        <p:tav tm="0">
                                          <p:val>
                                            <p:fltVal val="0"/>
                                          </p:val>
                                        </p:tav>
                                        <p:tav tm="100000">
                                          <p:val>
                                            <p:strVal val="#ppt_w"/>
                                          </p:val>
                                        </p:tav>
                                      </p:tavLst>
                                    </p:anim>
                                    <p:anim calcmode="lin" valueType="num">
                                      <p:cBhvr>
                                        <p:cTn id="25" dur="750" fill="hold"/>
                                        <p:tgtEl>
                                          <p:spTgt spid="5"/>
                                        </p:tgtEl>
                                        <p:attrNameLst>
                                          <p:attrName>ppt_h</p:attrName>
                                        </p:attrNameLst>
                                      </p:cBhvr>
                                      <p:tavLst>
                                        <p:tav tm="0">
                                          <p:val>
                                            <p:fltVal val="0"/>
                                          </p:val>
                                        </p:tav>
                                        <p:tav tm="100000">
                                          <p:val>
                                            <p:strVal val="#ppt_h"/>
                                          </p:val>
                                        </p:tav>
                                      </p:tavLst>
                                    </p:anim>
                                    <p:anim calcmode="lin" valueType="num">
                                      <p:cBhvr>
                                        <p:cTn id="26" dur="750" fill="hold"/>
                                        <p:tgtEl>
                                          <p:spTgt spid="5"/>
                                        </p:tgtEl>
                                        <p:attrNameLst>
                                          <p:attrName>style.rotation</p:attrName>
                                        </p:attrNameLst>
                                      </p:cBhvr>
                                      <p:tavLst>
                                        <p:tav tm="0">
                                          <p:val>
                                            <p:fltVal val="90"/>
                                          </p:val>
                                        </p:tav>
                                        <p:tav tm="100000">
                                          <p:val>
                                            <p:fltVal val="0"/>
                                          </p:val>
                                        </p:tav>
                                      </p:tavLst>
                                    </p:anim>
                                    <p:animEffect transition="in" filter="fade">
                                      <p:cBhvr>
                                        <p:cTn id="27"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 grpId="0" animBg="1"/>
      <p:bldP spid="16" grpId="0"/>
      <p:bldP spid="17" grpId="0"/>
      <p:bldP spid="18" grpId="0"/>
      <p:bldP spid="19" grpId="0"/>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pic>
        <p:nvPicPr>
          <p:cNvPr id="130" name="图片 129"/>
          <p:cNvPicPr>
            <a:picLocks noChangeAspect="1"/>
          </p:cNvPicPr>
          <p:nvPr/>
        </p:nvPicPr>
        <p:blipFill rotWithShape="1">
          <a:blip r:embed="rId3" cstate="print">
            <a:extLst>
              <a:ext uri="{28A0092B-C50C-407E-A947-70E740481C1C}">
                <a14:useLocalDpi xmlns:a14="http://schemas.microsoft.com/office/drawing/2010/main" val="0"/>
              </a:ext>
            </a:extLst>
          </a:blip>
          <a:srcRect l="20226" t="32053" r="20333"/>
          <a:stretch>
            <a:fillRect/>
          </a:stretch>
        </p:blipFill>
        <p:spPr>
          <a:xfrm>
            <a:off x="-38911" y="-77822"/>
            <a:ext cx="7247108" cy="3570513"/>
          </a:xfrm>
          <a:prstGeom prst="rect">
            <a:avLst/>
          </a:prstGeom>
        </p:spPr>
      </p:pic>
      <p:pic>
        <p:nvPicPr>
          <p:cNvPr id="128" name="图片 127"/>
          <p:cNvPicPr>
            <a:picLocks noChangeAspect="1"/>
          </p:cNvPicPr>
          <p:nvPr/>
        </p:nvPicPr>
        <p:blipFill rotWithShape="1">
          <a:blip r:embed="rId4" cstate="print">
            <a:extLst>
              <a:ext uri="{28A0092B-C50C-407E-A947-70E740481C1C}">
                <a14:useLocalDpi xmlns:a14="http://schemas.microsoft.com/office/drawing/2010/main" val="0"/>
              </a:ext>
            </a:extLst>
          </a:blip>
          <a:srcRect t="54756" r="67172"/>
          <a:stretch>
            <a:fillRect/>
          </a:stretch>
        </p:blipFill>
        <p:spPr>
          <a:xfrm>
            <a:off x="8244776" y="-48638"/>
            <a:ext cx="4002347" cy="2377520"/>
          </a:xfrm>
          <a:prstGeom prst="rect">
            <a:avLst/>
          </a:prstGeom>
        </p:spPr>
      </p:pic>
      <p:grpSp>
        <p:nvGrpSpPr>
          <p:cNvPr id="18" name="组合 17"/>
          <p:cNvGrpSpPr/>
          <p:nvPr/>
        </p:nvGrpSpPr>
        <p:grpSpPr>
          <a:xfrm>
            <a:off x="10001700" y="2854959"/>
            <a:ext cx="2268815" cy="2101347"/>
            <a:chOff x="6175344" y="342254"/>
            <a:chExt cx="7803037" cy="7227071"/>
          </a:xfrm>
        </p:grpSpPr>
        <p:sp>
          <p:nvSpPr>
            <p:cNvPr id="19" name="六边形 18"/>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9863825" y="4346576"/>
            <a:ext cx="2963878" cy="2745105"/>
            <a:chOff x="6175344" y="342254"/>
            <a:chExt cx="7803037" cy="7227071"/>
          </a:xfrm>
        </p:grpSpPr>
        <p:sp>
          <p:nvSpPr>
            <p:cNvPr id="15" name="六边形 1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4167428" y="3439840"/>
            <a:ext cx="3857146" cy="769441"/>
          </a:xfrm>
          <a:prstGeom prst="rect">
            <a:avLst/>
          </a:prstGeom>
        </p:spPr>
        <p:txBody>
          <a:bodyPr wrap="none">
            <a:spAutoFit/>
          </a:bodyPr>
          <a:lstStyle/>
          <a:p>
            <a:pPr algn="ctr"/>
            <a:r>
              <a:rPr lang="en-US" altLang="zh-CN"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11.1 </a:t>
            </a:r>
            <a:r>
              <a:rPr lang="zh-CN" alt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静态查找</a:t>
            </a:r>
          </a:p>
        </p:txBody>
      </p:sp>
      <p:sp>
        <p:nvSpPr>
          <p:cNvPr id="8" name="矩形 7"/>
          <p:cNvSpPr/>
          <p:nvPr/>
        </p:nvSpPr>
        <p:spPr>
          <a:xfrm>
            <a:off x="4588217" y="2445722"/>
            <a:ext cx="3015569" cy="646331"/>
          </a:xfrm>
          <a:prstGeom prst="rect">
            <a:avLst/>
          </a:prstGeom>
        </p:spPr>
        <p:txBody>
          <a:bodyPr wrap="none">
            <a:spAutoFit/>
          </a:bodyPr>
          <a:lstStyle/>
          <a:p>
            <a:pPr algn="ct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 </a:t>
            </a: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11 </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章</a:t>
            </a: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查找</a:t>
            </a:r>
          </a:p>
        </p:txBody>
      </p:sp>
      <p:cxnSp>
        <p:nvCxnSpPr>
          <p:cNvPr id="9" name="直接连接符 8"/>
          <p:cNvCxnSpPr/>
          <p:nvPr/>
        </p:nvCxnSpPr>
        <p:spPr>
          <a:xfrm>
            <a:off x="3024554" y="3265946"/>
            <a:ext cx="6116350" cy="0"/>
          </a:xfrm>
          <a:prstGeom prst="line">
            <a:avLst/>
          </a:prstGeom>
          <a:ln w="22225">
            <a:solidFill>
              <a:schemeClr val="bg1"/>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2221671" y="2179434"/>
            <a:ext cx="7748658" cy="2397279"/>
            <a:chOff x="2221671" y="2179434"/>
            <a:chExt cx="7748658" cy="2397279"/>
          </a:xfrm>
        </p:grpSpPr>
        <p:sp>
          <p:nvSpPr>
            <p:cNvPr id="6" name="标题 9801"/>
            <p:cNvSpPr txBox="1"/>
            <p:nvPr/>
          </p:nvSpPr>
          <p:spPr>
            <a:xfrm rot="16200000">
              <a:off x="8719085" y="3325468"/>
              <a:ext cx="2397277" cy="105210"/>
            </a:xfrm>
            <a:prstGeom prst="parallelogram">
              <a:avLst>
                <a:gd name="adj" fmla="val 98875"/>
              </a:avLst>
            </a:prstGeom>
            <a:gradFill flip="none" rotWithShape="1">
              <a:gsLst>
                <a:gs pos="100000">
                  <a:srgbClr val="016773"/>
                </a:gs>
                <a:gs pos="0">
                  <a:srgbClr val="00ABA5"/>
                </a:gs>
              </a:gsLst>
              <a:lin ang="6000000" scaled="0"/>
              <a:tileRect/>
            </a:gradFill>
            <a:ln w="15875" cap="rnd">
              <a:solidFill>
                <a:schemeClr val="bg1">
                  <a:alpha val="57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10" name="标题 9801"/>
            <p:cNvSpPr txBox="1"/>
            <p:nvPr/>
          </p:nvSpPr>
          <p:spPr>
            <a:xfrm flipH="1">
              <a:off x="2221671" y="4468236"/>
              <a:ext cx="7748657" cy="108477"/>
            </a:xfrm>
            <a:prstGeom prst="parallelogram">
              <a:avLst>
                <a:gd name="adj" fmla="val 102209"/>
              </a:avLst>
            </a:prstGeom>
            <a:gradFill>
              <a:gsLst>
                <a:gs pos="55000">
                  <a:srgbClr val="016773"/>
                </a:gs>
                <a:gs pos="0">
                  <a:srgbClr val="00ABA5"/>
                </a:gs>
                <a:gs pos="100000">
                  <a:srgbClr val="00ABA5"/>
                </a:gs>
              </a:gsLst>
              <a:lin ang="6000000" scaled="0"/>
            </a:gradFill>
            <a:ln w="15875" cap="rnd">
              <a:solidFill>
                <a:schemeClr val="bg1">
                  <a:alpha val="57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cxnSp>
          <p:nvCxnSpPr>
            <p:cNvPr id="11" name="直接连接符 10"/>
            <p:cNvCxnSpPr/>
            <p:nvPr/>
          </p:nvCxnSpPr>
          <p:spPr>
            <a:xfrm flipH="1">
              <a:off x="2221671" y="2179434"/>
              <a:ext cx="76428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flipH="1">
              <a:off x="1076871" y="3324234"/>
              <a:ext cx="22896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2222317" y="4468236"/>
              <a:ext cx="7642800" cy="0"/>
            </a:xfrm>
            <a:prstGeom prst="line">
              <a:avLst/>
            </a:prstGeom>
            <a:ln w="15875" cap="rnd">
              <a:gradFill>
                <a:gsLst>
                  <a:gs pos="0">
                    <a:schemeClr val="bg1">
                      <a:alpha val="0"/>
                    </a:schemeClr>
                  </a:gs>
                  <a:gs pos="100000">
                    <a:schemeClr val="bg1"/>
                  </a:gs>
                </a:gsLst>
                <a:lin ang="360000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flipH="1">
              <a:off x="8719671" y="3324234"/>
              <a:ext cx="22896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8933514" y="5200219"/>
            <a:ext cx="1549536" cy="1435160"/>
            <a:chOff x="6175344" y="342254"/>
            <a:chExt cx="7803037" cy="7227071"/>
          </a:xfrm>
        </p:grpSpPr>
        <p:sp>
          <p:nvSpPr>
            <p:cNvPr id="22" name="六边形 21"/>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875295" y="-875664"/>
            <a:ext cx="2974038" cy="2745105"/>
            <a:chOff x="6175344" y="342254"/>
            <a:chExt cx="7829785" cy="7227071"/>
          </a:xfrm>
        </p:grpSpPr>
        <p:sp>
          <p:nvSpPr>
            <p:cNvPr id="25" name="六边形 2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1259840" y="635784"/>
            <a:ext cx="823697" cy="760292"/>
            <a:chOff x="6175344" y="342254"/>
            <a:chExt cx="7829785" cy="7227071"/>
          </a:xfrm>
        </p:grpSpPr>
        <p:sp>
          <p:nvSpPr>
            <p:cNvPr id="28" name="六边形 27"/>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p:cNvSpPr txBox="1"/>
          <p:nvPr/>
        </p:nvSpPr>
        <p:spPr>
          <a:xfrm>
            <a:off x="4034782" y="4861769"/>
            <a:ext cx="4122438" cy="430374"/>
          </a:xfrm>
          <a:prstGeom prst="rect">
            <a:avLst/>
          </a:prstGeom>
          <a:noFill/>
        </p:spPr>
        <p:txBody>
          <a:bodyPr wrap="square" rtlCol="0">
            <a:spAutoFit/>
          </a:bodyPr>
          <a:lstStyle/>
          <a:p>
            <a:pPr marL="0" lvl="1" algn="ctr">
              <a:lnSpc>
                <a:spcPct val="120000"/>
              </a:lnSpc>
            </a:pPr>
            <a:r>
              <a:rPr lang="zh-CN" altLang="en-US" sz="20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林劼</a:t>
            </a:r>
          </a:p>
        </p:txBody>
      </p:sp>
      <p:sp>
        <p:nvSpPr>
          <p:cNvPr id="31" name="文本框 30"/>
          <p:cNvSpPr txBox="1"/>
          <p:nvPr/>
        </p:nvSpPr>
        <p:spPr>
          <a:xfrm>
            <a:off x="3016738" y="5305446"/>
            <a:ext cx="6158524" cy="423545"/>
          </a:xfrm>
          <a:prstGeom prst="rect">
            <a:avLst/>
          </a:prstGeom>
          <a:noFill/>
        </p:spPr>
        <p:txBody>
          <a:bodyPr wrap="square" rtlCol="0">
            <a:spAutoFit/>
          </a:bodyPr>
          <a:lstStyle/>
          <a:p>
            <a:pPr marL="0" lvl="1" algn="ctr">
              <a:lnSpc>
                <a:spcPct val="120000"/>
              </a:lnSpc>
            </a:pPr>
            <a:r>
              <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电子科技大学</a:t>
            </a:r>
          </a:p>
        </p:txBody>
      </p:sp>
      <p:pic>
        <p:nvPicPr>
          <p:cNvPr id="33" name="图片 32"/>
          <p:cNvPicPr>
            <a:picLocks noChangeAspect="1"/>
          </p:cNvPicPr>
          <p:nvPr/>
        </p:nvPicPr>
        <p:blipFill rotWithShape="1">
          <a:blip r:embed="rId5" cstate="print">
            <a:extLst>
              <a:ext uri="{28A0092B-C50C-407E-A947-70E740481C1C}">
                <a14:useLocalDpi xmlns:a14="http://schemas.microsoft.com/office/drawing/2010/main" val="0"/>
              </a:ext>
            </a:extLst>
          </a:blip>
          <a:srcRect l="24826" b="55447"/>
          <a:stretch>
            <a:fillRect/>
          </a:stretch>
        </p:blipFill>
        <p:spPr>
          <a:xfrm>
            <a:off x="1019425" y="4784103"/>
            <a:ext cx="9165288" cy="25469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6" presetClass="entr" presetSubtype="37"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childTnLst>
                          </p:cTn>
                        </p:par>
                        <p:par>
                          <p:cTn id="11" fill="hold">
                            <p:stCondLst>
                              <p:cond delay="650"/>
                            </p:stCondLst>
                            <p:childTnLst>
                              <p:par>
                                <p:cTn id="12" presetID="10" presetClass="entr" presetSubtype="0" fill="hold" grpId="0" nodeType="afterEffect">
                                  <p:stCondLst>
                                    <p:cond delay="0"/>
                                  </p:stCondLst>
                                  <p:iterate type="wd">
                                    <p:tmPct val="10000"/>
                                  </p:iterate>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par>
                          <p:cTn id="15" fill="hold">
                            <p:stCondLst>
                              <p:cond delay="125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0" grpId="0"/>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a:extLst>
              <a:ext uri="{FF2B5EF4-FFF2-40B4-BE49-F238E27FC236}">
                <a16:creationId xmlns="" xmlns:a16="http://schemas.microsoft.com/office/drawing/2014/main" id="{2EFA9D4D-4D84-4DC8-A3E3-449EFFB1EA8E}"/>
              </a:ext>
            </a:extLst>
          </p:cNvPr>
          <p:cNvSpPr>
            <a:spLocks noGrp="1"/>
          </p:cNvSpPr>
          <p:nvPr>
            <p:ph type="subTitle" idx="1"/>
          </p:nvPr>
        </p:nvSpPr>
        <p:spPr/>
        <p:txBody>
          <a:bodyPr/>
          <a:lstStyle/>
          <a:p>
            <a:r>
              <a:rPr lang="en-US" altLang="zh-CN" dirty="0"/>
              <a:t>11.1.3</a:t>
            </a:r>
            <a:r>
              <a:rPr lang="zh-CN" altLang="en-US" dirty="0"/>
              <a:t>索引查找</a:t>
            </a:r>
          </a:p>
        </p:txBody>
      </p:sp>
      <p:sp>
        <p:nvSpPr>
          <p:cNvPr id="5" name="文本占位符 4">
            <a:extLst>
              <a:ext uri="{FF2B5EF4-FFF2-40B4-BE49-F238E27FC236}">
                <a16:creationId xmlns="" xmlns:a16="http://schemas.microsoft.com/office/drawing/2014/main" id="{D0D44EFD-9131-43BA-AAD7-40DF83EF35F3}"/>
              </a:ext>
            </a:extLst>
          </p:cNvPr>
          <p:cNvSpPr>
            <a:spLocks noGrp="1"/>
          </p:cNvSpPr>
          <p:nvPr>
            <p:ph type="body" idx="10"/>
          </p:nvPr>
        </p:nvSpPr>
        <p:spPr/>
        <p:txBody>
          <a:bodyPr/>
          <a:lstStyle/>
          <a:p>
            <a:endParaRPr lang="zh-CN" altLang="en-US"/>
          </a:p>
        </p:txBody>
      </p:sp>
      <p:sp>
        <p:nvSpPr>
          <p:cNvPr id="26627" name="Rectangle 2"/>
          <p:cNvSpPr>
            <a:spLocks noGrp="1" noChangeArrowheads="1"/>
          </p:cNvSpPr>
          <p:nvPr>
            <p:ph idx="11"/>
          </p:nvPr>
        </p:nvSpPr>
        <p:spPr>
          <a:xfrm>
            <a:off x="791068" y="2011447"/>
            <a:ext cx="11055325" cy="5057775"/>
          </a:xfrm>
        </p:spPr>
        <p:txBody>
          <a:bodyPr/>
          <a:lstStyle/>
          <a:p>
            <a:pPr marL="457200" indent="-457200" eaLnBrk="1" hangingPunct="1">
              <a:buFontTx/>
              <a:buAutoNum type="arabicParenR"/>
              <a:defRPr/>
            </a:pPr>
            <a:r>
              <a:rPr lang="zh-CN" altLang="en-US" sz="2400" b="0" dirty="0">
                <a:latin typeface="微软雅黑" panose="020B0503020204020204" pitchFamily="34" charset="-122"/>
                <a:ea typeface="微软雅黑" panose="020B0503020204020204" pitchFamily="34" charset="-122"/>
              </a:rPr>
              <a:t>分块：</a:t>
            </a:r>
            <a:endParaRPr lang="en-US" altLang="zh-CN" sz="2400" b="0" dirty="0">
              <a:latin typeface="微软雅黑" panose="020B0503020204020204" pitchFamily="34" charset="-122"/>
              <a:ea typeface="微软雅黑" panose="020B0503020204020204" pitchFamily="34" charset="-122"/>
            </a:endParaRPr>
          </a:p>
          <a:p>
            <a:pPr marL="0" indent="0" eaLnBrk="1" hangingPunct="1">
              <a:buFontTx/>
              <a:buNone/>
              <a:defRPr/>
            </a:pPr>
            <a:r>
              <a:rPr lang="en-US" altLang="zh-CN" sz="2400" b="0" dirty="0">
                <a:latin typeface="微软雅黑" panose="020B0503020204020204" pitchFamily="34" charset="-122"/>
                <a:ea typeface="微软雅黑" panose="020B0503020204020204" pitchFamily="34" charset="-122"/>
              </a:rPr>
              <a:t>      </a:t>
            </a:r>
            <a:r>
              <a:rPr lang="zh-CN" altLang="en-US" sz="2400" b="0" dirty="0">
                <a:latin typeface="微软雅黑" panose="020B0503020204020204" pitchFamily="34" charset="-122"/>
                <a:ea typeface="微软雅黑" panose="020B0503020204020204" pitchFamily="34" charset="-122"/>
              </a:rPr>
              <a:t>第</a:t>
            </a:r>
            <a:r>
              <a:rPr lang="en-US" altLang="zh-CN" sz="2400" b="0" dirty="0" err="1">
                <a:latin typeface="微软雅黑" panose="020B0503020204020204" pitchFamily="34" charset="-122"/>
                <a:ea typeface="微软雅黑" panose="020B0503020204020204" pitchFamily="34" charset="-122"/>
              </a:rPr>
              <a:t>R</a:t>
            </a:r>
            <a:r>
              <a:rPr lang="en-US" altLang="zh-CN" sz="2400" b="0" baseline="-25000" dirty="0" err="1">
                <a:latin typeface="微软雅黑" panose="020B0503020204020204" pitchFamily="34" charset="-122"/>
                <a:ea typeface="微软雅黑" panose="020B0503020204020204" pitchFamily="34" charset="-122"/>
              </a:rPr>
              <a:t>k</a:t>
            </a:r>
            <a:r>
              <a:rPr lang="en-US" altLang="zh-CN" sz="2400" b="0" dirty="0">
                <a:latin typeface="微软雅黑" panose="020B0503020204020204" pitchFamily="34" charset="-122"/>
                <a:ea typeface="微软雅黑" panose="020B0503020204020204" pitchFamily="34" charset="-122"/>
              </a:rPr>
              <a:t> </a:t>
            </a:r>
            <a:r>
              <a:rPr lang="zh-CN" altLang="en-US" sz="2400" b="0" dirty="0">
                <a:latin typeface="微软雅黑" panose="020B0503020204020204" pitchFamily="34" charset="-122"/>
                <a:ea typeface="微软雅黑" panose="020B0503020204020204" pitchFamily="34" charset="-122"/>
              </a:rPr>
              <a:t>块中</a:t>
            </a:r>
            <a:r>
              <a:rPr lang="zh-CN" altLang="en-US" sz="2400" b="0" dirty="0">
                <a:solidFill>
                  <a:srgbClr val="FF0000"/>
                </a:solidFill>
                <a:latin typeface="微软雅黑" panose="020B0503020204020204" pitchFamily="34" charset="-122"/>
                <a:ea typeface="微软雅黑" panose="020B0503020204020204" pitchFamily="34" charset="-122"/>
              </a:rPr>
              <a:t>所有关键字</a:t>
            </a:r>
            <a:r>
              <a:rPr lang="en-US" altLang="zh-CN" sz="2400" b="0" dirty="0">
                <a:latin typeface="微软雅黑" panose="020B0503020204020204" pitchFamily="34" charset="-122"/>
                <a:ea typeface="微软雅黑" panose="020B0503020204020204" pitchFamily="34" charset="-122"/>
              </a:rPr>
              <a:t>&lt; R</a:t>
            </a:r>
            <a:r>
              <a:rPr lang="en-US" altLang="zh-CN" sz="2400" b="0" baseline="-25000" dirty="0">
                <a:latin typeface="微软雅黑" panose="020B0503020204020204" pitchFamily="34" charset="-122"/>
                <a:ea typeface="微软雅黑" panose="020B0503020204020204" pitchFamily="34" charset="-122"/>
              </a:rPr>
              <a:t>k+1</a:t>
            </a:r>
            <a:r>
              <a:rPr lang="zh-CN" altLang="en-US" sz="2400" b="0" dirty="0">
                <a:latin typeface="微软雅黑" panose="020B0503020204020204" pitchFamily="34" charset="-122"/>
                <a:ea typeface="微软雅黑" panose="020B0503020204020204" pitchFamily="34" charset="-122"/>
              </a:rPr>
              <a:t>块中所有关键字，（</a:t>
            </a:r>
            <a:r>
              <a:rPr lang="en-US" altLang="zh-CN" sz="2400" b="0" dirty="0">
                <a:latin typeface="微软雅黑" panose="020B0503020204020204" pitchFamily="34" charset="-122"/>
                <a:ea typeface="微软雅黑" panose="020B0503020204020204" pitchFamily="34" charset="-122"/>
              </a:rPr>
              <a:t>k=1, 2, …, L-1</a:t>
            </a:r>
            <a:r>
              <a:rPr lang="zh-CN" altLang="en-US" sz="2400" b="0" dirty="0">
                <a:latin typeface="微软雅黑" panose="020B0503020204020204" pitchFamily="34" charset="-122"/>
                <a:ea typeface="微软雅黑" panose="020B0503020204020204" pitchFamily="34" charset="-122"/>
              </a:rPr>
              <a:t>）</a:t>
            </a:r>
            <a:endParaRPr lang="zh-CN" altLang="en-US" sz="4000" b="0" dirty="0">
              <a:latin typeface="微软雅黑" panose="020B0503020204020204" pitchFamily="34" charset="-122"/>
              <a:ea typeface="微软雅黑" panose="020B0503020204020204" pitchFamily="34" charset="-122"/>
            </a:endParaRPr>
          </a:p>
          <a:p>
            <a:pPr marL="0" indent="0" eaLnBrk="1" hangingPunct="1">
              <a:buFontTx/>
              <a:buNone/>
              <a:defRPr/>
            </a:pPr>
            <a:r>
              <a:rPr lang="en-US" altLang="zh-CN" sz="2400" b="0" dirty="0">
                <a:latin typeface="微软雅黑" panose="020B0503020204020204" pitchFamily="34" charset="-122"/>
                <a:ea typeface="微软雅黑" panose="020B0503020204020204" pitchFamily="34" charset="-122"/>
              </a:rPr>
              <a:t>2) </a:t>
            </a:r>
            <a:r>
              <a:rPr lang="zh-CN" altLang="en-US" sz="2400" b="0" dirty="0">
                <a:latin typeface="微软雅黑" panose="020B0503020204020204" pitchFamily="34" charset="-122"/>
                <a:ea typeface="微软雅黑" panose="020B0503020204020204" pitchFamily="34" charset="-122"/>
              </a:rPr>
              <a:t>建立索引项：</a:t>
            </a:r>
            <a:endParaRPr lang="en-US" altLang="zh-CN" sz="2400" b="0" dirty="0">
              <a:latin typeface="微软雅黑" panose="020B0503020204020204" pitchFamily="34" charset="-122"/>
              <a:ea typeface="微软雅黑" panose="020B0503020204020204" pitchFamily="34" charset="-122"/>
            </a:endParaRPr>
          </a:p>
          <a:p>
            <a:pPr marL="0" indent="0" eaLnBrk="1" hangingPunct="1">
              <a:buFontTx/>
              <a:buNone/>
              <a:defRPr/>
            </a:pPr>
            <a:r>
              <a:rPr lang="zh-CN" altLang="en-US" sz="2400" b="0" dirty="0">
                <a:solidFill>
                  <a:srgbClr val="0000FF"/>
                </a:solidFill>
                <a:latin typeface="微软雅黑" panose="020B0503020204020204" pitchFamily="34" charset="-122"/>
                <a:ea typeface="微软雅黑" panose="020B0503020204020204" pitchFamily="34" charset="-122"/>
              </a:rPr>
              <a:t>关键字项：</a:t>
            </a:r>
            <a:r>
              <a:rPr lang="zh-CN" altLang="en-US" sz="2400" b="0" dirty="0">
                <a:latin typeface="微软雅黑" panose="020B0503020204020204" pitchFamily="34" charset="-122"/>
                <a:ea typeface="微软雅黑" panose="020B0503020204020204" pitchFamily="34" charset="-122"/>
              </a:rPr>
              <a:t>记载该块中最大关键字值；</a:t>
            </a:r>
          </a:p>
          <a:p>
            <a:pPr marL="0" indent="0" eaLnBrk="1" hangingPunct="1">
              <a:buFontTx/>
              <a:buNone/>
              <a:defRPr/>
            </a:pPr>
            <a:r>
              <a:rPr lang="zh-CN" altLang="en-US" sz="2400" b="0" dirty="0">
                <a:solidFill>
                  <a:srgbClr val="0000FF"/>
                </a:solidFill>
                <a:latin typeface="微软雅黑" panose="020B0503020204020204" pitchFamily="34" charset="-122"/>
                <a:ea typeface="微软雅黑" panose="020B0503020204020204" pitchFamily="34" charset="-122"/>
              </a:rPr>
              <a:t>指针项：  </a:t>
            </a:r>
            <a:r>
              <a:rPr lang="zh-CN" altLang="en-US" sz="2400" b="0" dirty="0">
                <a:latin typeface="微软雅黑" panose="020B0503020204020204" pitchFamily="34" charset="-122"/>
                <a:ea typeface="微软雅黑" panose="020B0503020204020204" pitchFamily="34" charset="-122"/>
              </a:rPr>
              <a:t>记载该块第一个记录在表中位置。</a:t>
            </a:r>
          </a:p>
          <a:p>
            <a:pPr marL="0" indent="0" eaLnBrk="1" hangingPunct="1">
              <a:buFontTx/>
              <a:buNone/>
              <a:defRPr/>
            </a:pPr>
            <a:r>
              <a:rPr lang="en-US" altLang="zh-CN" sz="2400" b="0" dirty="0">
                <a:latin typeface="微软雅黑" panose="020B0503020204020204" pitchFamily="34" charset="-122"/>
                <a:ea typeface="微软雅黑" panose="020B0503020204020204" pitchFamily="34" charset="-122"/>
              </a:rPr>
              <a:t>3) </a:t>
            </a:r>
            <a:r>
              <a:rPr lang="zh-CN" altLang="en-US" sz="2400" b="0" dirty="0">
                <a:latin typeface="微软雅黑" panose="020B0503020204020204" pitchFamily="34" charset="-122"/>
                <a:ea typeface="微软雅黑" panose="020B0503020204020204" pitchFamily="34" charset="-122"/>
              </a:rPr>
              <a:t>所有索引项组成</a:t>
            </a:r>
            <a:r>
              <a:rPr lang="zh-CN" altLang="en-US" sz="2400" b="0" dirty="0">
                <a:solidFill>
                  <a:srgbClr val="FF0000"/>
                </a:solidFill>
                <a:latin typeface="微软雅黑" panose="020B0503020204020204" pitchFamily="34" charset="-122"/>
                <a:ea typeface="微软雅黑" panose="020B0503020204020204" pitchFamily="34" charset="-122"/>
              </a:rPr>
              <a:t>索引表</a:t>
            </a:r>
            <a:r>
              <a:rPr lang="zh-CN" altLang="en-US" sz="2400" b="0" dirty="0">
                <a:latin typeface="微软雅黑" panose="020B0503020204020204" pitchFamily="34" charset="-122"/>
                <a:ea typeface="微软雅黑" panose="020B0503020204020204" pitchFamily="34" charset="-122"/>
              </a:rPr>
              <a:t>。</a:t>
            </a:r>
          </a:p>
        </p:txBody>
      </p:sp>
      <p:sp>
        <p:nvSpPr>
          <p:cNvPr id="2" name="矩形 1"/>
          <p:cNvSpPr/>
          <p:nvPr/>
        </p:nvSpPr>
        <p:spPr>
          <a:xfrm>
            <a:off x="1254726" y="1268760"/>
            <a:ext cx="3336170" cy="590931"/>
          </a:xfrm>
          <a:prstGeom prst="rect">
            <a:avLst/>
          </a:prstGeo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b" anchorCtr="0" compatLnSpc="1">
            <a:prstTxWarp prst="textNoShape">
              <a:avLst/>
            </a:prstTxWarp>
            <a:normAutofit/>
          </a:bodyPr>
          <a:lstStyle/>
          <a:p>
            <a:pPr algn="ctr" defTabSz="914400">
              <a:lnSpc>
                <a:spcPct val="90000"/>
              </a:lnSpc>
              <a:spcBef>
                <a:spcPct val="0"/>
              </a:spcBef>
              <a:defRPr/>
            </a:pPr>
            <a:r>
              <a:rPr lang="zh-CN" altLang="en-US" sz="3600" dirty="0">
                <a:solidFill>
                  <a:srgbClr val="5B9BD5">
                    <a:lumMod val="75000"/>
                  </a:srgbClr>
                </a:solidFill>
                <a:latin typeface="微软雅黑" panose="020B0503020204020204" pitchFamily="34" charset="-122"/>
                <a:ea typeface="微软雅黑" panose="020B0503020204020204" pitchFamily="34" charset="-122"/>
              </a:rPr>
              <a:t>索引表的构建</a:t>
            </a:r>
          </a:p>
        </p:txBody>
      </p:sp>
    </p:spTree>
    <p:extLst>
      <p:ext uri="{BB962C8B-B14F-4D97-AF65-F5344CB8AC3E}">
        <p14:creationId xmlns:p14="http://schemas.microsoft.com/office/powerpoint/2010/main" val="353184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6627">
                                            <p:txEl>
                                              <p:pRg st="0" end="0"/>
                                            </p:txEl>
                                          </p:spTgt>
                                        </p:tgtEl>
                                        <p:attrNameLst>
                                          <p:attrName>style.visibility</p:attrName>
                                        </p:attrNameLst>
                                      </p:cBhvr>
                                      <p:to>
                                        <p:strVal val="visible"/>
                                      </p:to>
                                    </p:set>
                                    <p:anim calcmode="lin" valueType="num">
                                      <p:cBhvr>
                                        <p:cTn id="14" dur="500" fill="hold"/>
                                        <p:tgtEl>
                                          <p:spTgt spid="26627">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26627">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2662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6627">
                                            <p:txEl>
                                              <p:pRg st="1" end="1"/>
                                            </p:txEl>
                                          </p:spTgt>
                                        </p:tgtEl>
                                        <p:attrNameLst>
                                          <p:attrName>style.visibility</p:attrName>
                                        </p:attrNameLst>
                                      </p:cBhvr>
                                      <p:to>
                                        <p:strVal val="visible"/>
                                      </p:to>
                                    </p:set>
                                    <p:anim calcmode="lin" valueType="num">
                                      <p:cBhvr>
                                        <p:cTn id="21" dur="500" fill="hold"/>
                                        <p:tgtEl>
                                          <p:spTgt spid="26627">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26627">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2662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26627">
                                            <p:txEl>
                                              <p:pRg st="2" end="2"/>
                                            </p:txEl>
                                          </p:spTgt>
                                        </p:tgtEl>
                                        <p:attrNameLst>
                                          <p:attrName>style.visibility</p:attrName>
                                        </p:attrNameLst>
                                      </p:cBhvr>
                                      <p:to>
                                        <p:strVal val="visible"/>
                                      </p:to>
                                    </p:set>
                                    <p:anim calcmode="lin" valueType="num">
                                      <p:cBhvr>
                                        <p:cTn id="28" dur="500" fill="hold"/>
                                        <p:tgtEl>
                                          <p:spTgt spid="26627">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26627">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26627">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6627">
                                            <p:txEl>
                                              <p:pRg st="3" end="3"/>
                                            </p:txEl>
                                          </p:spTgt>
                                        </p:tgtEl>
                                        <p:attrNameLst>
                                          <p:attrName>style.visibility</p:attrName>
                                        </p:attrNameLst>
                                      </p:cBhvr>
                                      <p:to>
                                        <p:strVal val="visible"/>
                                      </p:to>
                                    </p:set>
                                    <p:anim calcmode="lin" valueType="num">
                                      <p:cBhvr>
                                        <p:cTn id="35" dur="500" fill="hold"/>
                                        <p:tgtEl>
                                          <p:spTgt spid="26627">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26627">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26627">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6627">
                                            <p:txEl>
                                              <p:pRg st="4" end="4"/>
                                            </p:txEl>
                                          </p:spTgt>
                                        </p:tgtEl>
                                        <p:attrNameLst>
                                          <p:attrName>style.visibility</p:attrName>
                                        </p:attrNameLst>
                                      </p:cBhvr>
                                      <p:to>
                                        <p:strVal val="visible"/>
                                      </p:to>
                                    </p:set>
                                    <p:anim calcmode="lin" valueType="num">
                                      <p:cBhvr>
                                        <p:cTn id="42" dur="500" fill="hold"/>
                                        <p:tgtEl>
                                          <p:spTgt spid="26627">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26627">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26627">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26627">
                                            <p:txEl>
                                              <p:pRg st="5" end="5"/>
                                            </p:txEl>
                                          </p:spTgt>
                                        </p:tgtEl>
                                        <p:attrNameLst>
                                          <p:attrName>style.visibility</p:attrName>
                                        </p:attrNameLst>
                                      </p:cBhvr>
                                      <p:to>
                                        <p:strVal val="visible"/>
                                      </p:to>
                                    </p:set>
                                    <p:anim calcmode="lin" valueType="num">
                                      <p:cBhvr>
                                        <p:cTn id="49" dur="500" fill="hold"/>
                                        <p:tgtEl>
                                          <p:spTgt spid="26627">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26627">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26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3503" y="1668666"/>
            <a:ext cx="2875908" cy="2720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87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1496" y="1988840"/>
            <a:ext cx="1256590" cy="93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87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0171" y="1659215"/>
            <a:ext cx="3368180" cy="2020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87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32104" y="3772453"/>
            <a:ext cx="1088181" cy="919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8726"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20171" y="4784555"/>
            <a:ext cx="2824091" cy="119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副标题 2">
            <a:extLst>
              <a:ext uri="{FF2B5EF4-FFF2-40B4-BE49-F238E27FC236}">
                <a16:creationId xmlns="" xmlns:a16="http://schemas.microsoft.com/office/drawing/2014/main" id="{417618C8-9EA7-4CBF-8A22-3DDC11A4DEDD}"/>
              </a:ext>
            </a:extLst>
          </p:cNvPr>
          <p:cNvSpPr>
            <a:spLocks noGrp="1"/>
          </p:cNvSpPr>
          <p:nvPr>
            <p:ph type="subTitle" idx="1"/>
          </p:nvPr>
        </p:nvSpPr>
        <p:spPr/>
        <p:txBody>
          <a:bodyPr/>
          <a:lstStyle/>
          <a:p>
            <a:r>
              <a:rPr lang="en-US" altLang="zh-CN" dirty="0"/>
              <a:t>11.1.3 </a:t>
            </a:r>
            <a:r>
              <a:rPr lang="zh-CN" altLang="en-US" dirty="0"/>
              <a:t>索引查找</a:t>
            </a:r>
          </a:p>
        </p:txBody>
      </p:sp>
      <p:sp>
        <p:nvSpPr>
          <p:cNvPr id="4" name="文本占位符 3">
            <a:extLst>
              <a:ext uri="{FF2B5EF4-FFF2-40B4-BE49-F238E27FC236}">
                <a16:creationId xmlns="" xmlns:a16="http://schemas.microsoft.com/office/drawing/2014/main" id="{62136351-9CCF-475F-A8EE-1FC4AFB0E02F}"/>
              </a:ext>
            </a:extLst>
          </p:cNvPr>
          <p:cNvSpPr>
            <a:spLocks noGrp="1"/>
          </p:cNvSpPr>
          <p:nvPr>
            <p:ph type="body" idx="10"/>
          </p:nvPr>
        </p:nvSpPr>
        <p:spPr/>
        <p:txBody>
          <a:bodyPr/>
          <a:lstStyle/>
          <a:p>
            <a:endParaRPr lang="zh-CN" altLang="en-US"/>
          </a:p>
        </p:txBody>
      </p:sp>
    </p:spTree>
    <p:extLst>
      <p:ext uri="{BB962C8B-B14F-4D97-AF65-F5344CB8AC3E}">
        <p14:creationId xmlns:p14="http://schemas.microsoft.com/office/powerpoint/2010/main" val="181260995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58723"/>
                                        </p:tgtEl>
                                        <p:attrNameLst>
                                          <p:attrName>style.visibility</p:attrName>
                                        </p:attrNameLst>
                                      </p:cBhvr>
                                      <p:to>
                                        <p:strVal val="visible"/>
                                      </p:to>
                                    </p:set>
                                    <p:animEffect transition="in" filter="wipe(left)">
                                      <p:cBhvr>
                                        <p:cTn id="7" dur="500"/>
                                        <p:tgtEl>
                                          <p:spTgt spid="15872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58724"/>
                                        </p:tgtEl>
                                        <p:attrNameLst>
                                          <p:attrName>style.visibility</p:attrName>
                                        </p:attrNameLst>
                                      </p:cBhvr>
                                      <p:to>
                                        <p:strVal val="visible"/>
                                      </p:to>
                                    </p:set>
                                    <p:anim calcmode="lin" valueType="num">
                                      <p:cBhvr additive="base">
                                        <p:cTn id="12" dur="500" fill="hold"/>
                                        <p:tgtEl>
                                          <p:spTgt spid="158724"/>
                                        </p:tgtEl>
                                        <p:attrNameLst>
                                          <p:attrName>ppt_x</p:attrName>
                                        </p:attrNameLst>
                                      </p:cBhvr>
                                      <p:tavLst>
                                        <p:tav tm="0">
                                          <p:val>
                                            <p:strVal val="#ppt_x"/>
                                          </p:val>
                                        </p:tav>
                                        <p:tav tm="100000">
                                          <p:val>
                                            <p:strVal val="#ppt_x"/>
                                          </p:val>
                                        </p:tav>
                                      </p:tavLst>
                                    </p:anim>
                                    <p:anim calcmode="lin" valueType="num">
                                      <p:cBhvr additive="base">
                                        <p:cTn id="13" dur="500" fill="hold"/>
                                        <p:tgtEl>
                                          <p:spTgt spid="158724"/>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158725"/>
                                        </p:tgtEl>
                                        <p:attrNameLst>
                                          <p:attrName>style.visibility</p:attrName>
                                        </p:attrNameLst>
                                      </p:cBhvr>
                                      <p:to>
                                        <p:strVal val="visible"/>
                                      </p:to>
                                    </p:set>
                                    <p:animEffect transition="in" filter="wipe(up)">
                                      <p:cBhvr>
                                        <p:cTn id="18" dur="500"/>
                                        <p:tgtEl>
                                          <p:spTgt spid="158725"/>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58726"/>
                                        </p:tgtEl>
                                        <p:attrNameLst>
                                          <p:attrName>style.visibility</p:attrName>
                                        </p:attrNameLst>
                                      </p:cBhvr>
                                      <p:to>
                                        <p:strVal val="visible"/>
                                      </p:to>
                                    </p:set>
                                    <p:anim calcmode="lin" valueType="num">
                                      <p:cBhvr additive="base">
                                        <p:cTn id="23" dur="500" fill="hold"/>
                                        <p:tgtEl>
                                          <p:spTgt spid="158726"/>
                                        </p:tgtEl>
                                        <p:attrNameLst>
                                          <p:attrName>ppt_x</p:attrName>
                                        </p:attrNameLst>
                                      </p:cBhvr>
                                      <p:tavLst>
                                        <p:tav tm="0">
                                          <p:val>
                                            <p:strVal val="#ppt_x"/>
                                          </p:val>
                                        </p:tav>
                                        <p:tav tm="100000">
                                          <p:val>
                                            <p:strVal val="#ppt_x"/>
                                          </p:val>
                                        </p:tav>
                                      </p:tavLst>
                                    </p:anim>
                                    <p:anim calcmode="lin" valueType="num">
                                      <p:cBhvr additive="base">
                                        <p:cTn id="24" dur="500" fill="hold"/>
                                        <p:tgtEl>
                                          <p:spTgt spid="1587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a:extLst>
              <a:ext uri="{FF2B5EF4-FFF2-40B4-BE49-F238E27FC236}">
                <a16:creationId xmlns="" xmlns:a16="http://schemas.microsoft.com/office/drawing/2014/main" id="{DB1A96C0-12C1-4A63-BF57-99B78BE73D0A}"/>
              </a:ext>
            </a:extLst>
          </p:cNvPr>
          <p:cNvSpPr>
            <a:spLocks noGrp="1"/>
          </p:cNvSpPr>
          <p:nvPr>
            <p:ph type="subTitle" idx="1"/>
          </p:nvPr>
        </p:nvSpPr>
        <p:spPr/>
        <p:txBody>
          <a:bodyPr/>
          <a:lstStyle/>
          <a:p>
            <a:r>
              <a:rPr lang="en-US" altLang="zh-CN" dirty="0"/>
              <a:t>11.1.3</a:t>
            </a:r>
            <a:r>
              <a:rPr lang="zh-CN" altLang="en-US" dirty="0"/>
              <a:t>索引查找</a:t>
            </a:r>
          </a:p>
        </p:txBody>
      </p:sp>
      <p:sp>
        <p:nvSpPr>
          <p:cNvPr id="6" name="文本占位符 5">
            <a:extLst>
              <a:ext uri="{FF2B5EF4-FFF2-40B4-BE49-F238E27FC236}">
                <a16:creationId xmlns="" xmlns:a16="http://schemas.microsoft.com/office/drawing/2014/main" id="{5A70C553-2A95-48C0-BFCE-0A15DD803F50}"/>
              </a:ext>
            </a:extLst>
          </p:cNvPr>
          <p:cNvSpPr>
            <a:spLocks noGrp="1"/>
          </p:cNvSpPr>
          <p:nvPr>
            <p:ph type="body" idx="10"/>
          </p:nvPr>
        </p:nvSpPr>
        <p:spPr/>
        <p:txBody>
          <a:bodyPr/>
          <a:lstStyle/>
          <a:p>
            <a:endParaRPr lang="zh-CN" altLang="en-US"/>
          </a:p>
        </p:txBody>
      </p:sp>
      <p:sp>
        <p:nvSpPr>
          <p:cNvPr id="27651" name="Rectangle 2"/>
          <p:cNvSpPr>
            <a:spLocks noGrp="1" noChangeArrowheads="1"/>
          </p:cNvSpPr>
          <p:nvPr>
            <p:ph idx="11"/>
          </p:nvPr>
        </p:nvSpPr>
        <p:spPr>
          <a:xfrm>
            <a:off x="16270" y="1663700"/>
            <a:ext cx="11055325" cy="5057775"/>
          </a:xfr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b" anchorCtr="0" compatLnSpc="1">
            <a:prstTxWarp prst="textNoShape">
              <a:avLst/>
            </a:prstTxWarp>
            <a:noAutofit/>
          </a:bodyPr>
          <a:lstStyle/>
          <a:p>
            <a:pPr marL="0" indent="0" algn="ctr" eaLnBrk="1" fontAlgn="auto" hangingPunct="1">
              <a:lnSpc>
                <a:spcPct val="90000"/>
              </a:lnSpc>
              <a:spcBef>
                <a:spcPct val="0"/>
              </a:spcBef>
              <a:spcAft>
                <a:spcPts val="0"/>
              </a:spcAft>
              <a:buNone/>
            </a:pPr>
            <a:r>
              <a:rPr lang="zh-CN" altLang="en-US" sz="3200" b="0" kern="1200" dirty="0">
                <a:solidFill>
                  <a:srgbClr val="5B9BD5">
                    <a:lumMod val="75000"/>
                  </a:srgbClr>
                </a:solidFill>
                <a:effectLst/>
                <a:latin typeface="微软雅黑" panose="020B0503020204020204" pitchFamily="34" charset="-122"/>
                <a:ea typeface="微软雅黑" panose="020B0503020204020204" pitchFamily="34" charset="-122"/>
                <a:cs typeface="+mj-cs"/>
              </a:rPr>
              <a:t>索引表的查找</a:t>
            </a:r>
          </a:p>
          <a:p>
            <a:pPr marL="0" indent="0" algn="ctr" eaLnBrk="1" fontAlgn="auto" hangingPunct="1">
              <a:lnSpc>
                <a:spcPct val="90000"/>
              </a:lnSpc>
              <a:spcBef>
                <a:spcPct val="0"/>
              </a:spcBef>
              <a:spcAft>
                <a:spcPts val="0"/>
              </a:spcAft>
              <a:buNone/>
            </a:pPr>
            <a:r>
              <a:rPr lang="zh-CN" altLang="en-US" sz="3200" b="0" kern="1200" dirty="0">
                <a:solidFill>
                  <a:srgbClr val="5B9BD5">
                    <a:lumMod val="75000"/>
                  </a:srgbClr>
                </a:solidFill>
                <a:effectLst/>
                <a:latin typeface="微软雅黑" panose="020B0503020204020204" pitchFamily="34" charset="-122"/>
                <a:ea typeface="微软雅黑" panose="020B0503020204020204" pitchFamily="34" charset="-122"/>
                <a:cs typeface="+mj-cs"/>
              </a:rPr>
              <a:t>  </a:t>
            </a:r>
          </a:p>
        </p:txBody>
      </p:sp>
      <p:graphicFrame>
        <p:nvGraphicFramePr>
          <p:cNvPr id="2" name="图示 1"/>
          <p:cNvGraphicFramePr/>
          <p:nvPr>
            <p:extLst>
              <p:ext uri="{D42A27DB-BD31-4B8C-83A1-F6EECF244321}">
                <p14:modId xmlns:p14="http://schemas.microsoft.com/office/powerpoint/2010/main" val="3605581600"/>
              </p:ext>
            </p:extLst>
          </p:nvPr>
        </p:nvGraphicFramePr>
        <p:xfrm>
          <a:off x="2481523" y="2116406"/>
          <a:ext cx="5976664"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云形标注 2"/>
          <p:cNvSpPr/>
          <p:nvPr/>
        </p:nvSpPr>
        <p:spPr>
          <a:xfrm>
            <a:off x="6248400" y="1036906"/>
            <a:ext cx="3673475" cy="1079500"/>
          </a:xfrm>
          <a:prstGeom prst="cloudCallout">
            <a:avLst>
              <a:gd name="adj1" fmla="val -44309"/>
              <a:gd name="adj2" fmla="val 90316"/>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r>
              <a:rPr lang="zh-CN" altLang="en-US" dirty="0">
                <a:solidFill>
                  <a:srgbClr val="010000"/>
                </a:solidFill>
                <a:latin typeface="微软雅黑" panose="020B0503020204020204" pitchFamily="34" charset="-122"/>
                <a:ea typeface="微软雅黑" panose="020B0503020204020204" pitchFamily="34" charset="-122"/>
              </a:rPr>
              <a:t>索引表有序</a:t>
            </a:r>
          </a:p>
        </p:txBody>
      </p:sp>
    </p:spTree>
    <p:extLst>
      <p:ext uri="{BB962C8B-B14F-4D97-AF65-F5344CB8AC3E}">
        <p14:creationId xmlns:p14="http://schemas.microsoft.com/office/powerpoint/2010/main" val="52791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a:extLst>
              <a:ext uri="{FF2B5EF4-FFF2-40B4-BE49-F238E27FC236}">
                <a16:creationId xmlns="" xmlns:a16="http://schemas.microsoft.com/office/drawing/2014/main" id="{5F5B157F-0807-4CF5-9CDE-98BB1A457E34}"/>
              </a:ext>
            </a:extLst>
          </p:cNvPr>
          <p:cNvSpPr>
            <a:spLocks noGrp="1"/>
          </p:cNvSpPr>
          <p:nvPr>
            <p:ph type="subTitle" idx="1"/>
          </p:nvPr>
        </p:nvSpPr>
        <p:spPr/>
        <p:txBody>
          <a:bodyPr/>
          <a:lstStyle/>
          <a:p>
            <a:r>
              <a:rPr lang="en-US" altLang="zh-CN" dirty="0"/>
              <a:t>11.1.3</a:t>
            </a:r>
            <a:r>
              <a:rPr lang="zh-CN" altLang="en-US" dirty="0"/>
              <a:t>索引查找</a:t>
            </a:r>
          </a:p>
        </p:txBody>
      </p:sp>
      <p:sp>
        <p:nvSpPr>
          <p:cNvPr id="29699" name="Rectangle 2"/>
          <p:cNvSpPr>
            <a:spLocks noGrp="1" noChangeArrowheads="1"/>
          </p:cNvSpPr>
          <p:nvPr>
            <p:ph type="body" idx="10"/>
          </p:nvPr>
        </p:nvSpPr>
        <p:spPr>
          <a:xfrm>
            <a:off x="-501649" y="989336"/>
            <a:ext cx="5157787" cy="323806"/>
          </a:xfr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b" anchorCtr="0" compatLnSpc="1">
            <a:prstTxWarp prst="textNoShape">
              <a:avLst/>
            </a:prstTxWarp>
            <a:noAutofit/>
          </a:bodyPr>
          <a:lstStyle/>
          <a:p>
            <a:pPr marL="0" indent="0" algn="ctr" eaLnBrk="1" fontAlgn="auto" hangingPunct="1">
              <a:lnSpc>
                <a:spcPct val="90000"/>
              </a:lnSpc>
              <a:spcBef>
                <a:spcPct val="0"/>
              </a:spcBef>
              <a:spcAft>
                <a:spcPts val="0"/>
              </a:spcAft>
              <a:buFontTx/>
              <a:buNone/>
            </a:pPr>
            <a:endParaRPr lang="en-US" altLang="zh-CN" sz="3200" b="0" kern="1200" dirty="0">
              <a:solidFill>
                <a:srgbClr val="5B9BD5">
                  <a:lumMod val="75000"/>
                </a:srgbClr>
              </a:solidFill>
              <a:effectLst/>
              <a:latin typeface="微软雅黑" panose="020B0503020204020204" pitchFamily="34" charset="-122"/>
              <a:ea typeface="微软雅黑" panose="020B0503020204020204" pitchFamily="34" charset="-122"/>
              <a:cs typeface="+mj-cs"/>
            </a:endParaRPr>
          </a:p>
          <a:p>
            <a:pPr marL="0" indent="0" algn="ctr" eaLnBrk="1" fontAlgn="auto" hangingPunct="1">
              <a:lnSpc>
                <a:spcPct val="90000"/>
              </a:lnSpc>
              <a:spcBef>
                <a:spcPct val="0"/>
              </a:spcBef>
              <a:spcAft>
                <a:spcPts val="0"/>
              </a:spcAft>
              <a:buFontTx/>
              <a:buNone/>
            </a:pPr>
            <a:r>
              <a:rPr lang="en-US" altLang="zh-CN" sz="3200" b="0" kern="1200" dirty="0">
                <a:solidFill>
                  <a:srgbClr val="5B9BD5">
                    <a:lumMod val="75000"/>
                  </a:srgbClr>
                </a:solidFill>
                <a:effectLst/>
                <a:latin typeface="微软雅黑" panose="020B0503020204020204" pitchFamily="34" charset="-122"/>
                <a:ea typeface="微软雅黑" panose="020B0503020204020204" pitchFamily="34" charset="-122"/>
                <a:cs typeface="+mj-cs"/>
              </a:rPr>
              <a:t> </a:t>
            </a:r>
            <a:r>
              <a:rPr lang="zh-CN" altLang="en-US" sz="3200" b="0" kern="1200" dirty="0">
                <a:solidFill>
                  <a:srgbClr val="5B9BD5">
                    <a:lumMod val="75000"/>
                  </a:srgbClr>
                </a:solidFill>
                <a:effectLst/>
                <a:latin typeface="微软雅黑" panose="020B0503020204020204" pitchFamily="34" charset="-122"/>
                <a:ea typeface="微软雅黑" panose="020B0503020204020204" pitchFamily="34" charset="-122"/>
                <a:cs typeface="+mj-cs"/>
              </a:rPr>
              <a:t>例子：</a:t>
            </a:r>
          </a:p>
        </p:txBody>
      </p:sp>
      <p:graphicFrame>
        <p:nvGraphicFramePr>
          <p:cNvPr id="333827" name="Group 3"/>
          <p:cNvGraphicFramePr>
            <a:graphicFrameLocks noGrp="1"/>
          </p:cNvGraphicFramePr>
          <p:nvPr>
            <p:ph idx="11"/>
            <p:extLst>
              <p:ext uri="{D42A27DB-BD31-4B8C-83A1-F6EECF244321}">
                <p14:modId xmlns:p14="http://schemas.microsoft.com/office/powerpoint/2010/main" val="3558813317"/>
              </p:ext>
            </p:extLst>
          </p:nvPr>
        </p:nvGraphicFramePr>
        <p:xfrm>
          <a:off x="2281238" y="3030537"/>
          <a:ext cx="7486650" cy="796926"/>
        </p:xfrm>
        <a:graphic>
          <a:graphicData uri="http://schemas.openxmlformats.org/drawingml/2006/table">
            <a:tbl>
              <a:tblPr/>
              <a:tblGrid>
                <a:gridCol w="1808422">
                  <a:extLst>
                    <a:ext uri="{9D8B030D-6E8A-4147-A177-3AD203B41FA5}">
                      <a16:colId xmlns="" xmlns:a16="http://schemas.microsoft.com/office/drawing/2014/main" val="20000"/>
                    </a:ext>
                  </a:extLst>
                </a:gridCol>
                <a:gridCol w="1180497">
                  <a:extLst>
                    <a:ext uri="{9D8B030D-6E8A-4147-A177-3AD203B41FA5}">
                      <a16:colId xmlns="" xmlns:a16="http://schemas.microsoft.com/office/drawing/2014/main" val="20001"/>
                    </a:ext>
                  </a:extLst>
                </a:gridCol>
                <a:gridCol w="1499842">
                  <a:extLst>
                    <a:ext uri="{9D8B030D-6E8A-4147-A177-3AD203B41FA5}">
                      <a16:colId xmlns="" xmlns:a16="http://schemas.microsoft.com/office/drawing/2014/main" val="20002"/>
                    </a:ext>
                  </a:extLst>
                </a:gridCol>
                <a:gridCol w="1498047">
                  <a:extLst>
                    <a:ext uri="{9D8B030D-6E8A-4147-A177-3AD203B41FA5}">
                      <a16:colId xmlns="" xmlns:a16="http://schemas.microsoft.com/office/drawing/2014/main" val="20003"/>
                    </a:ext>
                  </a:extLst>
                </a:gridCol>
                <a:gridCol w="1499842">
                  <a:extLst>
                    <a:ext uri="{9D8B030D-6E8A-4147-A177-3AD203B41FA5}">
                      <a16:colId xmlns="" xmlns:a16="http://schemas.microsoft.com/office/drawing/2014/main" val="20004"/>
                    </a:ext>
                  </a:extLst>
                </a:gridCol>
              </a:tblGrid>
              <a:tr h="398463">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823913"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2319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39888"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pt-BR"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关键字</a:t>
                      </a:r>
                      <a:endParaRPr kumimoji="0" lang="zh-CN" altLang="pt-BR"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22</a:t>
                      </a:r>
                      <a:endParaRPr kumimoji="0" lang="pt-BR"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48</a:t>
                      </a:r>
                      <a:endParaRPr kumimoji="0" lang="pt-BR"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86</a:t>
                      </a: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endParaRPr kumimoji="0" lang="pt-BR"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98463">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pt-BR"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指针</a:t>
                      </a:r>
                      <a:endParaRPr kumimoji="0" lang="zh-CN" altLang="pt-BR"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endParaRPr kumimoji="0" lang="pt-BR"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7</a:t>
                      </a:r>
                      <a:endParaRPr kumimoji="0" lang="pt-BR"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13</a:t>
                      </a: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19(n+1)</a:t>
                      </a: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333848" name="Text Box 24"/>
          <p:cNvSpPr txBox="1">
            <a:spLocks noChangeArrowheads="1"/>
          </p:cNvSpPr>
          <p:nvPr/>
        </p:nvSpPr>
        <p:spPr bwMode="auto">
          <a:xfrm>
            <a:off x="2568575" y="4270375"/>
            <a:ext cx="8032750" cy="4619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50000"/>
              </a:spcBef>
              <a:spcAft>
                <a:spcPct val="0"/>
              </a:spcAft>
              <a:defRPr/>
            </a:pPr>
            <a:r>
              <a:rPr kumimoji="1" lang="en-US" altLang="zh-CN" b="1" dirty="0">
                <a:solidFill>
                  <a:srgbClr val="F03B10"/>
                </a:solidFill>
                <a:effectLst>
                  <a:outerShdw blurRad="38100" dist="38100" dir="2700000" algn="tl">
                    <a:srgbClr val="C0C0C0"/>
                  </a:outerShdw>
                </a:effectLst>
                <a:latin typeface="Times New Roman" panose="02020603050405020304" pitchFamily="18" charset="0"/>
              </a:rPr>
              <a:t>22, 12, 13, 8, 9, 20</a:t>
            </a:r>
            <a:r>
              <a:rPr kumimoji="1" lang="en-US" altLang="zh-CN" b="1" dirty="0">
                <a:solidFill>
                  <a:srgbClr val="FFFFCC"/>
                </a:solidFill>
                <a:effectLst>
                  <a:outerShdw blurRad="38100" dist="38100" dir="2700000" algn="tl">
                    <a:srgbClr val="C0C0C0"/>
                  </a:outerShdw>
                </a:effectLst>
                <a:latin typeface="Times New Roman" panose="02020603050405020304" pitchFamily="18" charset="0"/>
              </a:rPr>
              <a:t>, </a:t>
            </a:r>
            <a:r>
              <a:rPr kumimoji="1" lang="en-US" altLang="zh-CN" b="1" dirty="0">
                <a:solidFill>
                  <a:srgbClr val="0070C0"/>
                </a:solidFill>
                <a:effectLst>
                  <a:outerShdw blurRad="38100" dist="38100" dir="2700000" algn="tl">
                    <a:srgbClr val="C0C0C0"/>
                  </a:outerShdw>
                </a:effectLst>
                <a:latin typeface="Times New Roman" panose="02020603050405020304" pitchFamily="18" charset="0"/>
              </a:rPr>
              <a:t>33, 42, 44, 38, 24, 48</a:t>
            </a:r>
            <a:r>
              <a:rPr kumimoji="1" lang="en-US" altLang="zh-CN" b="1" dirty="0">
                <a:solidFill>
                  <a:srgbClr val="FFFFCC"/>
                </a:solidFill>
                <a:effectLst>
                  <a:outerShdw blurRad="38100" dist="38100" dir="2700000" algn="tl">
                    <a:srgbClr val="C0C0C0"/>
                  </a:outerShdw>
                </a:effectLst>
                <a:latin typeface="Times New Roman" panose="02020603050405020304" pitchFamily="18" charset="0"/>
              </a:rPr>
              <a:t>, </a:t>
            </a:r>
            <a:r>
              <a:rPr kumimoji="1" lang="en-US" altLang="zh-CN" b="1" dirty="0">
                <a:solidFill>
                  <a:srgbClr val="00B050"/>
                </a:solidFill>
                <a:effectLst>
                  <a:outerShdw blurRad="38100" dist="38100" dir="2700000" algn="tl">
                    <a:srgbClr val="C0C0C0"/>
                  </a:outerShdw>
                </a:effectLst>
                <a:latin typeface="Times New Roman" panose="02020603050405020304" pitchFamily="18" charset="0"/>
              </a:rPr>
              <a:t>60, 58, 74, 49, 86, 53</a:t>
            </a:r>
          </a:p>
        </p:txBody>
      </p:sp>
      <p:sp>
        <p:nvSpPr>
          <p:cNvPr id="23578" name="Line 25"/>
          <p:cNvSpPr>
            <a:spLocks noChangeShapeType="1"/>
          </p:cNvSpPr>
          <p:nvPr/>
        </p:nvSpPr>
        <p:spPr bwMode="auto">
          <a:xfrm flipH="1">
            <a:off x="2949575" y="3863975"/>
            <a:ext cx="1706563" cy="4826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Arial" panose="020B0604020202020204" pitchFamily="34" charset="0"/>
            </a:endParaRPr>
          </a:p>
        </p:txBody>
      </p:sp>
      <p:sp>
        <p:nvSpPr>
          <p:cNvPr id="23579" name="Line 26"/>
          <p:cNvSpPr>
            <a:spLocks noChangeShapeType="1"/>
          </p:cNvSpPr>
          <p:nvPr/>
        </p:nvSpPr>
        <p:spPr bwMode="auto">
          <a:xfrm flipH="1">
            <a:off x="5387975" y="3863975"/>
            <a:ext cx="636588" cy="4826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Arial" panose="020B0604020202020204" pitchFamily="34" charset="0"/>
            </a:endParaRPr>
          </a:p>
        </p:txBody>
      </p:sp>
      <p:sp>
        <p:nvSpPr>
          <p:cNvPr id="23580" name="Line 27"/>
          <p:cNvSpPr>
            <a:spLocks noChangeShapeType="1"/>
          </p:cNvSpPr>
          <p:nvPr/>
        </p:nvSpPr>
        <p:spPr bwMode="auto">
          <a:xfrm>
            <a:off x="7608888" y="3863975"/>
            <a:ext cx="446087" cy="4826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Arial" panose="020B0604020202020204" pitchFamily="34" charset="0"/>
            </a:endParaRPr>
          </a:p>
        </p:txBody>
      </p:sp>
      <p:sp>
        <p:nvSpPr>
          <p:cNvPr id="2" name="云形标注 1"/>
          <p:cNvSpPr/>
          <p:nvPr/>
        </p:nvSpPr>
        <p:spPr>
          <a:xfrm>
            <a:off x="9031287" y="1313142"/>
            <a:ext cx="2592387" cy="1508125"/>
          </a:xfrm>
          <a:prstGeom prst="cloudCallout">
            <a:avLst>
              <a:gd name="adj1" fmla="val -51430"/>
              <a:gd name="adj2" fmla="val 141382"/>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r>
              <a:rPr lang="zh-CN" altLang="en-US" dirty="0">
                <a:solidFill>
                  <a:srgbClr val="010000"/>
                </a:solidFill>
                <a:latin typeface="微软雅黑" panose="020B0503020204020204" pitchFamily="34" charset="-122"/>
                <a:ea typeface="微软雅黑" panose="020B0503020204020204" pitchFamily="34" charset="-122"/>
              </a:rPr>
              <a:t>查找表</a:t>
            </a:r>
          </a:p>
        </p:txBody>
      </p:sp>
      <p:sp>
        <p:nvSpPr>
          <p:cNvPr id="11" name="云形标注 10"/>
          <p:cNvSpPr/>
          <p:nvPr/>
        </p:nvSpPr>
        <p:spPr>
          <a:xfrm>
            <a:off x="5124450" y="1300163"/>
            <a:ext cx="2592388" cy="1509712"/>
          </a:xfrm>
          <a:prstGeom prst="cloudCallout">
            <a:avLst>
              <a:gd name="adj1" fmla="val -39473"/>
              <a:gd name="adj2" fmla="val 56087"/>
            </a:avLst>
          </a:prstGeom>
          <a:solidFill>
            <a:srgbClr val="FFC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eaLnBrk="0" fontAlgn="base" hangingPunct="0">
              <a:spcBef>
                <a:spcPct val="0"/>
              </a:spcBef>
              <a:spcAft>
                <a:spcPct val="0"/>
              </a:spcAft>
              <a:defRPr/>
            </a:pPr>
            <a:r>
              <a:rPr lang="zh-CN" altLang="en-US" dirty="0">
                <a:solidFill>
                  <a:srgbClr val="010000"/>
                </a:solidFill>
                <a:latin typeface="微软雅黑" panose="020B0503020204020204" pitchFamily="34" charset="-122"/>
                <a:ea typeface="微软雅黑" panose="020B0503020204020204" pitchFamily="34" charset="-122"/>
              </a:rPr>
              <a:t>建立索引表</a:t>
            </a:r>
          </a:p>
        </p:txBody>
      </p:sp>
    </p:spTree>
    <p:extLst>
      <p:ext uri="{BB962C8B-B14F-4D97-AF65-F5344CB8AC3E}">
        <p14:creationId xmlns:p14="http://schemas.microsoft.com/office/powerpoint/2010/main" val="8566075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fade">
                                      <p:cBhvr>
                                        <p:cTn id="7" dur="500"/>
                                        <p:tgtEl>
                                          <p:spTgt spid="296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23578"/>
                                        </p:tgtEl>
                                        <p:attrNameLst>
                                          <p:attrName>style.visibility</p:attrName>
                                        </p:attrNameLst>
                                      </p:cBhvr>
                                      <p:to>
                                        <p:strVal val="visible"/>
                                      </p:to>
                                    </p:set>
                                    <p:animEffect transition="in" filter="fade">
                                      <p:cBhvr>
                                        <p:cTn id="16" dur="500"/>
                                        <p:tgtEl>
                                          <p:spTgt spid="23578"/>
                                        </p:tgtEl>
                                      </p:cBhvr>
                                    </p:animEffect>
                                  </p:childTnLst>
                                </p:cTn>
                              </p:par>
                              <p:par>
                                <p:cTn id="17" presetID="10" presetClass="entr" presetSubtype="0" fill="hold" nodeType="withEffect">
                                  <p:stCondLst>
                                    <p:cond delay="0"/>
                                  </p:stCondLst>
                                  <p:childTnLst>
                                    <p:set>
                                      <p:cBhvr>
                                        <p:cTn id="18" dur="1" fill="hold">
                                          <p:stCondLst>
                                            <p:cond delay="0"/>
                                          </p:stCondLst>
                                        </p:cTn>
                                        <p:tgtEl>
                                          <p:spTgt spid="23579"/>
                                        </p:tgtEl>
                                        <p:attrNameLst>
                                          <p:attrName>style.visibility</p:attrName>
                                        </p:attrNameLst>
                                      </p:cBhvr>
                                      <p:to>
                                        <p:strVal val="visible"/>
                                      </p:to>
                                    </p:set>
                                    <p:animEffect transition="in" filter="fade">
                                      <p:cBhvr>
                                        <p:cTn id="19" dur="500"/>
                                        <p:tgtEl>
                                          <p:spTgt spid="23579"/>
                                        </p:tgtEl>
                                      </p:cBhvr>
                                    </p:animEffect>
                                  </p:childTnLst>
                                </p:cTn>
                              </p:par>
                              <p:par>
                                <p:cTn id="20" presetID="10" presetClass="entr" presetSubtype="0" fill="hold" nodeType="withEffect">
                                  <p:stCondLst>
                                    <p:cond delay="0"/>
                                  </p:stCondLst>
                                  <p:childTnLst>
                                    <p:set>
                                      <p:cBhvr>
                                        <p:cTn id="21" dur="1" fill="hold">
                                          <p:stCondLst>
                                            <p:cond delay="0"/>
                                          </p:stCondLst>
                                        </p:cTn>
                                        <p:tgtEl>
                                          <p:spTgt spid="23580"/>
                                        </p:tgtEl>
                                        <p:attrNameLst>
                                          <p:attrName>style.visibility</p:attrName>
                                        </p:attrNameLst>
                                      </p:cBhvr>
                                      <p:to>
                                        <p:strVal val="visible"/>
                                      </p:to>
                                    </p:set>
                                    <p:animEffect transition="in" filter="fade">
                                      <p:cBhvr>
                                        <p:cTn id="22" dur="500"/>
                                        <p:tgtEl>
                                          <p:spTgt spid="2358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33827"/>
                                        </p:tgtEl>
                                        <p:attrNameLst>
                                          <p:attrName>style.visibility</p:attrName>
                                        </p:attrNameLst>
                                      </p:cBhvr>
                                      <p:to>
                                        <p:strVal val="visible"/>
                                      </p:to>
                                    </p:set>
                                    <p:animEffect transition="in" filter="wipe(down)">
                                      <p:cBhvr>
                                        <p:cTn id="27" dur="500"/>
                                        <p:tgtEl>
                                          <p:spTgt spid="3338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xit"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P spid="2" grpId="0" animBg="1"/>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a:extLst>
              <a:ext uri="{FF2B5EF4-FFF2-40B4-BE49-F238E27FC236}">
                <a16:creationId xmlns="" xmlns:a16="http://schemas.microsoft.com/office/drawing/2014/main" id="{72190A63-66B3-41A6-93F9-6AEDFE928937}"/>
              </a:ext>
            </a:extLst>
          </p:cNvPr>
          <p:cNvSpPr>
            <a:spLocks noGrp="1"/>
          </p:cNvSpPr>
          <p:nvPr>
            <p:ph type="subTitle" idx="1"/>
          </p:nvPr>
        </p:nvSpPr>
        <p:spPr/>
        <p:txBody>
          <a:bodyPr/>
          <a:lstStyle/>
          <a:p>
            <a:r>
              <a:rPr lang="en-US" altLang="zh-CN" dirty="0"/>
              <a:t>11.1.3 </a:t>
            </a:r>
            <a:r>
              <a:rPr lang="zh-CN" altLang="en-US" dirty="0"/>
              <a:t>索引查找</a:t>
            </a:r>
          </a:p>
        </p:txBody>
      </p:sp>
      <p:sp>
        <p:nvSpPr>
          <p:cNvPr id="11" name="Rectangle 2"/>
          <p:cNvSpPr>
            <a:spLocks noGrp="1" noChangeArrowheads="1"/>
          </p:cNvSpPr>
          <p:nvPr>
            <p:ph type="body" idx="10"/>
          </p:nvPr>
        </p:nvSpPr>
        <p:spPr>
          <a:xfrm>
            <a:off x="-981796" y="911247"/>
            <a:ext cx="5157787" cy="323806"/>
          </a:xfr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b" anchorCtr="0" compatLnSpc="1">
            <a:prstTxWarp prst="textNoShape">
              <a:avLst/>
            </a:prstTxWarp>
            <a:noAutofit/>
          </a:bodyPr>
          <a:lstStyle/>
          <a:p>
            <a:pPr marL="0" indent="0" algn="ctr" eaLnBrk="1" fontAlgn="auto" hangingPunct="1">
              <a:lnSpc>
                <a:spcPct val="90000"/>
              </a:lnSpc>
              <a:spcBef>
                <a:spcPct val="0"/>
              </a:spcBef>
              <a:spcAft>
                <a:spcPts val="0"/>
              </a:spcAft>
              <a:buFontTx/>
              <a:buNone/>
            </a:pPr>
            <a:endParaRPr lang="en-US" altLang="zh-CN" sz="3200" b="0" kern="1200" dirty="0">
              <a:solidFill>
                <a:srgbClr val="5B9BD5">
                  <a:lumMod val="75000"/>
                </a:srgbClr>
              </a:solidFill>
              <a:effectLst/>
              <a:latin typeface="微软雅黑" panose="020B0503020204020204" pitchFamily="34" charset="-122"/>
              <a:ea typeface="微软雅黑" panose="020B0503020204020204" pitchFamily="34" charset="-122"/>
              <a:cs typeface="+mj-cs"/>
            </a:endParaRPr>
          </a:p>
          <a:p>
            <a:pPr marL="0" indent="0" algn="ctr" eaLnBrk="1" fontAlgn="auto" hangingPunct="1">
              <a:lnSpc>
                <a:spcPct val="90000"/>
              </a:lnSpc>
              <a:spcBef>
                <a:spcPct val="0"/>
              </a:spcBef>
              <a:spcAft>
                <a:spcPts val="0"/>
              </a:spcAft>
              <a:buFontTx/>
              <a:buNone/>
            </a:pPr>
            <a:r>
              <a:rPr lang="en-US" altLang="zh-CN" sz="3200" b="0" kern="1200" dirty="0">
                <a:solidFill>
                  <a:srgbClr val="5B9BD5">
                    <a:lumMod val="75000"/>
                  </a:srgbClr>
                </a:solidFill>
                <a:effectLst/>
                <a:latin typeface="微软雅黑" panose="020B0503020204020204" pitchFamily="34" charset="-122"/>
                <a:ea typeface="微软雅黑" panose="020B0503020204020204" pitchFamily="34" charset="-122"/>
                <a:cs typeface="+mj-cs"/>
              </a:rPr>
              <a:t> </a:t>
            </a:r>
            <a:r>
              <a:rPr lang="zh-CN" altLang="en-US" sz="3200" b="0" kern="1200" dirty="0">
                <a:solidFill>
                  <a:srgbClr val="5B9BD5">
                    <a:lumMod val="75000"/>
                  </a:srgbClr>
                </a:solidFill>
                <a:effectLst/>
                <a:latin typeface="微软雅黑" panose="020B0503020204020204" pitchFamily="34" charset="-122"/>
                <a:ea typeface="微软雅黑" panose="020B0503020204020204" pitchFamily="34" charset="-122"/>
                <a:cs typeface="+mj-cs"/>
              </a:rPr>
              <a:t>例子：</a:t>
            </a:r>
          </a:p>
        </p:txBody>
      </p:sp>
      <p:graphicFrame>
        <p:nvGraphicFramePr>
          <p:cNvPr id="333827" name="Group 3"/>
          <p:cNvGraphicFramePr>
            <a:graphicFrameLocks noGrp="1"/>
          </p:cNvGraphicFramePr>
          <p:nvPr>
            <p:ph idx="11"/>
            <p:extLst>
              <p:ext uri="{D42A27DB-BD31-4B8C-83A1-F6EECF244321}">
                <p14:modId xmlns:p14="http://schemas.microsoft.com/office/powerpoint/2010/main" val="1764572811"/>
              </p:ext>
            </p:extLst>
          </p:nvPr>
        </p:nvGraphicFramePr>
        <p:xfrm>
          <a:off x="2351007" y="2932863"/>
          <a:ext cx="7707394" cy="796926"/>
        </p:xfrm>
        <a:graphic>
          <a:graphicData uri="http://schemas.openxmlformats.org/drawingml/2006/table">
            <a:tbl>
              <a:tblPr/>
              <a:tblGrid>
                <a:gridCol w="1861743">
                  <a:extLst>
                    <a:ext uri="{9D8B030D-6E8A-4147-A177-3AD203B41FA5}">
                      <a16:colId xmlns="" xmlns:a16="http://schemas.microsoft.com/office/drawing/2014/main" val="20000"/>
                    </a:ext>
                  </a:extLst>
                </a:gridCol>
                <a:gridCol w="1215304">
                  <a:extLst>
                    <a:ext uri="{9D8B030D-6E8A-4147-A177-3AD203B41FA5}">
                      <a16:colId xmlns="" xmlns:a16="http://schemas.microsoft.com/office/drawing/2014/main" val="20001"/>
                    </a:ext>
                  </a:extLst>
                </a:gridCol>
                <a:gridCol w="1544065">
                  <a:extLst>
                    <a:ext uri="{9D8B030D-6E8A-4147-A177-3AD203B41FA5}">
                      <a16:colId xmlns="" xmlns:a16="http://schemas.microsoft.com/office/drawing/2014/main" val="20002"/>
                    </a:ext>
                  </a:extLst>
                </a:gridCol>
                <a:gridCol w="1542217">
                  <a:extLst>
                    <a:ext uri="{9D8B030D-6E8A-4147-A177-3AD203B41FA5}">
                      <a16:colId xmlns="" xmlns:a16="http://schemas.microsoft.com/office/drawing/2014/main" val="20003"/>
                    </a:ext>
                  </a:extLst>
                </a:gridCol>
                <a:gridCol w="1544065">
                  <a:extLst>
                    <a:ext uri="{9D8B030D-6E8A-4147-A177-3AD203B41FA5}">
                      <a16:colId xmlns="" xmlns:a16="http://schemas.microsoft.com/office/drawing/2014/main" val="20004"/>
                    </a:ext>
                  </a:extLst>
                </a:gridCol>
              </a:tblGrid>
              <a:tr h="398463">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823913"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2319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39888"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pt-BR"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关键字</a:t>
                      </a:r>
                      <a:endParaRPr kumimoji="0" lang="zh-CN" altLang="pt-BR"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22</a:t>
                      </a:r>
                      <a:endParaRPr kumimoji="0" lang="pt-BR"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48</a:t>
                      </a:r>
                      <a:endParaRPr kumimoji="0" lang="pt-BR"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86</a:t>
                      </a: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endParaRPr kumimoji="0" lang="pt-BR"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98463">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pt-BR"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指针</a:t>
                      </a:r>
                      <a:endParaRPr kumimoji="0" lang="zh-CN" altLang="pt-BR"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endParaRPr kumimoji="0" lang="pt-BR"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7</a:t>
                      </a:r>
                      <a:endParaRPr kumimoji="0" lang="pt-BR"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13</a:t>
                      </a: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19(n+1)</a:t>
                      </a: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333848" name="Text Box 24"/>
          <p:cNvSpPr txBox="1">
            <a:spLocks noChangeArrowheads="1"/>
          </p:cNvSpPr>
          <p:nvPr/>
        </p:nvSpPr>
        <p:spPr bwMode="auto">
          <a:xfrm>
            <a:off x="2568575" y="4270375"/>
            <a:ext cx="8032750" cy="4619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50000"/>
              </a:spcBef>
              <a:spcAft>
                <a:spcPct val="0"/>
              </a:spcAft>
              <a:defRPr/>
            </a:pPr>
            <a:r>
              <a:rPr kumimoji="1" lang="en-US" altLang="zh-CN" b="1" dirty="0">
                <a:solidFill>
                  <a:srgbClr val="F03B10"/>
                </a:solidFill>
                <a:effectLst>
                  <a:outerShdw blurRad="38100" dist="38100" dir="2700000" algn="tl">
                    <a:srgbClr val="C0C0C0"/>
                  </a:outerShdw>
                </a:effectLst>
                <a:latin typeface="Times New Roman" panose="02020603050405020304" pitchFamily="18" charset="0"/>
              </a:rPr>
              <a:t>22, 12, 13, 8, 9, 20</a:t>
            </a:r>
            <a:r>
              <a:rPr kumimoji="1" lang="en-US" altLang="zh-CN" b="1" dirty="0">
                <a:solidFill>
                  <a:srgbClr val="FFFFCC"/>
                </a:solidFill>
                <a:effectLst>
                  <a:outerShdw blurRad="38100" dist="38100" dir="2700000" algn="tl">
                    <a:srgbClr val="C0C0C0"/>
                  </a:outerShdw>
                </a:effectLst>
                <a:latin typeface="Times New Roman" panose="02020603050405020304" pitchFamily="18" charset="0"/>
              </a:rPr>
              <a:t>, </a:t>
            </a:r>
            <a:r>
              <a:rPr kumimoji="1" lang="en-US" altLang="zh-CN" b="1" dirty="0">
                <a:solidFill>
                  <a:srgbClr val="0070C0"/>
                </a:solidFill>
                <a:effectLst>
                  <a:outerShdw blurRad="38100" dist="38100" dir="2700000" algn="tl">
                    <a:srgbClr val="C0C0C0"/>
                  </a:outerShdw>
                </a:effectLst>
                <a:latin typeface="Times New Roman" panose="02020603050405020304" pitchFamily="18" charset="0"/>
              </a:rPr>
              <a:t>33, 42, 44, 38, 24, 48, </a:t>
            </a:r>
            <a:r>
              <a:rPr kumimoji="1" lang="en-US" altLang="zh-CN" b="1" dirty="0">
                <a:solidFill>
                  <a:srgbClr val="00B050"/>
                </a:solidFill>
                <a:effectLst>
                  <a:outerShdw blurRad="38100" dist="38100" dir="2700000" algn="tl">
                    <a:srgbClr val="C0C0C0"/>
                  </a:outerShdw>
                </a:effectLst>
                <a:latin typeface="Times New Roman" panose="02020603050405020304" pitchFamily="18" charset="0"/>
              </a:rPr>
              <a:t>60, 58, 74, 49, 86, 53</a:t>
            </a:r>
          </a:p>
        </p:txBody>
      </p:sp>
      <p:sp>
        <p:nvSpPr>
          <p:cNvPr id="35865" name="Line 25"/>
          <p:cNvSpPr>
            <a:spLocks noChangeShapeType="1"/>
          </p:cNvSpPr>
          <p:nvPr/>
        </p:nvSpPr>
        <p:spPr bwMode="auto">
          <a:xfrm flipH="1">
            <a:off x="2949575" y="3863975"/>
            <a:ext cx="1706563" cy="4826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Arial" panose="020B0604020202020204" pitchFamily="34" charset="0"/>
            </a:endParaRPr>
          </a:p>
        </p:txBody>
      </p:sp>
      <p:sp>
        <p:nvSpPr>
          <p:cNvPr id="35866" name="Line 26"/>
          <p:cNvSpPr>
            <a:spLocks noChangeShapeType="1"/>
          </p:cNvSpPr>
          <p:nvPr/>
        </p:nvSpPr>
        <p:spPr bwMode="auto">
          <a:xfrm flipH="1">
            <a:off x="5387975" y="3863975"/>
            <a:ext cx="636588" cy="4826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Arial" panose="020B0604020202020204" pitchFamily="34" charset="0"/>
            </a:endParaRPr>
          </a:p>
        </p:txBody>
      </p:sp>
      <p:sp>
        <p:nvSpPr>
          <p:cNvPr id="35867" name="Line 27"/>
          <p:cNvSpPr>
            <a:spLocks noChangeShapeType="1"/>
          </p:cNvSpPr>
          <p:nvPr/>
        </p:nvSpPr>
        <p:spPr bwMode="auto">
          <a:xfrm>
            <a:off x="7608888" y="3863975"/>
            <a:ext cx="446087" cy="4826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Arial" panose="020B0604020202020204" pitchFamily="34" charset="0"/>
            </a:endParaRPr>
          </a:p>
        </p:txBody>
      </p:sp>
      <p:sp>
        <p:nvSpPr>
          <p:cNvPr id="3" name="文本框 2"/>
          <p:cNvSpPr txBox="1">
            <a:spLocks noChangeArrowheads="1"/>
          </p:cNvSpPr>
          <p:nvPr/>
        </p:nvSpPr>
        <p:spPr bwMode="auto">
          <a:xfrm>
            <a:off x="4970250" y="2086303"/>
            <a:ext cx="2861681" cy="523220"/>
          </a:xfrm>
          <a:prstGeom prst="rect">
            <a:avLst/>
          </a:prstGeom>
          <a:solidFill>
            <a:srgbClr val="92D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eaLnBrk="0" fontAlgn="base" hangingPunct="0">
              <a:spcBef>
                <a:spcPct val="0"/>
              </a:spcBef>
              <a:spcAft>
                <a:spcPct val="0"/>
              </a:spcAft>
              <a:buClrTx/>
              <a:buFontTx/>
              <a:buNone/>
              <a:defRPr/>
            </a:pPr>
            <a:r>
              <a:rPr lang="zh-CN" altLang="en-US" b="0">
                <a:solidFill>
                  <a:srgbClr val="010000"/>
                </a:solidFill>
                <a:latin typeface="微软雅黑" panose="020B0503020204020204" pitchFamily="34" charset="-122"/>
                <a:ea typeface="微软雅黑" panose="020B0503020204020204" pitchFamily="34" charset="-122"/>
              </a:rPr>
              <a:t>查找关键字</a:t>
            </a:r>
            <a:r>
              <a:rPr lang="en-US" altLang="zh-CN" b="0">
                <a:solidFill>
                  <a:srgbClr val="010000"/>
                </a:solidFill>
                <a:latin typeface="微软雅黑" panose="020B0503020204020204" pitchFamily="34" charset="-122"/>
                <a:ea typeface="微软雅黑" panose="020B0503020204020204" pitchFamily="34" charset="-122"/>
              </a:rPr>
              <a:t>k=38</a:t>
            </a:r>
            <a:endParaRPr lang="zh-CN" altLang="en-US" b="0">
              <a:solidFill>
                <a:srgbClr val="01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669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1" nodeType="clickEffect">
                                  <p:stCondLst>
                                    <p:cond delay="0"/>
                                  </p:stCondLst>
                                  <p:childTnLst>
                                    <p:animEffect transition="out" filter="fade">
                                      <p:cBhvr>
                                        <p:cTn id="13" dur="500" tmFilter="0, 0; .2, .5; .8, .5; 1, 0"/>
                                        <p:tgtEl>
                                          <p:spTgt spid="3"/>
                                        </p:tgtEl>
                                      </p:cBhvr>
                                    </p:animEffect>
                                    <p:animScale>
                                      <p:cBhvr>
                                        <p:cTn id="14" dur="250" autoRev="1" fill="hold"/>
                                        <p:tgtEl>
                                          <p:spTgt spid="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6DBF9DDD-F5F5-4770-9F22-F485AC786F89}"/>
              </a:ext>
            </a:extLst>
          </p:cNvPr>
          <p:cNvSpPr>
            <a:spLocks noGrp="1"/>
          </p:cNvSpPr>
          <p:nvPr>
            <p:ph type="subTitle" idx="1"/>
          </p:nvPr>
        </p:nvSpPr>
        <p:spPr/>
        <p:txBody>
          <a:bodyPr/>
          <a:lstStyle/>
          <a:p>
            <a:r>
              <a:rPr lang="en-US" altLang="zh-CN" dirty="0"/>
              <a:t>11.1.3 </a:t>
            </a:r>
            <a:r>
              <a:rPr lang="zh-CN" altLang="en-US" dirty="0"/>
              <a:t>索引查找</a:t>
            </a:r>
          </a:p>
        </p:txBody>
      </p:sp>
      <p:sp>
        <p:nvSpPr>
          <p:cNvPr id="11" name="Rectangle 2"/>
          <p:cNvSpPr>
            <a:spLocks noGrp="1" noChangeArrowheads="1"/>
          </p:cNvSpPr>
          <p:nvPr>
            <p:ph type="body" idx="10"/>
          </p:nvPr>
        </p:nvSpPr>
        <p:spPr>
          <a:xfrm>
            <a:off x="-625336" y="1573302"/>
            <a:ext cx="5157787" cy="323806"/>
          </a:xfr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b" anchorCtr="0" compatLnSpc="1">
            <a:prstTxWarp prst="textNoShape">
              <a:avLst/>
            </a:prstTxWarp>
            <a:noAutofit/>
          </a:bodyPr>
          <a:lstStyle/>
          <a:p>
            <a:pPr marL="0" indent="0" algn="ctr" eaLnBrk="1" fontAlgn="auto" hangingPunct="1">
              <a:lnSpc>
                <a:spcPct val="90000"/>
              </a:lnSpc>
              <a:spcBef>
                <a:spcPct val="0"/>
              </a:spcBef>
              <a:spcAft>
                <a:spcPts val="0"/>
              </a:spcAft>
              <a:buFontTx/>
              <a:buNone/>
            </a:pPr>
            <a:endParaRPr lang="en-US" altLang="zh-CN" sz="3200" b="0" kern="1200" dirty="0">
              <a:solidFill>
                <a:srgbClr val="5B9BD5">
                  <a:lumMod val="75000"/>
                </a:srgbClr>
              </a:solidFill>
              <a:effectLst/>
              <a:latin typeface="微软雅黑" panose="020B0503020204020204" pitchFamily="34" charset="-122"/>
              <a:ea typeface="微软雅黑" panose="020B0503020204020204" pitchFamily="34" charset="-122"/>
              <a:cs typeface="+mj-cs"/>
            </a:endParaRPr>
          </a:p>
          <a:p>
            <a:pPr marL="0" indent="0" algn="ctr" eaLnBrk="1" fontAlgn="auto" hangingPunct="1">
              <a:lnSpc>
                <a:spcPct val="90000"/>
              </a:lnSpc>
              <a:spcBef>
                <a:spcPct val="0"/>
              </a:spcBef>
              <a:spcAft>
                <a:spcPts val="0"/>
              </a:spcAft>
              <a:buFontTx/>
              <a:buNone/>
            </a:pPr>
            <a:r>
              <a:rPr lang="en-US" altLang="zh-CN" sz="3200" b="0" kern="1200" dirty="0">
                <a:solidFill>
                  <a:srgbClr val="5B9BD5">
                    <a:lumMod val="75000"/>
                  </a:srgbClr>
                </a:solidFill>
                <a:effectLst/>
                <a:latin typeface="微软雅黑" panose="020B0503020204020204" pitchFamily="34" charset="-122"/>
                <a:ea typeface="微软雅黑" panose="020B0503020204020204" pitchFamily="34" charset="-122"/>
                <a:cs typeface="+mj-cs"/>
              </a:rPr>
              <a:t> </a:t>
            </a:r>
            <a:r>
              <a:rPr lang="zh-CN" altLang="en-US" sz="3200" b="0" kern="1200" dirty="0">
                <a:solidFill>
                  <a:srgbClr val="5B9BD5">
                    <a:lumMod val="75000"/>
                  </a:srgbClr>
                </a:solidFill>
                <a:effectLst/>
                <a:latin typeface="微软雅黑" panose="020B0503020204020204" pitchFamily="34" charset="-122"/>
                <a:ea typeface="微软雅黑" panose="020B0503020204020204" pitchFamily="34" charset="-122"/>
                <a:cs typeface="+mj-cs"/>
              </a:rPr>
              <a:t>例子：</a:t>
            </a:r>
          </a:p>
        </p:txBody>
      </p:sp>
      <p:graphicFrame>
        <p:nvGraphicFramePr>
          <p:cNvPr id="13" name="Group 3"/>
          <p:cNvGraphicFramePr>
            <a:graphicFrameLocks noGrp="1"/>
          </p:cNvGraphicFramePr>
          <p:nvPr>
            <p:ph idx="11"/>
            <p:extLst>
              <p:ext uri="{D42A27DB-BD31-4B8C-83A1-F6EECF244321}">
                <p14:modId xmlns:p14="http://schemas.microsoft.com/office/powerpoint/2010/main" val="1275803812"/>
              </p:ext>
            </p:extLst>
          </p:nvPr>
        </p:nvGraphicFramePr>
        <p:xfrm>
          <a:off x="2596256" y="2871786"/>
          <a:ext cx="7609668" cy="796926"/>
        </p:xfrm>
        <a:graphic>
          <a:graphicData uri="http://schemas.openxmlformats.org/drawingml/2006/table">
            <a:tbl>
              <a:tblPr/>
              <a:tblGrid>
                <a:gridCol w="1838137">
                  <a:extLst>
                    <a:ext uri="{9D8B030D-6E8A-4147-A177-3AD203B41FA5}">
                      <a16:colId xmlns="" xmlns:a16="http://schemas.microsoft.com/office/drawing/2014/main" val="20000"/>
                    </a:ext>
                  </a:extLst>
                </a:gridCol>
                <a:gridCol w="1199895">
                  <a:extLst>
                    <a:ext uri="{9D8B030D-6E8A-4147-A177-3AD203B41FA5}">
                      <a16:colId xmlns="" xmlns:a16="http://schemas.microsoft.com/office/drawing/2014/main" val="20001"/>
                    </a:ext>
                  </a:extLst>
                </a:gridCol>
                <a:gridCol w="1524487">
                  <a:extLst>
                    <a:ext uri="{9D8B030D-6E8A-4147-A177-3AD203B41FA5}">
                      <a16:colId xmlns="" xmlns:a16="http://schemas.microsoft.com/office/drawing/2014/main" val="20002"/>
                    </a:ext>
                  </a:extLst>
                </a:gridCol>
                <a:gridCol w="1522662">
                  <a:extLst>
                    <a:ext uri="{9D8B030D-6E8A-4147-A177-3AD203B41FA5}">
                      <a16:colId xmlns="" xmlns:a16="http://schemas.microsoft.com/office/drawing/2014/main" val="20003"/>
                    </a:ext>
                  </a:extLst>
                </a:gridCol>
                <a:gridCol w="1524487">
                  <a:extLst>
                    <a:ext uri="{9D8B030D-6E8A-4147-A177-3AD203B41FA5}">
                      <a16:colId xmlns="" xmlns:a16="http://schemas.microsoft.com/office/drawing/2014/main" val="20004"/>
                    </a:ext>
                  </a:extLst>
                </a:gridCol>
              </a:tblGrid>
              <a:tr h="398463">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823913"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2319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39888"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pt-BR"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关键字</a:t>
                      </a:r>
                      <a:endParaRPr kumimoji="0" lang="zh-CN" altLang="pt-BR"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22</a:t>
                      </a:r>
                      <a:endParaRPr kumimoji="0" lang="pt-BR"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48</a:t>
                      </a:r>
                      <a:endParaRPr kumimoji="0" lang="pt-BR"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86</a:t>
                      </a: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dirty="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endParaRPr kumimoji="0" lang="pt-BR" altLang="zh-CN" sz="2000"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98463">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pt-BR"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指针</a:t>
                      </a:r>
                      <a:endParaRPr kumimoji="0" lang="zh-CN" altLang="pt-BR"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endParaRPr kumimoji="0" lang="pt-BR"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7</a:t>
                      </a:r>
                      <a:endParaRPr kumimoji="0" lang="pt-BR"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13</a:t>
                      </a: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19(n+1)</a:t>
                      </a: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14" name="Text Box 24"/>
          <p:cNvSpPr txBox="1">
            <a:spLocks noChangeArrowheads="1"/>
          </p:cNvSpPr>
          <p:nvPr/>
        </p:nvSpPr>
        <p:spPr bwMode="auto">
          <a:xfrm>
            <a:off x="2568575" y="4270375"/>
            <a:ext cx="8032750" cy="4619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50000"/>
              </a:spcBef>
              <a:spcAft>
                <a:spcPct val="0"/>
              </a:spcAft>
              <a:defRPr/>
            </a:pPr>
            <a:r>
              <a:rPr kumimoji="1" lang="en-US" altLang="zh-CN" b="1" dirty="0">
                <a:solidFill>
                  <a:srgbClr val="F03B10"/>
                </a:solidFill>
                <a:effectLst>
                  <a:outerShdw blurRad="38100" dist="38100" dir="2700000" algn="tl">
                    <a:srgbClr val="C0C0C0"/>
                  </a:outerShdw>
                </a:effectLst>
                <a:latin typeface="Times New Roman" panose="02020603050405020304" pitchFamily="18" charset="0"/>
              </a:rPr>
              <a:t>22, 12, 13, 8, 9, 20</a:t>
            </a:r>
            <a:r>
              <a:rPr kumimoji="1" lang="en-US" altLang="zh-CN" b="1" dirty="0">
                <a:solidFill>
                  <a:srgbClr val="FFFFCC"/>
                </a:solidFill>
                <a:effectLst>
                  <a:outerShdw blurRad="38100" dist="38100" dir="2700000" algn="tl">
                    <a:srgbClr val="C0C0C0"/>
                  </a:outerShdw>
                </a:effectLst>
                <a:latin typeface="Times New Roman" panose="02020603050405020304" pitchFamily="18" charset="0"/>
              </a:rPr>
              <a:t>, </a:t>
            </a:r>
            <a:r>
              <a:rPr kumimoji="1" lang="en-US" altLang="zh-CN" b="1" dirty="0">
                <a:solidFill>
                  <a:srgbClr val="0070C0"/>
                </a:solidFill>
                <a:effectLst>
                  <a:outerShdw blurRad="38100" dist="38100" dir="2700000" algn="tl">
                    <a:srgbClr val="C0C0C0"/>
                  </a:outerShdw>
                </a:effectLst>
                <a:latin typeface="Times New Roman" panose="02020603050405020304" pitchFamily="18" charset="0"/>
              </a:rPr>
              <a:t>33, 42, 44, 38, 24, 48, </a:t>
            </a:r>
            <a:r>
              <a:rPr kumimoji="1" lang="en-US" altLang="zh-CN" b="1" dirty="0">
                <a:solidFill>
                  <a:srgbClr val="00B050"/>
                </a:solidFill>
                <a:effectLst>
                  <a:outerShdw blurRad="38100" dist="38100" dir="2700000" algn="tl">
                    <a:srgbClr val="C0C0C0"/>
                  </a:outerShdw>
                </a:effectLst>
                <a:latin typeface="Times New Roman" panose="02020603050405020304" pitchFamily="18" charset="0"/>
              </a:rPr>
              <a:t>60, 58, 74, 49, 86, 53</a:t>
            </a:r>
          </a:p>
        </p:txBody>
      </p:sp>
      <p:sp>
        <p:nvSpPr>
          <p:cNvPr id="15" name="Line 25"/>
          <p:cNvSpPr>
            <a:spLocks noChangeShapeType="1"/>
          </p:cNvSpPr>
          <p:nvPr/>
        </p:nvSpPr>
        <p:spPr bwMode="auto">
          <a:xfrm flipH="1">
            <a:off x="2949575" y="3863975"/>
            <a:ext cx="1706563" cy="4826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Arial" panose="020B0604020202020204" pitchFamily="34" charset="0"/>
            </a:endParaRPr>
          </a:p>
        </p:txBody>
      </p:sp>
      <p:sp>
        <p:nvSpPr>
          <p:cNvPr id="16" name="Line 26"/>
          <p:cNvSpPr>
            <a:spLocks noChangeShapeType="1"/>
          </p:cNvSpPr>
          <p:nvPr/>
        </p:nvSpPr>
        <p:spPr bwMode="auto">
          <a:xfrm flipH="1">
            <a:off x="5387975" y="3863975"/>
            <a:ext cx="636588" cy="4826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Arial" panose="020B0604020202020204" pitchFamily="34" charset="0"/>
            </a:endParaRPr>
          </a:p>
        </p:txBody>
      </p:sp>
      <p:sp>
        <p:nvSpPr>
          <p:cNvPr id="17" name="Line 27"/>
          <p:cNvSpPr>
            <a:spLocks noChangeShapeType="1"/>
          </p:cNvSpPr>
          <p:nvPr/>
        </p:nvSpPr>
        <p:spPr bwMode="auto">
          <a:xfrm>
            <a:off x="7608888" y="3863975"/>
            <a:ext cx="446087" cy="4826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Arial" panose="020B0604020202020204" pitchFamily="34" charset="0"/>
            </a:endParaRPr>
          </a:p>
        </p:txBody>
      </p:sp>
      <p:sp>
        <p:nvSpPr>
          <p:cNvPr id="18" name="文本框 17"/>
          <p:cNvSpPr txBox="1">
            <a:spLocks noChangeArrowheads="1"/>
          </p:cNvSpPr>
          <p:nvPr/>
        </p:nvSpPr>
        <p:spPr bwMode="auto">
          <a:xfrm>
            <a:off x="4970250" y="2086303"/>
            <a:ext cx="2861681" cy="523220"/>
          </a:xfrm>
          <a:prstGeom prst="rect">
            <a:avLst/>
          </a:prstGeom>
          <a:solidFill>
            <a:srgbClr val="92D05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eaLnBrk="0" fontAlgn="base" hangingPunct="0">
              <a:spcBef>
                <a:spcPct val="0"/>
              </a:spcBef>
              <a:spcAft>
                <a:spcPct val="0"/>
              </a:spcAft>
              <a:buClrTx/>
              <a:buFontTx/>
              <a:buNone/>
              <a:defRPr/>
            </a:pPr>
            <a:r>
              <a:rPr lang="zh-CN" altLang="en-US" b="0" dirty="0">
                <a:solidFill>
                  <a:srgbClr val="010000"/>
                </a:solidFill>
                <a:latin typeface="微软雅黑" panose="020B0503020204020204" pitchFamily="34" charset="-122"/>
                <a:ea typeface="微软雅黑" panose="020B0503020204020204" pitchFamily="34" charset="-122"/>
              </a:rPr>
              <a:t>查找关键字</a:t>
            </a:r>
            <a:r>
              <a:rPr lang="en-US" altLang="zh-CN" b="0" dirty="0">
                <a:solidFill>
                  <a:srgbClr val="010000"/>
                </a:solidFill>
                <a:latin typeface="微软雅黑" panose="020B0503020204020204" pitchFamily="34" charset="-122"/>
                <a:ea typeface="微软雅黑" panose="020B0503020204020204" pitchFamily="34" charset="-122"/>
              </a:rPr>
              <a:t>k=50</a:t>
            </a:r>
            <a:endParaRPr lang="zh-CN" altLang="en-US" b="0" dirty="0">
              <a:solidFill>
                <a:srgbClr val="01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219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26" presetClass="emph" presetSubtype="0" fill="hold" grpId="1" nodeType="clickEffect">
                                  <p:stCondLst>
                                    <p:cond delay="0"/>
                                  </p:stCondLst>
                                  <p:childTnLst>
                                    <p:animEffect transition="out" filter="fade">
                                      <p:cBhvr>
                                        <p:cTn id="13" dur="500" tmFilter="0, 0; .2, .5; .8, .5; 1, 0"/>
                                        <p:tgtEl>
                                          <p:spTgt spid="18"/>
                                        </p:tgtEl>
                                      </p:cBhvr>
                                    </p:animEffect>
                                    <p:animScale>
                                      <p:cBhvr>
                                        <p:cTn id="14"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5FC52428-396C-4586-BFED-880B8188C21C}"/>
              </a:ext>
            </a:extLst>
          </p:cNvPr>
          <p:cNvSpPr>
            <a:spLocks noGrp="1"/>
          </p:cNvSpPr>
          <p:nvPr>
            <p:ph type="subTitle" idx="1"/>
          </p:nvPr>
        </p:nvSpPr>
        <p:spPr/>
        <p:txBody>
          <a:bodyPr/>
          <a:lstStyle/>
          <a:p>
            <a:r>
              <a:rPr lang="en-US" altLang="zh-CN" dirty="0"/>
              <a:t>11.1.3 </a:t>
            </a:r>
            <a:r>
              <a:rPr lang="zh-CN" altLang="en-US" dirty="0"/>
              <a:t>索引查找</a:t>
            </a:r>
          </a:p>
        </p:txBody>
      </p:sp>
      <p:sp>
        <p:nvSpPr>
          <p:cNvPr id="11" name="Rectangle 2"/>
          <p:cNvSpPr>
            <a:spLocks noGrp="1" noChangeArrowheads="1"/>
          </p:cNvSpPr>
          <p:nvPr>
            <p:ph type="body" idx="10"/>
          </p:nvPr>
        </p:nvSpPr>
        <p:spPr>
          <a:xfrm>
            <a:off x="-1588" y="1173604"/>
            <a:ext cx="5157787" cy="323806"/>
          </a:xfrm>
          <a:noFill/>
          <a:ln w="9525">
            <a:noFill/>
            <a:miter lim="800000"/>
            <a:headEnd/>
            <a:tailEnd/>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b" anchorCtr="0" compatLnSpc="1">
            <a:prstTxWarp prst="textNoShape">
              <a:avLst/>
            </a:prstTxWarp>
            <a:noAutofit/>
          </a:bodyPr>
          <a:lstStyle/>
          <a:p>
            <a:pPr marL="0" indent="0" algn="ctr" eaLnBrk="1" fontAlgn="auto" hangingPunct="1">
              <a:lnSpc>
                <a:spcPct val="90000"/>
              </a:lnSpc>
              <a:spcBef>
                <a:spcPct val="0"/>
              </a:spcBef>
              <a:spcAft>
                <a:spcPts val="0"/>
              </a:spcAft>
              <a:buFontTx/>
              <a:buNone/>
            </a:pPr>
            <a:endParaRPr lang="en-US" altLang="zh-CN" sz="3200" b="0" kern="1200" dirty="0">
              <a:solidFill>
                <a:srgbClr val="5B9BD5">
                  <a:lumMod val="75000"/>
                </a:srgbClr>
              </a:solidFill>
              <a:effectLst/>
              <a:latin typeface="微软雅黑" panose="020B0503020204020204" pitchFamily="34" charset="-122"/>
              <a:ea typeface="微软雅黑" panose="020B0503020204020204" pitchFamily="34" charset="-122"/>
              <a:cs typeface="+mj-cs"/>
            </a:endParaRPr>
          </a:p>
          <a:p>
            <a:pPr marL="0" indent="0" algn="ctr" eaLnBrk="1" fontAlgn="auto" hangingPunct="1">
              <a:lnSpc>
                <a:spcPct val="90000"/>
              </a:lnSpc>
              <a:spcBef>
                <a:spcPct val="0"/>
              </a:spcBef>
              <a:spcAft>
                <a:spcPts val="0"/>
              </a:spcAft>
              <a:buFontTx/>
              <a:buNone/>
            </a:pPr>
            <a:r>
              <a:rPr lang="en-US" altLang="zh-CN" sz="3200" b="0" kern="1200" dirty="0">
                <a:solidFill>
                  <a:srgbClr val="5B9BD5">
                    <a:lumMod val="75000"/>
                  </a:srgbClr>
                </a:solidFill>
                <a:effectLst/>
                <a:latin typeface="微软雅黑" panose="020B0503020204020204" pitchFamily="34" charset="-122"/>
                <a:ea typeface="微软雅黑" panose="020B0503020204020204" pitchFamily="34" charset="-122"/>
                <a:cs typeface="+mj-cs"/>
              </a:rPr>
              <a:t> </a:t>
            </a:r>
            <a:r>
              <a:rPr lang="zh-CN" altLang="en-US" sz="3200" b="0" kern="1200" dirty="0">
                <a:solidFill>
                  <a:srgbClr val="5B9BD5">
                    <a:lumMod val="75000"/>
                  </a:srgbClr>
                </a:solidFill>
                <a:effectLst/>
                <a:latin typeface="微软雅黑" panose="020B0503020204020204" pitchFamily="34" charset="-122"/>
                <a:ea typeface="微软雅黑" panose="020B0503020204020204" pitchFamily="34" charset="-122"/>
                <a:cs typeface="+mj-cs"/>
              </a:rPr>
              <a:t>例子：</a:t>
            </a:r>
          </a:p>
        </p:txBody>
      </p:sp>
      <p:graphicFrame>
        <p:nvGraphicFramePr>
          <p:cNvPr id="13" name="Group 3"/>
          <p:cNvGraphicFramePr>
            <a:graphicFrameLocks noGrp="1"/>
          </p:cNvGraphicFramePr>
          <p:nvPr>
            <p:ph idx="11"/>
            <p:extLst>
              <p:ext uri="{D42A27DB-BD31-4B8C-83A1-F6EECF244321}">
                <p14:modId xmlns:p14="http://schemas.microsoft.com/office/powerpoint/2010/main" val="1076707503"/>
              </p:ext>
            </p:extLst>
          </p:nvPr>
        </p:nvGraphicFramePr>
        <p:xfrm>
          <a:off x="2644278" y="2072390"/>
          <a:ext cx="7479507" cy="796926"/>
        </p:xfrm>
        <a:graphic>
          <a:graphicData uri="http://schemas.openxmlformats.org/drawingml/2006/table">
            <a:tbl>
              <a:tblPr/>
              <a:tblGrid>
                <a:gridCol w="1806696">
                  <a:extLst>
                    <a:ext uri="{9D8B030D-6E8A-4147-A177-3AD203B41FA5}">
                      <a16:colId xmlns="" xmlns:a16="http://schemas.microsoft.com/office/drawing/2014/main" val="20000"/>
                    </a:ext>
                  </a:extLst>
                </a:gridCol>
                <a:gridCol w="1179371">
                  <a:extLst>
                    <a:ext uri="{9D8B030D-6E8A-4147-A177-3AD203B41FA5}">
                      <a16:colId xmlns="" xmlns:a16="http://schemas.microsoft.com/office/drawing/2014/main" val="20001"/>
                    </a:ext>
                  </a:extLst>
                </a:gridCol>
                <a:gridCol w="1498411">
                  <a:extLst>
                    <a:ext uri="{9D8B030D-6E8A-4147-A177-3AD203B41FA5}">
                      <a16:colId xmlns="" xmlns:a16="http://schemas.microsoft.com/office/drawing/2014/main" val="20002"/>
                    </a:ext>
                  </a:extLst>
                </a:gridCol>
                <a:gridCol w="1496618">
                  <a:extLst>
                    <a:ext uri="{9D8B030D-6E8A-4147-A177-3AD203B41FA5}">
                      <a16:colId xmlns="" xmlns:a16="http://schemas.microsoft.com/office/drawing/2014/main" val="20003"/>
                    </a:ext>
                  </a:extLst>
                </a:gridCol>
                <a:gridCol w="1498411">
                  <a:extLst>
                    <a:ext uri="{9D8B030D-6E8A-4147-A177-3AD203B41FA5}">
                      <a16:colId xmlns="" xmlns:a16="http://schemas.microsoft.com/office/drawing/2014/main" val="20004"/>
                    </a:ext>
                  </a:extLst>
                </a:gridCol>
              </a:tblGrid>
              <a:tr h="398463">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823913"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2319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39888"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pt-BR"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关键字</a:t>
                      </a:r>
                      <a:endParaRPr kumimoji="0" lang="zh-CN" altLang="pt-BR"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22</a:t>
                      </a:r>
                      <a:endParaRPr kumimoji="0" lang="pt-BR"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48</a:t>
                      </a:r>
                      <a:endParaRPr kumimoji="0" lang="pt-BR"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86</a:t>
                      </a: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endParaRPr kumimoji="0" lang="pt-BR"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98463">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zh-CN" altLang="pt-BR"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指针</a:t>
                      </a:r>
                      <a:endParaRPr kumimoji="0" lang="zh-CN" altLang="pt-BR"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a:t>
                      </a:r>
                      <a:endParaRPr kumimoji="0" lang="pt-BR"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7</a:t>
                      </a:r>
                      <a:endParaRPr kumimoji="0" lang="pt-BR" altLang="zh-CN" sz="2000" b="0" i="0" u="none" strike="noStrike" cap="none" normalizeH="0" baseline="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a:ln>
                            <a:noFill/>
                          </a:ln>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13</a:t>
                      </a: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eaLnBrk="0" hangingPunct="0">
                        <a:spcAft>
                          <a:spcPct val="20000"/>
                        </a:spcAft>
                        <a:tabLst>
                          <a:tab pos="4343400" algn="r"/>
                        </a:tabLst>
                        <a:defRPr sz="2800">
                          <a:solidFill>
                            <a:schemeClr val="tx1"/>
                          </a:solidFill>
                          <a:latin typeface="Arial" panose="020B0604020202020204" pitchFamily="34" charset="0"/>
                          <a:ea typeface="隶书" panose="02010509060101010101" pitchFamily="49" charset="-122"/>
                        </a:defRPr>
                      </a:lvl1pPr>
                      <a:lvl2pPr marL="742950" indent="-285750" eaLnBrk="0" hangingPunct="0">
                        <a:spcBef>
                          <a:spcPct val="20000"/>
                        </a:spcBef>
                        <a:tabLst>
                          <a:tab pos="4343400" algn="r"/>
                        </a:tabLst>
                        <a:defRPr sz="2000" b="1">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Font typeface="Wingdings" panose="05000000000000000000" pitchFamily="2" charset="2"/>
                        <a:tabLst>
                          <a:tab pos="4343400" algn="r"/>
                        </a:tabLst>
                        <a:defRPr>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tabLst>
                          <a:tab pos="4343400" algn="r"/>
                        </a:tabLst>
                        <a:defRPr sz="16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tabLst>
                          <a:tab pos="4343400" algn="r"/>
                        </a:tabLst>
                        <a:defRPr sz="1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tabLst>
                          <a:tab pos="4343400" algn="r"/>
                        </a:tabLst>
                        <a:defRPr sz="14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tabLst>
                          <a:tab pos="4343400" algn="r"/>
                        </a:tabLst>
                      </a:pPr>
                      <a:r>
                        <a:rPr kumimoji="0" lang="pt-BR" altLang="zh-CN" sz="2000" b="0" i="0" u="none" strike="noStrike" cap="none" normalizeH="0" baseline="0" dirty="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19(n+1)</a:t>
                      </a:r>
                    </a:p>
                  </a:txBody>
                  <a:tcPr marL="0" marR="0" marT="46807" marB="46807"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bl>
          </a:graphicData>
        </a:graphic>
      </p:graphicFrame>
      <p:sp>
        <p:nvSpPr>
          <p:cNvPr id="14" name="Text Box 24"/>
          <p:cNvSpPr txBox="1">
            <a:spLocks noChangeArrowheads="1"/>
          </p:cNvSpPr>
          <p:nvPr/>
        </p:nvSpPr>
        <p:spPr bwMode="auto">
          <a:xfrm>
            <a:off x="2577306" y="3333576"/>
            <a:ext cx="8032750" cy="46196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914400" fontAlgn="base">
              <a:spcBef>
                <a:spcPct val="50000"/>
              </a:spcBef>
              <a:spcAft>
                <a:spcPct val="0"/>
              </a:spcAft>
              <a:defRPr/>
            </a:pPr>
            <a:r>
              <a:rPr kumimoji="1" lang="en-US" altLang="zh-CN" b="1" dirty="0">
                <a:solidFill>
                  <a:srgbClr val="F03B10"/>
                </a:solidFill>
                <a:effectLst>
                  <a:outerShdw blurRad="38100" dist="38100" dir="2700000" algn="tl">
                    <a:srgbClr val="C0C0C0"/>
                  </a:outerShdw>
                </a:effectLst>
                <a:latin typeface="Times New Roman" panose="02020603050405020304" pitchFamily="18" charset="0"/>
              </a:rPr>
              <a:t>22, 12, 13, 8, 9, 20</a:t>
            </a:r>
            <a:r>
              <a:rPr kumimoji="1" lang="en-US" altLang="zh-CN" b="1" dirty="0">
                <a:solidFill>
                  <a:srgbClr val="FFFFCC"/>
                </a:solidFill>
                <a:effectLst>
                  <a:outerShdw blurRad="38100" dist="38100" dir="2700000" algn="tl">
                    <a:srgbClr val="C0C0C0"/>
                  </a:outerShdw>
                </a:effectLst>
                <a:latin typeface="Times New Roman" panose="02020603050405020304" pitchFamily="18" charset="0"/>
              </a:rPr>
              <a:t>, </a:t>
            </a:r>
            <a:r>
              <a:rPr kumimoji="1" lang="en-US" altLang="zh-CN" b="1" dirty="0">
                <a:solidFill>
                  <a:srgbClr val="0070C0"/>
                </a:solidFill>
                <a:effectLst>
                  <a:outerShdw blurRad="38100" dist="38100" dir="2700000" algn="tl">
                    <a:srgbClr val="C0C0C0"/>
                  </a:outerShdw>
                </a:effectLst>
                <a:latin typeface="Times New Roman" panose="02020603050405020304" pitchFamily="18" charset="0"/>
              </a:rPr>
              <a:t>33, 42, 44, 38, 24, 48, </a:t>
            </a:r>
            <a:r>
              <a:rPr kumimoji="1" lang="en-US" altLang="zh-CN" b="1" dirty="0">
                <a:solidFill>
                  <a:srgbClr val="00B050"/>
                </a:solidFill>
                <a:effectLst>
                  <a:outerShdw blurRad="38100" dist="38100" dir="2700000" algn="tl">
                    <a:srgbClr val="C0C0C0"/>
                  </a:outerShdw>
                </a:effectLst>
                <a:latin typeface="Times New Roman" panose="02020603050405020304" pitchFamily="18" charset="0"/>
              </a:rPr>
              <a:t>60, 58, 74, 49, 86, 53</a:t>
            </a:r>
          </a:p>
        </p:txBody>
      </p:sp>
      <p:sp>
        <p:nvSpPr>
          <p:cNvPr id="15" name="Line 25"/>
          <p:cNvSpPr>
            <a:spLocks noChangeShapeType="1"/>
          </p:cNvSpPr>
          <p:nvPr/>
        </p:nvSpPr>
        <p:spPr bwMode="auto">
          <a:xfrm flipH="1">
            <a:off x="2958306" y="2927176"/>
            <a:ext cx="1706563" cy="4826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Arial" panose="020B0604020202020204" pitchFamily="34" charset="0"/>
            </a:endParaRPr>
          </a:p>
        </p:txBody>
      </p:sp>
      <p:sp>
        <p:nvSpPr>
          <p:cNvPr id="16" name="Line 26"/>
          <p:cNvSpPr>
            <a:spLocks noChangeShapeType="1"/>
          </p:cNvSpPr>
          <p:nvPr/>
        </p:nvSpPr>
        <p:spPr bwMode="auto">
          <a:xfrm flipH="1">
            <a:off x="5396706" y="2927176"/>
            <a:ext cx="636588" cy="4826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Arial" panose="020B0604020202020204" pitchFamily="34" charset="0"/>
            </a:endParaRPr>
          </a:p>
        </p:txBody>
      </p:sp>
      <p:sp>
        <p:nvSpPr>
          <p:cNvPr id="17" name="Line 27"/>
          <p:cNvSpPr>
            <a:spLocks noChangeShapeType="1"/>
          </p:cNvSpPr>
          <p:nvPr/>
        </p:nvSpPr>
        <p:spPr bwMode="auto">
          <a:xfrm>
            <a:off x="7617619" y="2927176"/>
            <a:ext cx="446087" cy="482600"/>
          </a:xfrm>
          <a:prstGeom prst="line">
            <a:avLst/>
          </a:prstGeom>
          <a:noFill/>
          <a:ln w="285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Arial" panose="020B0604020202020204" pitchFamily="34" charset="0"/>
            </a:endParaRPr>
          </a:p>
        </p:txBody>
      </p:sp>
      <p:sp>
        <p:nvSpPr>
          <p:cNvPr id="18" name="椭圆 17"/>
          <p:cNvSpPr/>
          <p:nvPr/>
        </p:nvSpPr>
        <p:spPr>
          <a:xfrm>
            <a:off x="3647728" y="4214376"/>
            <a:ext cx="5472608" cy="1831210"/>
          </a:xfrm>
          <a:prstGeom prst="ellipse">
            <a:avLst/>
          </a:prstGeom>
          <a:solidFill>
            <a:srgbClr val="0070C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14400" eaLnBrk="0" fontAlgn="base" hangingPunct="0">
              <a:spcBef>
                <a:spcPct val="0"/>
              </a:spcBef>
              <a:spcAft>
                <a:spcPct val="0"/>
              </a:spcAft>
              <a:defRPr/>
            </a:pPr>
            <a:r>
              <a:rPr lang="zh-CN" altLang="en-US" b="1">
                <a:solidFill>
                  <a:srgbClr val="C9C9C9">
                    <a:lumMod val="20000"/>
                    <a:lumOff val="80000"/>
                  </a:srgbClr>
                </a:solidFill>
                <a:latin typeface="微软雅黑" panose="020B0503020204020204" pitchFamily="34" charset="-122"/>
                <a:ea typeface="微软雅黑" panose="020B0503020204020204" pitchFamily="34" charset="-122"/>
              </a:rPr>
              <a:t>思考：块内查找如何结束？</a:t>
            </a:r>
            <a:endParaRPr lang="zh-CN" altLang="en-US" b="1" dirty="0">
              <a:solidFill>
                <a:srgbClr val="C9C9C9">
                  <a:lumMod val="20000"/>
                  <a:lumOff val="80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90875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32" presetClass="emph" presetSubtype="0" fill="hold" grpId="1" nodeType="clickEffect">
                                  <p:stCondLst>
                                    <p:cond delay="0"/>
                                  </p:stCondLst>
                                  <p:childTnLst>
                                    <p:animRot by="120000">
                                      <p:cBhvr>
                                        <p:cTn id="11" dur="50" fill="hold">
                                          <p:stCondLst>
                                            <p:cond delay="0"/>
                                          </p:stCondLst>
                                        </p:cTn>
                                        <p:tgtEl>
                                          <p:spTgt spid="18"/>
                                        </p:tgtEl>
                                        <p:attrNameLst>
                                          <p:attrName>r</p:attrName>
                                        </p:attrNameLst>
                                      </p:cBhvr>
                                    </p:animRot>
                                    <p:animRot by="-240000">
                                      <p:cBhvr>
                                        <p:cTn id="12" dur="100" fill="hold">
                                          <p:stCondLst>
                                            <p:cond delay="100"/>
                                          </p:stCondLst>
                                        </p:cTn>
                                        <p:tgtEl>
                                          <p:spTgt spid="18"/>
                                        </p:tgtEl>
                                        <p:attrNameLst>
                                          <p:attrName>r</p:attrName>
                                        </p:attrNameLst>
                                      </p:cBhvr>
                                    </p:animRot>
                                    <p:animRot by="240000">
                                      <p:cBhvr>
                                        <p:cTn id="13" dur="100" fill="hold">
                                          <p:stCondLst>
                                            <p:cond delay="200"/>
                                          </p:stCondLst>
                                        </p:cTn>
                                        <p:tgtEl>
                                          <p:spTgt spid="18"/>
                                        </p:tgtEl>
                                        <p:attrNameLst>
                                          <p:attrName>r</p:attrName>
                                        </p:attrNameLst>
                                      </p:cBhvr>
                                    </p:animRot>
                                    <p:animRot by="-240000">
                                      <p:cBhvr>
                                        <p:cTn id="14" dur="100" fill="hold">
                                          <p:stCondLst>
                                            <p:cond delay="300"/>
                                          </p:stCondLst>
                                        </p:cTn>
                                        <p:tgtEl>
                                          <p:spTgt spid="18"/>
                                        </p:tgtEl>
                                        <p:attrNameLst>
                                          <p:attrName>r</p:attrName>
                                        </p:attrNameLst>
                                      </p:cBhvr>
                                    </p:animRot>
                                    <p:animRot by="120000">
                                      <p:cBhvr>
                                        <p:cTn id="15" dur="100" fill="hold">
                                          <p:stCondLst>
                                            <p:cond delay="400"/>
                                          </p:stCondLst>
                                        </p:cTn>
                                        <p:tgtEl>
                                          <p:spTgt spid="1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11.1.4  </a:t>
            </a:r>
            <a:r>
              <a:rPr lang="zh-CN" altLang="en-US" dirty="0"/>
              <a:t>作业</a:t>
            </a:r>
          </a:p>
        </p:txBody>
      </p:sp>
      <p:sp>
        <p:nvSpPr>
          <p:cNvPr id="3" name="副标题 2"/>
          <p:cNvSpPr>
            <a:spLocks noGrp="1"/>
          </p:cNvSpPr>
          <p:nvPr>
            <p:ph type="subTitle" idx="1"/>
          </p:nvPr>
        </p:nvSpPr>
        <p:spPr/>
        <p:txBody>
          <a:bodyPr/>
          <a:lstStyle/>
          <a:p>
            <a:r>
              <a:rPr lang="en-US" altLang="zh-CN"/>
              <a:t>11.1.4 </a:t>
            </a:r>
            <a:r>
              <a:rPr lang="zh-CN" altLang="en-US" dirty="0"/>
              <a:t>作业</a:t>
            </a:r>
          </a:p>
        </p:txBody>
      </p:sp>
      <p:sp>
        <p:nvSpPr>
          <p:cNvPr id="4" name="文本占位符 3"/>
          <p:cNvSpPr>
            <a:spLocks noGrp="1"/>
          </p:cNvSpPr>
          <p:nvPr>
            <p:ph type="body" idx="10"/>
          </p:nvPr>
        </p:nvSpPr>
        <p:spPr/>
        <p:txBody>
          <a:bodyPr/>
          <a:lstStyle/>
          <a:p>
            <a:r>
              <a:rPr lang="zh-CN" altLang="en-US" dirty="0"/>
              <a:t>数据结构</a:t>
            </a:r>
          </a:p>
        </p:txBody>
      </p:sp>
      <p:sp>
        <p:nvSpPr>
          <p:cNvPr id="7" name="矩形 6">
            <a:extLst>
              <a:ext uri="{FF2B5EF4-FFF2-40B4-BE49-F238E27FC236}">
                <a16:creationId xmlns="" xmlns:a16="http://schemas.microsoft.com/office/drawing/2014/main" id="{A162F491-F649-4B3B-B8E5-6FF9C58BDFFC}"/>
              </a:ext>
            </a:extLst>
          </p:cNvPr>
          <p:cNvSpPr/>
          <p:nvPr/>
        </p:nvSpPr>
        <p:spPr>
          <a:xfrm>
            <a:off x="838200" y="1180819"/>
            <a:ext cx="10864312" cy="5112233"/>
          </a:xfrm>
          <a:prstGeom prst="rect">
            <a:avLst/>
          </a:prstGeom>
        </p:spPr>
        <p:txBody>
          <a:bodyPr wrap="square">
            <a:spAutoFit/>
          </a:bodyPr>
          <a:lstStyle/>
          <a:p>
            <a:pPr fontAlgn="base">
              <a:lnSpc>
                <a:spcPct val="150000"/>
              </a:lnSpc>
            </a:pPr>
            <a:r>
              <a:rPr lang="en-US" altLang="zh-CN" sz="2000" kern="100" dirty="0">
                <a:latin typeface="Times New Roman" panose="02020603050405020304" pitchFamily="18" charset="0"/>
              </a:rPr>
              <a:t>1</a:t>
            </a:r>
            <a:r>
              <a:rPr lang="zh-CN" altLang="zh-CN" sz="2000" kern="100" dirty="0">
                <a:latin typeface="Times New Roman" panose="02020603050405020304" pitchFamily="18" charset="0"/>
              </a:rPr>
              <a:t>、对有</a:t>
            </a:r>
            <a:r>
              <a:rPr lang="en-US" altLang="zh-CN" sz="2000" i="1" kern="100" dirty="0">
                <a:latin typeface="Times New Roman" panose="02020603050405020304" pitchFamily="18" charset="0"/>
              </a:rPr>
              <a:t>n</a:t>
            </a:r>
            <a:r>
              <a:rPr lang="zh-CN" altLang="zh-CN" sz="2000" kern="100" dirty="0">
                <a:latin typeface="Times New Roman" panose="02020603050405020304" pitchFamily="18" charset="0"/>
              </a:rPr>
              <a:t>个元素的有序顺序表和无序顺序表进行顺序搜索</a:t>
            </a:r>
            <a:r>
              <a:rPr lang="en-US" altLang="zh-CN" sz="2000" kern="100" dirty="0">
                <a:latin typeface="Times New Roman" panose="02020603050405020304" pitchFamily="18" charset="0"/>
              </a:rPr>
              <a:t>, </a:t>
            </a:r>
            <a:r>
              <a:rPr lang="zh-CN" altLang="zh-CN" sz="2000" kern="100" dirty="0">
                <a:latin typeface="Times New Roman" panose="02020603050405020304" pitchFamily="18" charset="0"/>
              </a:rPr>
              <a:t>试就下列三种情况分别讨论两者在等搜索概率时的平均搜索长度是否相同</a:t>
            </a:r>
            <a:r>
              <a:rPr lang="en-US" altLang="zh-CN" sz="2000" kern="100" dirty="0">
                <a:latin typeface="Times New Roman" panose="02020603050405020304" pitchFamily="18" charset="0"/>
              </a:rPr>
              <a:t>?</a:t>
            </a:r>
            <a:endParaRPr lang="zh-CN" altLang="zh-CN" sz="2000" kern="100" dirty="0">
              <a:latin typeface="Times New Roman" panose="02020603050405020304" pitchFamily="18" charset="0"/>
            </a:endParaRPr>
          </a:p>
          <a:p>
            <a:pPr marL="495935" indent="66675" fontAlgn="base">
              <a:lnSpc>
                <a:spcPct val="150000"/>
              </a:lnSpc>
            </a:pPr>
            <a:r>
              <a:rPr lang="en-US" altLang="zh-CN" sz="2000" kern="100" dirty="0">
                <a:latin typeface="Times New Roman" panose="02020603050405020304" pitchFamily="18" charset="0"/>
              </a:rPr>
              <a:t>(1) </a:t>
            </a:r>
            <a:r>
              <a:rPr lang="zh-CN" altLang="zh-CN" sz="2000" kern="100" dirty="0">
                <a:latin typeface="Times New Roman" panose="02020603050405020304" pitchFamily="18" charset="0"/>
              </a:rPr>
              <a:t>搜索失败</a:t>
            </a:r>
            <a:r>
              <a:rPr lang="en-US" altLang="zh-CN" sz="2000" kern="100" dirty="0">
                <a:latin typeface="Times New Roman" panose="02020603050405020304" pitchFamily="18" charset="0"/>
              </a:rPr>
              <a:t>;</a:t>
            </a:r>
            <a:endParaRPr lang="zh-CN" altLang="zh-CN" sz="2000" kern="100" dirty="0">
              <a:latin typeface="Times New Roman" panose="02020603050405020304" pitchFamily="18" charset="0"/>
            </a:endParaRPr>
          </a:p>
          <a:p>
            <a:pPr marL="495935" indent="66675" fontAlgn="base">
              <a:lnSpc>
                <a:spcPct val="150000"/>
              </a:lnSpc>
            </a:pPr>
            <a:r>
              <a:rPr lang="en-US" altLang="zh-CN" sz="2000" kern="100" dirty="0">
                <a:latin typeface="Times New Roman" panose="02020603050405020304" pitchFamily="18" charset="0"/>
              </a:rPr>
              <a:t>(2) </a:t>
            </a:r>
            <a:r>
              <a:rPr lang="zh-CN" altLang="zh-CN" sz="2000" kern="100" dirty="0">
                <a:latin typeface="Times New Roman" panose="02020603050405020304" pitchFamily="18" charset="0"/>
              </a:rPr>
              <a:t>搜索成功</a:t>
            </a:r>
            <a:r>
              <a:rPr lang="en-US" altLang="zh-CN" sz="2000" kern="100" dirty="0">
                <a:latin typeface="Times New Roman" panose="02020603050405020304" pitchFamily="18" charset="0"/>
              </a:rPr>
              <a:t>, </a:t>
            </a:r>
            <a:r>
              <a:rPr lang="zh-CN" altLang="zh-CN" sz="2000" kern="100" dirty="0">
                <a:latin typeface="Times New Roman" panose="02020603050405020304" pitchFamily="18" charset="0"/>
              </a:rPr>
              <a:t>且表中只有一个关键码等于给定值</a:t>
            </a:r>
            <a:r>
              <a:rPr lang="en-US" altLang="zh-CN" sz="2000" i="1" kern="100" dirty="0">
                <a:latin typeface="Times New Roman" panose="02020603050405020304" pitchFamily="18" charset="0"/>
              </a:rPr>
              <a:t>k</a:t>
            </a:r>
            <a:r>
              <a:rPr lang="zh-CN" altLang="zh-CN" sz="2000" kern="100" dirty="0">
                <a:latin typeface="Times New Roman" panose="02020603050405020304" pitchFamily="18" charset="0"/>
              </a:rPr>
              <a:t>的对象</a:t>
            </a:r>
            <a:r>
              <a:rPr lang="en-US" altLang="zh-CN" sz="2000" kern="100" dirty="0">
                <a:latin typeface="Times New Roman" panose="02020603050405020304" pitchFamily="18" charset="0"/>
              </a:rPr>
              <a:t>;</a:t>
            </a:r>
            <a:endParaRPr lang="zh-CN" altLang="zh-CN" sz="2000" kern="100" dirty="0">
              <a:latin typeface="Times New Roman" panose="02020603050405020304" pitchFamily="18" charset="0"/>
            </a:endParaRPr>
          </a:p>
          <a:p>
            <a:pPr marL="495935" indent="66675" fontAlgn="base">
              <a:lnSpc>
                <a:spcPct val="150000"/>
              </a:lnSpc>
            </a:pPr>
            <a:r>
              <a:rPr lang="en-US" altLang="zh-CN" sz="2000" kern="100" dirty="0">
                <a:latin typeface="Times New Roman" panose="02020603050405020304" pitchFamily="18" charset="0"/>
              </a:rPr>
              <a:t>(3) </a:t>
            </a:r>
            <a:r>
              <a:rPr lang="zh-CN" altLang="zh-CN" sz="2000" kern="100" dirty="0">
                <a:latin typeface="Times New Roman" panose="02020603050405020304" pitchFamily="18" charset="0"/>
              </a:rPr>
              <a:t>搜索成功</a:t>
            </a:r>
            <a:r>
              <a:rPr lang="en-US" altLang="zh-CN" sz="2000" kern="100" dirty="0">
                <a:latin typeface="Times New Roman" panose="02020603050405020304" pitchFamily="18" charset="0"/>
              </a:rPr>
              <a:t>, </a:t>
            </a:r>
            <a:r>
              <a:rPr lang="zh-CN" altLang="zh-CN" sz="2000" kern="100" dirty="0">
                <a:latin typeface="Times New Roman" panose="02020603050405020304" pitchFamily="18" charset="0"/>
              </a:rPr>
              <a:t>且表中有若干个关键码等于给定值</a:t>
            </a:r>
            <a:r>
              <a:rPr lang="en-US" altLang="zh-CN" sz="2000" i="1" kern="100" dirty="0">
                <a:latin typeface="Times New Roman" panose="02020603050405020304" pitchFamily="18" charset="0"/>
              </a:rPr>
              <a:t>k</a:t>
            </a:r>
            <a:r>
              <a:rPr lang="zh-CN" altLang="zh-CN" sz="2000" kern="100" dirty="0">
                <a:latin typeface="Times New Roman" panose="02020603050405020304" pitchFamily="18" charset="0"/>
              </a:rPr>
              <a:t>的对象</a:t>
            </a:r>
            <a:r>
              <a:rPr lang="en-US" altLang="zh-CN" sz="2000" kern="100" dirty="0">
                <a:latin typeface="Times New Roman" panose="02020603050405020304" pitchFamily="18" charset="0"/>
              </a:rPr>
              <a:t>, </a:t>
            </a:r>
            <a:r>
              <a:rPr lang="zh-CN" altLang="zh-CN" sz="2000" kern="100" dirty="0">
                <a:latin typeface="Times New Roman" panose="02020603050405020304" pitchFamily="18" charset="0"/>
              </a:rPr>
              <a:t>要求一次搜索找出所有对象。</a:t>
            </a:r>
          </a:p>
          <a:p>
            <a:pPr marL="533400" indent="-266700" fontAlgn="base">
              <a:lnSpc>
                <a:spcPct val="150000"/>
              </a:lnSpc>
            </a:pPr>
            <a:r>
              <a:rPr lang="en-US" altLang="zh-CN" sz="2000" kern="100" dirty="0">
                <a:latin typeface="Times New Roman" panose="02020603050405020304" pitchFamily="18" charset="0"/>
              </a:rPr>
              <a:t> </a:t>
            </a:r>
            <a:endParaRPr lang="zh-CN" altLang="zh-CN" sz="2000" kern="100" dirty="0">
              <a:latin typeface="Times New Roman" panose="02020603050405020304" pitchFamily="18" charset="0"/>
            </a:endParaRPr>
          </a:p>
          <a:p>
            <a:pPr fontAlgn="base">
              <a:lnSpc>
                <a:spcPct val="150000"/>
              </a:lnSpc>
            </a:pPr>
            <a:r>
              <a:rPr lang="en-US" altLang="zh-CN" sz="2000" kern="100" dirty="0">
                <a:latin typeface="Times New Roman" panose="02020603050405020304" pitchFamily="18" charset="0"/>
              </a:rPr>
              <a:t>2</a:t>
            </a:r>
            <a:r>
              <a:rPr lang="zh-CN" altLang="zh-CN" sz="2000" kern="100" dirty="0">
                <a:latin typeface="Times New Roman" panose="02020603050405020304" pitchFamily="18" charset="0"/>
              </a:rPr>
              <a:t>、假定对有序表：（</a:t>
            </a:r>
            <a:r>
              <a:rPr lang="en-US" altLang="zh-CN" sz="2000" kern="100" dirty="0">
                <a:latin typeface="Times New Roman" panose="02020603050405020304" pitchFamily="18" charset="0"/>
              </a:rPr>
              <a:t>3,4,5,7,24,30,42,54,63,72,87,95</a:t>
            </a:r>
            <a:r>
              <a:rPr lang="zh-CN" altLang="zh-CN" sz="2000" kern="100" dirty="0">
                <a:latin typeface="Times New Roman" panose="02020603050405020304" pitchFamily="18" charset="0"/>
              </a:rPr>
              <a:t>）进行折半查找，试回答下列问题：</a:t>
            </a:r>
          </a:p>
          <a:p>
            <a:pPr fontAlgn="base">
              <a:lnSpc>
                <a:spcPct val="150000"/>
              </a:lnSpc>
            </a:pPr>
            <a:r>
              <a:rPr lang="zh-CN" altLang="zh-CN" sz="2000" kern="100" dirty="0">
                <a:latin typeface="Times New Roman" panose="02020603050405020304" pitchFamily="18" charset="0"/>
              </a:rPr>
              <a:t>（</a:t>
            </a:r>
            <a:r>
              <a:rPr lang="en-US" altLang="zh-CN" sz="2000" kern="100" dirty="0">
                <a:latin typeface="Times New Roman" panose="02020603050405020304" pitchFamily="18" charset="0"/>
              </a:rPr>
              <a:t>1</a:t>
            </a:r>
            <a:r>
              <a:rPr lang="zh-CN" altLang="zh-CN" sz="2000" kern="100" dirty="0">
                <a:latin typeface="Times New Roman" panose="02020603050405020304" pitchFamily="18" charset="0"/>
              </a:rPr>
              <a:t>）画出描述折半查找过程的判定树；</a:t>
            </a:r>
          </a:p>
          <a:p>
            <a:pPr fontAlgn="base">
              <a:lnSpc>
                <a:spcPct val="150000"/>
              </a:lnSpc>
            </a:pPr>
            <a:r>
              <a:rPr lang="zh-CN" altLang="zh-CN" sz="2000" kern="100" dirty="0">
                <a:latin typeface="Times New Roman" panose="02020603050405020304" pitchFamily="18" charset="0"/>
              </a:rPr>
              <a:t>（</a:t>
            </a:r>
            <a:r>
              <a:rPr lang="en-US" altLang="zh-CN" sz="2000" kern="100" dirty="0">
                <a:latin typeface="Times New Roman" panose="02020603050405020304" pitchFamily="18" charset="0"/>
              </a:rPr>
              <a:t>2</a:t>
            </a:r>
            <a:r>
              <a:rPr lang="zh-CN" altLang="zh-CN" sz="2000" kern="100" dirty="0">
                <a:latin typeface="Times New Roman" panose="02020603050405020304" pitchFamily="18" charset="0"/>
              </a:rPr>
              <a:t>）若查找元素</a:t>
            </a:r>
            <a:r>
              <a:rPr lang="en-US" altLang="zh-CN" sz="2000" kern="100" dirty="0">
                <a:latin typeface="Times New Roman" panose="02020603050405020304" pitchFamily="18" charset="0"/>
              </a:rPr>
              <a:t>54</a:t>
            </a:r>
            <a:r>
              <a:rPr lang="zh-CN" altLang="zh-CN" sz="2000" kern="100" dirty="0">
                <a:latin typeface="Times New Roman" panose="02020603050405020304" pitchFamily="18" charset="0"/>
              </a:rPr>
              <a:t>，需依次与哪些元素比较？</a:t>
            </a:r>
          </a:p>
          <a:p>
            <a:pPr fontAlgn="base">
              <a:lnSpc>
                <a:spcPct val="150000"/>
              </a:lnSpc>
            </a:pPr>
            <a:r>
              <a:rPr lang="zh-CN" altLang="zh-CN" sz="2000" kern="100" dirty="0">
                <a:latin typeface="Times New Roman" panose="02020603050405020304" pitchFamily="18" charset="0"/>
              </a:rPr>
              <a:t>（</a:t>
            </a:r>
            <a:r>
              <a:rPr lang="en-US" altLang="zh-CN" sz="2000" kern="100" dirty="0">
                <a:latin typeface="Times New Roman" panose="02020603050405020304" pitchFamily="18" charset="0"/>
              </a:rPr>
              <a:t>3</a:t>
            </a:r>
            <a:r>
              <a:rPr lang="zh-CN" altLang="zh-CN" sz="2000" kern="100" dirty="0">
                <a:latin typeface="Times New Roman" panose="02020603050405020304" pitchFamily="18" charset="0"/>
              </a:rPr>
              <a:t>）若查找元素</a:t>
            </a:r>
            <a:r>
              <a:rPr lang="en-US" altLang="zh-CN" sz="2000" kern="100" dirty="0">
                <a:latin typeface="Times New Roman" panose="02020603050405020304" pitchFamily="18" charset="0"/>
              </a:rPr>
              <a:t>90</a:t>
            </a:r>
            <a:r>
              <a:rPr lang="zh-CN" altLang="zh-CN" sz="2000" kern="100" dirty="0">
                <a:latin typeface="Times New Roman" panose="02020603050405020304" pitchFamily="18" charset="0"/>
              </a:rPr>
              <a:t>，需依次与哪些元素比较？</a:t>
            </a:r>
          </a:p>
          <a:p>
            <a:pPr fontAlgn="base">
              <a:lnSpc>
                <a:spcPct val="150000"/>
              </a:lnSpc>
            </a:pPr>
            <a:r>
              <a:rPr lang="zh-CN" altLang="zh-CN" sz="2000" kern="100" dirty="0">
                <a:latin typeface="Times New Roman" panose="02020603050405020304" pitchFamily="18" charset="0"/>
              </a:rPr>
              <a:t>（</a:t>
            </a:r>
            <a:r>
              <a:rPr lang="en-US" altLang="zh-CN" sz="2000" kern="100" dirty="0">
                <a:latin typeface="Times New Roman" panose="02020603050405020304" pitchFamily="18" charset="0"/>
              </a:rPr>
              <a:t>4</a:t>
            </a:r>
            <a:r>
              <a:rPr lang="zh-CN" altLang="zh-CN" sz="2000" kern="100" dirty="0">
                <a:latin typeface="Times New Roman" panose="02020603050405020304" pitchFamily="18" charset="0"/>
              </a:rPr>
              <a:t>）假定每个元素的查找概率相等，求查找成功时的平均查找长度。</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20226" t="32053" r="20333"/>
          <a:stretch>
            <a:fillRect/>
          </a:stretch>
        </p:blipFill>
        <p:spPr>
          <a:xfrm>
            <a:off x="-38911" y="-77822"/>
            <a:ext cx="7247108" cy="3570513"/>
          </a:xfrm>
          <a:prstGeom prst="rect">
            <a:avLst/>
          </a:prstGeom>
        </p:spPr>
      </p:pic>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t="54756" r="67172"/>
          <a:stretch>
            <a:fillRect/>
          </a:stretch>
        </p:blipFill>
        <p:spPr>
          <a:xfrm>
            <a:off x="8244776" y="-48638"/>
            <a:ext cx="4002347" cy="2377520"/>
          </a:xfrm>
          <a:prstGeom prst="rect">
            <a:avLst/>
          </a:prstGeom>
        </p:spPr>
      </p:pic>
      <p:pic>
        <p:nvPicPr>
          <p:cNvPr id="4" name="图片 3"/>
          <p:cNvPicPr>
            <a:picLocks noChangeAspect="1"/>
          </p:cNvPicPr>
          <p:nvPr/>
        </p:nvPicPr>
        <p:blipFill rotWithShape="1">
          <a:blip r:embed="rId5" cstate="print">
            <a:extLst>
              <a:ext uri="{28A0092B-C50C-407E-A947-70E740481C1C}">
                <a14:useLocalDpi xmlns:a14="http://schemas.microsoft.com/office/drawing/2010/main" val="0"/>
              </a:ext>
            </a:extLst>
          </a:blip>
          <a:srcRect l="24826" b="55447"/>
          <a:stretch>
            <a:fillRect/>
          </a:stretch>
        </p:blipFill>
        <p:spPr>
          <a:xfrm>
            <a:off x="-24384" y="4587109"/>
            <a:ext cx="9165288" cy="2546903"/>
          </a:xfrm>
          <a:prstGeom prst="rect">
            <a:avLst/>
          </a:prstGeom>
        </p:spPr>
      </p:pic>
      <p:grpSp>
        <p:nvGrpSpPr>
          <p:cNvPr id="14" name="组合 13"/>
          <p:cNvGrpSpPr/>
          <p:nvPr/>
        </p:nvGrpSpPr>
        <p:grpSpPr>
          <a:xfrm>
            <a:off x="-875295" y="-875664"/>
            <a:ext cx="2974038" cy="2745105"/>
            <a:chOff x="6175344" y="342254"/>
            <a:chExt cx="7829785" cy="7227071"/>
          </a:xfrm>
        </p:grpSpPr>
        <p:sp>
          <p:nvSpPr>
            <p:cNvPr id="15" name="六边形 1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259840" y="635784"/>
            <a:ext cx="823697" cy="760292"/>
            <a:chOff x="6175344" y="342254"/>
            <a:chExt cx="7829785" cy="7227071"/>
          </a:xfrm>
        </p:grpSpPr>
        <p:sp>
          <p:nvSpPr>
            <p:cNvPr id="18" name="六边形 17"/>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圆角 7"/>
          <p:cNvSpPr/>
          <p:nvPr/>
        </p:nvSpPr>
        <p:spPr>
          <a:xfrm>
            <a:off x="2421652" y="2038221"/>
            <a:ext cx="7054775" cy="3118500"/>
          </a:xfrm>
          <a:prstGeom prst="roundRect">
            <a:avLst>
              <a:gd name="adj" fmla="val 0"/>
            </a:avLst>
          </a:prstGeom>
          <a:solidFill>
            <a:schemeClr val="tx1">
              <a:lumMod val="95000"/>
              <a:lumOff val="5000"/>
              <a:alpha val="5000"/>
            </a:schemeClr>
          </a:solidFill>
          <a:ln>
            <a:solidFill>
              <a:schemeClr val="bg1"/>
            </a:solidFill>
          </a:ln>
          <a:effectLst>
            <a:outerShdw blurRad="1524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7" name="组合 36"/>
          <p:cNvGrpSpPr/>
          <p:nvPr/>
        </p:nvGrpSpPr>
        <p:grpSpPr>
          <a:xfrm>
            <a:off x="7558543" y="954064"/>
            <a:ext cx="5262302" cy="5007863"/>
            <a:chOff x="6175345" y="153244"/>
            <a:chExt cx="7792878" cy="7416082"/>
          </a:xfrm>
        </p:grpSpPr>
        <p:grpSp>
          <p:nvGrpSpPr>
            <p:cNvPr id="32" name="组合 31"/>
            <p:cNvGrpSpPr/>
            <p:nvPr/>
          </p:nvGrpSpPr>
          <p:grpSpPr>
            <a:xfrm>
              <a:off x="6175345" y="342257"/>
              <a:ext cx="7792878" cy="7227069"/>
              <a:chOff x="5983104" y="1708488"/>
              <a:chExt cx="4080721" cy="3784437"/>
            </a:xfrm>
          </p:grpSpPr>
          <p:sp>
            <p:nvSpPr>
              <p:cNvPr id="33" name="六边形 32"/>
              <p:cNvSpPr/>
              <p:nvPr/>
            </p:nvSpPr>
            <p:spPr>
              <a:xfrm rot="5400000">
                <a:off x="5811401" y="1880191"/>
                <a:ext cx="3784437" cy="3441032"/>
              </a:xfrm>
              <a:prstGeom prst="hexagon">
                <a:avLst>
                  <a:gd name="adj" fmla="val 30493"/>
                  <a:gd name="vf" fmla="val 115470"/>
                </a:avLst>
              </a:prstGeom>
              <a:gradFill>
                <a:gsLst>
                  <a:gs pos="77000">
                    <a:srgbClr val="016773"/>
                  </a:gs>
                  <a:gs pos="100000">
                    <a:srgbClr val="00768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平行四边形 33"/>
              <p:cNvSpPr/>
              <p:nvPr/>
            </p:nvSpPr>
            <p:spPr>
              <a:xfrm rot="19714174">
                <a:off x="7064019" y="3212601"/>
                <a:ext cx="2999806" cy="1616793"/>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rot="1849986">
              <a:off x="8151150" y="153244"/>
              <a:ext cx="4944370" cy="2163608"/>
            </a:xfrm>
            <a:prstGeom prst="rect">
              <a:avLst/>
            </a:prstGeom>
            <a:noFill/>
          </p:spPr>
          <p:txBody>
            <a:bodyPr wrap="square" rtlCol="0">
              <a:noAutofit/>
              <a:scene3d>
                <a:camera prst="isometricTopUp">
                  <a:rot lat="19176265" lon="2388000" rev="19890000"/>
                </a:camera>
                <a:lightRig rig="threePt" dir="t"/>
              </a:scene3d>
            </a:bodyPr>
            <a:lstStyle/>
            <a:p>
              <a:pPr algn="ctr"/>
              <a:r>
                <a:rPr lang="en-US" altLang="zh-CN" sz="11500" b="1" dirty="0">
                  <a:gradFill>
                    <a:gsLst>
                      <a:gs pos="30000">
                        <a:srgbClr val="007684"/>
                      </a:gs>
                      <a:gs pos="83000">
                        <a:srgbClr val="016773"/>
                      </a:gs>
                    </a:gsLst>
                    <a:lin ang="5400000" scaled="0"/>
                  </a:gradFill>
                  <a:latin typeface="Bauhaus 93" panose="04030905020B02020C02" pitchFamily="82" charset="0"/>
                  <a:ea typeface="Segoe UI Black" panose="020B0A02040204020203" pitchFamily="34" charset="0"/>
                </a:rPr>
                <a:t>101</a:t>
              </a:r>
              <a:endParaRPr lang="zh-CN" altLang="en-US" sz="11500" b="1" dirty="0">
                <a:gradFill>
                  <a:gsLst>
                    <a:gs pos="30000">
                      <a:srgbClr val="007684"/>
                    </a:gs>
                    <a:gs pos="83000">
                      <a:srgbClr val="016773"/>
                    </a:gs>
                  </a:gsLst>
                  <a:lin ang="5400000" scaled="0"/>
                </a:gradFill>
                <a:latin typeface="Bauhaus 93" panose="04030905020B02020C02" pitchFamily="82" charset="0"/>
              </a:endParaRPr>
            </a:p>
          </p:txBody>
        </p:sp>
      </p:grpSp>
      <p:grpSp>
        <p:nvGrpSpPr>
          <p:cNvPr id="23" name="组合 22"/>
          <p:cNvGrpSpPr/>
          <p:nvPr/>
        </p:nvGrpSpPr>
        <p:grpSpPr>
          <a:xfrm>
            <a:off x="3774000" y="4177005"/>
            <a:ext cx="4644000" cy="124808"/>
            <a:chOff x="3774000" y="4177005"/>
            <a:chExt cx="4644000" cy="124808"/>
          </a:xfrm>
        </p:grpSpPr>
        <p:pic>
          <p:nvPicPr>
            <p:cNvPr id="24" name="图片 23"/>
            <p:cNvPicPr>
              <a:picLocks noChangeAspect="1" noChangeArrowheads="1"/>
            </p:cNvPicPr>
            <p:nvPr/>
          </p:nvPicPr>
          <p:blipFill>
            <a:blip r:embed="rId6">
              <a:biLevel thresh="50000"/>
              <a:grayscl/>
              <a:extLst>
                <a:ext uri="{28A0092B-C50C-407E-A947-70E740481C1C}">
                  <a14:useLocalDpi xmlns:a14="http://schemas.microsoft.com/office/drawing/2010/main" val="0"/>
                </a:ext>
              </a:extLst>
            </a:blip>
            <a:srcRect l="88019" t="22713" r="2956" b="25211"/>
            <a:stretch>
              <a:fillRect/>
            </a:stretch>
          </p:blipFill>
          <p:spPr bwMode="auto">
            <a:xfrm rot="5400000">
              <a:off x="6033596" y="1917409"/>
              <a:ext cx="124808" cy="46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cxnSp>
          <p:nvCxnSpPr>
            <p:cNvPr id="25" name="直接连接符 24"/>
            <p:cNvCxnSpPr/>
            <p:nvPr/>
          </p:nvCxnSpPr>
          <p:spPr>
            <a:xfrm>
              <a:off x="3936000" y="4177005"/>
              <a:ext cx="4320000" cy="0"/>
            </a:xfrm>
            <a:prstGeom prst="line">
              <a:avLst/>
            </a:prstGeom>
            <a:ln w="12700">
              <a:gradFill>
                <a:gsLst>
                  <a:gs pos="0">
                    <a:schemeClr val="accent1">
                      <a:lumMod val="5000"/>
                      <a:lumOff val="95000"/>
                      <a:alpha val="0"/>
                    </a:schemeClr>
                  </a:gs>
                  <a:gs pos="69000">
                    <a:schemeClr val="bg1"/>
                  </a:gs>
                  <a:gs pos="100000">
                    <a:schemeClr val="bg1">
                      <a:alpha val="0"/>
                    </a:schemeClr>
                  </a:gs>
                  <a:gs pos="40000">
                    <a:schemeClr val="bg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890173" y="4315438"/>
            <a:ext cx="2268815" cy="2101347"/>
            <a:chOff x="6175344" y="342254"/>
            <a:chExt cx="7803037" cy="7227071"/>
          </a:xfrm>
        </p:grpSpPr>
        <p:sp>
          <p:nvSpPr>
            <p:cNvPr id="6" name="六边形 5"/>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74548" y="5375868"/>
            <a:ext cx="1123874" cy="1040917"/>
            <a:chOff x="6175344" y="342254"/>
            <a:chExt cx="7803037" cy="7227071"/>
          </a:xfrm>
        </p:grpSpPr>
        <p:sp>
          <p:nvSpPr>
            <p:cNvPr id="12" name="六边形 11"/>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0709077" y="4985964"/>
            <a:ext cx="1077639" cy="994687"/>
            <a:chOff x="6175344" y="342254"/>
            <a:chExt cx="7829785" cy="7227071"/>
          </a:xfrm>
        </p:grpSpPr>
        <p:sp>
          <p:nvSpPr>
            <p:cNvPr id="45" name="六边形 4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平行四边形 4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4453603" y="2835325"/>
            <a:ext cx="757461" cy="1054024"/>
          </a:xfrm>
          <a:custGeom>
            <a:avLst/>
            <a:gdLst/>
            <a:ahLst/>
            <a:cxnLst/>
            <a:rect l="l" t="t" r="r" b="b"/>
            <a:pathLst>
              <a:path w="757461" h="1054024">
                <a:moveTo>
                  <a:pt x="339552" y="504974"/>
                </a:moveTo>
                <a:lnTo>
                  <a:pt x="339552" y="583332"/>
                </a:lnTo>
                <a:lnTo>
                  <a:pt x="404850" y="583332"/>
                </a:lnTo>
                <a:lnTo>
                  <a:pt x="404850" y="504974"/>
                </a:lnTo>
                <a:close/>
                <a:moveTo>
                  <a:pt x="513681" y="422263"/>
                </a:moveTo>
                <a:cubicBezTo>
                  <a:pt x="563017" y="471599"/>
                  <a:pt x="587685" y="528191"/>
                  <a:pt x="587685" y="592038"/>
                </a:cubicBezTo>
                <a:cubicBezTo>
                  <a:pt x="587685" y="623962"/>
                  <a:pt x="578979" y="642826"/>
                  <a:pt x="561566" y="648630"/>
                </a:cubicBezTo>
                <a:cubicBezTo>
                  <a:pt x="526740" y="654434"/>
                  <a:pt x="510778" y="638473"/>
                  <a:pt x="513681" y="600745"/>
                </a:cubicBezTo>
                <a:cubicBezTo>
                  <a:pt x="519485" y="545604"/>
                  <a:pt x="516583" y="487561"/>
                  <a:pt x="504974" y="426616"/>
                </a:cubicBezTo>
                <a:close/>
                <a:moveTo>
                  <a:pt x="339552" y="365671"/>
                </a:moveTo>
                <a:lnTo>
                  <a:pt x="339552" y="439675"/>
                </a:lnTo>
                <a:lnTo>
                  <a:pt x="404850" y="439675"/>
                </a:lnTo>
                <a:lnTo>
                  <a:pt x="404850" y="365671"/>
                </a:lnTo>
                <a:close/>
                <a:moveTo>
                  <a:pt x="104478" y="252487"/>
                </a:moveTo>
                <a:lnTo>
                  <a:pt x="222015" y="296019"/>
                </a:lnTo>
                <a:lnTo>
                  <a:pt x="187189" y="339551"/>
                </a:lnTo>
                <a:lnTo>
                  <a:pt x="187189" y="796640"/>
                </a:lnTo>
                <a:cubicBezTo>
                  <a:pt x="204602" y="785031"/>
                  <a:pt x="230721" y="766167"/>
                  <a:pt x="265547" y="740048"/>
                </a:cubicBezTo>
                <a:lnTo>
                  <a:pt x="274253" y="748754"/>
                </a:lnTo>
                <a:cubicBezTo>
                  <a:pt x="227819" y="861938"/>
                  <a:pt x="162521" y="949003"/>
                  <a:pt x="78358" y="1009948"/>
                </a:cubicBezTo>
                <a:cubicBezTo>
                  <a:pt x="63848" y="969318"/>
                  <a:pt x="49337" y="927236"/>
                  <a:pt x="34826" y="883704"/>
                </a:cubicBezTo>
                <a:cubicBezTo>
                  <a:pt x="40630" y="880802"/>
                  <a:pt x="49337" y="876449"/>
                  <a:pt x="60946" y="870645"/>
                </a:cubicBezTo>
                <a:cubicBezTo>
                  <a:pt x="66750" y="864840"/>
                  <a:pt x="71103" y="861938"/>
                  <a:pt x="74005" y="861938"/>
                </a:cubicBezTo>
                <a:lnTo>
                  <a:pt x="74005" y="378730"/>
                </a:lnTo>
                <a:lnTo>
                  <a:pt x="0" y="378730"/>
                </a:lnTo>
                <a:lnTo>
                  <a:pt x="0" y="304726"/>
                </a:lnTo>
                <a:lnTo>
                  <a:pt x="65299" y="304726"/>
                </a:lnTo>
                <a:close/>
                <a:moveTo>
                  <a:pt x="339552" y="226368"/>
                </a:moveTo>
                <a:lnTo>
                  <a:pt x="339552" y="291666"/>
                </a:lnTo>
                <a:lnTo>
                  <a:pt x="404850" y="291666"/>
                </a:lnTo>
                <a:lnTo>
                  <a:pt x="404850" y="226368"/>
                </a:lnTo>
                <a:close/>
                <a:moveTo>
                  <a:pt x="605098" y="4353"/>
                </a:moveTo>
                <a:lnTo>
                  <a:pt x="713929" y="4353"/>
                </a:lnTo>
                <a:lnTo>
                  <a:pt x="713929" y="252487"/>
                </a:lnTo>
                <a:lnTo>
                  <a:pt x="757461" y="252487"/>
                </a:lnTo>
                <a:lnTo>
                  <a:pt x="757461" y="330845"/>
                </a:lnTo>
                <a:lnTo>
                  <a:pt x="713929" y="330845"/>
                </a:lnTo>
                <a:lnTo>
                  <a:pt x="713929" y="983828"/>
                </a:lnTo>
                <a:cubicBezTo>
                  <a:pt x="713929" y="1027361"/>
                  <a:pt x="670397" y="1050578"/>
                  <a:pt x="583332" y="1053480"/>
                </a:cubicBezTo>
                <a:cubicBezTo>
                  <a:pt x="568821" y="1053480"/>
                  <a:pt x="561566" y="1047676"/>
                  <a:pt x="561566" y="1036067"/>
                </a:cubicBezTo>
                <a:cubicBezTo>
                  <a:pt x="561566" y="998339"/>
                  <a:pt x="544153" y="975122"/>
                  <a:pt x="509327" y="966415"/>
                </a:cubicBezTo>
                <a:lnTo>
                  <a:pt x="509327" y="953356"/>
                </a:lnTo>
                <a:cubicBezTo>
                  <a:pt x="578979" y="962062"/>
                  <a:pt x="610903" y="956258"/>
                  <a:pt x="605098" y="935943"/>
                </a:cubicBezTo>
                <a:lnTo>
                  <a:pt x="605098" y="330845"/>
                </a:lnTo>
                <a:lnTo>
                  <a:pt x="509327" y="330845"/>
                </a:lnTo>
                <a:lnTo>
                  <a:pt x="509327" y="252487"/>
                </a:lnTo>
                <a:lnTo>
                  <a:pt x="605098" y="252487"/>
                </a:lnTo>
                <a:close/>
                <a:moveTo>
                  <a:pt x="56592" y="4353"/>
                </a:moveTo>
                <a:cubicBezTo>
                  <a:pt x="134950" y="24668"/>
                  <a:pt x="182836" y="62396"/>
                  <a:pt x="200249" y="117537"/>
                </a:cubicBezTo>
                <a:cubicBezTo>
                  <a:pt x="214759" y="158167"/>
                  <a:pt x="201700" y="187189"/>
                  <a:pt x="161070" y="204601"/>
                </a:cubicBezTo>
                <a:cubicBezTo>
                  <a:pt x="123342" y="216210"/>
                  <a:pt x="100125" y="203150"/>
                  <a:pt x="91418" y="165422"/>
                </a:cubicBezTo>
                <a:cubicBezTo>
                  <a:pt x="85614" y="98673"/>
                  <a:pt x="71103" y="46434"/>
                  <a:pt x="47886" y="8706"/>
                </a:cubicBezTo>
                <a:close/>
                <a:moveTo>
                  <a:pt x="313432" y="0"/>
                </a:moveTo>
                <a:lnTo>
                  <a:pt x="430969" y="0"/>
                </a:lnTo>
                <a:cubicBezTo>
                  <a:pt x="413556" y="72554"/>
                  <a:pt x="383084" y="124792"/>
                  <a:pt x="339552" y="156716"/>
                </a:cubicBezTo>
                <a:lnTo>
                  <a:pt x="400497" y="156716"/>
                </a:lnTo>
                <a:lnTo>
                  <a:pt x="426616" y="117537"/>
                </a:lnTo>
                <a:lnTo>
                  <a:pt x="535447" y="152363"/>
                </a:lnTo>
                <a:lnTo>
                  <a:pt x="496268" y="204601"/>
                </a:lnTo>
                <a:lnTo>
                  <a:pt x="496268" y="975122"/>
                </a:lnTo>
                <a:cubicBezTo>
                  <a:pt x="499170" y="1024458"/>
                  <a:pt x="455638" y="1050578"/>
                  <a:pt x="365671" y="1053480"/>
                </a:cubicBezTo>
                <a:cubicBezTo>
                  <a:pt x="348258" y="1056382"/>
                  <a:pt x="341003" y="1047676"/>
                  <a:pt x="343905" y="1027361"/>
                </a:cubicBezTo>
                <a:cubicBezTo>
                  <a:pt x="343905" y="992535"/>
                  <a:pt x="322139" y="972220"/>
                  <a:pt x="278607" y="966415"/>
                </a:cubicBezTo>
                <a:lnTo>
                  <a:pt x="278607" y="953356"/>
                </a:lnTo>
                <a:cubicBezTo>
                  <a:pt x="371475" y="959160"/>
                  <a:pt x="413556" y="951905"/>
                  <a:pt x="404850" y="931590"/>
                </a:cubicBezTo>
                <a:lnTo>
                  <a:pt x="404850" y="766167"/>
                </a:lnTo>
                <a:cubicBezTo>
                  <a:pt x="341003" y="853232"/>
                  <a:pt x="272802" y="912726"/>
                  <a:pt x="200249" y="944649"/>
                </a:cubicBezTo>
                <a:lnTo>
                  <a:pt x="195895" y="935943"/>
                </a:lnTo>
                <a:cubicBezTo>
                  <a:pt x="245232" y="877900"/>
                  <a:pt x="294568" y="782129"/>
                  <a:pt x="343905" y="648630"/>
                </a:cubicBezTo>
                <a:lnTo>
                  <a:pt x="213308" y="648630"/>
                </a:lnTo>
                <a:lnTo>
                  <a:pt x="213308" y="583332"/>
                </a:lnTo>
                <a:lnTo>
                  <a:pt x="248134" y="583332"/>
                </a:lnTo>
                <a:lnTo>
                  <a:pt x="248134" y="130597"/>
                </a:lnTo>
                <a:lnTo>
                  <a:pt x="300373" y="130597"/>
                </a:lnTo>
                <a:cubicBezTo>
                  <a:pt x="311981" y="84162"/>
                  <a:pt x="316335" y="40630"/>
                  <a:pt x="313432"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38" name="文本框 37"/>
          <p:cNvSpPr txBox="1"/>
          <p:nvPr/>
        </p:nvSpPr>
        <p:spPr>
          <a:xfrm>
            <a:off x="5307690" y="2835325"/>
            <a:ext cx="757461" cy="1054024"/>
          </a:xfrm>
          <a:custGeom>
            <a:avLst/>
            <a:gdLst/>
            <a:ahLst/>
            <a:cxnLst/>
            <a:rect l="l" t="t" r="r" b="b"/>
            <a:pathLst>
              <a:path w="757461" h="1054024">
                <a:moveTo>
                  <a:pt x="339552" y="504974"/>
                </a:moveTo>
                <a:lnTo>
                  <a:pt x="339552" y="583332"/>
                </a:lnTo>
                <a:lnTo>
                  <a:pt x="404850" y="583332"/>
                </a:lnTo>
                <a:lnTo>
                  <a:pt x="404850" y="504974"/>
                </a:lnTo>
                <a:close/>
                <a:moveTo>
                  <a:pt x="513681" y="422263"/>
                </a:moveTo>
                <a:cubicBezTo>
                  <a:pt x="563017" y="471599"/>
                  <a:pt x="587685" y="528191"/>
                  <a:pt x="587685" y="592038"/>
                </a:cubicBezTo>
                <a:cubicBezTo>
                  <a:pt x="587685" y="623962"/>
                  <a:pt x="578979" y="642826"/>
                  <a:pt x="561566" y="648630"/>
                </a:cubicBezTo>
                <a:cubicBezTo>
                  <a:pt x="526740" y="654434"/>
                  <a:pt x="510778" y="638473"/>
                  <a:pt x="513681" y="600745"/>
                </a:cubicBezTo>
                <a:cubicBezTo>
                  <a:pt x="519485" y="545604"/>
                  <a:pt x="516583" y="487561"/>
                  <a:pt x="504974" y="426616"/>
                </a:cubicBezTo>
                <a:close/>
                <a:moveTo>
                  <a:pt x="339552" y="365671"/>
                </a:moveTo>
                <a:lnTo>
                  <a:pt x="339552" y="439675"/>
                </a:lnTo>
                <a:lnTo>
                  <a:pt x="404850" y="439675"/>
                </a:lnTo>
                <a:lnTo>
                  <a:pt x="404850" y="365671"/>
                </a:lnTo>
                <a:close/>
                <a:moveTo>
                  <a:pt x="104478" y="252487"/>
                </a:moveTo>
                <a:lnTo>
                  <a:pt x="222015" y="296019"/>
                </a:lnTo>
                <a:lnTo>
                  <a:pt x="187189" y="339551"/>
                </a:lnTo>
                <a:lnTo>
                  <a:pt x="187189" y="796640"/>
                </a:lnTo>
                <a:cubicBezTo>
                  <a:pt x="204602" y="785031"/>
                  <a:pt x="230721" y="766167"/>
                  <a:pt x="265547" y="740048"/>
                </a:cubicBezTo>
                <a:lnTo>
                  <a:pt x="274253" y="748754"/>
                </a:lnTo>
                <a:cubicBezTo>
                  <a:pt x="227819" y="861938"/>
                  <a:pt x="162521" y="949003"/>
                  <a:pt x="78358" y="1009948"/>
                </a:cubicBezTo>
                <a:cubicBezTo>
                  <a:pt x="63848" y="969318"/>
                  <a:pt x="49337" y="927236"/>
                  <a:pt x="34826" y="883704"/>
                </a:cubicBezTo>
                <a:cubicBezTo>
                  <a:pt x="40630" y="880802"/>
                  <a:pt x="49337" y="876449"/>
                  <a:pt x="60946" y="870645"/>
                </a:cubicBezTo>
                <a:cubicBezTo>
                  <a:pt x="66750" y="864840"/>
                  <a:pt x="71103" y="861938"/>
                  <a:pt x="74005" y="861938"/>
                </a:cubicBezTo>
                <a:lnTo>
                  <a:pt x="74005" y="378730"/>
                </a:lnTo>
                <a:lnTo>
                  <a:pt x="0" y="378730"/>
                </a:lnTo>
                <a:lnTo>
                  <a:pt x="0" y="304726"/>
                </a:lnTo>
                <a:lnTo>
                  <a:pt x="65299" y="304726"/>
                </a:lnTo>
                <a:close/>
                <a:moveTo>
                  <a:pt x="339552" y="226368"/>
                </a:moveTo>
                <a:lnTo>
                  <a:pt x="339552" y="291666"/>
                </a:lnTo>
                <a:lnTo>
                  <a:pt x="404850" y="291666"/>
                </a:lnTo>
                <a:lnTo>
                  <a:pt x="404850" y="226368"/>
                </a:lnTo>
                <a:close/>
                <a:moveTo>
                  <a:pt x="605098" y="4353"/>
                </a:moveTo>
                <a:lnTo>
                  <a:pt x="713929" y="4353"/>
                </a:lnTo>
                <a:lnTo>
                  <a:pt x="713929" y="252487"/>
                </a:lnTo>
                <a:lnTo>
                  <a:pt x="757461" y="252487"/>
                </a:lnTo>
                <a:lnTo>
                  <a:pt x="757461" y="330845"/>
                </a:lnTo>
                <a:lnTo>
                  <a:pt x="713929" y="330845"/>
                </a:lnTo>
                <a:lnTo>
                  <a:pt x="713929" y="983828"/>
                </a:lnTo>
                <a:cubicBezTo>
                  <a:pt x="713929" y="1027361"/>
                  <a:pt x="670397" y="1050578"/>
                  <a:pt x="583332" y="1053480"/>
                </a:cubicBezTo>
                <a:cubicBezTo>
                  <a:pt x="568821" y="1053480"/>
                  <a:pt x="561566" y="1047676"/>
                  <a:pt x="561566" y="1036067"/>
                </a:cubicBezTo>
                <a:cubicBezTo>
                  <a:pt x="561566" y="998339"/>
                  <a:pt x="544153" y="975122"/>
                  <a:pt x="509327" y="966415"/>
                </a:cubicBezTo>
                <a:lnTo>
                  <a:pt x="509327" y="953356"/>
                </a:lnTo>
                <a:cubicBezTo>
                  <a:pt x="578979" y="962062"/>
                  <a:pt x="610903" y="956258"/>
                  <a:pt x="605098" y="935943"/>
                </a:cubicBezTo>
                <a:lnTo>
                  <a:pt x="605098" y="330845"/>
                </a:lnTo>
                <a:lnTo>
                  <a:pt x="509327" y="330845"/>
                </a:lnTo>
                <a:lnTo>
                  <a:pt x="509327" y="252487"/>
                </a:lnTo>
                <a:lnTo>
                  <a:pt x="605098" y="252487"/>
                </a:lnTo>
                <a:close/>
                <a:moveTo>
                  <a:pt x="56592" y="4353"/>
                </a:moveTo>
                <a:cubicBezTo>
                  <a:pt x="134950" y="24668"/>
                  <a:pt x="182836" y="62396"/>
                  <a:pt x="200249" y="117537"/>
                </a:cubicBezTo>
                <a:cubicBezTo>
                  <a:pt x="214759" y="158167"/>
                  <a:pt x="201700" y="187189"/>
                  <a:pt x="161070" y="204601"/>
                </a:cubicBezTo>
                <a:cubicBezTo>
                  <a:pt x="123342" y="216210"/>
                  <a:pt x="100125" y="203150"/>
                  <a:pt x="91418" y="165422"/>
                </a:cubicBezTo>
                <a:cubicBezTo>
                  <a:pt x="85614" y="98673"/>
                  <a:pt x="71103" y="46434"/>
                  <a:pt x="47886" y="8706"/>
                </a:cubicBezTo>
                <a:close/>
                <a:moveTo>
                  <a:pt x="313432" y="0"/>
                </a:moveTo>
                <a:lnTo>
                  <a:pt x="430969" y="0"/>
                </a:lnTo>
                <a:cubicBezTo>
                  <a:pt x="413556" y="72554"/>
                  <a:pt x="383084" y="124792"/>
                  <a:pt x="339552" y="156716"/>
                </a:cubicBezTo>
                <a:lnTo>
                  <a:pt x="400497" y="156716"/>
                </a:lnTo>
                <a:lnTo>
                  <a:pt x="426616" y="117537"/>
                </a:lnTo>
                <a:lnTo>
                  <a:pt x="535447" y="152363"/>
                </a:lnTo>
                <a:lnTo>
                  <a:pt x="496268" y="204601"/>
                </a:lnTo>
                <a:lnTo>
                  <a:pt x="496268" y="975122"/>
                </a:lnTo>
                <a:cubicBezTo>
                  <a:pt x="499170" y="1024458"/>
                  <a:pt x="455638" y="1050578"/>
                  <a:pt x="365671" y="1053480"/>
                </a:cubicBezTo>
                <a:cubicBezTo>
                  <a:pt x="348258" y="1056382"/>
                  <a:pt x="341003" y="1047676"/>
                  <a:pt x="343905" y="1027361"/>
                </a:cubicBezTo>
                <a:cubicBezTo>
                  <a:pt x="343905" y="992535"/>
                  <a:pt x="322139" y="972220"/>
                  <a:pt x="278607" y="966415"/>
                </a:cubicBezTo>
                <a:lnTo>
                  <a:pt x="278607" y="953356"/>
                </a:lnTo>
                <a:cubicBezTo>
                  <a:pt x="371475" y="959160"/>
                  <a:pt x="413556" y="951905"/>
                  <a:pt x="404850" y="931590"/>
                </a:cubicBezTo>
                <a:lnTo>
                  <a:pt x="404850" y="766167"/>
                </a:lnTo>
                <a:cubicBezTo>
                  <a:pt x="341003" y="853232"/>
                  <a:pt x="272802" y="912726"/>
                  <a:pt x="200249" y="944649"/>
                </a:cubicBezTo>
                <a:lnTo>
                  <a:pt x="195895" y="935943"/>
                </a:lnTo>
                <a:cubicBezTo>
                  <a:pt x="245232" y="877900"/>
                  <a:pt x="294568" y="782129"/>
                  <a:pt x="343905" y="648630"/>
                </a:cubicBezTo>
                <a:lnTo>
                  <a:pt x="213308" y="648630"/>
                </a:lnTo>
                <a:lnTo>
                  <a:pt x="213308" y="583332"/>
                </a:lnTo>
                <a:lnTo>
                  <a:pt x="248134" y="583332"/>
                </a:lnTo>
                <a:lnTo>
                  <a:pt x="248134" y="130597"/>
                </a:lnTo>
                <a:lnTo>
                  <a:pt x="300373" y="130597"/>
                </a:lnTo>
                <a:cubicBezTo>
                  <a:pt x="311981" y="84162"/>
                  <a:pt x="316335" y="40630"/>
                  <a:pt x="313432"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40" name="文本框 39"/>
          <p:cNvSpPr txBox="1"/>
          <p:nvPr/>
        </p:nvSpPr>
        <p:spPr>
          <a:xfrm>
            <a:off x="6148718" y="2830973"/>
            <a:ext cx="766167" cy="1054879"/>
          </a:xfrm>
          <a:custGeom>
            <a:avLst/>
            <a:gdLst/>
            <a:ahLst/>
            <a:cxnLst/>
            <a:rect l="l" t="t" r="r" b="b"/>
            <a:pathLst>
              <a:path w="766167" h="1054879">
                <a:moveTo>
                  <a:pt x="478854" y="261193"/>
                </a:moveTo>
                <a:lnTo>
                  <a:pt x="578978" y="261193"/>
                </a:lnTo>
                <a:lnTo>
                  <a:pt x="578978" y="470148"/>
                </a:lnTo>
                <a:cubicBezTo>
                  <a:pt x="578978" y="548506"/>
                  <a:pt x="570272" y="619608"/>
                  <a:pt x="552859" y="683456"/>
                </a:cubicBezTo>
                <a:lnTo>
                  <a:pt x="635570" y="683456"/>
                </a:lnTo>
                <a:lnTo>
                  <a:pt x="635570" y="914177"/>
                </a:lnTo>
                <a:cubicBezTo>
                  <a:pt x="635570" y="922883"/>
                  <a:pt x="638472" y="927236"/>
                  <a:pt x="644277" y="927236"/>
                </a:cubicBezTo>
                <a:cubicBezTo>
                  <a:pt x="650081" y="927236"/>
                  <a:pt x="655885" y="924334"/>
                  <a:pt x="661690" y="918530"/>
                </a:cubicBezTo>
                <a:cubicBezTo>
                  <a:pt x="687809" y="874998"/>
                  <a:pt x="712477" y="824210"/>
                  <a:pt x="735694" y="766167"/>
                </a:cubicBezTo>
                <a:lnTo>
                  <a:pt x="748754" y="770520"/>
                </a:lnTo>
                <a:cubicBezTo>
                  <a:pt x="716830" y="854682"/>
                  <a:pt x="718281" y="908372"/>
                  <a:pt x="753107" y="931589"/>
                </a:cubicBezTo>
                <a:cubicBezTo>
                  <a:pt x="761814" y="937394"/>
                  <a:pt x="764716" y="941747"/>
                  <a:pt x="761814" y="944649"/>
                </a:cubicBezTo>
                <a:cubicBezTo>
                  <a:pt x="735694" y="1020105"/>
                  <a:pt x="690711" y="1056382"/>
                  <a:pt x="626864" y="1053480"/>
                </a:cubicBezTo>
                <a:cubicBezTo>
                  <a:pt x="539799" y="1062186"/>
                  <a:pt x="499169" y="1030262"/>
                  <a:pt x="504973" y="957709"/>
                </a:cubicBezTo>
                <a:lnTo>
                  <a:pt x="504973" y="792286"/>
                </a:lnTo>
                <a:cubicBezTo>
                  <a:pt x="458539" y="885155"/>
                  <a:pt x="358415" y="972220"/>
                  <a:pt x="204601" y="1053480"/>
                </a:cubicBezTo>
                <a:lnTo>
                  <a:pt x="200248" y="1040420"/>
                </a:lnTo>
                <a:cubicBezTo>
                  <a:pt x="385985" y="895313"/>
                  <a:pt x="478854" y="705222"/>
                  <a:pt x="478854" y="470148"/>
                </a:cubicBezTo>
                <a:close/>
                <a:moveTo>
                  <a:pt x="644277" y="0"/>
                </a:moveTo>
                <a:lnTo>
                  <a:pt x="766167" y="47885"/>
                </a:lnTo>
                <a:lnTo>
                  <a:pt x="726988" y="100124"/>
                </a:lnTo>
                <a:lnTo>
                  <a:pt x="726988" y="626864"/>
                </a:lnTo>
                <a:lnTo>
                  <a:pt x="605098" y="626864"/>
                </a:lnTo>
                <a:lnTo>
                  <a:pt x="605098" y="134950"/>
                </a:lnTo>
                <a:lnTo>
                  <a:pt x="452735" y="134950"/>
                </a:lnTo>
                <a:lnTo>
                  <a:pt x="452735" y="622511"/>
                </a:lnTo>
                <a:lnTo>
                  <a:pt x="335198" y="622511"/>
                </a:lnTo>
                <a:lnTo>
                  <a:pt x="330845" y="626864"/>
                </a:lnTo>
                <a:lnTo>
                  <a:pt x="330845" y="69651"/>
                </a:lnTo>
                <a:lnTo>
                  <a:pt x="300372" y="117537"/>
                </a:lnTo>
                <a:cubicBezTo>
                  <a:pt x="300372" y="280057"/>
                  <a:pt x="284410" y="415007"/>
                  <a:pt x="252487" y="522386"/>
                </a:cubicBezTo>
                <a:cubicBezTo>
                  <a:pt x="301823" y="618157"/>
                  <a:pt x="327942" y="703771"/>
                  <a:pt x="330845" y="779227"/>
                </a:cubicBezTo>
                <a:cubicBezTo>
                  <a:pt x="330845" y="837270"/>
                  <a:pt x="314883" y="872095"/>
                  <a:pt x="282959" y="883704"/>
                </a:cubicBezTo>
                <a:cubicBezTo>
                  <a:pt x="242329" y="889508"/>
                  <a:pt x="217661" y="866291"/>
                  <a:pt x="208954" y="814052"/>
                </a:cubicBezTo>
                <a:cubicBezTo>
                  <a:pt x="203150" y="767618"/>
                  <a:pt x="197346" y="726988"/>
                  <a:pt x="191541" y="692162"/>
                </a:cubicBezTo>
                <a:cubicBezTo>
                  <a:pt x="142205" y="790835"/>
                  <a:pt x="81260" y="869193"/>
                  <a:pt x="8706" y="927236"/>
                </a:cubicBezTo>
                <a:lnTo>
                  <a:pt x="0" y="922883"/>
                </a:lnTo>
                <a:cubicBezTo>
                  <a:pt x="63847" y="812601"/>
                  <a:pt x="111732" y="679102"/>
                  <a:pt x="143656" y="522386"/>
                </a:cubicBezTo>
                <a:cubicBezTo>
                  <a:pt x="120439" y="444028"/>
                  <a:pt x="87064" y="351160"/>
                  <a:pt x="43532" y="243780"/>
                </a:cubicBezTo>
                <a:cubicBezTo>
                  <a:pt x="40630" y="235074"/>
                  <a:pt x="37728" y="229269"/>
                  <a:pt x="34826" y="226367"/>
                </a:cubicBezTo>
                <a:lnTo>
                  <a:pt x="43532" y="217661"/>
                </a:lnTo>
                <a:cubicBezTo>
                  <a:pt x="84162" y="261193"/>
                  <a:pt x="126243" y="316334"/>
                  <a:pt x="169775" y="383083"/>
                </a:cubicBezTo>
                <a:cubicBezTo>
                  <a:pt x="181384" y="296019"/>
                  <a:pt x="187188" y="216210"/>
                  <a:pt x="187188" y="143656"/>
                </a:cubicBezTo>
                <a:lnTo>
                  <a:pt x="17413" y="143656"/>
                </a:lnTo>
                <a:lnTo>
                  <a:pt x="17413" y="65298"/>
                </a:lnTo>
                <a:lnTo>
                  <a:pt x="187188" y="65298"/>
                </a:lnTo>
                <a:lnTo>
                  <a:pt x="226367" y="13059"/>
                </a:lnTo>
                <a:lnTo>
                  <a:pt x="330845" y="56592"/>
                </a:lnTo>
                <a:lnTo>
                  <a:pt x="330845" y="8706"/>
                </a:lnTo>
                <a:lnTo>
                  <a:pt x="452735" y="8706"/>
                </a:lnTo>
                <a:lnTo>
                  <a:pt x="452735" y="56592"/>
                </a:lnTo>
                <a:lnTo>
                  <a:pt x="600744" y="56592"/>
                </a:ln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42" name="文本框 41"/>
          <p:cNvSpPr txBox="1"/>
          <p:nvPr/>
        </p:nvSpPr>
        <p:spPr>
          <a:xfrm>
            <a:off x="7011511" y="2830973"/>
            <a:ext cx="757461" cy="1057833"/>
          </a:xfrm>
          <a:custGeom>
            <a:avLst/>
            <a:gdLst/>
            <a:ahLst/>
            <a:cxnLst/>
            <a:rect l="l" t="t" r="r" b="b"/>
            <a:pathLst>
              <a:path w="757461" h="1057833">
                <a:moveTo>
                  <a:pt x="252487" y="892410"/>
                </a:moveTo>
                <a:lnTo>
                  <a:pt x="252487" y="940296"/>
                </a:lnTo>
                <a:lnTo>
                  <a:pt x="531093" y="940296"/>
                </a:lnTo>
                <a:lnTo>
                  <a:pt x="531093" y="892410"/>
                </a:lnTo>
                <a:close/>
                <a:moveTo>
                  <a:pt x="252487" y="761814"/>
                </a:moveTo>
                <a:lnTo>
                  <a:pt x="252487" y="818406"/>
                </a:lnTo>
                <a:lnTo>
                  <a:pt x="531093" y="818406"/>
                </a:lnTo>
                <a:lnTo>
                  <a:pt x="531093" y="761814"/>
                </a:lnTo>
                <a:close/>
                <a:moveTo>
                  <a:pt x="252487" y="635570"/>
                </a:moveTo>
                <a:lnTo>
                  <a:pt x="252487" y="692162"/>
                </a:lnTo>
                <a:lnTo>
                  <a:pt x="531093" y="692162"/>
                </a:lnTo>
                <a:lnTo>
                  <a:pt x="531093" y="635570"/>
                </a:lnTo>
                <a:close/>
                <a:moveTo>
                  <a:pt x="565919" y="0"/>
                </a:moveTo>
                <a:lnTo>
                  <a:pt x="687809" y="100124"/>
                </a:lnTo>
                <a:cubicBezTo>
                  <a:pt x="609451" y="123341"/>
                  <a:pt x="525289" y="136401"/>
                  <a:pt x="435322" y="139303"/>
                </a:cubicBezTo>
                <a:cubicBezTo>
                  <a:pt x="435322" y="145107"/>
                  <a:pt x="433871" y="155265"/>
                  <a:pt x="430969" y="169775"/>
                </a:cubicBezTo>
                <a:cubicBezTo>
                  <a:pt x="428067" y="187188"/>
                  <a:pt x="425165" y="198797"/>
                  <a:pt x="422263" y="204601"/>
                </a:cubicBezTo>
                <a:lnTo>
                  <a:pt x="692163" y="204601"/>
                </a:lnTo>
                <a:lnTo>
                  <a:pt x="692163" y="282959"/>
                </a:lnTo>
                <a:lnTo>
                  <a:pt x="400497" y="282959"/>
                </a:lnTo>
                <a:cubicBezTo>
                  <a:pt x="397594" y="291666"/>
                  <a:pt x="391790" y="306176"/>
                  <a:pt x="383084" y="326491"/>
                </a:cubicBezTo>
                <a:cubicBezTo>
                  <a:pt x="374377" y="349709"/>
                  <a:pt x="368573" y="365670"/>
                  <a:pt x="365671" y="374377"/>
                </a:cubicBezTo>
                <a:lnTo>
                  <a:pt x="757461" y="374377"/>
                </a:lnTo>
                <a:lnTo>
                  <a:pt x="757461" y="448382"/>
                </a:lnTo>
                <a:lnTo>
                  <a:pt x="326492" y="448382"/>
                </a:lnTo>
                <a:cubicBezTo>
                  <a:pt x="300372" y="489012"/>
                  <a:pt x="271351" y="526740"/>
                  <a:pt x="239427" y="561565"/>
                </a:cubicBezTo>
                <a:lnTo>
                  <a:pt x="522387" y="561565"/>
                </a:lnTo>
                <a:lnTo>
                  <a:pt x="557213" y="509327"/>
                </a:lnTo>
                <a:lnTo>
                  <a:pt x="692163" y="548506"/>
                </a:lnTo>
                <a:lnTo>
                  <a:pt x="657337" y="600744"/>
                </a:lnTo>
                <a:lnTo>
                  <a:pt x="657337" y="1057833"/>
                </a:lnTo>
                <a:lnTo>
                  <a:pt x="531093" y="1057833"/>
                </a:lnTo>
                <a:lnTo>
                  <a:pt x="531093" y="1009947"/>
                </a:lnTo>
                <a:lnTo>
                  <a:pt x="252487" y="1009947"/>
                </a:lnTo>
                <a:lnTo>
                  <a:pt x="252487" y="1057833"/>
                </a:lnTo>
                <a:lnTo>
                  <a:pt x="126244" y="1057833"/>
                </a:lnTo>
                <a:lnTo>
                  <a:pt x="126244" y="661690"/>
                </a:lnTo>
                <a:cubicBezTo>
                  <a:pt x="120439" y="664592"/>
                  <a:pt x="110282" y="670396"/>
                  <a:pt x="95771" y="679102"/>
                </a:cubicBezTo>
                <a:cubicBezTo>
                  <a:pt x="63847" y="699418"/>
                  <a:pt x="33375" y="716830"/>
                  <a:pt x="4353" y="731341"/>
                </a:cubicBezTo>
                <a:lnTo>
                  <a:pt x="0" y="722635"/>
                </a:lnTo>
                <a:cubicBezTo>
                  <a:pt x="84162" y="635570"/>
                  <a:pt x="149461" y="544153"/>
                  <a:pt x="195895" y="448382"/>
                </a:cubicBezTo>
                <a:lnTo>
                  <a:pt x="8707" y="448382"/>
                </a:lnTo>
                <a:lnTo>
                  <a:pt x="8707" y="374377"/>
                </a:lnTo>
                <a:lnTo>
                  <a:pt x="230721" y="374377"/>
                </a:lnTo>
                <a:cubicBezTo>
                  <a:pt x="242330" y="342453"/>
                  <a:pt x="253938" y="311981"/>
                  <a:pt x="265547" y="282959"/>
                </a:cubicBezTo>
                <a:lnTo>
                  <a:pt x="74005" y="282959"/>
                </a:lnTo>
                <a:lnTo>
                  <a:pt x="74005" y="204601"/>
                </a:lnTo>
                <a:lnTo>
                  <a:pt x="287313" y="204601"/>
                </a:lnTo>
                <a:cubicBezTo>
                  <a:pt x="287313" y="198797"/>
                  <a:pt x="290215" y="184286"/>
                  <a:pt x="296019" y="161069"/>
                </a:cubicBezTo>
                <a:cubicBezTo>
                  <a:pt x="298921" y="152363"/>
                  <a:pt x="300372" y="145107"/>
                  <a:pt x="300372" y="139303"/>
                </a:cubicBezTo>
                <a:cubicBezTo>
                  <a:pt x="236525" y="136401"/>
                  <a:pt x="153814" y="124792"/>
                  <a:pt x="52239" y="104477"/>
                </a:cubicBezTo>
                <a:lnTo>
                  <a:pt x="52239" y="91417"/>
                </a:lnTo>
                <a:cubicBezTo>
                  <a:pt x="240878" y="82711"/>
                  <a:pt x="412105" y="52238"/>
                  <a:pt x="565919"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EDAD793D-2453-4AA2-8013-45AC801969EB}"/>
              </a:ext>
            </a:extLst>
          </p:cNvPr>
          <p:cNvSpPr>
            <a:spLocks noGrp="1"/>
          </p:cNvSpPr>
          <p:nvPr>
            <p:ph type="subTitle" idx="1"/>
          </p:nvPr>
        </p:nvSpPr>
        <p:spPr/>
        <p:txBody>
          <a:bodyPr/>
          <a:lstStyle/>
          <a:p>
            <a:r>
              <a:rPr lang="en-US" altLang="zh-CN" dirty="0"/>
              <a:t>11.1</a:t>
            </a:r>
            <a:r>
              <a:rPr lang="zh-CN" altLang="en-US" dirty="0"/>
              <a:t>静态查找</a:t>
            </a:r>
          </a:p>
        </p:txBody>
      </p:sp>
      <p:sp>
        <p:nvSpPr>
          <p:cNvPr id="4" name="文本占位符 3">
            <a:extLst>
              <a:ext uri="{FF2B5EF4-FFF2-40B4-BE49-F238E27FC236}">
                <a16:creationId xmlns="" xmlns:a16="http://schemas.microsoft.com/office/drawing/2014/main" id="{E58F4F68-34CD-4B63-BDD8-F19F4727B591}"/>
              </a:ext>
            </a:extLst>
          </p:cNvPr>
          <p:cNvSpPr>
            <a:spLocks noGrp="1"/>
          </p:cNvSpPr>
          <p:nvPr>
            <p:ph type="body" idx="10"/>
          </p:nvPr>
        </p:nvSpPr>
        <p:spPr/>
        <p:txBody>
          <a:bodyPr/>
          <a:lstStyle/>
          <a:p>
            <a:endParaRPr lang="zh-CN" altLang="en-US"/>
          </a:p>
        </p:txBody>
      </p:sp>
      <p:sp>
        <p:nvSpPr>
          <p:cNvPr id="25602" name="Rectangle 6"/>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eaLnBrk="0" fontAlgn="base" hangingPunct="0">
              <a:spcBef>
                <a:spcPct val="20000"/>
              </a:spcBef>
              <a:spcAft>
                <a:spcPct val="0"/>
              </a:spcAft>
              <a:buClrTx/>
              <a:buFontTx/>
              <a:buNone/>
              <a:defRPr/>
            </a:pPr>
            <a:fld id="{D9132559-2B67-44B1-A55E-9F73170DD42E}" type="slidenum">
              <a:rPr lang="en-US" altLang="zh-CN" sz="1400" b="0" smtClean="0">
                <a:solidFill>
                  <a:srgbClr val="010000"/>
                </a:solidFill>
                <a:latin typeface="Arial" panose="020B0604020202020204" pitchFamily="34" charset="0"/>
                <a:ea typeface="宋体" panose="02010600030101010101" pitchFamily="2" charset="-122"/>
              </a:rPr>
              <a:pPr defTabSz="914400" eaLnBrk="0" fontAlgn="base" hangingPunct="0">
                <a:spcBef>
                  <a:spcPct val="20000"/>
                </a:spcBef>
                <a:spcAft>
                  <a:spcPct val="0"/>
                </a:spcAft>
                <a:buClrTx/>
                <a:buFontTx/>
                <a:buNone/>
                <a:defRPr/>
              </a:pPr>
              <a:t>3</a:t>
            </a:fld>
            <a:endParaRPr lang="en-US" altLang="zh-CN" sz="1400" b="0">
              <a:solidFill>
                <a:srgbClr val="010000"/>
              </a:solidFill>
              <a:latin typeface="Arial" panose="020B0604020202020204" pitchFamily="34" charset="0"/>
              <a:ea typeface="宋体" panose="02010600030101010101" pitchFamily="2" charset="-122"/>
            </a:endParaRPr>
          </a:p>
        </p:txBody>
      </p:sp>
      <p:sp>
        <p:nvSpPr>
          <p:cNvPr id="323586" name="Text Box 2"/>
          <p:cNvSpPr txBox="1">
            <a:spLocks noChangeArrowheads="1"/>
          </p:cNvSpPr>
          <p:nvPr/>
        </p:nvSpPr>
        <p:spPr bwMode="auto">
          <a:xfrm>
            <a:off x="1738786" y="2811543"/>
            <a:ext cx="5184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r>
              <a:rPr kumimoji="1" lang="zh-CN" altLang="en-US" b="0" dirty="0">
                <a:solidFill>
                  <a:srgbClr val="010000"/>
                </a:solidFill>
                <a:latin typeface="微软雅黑" panose="020B0503020204020204" pitchFamily="34" charset="-122"/>
                <a:ea typeface="微软雅黑" panose="020B0503020204020204" pitchFamily="34" charset="-122"/>
              </a:rPr>
              <a:t>仅作查询和检索操作的查找表。</a:t>
            </a:r>
          </a:p>
        </p:txBody>
      </p:sp>
      <p:sp>
        <p:nvSpPr>
          <p:cNvPr id="323587" name="Text Box 3"/>
          <p:cNvSpPr txBox="1">
            <a:spLocks noChangeArrowheads="1"/>
          </p:cNvSpPr>
          <p:nvPr/>
        </p:nvSpPr>
        <p:spPr bwMode="auto">
          <a:xfrm>
            <a:off x="1756087" y="2106215"/>
            <a:ext cx="24416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457200" indent="-457200" defTabSz="914400" fontAlgn="base">
              <a:spcBef>
                <a:spcPct val="0"/>
              </a:spcBef>
              <a:spcAft>
                <a:spcPct val="0"/>
              </a:spcAft>
              <a:buClrTx/>
              <a:defRPr/>
            </a:pPr>
            <a:r>
              <a:rPr kumimoji="1" lang="zh-CN" altLang="en-US" b="0" dirty="0">
                <a:solidFill>
                  <a:srgbClr val="010000"/>
                </a:solidFill>
                <a:latin typeface="微软雅黑" panose="020B0503020204020204" pitchFamily="34" charset="-122"/>
                <a:ea typeface="微软雅黑" panose="020B0503020204020204" pitchFamily="34" charset="-122"/>
              </a:rPr>
              <a:t>静态查找表</a:t>
            </a:r>
          </a:p>
        </p:txBody>
      </p:sp>
      <p:sp>
        <p:nvSpPr>
          <p:cNvPr id="323588" name="Text Box 4"/>
          <p:cNvSpPr txBox="1">
            <a:spLocks noChangeArrowheads="1"/>
          </p:cNvSpPr>
          <p:nvPr/>
        </p:nvSpPr>
        <p:spPr bwMode="auto">
          <a:xfrm>
            <a:off x="1375568" y="4484618"/>
            <a:ext cx="9745663" cy="108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lnSpc>
                <a:spcPct val="120000"/>
              </a:lnSpc>
              <a:spcBef>
                <a:spcPct val="0"/>
              </a:spcBef>
              <a:spcAft>
                <a:spcPct val="0"/>
              </a:spcAft>
              <a:buClrTx/>
              <a:buFontTx/>
              <a:buNone/>
              <a:defRPr/>
            </a:pPr>
            <a:r>
              <a:rPr kumimoji="1" lang="zh-CN" altLang="en-US" b="0" dirty="0">
                <a:solidFill>
                  <a:srgbClr val="010000"/>
                </a:solidFill>
                <a:latin typeface="微软雅黑" panose="020B0503020204020204" pitchFamily="34" charset="-122"/>
                <a:ea typeface="微软雅黑" panose="020B0503020204020204" pitchFamily="34" charset="-122"/>
              </a:rPr>
              <a:t>“查询”结果“</a:t>
            </a:r>
            <a:r>
              <a:rPr kumimoji="1" lang="zh-CN" altLang="en-US" b="0" dirty="0">
                <a:solidFill>
                  <a:srgbClr val="006600"/>
                </a:solidFill>
                <a:latin typeface="微软雅黑" panose="020B0503020204020204" pitchFamily="34" charset="-122"/>
                <a:ea typeface="微软雅黑" panose="020B0503020204020204" pitchFamily="34" charset="-122"/>
              </a:rPr>
              <a:t>不在查找表中</a:t>
            </a:r>
            <a:r>
              <a:rPr kumimoji="1" lang="zh-CN" altLang="en-US" b="0" dirty="0">
                <a:solidFill>
                  <a:srgbClr val="010000"/>
                </a:solidFill>
                <a:latin typeface="微软雅黑" panose="020B0503020204020204" pitchFamily="34" charset="-122"/>
                <a:ea typeface="微软雅黑" panose="020B0503020204020204" pitchFamily="34" charset="-122"/>
              </a:rPr>
              <a:t>”</a:t>
            </a:r>
            <a:r>
              <a:rPr kumimoji="1" lang="en-US" altLang="zh-CN" b="0" dirty="0">
                <a:solidFill>
                  <a:srgbClr val="010000"/>
                </a:solidFill>
                <a:latin typeface="微软雅黑" panose="020B0503020204020204" pitchFamily="34" charset="-122"/>
                <a:ea typeface="微软雅黑" panose="020B0503020204020204" pitchFamily="34" charset="-122"/>
                <a:sym typeface="Wingdings" panose="05000000000000000000" pitchFamily="2" charset="2"/>
              </a:rPr>
              <a:t></a:t>
            </a:r>
            <a:r>
              <a:rPr kumimoji="1" lang="zh-CN" altLang="en-US" b="0" dirty="0">
                <a:solidFill>
                  <a:srgbClr val="010000"/>
                </a:solidFill>
                <a:latin typeface="微软雅黑" panose="020B0503020204020204" pitchFamily="34" charset="-122"/>
                <a:ea typeface="微软雅黑" panose="020B0503020204020204" pitchFamily="34" charset="-122"/>
              </a:rPr>
              <a:t>数据元素</a:t>
            </a:r>
            <a:r>
              <a:rPr kumimoji="1" lang="zh-CN" altLang="en-US" b="0" dirty="0">
                <a:solidFill>
                  <a:srgbClr val="006600"/>
                </a:solidFill>
                <a:latin typeface="微软雅黑" panose="020B0503020204020204" pitchFamily="34" charset="-122"/>
                <a:ea typeface="微软雅黑" panose="020B0503020204020204" pitchFamily="34" charset="-122"/>
              </a:rPr>
              <a:t>插入到</a:t>
            </a:r>
            <a:r>
              <a:rPr kumimoji="1" lang="zh-CN" altLang="en-US" b="0" dirty="0">
                <a:solidFill>
                  <a:srgbClr val="010000"/>
                </a:solidFill>
                <a:latin typeface="微软雅黑" panose="020B0503020204020204" pitchFamily="34" charset="-122"/>
                <a:ea typeface="微软雅黑" panose="020B0503020204020204" pitchFamily="34" charset="-122"/>
              </a:rPr>
              <a:t>查找表中；</a:t>
            </a:r>
            <a:endParaRPr kumimoji="1" lang="en-US" altLang="zh-CN" b="0" dirty="0">
              <a:solidFill>
                <a:srgbClr val="010000"/>
              </a:solidFill>
              <a:latin typeface="微软雅黑" panose="020B0503020204020204" pitchFamily="34" charset="-122"/>
              <a:ea typeface="微软雅黑" panose="020B0503020204020204" pitchFamily="34" charset="-122"/>
            </a:endParaRPr>
          </a:p>
          <a:p>
            <a:pPr defTabSz="914400" fontAlgn="base">
              <a:lnSpc>
                <a:spcPct val="120000"/>
              </a:lnSpc>
              <a:spcBef>
                <a:spcPct val="0"/>
              </a:spcBef>
              <a:spcAft>
                <a:spcPct val="0"/>
              </a:spcAft>
              <a:buClrTx/>
              <a:buFontTx/>
              <a:buNone/>
              <a:defRPr/>
            </a:pPr>
            <a:r>
              <a:rPr kumimoji="1" lang="zh-CN" altLang="en-US" b="0" dirty="0">
                <a:solidFill>
                  <a:srgbClr val="010000"/>
                </a:solidFill>
                <a:latin typeface="微软雅黑" panose="020B0503020204020204" pitchFamily="34" charset="-122"/>
                <a:ea typeface="微软雅黑" panose="020B0503020204020204" pitchFamily="34" charset="-122"/>
              </a:rPr>
              <a:t>“查询”结果为“</a:t>
            </a:r>
            <a:r>
              <a:rPr kumimoji="1" lang="zh-CN" altLang="en-US" b="0" dirty="0">
                <a:solidFill>
                  <a:srgbClr val="9900CC"/>
                </a:solidFill>
                <a:latin typeface="微软雅黑" panose="020B0503020204020204" pitchFamily="34" charset="-122"/>
                <a:ea typeface="微软雅黑" panose="020B0503020204020204" pitchFamily="34" charset="-122"/>
              </a:rPr>
              <a:t>在查找表中</a:t>
            </a:r>
            <a:r>
              <a:rPr kumimoji="1" lang="zh-CN" altLang="en-US" b="0" dirty="0">
                <a:solidFill>
                  <a:srgbClr val="010000"/>
                </a:solidFill>
                <a:latin typeface="微软雅黑" panose="020B0503020204020204" pitchFamily="34" charset="-122"/>
                <a:ea typeface="微软雅黑" panose="020B0503020204020204" pitchFamily="34" charset="-122"/>
              </a:rPr>
              <a:t>”的数据元素</a:t>
            </a:r>
            <a:r>
              <a:rPr kumimoji="1" lang="en-US" altLang="zh-CN" b="0" dirty="0">
                <a:solidFill>
                  <a:srgbClr val="010000"/>
                </a:solidFill>
                <a:latin typeface="微软雅黑" panose="020B0503020204020204" pitchFamily="34" charset="-122"/>
                <a:ea typeface="微软雅黑" panose="020B0503020204020204" pitchFamily="34" charset="-122"/>
                <a:sym typeface="Wingdings" panose="05000000000000000000" pitchFamily="2" charset="2"/>
              </a:rPr>
              <a:t></a:t>
            </a:r>
            <a:r>
              <a:rPr kumimoji="1" lang="zh-CN" altLang="en-US" b="0" dirty="0">
                <a:solidFill>
                  <a:srgbClr val="9900CC"/>
                </a:solidFill>
                <a:latin typeface="微软雅黑" panose="020B0503020204020204" pitchFamily="34" charset="-122"/>
                <a:ea typeface="微软雅黑" panose="020B0503020204020204" pitchFamily="34" charset="-122"/>
              </a:rPr>
              <a:t>删除</a:t>
            </a:r>
            <a:r>
              <a:rPr kumimoji="1" lang="zh-CN" altLang="en-US" b="0" dirty="0">
                <a:solidFill>
                  <a:srgbClr val="9900CC"/>
                </a:solidFill>
                <a:latin typeface="微软雅黑" panose="020B0503020204020204" pitchFamily="34" charset="-122"/>
                <a:ea typeface="微软雅黑" panose="020B0503020204020204" pitchFamily="34" charset="-122"/>
                <a:sym typeface="Wingdings" panose="05000000000000000000" pitchFamily="2" charset="2"/>
              </a:rPr>
              <a:t>。</a:t>
            </a:r>
            <a:endParaRPr kumimoji="1" lang="zh-CN" altLang="en-US" b="0" dirty="0">
              <a:solidFill>
                <a:srgbClr val="010000"/>
              </a:solidFill>
              <a:latin typeface="微软雅黑" panose="020B0503020204020204" pitchFamily="34" charset="-122"/>
              <a:ea typeface="微软雅黑" panose="020B0503020204020204" pitchFamily="34" charset="-122"/>
            </a:endParaRPr>
          </a:p>
        </p:txBody>
      </p:sp>
      <p:sp>
        <p:nvSpPr>
          <p:cNvPr id="323589" name="Text Box 5"/>
          <p:cNvSpPr txBox="1">
            <a:spLocks noChangeArrowheads="1"/>
          </p:cNvSpPr>
          <p:nvPr/>
        </p:nvSpPr>
        <p:spPr bwMode="auto">
          <a:xfrm>
            <a:off x="1756088" y="3819455"/>
            <a:ext cx="24416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marL="457200" indent="-457200" defTabSz="914400" fontAlgn="base">
              <a:spcBef>
                <a:spcPct val="0"/>
              </a:spcBef>
              <a:spcAft>
                <a:spcPct val="0"/>
              </a:spcAft>
              <a:buClrTx/>
              <a:defRPr/>
            </a:pPr>
            <a:r>
              <a:rPr kumimoji="1" lang="zh-CN" altLang="en-US" b="0" dirty="0">
                <a:solidFill>
                  <a:srgbClr val="010000"/>
                </a:solidFill>
                <a:latin typeface="微软雅黑" panose="020B0503020204020204" pitchFamily="34" charset="-122"/>
                <a:ea typeface="微软雅黑" panose="020B0503020204020204" pitchFamily="34" charset="-122"/>
              </a:rPr>
              <a:t>动态查找表</a:t>
            </a:r>
          </a:p>
        </p:txBody>
      </p:sp>
      <p:sp>
        <p:nvSpPr>
          <p:cNvPr id="323592" name="Text Box 8"/>
          <p:cNvSpPr txBox="1">
            <a:spLocks noChangeArrowheads="1"/>
          </p:cNvSpPr>
          <p:nvPr/>
        </p:nvSpPr>
        <p:spPr bwMode="auto">
          <a:xfrm>
            <a:off x="1715081" y="1220134"/>
            <a:ext cx="2492991" cy="5909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defPPr>
              <a:defRPr lang="zh-CN"/>
            </a:defPPr>
            <a:lvl1pPr algn="ctr" defTabSz="914400" eaLnBrk="1" fontAlgn="auto" latinLnBrk="0" hangingPunct="1">
              <a:lnSpc>
                <a:spcPct val="90000"/>
              </a:lnSpc>
              <a:spcAft>
                <a:spcPts val="0"/>
              </a:spcAft>
              <a:buNone/>
              <a:defRPr sz="3600">
                <a:solidFill>
                  <a:srgbClr val="5B9BD5">
                    <a:lumMod val="75000"/>
                  </a:srgbClr>
                </a:solidFill>
                <a:latin typeface="微软雅黑" panose="020B0503020204020204" pitchFamily="34" charset="-122"/>
                <a:ea typeface="微软雅黑" panose="020B0503020204020204" pitchFamily="34" charset="-122"/>
                <a:cs typeface="+mj-cs"/>
              </a:defRPr>
            </a:lvl1pPr>
          </a:lstStyle>
          <a:p>
            <a:pPr>
              <a:spcBef>
                <a:spcPct val="0"/>
              </a:spcBef>
              <a:defRPr/>
            </a:pPr>
            <a:r>
              <a:rPr lang="zh-CN" altLang="en-US" dirty="0"/>
              <a:t>查找表分类</a:t>
            </a:r>
            <a:endParaRPr lang="en-US" altLang="zh-CN" dirty="0"/>
          </a:p>
        </p:txBody>
      </p:sp>
    </p:spTree>
    <p:extLst>
      <p:ext uri="{BB962C8B-B14F-4D97-AF65-F5344CB8AC3E}">
        <p14:creationId xmlns:p14="http://schemas.microsoft.com/office/powerpoint/2010/main" val="238744310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23592"/>
                                        </p:tgtEl>
                                        <p:attrNameLst>
                                          <p:attrName>style.visibility</p:attrName>
                                        </p:attrNameLst>
                                      </p:cBhvr>
                                      <p:to>
                                        <p:strVal val="visible"/>
                                      </p:to>
                                    </p:set>
                                    <p:anim calcmode="lin" valueType="num">
                                      <p:cBhvr additive="base">
                                        <p:cTn id="7" dur="500" fill="hold"/>
                                        <p:tgtEl>
                                          <p:spTgt spid="323592"/>
                                        </p:tgtEl>
                                        <p:attrNameLst>
                                          <p:attrName>ppt_x</p:attrName>
                                        </p:attrNameLst>
                                      </p:cBhvr>
                                      <p:tavLst>
                                        <p:tav tm="0">
                                          <p:val>
                                            <p:strVal val="0-#ppt_w/2"/>
                                          </p:val>
                                        </p:tav>
                                        <p:tav tm="100000">
                                          <p:val>
                                            <p:strVal val="#ppt_x"/>
                                          </p:val>
                                        </p:tav>
                                      </p:tavLst>
                                    </p:anim>
                                    <p:anim calcmode="lin" valueType="num">
                                      <p:cBhvr additive="base">
                                        <p:cTn id="8" dur="500" fill="hold"/>
                                        <p:tgtEl>
                                          <p:spTgt spid="32359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23587"/>
                                        </p:tgtEl>
                                        <p:attrNameLst>
                                          <p:attrName>style.visibility</p:attrName>
                                        </p:attrNameLst>
                                      </p:cBhvr>
                                      <p:to>
                                        <p:strVal val="visible"/>
                                      </p:to>
                                    </p:set>
                                    <p:animEffect transition="in" filter="wipe(left)">
                                      <p:cBhvr>
                                        <p:cTn id="12" dur="500"/>
                                        <p:tgtEl>
                                          <p:spTgt spid="323587"/>
                                        </p:tgtEl>
                                      </p:cBhvr>
                                    </p:animEffect>
                                  </p:childTnLst>
                                </p:cTn>
                              </p:par>
                            </p:childTnLst>
                          </p:cTn>
                        </p:par>
                        <p:par>
                          <p:cTn id="13" fill="hold" nodeType="afterGroup">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23589"/>
                                        </p:tgtEl>
                                        <p:attrNameLst>
                                          <p:attrName>style.visibility</p:attrName>
                                        </p:attrNameLst>
                                      </p:cBhvr>
                                      <p:to>
                                        <p:strVal val="visible"/>
                                      </p:to>
                                    </p:set>
                                    <p:animEffect transition="in" filter="wipe(left)">
                                      <p:cBhvr>
                                        <p:cTn id="16" dur="500"/>
                                        <p:tgtEl>
                                          <p:spTgt spid="32358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23586"/>
                                        </p:tgtEl>
                                        <p:attrNameLst>
                                          <p:attrName>style.visibility</p:attrName>
                                        </p:attrNameLst>
                                      </p:cBhvr>
                                      <p:to>
                                        <p:strVal val="visible"/>
                                      </p:to>
                                    </p:set>
                                    <p:animEffect transition="in" filter="wipe(left)">
                                      <p:cBhvr>
                                        <p:cTn id="21" dur="500"/>
                                        <p:tgtEl>
                                          <p:spTgt spid="32358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4" fill="hold" grpId="0" nodeType="clickEffect">
                                  <p:stCondLst>
                                    <p:cond delay="0"/>
                                  </p:stCondLst>
                                  <p:childTnLst>
                                    <p:set>
                                      <p:cBhvr>
                                        <p:cTn id="25" dur="1" fill="hold">
                                          <p:stCondLst>
                                            <p:cond delay="0"/>
                                          </p:stCondLst>
                                        </p:cTn>
                                        <p:tgtEl>
                                          <p:spTgt spid="323588"/>
                                        </p:tgtEl>
                                        <p:attrNameLst>
                                          <p:attrName>style.visibility</p:attrName>
                                        </p:attrNameLst>
                                      </p:cBhvr>
                                      <p:to>
                                        <p:strVal val="visible"/>
                                      </p:to>
                                    </p:set>
                                    <p:animEffect transition="in" filter="slide(fromBottom)">
                                      <p:cBhvr>
                                        <p:cTn id="26" dur="500"/>
                                        <p:tgtEl>
                                          <p:spTgt spid="3235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3586" grpId="0" autoUpdateAnimBg="0"/>
      <p:bldP spid="323587" grpId="0" autoUpdateAnimBg="0"/>
      <p:bldP spid="323588" grpId="0" autoUpdateAnimBg="0"/>
      <p:bldP spid="323589" grpId="0" autoUpdateAnimBg="0"/>
      <p:bldP spid="323592"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a:extLst>
              <a:ext uri="{FF2B5EF4-FFF2-40B4-BE49-F238E27FC236}">
                <a16:creationId xmlns="" xmlns:a16="http://schemas.microsoft.com/office/drawing/2014/main" id="{DCDD03E2-F354-4198-9287-81B94AA8CE87}"/>
              </a:ext>
            </a:extLst>
          </p:cNvPr>
          <p:cNvSpPr>
            <a:spLocks noGrp="1"/>
          </p:cNvSpPr>
          <p:nvPr>
            <p:ph type="subTitle" idx="1"/>
          </p:nvPr>
        </p:nvSpPr>
        <p:spPr/>
        <p:txBody>
          <a:bodyPr/>
          <a:lstStyle/>
          <a:p>
            <a:r>
              <a:rPr lang="en-US" altLang="zh-CN" dirty="0"/>
              <a:t>11.1</a:t>
            </a:r>
            <a:r>
              <a:rPr lang="zh-CN" altLang="en-US" dirty="0"/>
              <a:t>静态查找</a:t>
            </a:r>
          </a:p>
        </p:txBody>
      </p:sp>
      <p:sp>
        <p:nvSpPr>
          <p:cNvPr id="6" name="文本占位符 5">
            <a:extLst>
              <a:ext uri="{FF2B5EF4-FFF2-40B4-BE49-F238E27FC236}">
                <a16:creationId xmlns="" xmlns:a16="http://schemas.microsoft.com/office/drawing/2014/main" id="{6E214059-4308-4580-91E6-F7AE6F7E1676}"/>
              </a:ext>
            </a:extLst>
          </p:cNvPr>
          <p:cNvSpPr>
            <a:spLocks noGrp="1"/>
          </p:cNvSpPr>
          <p:nvPr>
            <p:ph type="body" idx="10"/>
          </p:nvPr>
        </p:nvSpPr>
        <p:spPr/>
        <p:txBody>
          <a:bodyPr/>
          <a:lstStyle/>
          <a:p>
            <a:endParaRPr lang="zh-CN" altLang="en-US"/>
          </a:p>
        </p:txBody>
      </p:sp>
      <p:sp>
        <p:nvSpPr>
          <p:cNvPr id="324610" name="Text Box 2"/>
          <p:cNvSpPr txBox="1">
            <a:spLocks noChangeArrowheads="1"/>
          </p:cNvSpPr>
          <p:nvPr/>
        </p:nvSpPr>
        <p:spPr bwMode="auto">
          <a:xfrm>
            <a:off x="1922463" y="2088306"/>
            <a:ext cx="77597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lnSpc>
                <a:spcPct val="120000"/>
              </a:lnSpc>
              <a:spcBef>
                <a:spcPct val="0"/>
              </a:spcBef>
              <a:spcAft>
                <a:spcPct val="0"/>
              </a:spcAft>
              <a:buClrTx/>
              <a:buFontTx/>
              <a:buNone/>
              <a:defRPr/>
            </a:pPr>
            <a:r>
              <a:rPr kumimoji="1" lang="zh-CN" altLang="en-US" b="0" dirty="0">
                <a:solidFill>
                  <a:srgbClr val="0070C0"/>
                </a:solidFill>
                <a:latin typeface="微软雅黑" panose="020B0503020204020204" pitchFamily="34" charset="-122"/>
                <a:ea typeface="微软雅黑" panose="020B0503020204020204" pitchFamily="34" charset="-122"/>
              </a:rPr>
              <a:t>关键字</a:t>
            </a:r>
            <a:r>
              <a:rPr kumimoji="1" lang="zh-CN" altLang="en-US" b="0" dirty="0">
                <a:solidFill>
                  <a:srgbClr val="010000"/>
                </a:solidFill>
                <a:latin typeface="微软雅黑" panose="020B0503020204020204" pitchFamily="34" charset="-122"/>
                <a:ea typeface="微软雅黑" panose="020B0503020204020204" pitchFamily="34" charset="-122"/>
              </a:rPr>
              <a:t>：是数据元素中某个</a:t>
            </a:r>
            <a:r>
              <a:rPr kumimoji="1" lang="zh-CN" altLang="en-US" b="0" dirty="0">
                <a:solidFill>
                  <a:srgbClr val="660033"/>
                </a:solidFill>
                <a:latin typeface="微软雅黑" panose="020B0503020204020204" pitchFamily="34" charset="-122"/>
                <a:ea typeface="微软雅黑" panose="020B0503020204020204" pitchFamily="34" charset="-122"/>
              </a:rPr>
              <a:t>数据项</a:t>
            </a:r>
            <a:r>
              <a:rPr kumimoji="1" lang="zh-CN" altLang="en-US" b="0" dirty="0">
                <a:solidFill>
                  <a:srgbClr val="010000"/>
                </a:solidFill>
                <a:latin typeface="微软雅黑" panose="020B0503020204020204" pitchFamily="34" charset="-122"/>
                <a:ea typeface="微软雅黑" panose="020B0503020204020204" pitchFamily="34" charset="-122"/>
              </a:rPr>
              <a:t>的值，用以</a:t>
            </a:r>
            <a:r>
              <a:rPr kumimoji="1" lang="zh-CN" altLang="en-US" b="0" dirty="0">
                <a:solidFill>
                  <a:srgbClr val="660033"/>
                </a:solidFill>
                <a:latin typeface="微软雅黑" panose="020B0503020204020204" pitchFamily="34" charset="-122"/>
                <a:ea typeface="微软雅黑" panose="020B0503020204020204" pitchFamily="34" charset="-122"/>
              </a:rPr>
              <a:t>标识</a:t>
            </a:r>
            <a:r>
              <a:rPr kumimoji="1" lang="zh-CN" altLang="en-US" b="0" dirty="0">
                <a:solidFill>
                  <a:srgbClr val="010000"/>
                </a:solidFill>
                <a:latin typeface="微软雅黑" panose="020B0503020204020204" pitchFamily="34" charset="-122"/>
                <a:ea typeface="微软雅黑" panose="020B0503020204020204" pitchFamily="34" charset="-122"/>
              </a:rPr>
              <a:t>一个数据元素。</a:t>
            </a:r>
          </a:p>
        </p:txBody>
      </p:sp>
      <p:sp>
        <p:nvSpPr>
          <p:cNvPr id="324611" name="Text Box 3"/>
          <p:cNvSpPr txBox="1">
            <a:spLocks noChangeArrowheads="1"/>
          </p:cNvSpPr>
          <p:nvPr/>
        </p:nvSpPr>
        <p:spPr bwMode="auto">
          <a:xfrm>
            <a:off x="1922463" y="892919"/>
            <a:ext cx="7848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r>
              <a:rPr lang="zh-CN" altLang="pt-BR" b="0" dirty="0">
                <a:solidFill>
                  <a:srgbClr val="010000"/>
                </a:solidFill>
                <a:latin typeface="微软雅黑" panose="020B0503020204020204" pitchFamily="34" charset="-122"/>
                <a:ea typeface="微软雅黑" panose="020B0503020204020204" pitchFamily="34" charset="-122"/>
              </a:rPr>
              <a:t>查找过程中，往往是依据数据元素的某个数据项进行查找，这个数据项通常是数据的</a:t>
            </a:r>
            <a:r>
              <a:rPr lang="zh-CN" altLang="pt-BR" b="0" dirty="0">
                <a:solidFill>
                  <a:srgbClr val="0070C0"/>
                </a:solidFill>
                <a:latin typeface="微软雅黑" panose="020B0503020204020204" pitchFamily="34" charset="-122"/>
                <a:ea typeface="微软雅黑" panose="020B0503020204020204" pitchFamily="34" charset="-122"/>
              </a:rPr>
              <a:t>关键字</a:t>
            </a:r>
            <a:r>
              <a:rPr lang="zh-CN" altLang="pt-BR" b="0" dirty="0">
                <a:solidFill>
                  <a:srgbClr val="010000"/>
                </a:solidFill>
                <a:latin typeface="微软雅黑" panose="020B0503020204020204" pitchFamily="34" charset="-122"/>
                <a:ea typeface="微软雅黑" panose="020B0503020204020204" pitchFamily="34" charset="-122"/>
              </a:rPr>
              <a:t>。</a:t>
            </a:r>
            <a:endParaRPr kumimoji="1" lang="zh-CN" altLang="en-US" b="0" dirty="0">
              <a:solidFill>
                <a:srgbClr val="FF00FF"/>
              </a:solidFill>
              <a:latin typeface="微软雅黑" panose="020B0503020204020204" pitchFamily="34" charset="-122"/>
              <a:ea typeface="微软雅黑" panose="020B0503020204020204" pitchFamily="34" charset="-122"/>
            </a:endParaRPr>
          </a:p>
        </p:txBody>
      </p:sp>
      <p:sp>
        <p:nvSpPr>
          <p:cNvPr id="324612" name="Text Box 4"/>
          <p:cNvSpPr txBox="1">
            <a:spLocks noChangeArrowheads="1"/>
          </p:cNvSpPr>
          <p:nvPr/>
        </p:nvSpPr>
        <p:spPr bwMode="auto">
          <a:xfrm>
            <a:off x="1487488" y="3423394"/>
            <a:ext cx="82835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lnSpc>
                <a:spcPct val="120000"/>
              </a:lnSpc>
              <a:spcBef>
                <a:spcPct val="0"/>
              </a:spcBef>
              <a:spcAft>
                <a:spcPct val="0"/>
              </a:spcAft>
              <a:buClrTx/>
              <a:buFontTx/>
              <a:buNone/>
              <a:defRPr/>
            </a:pPr>
            <a:r>
              <a:rPr kumimoji="1" lang="zh-CN" altLang="en-US" b="0" dirty="0">
                <a:solidFill>
                  <a:srgbClr val="010000"/>
                </a:solidFill>
                <a:latin typeface="微软雅黑" panose="020B0503020204020204" pitchFamily="34" charset="-122"/>
                <a:ea typeface="微软雅黑" panose="020B0503020204020204" pitchFamily="34" charset="-122"/>
              </a:rPr>
              <a:t>    若关键字能</a:t>
            </a:r>
            <a:r>
              <a:rPr kumimoji="1" lang="zh-CN" altLang="en-US" b="0" dirty="0">
                <a:solidFill>
                  <a:srgbClr val="0070C0"/>
                </a:solidFill>
                <a:latin typeface="微软雅黑" panose="020B0503020204020204" pitchFamily="34" charset="-122"/>
                <a:ea typeface="微软雅黑" panose="020B0503020204020204" pitchFamily="34" charset="-122"/>
              </a:rPr>
              <a:t>标识唯一的</a:t>
            </a:r>
            <a:r>
              <a:rPr kumimoji="1" lang="zh-CN" altLang="en-US" b="0" dirty="0">
                <a:solidFill>
                  <a:srgbClr val="010000"/>
                </a:solidFill>
                <a:latin typeface="微软雅黑" panose="020B0503020204020204" pitchFamily="34" charset="-122"/>
                <a:ea typeface="微软雅黑" panose="020B0503020204020204" pitchFamily="34" charset="-122"/>
              </a:rPr>
              <a:t>一个数据元素，</a:t>
            </a:r>
          </a:p>
          <a:p>
            <a:pPr defTabSz="914400" fontAlgn="base">
              <a:lnSpc>
                <a:spcPct val="120000"/>
              </a:lnSpc>
              <a:spcBef>
                <a:spcPct val="0"/>
              </a:spcBef>
              <a:spcAft>
                <a:spcPct val="0"/>
              </a:spcAft>
              <a:buClrTx/>
              <a:buFontTx/>
              <a:buNone/>
              <a:defRPr/>
            </a:pPr>
            <a:r>
              <a:rPr kumimoji="1" lang="zh-CN" altLang="en-US" b="0" dirty="0">
                <a:solidFill>
                  <a:srgbClr val="010000"/>
                </a:solidFill>
                <a:latin typeface="微软雅黑" panose="020B0503020204020204" pitchFamily="34" charset="-122"/>
                <a:ea typeface="微软雅黑" panose="020B0503020204020204" pitchFamily="34" charset="-122"/>
              </a:rPr>
              <a:t>    则称谓</a:t>
            </a:r>
            <a:r>
              <a:rPr kumimoji="1" lang="zh-CN" altLang="en-US" dirty="0">
                <a:solidFill>
                  <a:srgbClr val="0070C0"/>
                </a:solidFill>
                <a:latin typeface="微软雅黑" panose="020B0503020204020204" pitchFamily="34" charset="-122"/>
                <a:ea typeface="微软雅黑" panose="020B0503020204020204" pitchFamily="34" charset="-122"/>
              </a:rPr>
              <a:t>主关键字。</a:t>
            </a:r>
          </a:p>
        </p:txBody>
      </p:sp>
      <p:sp>
        <p:nvSpPr>
          <p:cNvPr id="324613" name="Text Box 5"/>
          <p:cNvSpPr txBox="1">
            <a:spLocks noChangeArrowheads="1"/>
          </p:cNvSpPr>
          <p:nvPr/>
        </p:nvSpPr>
        <p:spPr bwMode="auto">
          <a:xfrm>
            <a:off x="1487488" y="4725144"/>
            <a:ext cx="82105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lnSpc>
                <a:spcPct val="120000"/>
              </a:lnSpc>
              <a:spcBef>
                <a:spcPct val="0"/>
              </a:spcBef>
              <a:spcAft>
                <a:spcPct val="0"/>
              </a:spcAft>
              <a:buClrTx/>
              <a:buFontTx/>
              <a:buNone/>
              <a:defRPr/>
            </a:pPr>
            <a:r>
              <a:rPr kumimoji="1" lang="zh-CN" altLang="en-US" b="0" dirty="0">
                <a:solidFill>
                  <a:srgbClr val="010000"/>
                </a:solidFill>
                <a:latin typeface="微软雅黑" panose="020B0503020204020204" pitchFamily="34" charset="-122"/>
                <a:ea typeface="微软雅黑" panose="020B0503020204020204" pitchFamily="34" charset="-122"/>
              </a:rPr>
              <a:t>    若关键字能</a:t>
            </a:r>
            <a:r>
              <a:rPr kumimoji="1" lang="zh-CN" altLang="en-US" b="0" dirty="0">
                <a:solidFill>
                  <a:srgbClr val="660033"/>
                </a:solidFill>
                <a:latin typeface="微软雅黑" panose="020B0503020204020204" pitchFamily="34" charset="-122"/>
                <a:ea typeface="微软雅黑" panose="020B0503020204020204" pitchFamily="34" charset="-122"/>
              </a:rPr>
              <a:t>标识若干</a:t>
            </a:r>
            <a:r>
              <a:rPr kumimoji="1" lang="zh-CN" altLang="en-US" b="0" dirty="0">
                <a:solidFill>
                  <a:srgbClr val="010000"/>
                </a:solidFill>
                <a:latin typeface="微软雅黑" panose="020B0503020204020204" pitchFamily="34" charset="-122"/>
                <a:ea typeface="微软雅黑" panose="020B0503020204020204" pitchFamily="34" charset="-122"/>
              </a:rPr>
              <a:t>个数据元素，</a:t>
            </a:r>
          </a:p>
          <a:p>
            <a:pPr defTabSz="914400" fontAlgn="base">
              <a:lnSpc>
                <a:spcPct val="120000"/>
              </a:lnSpc>
              <a:spcBef>
                <a:spcPct val="0"/>
              </a:spcBef>
              <a:spcAft>
                <a:spcPct val="0"/>
              </a:spcAft>
              <a:buClrTx/>
              <a:buFontTx/>
              <a:buNone/>
              <a:defRPr/>
            </a:pPr>
            <a:r>
              <a:rPr kumimoji="1" lang="zh-CN" altLang="en-US" b="0" dirty="0">
                <a:solidFill>
                  <a:srgbClr val="010000"/>
                </a:solidFill>
                <a:latin typeface="微软雅黑" panose="020B0503020204020204" pitchFamily="34" charset="-122"/>
                <a:ea typeface="微软雅黑" panose="020B0503020204020204" pitchFamily="34" charset="-122"/>
              </a:rPr>
              <a:t>    则称谓</a:t>
            </a:r>
            <a:r>
              <a:rPr kumimoji="1" lang="zh-CN" altLang="en-US" dirty="0">
                <a:solidFill>
                  <a:srgbClr val="0070C0"/>
                </a:solidFill>
                <a:latin typeface="微软雅黑" panose="020B0503020204020204" pitchFamily="34" charset="-122"/>
                <a:ea typeface="微软雅黑" panose="020B0503020204020204" pitchFamily="34" charset="-122"/>
              </a:rPr>
              <a:t>次关键字。</a:t>
            </a:r>
          </a:p>
        </p:txBody>
      </p:sp>
      <p:sp>
        <p:nvSpPr>
          <p:cNvPr id="2" name="文本框 1"/>
          <p:cNvSpPr txBox="1">
            <a:spLocks noChangeArrowheads="1"/>
          </p:cNvSpPr>
          <p:nvPr/>
        </p:nvSpPr>
        <p:spPr bwMode="auto">
          <a:xfrm>
            <a:off x="1948570" y="6027011"/>
            <a:ext cx="36968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eaLnBrk="0" fontAlgn="base" hangingPunct="0">
              <a:spcBef>
                <a:spcPct val="0"/>
              </a:spcBef>
              <a:spcAft>
                <a:spcPct val="0"/>
              </a:spcAft>
              <a:buClrTx/>
              <a:buFontTx/>
              <a:buNone/>
              <a:defRPr/>
            </a:pPr>
            <a:r>
              <a:rPr lang="zh-CN" altLang="en-US" sz="1800" b="0" dirty="0">
                <a:solidFill>
                  <a:srgbClr val="010000"/>
                </a:solidFill>
                <a:latin typeface="微软雅黑" panose="020B0503020204020204" pitchFamily="34" charset="-122"/>
                <a:ea typeface="微软雅黑" panose="020B0503020204020204" pitchFamily="34" charset="-122"/>
              </a:rPr>
              <a:t>张三  </a:t>
            </a:r>
            <a:r>
              <a:rPr lang="en-US" altLang="zh-CN" sz="1800" b="0" dirty="0">
                <a:solidFill>
                  <a:srgbClr val="010000"/>
                </a:solidFill>
                <a:latin typeface="微软雅黑" panose="020B0503020204020204" pitchFamily="34" charset="-122"/>
                <a:ea typeface="微软雅黑" panose="020B0503020204020204" pitchFamily="34" charset="-122"/>
              </a:rPr>
              <a:t>2016010002 </a:t>
            </a:r>
            <a:r>
              <a:rPr lang="zh-CN" altLang="en-US" sz="1800" b="0" dirty="0">
                <a:solidFill>
                  <a:srgbClr val="010000"/>
                </a:solidFill>
                <a:latin typeface="微软雅黑" panose="020B0503020204020204" pitchFamily="34" charset="-122"/>
                <a:ea typeface="微软雅黑" panose="020B0503020204020204" pitchFamily="34" charset="-122"/>
              </a:rPr>
              <a:t>男 成都  </a:t>
            </a:r>
            <a:r>
              <a:rPr lang="en-US" altLang="zh-CN" sz="1800" b="0" dirty="0">
                <a:solidFill>
                  <a:srgbClr val="010000"/>
                </a:solidFill>
                <a:latin typeface="微软雅黑" panose="020B0503020204020204" pitchFamily="34" charset="-122"/>
                <a:ea typeface="微软雅黑" panose="020B0503020204020204" pitchFamily="34" charset="-122"/>
              </a:rPr>
              <a:t>1.75  </a:t>
            </a:r>
            <a:endParaRPr lang="zh-CN" altLang="en-US" sz="1800" b="0" dirty="0">
              <a:solidFill>
                <a:srgbClr val="010000"/>
              </a:solidFill>
              <a:latin typeface="微软雅黑" panose="020B0503020204020204" pitchFamily="34" charset="-122"/>
              <a:ea typeface="微软雅黑" panose="020B0503020204020204" pitchFamily="34" charset="-122"/>
            </a:endParaRPr>
          </a:p>
        </p:txBody>
      </p:sp>
      <p:cxnSp>
        <p:nvCxnSpPr>
          <p:cNvPr id="4" name="直接连接符 3"/>
          <p:cNvCxnSpPr/>
          <p:nvPr/>
        </p:nvCxnSpPr>
        <p:spPr>
          <a:xfrm>
            <a:off x="1487488" y="1015497"/>
            <a:ext cx="0" cy="5256584"/>
          </a:xfrm>
          <a:prstGeom prst="line">
            <a:avLst/>
          </a:prstGeom>
          <a:ln>
            <a:solidFill>
              <a:srgbClr val="0070C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5654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324611"/>
                                        </p:tgtEl>
                                        <p:attrNameLst>
                                          <p:attrName>style.visibility</p:attrName>
                                        </p:attrNameLst>
                                      </p:cBhvr>
                                      <p:to>
                                        <p:strVal val="visible"/>
                                      </p:to>
                                    </p:set>
                                    <p:anim calcmode="lin" valueType="num">
                                      <p:cBhvr>
                                        <p:cTn id="7" dur="500" fill="hold"/>
                                        <p:tgtEl>
                                          <p:spTgt spid="324611"/>
                                        </p:tgtEl>
                                        <p:attrNameLst>
                                          <p:attrName>ppt_x</p:attrName>
                                        </p:attrNameLst>
                                      </p:cBhvr>
                                      <p:tavLst>
                                        <p:tav tm="0">
                                          <p:val>
                                            <p:strVal val="#ppt_x"/>
                                          </p:val>
                                        </p:tav>
                                        <p:tav tm="100000">
                                          <p:val>
                                            <p:strVal val="#ppt_x"/>
                                          </p:val>
                                        </p:tav>
                                      </p:tavLst>
                                    </p:anim>
                                    <p:anim calcmode="lin" valueType="num">
                                      <p:cBhvr>
                                        <p:cTn id="8" dur="500" fill="hold"/>
                                        <p:tgtEl>
                                          <p:spTgt spid="324611"/>
                                        </p:tgtEl>
                                        <p:attrNameLst>
                                          <p:attrName>ppt_y</p:attrName>
                                        </p:attrNameLst>
                                      </p:cBhvr>
                                      <p:tavLst>
                                        <p:tav tm="0">
                                          <p:val>
                                            <p:strVal val="#ppt_y-#ppt_h/2"/>
                                          </p:val>
                                        </p:tav>
                                        <p:tav tm="100000">
                                          <p:val>
                                            <p:strVal val="#ppt_y"/>
                                          </p:val>
                                        </p:tav>
                                      </p:tavLst>
                                    </p:anim>
                                    <p:anim calcmode="lin" valueType="num">
                                      <p:cBhvr>
                                        <p:cTn id="9" dur="500" fill="hold"/>
                                        <p:tgtEl>
                                          <p:spTgt spid="324611"/>
                                        </p:tgtEl>
                                        <p:attrNameLst>
                                          <p:attrName>ppt_w</p:attrName>
                                        </p:attrNameLst>
                                      </p:cBhvr>
                                      <p:tavLst>
                                        <p:tav tm="0">
                                          <p:val>
                                            <p:strVal val="#ppt_w"/>
                                          </p:val>
                                        </p:tav>
                                        <p:tav tm="100000">
                                          <p:val>
                                            <p:strVal val="#ppt_w"/>
                                          </p:val>
                                        </p:tav>
                                      </p:tavLst>
                                    </p:anim>
                                    <p:anim calcmode="lin" valueType="num">
                                      <p:cBhvr>
                                        <p:cTn id="10" dur="500" fill="hold"/>
                                        <p:tgtEl>
                                          <p:spTgt spid="324611"/>
                                        </p:tgtEl>
                                        <p:attrNameLst>
                                          <p:attrName>ppt_h</p:attrName>
                                        </p:attrNameLst>
                                      </p:cBhvr>
                                      <p:tavLst>
                                        <p:tav tm="0">
                                          <p:val>
                                            <p:fltVal val="0"/>
                                          </p:val>
                                        </p:tav>
                                        <p:tav tm="100000">
                                          <p:val>
                                            <p:strVal val="#ppt_h"/>
                                          </p:val>
                                        </p:tav>
                                      </p:tavLst>
                                    </p:anim>
                                  </p:childTnLst>
                                </p:cTn>
                              </p:par>
                              <p:par>
                                <p:cTn id="11" presetID="22" presetClass="entr" presetSubtype="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324610"/>
                                        </p:tgtEl>
                                        <p:attrNameLst>
                                          <p:attrName>style.visibility</p:attrName>
                                        </p:attrNameLst>
                                      </p:cBhvr>
                                      <p:to>
                                        <p:strVal val="visible"/>
                                      </p:to>
                                    </p:set>
                                    <p:anim calcmode="lin" valueType="num">
                                      <p:cBhvr additive="base">
                                        <p:cTn id="18" dur="500" fill="hold"/>
                                        <p:tgtEl>
                                          <p:spTgt spid="324610"/>
                                        </p:tgtEl>
                                        <p:attrNameLst>
                                          <p:attrName>ppt_x</p:attrName>
                                        </p:attrNameLst>
                                      </p:cBhvr>
                                      <p:tavLst>
                                        <p:tav tm="0">
                                          <p:val>
                                            <p:strVal val="1+#ppt_w/2"/>
                                          </p:val>
                                        </p:tav>
                                        <p:tav tm="100000">
                                          <p:val>
                                            <p:strVal val="#ppt_x"/>
                                          </p:val>
                                        </p:tav>
                                      </p:tavLst>
                                    </p:anim>
                                    <p:anim calcmode="lin" valueType="num">
                                      <p:cBhvr additive="base">
                                        <p:cTn id="19" dur="500" fill="hold"/>
                                        <p:tgtEl>
                                          <p:spTgt spid="324610"/>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17" presetClass="entr" presetSubtype="4" fill="hold" grpId="0" nodeType="clickEffect">
                                  <p:stCondLst>
                                    <p:cond delay="0"/>
                                  </p:stCondLst>
                                  <p:childTnLst>
                                    <p:set>
                                      <p:cBhvr>
                                        <p:cTn id="23" dur="1" fill="hold">
                                          <p:stCondLst>
                                            <p:cond delay="0"/>
                                          </p:stCondLst>
                                        </p:cTn>
                                        <p:tgtEl>
                                          <p:spTgt spid="324612"/>
                                        </p:tgtEl>
                                        <p:attrNameLst>
                                          <p:attrName>style.visibility</p:attrName>
                                        </p:attrNameLst>
                                      </p:cBhvr>
                                      <p:to>
                                        <p:strVal val="visible"/>
                                      </p:to>
                                    </p:set>
                                    <p:anim calcmode="lin" valueType="num">
                                      <p:cBhvr>
                                        <p:cTn id="24" dur="500" fill="hold"/>
                                        <p:tgtEl>
                                          <p:spTgt spid="324612"/>
                                        </p:tgtEl>
                                        <p:attrNameLst>
                                          <p:attrName>ppt_x</p:attrName>
                                        </p:attrNameLst>
                                      </p:cBhvr>
                                      <p:tavLst>
                                        <p:tav tm="0">
                                          <p:val>
                                            <p:strVal val="#ppt_x"/>
                                          </p:val>
                                        </p:tav>
                                        <p:tav tm="100000">
                                          <p:val>
                                            <p:strVal val="#ppt_x"/>
                                          </p:val>
                                        </p:tav>
                                      </p:tavLst>
                                    </p:anim>
                                    <p:anim calcmode="lin" valueType="num">
                                      <p:cBhvr>
                                        <p:cTn id="25" dur="500" fill="hold"/>
                                        <p:tgtEl>
                                          <p:spTgt spid="324612"/>
                                        </p:tgtEl>
                                        <p:attrNameLst>
                                          <p:attrName>ppt_y</p:attrName>
                                        </p:attrNameLst>
                                      </p:cBhvr>
                                      <p:tavLst>
                                        <p:tav tm="0">
                                          <p:val>
                                            <p:strVal val="#ppt_y+#ppt_h/2"/>
                                          </p:val>
                                        </p:tav>
                                        <p:tav tm="100000">
                                          <p:val>
                                            <p:strVal val="#ppt_y"/>
                                          </p:val>
                                        </p:tav>
                                      </p:tavLst>
                                    </p:anim>
                                    <p:anim calcmode="lin" valueType="num">
                                      <p:cBhvr>
                                        <p:cTn id="26" dur="500" fill="hold"/>
                                        <p:tgtEl>
                                          <p:spTgt spid="324612"/>
                                        </p:tgtEl>
                                        <p:attrNameLst>
                                          <p:attrName>ppt_w</p:attrName>
                                        </p:attrNameLst>
                                      </p:cBhvr>
                                      <p:tavLst>
                                        <p:tav tm="0">
                                          <p:val>
                                            <p:strVal val="#ppt_w"/>
                                          </p:val>
                                        </p:tav>
                                        <p:tav tm="100000">
                                          <p:val>
                                            <p:strVal val="#ppt_w"/>
                                          </p:val>
                                        </p:tav>
                                      </p:tavLst>
                                    </p:anim>
                                    <p:anim calcmode="lin" valueType="num">
                                      <p:cBhvr>
                                        <p:cTn id="27" dur="500" fill="hold"/>
                                        <p:tgtEl>
                                          <p:spTgt spid="324612"/>
                                        </p:tgtEl>
                                        <p:attrNameLst>
                                          <p:attrName>ppt_h</p:attrName>
                                        </p:attrNameLst>
                                      </p:cBhvr>
                                      <p:tavLst>
                                        <p:tav tm="0">
                                          <p:val>
                                            <p:fltVal val="0"/>
                                          </p:val>
                                        </p:tav>
                                        <p:tav tm="100000">
                                          <p:val>
                                            <p:strVal val="#ppt_h"/>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7" presetClass="entr" presetSubtype="4" fill="hold" grpId="0" nodeType="clickEffect">
                                  <p:stCondLst>
                                    <p:cond delay="0"/>
                                  </p:stCondLst>
                                  <p:childTnLst>
                                    <p:set>
                                      <p:cBhvr>
                                        <p:cTn id="31" dur="1" fill="hold">
                                          <p:stCondLst>
                                            <p:cond delay="0"/>
                                          </p:stCondLst>
                                        </p:cTn>
                                        <p:tgtEl>
                                          <p:spTgt spid="324613"/>
                                        </p:tgtEl>
                                        <p:attrNameLst>
                                          <p:attrName>style.visibility</p:attrName>
                                        </p:attrNameLst>
                                      </p:cBhvr>
                                      <p:to>
                                        <p:strVal val="visible"/>
                                      </p:to>
                                    </p:set>
                                    <p:anim calcmode="lin" valueType="num">
                                      <p:cBhvr>
                                        <p:cTn id="32" dur="500" fill="hold"/>
                                        <p:tgtEl>
                                          <p:spTgt spid="324613"/>
                                        </p:tgtEl>
                                        <p:attrNameLst>
                                          <p:attrName>ppt_x</p:attrName>
                                        </p:attrNameLst>
                                      </p:cBhvr>
                                      <p:tavLst>
                                        <p:tav tm="0">
                                          <p:val>
                                            <p:strVal val="#ppt_x"/>
                                          </p:val>
                                        </p:tav>
                                        <p:tav tm="100000">
                                          <p:val>
                                            <p:strVal val="#ppt_x"/>
                                          </p:val>
                                        </p:tav>
                                      </p:tavLst>
                                    </p:anim>
                                    <p:anim calcmode="lin" valueType="num">
                                      <p:cBhvr>
                                        <p:cTn id="33" dur="500" fill="hold"/>
                                        <p:tgtEl>
                                          <p:spTgt spid="324613"/>
                                        </p:tgtEl>
                                        <p:attrNameLst>
                                          <p:attrName>ppt_y</p:attrName>
                                        </p:attrNameLst>
                                      </p:cBhvr>
                                      <p:tavLst>
                                        <p:tav tm="0">
                                          <p:val>
                                            <p:strVal val="#ppt_y+#ppt_h/2"/>
                                          </p:val>
                                        </p:tav>
                                        <p:tav tm="100000">
                                          <p:val>
                                            <p:strVal val="#ppt_y"/>
                                          </p:val>
                                        </p:tav>
                                      </p:tavLst>
                                    </p:anim>
                                    <p:anim calcmode="lin" valueType="num">
                                      <p:cBhvr>
                                        <p:cTn id="34" dur="500" fill="hold"/>
                                        <p:tgtEl>
                                          <p:spTgt spid="324613"/>
                                        </p:tgtEl>
                                        <p:attrNameLst>
                                          <p:attrName>ppt_w</p:attrName>
                                        </p:attrNameLst>
                                      </p:cBhvr>
                                      <p:tavLst>
                                        <p:tav tm="0">
                                          <p:val>
                                            <p:strVal val="#ppt_w"/>
                                          </p:val>
                                        </p:tav>
                                        <p:tav tm="100000">
                                          <p:val>
                                            <p:strVal val="#ppt_w"/>
                                          </p:val>
                                        </p:tav>
                                      </p:tavLst>
                                    </p:anim>
                                    <p:anim calcmode="lin" valueType="num">
                                      <p:cBhvr>
                                        <p:cTn id="35" dur="500" fill="hold"/>
                                        <p:tgtEl>
                                          <p:spTgt spid="324613"/>
                                        </p:tgtEl>
                                        <p:attrNameLst>
                                          <p:attrName>ppt_h</p:attrName>
                                        </p:attrNameLst>
                                      </p:cBhvr>
                                      <p:tavLst>
                                        <p:tav tm="0">
                                          <p:val>
                                            <p:fltVal val="0"/>
                                          </p:val>
                                        </p:tav>
                                        <p:tav tm="100000">
                                          <p:val>
                                            <p:strVal val="#ppt_h"/>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down)">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0" grpId="0" autoUpdateAnimBg="0"/>
      <p:bldP spid="324611" grpId="0" autoUpdateAnimBg="0"/>
      <p:bldP spid="324612" grpId="0" autoUpdateAnimBg="0"/>
      <p:bldP spid="324613" grpId="0" autoUpdateAnimBg="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67E1409E-E958-4ADD-BF94-BCE3DA634AFA}"/>
              </a:ext>
            </a:extLst>
          </p:cNvPr>
          <p:cNvSpPr>
            <a:spLocks noGrp="1"/>
          </p:cNvSpPr>
          <p:nvPr>
            <p:ph type="subTitle" idx="1"/>
          </p:nvPr>
        </p:nvSpPr>
        <p:spPr/>
        <p:txBody>
          <a:bodyPr/>
          <a:lstStyle/>
          <a:p>
            <a:r>
              <a:rPr lang="en-US" altLang="zh-CN" dirty="0"/>
              <a:t>11.1</a:t>
            </a:r>
            <a:r>
              <a:rPr lang="zh-CN" altLang="en-US" dirty="0"/>
              <a:t>静态查找</a:t>
            </a:r>
          </a:p>
        </p:txBody>
      </p:sp>
      <p:sp>
        <p:nvSpPr>
          <p:cNvPr id="4" name="文本占位符 3">
            <a:extLst>
              <a:ext uri="{FF2B5EF4-FFF2-40B4-BE49-F238E27FC236}">
                <a16:creationId xmlns="" xmlns:a16="http://schemas.microsoft.com/office/drawing/2014/main" id="{D74737AD-447D-4B5C-8FC6-B615C4803CAF}"/>
              </a:ext>
            </a:extLst>
          </p:cNvPr>
          <p:cNvSpPr>
            <a:spLocks noGrp="1"/>
          </p:cNvSpPr>
          <p:nvPr>
            <p:ph type="body" idx="10"/>
          </p:nvPr>
        </p:nvSpPr>
        <p:spPr/>
        <p:txBody>
          <a:bodyPr/>
          <a:lstStyle/>
          <a:p>
            <a:endParaRPr lang="zh-CN" altLang="en-US"/>
          </a:p>
        </p:txBody>
      </p:sp>
      <p:sp>
        <p:nvSpPr>
          <p:cNvPr id="29699" name="Text Box 2"/>
          <p:cNvSpPr txBox="1">
            <a:spLocks noChangeArrowheads="1"/>
          </p:cNvSpPr>
          <p:nvPr/>
        </p:nvSpPr>
        <p:spPr bwMode="auto">
          <a:xfrm>
            <a:off x="1343472" y="1299341"/>
            <a:ext cx="6788150" cy="5909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defPPr>
              <a:defRPr lang="zh-CN"/>
            </a:defPPr>
            <a:lvl1pPr algn="ctr" defTabSz="914400" eaLnBrk="1" fontAlgn="auto" latinLnBrk="0" hangingPunct="1">
              <a:lnSpc>
                <a:spcPct val="90000"/>
              </a:lnSpc>
              <a:spcAft>
                <a:spcPts val="0"/>
              </a:spcAft>
              <a:buNone/>
              <a:defRPr sz="3600">
                <a:solidFill>
                  <a:srgbClr val="5B9BD5">
                    <a:lumMod val="75000"/>
                  </a:srgbClr>
                </a:solidFill>
                <a:latin typeface="微软雅黑" panose="020B0503020204020204" pitchFamily="34" charset="-122"/>
                <a:ea typeface="微软雅黑" panose="020B0503020204020204" pitchFamily="34" charset="-122"/>
                <a:cs typeface="+mj-cs"/>
              </a:defRPr>
            </a:lvl1pPr>
          </a:lstStyle>
          <a:p>
            <a:pPr>
              <a:spcBef>
                <a:spcPct val="0"/>
              </a:spcBef>
              <a:defRPr/>
            </a:pPr>
            <a:r>
              <a:rPr lang="zh-CN" altLang="en-US" dirty="0"/>
              <a:t>平均查找长度 </a:t>
            </a:r>
            <a:r>
              <a:rPr lang="en-US" altLang="zh-CN" dirty="0"/>
              <a:t>ASL</a:t>
            </a:r>
          </a:p>
        </p:txBody>
      </p:sp>
      <p:sp>
        <p:nvSpPr>
          <p:cNvPr id="326659" name="Text Box 3"/>
          <p:cNvSpPr txBox="1">
            <a:spLocks noChangeArrowheads="1"/>
          </p:cNvSpPr>
          <p:nvPr/>
        </p:nvSpPr>
        <p:spPr bwMode="auto">
          <a:xfrm>
            <a:off x="2207568" y="2348880"/>
            <a:ext cx="6985000" cy="614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lnSpc>
                <a:spcPct val="135000"/>
              </a:lnSpc>
              <a:spcBef>
                <a:spcPct val="0"/>
              </a:spcBef>
              <a:spcAft>
                <a:spcPct val="0"/>
              </a:spcAft>
              <a:buClrTx/>
              <a:buFontTx/>
              <a:buNone/>
              <a:defRPr/>
            </a:pPr>
            <a:r>
              <a:rPr kumimoji="1" lang="zh-CN" altLang="en-US" b="0" dirty="0">
                <a:solidFill>
                  <a:srgbClr val="0070C0"/>
                </a:solidFill>
                <a:latin typeface="微软雅黑" panose="020B0503020204020204" pitchFamily="34" charset="-122"/>
                <a:ea typeface="微软雅黑" panose="020B0503020204020204" pitchFamily="34" charset="-122"/>
              </a:rPr>
              <a:t>      </a:t>
            </a:r>
            <a:endParaRPr kumimoji="1" lang="en-US" altLang="zh-CN" b="0" i="1" baseline="-25000" dirty="0">
              <a:solidFill>
                <a:srgbClr val="0070C0"/>
              </a:solidFill>
              <a:latin typeface="微软雅黑" panose="020B0503020204020204" pitchFamily="34" charset="-122"/>
              <a:ea typeface="微软雅黑" panose="020B0503020204020204" pitchFamily="34" charset="-122"/>
            </a:endParaRPr>
          </a:p>
        </p:txBody>
      </p:sp>
      <p:sp>
        <p:nvSpPr>
          <p:cNvPr id="326660" name="Text Box 4"/>
          <p:cNvSpPr txBox="1">
            <a:spLocks noChangeArrowheads="1"/>
          </p:cNvSpPr>
          <p:nvPr/>
        </p:nvSpPr>
        <p:spPr bwMode="auto">
          <a:xfrm>
            <a:off x="2768219" y="3717032"/>
            <a:ext cx="6408737"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eaLnBrk="0" fontAlgn="base" hangingPunct="0">
              <a:spcBef>
                <a:spcPct val="50000"/>
              </a:spcBef>
              <a:spcAft>
                <a:spcPct val="0"/>
              </a:spcAft>
              <a:buClrTx/>
              <a:buFontTx/>
              <a:buNone/>
              <a:defRPr/>
            </a:pPr>
            <a:r>
              <a:rPr lang="en-US" altLang="zh-CN" b="0" i="1" dirty="0">
                <a:solidFill>
                  <a:srgbClr val="010000"/>
                </a:solidFill>
                <a:latin typeface="微软雅黑" panose="020B0503020204020204" pitchFamily="34" charset="-122"/>
                <a:ea typeface="微软雅黑" panose="020B0503020204020204" pitchFamily="34" charset="-122"/>
              </a:rPr>
              <a:t>P</a:t>
            </a:r>
            <a:r>
              <a:rPr lang="en-US" altLang="zh-CN" b="0" i="1" baseline="-25000" dirty="0">
                <a:solidFill>
                  <a:srgbClr val="010000"/>
                </a:solidFill>
                <a:latin typeface="微软雅黑" panose="020B0503020204020204" pitchFamily="34" charset="-122"/>
                <a:ea typeface="微软雅黑" panose="020B0503020204020204" pitchFamily="34" charset="-122"/>
              </a:rPr>
              <a:t>i</a:t>
            </a:r>
            <a:r>
              <a:rPr lang="en-US" altLang="zh-CN" b="0" dirty="0">
                <a:solidFill>
                  <a:srgbClr val="010000"/>
                </a:solidFill>
                <a:latin typeface="微软雅黑" panose="020B0503020204020204" pitchFamily="34" charset="-122"/>
                <a:ea typeface="微软雅黑" panose="020B0503020204020204" pitchFamily="34" charset="-122"/>
              </a:rPr>
              <a:t>——</a:t>
            </a:r>
            <a:r>
              <a:rPr lang="zh-CN" altLang="en-US" b="0" dirty="0">
                <a:solidFill>
                  <a:srgbClr val="010000"/>
                </a:solidFill>
                <a:latin typeface="微软雅黑" panose="020B0503020204020204" pitchFamily="34" charset="-122"/>
                <a:ea typeface="微软雅黑" panose="020B0503020204020204" pitchFamily="34" charset="-122"/>
              </a:rPr>
              <a:t>查找第</a:t>
            </a:r>
            <a:r>
              <a:rPr lang="en-US" altLang="zh-CN" b="0" i="1" dirty="0" err="1">
                <a:solidFill>
                  <a:srgbClr val="010000"/>
                </a:solidFill>
                <a:latin typeface="微软雅黑" panose="020B0503020204020204" pitchFamily="34" charset="-122"/>
                <a:ea typeface="微软雅黑" panose="020B0503020204020204" pitchFamily="34" charset="-122"/>
              </a:rPr>
              <a:t>i</a:t>
            </a:r>
            <a:r>
              <a:rPr lang="zh-CN" altLang="en-US" b="0" dirty="0">
                <a:solidFill>
                  <a:srgbClr val="010000"/>
                </a:solidFill>
                <a:latin typeface="微软雅黑" panose="020B0503020204020204" pitchFamily="34" charset="-122"/>
                <a:ea typeface="微软雅黑" panose="020B0503020204020204" pitchFamily="34" charset="-122"/>
              </a:rPr>
              <a:t>个元素的概率</a:t>
            </a:r>
          </a:p>
          <a:p>
            <a:pPr defTabSz="914400" eaLnBrk="0" fontAlgn="base" hangingPunct="0">
              <a:spcBef>
                <a:spcPct val="50000"/>
              </a:spcBef>
              <a:spcAft>
                <a:spcPct val="0"/>
              </a:spcAft>
              <a:buClrTx/>
              <a:buFontTx/>
              <a:buNone/>
              <a:defRPr/>
            </a:pPr>
            <a:r>
              <a:rPr lang="en-US" altLang="zh-CN" b="0" i="1" dirty="0">
                <a:solidFill>
                  <a:srgbClr val="010000"/>
                </a:solidFill>
                <a:latin typeface="微软雅黑" panose="020B0503020204020204" pitchFamily="34" charset="-122"/>
                <a:ea typeface="微软雅黑" panose="020B0503020204020204" pitchFamily="34" charset="-122"/>
              </a:rPr>
              <a:t>C</a:t>
            </a:r>
            <a:r>
              <a:rPr lang="en-US" altLang="zh-CN" b="0" i="1" baseline="-25000" dirty="0">
                <a:solidFill>
                  <a:srgbClr val="010000"/>
                </a:solidFill>
                <a:latin typeface="微软雅黑" panose="020B0503020204020204" pitchFamily="34" charset="-122"/>
                <a:ea typeface="微软雅黑" panose="020B0503020204020204" pitchFamily="34" charset="-122"/>
              </a:rPr>
              <a:t>i</a:t>
            </a:r>
            <a:r>
              <a:rPr lang="en-US" altLang="zh-CN" b="0" dirty="0">
                <a:solidFill>
                  <a:srgbClr val="010000"/>
                </a:solidFill>
                <a:latin typeface="微软雅黑" panose="020B0503020204020204" pitchFamily="34" charset="-122"/>
                <a:ea typeface="微软雅黑" panose="020B0503020204020204" pitchFamily="34" charset="-122"/>
              </a:rPr>
              <a:t>——</a:t>
            </a:r>
            <a:r>
              <a:rPr lang="zh-CN" altLang="en-US" b="0" dirty="0">
                <a:solidFill>
                  <a:srgbClr val="010000"/>
                </a:solidFill>
                <a:latin typeface="微软雅黑" panose="020B0503020204020204" pitchFamily="34" charset="-122"/>
                <a:ea typeface="微软雅黑" panose="020B0503020204020204" pitchFamily="34" charset="-122"/>
              </a:rPr>
              <a:t>查找第</a:t>
            </a:r>
            <a:r>
              <a:rPr lang="en-US" altLang="zh-CN" b="0" i="1" dirty="0" err="1">
                <a:solidFill>
                  <a:srgbClr val="010000"/>
                </a:solidFill>
                <a:latin typeface="微软雅黑" panose="020B0503020204020204" pitchFamily="34" charset="-122"/>
                <a:ea typeface="微软雅黑" panose="020B0503020204020204" pitchFamily="34" charset="-122"/>
              </a:rPr>
              <a:t>i</a:t>
            </a:r>
            <a:r>
              <a:rPr lang="zh-CN" altLang="en-US" b="0" dirty="0">
                <a:solidFill>
                  <a:srgbClr val="010000"/>
                </a:solidFill>
                <a:latin typeface="微软雅黑" panose="020B0503020204020204" pitchFamily="34" charset="-122"/>
                <a:ea typeface="微软雅黑" panose="020B0503020204020204" pitchFamily="34" charset="-122"/>
              </a:rPr>
              <a:t>个元素需要的比较次数</a:t>
            </a:r>
          </a:p>
        </p:txBody>
      </p:sp>
      <p:sp>
        <p:nvSpPr>
          <p:cNvPr id="8" name="文本框 7"/>
          <p:cNvSpPr txBox="1"/>
          <p:nvPr/>
        </p:nvSpPr>
        <p:spPr>
          <a:xfrm>
            <a:off x="2788434" y="2564904"/>
            <a:ext cx="5899854" cy="614079"/>
          </a:xfrm>
          <a:prstGeom prst="rect">
            <a:avLst/>
          </a:prstGeom>
          <a:gradFill flip="none" rotWithShape="1">
            <a:gsLst>
              <a:gs pos="0">
                <a:srgbClr val="92D050">
                  <a:shade val="30000"/>
                  <a:satMod val="115000"/>
                </a:srgbClr>
              </a:gs>
              <a:gs pos="50000">
                <a:srgbClr val="92D050">
                  <a:shade val="67500"/>
                  <a:satMod val="115000"/>
                </a:srgbClr>
              </a:gs>
              <a:gs pos="100000">
                <a:srgbClr val="92D050">
                  <a:shade val="100000"/>
                  <a:satMod val="115000"/>
                </a:srgbClr>
              </a:gs>
            </a:gsLst>
            <a:lin ang="2700000" scaled="1"/>
            <a:tileRec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wrap="square" rtlCol="0">
            <a:spAutoFit/>
          </a:bodyPr>
          <a:lstStyle/>
          <a:p>
            <a:pPr algn="ctr" defTabSz="914400" fontAlgn="base">
              <a:lnSpc>
                <a:spcPct val="135000"/>
              </a:lnSpc>
              <a:spcBef>
                <a:spcPct val="0"/>
              </a:spcBef>
              <a:spcAft>
                <a:spcPct val="0"/>
              </a:spcAft>
              <a:defRPr/>
            </a:pPr>
            <a:r>
              <a:rPr kumimoji="1" lang="en-US" altLang="zh-CN" sz="2800">
                <a:solidFill>
                  <a:srgbClr val="010000"/>
                </a:solidFill>
                <a:latin typeface="微软雅黑" panose="020B0503020204020204" pitchFamily="34" charset="-122"/>
                <a:ea typeface="微软雅黑" panose="020B0503020204020204" pitchFamily="34" charset="-122"/>
              </a:rPr>
              <a:t>ASL=</a:t>
            </a:r>
            <a:r>
              <a:rPr kumimoji="1" lang="en-US" altLang="zh-CN" sz="2800" i="1">
                <a:solidFill>
                  <a:srgbClr val="010000"/>
                </a:solidFill>
                <a:latin typeface="微软雅黑" panose="020B0503020204020204" pitchFamily="34" charset="-122"/>
                <a:ea typeface="微软雅黑" panose="020B0503020204020204" pitchFamily="34" charset="-122"/>
              </a:rPr>
              <a:t>P</a:t>
            </a:r>
            <a:r>
              <a:rPr kumimoji="1" lang="en-US" altLang="zh-CN" sz="2800" baseline="-25000">
                <a:solidFill>
                  <a:srgbClr val="010000"/>
                </a:solidFill>
                <a:latin typeface="微软雅黑" panose="020B0503020204020204" pitchFamily="34" charset="-122"/>
                <a:ea typeface="微软雅黑" panose="020B0503020204020204" pitchFamily="34" charset="-122"/>
              </a:rPr>
              <a:t>1</a:t>
            </a:r>
            <a:r>
              <a:rPr kumimoji="1" lang="en-US" altLang="zh-CN" sz="2800" i="1">
                <a:solidFill>
                  <a:srgbClr val="010000"/>
                </a:solidFill>
                <a:latin typeface="微软雅黑" panose="020B0503020204020204" pitchFamily="34" charset="-122"/>
                <a:ea typeface="微软雅黑" panose="020B0503020204020204" pitchFamily="34" charset="-122"/>
              </a:rPr>
              <a:t>C</a:t>
            </a:r>
            <a:r>
              <a:rPr kumimoji="1" lang="en-US" altLang="zh-CN" sz="2800" baseline="-25000">
                <a:solidFill>
                  <a:srgbClr val="010000"/>
                </a:solidFill>
                <a:latin typeface="微软雅黑" panose="020B0503020204020204" pitchFamily="34" charset="-122"/>
                <a:ea typeface="微软雅黑" panose="020B0503020204020204" pitchFamily="34" charset="-122"/>
              </a:rPr>
              <a:t>1</a:t>
            </a:r>
            <a:r>
              <a:rPr kumimoji="1" lang="en-US" altLang="zh-CN" sz="2800">
                <a:solidFill>
                  <a:srgbClr val="010000"/>
                </a:solidFill>
                <a:latin typeface="微软雅黑" panose="020B0503020204020204" pitchFamily="34" charset="-122"/>
                <a:ea typeface="微软雅黑" panose="020B0503020204020204" pitchFamily="34" charset="-122"/>
              </a:rPr>
              <a:t>+</a:t>
            </a:r>
            <a:r>
              <a:rPr kumimoji="1" lang="en-US" altLang="zh-CN" sz="2800" i="1">
                <a:solidFill>
                  <a:srgbClr val="010000"/>
                </a:solidFill>
                <a:latin typeface="微软雅黑" panose="020B0503020204020204" pitchFamily="34" charset="-122"/>
                <a:ea typeface="微软雅黑" panose="020B0503020204020204" pitchFamily="34" charset="-122"/>
              </a:rPr>
              <a:t>P</a:t>
            </a:r>
            <a:r>
              <a:rPr kumimoji="1" lang="en-US" altLang="zh-CN" sz="2800" baseline="-25000">
                <a:solidFill>
                  <a:srgbClr val="010000"/>
                </a:solidFill>
                <a:latin typeface="微软雅黑" panose="020B0503020204020204" pitchFamily="34" charset="-122"/>
                <a:ea typeface="微软雅黑" panose="020B0503020204020204" pitchFamily="34" charset="-122"/>
              </a:rPr>
              <a:t>2</a:t>
            </a:r>
            <a:r>
              <a:rPr kumimoji="1" lang="en-US" altLang="zh-CN" sz="2800" i="1">
                <a:solidFill>
                  <a:srgbClr val="010000"/>
                </a:solidFill>
                <a:latin typeface="微软雅黑" panose="020B0503020204020204" pitchFamily="34" charset="-122"/>
                <a:ea typeface="微软雅黑" panose="020B0503020204020204" pitchFamily="34" charset="-122"/>
              </a:rPr>
              <a:t>C</a:t>
            </a:r>
            <a:r>
              <a:rPr kumimoji="1" lang="en-US" altLang="zh-CN" sz="2800" baseline="-25000">
                <a:solidFill>
                  <a:srgbClr val="010000"/>
                </a:solidFill>
                <a:latin typeface="微软雅黑" panose="020B0503020204020204" pitchFamily="34" charset="-122"/>
                <a:ea typeface="微软雅黑" panose="020B0503020204020204" pitchFamily="34" charset="-122"/>
              </a:rPr>
              <a:t>2</a:t>
            </a:r>
            <a:r>
              <a:rPr kumimoji="1" lang="en-US" altLang="zh-CN" sz="2800">
                <a:solidFill>
                  <a:srgbClr val="010000"/>
                </a:solidFill>
                <a:latin typeface="微软雅黑" panose="020B0503020204020204" pitchFamily="34" charset="-122"/>
                <a:ea typeface="微软雅黑" panose="020B0503020204020204" pitchFamily="34" charset="-122"/>
              </a:rPr>
              <a:t>+...+</a:t>
            </a:r>
            <a:r>
              <a:rPr kumimoji="1" lang="en-US" altLang="zh-CN" sz="2800" i="1">
                <a:solidFill>
                  <a:srgbClr val="010000"/>
                </a:solidFill>
                <a:latin typeface="微软雅黑" panose="020B0503020204020204" pitchFamily="34" charset="-122"/>
                <a:ea typeface="微软雅黑" panose="020B0503020204020204" pitchFamily="34" charset="-122"/>
              </a:rPr>
              <a:t>P</a:t>
            </a:r>
            <a:r>
              <a:rPr kumimoji="1" lang="en-US" altLang="zh-CN" sz="2800" i="1" baseline="-25000">
                <a:solidFill>
                  <a:srgbClr val="010000"/>
                </a:solidFill>
                <a:latin typeface="微软雅黑" panose="020B0503020204020204" pitchFamily="34" charset="-122"/>
                <a:ea typeface="微软雅黑" panose="020B0503020204020204" pitchFamily="34" charset="-122"/>
              </a:rPr>
              <a:t>n</a:t>
            </a:r>
            <a:r>
              <a:rPr kumimoji="1" lang="en-US" altLang="zh-CN" sz="2800" i="1">
                <a:solidFill>
                  <a:srgbClr val="010000"/>
                </a:solidFill>
                <a:latin typeface="微软雅黑" panose="020B0503020204020204" pitchFamily="34" charset="-122"/>
                <a:ea typeface="微软雅黑" panose="020B0503020204020204" pitchFamily="34" charset="-122"/>
              </a:rPr>
              <a:t>C</a:t>
            </a:r>
            <a:r>
              <a:rPr kumimoji="1" lang="en-US" altLang="zh-CN" sz="2800" i="1" baseline="-25000">
                <a:solidFill>
                  <a:srgbClr val="010000"/>
                </a:solidFill>
                <a:latin typeface="微软雅黑" panose="020B0503020204020204" pitchFamily="34" charset="-122"/>
                <a:ea typeface="微软雅黑" panose="020B0503020204020204" pitchFamily="34" charset="-122"/>
              </a:rPr>
              <a:t>n</a:t>
            </a:r>
            <a:endParaRPr kumimoji="1" lang="en-US" altLang="zh-CN" sz="2800" i="1" baseline="-25000" dirty="0">
              <a:solidFill>
                <a:srgbClr val="01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1660462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26659"/>
                                        </p:tgtEl>
                                        <p:attrNameLst>
                                          <p:attrName>style.visibility</p:attrName>
                                        </p:attrNameLst>
                                      </p:cBhvr>
                                      <p:to>
                                        <p:strVal val="visible"/>
                                      </p:to>
                                    </p:set>
                                    <p:animEffect transition="in" filter="strips(downRight)">
                                      <p:cBhvr>
                                        <p:cTn id="7" dur="500"/>
                                        <p:tgtEl>
                                          <p:spTgt spid="32665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26660"/>
                                        </p:tgtEl>
                                        <p:attrNameLst>
                                          <p:attrName>style.visibility</p:attrName>
                                        </p:attrNameLst>
                                      </p:cBhvr>
                                      <p:to>
                                        <p:strVal val="visible"/>
                                      </p:to>
                                    </p:set>
                                    <p:animEffect transition="in" filter="wipe(left)">
                                      <p:cBhvr>
                                        <p:cTn id="18" dur="500"/>
                                        <p:tgtEl>
                                          <p:spTgt spid="3266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659" grpId="0" autoUpdateAnimBg="0"/>
      <p:bldP spid="326660" grpId="0"/>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sp>
        <p:nvSpPr>
          <p:cNvPr id="2" name="标题 9801"/>
          <p:cNvSpPr txBox="1"/>
          <p:nvPr/>
        </p:nvSpPr>
        <p:spPr>
          <a:xfrm flipV="1">
            <a:off x="0" y="729000"/>
            <a:ext cx="11615165" cy="5400000"/>
          </a:xfrm>
          <a:prstGeom prst="cube">
            <a:avLst>
              <a:gd name="adj" fmla="val 1804"/>
            </a:avLst>
          </a:prstGeom>
          <a:pattFill prst="ltHorz">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5" name="六边形 4"/>
          <p:cNvSpPr/>
          <p:nvPr/>
        </p:nvSpPr>
        <p:spPr>
          <a:xfrm rot="5400000">
            <a:off x="-5678865" y="-723361"/>
            <a:ext cx="9564253" cy="8696378"/>
          </a:xfrm>
          <a:prstGeom prst="hexagon">
            <a:avLst>
              <a:gd name="adj" fmla="val 30493"/>
              <a:gd name="vf" fmla="val 115470"/>
            </a:avLst>
          </a:prstGeom>
          <a:gradFill>
            <a:gsLst>
              <a:gs pos="77000">
                <a:srgbClr val="016773"/>
              </a:gs>
              <a:gs pos="100000">
                <a:srgbClr val="007684"/>
              </a:gs>
            </a:gsLst>
            <a:lin ang="5400000" scaled="0"/>
          </a:gradFill>
          <a:ln>
            <a:noFill/>
          </a:ln>
          <a:effectLst>
            <a:outerShdw blurRad="698500" dist="165100" algn="l" rotWithShape="0">
              <a:srgbClr val="013F4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rot="19714174">
            <a:off x="-2503449" y="2643987"/>
            <a:ext cx="7581286" cy="4086054"/>
          </a:xfrm>
          <a:prstGeom prst="parallelogram">
            <a:avLst>
              <a:gd name="adj" fmla="val 61032"/>
            </a:avLst>
          </a:prstGeom>
          <a:solidFill>
            <a:srgbClr val="00AB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320891" y="2740372"/>
            <a:ext cx="540023" cy="1384403"/>
          </a:xfrm>
          <a:custGeom>
            <a:avLst/>
            <a:gdLst/>
            <a:ahLst/>
            <a:cxnLst/>
            <a:rect l="l" t="t" r="r" b="b"/>
            <a:pathLst>
              <a:path w="540023" h="1384403">
                <a:moveTo>
                  <a:pt x="195374" y="1232620"/>
                </a:moveTo>
                <a:lnTo>
                  <a:pt x="204155" y="1247987"/>
                </a:lnTo>
                <a:cubicBezTo>
                  <a:pt x="132445" y="1288964"/>
                  <a:pt x="80491" y="1317502"/>
                  <a:pt x="48295" y="1333600"/>
                </a:cubicBezTo>
                <a:cubicBezTo>
                  <a:pt x="42441" y="1337991"/>
                  <a:pt x="37319" y="1336527"/>
                  <a:pt x="32928" y="1329210"/>
                </a:cubicBezTo>
                <a:cubicBezTo>
                  <a:pt x="27074" y="1321892"/>
                  <a:pt x="16830" y="1305062"/>
                  <a:pt x="2195" y="1278720"/>
                </a:cubicBezTo>
                <a:cubicBezTo>
                  <a:pt x="732" y="1277256"/>
                  <a:pt x="0" y="1275793"/>
                  <a:pt x="0" y="1274329"/>
                </a:cubicBezTo>
                <a:close/>
                <a:moveTo>
                  <a:pt x="458800" y="863824"/>
                </a:moveTo>
                <a:cubicBezTo>
                  <a:pt x="460264" y="862361"/>
                  <a:pt x="463190" y="863092"/>
                  <a:pt x="467581" y="866019"/>
                </a:cubicBezTo>
                <a:cubicBezTo>
                  <a:pt x="470508" y="867483"/>
                  <a:pt x="474167" y="870410"/>
                  <a:pt x="478557" y="874800"/>
                </a:cubicBezTo>
                <a:cubicBezTo>
                  <a:pt x="500509" y="892362"/>
                  <a:pt x="515144" y="903338"/>
                  <a:pt x="522461" y="907728"/>
                </a:cubicBezTo>
                <a:cubicBezTo>
                  <a:pt x="528315" y="912119"/>
                  <a:pt x="530510" y="915778"/>
                  <a:pt x="529047" y="918705"/>
                </a:cubicBezTo>
                <a:cubicBezTo>
                  <a:pt x="529047" y="920168"/>
                  <a:pt x="526120" y="922363"/>
                  <a:pt x="520266" y="925290"/>
                </a:cubicBezTo>
                <a:cubicBezTo>
                  <a:pt x="511485" y="928217"/>
                  <a:pt x="507826" y="934071"/>
                  <a:pt x="509290" y="942852"/>
                </a:cubicBezTo>
                <a:cubicBezTo>
                  <a:pt x="509290" y="1112615"/>
                  <a:pt x="508558" y="1223839"/>
                  <a:pt x="507095" y="1276525"/>
                </a:cubicBezTo>
                <a:cubicBezTo>
                  <a:pt x="507095" y="1314575"/>
                  <a:pt x="500509" y="1336527"/>
                  <a:pt x="487338" y="1342381"/>
                </a:cubicBezTo>
                <a:cubicBezTo>
                  <a:pt x="477093" y="1351162"/>
                  <a:pt x="467581" y="1361406"/>
                  <a:pt x="458800" y="1373114"/>
                </a:cubicBezTo>
                <a:cubicBezTo>
                  <a:pt x="450019" y="1381895"/>
                  <a:pt x="442702" y="1385554"/>
                  <a:pt x="436848" y="1384090"/>
                </a:cubicBezTo>
                <a:cubicBezTo>
                  <a:pt x="432457" y="1381163"/>
                  <a:pt x="430994" y="1373846"/>
                  <a:pt x="432457" y="1362138"/>
                </a:cubicBezTo>
                <a:cubicBezTo>
                  <a:pt x="436848" y="1347503"/>
                  <a:pt x="433921" y="1337259"/>
                  <a:pt x="423677" y="1331405"/>
                </a:cubicBezTo>
                <a:cubicBezTo>
                  <a:pt x="413432" y="1321161"/>
                  <a:pt x="392212" y="1307989"/>
                  <a:pt x="360015" y="1291891"/>
                </a:cubicBezTo>
                <a:lnTo>
                  <a:pt x="366601" y="1278720"/>
                </a:lnTo>
                <a:lnTo>
                  <a:pt x="443434" y="1294086"/>
                </a:lnTo>
                <a:cubicBezTo>
                  <a:pt x="447824" y="1276525"/>
                  <a:pt x="450019" y="1152861"/>
                  <a:pt x="450019" y="923095"/>
                </a:cubicBezTo>
                <a:lnTo>
                  <a:pt x="278792" y="929681"/>
                </a:lnTo>
                <a:lnTo>
                  <a:pt x="274402" y="1221644"/>
                </a:lnTo>
                <a:cubicBezTo>
                  <a:pt x="302208" y="1173349"/>
                  <a:pt x="323428" y="1130177"/>
                  <a:pt x="338063" y="1092127"/>
                </a:cubicBezTo>
                <a:cubicBezTo>
                  <a:pt x="323428" y="1061394"/>
                  <a:pt x="305135" y="1027002"/>
                  <a:pt x="283183" y="988951"/>
                </a:cubicBezTo>
                <a:lnTo>
                  <a:pt x="296354" y="980171"/>
                </a:lnTo>
                <a:cubicBezTo>
                  <a:pt x="318306" y="1005050"/>
                  <a:pt x="337332" y="1028465"/>
                  <a:pt x="353430" y="1050417"/>
                </a:cubicBezTo>
                <a:cubicBezTo>
                  <a:pt x="357820" y="1038710"/>
                  <a:pt x="362211" y="1026270"/>
                  <a:pt x="366601" y="1013099"/>
                </a:cubicBezTo>
                <a:cubicBezTo>
                  <a:pt x="373918" y="986756"/>
                  <a:pt x="378309" y="966999"/>
                  <a:pt x="379772" y="953828"/>
                </a:cubicBezTo>
                <a:cubicBezTo>
                  <a:pt x="379772" y="947974"/>
                  <a:pt x="384163" y="947242"/>
                  <a:pt x="392944" y="951633"/>
                </a:cubicBezTo>
                <a:cubicBezTo>
                  <a:pt x="397334" y="956023"/>
                  <a:pt x="406847" y="961877"/>
                  <a:pt x="421481" y="969194"/>
                </a:cubicBezTo>
                <a:cubicBezTo>
                  <a:pt x="427335" y="972121"/>
                  <a:pt x="430994" y="974317"/>
                  <a:pt x="432457" y="975780"/>
                </a:cubicBezTo>
                <a:cubicBezTo>
                  <a:pt x="436848" y="977244"/>
                  <a:pt x="436848" y="983098"/>
                  <a:pt x="432457" y="993342"/>
                </a:cubicBezTo>
                <a:cubicBezTo>
                  <a:pt x="430994" y="997732"/>
                  <a:pt x="428067" y="1004318"/>
                  <a:pt x="423677" y="1013099"/>
                </a:cubicBezTo>
                <a:cubicBezTo>
                  <a:pt x="420750" y="1021880"/>
                  <a:pt x="417823" y="1028465"/>
                  <a:pt x="414896" y="1032856"/>
                </a:cubicBezTo>
                <a:cubicBezTo>
                  <a:pt x="406115" y="1054808"/>
                  <a:pt x="397334" y="1075297"/>
                  <a:pt x="388553" y="1094322"/>
                </a:cubicBezTo>
                <a:cubicBezTo>
                  <a:pt x="413432" y="1127982"/>
                  <a:pt x="430994" y="1153593"/>
                  <a:pt x="441238" y="1171154"/>
                </a:cubicBezTo>
                <a:cubicBezTo>
                  <a:pt x="448556" y="1182862"/>
                  <a:pt x="448556" y="1193838"/>
                  <a:pt x="441238" y="1204082"/>
                </a:cubicBezTo>
                <a:cubicBezTo>
                  <a:pt x="429531" y="1224571"/>
                  <a:pt x="417823" y="1239206"/>
                  <a:pt x="406115" y="1247987"/>
                </a:cubicBezTo>
                <a:cubicBezTo>
                  <a:pt x="391480" y="1211400"/>
                  <a:pt x="376845" y="1175545"/>
                  <a:pt x="362211" y="1140421"/>
                </a:cubicBezTo>
                <a:cubicBezTo>
                  <a:pt x="338795" y="1179935"/>
                  <a:pt x="308794" y="1216522"/>
                  <a:pt x="272207" y="1250182"/>
                </a:cubicBezTo>
                <a:lnTo>
                  <a:pt x="272207" y="1337991"/>
                </a:lnTo>
                <a:cubicBezTo>
                  <a:pt x="272207" y="1346771"/>
                  <a:pt x="269280" y="1351894"/>
                  <a:pt x="263426" y="1353357"/>
                </a:cubicBezTo>
                <a:cubicBezTo>
                  <a:pt x="248791" y="1363602"/>
                  <a:pt x="234156" y="1370919"/>
                  <a:pt x="219522" y="1375309"/>
                </a:cubicBezTo>
                <a:cubicBezTo>
                  <a:pt x="212204" y="1376773"/>
                  <a:pt x="209277" y="1373846"/>
                  <a:pt x="210741" y="1366528"/>
                </a:cubicBezTo>
                <a:cubicBezTo>
                  <a:pt x="213668" y="1307989"/>
                  <a:pt x="216595" y="1202619"/>
                  <a:pt x="219522" y="1050417"/>
                </a:cubicBezTo>
                <a:cubicBezTo>
                  <a:pt x="220985" y="1005050"/>
                  <a:pt x="221717" y="975048"/>
                  <a:pt x="221717" y="960414"/>
                </a:cubicBezTo>
                <a:cubicBezTo>
                  <a:pt x="221717" y="932608"/>
                  <a:pt x="221717" y="906265"/>
                  <a:pt x="221717" y="881386"/>
                </a:cubicBezTo>
                <a:cubicBezTo>
                  <a:pt x="221717" y="876995"/>
                  <a:pt x="222449" y="874800"/>
                  <a:pt x="223912" y="874800"/>
                </a:cubicBezTo>
                <a:cubicBezTo>
                  <a:pt x="223912" y="873337"/>
                  <a:pt x="226107" y="873337"/>
                  <a:pt x="230498" y="874800"/>
                </a:cubicBezTo>
                <a:cubicBezTo>
                  <a:pt x="242206" y="879191"/>
                  <a:pt x="259035" y="887972"/>
                  <a:pt x="280988" y="901143"/>
                </a:cubicBezTo>
                <a:lnTo>
                  <a:pt x="434653" y="894557"/>
                </a:lnTo>
                <a:cubicBezTo>
                  <a:pt x="434653" y="894557"/>
                  <a:pt x="435384" y="894557"/>
                  <a:pt x="436848" y="894557"/>
                </a:cubicBezTo>
                <a:cubicBezTo>
                  <a:pt x="445629" y="893094"/>
                  <a:pt x="450019" y="890167"/>
                  <a:pt x="450019" y="885776"/>
                </a:cubicBezTo>
                <a:cubicBezTo>
                  <a:pt x="452946" y="882849"/>
                  <a:pt x="454410" y="878459"/>
                  <a:pt x="454410" y="872605"/>
                </a:cubicBezTo>
                <a:cubicBezTo>
                  <a:pt x="455873" y="866751"/>
                  <a:pt x="457337" y="863824"/>
                  <a:pt x="458800" y="863824"/>
                </a:cubicBezTo>
                <a:close/>
                <a:moveTo>
                  <a:pt x="111956" y="857239"/>
                </a:moveTo>
                <a:cubicBezTo>
                  <a:pt x="113420" y="855775"/>
                  <a:pt x="115615" y="856507"/>
                  <a:pt x="118542" y="859434"/>
                </a:cubicBezTo>
                <a:cubicBezTo>
                  <a:pt x="120005" y="860897"/>
                  <a:pt x="123664" y="863092"/>
                  <a:pt x="129518" y="866019"/>
                </a:cubicBezTo>
                <a:cubicBezTo>
                  <a:pt x="155860" y="880654"/>
                  <a:pt x="170495" y="889435"/>
                  <a:pt x="173422" y="892362"/>
                </a:cubicBezTo>
                <a:cubicBezTo>
                  <a:pt x="177813" y="895289"/>
                  <a:pt x="177081" y="899679"/>
                  <a:pt x="171227" y="905533"/>
                </a:cubicBezTo>
                <a:cubicBezTo>
                  <a:pt x="166836" y="909924"/>
                  <a:pt x="158787" y="919436"/>
                  <a:pt x="147080" y="934071"/>
                </a:cubicBezTo>
                <a:cubicBezTo>
                  <a:pt x="110493" y="980902"/>
                  <a:pt x="81223" y="1013099"/>
                  <a:pt x="59271" y="1030660"/>
                </a:cubicBezTo>
                <a:lnTo>
                  <a:pt x="131713" y="1021880"/>
                </a:lnTo>
                <a:cubicBezTo>
                  <a:pt x="136103" y="1014562"/>
                  <a:pt x="139762" y="1007977"/>
                  <a:pt x="142689" y="1002123"/>
                </a:cubicBezTo>
                <a:cubicBezTo>
                  <a:pt x="150006" y="988951"/>
                  <a:pt x="155860" y="975048"/>
                  <a:pt x="160251" y="960414"/>
                </a:cubicBezTo>
                <a:cubicBezTo>
                  <a:pt x="161714" y="957487"/>
                  <a:pt x="163178" y="956023"/>
                  <a:pt x="164641" y="956023"/>
                </a:cubicBezTo>
                <a:cubicBezTo>
                  <a:pt x="164641" y="954560"/>
                  <a:pt x="166105" y="955292"/>
                  <a:pt x="169032" y="958218"/>
                </a:cubicBezTo>
                <a:cubicBezTo>
                  <a:pt x="193911" y="974317"/>
                  <a:pt x="209277" y="986024"/>
                  <a:pt x="215131" y="993342"/>
                </a:cubicBezTo>
                <a:cubicBezTo>
                  <a:pt x="217326" y="994074"/>
                  <a:pt x="218424" y="995537"/>
                  <a:pt x="218424" y="997732"/>
                </a:cubicBezTo>
                <a:cubicBezTo>
                  <a:pt x="218424" y="999927"/>
                  <a:pt x="217326" y="1002854"/>
                  <a:pt x="215131" y="1006513"/>
                </a:cubicBezTo>
                <a:cubicBezTo>
                  <a:pt x="212204" y="1009440"/>
                  <a:pt x="207814" y="1014562"/>
                  <a:pt x="201960" y="1021880"/>
                </a:cubicBezTo>
                <a:cubicBezTo>
                  <a:pt x="194643" y="1029197"/>
                  <a:pt x="189520" y="1035051"/>
                  <a:pt x="186593" y="1039441"/>
                </a:cubicBezTo>
                <a:cubicBezTo>
                  <a:pt x="154397" y="1084809"/>
                  <a:pt x="121469" y="1123591"/>
                  <a:pt x="87809" y="1155788"/>
                </a:cubicBezTo>
                <a:lnTo>
                  <a:pt x="190984" y="1140421"/>
                </a:lnTo>
                <a:lnTo>
                  <a:pt x="199765" y="1160178"/>
                </a:lnTo>
                <a:lnTo>
                  <a:pt x="87809" y="1199692"/>
                </a:lnTo>
                <a:cubicBezTo>
                  <a:pt x="67320" y="1208473"/>
                  <a:pt x="54149" y="1215790"/>
                  <a:pt x="48295" y="1221644"/>
                </a:cubicBezTo>
                <a:lnTo>
                  <a:pt x="15367" y="1162373"/>
                </a:lnTo>
                <a:cubicBezTo>
                  <a:pt x="34392" y="1159447"/>
                  <a:pt x="48295" y="1150666"/>
                  <a:pt x="57076" y="1136031"/>
                </a:cubicBezTo>
                <a:cubicBezTo>
                  <a:pt x="76101" y="1109688"/>
                  <a:pt x="94394" y="1083346"/>
                  <a:pt x="111956" y="1057003"/>
                </a:cubicBezTo>
                <a:lnTo>
                  <a:pt x="68052" y="1070174"/>
                </a:lnTo>
                <a:cubicBezTo>
                  <a:pt x="51954" y="1076028"/>
                  <a:pt x="39514" y="1082614"/>
                  <a:pt x="30733" y="1089931"/>
                </a:cubicBezTo>
                <a:lnTo>
                  <a:pt x="0" y="1037246"/>
                </a:lnTo>
                <a:cubicBezTo>
                  <a:pt x="13171" y="1032856"/>
                  <a:pt x="23416" y="1026270"/>
                  <a:pt x="30733" y="1017489"/>
                </a:cubicBezTo>
                <a:cubicBezTo>
                  <a:pt x="61466" y="967731"/>
                  <a:pt x="82687" y="928949"/>
                  <a:pt x="94394" y="901143"/>
                </a:cubicBezTo>
                <a:cubicBezTo>
                  <a:pt x="101712" y="885045"/>
                  <a:pt x="106834" y="871873"/>
                  <a:pt x="109761" y="861629"/>
                </a:cubicBezTo>
                <a:cubicBezTo>
                  <a:pt x="111224" y="858702"/>
                  <a:pt x="111956" y="857239"/>
                  <a:pt x="111956" y="857239"/>
                </a:cubicBezTo>
                <a:close/>
                <a:moveTo>
                  <a:pt x="498314" y="233425"/>
                </a:moveTo>
                <a:cubicBezTo>
                  <a:pt x="501241" y="236352"/>
                  <a:pt x="504900" y="240011"/>
                  <a:pt x="509290" y="244402"/>
                </a:cubicBezTo>
                <a:cubicBezTo>
                  <a:pt x="518071" y="254646"/>
                  <a:pt x="524656" y="261231"/>
                  <a:pt x="529047" y="264158"/>
                </a:cubicBezTo>
                <a:cubicBezTo>
                  <a:pt x="531974" y="267085"/>
                  <a:pt x="532706" y="270012"/>
                  <a:pt x="531242" y="272939"/>
                </a:cubicBezTo>
                <a:cubicBezTo>
                  <a:pt x="529779" y="274403"/>
                  <a:pt x="526852" y="275135"/>
                  <a:pt x="522461" y="275135"/>
                </a:cubicBezTo>
                <a:cubicBezTo>
                  <a:pt x="510753" y="273671"/>
                  <a:pt x="490997" y="273671"/>
                  <a:pt x="463190" y="275135"/>
                </a:cubicBezTo>
                <a:cubicBezTo>
                  <a:pt x="445629" y="275135"/>
                  <a:pt x="431726" y="275135"/>
                  <a:pt x="421481" y="275135"/>
                </a:cubicBezTo>
                <a:lnTo>
                  <a:pt x="381968" y="277330"/>
                </a:lnTo>
                <a:cubicBezTo>
                  <a:pt x="387821" y="278793"/>
                  <a:pt x="390017" y="280988"/>
                  <a:pt x="388553" y="283915"/>
                </a:cubicBezTo>
                <a:lnTo>
                  <a:pt x="388553" y="336601"/>
                </a:lnTo>
                <a:lnTo>
                  <a:pt x="436848" y="334405"/>
                </a:lnTo>
                <a:cubicBezTo>
                  <a:pt x="442702" y="332942"/>
                  <a:pt x="452214" y="331478"/>
                  <a:pt x="465386" y="330015"/>
                </a:cubicBezTo>
                <a:cubicBezTo>
                  <a:pt x="478557" y="328551"/>
                  <a:pt x="487338" y="327820"/>
                  <a:pt x="491728" y="327820"/>
                </a:cubicBezTo>
                <a:cubicBezTo>
                  <a:pt x="500509" y="336601"/>
                  <a:pt x="508558" y="344650"/>
                  <a:pt x="515876" y="351967"/>
                </a:cubicBezTo>
                <a:cubicBezTo>
                  <a:pt x="518803" y="354894"/>
                  <a:pt x="520266" y="357089"/>
                  <a:pt x="520266" y="358553"/>
                </a:cubicBezTo>
                <a:cubicBezTo>
                  <a:pt x="518803" y="360016"/>
                  <a:pt x="515876" y="360748"/>
                  <a:pt x="511485" y="360748"/>
                </a:cubicBezTo>
                <a:cubicBezTo>
                  <a:pt x="492460" y="360748"/>
                  <a:pt x="475630" y="361480"/>
                  <a:pt x="460995" y="362943"/>
                </a:cubicBezTo>
                <a:lnTo>
                  <a:pt x="388553" y="367334"/>
                </a:lnTo>
                <a:lnTo>
                  <a:pt x="388553" y="446361"/>
                </a:lnTo>
                <a:cubicBezTo>
                  <a:pt x="426604" y="452215"/>
                  <a:pt x="477093" y="452947"/>
                  <a:pt x="540023" y="448556"/>
                </a:cubicBezTo>
                <a:lnTo>
                  <a:pt x="537828" y="463923"/>
                </a:lnTo>
                <a:cubicBezTo>
                  <a:pt x="523193" y="472704"/>
                  <a:pt x="507095" y="487339"/>
                  <a:pt x="489533" y="507827"/>
                </a:cubicBezTo>
                <a:cubicBezTo>
                  <a:pt x="485143" y="518072"/>
                  <a:pt x="475630" y="521730"/>
                  <a:pt x="460995" y="518803"/>
                </a:cubicBezTo>
                <a:cubicBezTo>
                  <a:pt x="358552" y="518803"/>
                  <a:pt x="289769" y="483680"/>
                  <a:pt x="254645" y="413433"/>
                </a:cubicBezTo>
                <a:cubicBezTo>
                  <a:pt x="235620" y="463191"/>
                  <a:pt x="200496" y="503437"/>
                  <a:pt x="149275" y="534170"/>
                </a:cubicBezTo>
                <a:lnTo>
                  <a:pt x="140494" y="525389"/>
                </a:lnTo>
                <a:cubicBezTo>
                  <a:pt x="172690" y="477094"/>
                  <a:pt x="193911" y="425141"/>
                  <a:pt x="204155" y="369529"/>
                </a:cubicBezTo>
                <a:cubicBezTo>
                  <a:pt x="208546" y="346113"/>
                  <a:pt x="210741" y="325624"/>
                  <a:pt x="210741" y="308063"/>
                </a:cubicBezTo>
                <a:cubicBezTo>
                  <a:pt x="210741" y="303672"/>
                  <a:pt x="211473" y="301477"/>
                  <a:pt x="212936" y="301477"/>
                </a:cubicBezTo>
                <a:cubicBezTo>
                  <a:pt x="214399" y="300014"/>
                  <a:pt x="217326" y="300014"/>
                  <a:pt x="221717" y="301477"/>
                </a:cubicBezTo>
                <a:cubicBezTo>
                  <a:pt x="239279" y="307331"/>
                  <a:pt x="256840" y="313185"/>
                  <a:pt x="274402" y="319039"/>
                </a:cubicBezTo>
                <a:cubicBezTo>
                  <a:pt x="278792" y="323429"/>
                  <a:pt x="280256" y="327820"/>
                  <a:pt x="278792" y="332210"/>
                </a:cubicBezTo>
                <a:cubicBezTo>
                  <a:pt x="278792" y="335137"/>
                  <a:pt x="276597" y="342454"/>
                  <a:pt x="272207" y="354162"/>
                </a:cubicBezTo>
                <a:cubicBezTo>
                  <a:pt x="267816" y="367334"/>
                  <a:pt x="264889" y="376846"/>
                  <a:pt x="263426" y="382700"/>
                </a:cubicBezTo>
                <a:cubicBezTo>
                  <a:pt x="280988" y="401725"/>
                  <a:pt x="300745" y="416360"/>
                  <a:pt x="322697" y="426604"/>
                </a:cubicBezTo>
                <a:lnTo>
                  <a:pt x="322697" y="279525"/>
                </a:lnTo>
                <a:lnTo>
                  <a:pt x="285378" y="279525"/>
                </a:lnTo>
                <a:cubicBezTo>
                  <a:pt x="266353" y="279525"/>
                  <a:pt x="238547" y="280988"/>
                  <a:pt x="201960" y="283915"/>
                </a:cubicBezTo>
                <a:lnTo>
                  <a:pt x="180008" y="250987"/>
                </a:lnTo>
                <a:cubicBezTo>
                  <a:pt x="194643" y="250987"/>
                  <a:pt x="218790" y="250255"/>
                  <a:pt x="252450" y="248792"/>
                </a:cubicBezTo>
                <a:cubicBezTo>
                  <a:pt x="265621" y="248792"/>
                  <a:pt x="273670" y="248792"/>
                  <a:pt x="276597" y="248792"/>
                </a:cubicBezTo>
                <a:lnTo>
                  <a:pt x="406115" y="244402"/>
                </a:lnTo>
                <a:cubicBezTo>
                  <a:pt x="409042" y="244402"/>
                  <a:pt x="413432" y="244402"/>
                  <a:pt x="419286" y="244402"/>
                </a:cubicBezTo>
                <a:cubicBezTo>
                  <a:pt x="457337" y="241475"/>
                  <a:pt x="483679" y="237816"/>
                  <a:pt x="498314" y="233425"/>
                </a:cubicBezTo>
                <a:close/>
                <a:moveTo>
                  <a:pt x="377577" y="136836"/>
                </a:moveTo>
                <a:lnTo>
                  <a:pt x="289769" y="141226"/>
                </a:lnTo>
                <a:lnTo>
                  <a:pt x="289769" y="178545"/>
                </a:lnTo>
                <a:lnTo>
                  <a:pt x="384163" y="174155"/>
                </a:lnTo>
                <a:cubicBezTo>
                  <a:pt x="395871" y="174155"/>
                  <a:pt x="406115" y="173423"/>
                  <a:pt x="414896" y="171959"/>
                </a:cubicBezTo>
                <a:lnTo>
                  <a:pt x="414896" y="136836"/>
                </a:lnTo>
                <a:cubicBezTo>
                  <a:pt x="406115" y="136836"/>
                  <a:pt x="393675" y="136836"/>
                  <a:pt x="377577" y="136836"/>
                </a:cubicBezTo>
                <a:close/>
                <a:moveTo>
                  <a:pt x="417091" y="68784"/>
                </a:moveTo>
                <a:lnTo>
                  <a:pt x="289769" y="73175"/>
                </a:lnTo>
                <a:lnTo>
                  <a:pt x="289769" y="112689"/>
                </a:lnTo>
                <a:lnTo>
                  <a:pt x="370991" y="108298"/>
                </a:lnTo>
                <a:cubicBezTo>
                  <a:pt x="375382" y="108298"/>
                  <a:pt x="381968" y="107566"/>
                  <a:pt x="390748" y="106103"/>
                </a:cubicBezTo>
                <a:cubicBezTo>
                  <a:pt x="398066" y="106103"/>
                  <a:pt x="403188" y="106103"/>
                  <a:pt x="406115" y="106103"/>
                </a:cubicBezTo>
                <a:cubicBezTo>
                  <a:pt x="409042" y="110493"/>
                  <a:pt x="412701" y="114884"/>
                  <a:pt x="417091" y="119274"/>
                </a:cubicBezTo>
                <a:close/>
                <a:moveTo>
                  <a:pt x="423677" y="11709"/>
                </a:moveTo>
                <a:cubicBezTo>
                  <a:pt x="425140" y="10245"/>
                  <a:pt x="428067" y="10977"/>
                  <a:pt x="432457" y="13904"/>
                </a:cubicBezTo>
                <a:cubicBezTo>
                  <a:pt x="439775" y="19758"/>
                  <a:pt x="451483" y="28539"/>
                  <a:pt x="467581" y="40247"/>
                </a:cubicBezTo>
                <a:cubicBezTo>
                  <a:pt x="480752" y="47564"/>
                  <a:pt x="488801" y="52686"/>
                  <a:pt x="491728" y="55613"/>
                </a:cubicBezTo>
                <a:cubicBezTo>
                  <a:pt x="497582" y="60003"/>
                  <a:pt x="500509" y="63662"/>
                  <a:pt x="500509" y="66589"/>
                </a:cubicBezTo>
                <a:cubicBezTo>
                  <a:pt x="500509" y="69516"/>
                  <a:pt x="497582" y="71711"/>
                  <a:pt x="491728" y="73175"/>
                </a:cubicBezTo>
                <a:cubicBezTo>
                  <a:pt x="482947" y="76102"/>
                  <a:pt x="479289" y="81956"/>
                  <a:pt x="480752" y="90736"/>
                </a:cubicBezTo>
                <a:cubicBezTo>
                  <a:pt x="479289" y="106835"/>
                  <a:pt x="478557" y="141226"/>
                  <a:pt x="478557" y="193912"/>
                </a:cubicBezTo>
                <a:cubicBezTo>
                  <a:pt x="478557" y="198302"/>
                  <a:pt x="477825" y="201229"/>
                  <a:pt x="476362" y="202692"/>
                </a:cubicBezTo>
                <a:cubicBezTo>
                  <a:pt x="467581" y="207083"/>
                  <a:pt x="450019" y="212937"/>
                  <a:pt x="423677" y="220254"/>
                </a:cubicBezTo>
                <a:cubicBezTo>
                  <a:pt x="416359" y="221718"/>
                  <a:pt x="413432" y="219522"/>
                  <a:pt x="414896" y="213668"/>
                </a:cubicBezTo>
                <a:lnTo>
                  <a:pt x="414896" y="202692"/>
                </a:lnTo>
                <a:cubicBezTo>
                  <a:pt x="407578" y="202692"/>
                  <a:pt x="399529" y="202692"/>
                  <a:pt x="390748" y="202692"/>
                </a:cubicBezTo>
                <a:lnTo>
                  <a:pt x="289769" y="207083"/>
                </a:lnTo>
                <a:cubicBezTo>
                  <a:pt x="289769" y="212937"/>
                  <a:pt x="288305" y="216595"/>
                  <a:pt x="285378" y="218059"/>
                </a:cubicBezTo>
                <a:cubicBezTo>
                  <a:pt x="266353" y="225376"/>
                  <a:pt x="248791" y="230498"/>
                  <a:pt x="232693" y="233425"/>
                </a:cubicBezTo>
                <a:cubicBezTo>
                  <a:pt x="229766" y="234889"/>
                  <a:pt x="227571" y="234889"/>
                  <a:pt x="226107" y="233425"/>
                </a:cubicBezTo>
                <a:cubicBezTo>
                  <a:pt x="226107" y="233425"/>
                  <a:pt x="226107" y="231962"/>
                  <a:pt x="226107" y="229035"/>
                </a:cubicBezTo>
                <a:cubicBezTo>
                  <a:pt x="226107" y="218791"/>
                  <a:pt x="226107" y="196839"/>
                  <a:pt x="226107" y="163179"/>
                </a:cubicBezTo>
                <a:cubicBezTo>
                  <a:pt x="227571" y="123665"/>
                  <a:pt x="228302" y="95859"/>
                  <a:pt x="228302" y="79760"/>
                </a:cubicBezTo>
                <a:cubicBezTo>
                  <a:pt x="228302" y="63662"/>
                  <a:pt x="228302" y="47564"/>
                  <a:pt x="228302" y="31466"/>
                </a:cubicBezTo>
                <a:cubicBezTo>
                  <a:pt x="226839" y="27075"/>
                  <a:pt x="226839" y="24148"/>
                  <a:pt x="228302" y="22685"/>
                </a:cubicBezTo>
                <a:cubicBezTo>
                  <a:pt x="229766" y="21221"/>
                  <a:pt x="231961" y="21221"/>
                  <a:pt x="234888" y="22685"/>
                </a:cubicBezTo>
                <a:cubicBezTo>
                  <a:pt x="243669" y="25612"/>
                  <a:pt x="258304" y="31466"/>
                  <a:pt x="278792" y="40247"/>
                </a:cubicBezTo>
                <a:cubicBezTo>
                  <a:pt x="283183" y="41710"/>
                  <a:pt x="286842" y="43173"/>
                  <a:pt x="289769" y="44637"/>
                </a:cubicBezTo>
                <a:lnTo>
                  <a:pt x="406115" y="40247"/>
                </a:lnTo>
                <a:cubicBezTo>
                  <a:pt x="410505" y="40247"/>
                  <a:pt x="414164" y="38051"/>
                  <a:pt x="417091" y="33661"/>
                </a:cubicBezTo>
                <a:cubicBezTo>
                  <a:pt x="420018" y="29270"/>
                  <a:pt x="421481" y="24148"/>
                  <a:pt x="421481" y="18294"/>
                </a:cubicBezTo>
                <a:cubicBezTo>
                  <a:pt x="422945" y="13904"/>
                  <a:pt x="423677" y="11709"/>
                  <a:pt x="423677" y="11709"/>
                </a:cubicBezTo>
                <a:close/>
                <a:moveTo>
                  <a:pt x="83418" y="733"/>
                </a:moveTo>
                <a:cubicBezTo>
                  <a:pt x="84882" y="-731"/>
                  <a:pt x="88540" y="1"/>
                  <a:pt x="94394" y="2928"/>
                </a:cubicBezTo>
                <a:cubicBezTo>
                  <a:pt x="114883" y="8782"/>
                  <a:pt x="132445" y="16099"/>
                  <a:pt x="147080" y="24880"/>
                </a:cubicBezTo>
                <a:cubicBezTo>
                  <a:pt x="151470" y="26343"/>
                  <a:pt x="153665" y="30002"/>
                  <a:pt x="153665" y="35856"/>
                </a:cubicBezTo>
                <a:cubicBezTo>
                  <a:pt x="152202" y="46100"/>
                  <a:pt x="151470" y="65857"/>
                  <a:pt x="151470" y="95127"/>
                </a:cubicBezTo>
                <a:lnTo>
                  <a:pt x="151470" y="123665"/>
                </a:lnTo>
                <a:cubicBezTo>
                  <a:pt x="166105" y="120738"/>
                  <a:pt x="180008" y="118543"/>
                  <a:pt x="193179" y="117079"/>
                </a:cubicBezTo>
                <a:cubicBezTo>
                  <a:pt x="201960" y="127323"/>
                  <a:pt x="210009" y="136104"/>
                  <a:pt x="217326" y="143422"/>
                </a:cubicBezTo>
                <a:cubicBezTo>
                  <a:pt x="218790" y="146349"/>
                  <a:pt x="219522" y="148544"/>
                  <a:pt x="219522" y="150007"/>
                </a:cubicBezTo>
                <a:cubicBezTo>
                  <a:pt x="218058" y="151471"/>
                  <a:pt x="215131" y="152202"/>
                  <a:pt x="210741" y="152202"/>
                </a:cubicBezTo>
                <a:cubicBezTo>
                  <a:pt x="187325" y="152202"/>
                  <a:pt x="168300" y="152934"/>
                  <a:pt x="153665" y="154398"/>
                </a:cubicBezTo>
                <a:lnTo>
                  <a:pt x="151470" y="154398"/>
                </a:lnTo>
                <a:cubicBezTo>
                  <a:pt x="151470" y="179277"/>
                  <a:pt x="151470" y="204888"/>
                  <a:pt x="151470" y="231230"/>
                </a:cubicBezTo>
                <a:lnTo>
                  <a:pt x="206350" y="211473"/>
                </a:lnTo>
                <a:lnTo>
                  <a:pt x="212936" y="222449"/>
                </a:lnTo>
                <a:cubicBezTo>
                  <a:pt x="195374" y="235621"/>
                  <a:pt x="174886" y="250255"/>
                  <a:pt x="151470" y="266354"/>
                </a:cubicBezTo>
                <a:cubicBezTo>
                  <a:pt x="151470" y="279525"/>
                  <a:pt x="151470" y="291965"/>
                  <a:pt x="151470" y="303672"/>
                </a:cubicBezTo>
                <a:cubicBezTo>
                  <a:pt x="150006" y="375383"/>
                  <a:pt x="145616" y="419287"/>
                  <a:pt x="138299" y="435385"/>
                </a:cubicBezTo>
                <a:cubicBezTo>
                  <a:pt x="128054" y="467582"/>
                  <a:pt x="110493" y="496119"/>
                  <a:pt x="85614" y="520999"/>
                </a:cubicBezTo>
                <a:cubicBezTo>
                  <a:pt x="73906" y="531243"/>
                  <a:pt x="65857" y="534902"/>
                  <a:pt x="61466" y="531975"/>
                </a:cubicBezTo>
                <a:cubicBezTo>
                  <a:pt x="57076" y="529048"/>
                  <a:pt x="57076" y="520267"/>
                  <a:pt x="61466" y="505632"/>
                </a:cubicBezTo>
                <a:cubicBezTo>
                  <a:pt x="64393" y="490997"/>
                  <a:pt x="62198" y="480021"/>
                  <a:pt x="54881" y="472704"/>
                </a:cubicBezTo>
                <a:cubicBezTo>
                  <a:pt x="46100" y="460996"/>
                  <a:pt x="29270" y="444898"/>
                  <a:pt x="4391" y="424409"/>
                </a:cubicBezTo>
                <a:lnTo>
                  <a:pt x="13171" y="413433"/>
                </a:lnTo>
                <a:lnTo>
                  <a:pt x="74637" y="435385"/>
                </a:lnTo>
                <a:cubicBezTo>
                  <a:pt x="79028" y="410506"/>
                  <a:pt x="82687" y="370260"/>
                  <a:pt x="85614" y="314648"/>
                </a:cubicBezTo>
                <a:cubicBezTo>
                  <a:pt x="82687" y="316112"/>
                  <a:pt x="78296" y="319039"/>
                  <a:pt x="72442" y="323429"/>
                </a:cubicBezTo>
                <a:cubicBezTo>
                  <a:pt x="63661" y="329283"/>
                  <a:pt x="57076" y="333674"/>
                  <a:pt x="52685" y="336601"/>
                </a:cubicBezTo>
                <a:cubicBezTo>
                  <a:pt x="48295" y="339527"/>
                  <a:pt x="44636" y="339527"/>
                  <a:pt x="41709" y="336601"/>
                </a:cubicBezTo>
                <a:cubicBezTo>
                  <a:pt x="41709" y="338064"/>
                  <a:pt x="40977" y="338064"/>
                  <a:pt x="39514" y="336601"/>
                </a:cubicBezTo>
                <a:cubicBezTo>
                  <a:pt x="38051" y="333674"/>
                  <a:pt x="35124" y="330015"/>
                  <a:pt x="30733" y="325624"/>
                </a:cubicBezTo>
                <a:cubicBezTo>
                  <a:pt x="17562" y="308063"/>
                  <a:pt x="8781" y="293428"/>
                  <a:pt x="4391" y="281720"/>
                </a:cubicBezTo>
                <a:lnTo>
                  <a:pt x="85614" y="253182"/>
                </a:lnTo>
                <a:cubicBezTo>
                  <a:pt x="85614" y="222449"/>
                  <a:pt x="85614" y="190985"/>
                  <a:pt x="85614" y="158788"/>
                </a:cubicBezTo>
                <a:lnTo>
                  <a:pt x="74637" y="158788"/>
                </a:lnTo>
                <a:cubicBezTo>
                  <a:pt x="57076" y="161715"/>
                  <a:pt x="40977" y="163179"/>
                  <a:pt x="26343" y="163179"/>
                </a:cubicBezTo>
                <a:lnTo>
                  <a:pt x="6586" y="132446"/>
                </a:lnTo>
                <a:cubicBezTo>
                  <a:pt x="15367" y="132446"/>
                  <a:pt x="27806" y="131714"/>
                  <a:pt x="43904" y="130250"/>
                </a:cubicBezTo>
                <a:cubicBezTo>
                  <a:pt x="54149" y="130250"/>
                  <a:pt x="61466" y="130250"/>
                  <a:pt x="65857" y="130250"/>
                </a:cubicBezTo>
                <a:lnTo>
                  <a:pt x="85614" y="128055"/>
                </a:lnTo>
                <a:lnTo>
                  <a:pt x="85614" y="95127"/>
                </a:lnTo>
                <a:cubicBezTo>
                  <a:pt x="85614" y="55613"/>
                  <a:pt x="84882" y="27807"/>
                  <a:pt x="83418" y="11709"/>
                </a:cubicBezTo>
                <a:cubicBezTo>
                  <a:pt x="81955" y="5855"/>
                  <a:pt x="81955" y="2196"/>
                  <a:pt x="83418" y="733"/>
                </a:cubicBezTo>
                <a:close/>
              </a:path>
            </a:pathLst>
          </a:custGeom>
          <a:solidFill>
            <a:schemeClr val="bg1"/>
          </a:solidFill>
          <a:ln>
            <a:noFill/>
          </a:ln>
          <a:effectLst>
            <a:outerShdw blurRad="38100" dist="38100" dir="2700000" algn="tl">
              <a:srgbClr val="000000">
                <a:alpha val="43137"/>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4400" dirty="0">
              <a:solidFill>
                <a:schemeClr val="bg1"/>
              </a:solidFill>
              <a:effectLst>
                <a:outerShdw blurRad="38100" dist="38100" dir="2700000" algn="tl">
                  <a:srgbClr val="000000">
                    <a:alpha val="43137"/>
                  </a:srgbClr>
                </a:outerShdw>
              </a:effectLst>
              <a:latin typeface="方正颜宋简体_中" panose="02000000000000000000" pitchFamily="2" charset="-122"/>
              <a:ea typeface="方正颜宋简体_中" panose="02000000000000000000" pitchFamily="2" charset="-122"/>
              <a:cs typeface="方正颜宋简体_中" panose="02000000000000000000" pitchFamily="2" charset="-122"/>
            </a:endParaRPr>
          </a:p>
        </p:txBody>
      </p:sp>
      <p:sp>
        <p:nvSpPr>
          <p:cNvPr id="9" name="文本框 8"/>
          <p:cNvSpPr txBox="1"/>
          <p:nvPr/>
        </p:nvSpPr>
        <p:spPr>
          <a:xfrm>
            <a:off x="5019638" y="1716967"/>
            <a:ext cx="3871444" cy="2606804"/>
          </a:xfrm>
          <a:prstGeom prst="rect">
            <a:avLst/>
          </a:prstGeom>
          <a:noFill/>
        </p:spPr>
        <p:txBody>
          <a:bodyPr wrap="square" tIns="0" rtlCol="0">
            <a:spAutoFit/>
          </a:bodyPr>
          <a:lstStyle/>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11.1.1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顺序查找</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11.1.2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折半查找</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11.1.3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索引查找</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11.1.4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作业</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12" presetClass="entr" presetSubtype="2"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ppt_x</p:attrName>
                                        </p:attrNameLst>
                                      </p:cBhvr>
                                      <p:tavLst>
                                        <p:tav tm="0">
                                          <p:val>
                                            <p:strVal val="#ppt_x+#ppt_w*1.125000"/>
                                          </p:val>
                                        </p:tav>
                                        <p:tav tm="100000">
                                          <p:val>
                                            <p:strVal val="#ppt_x"/>
                                          </p:val>
                                        </p:tav>
                                      </p:tavLst>
                                    </p:anim>
                                    <p:animEffect transition="in" filter="wipe(left)">
                                      <p:cBhvr>
                                        <p:cTn id="16" dur="500"/>
                                        <p:tgtEl>
                                          <p:spTgt spid="1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10" presetClass="entr" presetSubtype="0" fill="hold" grpId="0" nodeType="withEffect">
                                  <p:stCondLst>
                                    <p:cond delay="1000"/>
                                  </p:stCondLst>
                                  <p:iterate type="wd">
                                    <p:tmPct val="10000"/>
                                  </p:iterate>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11" grpId="0" animBg="1"/>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a:extLst>
              <a:ext uri="{FF2B5EF4-FFF2-40B4-BE49-F238E27FC236}">
                <a16:creationId xmlns="" xmlns:a16="http://schemas.microsoft.com/office/drawing/2014/main" id="{EB327DDA-5FBA-4BFF-9CFB-E86634618238}"/>
              </a:ext>
            </a:extLst>
          </p:cNvPr>
          <p:cNvSpPr>
            <a:spLocks noGrp="1"/>
          </p:cNvSpPr>
          <p:nvPr>
            <p:ph type="subTitle" idx="1"/>
          </p:nvPr>
        </p:nvSpPr>
        <p:spPr/>
        <p:txBody>
          <a:bodyPr/>
          <a:lstStyle/>
          <a:p>
            <a:r>
              <a:rPr lang="en-US" altLang="zh-CN" dirty="0"/>
              <a:t>11.1</a:t>
            </a:r>
            <a:r>
              <a:rPr lang="zh-CN" altLang="en-US" dirty="0"/>
              <a:t>静态查找</a:t>
            </a:r>
          </a:p>
        </p:txBody>
      </p:sp>
      <p:sp>
        <p:nvSpPr>
          <p:cNvPr id="6" name="文本占位符 5">
            <a:extLst>
              <a:ext uri="{FF2B5EF4-FFF2-40B4-BE49-F238E27FC236}">
                <a16:creationId xmlns="" xmlns:a16="http://schemas.microsoft.com/office/drawing/2014/main" id="{22B9363F-F43C-40F6-B364-D40612A7D7E8}"/>
              </a:ext>
            </a:extLst>
          </p:cNvPr>
          <p:cNvSpPr>
            <a:spLocks noGrp="1"/>
          </p:cNvSpPr>
          <p:nvPr>
            <p:ph type="body" idx="10"/>
          </p:nvPr>
        </p:nvSpPr>
        <p:spPr/>
        <p:txBody>
          <a:bodyPr/>
          <a:lstStyle/>
          <a:p>
            <a:endParaRPr lang="zh-CN" altLang="en-US"/>
          </a:p>
        </p:txBody>
      </p:sp>
      <p:graphicFrame>
        <p:nvGraphicFramePr>
          <p:cNvPr id="4" name="内容占位符 3"/>
          <p:cNvGraphicFramePr>
            <a:graphicFrameLocks noGrp="1"/>
          </p:cNvGraphicFramePr>
          <p:nvPr>
            <p:ph idx="11"/>
            <p:extLst>
              <p:ext uri="{D42A27DB-BD31-4B8C-83A1-F6EECF244321}">
                <p14:modId xmlns:p14="http://schemas.microsoft.com/office/powerpoint/2010/main" val="3417060819"/>
              </p:ext>
            </p:extLst>
          </p:nvPr>
        </p:nvGraphicFramePr>
        <p:xfrm>
          <a:off x="568326" y="2908366"/>
          <a:ext cx="11055348" cy="504056"/>
        </p:xfrm>
        <a:graphic>
          <a:graphicData uri="http://schemas.openxmlformats.org/drawingml/2006/table">
            <a:tbl>
              <a:tblPr firstRow="1" bandRow="1">
                <a:tableStyleId>{5C22544A-7EE6-4342-B048-85BDC9FD1C3A}</a:tableStyleId>
              </a:tblPr>
              <a:tblGrid>
                <a:gridCol w="1842558">
                  <a:extLst>
                    <a:ext uri="{9D8B030D-6E8A-4147-A177-3AD203B41FA5}">
                      <a16:colId xmlns="" xmlns:a16="http://schemas.microsoft.com/office/drawing/2014/main" val="820980912"/>
                    </a:ext>
                  </a:extLst>
                </a:gridCol>
                <a:gridCol w="1842558">
                  <a:extLst>
                    <a:ext uri="{9D8B030D-6E8A-4147-A177-3AD203B41FA5}">
                      <a16:colId xmlns="" xmlns:a16="http://schemas.microsoft.com/office/drawing/2014/main" val="205067517"/>
                    </a:ext>
                  </a:extLst>
                </a:gridCol>
                <a:gridCol w="1842558">
                  <a:extLst>
                    <a:ext uri="{9D8B030D-6E8A-4147-A177-3AD203B41FA5}">
                      <a16:colId xmlns="" xmlns:a16="http://schemas.microsoft.com/office/drawing/2014/main" val="4017553151"/>
                    </a:ext>
                  </a:extLst>
                </a:gridCol>
                <a:gridCol w="1842558">
                  <a:extLst>
                    <a:ext uri="{9D8B030D-6E8A-4147-A177-3AD203B41FA5}">
                      <a16:colId xmlns="" xmlns:a16="http://schemas.microsoft.com/office/drawing/2014/main" val="3229700910"/>
                    </a:ext>
                  </a:extLst>
                </a:gridCol>
                <a:gridCol w="1842558">
                  <a:extLst>
                    <a:ext uri="{9D8B030D-6E8A-4147-A177-3AD203B41FA5}">
                      <a16:colId xmlns="" xmlns:a16="http://schemas.microsoft.com/office/drawing/2014/main" val="98404246"/>
                    </a:ext>
                  </a:extLst>
                </a:gridCol>
                <a:gridCol w="1842558">
                  <a:extLst>
                    <a:ext uri="{9D8B030D-6E8A-4147-A177-3AD203B41FA5}">
                      <a16:colId xmlns="" xmlns:a16="http://schemas.microsoft.com/office/drawing/2014/main" val="2332946255"/>
                    </a:ext>
                  </a:extLst>
                </a:gridCol>
              </a:tblGrid>
              <a:tr h="504056">
                <a:tc>
                  <a:txBody>
                    <a:bodyPr/>
                    <a:lstStyle/>
                    <a:p>
                      <a:pPr algn="ctr"/>
                      <a:endParaRPr lang="zh-CN" altLang="en-US" dirty="0">
                        <a:solidFill>
                          <a:schemeClr val="tx1"/>
                        </a:solidFill>
                      </a:endParaRPr>
                    </a:p>
                  </a:txBody>
                  <a:tcPr marL="100503" marR="100503">
                    <a:solidFill>
                      <a:srgbClr val="CCFFFF"/>
                    </a:solidFill>
                  </a:tcPr>
                </a:tc>
                <a:tc>
                  <a:txBody>
                    <a:bodyPr/>
                    <a:lstStyle/>
                    <a:p>
                      <a:pPr algn="ctr"/>
                      <a:r>
                        <a:rPr lang="en-US" altLang="zh-CN" dirty="0">
                          <a:solidFill>
                            <a:schemeClr val="tx1"/>
                          </a:solidFill>
                        </a:rPr>
                        <a:t>52</a:t>
                      </a:r>
                      <a:endParaRPr lang="zh-CN" altLang="en-US" dirty="0">
                        <a:solidFill>
                          <a:schemeClr val="tx1"/>
                        </a:solidFill>
                      </a:endParaRPr>
                    </a:p>
                  </a:txBody>
                  <a:tcPr marL="100503" marR="100503">
                    <a:solidFill>
                      <a:srgbClr val="CCFFFF"/>
                    </a:solidFill>
                  </a:tcPr>
                </a:tc>
                <a:tc>
                  <a:txBody>
                    <a:bodyPr/>
                    <a:lstStyle/>
                    <a:p>
                      <a:pPr algn="ctr"/>
                      <a:r>
                        <a:rPr lang="en-US" altLang="zh-CN" dirty="0">
                          <a:solidFill>
                            <a:schemeClr val="tx1"/>
                          </a:solidFill>
                        </a:rPr>
                        <a:t>7</a:t>
                      </a:r>
                      <a:endParaRPr lang="zh-CN" altLang="en-US" dirty="0">
                        <a:solidFill>
                          <a:schemeClr val="tx1"/>
                        </a:solidFill>
                      </a:endParaRPr>
                    </a:p>
                  </a:txBody>
                  <a:tcPr marL="100503" marR="100503">
                    <a:solidFill>
                      <a:srgbClr val="CCFFFF"/>
                    </a:solidFill>
                  </a:tcPr>
                </a:tc>
                <a:tc>
                  <a:txBody>
                    <a:bodyPr/>
                    <a:lstStyle/>
                    <a:p>
                      <a:pPr algn="ctr"/>
                      <a:r>
                        <a:rPr lang="en-US" altLang="zh-CN" dirty="0">
                          <a:solidFill>
                            <a:schemeClr val="tx1"/>
                          </a:solidFill>
                        </a:rPr>
                        <a:t>13</a:t>
                      </a:r>
                      <a:endParaRPr lang="zh-CN" altLang="en-US" dirty="0">
                        <a:solidFill>
                          <a:schemeClr val="tx1"/>
                        </a:solidFill>
                      </a:endParaRPr>
                    </a:p>
                  </a:txBody>
                  <a:tcPr marL="100503" marR="100503">
                    <a:solidFill>
                      <a:srgbClr val="CCFFFF"/>
                    </a:solidFill>
                  </a:tcPr>
                </a:tc>
                <a:tc>
                  <a:txBody>
                    <a:bodyPr/>
                    <a:lstStyle/>
                    <a:p>
                      <a:pPr algn="ctr"/>
                      <a:r>
                        <a:rPr lang="en-US" altLang="zh-CN" dirty="0">
                          <a:solidFill>
                            <a:schemeClr val="tx1"/>
                          </a:solidFill>
                        </a:rPr>
                        <a:t>9</a:t>
                      </a:r>
                      <a:endParaRPr lang="zh-CN" altLang="en-US" dirty="0">
                        <a:solidFill>
                          <a:schemeClr val="tx1"/>
                        </a:solidFill>
                      </a:endParaRPr>
                    </a:p>
                  </a:txBody>
                  <a:tcPr marL="100503" marR="100503">
                    <a:solidFill>
                      <a:srgbClr val="CCFFFF"/>
                    </a:solidFill>
                  </a:tcPr>
                </a:tc>
                <a:tc>
                  <a:txBody>
                    <a:bodyPr/>
                    <a:lstStyle/>
                    <a:p>
                      <a:pPr algn="ctr"/>
                      <a:r>
                        <a:rPr lang="en-US" altLang="zh-CN" dirty="0">
                          <a:solidFill>
                            <a:schemeClr val="tx1"/>
                          </a:solidFill>
                        </a:rPr>
                        <a:t>41</a:t>
                      </a:r>
                      <a:endParaRPr lang="zh-CN" altLang="en-US" dirty="0">
                        <a:solidFill>
                          <a:schemeClr val="tx1"/>
                        </a:solidFill>
                      </a:endParaRPr>
                    </a:p>
                  </a:txBody>
                  <a:tcPr marL="100503" marR="100503">
                    <a:solidFill>
                      <a:srgbClr val="CCFFFF"/>
                    </a:solidFill>
                  </a:tcPr>
                </a:tc>
                <a:extLst>
                  <a:ext uri="{0D108BD9-81ED-4DB2-BD59-A6C34878D82A}">
                    <a16:rowId xmlns="" xmlns:a16="http://schemas.microsoft.com/office/drawing/2014/main" val="2343372458"/>
                  </a:ext>
                </a:extLst>
              </a:tr>
            </a:tbl>
          </a:graphicData>
        </a:graphic>
      </p:graphicFrame>
      <p:sp>
        <p:nvSpPr>
          <p:cNvPr id="2" name="矩形 1"/>
          <p:cNvSpPr/>
          <p:nvPr/>
        </p:nvSpPr>
        <p:spPr>
          <a:xfrm>
            <a:off x="3978414" y="1531279"/>
            <a:ext cx="3877986" cy="5909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p>
            <a:pPr algn="ctr" defTabSz="914400">
              <a:lnSpc>
                <a:spcPct val="90000"/>
              </a:lnSpc>
              <a:spcBef>
                <a:spcPct val="0"/>
              </a:spcBef>
              <a:defRPr/>
            </a:pPr>
            <a:r>
              <a:rPr lang="en-US" altLang="zh-CN" sz="3600" dirty="0">
                <a:solidFill>
                  <a:srgbClr val="5B9BD5">
                    <a:lumMod val="75000"/>
                  </a:srgbClr>
                </a:solidFill>
                <a:latin typeface="微软雅黑" panose="020B0503020204020204" pitchFamily="34" charset="-122"/>
                <a:ea typeface="微软雅黑" panose="020B0503020204020204" pitchFamily="34" charset="-122"/>
              </a:rPr>
              <a:t>11.1.1 </a:t>
            </a:r>
            <a:r>
              <a:rPr lang="zh-CN" altLang="en-US" sz="3600" dirty="0">
                <a:solidFill>
                  <a:srgbClr val="5B9BD5">
                    <a:lumMod val="75000"/>
                  </a:srgbClr>
                </a:solidFill>
                <a:latin typeface="微软雅黑" panose="020B0503020204020204" pitchFamily="34" charset="-122"/>
                <a:ea typeface="微软雅黑" panose="020B0503020204020204" pitchFamily="34" charset="-122"/>
              </a:rPr>
              <a:t>顺序查找</a:t>
            </a:r>
          </a:p>
        </p:txBody>
      </p:sp>
    </p:spTree>
    <p:extLst>
      <p:ext uri="{BB962C8B-B14F-4D97-AF65-F5344CB8AC3E}">
        <p14:creationId xmlns:p14="http://schemas.microsoft.com/office/powerpoint/2010/main" val="2199007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a:extLst>
              <a:ext uri="{FF2B5EF4-FFF2-40B4-BE49-F238E27FC236}">
                <a16:creationId xmlns="" xmlns:a16="http://schemas.microsoft.com/office/drawing/2014/main" id="{88E58F41-DC4B-462D-8D64-6AB6481F56DA}"/>
              </a:ext>
            </a:extLst>
          </p:cNvPr>
          <p:cNvSpPr>
            <a:spLocks noGrp="1"/>
          </p:cNvSpPr>
          <p:nvPr>
            <p:ph type="subTitle" idx="1"/>
          </p:nvPr>
        </p:nvSpPr>
        <p:spPr/>
        <p:txBody>
          <a:bodyPr/>
          <a:lstStyle/>
          <a:p>
            <a:r>
              <a:rPr lang="en-US" altLang="zh-CN" dirty="0"/>
              <a:t>11.1.1</a:t>
            </a:r>
            <a:r>
              <a:rPr lang="zh-CN" altLang="en-US" dirty="0"/>
              <a:t>顺序查找</a:t>
            </a:r>
          </a:p>
        </p:txBody>
      </p:sp>
      <p:sp>
        <p:nvSpPr>
          <p:cNvPr id="5" name="文本占位符 4">
            <a:extLst>
              <a:ext uri="{FF2B5EF4-FFF2-40B4-BE49-F238E27FC236}">
                <a16:creationId xmlns="" xmlns:a16="http://schemas.microsoft.com/office/drawing/2014/main" id="{373A775F-3500-4C53-B541-6116DB1181E1}"/>
              </a:ext>
            </a:extLst>
          </p:cNvPr>
          <p:cNvSpPr>
            <a:spLocks noGrp="1"/>
          </p:cNvSpPr>
          <p:nvPr>
            <p:ph type="body" idx="10"/>
          </p:nvPr>
        </p:nvSpPr>
        <p:spPr/>
        <p:txBody>
          <a:bodyPr/>
          <a:lstStyle/>
          <a:p>
            <a:endParaRPr lang="zh-CN" altLang="en-US"/>
          </a:p>
        </p:txBody>
      </p:sp>
      <p:sp>
        <p:nvSpPr>
          <p:cNvPr id="208899" name="Rectangle 3"/>
          <p:cNvSpPr>
            <a:spLocks noGrp="1" noChangeArrowheads="1"/>
          </p:cNvSpPr>
          <p:nvPr>
            <p:ph idx="11"/>
          </p:nvPr>
        </p:nvSpPr>
        <p:spPr>
          <a:xfrm>
            <a:off x="568337" y="2159753"/>
            <a:ext cx="11055325" cy="5057775"/>
          </a:xfrm>
        </p:spPr>
        <p:txBody>
          <a:bodyPr/>
          <a:lstStyle/>
          <a:p>
            <a:pPr marL="609600" indent="-609600" eaLnBrk="1" hangingPunct="1">
              <a:spcBef>
                <a:spcPct val="30000"/>
              </a:spcBef>
              <a:defRPr/>
            </a:pPr>
            <a:r>
              <a:rPr lang="zh-CN" altLang="en-US" sz="2600" b="0" dirty="0">
                <a:effectLst/>
                <a:latin typeface="微软雅黑" panose="020B0503020204020204" pitchFamily="34" charset="-122"/>
                <a:ea typeface="微软雅黑" panose="020B0503020204020204" pitchFamily="34" charset="-122"/>
              </a:rPr>
              <a:t>从表中指定位置（一般为最后一个，第</a:t>
            </a:r>
            <a:r>
              <a:rPr lang="en-US" altLang="zh-CN" sz="2600" b="0" dirty="0">
                <a:effectLst/>
                <a:latin typeface="微软雅黑" panose="020B0503020204020204" pitchFamily="34" charset="-122"/>
                <a:ea typeface="微软雅黑" panose="020B0503020204020204" pitchFamily="34" charset="-122"/>
              </a:rPr>
              <a:t>0</a:t>
            </a:r>
            <a:r>
              <a:rPr lang="zh-CN" altLang="en-US" sz="2600" b="0" dirty="0">
                <a:effectLst/>
                <a:latin typeface="微软雅黑" panose="020B0503020204020204" pitchFamily="34" charset="-122"/>
                <a:ea typeface="微软雅黑" panose="020B0503020204020204" pitchFamily="34" charset="-122"/>
              </a:rPr>
              <a:t>个位置设为岗哨）的记录开始，沿某个方向将记录的关键字与给定值相比较，若某个记录的关键字和给定值相等，则</a:t>
            </a:r>
            <a:r>
              <a:rPr lang="zh-CN" altLang="en-US" sz="2600" b="0" dirty="0">
                <a:solidFill>
                  <a:srgbClr val="0070C0"/>
                </a:solidFill>
                <a:effectLst/>
                <a:latin typeface="微软雅黑" panose="020B0503020204020204" pitchFamily="34" charset="-122"/>
                <a:ea typeface="微软雅黑" panose="020B0503020204020204" pitchFamily="34" charset="-122"/>
              </a:rPr>
              <a:t>查找成功</a:t>
            </a:r>
            <a:r>
              <a:rPr lang="zh-CN" altLang="en-US" sz="2600" b="0" dirty="0">
                <a:effectLst/>
                <a:latin typeface="微软雅黑" panose="020B0503020204020204" pitchFamily="34" charset="-122"/>
                <a:ea typeface="微软雅黑" panose="020B0503020204020204" pitchFamily="34" charset="-122"/>
              </a:rPr>
              <a:t>；</a:t>
            </a:r>
          </a:p>
          <a:p>
            <a:pPr marL="609600" indent="-609600" eaLnBrk="1" hangingPunct="1">
              <a:spcBef>
                <a:spcPct val="30000"/>
              </a:spcBef>
              <a:defRPr/>
            </a:pPr>
            <a:endParaRPr lang="en-US" altLang="zh-CN" sz="2600" b="0" dirty="0">
              <a:effectLst/>
              <a:latin typeface="微软雅黑" panose="020B0503020204020204" pitchFamily="34" charset="-122"/>
              <a:ea typeface="微软雅黑" panose="020B0503020204020204" pitchFamily="34" charset="-122"/>
            </a:endParaRPr>
          </a:p>
          <a:p>
            <a:pPr marL="609600" indent="-609600" eaLnBrk="1" hangingPunct="1">
              <a:spcBef>
                <a:spcPct val="30000"/>
              </a:spcBef>
              <a:defRPr/>
            </a:pPr>
            <a:r>
              <a:rPr lang="zh-CN" altLang="en-US" sz="2600" b="0" dirty="0">
                <a:effectLst/>
                <a:latin typeface="微软雅黑" panose="020B0503020204020204" pitchFamily="34" charset="-122"/>
                <a:ea typeface="微软雅黑" panose="020B0503020204020204" pitchFamily="34" charset="-122"/>
              </a:rPr>
              <a:t>反之，若找完整个顺序表，都没有与给定关键字值相等的记录，则此顺序表中没有满足查找条件的记录，</a:t>
            </a:r>
            <a:r>
              <a:rPr lang="zh-CN" altLang="en-US" sz="2600" b="0" dirty="0">
                <a:solidFill>
                  <a:srgbClr val="0070C0"/>
                </a:solidFill>
                <a:effectLst/>
                <a:latin typeface="微软雅黑" panose="020B0503020204020204" pitchFamily="34" charset="-122"/>
                <a:ea typeface="微软雅黑" panose="020B0503020204020204" pitchFamily="34" charset="-122"/>
              </a:rPr>
              <a:t>查找失败</a:t>
            </a:r>
            <a:r>
              <a:rPr lang="zh-CN" altLang="en-US" sz="2600" b="0" dirty="0">
                <a:effectLst/>
                <a:latin typeface="微软雅黑" panose="020B0503020204020204" pitchFamily="34" charset="-122"/>
                <a:ea typeface="微软雅黑" panose="020B0503020204020204" pitchFamily="34" charset="-122"/>
              </a:rPr>
              <a:t>。 </a:t>
            </a:r>
          </a:p>
        </p:txBody>
      </p:sp>
      <p:sp>
        <p:nvSpPr>
          <p:cNvPr id="2" name="矩形 1"/>
          <p:cNvSpPr/>
          <p:nvPr/>
        </p:nvSpPr>
        <p:spPr>
          <a:xfrm>
            <a:off x="1847528" y="1412776"/>
            <a:ext cx="3877986" cy="590931"/>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lIns="91440" tIns="45720" rIns="91440" bIns="45720" rtlCol="0" anchor="b">
            <a:normAutofit/>
          </a:bodyPr>
          <a:lstStyle/>
          <a:p>
            <a:pPr algn="ctr" defTabSz="914400">
              <a:lnSpc>
                <a:spcPct val="90000"/>
              </a:lnSpc>
              <a:spcBef>
                <a:spcPct val="0"/>
              </a:spcBef>
              <a:defRPr/>
            </a:pPr>
            <a:r>
              <a:rPr lang="zh-CN" altLang="en-US" sz="3600" dirty="0">
                <a:solidFill>
                  <a:srgbClr val="5B9BD5">
                    <a:lumMod val="75000"/>
                  </a:srgbClr>
                </a:solidFill>
                <a:latin typeface="微软雅黑" panose="020B0503020204020204" pitchFamily="34" charset="-122"/>
                <a:ea typeface="微软雅黑" panose="020B0503020204020204" pitchFamily="34" charset="-122"/>
              </a:rPr>
              <a:t>顺序查找基本思想</a:t>
            </a:r>
          </a:p>
        </p:txBody>
      </p:sp>
    </p:spTree>
    <p:extLst>
      <p:ext uri="{BB962C8B-B14F-4D97-AF65-F5344CB8AC3E}">
        <p14:creationId xmlns:p14="http://schemas.microsoft.com/office/powerpoint/2010/main" val="3572829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08899">
                                            <p:txEl>
                                              <p:pRg st="0" end="0"/>
                                            </p:txEl>
                                          </p:spTgt>
                                        </p:tgtEl>
                                        <p:attrNameLst>
                                          <p:attrName>style.visibility</p:attrName>
                                        </p:attrNameLst>
                                      </p:cBhvr>
                                      <p:to>
                                        <p:strVal val="visible"/>
                                      </p:to>
                                    </p:set>
                                    <p:anim calcmode="lin" valueType="num">
                                      <p:cBhvr additive="base">
                                        <p:cTn id="13" dur="500" fill="hold"/>
                                        <p:tgtEl>
                                          <p:spTgt spid="2088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088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8899">
                                            <p:txEl>
                                              <p:pRg st="2" end="2"/>
                                            </p:txEl>
                                          </p:spTgt>
                                        </p:tgtEl>
                                        <p:attrNameLst>
                                          <p:attrName>style.visibility</p:attrName>
                                        </p:attrNameLst>
                                      </p:cBhvr>
                                      <p:to>
                                        <p:strVal val="visible"/>
                                      </p:to>
                                    </p:set>
                                    <p:anim calcmode="lin" valueType="num">
                                      <p:cBhvr additive="base">
                                        <p:cTn id="19" dur="500" fill="hold"/>
                                        <p:tgtEl>
                                          <p:spTgt spid="20889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889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 xmlns:a16="http://schemas.microsoft.com/office/drawing/2014/main" id="{1853B6FC-00C3-46ED-8EA9-D294E4FD3FC0}"/>
              </a:ext>
            </a:extLst>
          </p:cNvPr>
          <p:cNvSpPr>
            <a:spLocks noGrp="1"/>
          </p:cNvSpPr>
          <p:nvPr>
            <p:ph type="subTitle" idx="1"/>
          </p:nvPr>
        </p:nvSpPr>
        <p:spPr/>
        <p:txBody>
          <a:bodyPr/>
          <a:lstStyle/>
          <a:p>
            <a:r>
              <a:rPr lang="en-US" altLang="zh-CN" dirty="0"/>
              <a:t>11.1.1</a:t>
            </a:r>
            <a:r>
              <a:rPr lang="zh-CN" altLang="en-US" dirty="0"/>
              <a:t>顺序查找</a:t>
            </a:r>
          </a:p>
        </p:txBody>
      </p:sp>
      <p:sp>
        <p:nvSpPr>
          <p:cNvPr id="4" name="文本占位符 3">
            <a:extLst>
              <a:ext uri="{FF2B5EF4-FFF2-40B4-BE49-F238E27FC236}">
                <a16:creationId xmlns="" xmlns:a16="http://schemas.microsoft.com/office/drawing/2014/main" id="{545E9F7B-57A8-4801-8F71-4ED9CE4E6981}"/>
              </a:ext>
            </a:extLst>
          </p:cNvPr>
          <p:cNvSpPr>
            <a:spLocks noGrp="1"/>
          </p:cNvSpPr>
          <p:nvPr>
            <p:ph type="body" idx="10"/>
          </p:nvPr>
        </p:nvSpPr>
        <p:spPr/>
        <p:txBody>
          <a:bodyPr/>
          <a:lstStyle/>
          <a:p>
            <a:endParaRPr lang="zh-CN" altLang="en-US"/>
          </a:p>
        </p:txBody>
      </p:sp>
      <p:graphicFrame>
        <p:nvGraphicFramePr>
          <p:cNvPr id="260098" name="Object 2"/>
          <p:cNvGraphicFramePr>
            <a:graphicFrameLocks noChangeAspect="1"/>
          </p:cNvGraphicFramePr>
          <p:nvPr>
            <p:extLst/>
          </p:nvPr>
        </p:nvGraphicFramePr>
        <p:xfrm>
          <a:off x="2126035" y="1703481"/>
          <a:ext cx="8078788" cy="1700213"/>
        </p:xfrm>
        <a:graphic>
          <a:graphicData uri="http://schemas.openxmlformats.org/presentationml/2006/ole">
            <mc:AlternateContent xmlns:mc="http://schemas.openxmlformats.org/markup-compatibility/2006">
              <mc:Choice xmlns:v="urn:schemas-microsoft-com:vml" Requires="v">
                <p:oleObj spid="_x0000_s1074" name="Document" r:id="rId4" imgW="8175078" imgH="1726855" progId="Word.Document.8">
                  <p:embed/>
                </p:oleObj>
              </mc:Choice>
              <mc:Fallback>
                <p:oleObj name="Document" r:id="rId4" imgW="8175078" imgH="1726855" progId="Word.Document.8">
                  <p:embed/>
                  <p:pic>
                    <p:nvPicPr>
                      <p:cNvPr id="260098" name="Object 2"/>
                      <p:cNvPicPr>
                        <a:picLocks noChangeAspect="1" noChangeArrowheads="1"/>
                      </p:cNvPicPr>
                      <p:nvPr/>
                    </p:nvPicPr>
                    <p:blipFill>
                      <a:blip r:embed="rId5"/>
                      <a:srcRect/>
                      <a:stretch>
                        <a:fillRect/>
                      </a:stretch>
                    </p:blipFill>
                    <p:spPr bwMode="auto">
                      <a:xfrm>
                        <a:off x="2126035" y="1703481"/>
                        <a:ext cx="8078788" cy="170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0099" name="Text Box 3"/>
          <p:cNvSpPr txBox="1">
            <a:spLocks noChangeArrowheads="1"/>
          </p:cNvSpPr>
          <p:nvPr/>
        </p:nvSpPr>
        <p:spPr bwMode="auto">
          <a:xfrm>
            <a:off x="2200648" y="1127219"/>
            <a:ext cx="4206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r>
              <a:rPr kumimoji="1" lang="en-US" altLang="zh-CN" b="0">
                <a:solidFill>
                  <a:srgbClr val="010000"/>
                </a:solidFill>
                <a:latin typeface="微软雅黑" panose="020B0503020204020204" pitchFamily="34" charset="-122"/>
                <a:ea typeface="微软雅黑" panose="020B0503020204020204" pitchFamily="34" charset="-122"/>
              </a:rPr>
              <a:t>R</a:t>
            </a:r>
            <a:endParaRPr kumimoji="1" lang="en-US" altLang="zh-CN" sz="2400" b="0">
              <a:solidFill>
                <a:srgbClr val="010000"/>
              </a:solidFill>
              <a:latin typeface="微软雅黑" panose="020B0503020204020204" pitchFamily="34" charset="-122"/>
              <a:ea typeface="微软雅黑" panose="020B0503020204020204" pitchFamily="34" charset="-122"/>
            </a:endParaRPr>
          </a:p>
        </p:txBody>
      </p:sp>
      <p:graphicFrame>
        <p:nvGraphicFramePr>
          <p:cNvPr id="260100" name="Object 4"/>
          <p:cNvGraphicFramePr>
            <a:graphicFrameLocks noChangeAspect="1"/>
          </p:cNvGraphicFramePr>
          <p:nvPr>
            <p:extLst/>
          </p:nvPr>
        </p:nvGraphicFramePr>
        <p:xfrm>
          <a:off x="2136200" y="4713157"/>
          <a:ext cx="8188325" cy="1725613"/>
        </p:xfrm>
        <a:graphic>
          <a:graphicData uri="http://schemas.openxmlformats.org/presentationml/2006/ole">
            <mc:AlternateContent xmlns:mc="http://schemas.openxmlformats.org/markup-compatibility/2006">
              <mc:Choice xmlns:v="urn:schemas-microsoft-com:vml" Requires="v">
                <p:oleObj spid="_x0000_s1075" name="文档" r:id="rId6" imgW="8194826" imgH="1726495" progId="Word.Document.8">
                  <p:embed/>
                </p:oleObj>
              </mc:Choice>
              <mc:Fallback>
                <p:oleObj name="文档" r:id="rId6" imgW="8194826" imgH="1726495" progId="Word.Document.8">
                  <p:embed/>
                  <p:pic>
                    <p:nvPicPr>
                      <p:cNvPr id="26010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6200" y="4713157"/>
                        <a:ext cx="8188325" cy="172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0101" name="Text Box 5"/>
          <p:cNvSpPr txBox="1">
            <a:spLocks noChangeArrowheads="1"/>
          </p:cNvSpPr>
          <p:nvPr/>
        </p:nvSpPr>
        <p:spPr bwMode="auto">
          <a:xfrm>
            <a:off x="2129850" y="4146420"/>
            <a:ext cx="4206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r>
              <a:rPr kumimoji="1" lang="en-US" altLang="zh-CN" b="0">
                <a:solidFill>
                  <a:srgbClr val="010000"/>
                </a:solidFill>
                <a:latin typeface="微软雅黑" panose="020B0503020204020204" pitchFamily="34" charset="-122"/>
                <a:ea typeface="微软雅黑" panose="020B0503020204020204" pitchFamily="34" charset="-122"/>
              </a:rPr>
              <a:t>R</a:t>
            </a:r>
            <a:endParaRPr kumimoji="1" lang="en-US" altLang="zh-CN" sz="2400" b="0">
              <a:solidFill>
                <a:srgbClr val="010000"/>
              </a:solidFill>
              <a:latin typeface="微软雅黑" panose="020B0503020204020204" pitchFamily="34" charset="-122"/>
              <a:ea typeface="微软雅黑" panose="020B0503020204020204" pitchFamily="34" charset="-122"/>
            </a:endParaRPr>
          </a:p>
        </p:txBody>
      </p:sp>
      <p:sp>
        <p:nvSpPr>
          <p:cNvPr id="260102" name="Line 6"/>
          <p:cNvSpPr>
            <a:spLocks noChangeShapeType="1"/>
          </p:cNvSpPr>
          <p:nvPr/>
        </p:nvSpPr>
        <p:spPr bwMode="auto">
          <a:xfrm>
            <a:off x="2490213" y="3714620"/>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微软雅黑" panose="020B0503020204020204" pitchFamily="34" charset="-122"/>
              <a:ea typeface="微软雅黑" panose="020B0503020204020204" pitchFamily="34" charset="-122"/>
            </a:endParaRPr>
          </a:p>
        </p:txBody>
      </p:sp>
      <p:sp>
        <p:nvSpPr>
          <p:cNvPr id="260103" name="Text Box 7"/>
          <p:cNvSpPr txBox="1">
            <a:spLocks noChangeArrowheads="1"/>
          </p:cNvSpPr>
          <p:nvPr/>
        </p:nvSpPr>
        <p:spPr bwMode="auto">
          <a:xfrm>
            <a:off x="2490213" y="3714620"/>
            <a:ext cx="2968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r>
              <a:rPr kumimoji="1" lang="en-US" altLang="zh-CN" sz="3200" b="0">
                <a:solidFill>
                  <a:srgbClr val="990000"/>
                </a:solidFill>
                <a:latin typeface="微软雅黑" panose="020B0503020204020204" pitchFamily="34" charset="-122"/>
                <a:ea typeface="微软雅黑" panose="020B0503020204020204" pitchFamily="34" charset="-122"/>
              </a:rPr>
              <a:t>i</a:t>
            </a:r>
            <a:endParaRPr kumimoji="1" lang="en-US" altLang="zh-CN" sz="2400" b="0">
              <a:solidFill>
                <a:srgbClr val="010000"/>
              </a:solidFill>
              <a:latin typeface="微软雅黑" panose="020B0503020204020204" pitchFamily="34" charset="-122"/>
              <a:ea typeface="微软雅黑" panose="020B0503020204020204" pitchFamily="34" charset="-122"/>
            </a:endParaRPr>
          </a:p>
        </p:txBody>
      </p:sp>
      <p:sp>
        <p:nvSpPr>
          <p:cNvPr id="260104" name="Text Box 8"/>
          <p:cNvSpPr txBox="1">
            <a:spLocks noChangeArrowheads="1"/>
          </p:cNvSpPr>
          <p:nvPr/>
        </p:nvSpPr>
        <p:spPr bwMode="auto">
          <a:xfrm>
            <a:off x="2129850" y="4649657"/>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r>
              <a:rPr kumimoji="1" lang="en-US" altLang="zh-CN" sz="3600" dirty="0">
                <a:solidFill>
                  <a:srgbClr val="CC0000"/>
                </a:solidFill>
                <a:latin typeface="宋体"/>
                <a:ea typeface="宋体"/>
              </a:rPr>
              <a:t>60</a:t>
            </a:r>
            <a:endParaRPr kumimoji="1" lang="en-US" altLang="zh-CN" sz="2400" dirty="0">
              <a:solidFill>
                <a:srgbClr val="010000"/>
              </a:solidFill>
              <a:latin typeface="宋体"/>
              <a:ea typeface="宋体"/>
            </a:endParaRPr>
          </a:p>
        </p:txBody>
      </p:sp>
      <p:grpSp>
        <p:nvGrpSpPr>
          <p:cNvPr id="260105" name="Group 9"/>
          <p:cNvGrpSpPr>
            <a:grpSpLocks/>
          </p:cNvGrpSpPr>
          <p:nvPr/>
        </p:nvGrpSpPr>
        <p:grpSpPr bwMode="auto">
          <a:xfrm>
            <a:off x="9258673" y="614816"/>
            <a:ext cx="296862" cy="990600"/>
            <a:chOff x="4961" y="288"/>
            <a:chExt cx="187" cy="624"/>
          </a:xfrm>
        </p:grpSpPr>
        <p:sp>
          <p:nvSpPr>
            <p:cNvPr id="21541" name="Line 10"/>
            <p:cNvSpPr>
              <a:spLocks noChangeShapeType="1"/>
            </p:cNvSpPr>
            <p:nvPr/>
          </p:nvSpPr>
          <p:spPr bwMode="auto">
            <a:xfrm>
              <a:off x="4992" y="288"/>
              <a:ext cx="0" cy="624"/>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微软雅黑" panose="020B0503020204020204" pitchFamily="34" charset="-122"/>
                <a:ea typeface="微软雅黑" panose="020B0503020204020204" pitchFamily="34" charset="-122"/>
              </a:endParaRPr>
            </a:p>
          </p:txBody>
        </p:sp>
        <p:sp>
          <p:nvSpPr>
            <p:cNvPr id="21542" name="Text Box 11"/>
            <p:cNvSpPr txBox="1">
              <a:spLocks noChangeArrowheads="1"/>
            </p:cNvSpPr>
            <p:nvPr/>
          </p:nvSpPr>
          <p:spPr bwMode="auto">
            <a:xfrm>
              <a:off x="4961" y="391"/>
              <a:ext cx="187"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r>
                <a:rPr kumimoji="1" lang="en-US" altLang="zh-CN" sz="3200" b="0">
                  <a:solidFill>
                    <a:srgbClr val="990000"/>
                  </a:solidFill>
                  <a:latin typeface="微软雅黑" panose="020B0503020204020204" pitchFamily="34" charset="-122"/>
                  <a:ea typeface="微软雅黑" panose="020B0503020204020204" pitchFamily="34" charset="-122"/>
                </a:rPr>
                <a:t>i</a:t>
              </a:r>
              <a:endParaRPr kumimoji="1" lang="en-US" altLang="zh-CN" sz="2400" b="0">
                <a:solidFill>
                  <a:srgbClr val="010000"/>
                </a:solidFill>
                <a:latin typeface="微软雅黑" panose="020B0503020204020204" pitchFamily="34" charset="-122"/>
                <a:ea typeface="微软雅黑" panose="020B0503020204020204" pitchFamily="34" charset="-122"/>
              </a:endParaRPr>
            </a:p>
          </p:txBody>
        </p:sp>
      </p:grpSp>
      <p:sp>
        <p:nvSpPr>
          <p:cNvPr id="260108" name="Text Box 12"/>
          <p:cNvSpPr txBox="1">
            <a:spLocks noChangeArrowheads="1"/>
          </p:cNvSpPr>
          <p:nvPr/>
        </p:nvSpPr>
        <p:spPr bwMode="auto">
          <a:xfrm>
            <a:off x="3670795" y="2799123"/>
            <a:ext cx="14529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r>
              <a:rPr kumimoji="1" lang="en-US" altLang="zh-CN" b="0" dirty="0">
                <a:solidFill>
                  <a:srgbClr val="CC0000"/>
                </a:solidFill>
                <a:latin typeface="微软雅黑" panose="020B0503020204020204" pitchFamily="34" charset="-122"/>
                <a:ea typeface="微软雅黑" panose="020B0503020204020204" pitchFamily="34" charset="-122"/>
              </a:rPr>
              <a:t>key=64</a:t>
            </a:r>
            <a:endParaRPr kumimoji="1" lang="en-US" altLang="zh-CN" sz="2000" b="0" dirty="0">
              <a:solidFill>
                <a:srgbClr val="010000"/>
              </a:solidFill>
              <a:latin typeface="微软雅黑" panose="020B0503020204020204" pitchFamily="34" charset="-122"/>
              <a:ea typeface="微软雅黑" panose="020B0503020204020204" pitchFamily="34" charset="-122"/>
            </a:endParaRPr>
          </a:p>
        </p:txBody>
      </p:sp>
      <p:sp>
        <p:nvSpPr>
          <p:cNvPr id="260109" name="Text Box 13"/>
          <p:cNvSpPr txBox="1">
            <a:spLocks noChangeArrowheads="1"/>
          </p:cNvSpPr>
          <p:nvPr/>
        </p:nvSpPr>
        <p:spPr bwMode="auto">
          <a:xfrm>
            <a:off x="3671435" y="5842525"/>
            <a:ext cx="14529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r>
              <a:rPr kumimoji="1" lang="en-US" altLang="zh-CN" b="0" dirty="0">
                <a:solidFill>
                  <a:srgbClr val="CC0000"/>
                </a:solidFill>
                <a:latin typeface="微软雅黑" panose="020B0503020204020204" pitchFamily="34" charset="-122"/>
                <a:ea typeface="微软雅黑" panose="020B0503020204020204" pitchFamily="34" charset="-122"/>
              </a:rPr>
              <a:t>key=60</a:t>
            </a:r>
            <a:endParaRPr kumimoji="1" lang="en-US" altLang="zh-CN" sz="2000" b="0" dirty="0">
              <a:solidFill>
                <a:srgbClr val="010000"/>
              </a:solidFill>
              <a:latin typeface="微软雅黑" panose="020B0503020204020204" pitchFamily="34" charset="-122"/>
              <a:ea typeface="微软雅黑" panose="020B0503020204020204" pitchFamily="34" charset="-122"/>
            </a:endParaRPr>
          </a:p>
        </p:txBody>
      </p:sp>
      <p:sp>
        <p:nvSpPr>
          <p:cNvPr id="260110" name="Text Box 14"/>
          <p:cNvSpPr txBox="1">
            <a:spLocks noChangeArrowheads="1"/>
          </p:cNvSpPr>
          <p:nvPr/>
        </p:nvSpPr>
        <p:spPr bwMode="auto">
          <a:xfrm>
            <a:off x="2103810" y="1662206"/>
            <a:ext cx="6463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r>
              <a:rPr kumimoji="1" lang="en-US" altLang="zh-CN" sz="3600" dirty="0">
                <a:solidFill>
                  <a:srgbClr val="CC0000"/>
                </a:solidFill>
                <a:latin typeface="宋体"/>
                <a:ea typeface="宋体"/>
              </a:rPr>
              <a:t>64</a:t>
            </a:r>
            <a:endParaRPr kumimoji="1" lang="en-US" altLang="zh-CN" sz="2400" dirty="0">
              <a:solidFill>
                <a:srgbClr val="010000"/>
              </a:solidFill>
              <a:latin typeface="宋体"/>
              <a:ea typeface="宋体"/>
            </a:endParaRPr>
          </a:p>
        </p:txBody>
      </p:sp>
      <p:sp>
        <p:nvSpPr>
          <p:cNvPr id="260111" name="Line 15"/>
          <p:cNvSpPr>
            <a:spLocks noChangeShapeType="1"/>
          </p:cNvSpPr>
          <p:nvPr/>
        </p:nvSpPr>
        <p:spPr bwMode="auto">
          <a:xfrm>
            <a:off x="8754488" y="3714620"/>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微软雅黑" panose="020B0503020204020204" pitchFamily="34" charset="-122"/>
              <a:ea typeface="微软雅黑" panose="020B0503020204020204" pitchFamily="34" charset="-122"/>
            </a:endParaRPr>
          </a:p>
        </p:txBody>
      </p:sp>
      <p:sp>
        <p:nvSpPr>
          <p:cNvPr id="260112" name="Line 16"/>
          <p:cNvSpPr>
            <a:spLocks noChangeShapeType="1"/>
          </p:cNvSpPr>
          <p:nvPr/>
        </p:nvSpPr>
        <p:spPr bwMode="auto">
          <a:xfrm>
            <a:off x="8106788" y="3714620"/>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微软雅黑" panose="020B0503020204020204" pitchFamily="34" charset="-122"/>
              <a:ea typeface="微软雅黑" panose="020B0503020204020204" pitchFamily="34" charset="-122"/>
            </a:endParaRPr>
          </a:p>
        </p:txBody>
      </p:sp>
      <p:sp>
        <p:nvSpPr>
          <p:cNvPr id="260113" name="Line 17"/>
          <p:cNvSpPr>
            <a:spLocks noChangeShapeType="1"/>
          </p:cNvSpPr>
          <p:nvPr/>
        </p:nvSpPr>
        <p:spPr bwMode="auto">
          <a:xfrm>
            <a:off x="7530525" y="3714620"/>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微软雅黑" panose="020B0503020204020204" pitchFamily="34" charset="-122"/>
              <a:ea typeface="微软雅黑" panose="020B0503020204020204" pitchFamily="34" charset="-122"/>
            </a:endParaRPr>
          </a:p>
        </p:txBody>
      </p:sp>
      <p:sp>
        <p:nvSpPr>
          <p:cNvPr id="260114" name="Line 18"/>
          <p:cNvSpPr>
            <a:spLocks noChangeShapeType="1"/>
          </p:cNvSpPr>
          <p:nvPr/>
        </p:nvSpPr>
        <p:spPr bwMode="auto">
          <a:xfrm>
            <a:off x="6882825" y="3714620"/>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微软雅黑" panose="020B0503020204020204" pitchFamily="34" charset="-122"/>
              <a:ea typeface="微软雅黑" panose="020B0503020204020204" pitchFamily="34" charset="-122"/>
            </a:endParaRPr>
          </a:p>
        </p:txBody>
      </p:sp>
      <p:sp>
        <p:nvSpPr>
          <p:cNvPr id="260115" name="Line 19"/>
          <p:cNvSpPr>
            <a:spLocks noChangeShapeType="1"/>
          </p:cNvSpPr>
          <p:nvPr/>
        </p:nvSpPr>
        <p:spPr bwMode="auto">
          <a:xfrm>
            <a:off x="6233538" y="3714620"/>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微软雅黑" panose="020B0503020204020204" pitchFamily="34" charset="-122"/>
              <a:ea typeface="微软雅黑" panose="020B0503020204020204" pitchFamily="34" charset="-122"/>
            </a:endParaRPr>
          </a:p>
        </p:txBody>
      </p:sp>
      <p:sp>
        <p:nvSpPr>
          <p:cNvPr id="260116" name="Line 20"/>
          <p:cNvSpPr>
            <a:spLocks noChangeShapeType="1"/>
          </p:cNvSpPr>
          <p:nvPr/>
        </p:nvSpPr>
        <p:spPr bwMode="auto">
          <a:xfrm>
            <a:off x="5585838" y="3714620"/>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微软雅黑" panose="020B0503020204020204" pitchFamily="34" charset="-122"/>
              <a:ea typeface="微软雅黑" panose="020B0503020204020204" pitchFamily="34" charset="-122"/>
            </a:endParaRPr>
          </a:p>
        </p:txBody>
      </p:sp>
      <p:sp>
        <p:nvSpPr>
          <p:cNvPr id="260117" name="Line 21"/>
          <p:cNvSpPr>
            <a:spLocks noChangeShapeType="1"/>
          </p:cNvSpPr>
          <p:nvPr/>
        </p:nvSpPr>
        <p:spPr bwMode="auto">
          <a:xfrm>
            <a:off x="5009575" y="3714620"/>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微软雅黑" panose="020B0503020204020204" pitchFamily="34" charset="-122"/>
              <a:ea typeface="微软雅黑" panose="020B0503020204020204" pitchFamily="34" charset="-122"/>
            </a:endParaRPr>
          </a:p>
        </p:txBody>
      </p:sp>
      <p:sp>
        <p:nvSpPr>
          <p:cNvPr id="260118" name="Line 22"/>
          <p:cNvSpPr>
            <a:spLocks noChangeShapeType="1"/>
          </p:cNvSpPr>
          <p:nvPr/>
        </p:nvSpPr>
        <p:spPr bwMode="auto">
          <a:xfrm>
            <a:off x="4361875" y="3714620"/>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微软雅黑" panose="020B0503020204020204" pitchFamily="34" charset="-122"/>
              <a:ea typeface="微软雅黑" panose="020B0503020204020204" pitchFamily="34" charset="-122"/>
            </a:endParaRPr>
          </a:p>
        </p:txBody>
      </p:sp>
      <p:sp>
        <p:nvSpPr>
          <p:cNvPr id="260119" name="Line 23"/>
          <p:cNvSpPr>
            <a:spLocks noChangeShapeType="1"/>
          </p:cNvSpPr>
          <p:nvPr/>
        </p:nvSpPr>
        <p:spPr bwMode="auto">
          <a:xfrm>
            <a:off x="3714175" y="3714620"/>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微软雅黑" panose="020B0503020204020204" pitchFamily="34" charset="-122"/>
              <a:ea typeface="微软雅黑" panose="020B0503020204020204" pitchFamily="34" charset="-122"/>
            </a:endParaRPr>
          </a:p>
        </p:txBody>
      </p:sp>
      <p:sp>
        <p:nvSpPr>
          <p:cNvPr id="260120" name="Text Box 24"/>
          <p:cNvSpPr txBox="1">
            <a:spLocks noChangeArrowheads="1"/>
          </p:cNvSpPr>
          <p:nvPr/>
        </p:nvSpPr>
        <p:spPr bwMode="auto">
          <a:xfrm>
            <a:off x="8671938" y="3714620"/>
            <a:ext cx="2968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r>
              <a:rPr kumimoji="1" lang="en-US" altLang="zh-CN" sz="3200" b="0">
                <a:solidFill>
                  <a:srgbClr val="990000"/>
                </a:solidFill>
                <a:latin typeface="微软雅黑" panose="020B0503020204020204" pitchFamily="34" charset="-122"/>
                <a:ea typeface="微软雅黑" panose="020B0503020204020204" pitchFamily="34" charset="-122"/>
              </a:rPr>
              <a:t>i</a:t>
            </a:r>
            <a:endParaRPr kumimoji="1" lang="en-US" altLang="zh-CN" sz="2400" b="0">
              <a:solidFill>
                <a:srgbClr val="010000"/>
              </a:solidFill>
              <a:latin typeface="微软雅黑" panose="020B0503020204020204" pitchFamily="34" charset="-122"/>
              <a:ea typeface="微软雅黑" panose="020B0503020204020204" pitchFamily="34" charset="-122"/>
            </a:endParaRPr>
          </a:p>
        </p:txBody>
      </p:sp>
      <p:sp>
        <p:nvSpPr>
          <p:cNvPr id="260121" name="Text Box 25"/>
          <p:cNvSpPr txBox="1">
            <a:spLocks noChangeArrowheads="1"/>
          </p:cNvSpPr>
          <p:nvPr/>
        </p:nvSpPr>
        <p:spPr bwMode="auto">
          <a:xfrm>
            <a:off x="8024238" y="3714620"/>
            <a:ext cx="2968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r>
              <a:rPr kumimoji="1" lang="en-US" altLang="zh-CN" sz="3200" b="0">
                <a:solidFill>
                  <a:srgbClr val="990000"/>
                </a:solidFill>
                <a:latin typeface="微软雅黑" panose="020B0503020204020204" pitchFamily="34" charset="-122"/>
                <a:ea typeface="微软雅黑" panose="020B0503020204020204" pitchFamily="34" charset="-122"/>
              </a:rPr>
              <a:t>i</a:t>
            </a:r>
            <a:endParaRPr kumimoji="1" lang="en-US" altLang="zh-CN" sz="2400" b="0">
              <a:solidFill>
                <a:srgbClr val="010000"/>
              </a:solidFill>
              <a:latin typeface="微软雅黑" panose="020B0503020204020204" pitchFamily="34" charset="-122"/>
              <a:ea typeface="微软雅黑" panose="020B0503020204020204" pitchFamily="34" charset="-122"/>
            </a:endParaRPr>
          </a:p>
        </p:txBody>
      </p:sp>
      <p:sp>
        <p:nvSpPr>
          <p:cNvPr id="260122" name="Text Box 26"/>
          <p:cNvSpPr txBox="1">
            <a:spLocks noChangeArrowheads="1"/>
          </p:cNvSpPr>
          <p:nvPr/>
        </p:nvSpPr>
        <p:spPr bwMode="auto">
          <a:xfrm>
            <a:off x="7447975" y="3714620"/>
            <a:ext cx="296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r>
              <a:rPr kumimoji="1" lang="en-US" altLang="zh-CN" sz="3200" b="0">
                <a:solidFill>
                  <a:srgbClr val="990000"/>
                </a:solidFill>
                <a:latin typeface="微软雅黑" panose="020B0503020204020204" pitchFamily="34" charset="-122"/>
                <a:ea typeface="微软雅黑" panose="020B0503020204020204" pitchFamily="34" charset="-122"/>
              </a:rPr>
              <a:t>i</a:t>
            </a:r>
            <a:endParaRPr kumimoji="1" lang="en-US" altLang="zh-CN" sz="2400" b="0">
              <a:solidFill>
                <a:srgbClr val="010000"/>
              </a:solidFill>
              <a:latin typeface="微软雅黑" panose="020B0503020204020204" pitchFamily="34" charset="-122"/>
              <a:ea typeface="微软雅黑" panose="020B0503020204020204" pitchFamily="34" charset="-122"/>
            </a:endParaRPr>
          </a:p>
        </p:txBody>
      </p:sp>
      <p:sp>
        <p:nvSpPr>
          <p:cNvPr id="260123" name="Text Box 27"/>
          <p:cNvSpPr txBox="1">
            <a:spLocks noChangeArrowheads="1"/>
          </p:cNvSpPr>
          <p:nvPr/>
        </p:nvSpPr>
        <p:spPr bwMode="auto">
          <a:xfrm>
            <a:off x="6800275" y="3714620"/>
            <a:ext cx="296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r>
              <a:rPr kumimoji="1" lang="en-US" altLang="zh-CN" sz="3200" b="0">
                <a:solidFill>
                  <a:srgbClr val="990000"/>
                </a:solidFill>
                <a:latin typeface="微软雅黑" panose="020B0503020204020204" pitchFamily="34" charset="-122"/>
                <a:ea typeface="微软雅黑" panose="020B0503020204020204" pitchFamily="34" charset="-122"/>
              </a:rPr>
              <a:t>i</a:t>
            </a:r>
            <a:endParaRPr kumimoji="1" lang="en-US" altLang="zh-CN" sz="2400" b="0">
              <a:solidFill>
                <a:srgbClr val="010000"/>
              </a:solidFill>
              <a:latin typeface="微软雅黑" panose="020B0503020204020204" pitchFamily="34" charset="-122"/>
              <a:ea typeface="微软雅黑" panose="020B0503020204020204" pitchFamily="34" charset="-122"/>
            </a:endParaRPr>
          </a:p>
        </p:txBody>
      </p:sp>
      <p:sp>
        <p:nvSpPr>
          <p:cNvPr id="260124" name="Text Box 28"/>
          <p:cNvSpPr txBox="1">
            <a:spLocks noChangeArrowheads="1"/>
          </p:cNvSpPr>
          <p:nvPr/>
        </p:nvSpPr>
        <p:spPr bwMode="auto">
          <a:xfrm>
            <a:off x="6152575" y="3714620"/>
            <a:ext cx="296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r>
              <a:rPr kumimoji="1" lang="en-US" altLang="zh-CN" sz="3200" b="0">
                <a:solidFill>
                  <a:srgbClr val="990000"/>
                </a:solidFill>
                <a:latin typeface="微软雅黑" panose="020B0503020204020204" pitchFamily="34" charset="-122"/>
                <a:ea typeface="微软雅黑" panose="020B0503020204020204" pitchFamily="34" charset="-122"/>
              </a:rPr>
              <a:t>i</a:t>
            </a:r>
            <a:endParaRPr kumimoji="1" lang="en-US" altLang="zh-CN" sz="2400" b="0">
              <a:solidFill>
                <a:srgbClr val="010000"/>
              </a:solidFill>
              <a:latin typeface="微软雅黑" panose="020B0503020204020204" pitchFamily="34" charset="-122"/>
              <a:ea typeface="微软雅黑" panose="020B0503020204020204" pitchFamily="34" charset="-122"/>
            </a:endParaRPr>
          </a:p>
        </p:txBody>
      </p:sp>
      <p:sp>
        <p:nvSpPr>
          <p:cNvPr id="260125" name="Text Box 29"/>
          <p:cNvSpPr txBox="1">
            <a:spLocks noChangeArrowheads="1"/>
          </p:cNvSpPr>
          <p:nvPr/>
        </p:nvSpPr>
        <p:spPr bwMode="auto">
          <a:xfrm>
            <a:off x="5503288" y="3714620"/>
            <a:ext cx="2968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r>
              <a:rPr kumimoji="1" lang="en-US" altLang="zh-CN" sz="3200" b="0">
                <a:solidFill>
                  <a:srgbClr val="990000"/>
                </a:solidFill>
                <a:latin typeface="微软雅黑" panose="020B0503020204020204" pitchFamily="34" charset="-122"/>
                <a:ea typeface="微软雅黑" panose="020B0503020204020204" pitchFamily="34" charset="-122"/>
              </a:rPr>
              <a:t>i</a:t>
            </a:r>
            <a:endParaRPr kumimoji="1" lang="en-US" altLang="zh-CN" sz="2400" b="0">
              <a:solidFill>
                <a:srgbClr val="010000"/>
              </a:solidFill>
              <a:latin typeface="微软雅黑" panose="020B0503020204020204" pitchFamily="34" charset="-122"/>
              <a:ea typeface="微软雅黑" panose="020B0503020204020204" pitchFamily="34" charset="-122"/>
            </a:endParaRPr>
          </a:p>
        </p:txBody>
      </p:sp>
      <p:sp>
        <p:nvSpPr>
          <p:cNvPr id="260126" name="Text Box 30"/>
          <p:cNvSpPr txBox="1">
            <a:spLocks noChangeArrowheads="1"/>
          </p:cNvSpPr>
          <p:nvPr/>
        </p:nvSpPr>
        <p:spPr bwMode="auto">
          <a:xfrm>
            <a:off x="4928613" y="3714620"/>
            <a:ext cx="2968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r>
              <a:rPr kumimoji="1" lang="en-US" altLang="zh-CN" sz="3200" b="0">
                <a:solidFill>
                  <a:srgbClr val="990000"/>
                </a:solidFill>
                <a:latin typeface="微软雅黑" panose="020B0503020204020204" pitchFamily="34" charset="-122"/>
                <a:ea typeface="微软雅黑" panose="020B0503020204020204" pitchFamily="34" charset="-122"/>
              </a:rPr>
              <a:t>i</a:t>
            </a:r>
            <a:endParaRPr kumimoji="1" lang="en-US" altLang="zh-CN" sz="2400" b="0">
              <a:solidFill>
                <a:srgbClr val="010000"/>
              </a:solidFill>
              <a:latin typeface="微软雅黑" panose="020B0503020204020204" pitchFamily="34" charset="-122"/>
              <a:ea typeface="微软雅黑" panose="020B0503020204020204" pitchFamily="34" charset="-122"/>
            </a:endParaRPr>
          </a:p>
        </p:txBody>
      </p:sp>
      <p:sp>
        <p:nvSpPr>
          <p:cNvPr id="260127" name="Text Box 31"/>
          <p:cNvSpPr txBox="1">
            <a:spLocks noChangeArrowheads="1"/>
          </p:cNvSpPr>
          <p:nvPr/>
        </p:nvSpPr>
        <p:spPr bwMode="auto">
          <a:xfrm>
            <a:off x="4279325" y="3714620"/>
            <a:ext cx="296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r>
              <a:rPr kumimoji="1" lang="en-US" altLang="zh-CN" sz="3200" b="0">
                <a:solidFill>
                  <a:srgbClr val="990000"/>
                </a:solidFill>
                <a:latin typeface="微软雅黑" panose="020B0503020204020204" pitchFamily="34" charset="-122"/>
                <a:ea typeface="微软雅黑" panose="020B0503020204020204" pitchFamily="34" charset="-122"/>
              </a:rPr>
              <a:t>i</a:t>
            </a:r>
            <a:endParaRPr kumimoji="1" lang="en-US" altLang="zh-CN" sz="2400" b="0">
              <a:solidFill>
                <a:srgbClr val="010000"/>
              </a:solidFill>
              <a:latin typeface="微软雅黑" panose="020B0503020204020204" pitchFamily="34" charset="-122"/>
              <a:ea typeface="微软雅黑" panose="020B0503020204020204" pitchFamily="34" charset="-122"/>
            </a:endParaRPr>
          </a:p>
        </p:txBody>
      </p:sp>
      <p:sp>
        <p:nvSpPr>
          <p:cNvPr id="260128" name="Text Box 32"/>
          <p:cNvSpPr txBox="1">
            <a:spLocks noChangeArrowheads="1"/>
          </p:cNvSpPr>
          <p:nvPr/>
        </p:nvSpPr>
        <p:spPr bwMode="auto">
          <a:xfrm>
            <a:off x="2983925" y="3714620"/>
            <a:ext cx="296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r>
              <a:rPr kumimoji="1" lang="en-US" altLang="zh-CN" sz="3200" b="0">
                <a:solidFill>
                  <a:srgbClr val="990000"/>
                </a:solidFill>
                <a:latin typeface="微软雅黑" panose="020B0503020204020204" pitchFamily="34" charset="-122"/>
                <a:ea typeface="微软雅黑" panose="020B0503020204020204" pitchFamily="34" charset="-122"/>
              </a:rPr>
              <a:t>i</a:t>
            </a:r>
            <a:endParaRPr kumimoji="1" lang="en-US" altLang="zh-CN" sz="2400" b="0">
              <a:solidFill>
                <a:srgbClr val="010000"/>
              </a:solidFill>
              <a:latin typeface="微软雅黑" panose="020B0503020204020204" pitchFamily="34" charset="-122"/>
              <a:ea typeface="微软雅黑" panose="020B0503020204020204" pitchFamily="34" charset="-122"/>
            </a:endParaRPr>
          </a:p>
        </p:txBody>
      </p:sp>
      <p:sp>
        <p:nvSpPr>
          <p:cNvPr id="260129" name="Text Box 33"/>
          <p:cNvSpPr txBox="1">
            <a:spLocks noChangeArrowheads="1"/>
          </p:cNvSpPr>
          <p:nvPr/>
        </p:nvSpPr>
        <p:spPr bwMode="auto">
          <a:xfrm>
            <a:off x="3631625" y="3714620"/>
            <a:ext cx="296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r>
              <a:rPr kumimoji="1" lang="en-US" altLang="zh-CN" sz="3200" b="0">
                <a:solidFill>
                  <a:srgbClr val="990000"/>
                </a:solidFill>
                <a:latin typeface="微软雅黑" panose="020B0503020204020204" pitchFamily="34" charset="-122"/>
                <a:ea typeface="微软雅黑" panose="020B0503020204020204" pitchFamily="34" charset="-122"/>
              </a:rPr>
              <a:t>i</a:t>
            </a:r>
            <a:endParaRPr kumimoji="1" lang="en-US" altLang="zh-CN" sz="2400" b="0">
              <a:solidFill>
                <a:srgbClr val="010000"/>
              </a:solidFill>
              <a:latin typeface="微软雅黑" panose="020B0503020204020204" pitchFamily="34" charset="-122"/>
              <a:ea typeface="微软雅黑" panose="020B0503020204020204" pitchFamily="34" charset="-122"/>
            </a:endParaRPr>
          </a:p>
        </p:txBody>
      </p:sp>
      <p:sp>
        <p:nvSpPr>
          <p:cNvPr id="260130" name="Line 34"/>
          <p:cNvSpPr>
            <a:spLocks noChangeShapeType="1"/>
          </p:cNvSpPr>
          <p:nvPr/>
        </p:nvSpPr>
        <p:spPr bwMode="auto">
          <a:xfrm>
            <a:off x="9402188" y="3714620"/>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微软雅黑" panose="020B0503020204020204" pitchFamily="34" charset="-122"/>
              <a:ea typeface="微软雅黑" panose="020B0503020204020204" pitchFamily="34" charset="-122"/>
            </a:endParaRPr>
          </a:p>
        </p:txBody>
      </p:sp>
      <p:sp>
        <p:nvSpPr>
          <p:cNvPr id="260131" name="Text Box 35"/>
          <p:cNvSpPr txBox="1">
            <a:spLocks noChangeArrowheads="1"/>
          </p:cNvSpPr>
          <p:nvPr/>
        </p:nvSpPr>
        <p:spPr bwMode="auto">
          <a:xfrm>
            <a:off x="9321225" y="3714620"/>
            <a:ext cx="2968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r>
              <a:rPr kumimoji="1" lang="en-US" altLang="zh-CN" sz="3200" b="0">
                <a:solidFill>
                  <a:srgbClr val="990000"/>
                </a:solidFill>
                <a:latin typeface="微软雅黑" panose="020B0503020204020204" pitchFamily="34" charset="-122"/>
                <a:ea typeface="微软雅黑" panose="020B0503020204020204" pitchFamily="34" charset="-122"/>
              </a:rPr>
              <a:t>i</a:t>
            </a:r>
            <a:endParaRPr kumimoji="1" lang="en-US" altLang="zh-CN" sz="2400" b="0">
              <a:solidFill>
                <a:srgbClr val="010000"/>
              </a:solidFill>
              <a:latin typeface="微软雅黑" panose="020B0503020204020204" pitchFamily="34" charset="-122"/>
              <a:ea typeface="微软雅黑" panose="020B0503020204020204" pitchFamily="34" charset="-122"/>
            </a:endParaRPr>
          </a:p>
        </p:txBody>
      </p:sp>
      <p:sp>
        <p:nvSpPr>
          <p:cNvPr id="260132" name="Line 36"/>
          <p:cNvSpPr>
            <a:spLocks noChangeShapeType="1"/>
          </p:cNvSpPr>
          <p:nvPr/>
        </p:nvSpPr>
        <p:spPr bwMode="auto">
          <a:xfrm>
            <a:off x="3066475" y="3714620"/>
            <a:ext cx="0" cy="990600"/>
          </a:xfrm>
          <a:prstGeom prst="line">
            <a:avLst/>
          </a:prstGeom>
          <a:noFill/>
          <a:ln w="12700">
            <a:solidFill>
              <a:srgbClr val="99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914400" eaLnBrk="0" fontAlgn="base" hangingPunct="0">
              <a:spcBef>
                <a:spcPct val="0"/>
              </a:spcBef>
              <a:spcAft>
                <a:spcPct val="0"/>
              </a:spcAft>
              <a:defRPr/>
            </a:pPr>
            <a:endParaRPr lang="zh-CN" altLang="en-US" sz="1800">
              <a:solidFill>
                <a:srgbClr val="010000"/>
              </a:solidFill>
              <a:latin typeface="微软雅黑" panose="020B0503020204020204" pitchFamily="34" charset="-122"/>
              <a:ea typeface="微软雅黑" panose="020B0503020204020204" pitchFamily="34" charset="-122"/>
            </a:endParaRPr>
          </a:p>
        </p:txBody>
      </p:sp>
      <p:sp>
        <p:nvSpPr>
          <p:cNvPr id="260133" name="AutoShape 37"/>
          <p:cNvSpPr>
            <a:spLocks noChangeArrowheads="1"/>
          </p:cNvSpPr>
          <p:nvPr/>
        </p:nvSpPr>
        <p:spPr bwMode="auto">
          <a:xfrm>
            <a:off x="9258673" y="839881"/>
            <a:ext cx="865187" cy="720725"/>
          </a:xfrm>
          <a:prstGeom prst="smileyFace">
            <a:avLst>
              <a:gd name="adj" fmla="val 4653"/>
            </a:avLst>
          </a:prstGeom>
          <a:solidFill>
            <a:srgbClr val="FFC000"/>
          </a:solidFill>
          <a:ln w="9525">
            <a:solidFill>
              <a:schemeClr val="tx1"/>
            </a:solidFill>
            <a:round/>
            <a:headEnd/>
            <a:tailEnd/>
          </a:ln>
          <a:effectLst/>
        </p:spPr>
        <p:txBody>
          <a:bodyPr wrap="none" anchor="ctr"/>
          <a:lstStyle>
            <a:lvl1pPr>
              <a:spcBef>
                <a:spcPct val="60000"/>
              </a:spcBef>
              <a:buClr>
                <a:schemeClr val="tx1"/>
              </a:buClr>
              <a:buChar char="•"/>
              <a:defRPr sz="2800" b="1">
                <a:solidFill>
                  <a:schemeClr val="tx1"/>
                </a:solidFill>
                <a:latin typeface="Tahoma" panose="020B0604030504040204" pitchFamily="34" charset="0"/>
                <a:ea typeface="幼圆" panose="02010509060101010101" pitchFamily="49" charset="-122"/>
              </a:defRPr>
            </a:lvl1pPr>
            <a:lvl2pPr marL="742950" indent="-285750">
              <a:spcBef>
                <a:spcPct val="40000"/>
              </a:spcBef>
              <a:buClr>
                <a:schemeClr val="tx1"/>
              </a:buClr>
              <a:buChar char="–"/>
              <a:defRPr sz="2400" b="1">
                <a:solidFill>
                  <a:schemeClr val="tx1"/>
                </a:solidFill>
                <a:latin typeface="Tahoma" panose="020B0604030504040204" pitchFamily="34" charset="0"/>
                <a:ea typeface="幼圆" panose="02010509060101010101" pitchFamily="49" charset="-122"/>
              </a:defRPr>
            </a:lvl2pPr>
            <a:lvl3pPr marL="1143000" indent="-228600">
              <a:lnSpc>
                <a:spcPct val="95000"/>
              </a:lnSpc>
              <a:spcBef>
                <a:spcPct val="35000"/>
              </a:spcBef>
              <a:buChar char="•"/>
              <a:defRPr sz="2400" b="1">
                <a:solidFill>
                  <a:schemeClr val="tx1"/>
                </a:solidFill>
                <a:latin typeface="Tahoma" panose="020B0604030504040204" pitchFamily="34" charset="0"/>
                <a:ea typeface="幼圆" panose="02010509060101010101" pitchFamily="49" charset="-122"/>
              </a:defRPr>
            </a:lvl3pPr>
            <a:lvl4pPr marL="16002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4pPr>
            <a:lvl5pPr marL="2057400" indent="-228600">
              <a:lnSpc>
                <a:spcPct val="75000"/>
              </a:lnSpc>
              <a:spcBef>
                <a:spcPct val="30000"/>
              </a:spcBef>
              <a:buChar char="»"/>
              <a:defRPr sz="2000" b="1">
                <a:solidFill>
                  <a:schemeClr val="tx1"/>
                </a:solidFill>
                <a:latin typeface="Tahoma" panose="020B0604030504040204" pitchFamily="34" charset="0"/>
                <a:ea typeface="幼圆" panose="02010509060101010101" pitchFamily="49" charset="-122"/>
              </a:defRPr>
            </a:lvl5pPr>
            <a:lvl6pPr marL="25146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6pPr>
            <a:lvl7pPr marL="29718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7pPr>
            <a:lvl8pPr marL="34290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8pPr>
            <a:lvl9pPr marL="3886200" indent="-228600" eaLnBrk="0" fontAlgn="base" hangingPunct="0">
              <a:lnSpc>
                <a:spcPct val="75000"/>
              </a:lnSpc>
              <a:spcBef>
                <a:spcPct val="30000"/>
              </a:spcBef>
              <a:spcAft>
                <a:spcPct val="0"/>
              </a:spcAft>
              <a:buChar char="»"/>
              <a:defRPr sz="2000" b="1">
                <a:solidFill>
                  <a:schemeClr val="tx1"/>
                </a:solidFill>
                <a:latin typeface="Tahoma" panose="020B0604030504040204" pitchFamily="34" charset="0"/>
                <a:ea typeface="幼圆" panose="02010509060101010101" pitchFamily="49" charset="-122"/>
              </a:defRPr>
            </a:lvl9pPr>
          </a:lstStyle>
          <a:p>
            <a:pPr defTabSz="914400" fontAlgn="base">
              <a:spcBef>
                <a:spcPct val="0"/>
              </a:spcBef>
              <a:spcAft>
                <a:spcPct val="0"/>
              </a:spcAft>
              <a:buClrTx/>
              <a:buFontTx/>
              <a:buNone/>
              <a:defRPr/>
            </a:pPr>
            <a:endParaRPr lang="zh-CN" altLang="en-US" sz="1800" b="0">
              <a:solidFill>
                <a:srgbClr val="01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16459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60098"/>
                                        </p:tgtEl>
                                        <p:attrNameLst>
                                          <p:attrName>style.visibility</p:attrName>
                                        </p:attrNameLst>
                                      </p:cBhvr>
                                      <p:to>
                                        <p:strVal val="visible"/>
                                      </p:to>
                                    </p:set>
                                    <p:animEffect transition="in" filter="wipe(up)">
                                      <p:cBhvr>
                                        <p:cTn id="7" dur="500"/>
                                        <p:tgtEl>
                                          <p:spTgt spid="260098"/>
                                        </p:tgtEl>
                                      </p:cBhvr>
                                    </p:animEffect>
                                  </p:childTnLst>
                                </p:cTn>
                              </p:par>
                            </p:childTnLst>
                          </p:cTn>
                        </p:par>
                        <p:par>
                          <p:cTn id="8" fill="hold" nodeType="afterGroup">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260099"/>
                                        </p:tgtEl>
                                        <p:attrNameLst>
                                          <p:attrName>style.visibility</p:attrName>
                                        </p:attrNameLst>
                                      </p:cBhvr>
                                      <p:to>
                                        <p:strVal val="visible"/>
                                      </p:to>
                                    </p:set>
                                    <p:anim calcmode="lin" valueType="num">
                                      <p:cBhvr additive="base">
                                        <p:cTn id="11" dur="500" fill="hold"/>
                                        <p:tgtEl>
                                          <p:spTgt spid="260099"/>
                                        </p:tgtEl>
                                        <p:attrNameLst>
                                          <p:attrName>ppt_x</p:attrName>
                                        </p:attrNameLst>
                                      </p:cBhvr>
                                      <p:tavLst>
                                        <p:tav tm="0">
                                          <p:val>
                                            <p:strVal val="0-#ppt_w/2"/>
                                          </p:val>
                                        </p:tav>
                                        <p:tav tm="100000">
                                          <p:val>
                                            <p:strVal val="#ppt_x"/>
                                          </p:val>
                                        </p:tav>
                                      </p:tavLst>
                                    </p:anim>
                                    <p:anim calcmode="lin" valueType="num">
                                      <p:cBhvr additive="base">
                                        <p:cTn id="12" dur="500" fill="hold"/>
                                        <p:tgtEl>
                                          <p:spTgt spid="260099"/>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0108"/>
                                        </p:tgtEl>
                                        <p:attrNameLst>
                                          <p:attrName>style.visibility</p:attrName>
                                        </p:attrNameLst>
                                      </p:cBhvr>
                                      <p:to>
                                        <p:strVal val="visible"/>
                                      </p:to>
                                    </p:set>
                                    <p:animEffect transition="in" filter="wipe(left)">
                                      <p:cBhvr>
                                        <p:cTn id="17" dur="500"/>
                                        <p:tgtEl>
                                          <p:spTgt spid="2601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0110"/>
                                        </p:tgtEl>
                                        <p:attrNameLst>
                                          <p:attrName>style.visibility</p:attrName>
                                        </p:attrNameLst>
                                      </p:cBhvr>
                                      <p:to>
                                        <p:strVal val="visible"/>
                                      </p:to>
                                    </p:set>
                                    <p:animEffect transition="in" filter="wipe(left)">
                                      <p:cBhvr>
                                        <p:cTn id="22" dur="500"/>
                                        <p:tgtEl>
                                          <p:spTgt spid="2601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260105"/>
                                        </p:tgtEl>
                                        <p:attrNameLst>
                                          <p:attrName>style.visibility</p:attrName>
                                        </p:attrNameLst>
                                      </p:cBhvr>
                                      <p:to>
                                        <p:strVal val="visible"/>
                                      </p:to>
                                    </p:set>
                                    <p:animEffect transition="in" filter="wipe(up)">
                                      <p:cBhvr>
                                        <p:cTn id="27" dur="500"/>
                                        <p:tgtEl>
                                          <p:spTgt spid="26010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5" presetClass="path" presetSubtype="0" accel="50000" decel="50000" fill="hold" nodeType="clickEffect">
                                  <p:stCondLst>
                                    <p:cond delay="0"/>
                                  </p:stCondLst>
                                  <p:childTnLst>
                                    <p:animMotion origin="layout" path="M -4.375E-6 4.44444E-6 L -0.07292 -1.85185E-6 " pathEditMode="relative" rAng="0" ptsTypes="AA">
                                      <p:cBhvr>
                                        <p:cTn id="31" dur="500" fill="hold"/>
                                        <p:tgtEl>
                                          <p:spTgt spid="260105"/>
                                        </p:tgtEl>
                                        <p:attrNameLst>
                                          <p:attrName>ppt_x</p:attrName>
                                          <p:attrName>ppt_y</p:attrName>
                                        </p:attrNameLst>
                                      </p:cBhvr>
                                      <p:rCtr x="-2057" y="116"/>
                                    </p:animMotion>
                                  </p:childTnLst>
                                </p:cTn>
                              </p:par>
                            </p:childTnLst>
                          </p:cTn>
                        </p:par>
                      </p:childTnLst>
                    </p:cTn>
                  </p:par>
                  <p:par>
                    <p:cTn id="32" fill="hold" nodeType="clickPar">
                      <p:stCondLst>
                        <p:cond delay="indefinite"/>
                      </p:stCondLst>
                      <p:childTnLst>
                        <p:par>
                          <p:cTn id="33" fill="hold" nodeType="withGroup">
                            <p:stCondLst>
                              <p:cond delay="0"/>
                            </p:stCondLst>
                            <p:childTnLst>
                              <p:par>
                                <p:cTn id="34" presetID="35" presetClass="path" presetSubtype="0" accel="50000" decel="50000" fill="hold" nodeType="clickEffect">
                                  <p:stCondLst>
                                    <p:cond delay="0"/>
                                  </p:stCondLst>
                                  <p:childTnLst>
                                    <p:animMotion origin="layout" path="M -0.07291 4.44444E-6 L -0.08893 0.00254 " pathEditMode="relative" rAng="0" ptsTypes="AA">
                                      <p:cBhvr>
                                        <p:cTn id="35" dur="500" fill="hold"/>
                                        <p:tgtEl>
                                          <p:spTgt spid="260105"/>
                                        </p:tgtEl>
                                        <p:attrNameLst>
                                          <p:attrName>ppt_x</p:attrName>
                                          <p:attrName>ppt_y</p:attrName>
                                        </p:attrNameLst>
                                      </p:cBhvr>
                                      <p:rCtr x="-2552" y="116"/>
                                    </p:animMotion>
                                  </p:childTnLst>
                                </p:cTn>
                              </p:par>
                            </p:childTnLst>
                          </p:cTn>
                        </p:par>
                      </p:childTnLst>
                    </p:cTn>
                  </p:par>
                  <p:par>
                    <p:cTn id="36" fill="hold" nodeType="clickPar">
                      <p:stCondLst>
                        <p:cond delay="indefinite"/>
                      </p:stCondLst>
                      <p:childTnLst>
                        <p:par>
                          <p:cTn id="37" fill="hold" nodeType="withGroup">
                            <p:stCondLst>
                              <p:cond delay="0"/>
                            </p:stCondLst>
                            <p:childTnLst>
                              <p:par>
                                <p:cTn id="38" presetID="35" presetClass="path" presetSubtype="0" accel="50000" decel="50000" fill="hold" nodeType="clickEffect">
                                  <p:stCondLst>
                                    <p:cond delay="0"/>
                                  </p:stCondLst>
                                  <p:childTnLst>
                                    <p:animMotion origin="layout" path="M -0.08893 0.00254 L -0.16705 0.00254 " pathEditMode="relative" rAng="0" ptsTypes="AA">
                                      <p:cBhvr>
                                        <p:cTn id="39" dur="500" fill="hold"/>
                                        <p:tgtEl>
                                          <p:spTgt spid="260105"/>
                                        </p:tgtEl>
                                        <p:attrNameLst>
                                          <p:attrName>ppt_x</p:attrName>
                                          <p:attrName>ppt_y</p:attrName>
                                        </p:attrNameLst>
                                      </p:cBhvr>
                                      <p:rCtr x="-2461" y="0"/>
                                    </p:animMotion>
                                  </p:childTnLst>
                                </p:cTn>
                              </p:par>
                            </p:childTnLst>
                          </p:cTn>
                        </p:par>
                      </p:childTnLst>
                    </p:cTn>
                  </p:par>
                  <p:par>
                    <p:cTn id="40" fill="hold" nodeType="clickPar">
                      <p:stCondLst>
                        <p:cond delay="indefinite"/>
                      </p:stCondLst>
                      <p:childTnLst>
                        <p:par>
                          <p:cTn id="41" fill="hold" nodeType="withGroup">
                            <p:stCondLst>
                              <p:cond delay="0"/>
                            </p:stCondLst>
                            <p:childTnLst>
                              <p:par>
                                <p:cTn id="42" presetID="35" presetClass="path" presetSubtype="0" accel="50000" decel="50000" fill="hold" nodeType="clickEffect">
                                  <p:stCondLst>
                                    <p:cond delay="0"/>
                                  </p:stCondLst>
                                  <p:childTnLst>
                                    <p:animMotion origin="layout" path="M -0.16706 0.00254 L -0.2069 0.00254 " pathEditMode="relative" rAng="0" ptsTypes="AA">
                                      <p:cBhvr>
                                        <p:cTn id="43" dur="500" fill="hold"/>
                                        <p:tgtEl>
                                          <p:spTgt spid="260105"/>
                                        </p:tgtEl>
                                        <p:attrNameLst>
                                          <p:attrName>ppt_x</p:attrName>
                                          <p:attrName>ppt_y</p:attrName>
                                        </p:attrNameLst>
                                      </p:cBhvr>
                                      <p:rCtr x="-1198" y="0"/>
                                    </p:animMotion>
                                  </p:childTnLst>
                                </p:cTn>
                              </p:par>
                            </p:childTnLst>
                          </p:cTn>
                        </p:par>
                        <p:par>
                          <p:cTn id="44" fill="hold" nodeType="afterGroup">
                            <p:stCondLst>
                              <p:cond delay="500"/>
                            </p:stCondLst>
                            <p:childTnLst>
                              <p:par>
                                <p:cTn id="45" presetID="4" presetClass="entr" presetSubtype="16" fill="hold" grpId="0" nodeType="afterEffect">
                                  <p:stCondLst>
                                    <p:cond delay="0"/>
                                  </p:stCondLst>
                                  <p:childTnLst>
                                    <p:set>
                                      <p:cBhvr>
                                        <p:cTn id="46" dur="1" fill="hold">
                                          <p:stCondLst>
                                            <p:cond delay="0"/>
                                          </p:stCondLst>
                                        </p:cTn>
                                        <p:tgtEl>
                                          <p:spTgt spid="260133"/>
                                        </p:tgtEl>
                                        <p:attrNameLst>
                                          <p:attrName>style.visibility</p:attrName>
                                        </p:attrNameLst>
                                      </p:cBhvr>
                                      <p:to>
                                        <p:strVal val="visible"/>
                                      </p:to>
                                    </p:set>
                                    <p:animEffect transition="in" filter="box(in)">
                                      <p:cBhvr>
                                        <p:cTn id="47" dur="500"/>
                                        <p:tgtEl>
                                          <p:spTgt spid="26013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 presetClass="entr" presetSubtype="4" fill="hold" nodeType="clickEffect">
                                  <p:stCondLst>
                                    <p:cond delay="0"/>
                                  </p:stCondLst>
                                  <p:childTnLst>
                                    <p:set>
                                      <p:cBhvr>
                                        <p:cTn id="51" dur="1" fill="hold">
                                          <p:stCondLst>
                                            <p:cond delay="0"/>
                                          </p:stCondLst>
                                        </p:cTn>
                                        <p:tgtEl>
                                          <p:spTgt spid="260100"/>
                                        </p:tgtEl>
                                        <p:attrNameLst>
                                          <p:attrName>style.visibility</p:attrName>
                                        </p:attrNameLst>
                                      </p:cBhvr>
                                      <p:to>
                                        <p:strVal val="visible"/>
                                      </p:to>
                                    </p:set>
                                    <p:anim calcmode="lin" valueType="num">
                                      <p:cBhvr additive="base">
                                        <p:cTn id="52" dur="500" fill="hold"/>
                                        <p:tgtEl>
                                          <p:spTgt spid="260100"/>
                                        </p:tgtEl>
                                        <p:attrNameLst>
                                          <p:attrName>ppt_x</p:attrName>
                                        </p:attrNameLst>
                                      </p:cBhvr>
                                      <p:tavLst>
                                        <p:tav tm="0">
                                          <p:val>
                                            <p:strVal val="#ppt_x"/>
                                          </p:val>
                                        </p:tav>
                                        <p:tav tm="100000">
                                          <p:val>
                                            <p:strVal val="#ppt_x"/>
                                          </p:val>
                                        </p:tav>
                                      </p:tavLst>
                                    </p:anim>
                                    <p:anim calcmode="lin" valueType="num">
                                      <p:cBhvr additive="base">
                                        <p:cTn id="53" dur="500" fill="hold"/>
                                        <p:tgtEl>
                                          <p:spTgt spid="260100"/>
                                        </p:tgtEl>
                                        <p:attrNameLst>
                                          <p:attrName>ppt_y</p:attrName>
                                        </p:attrNameLst>
                                      </p:cBhvr>
                                      <p:tavLst>
                                        <p:tav tm="0">
                                          <p:val>
                                            <p:strVal val="1+#ppt_h/2"/>
                                          </p:val>
                                        </p:tav>
                                        <p:tav tm="100000">
                                          <p:val>
                                            <p:strVal val="#ppt_y"/>
                                          </p:val>
                                        </p:tav>
                                      </p:tavLst>
                                    </p:anim>
                                  </p:childTnLst>
                                </p:cTn>
                              </p:par>
                            </p:childTnLst>
                          </p:cTn>
                        </p:par>
                        <p:par>
                          <p:cTn id="54" fill="hold" nodeType="afterGroup">
                            <p:stCondLst>
                              <p:cond delay="500"/>
                            </p:stCondLst>
                            <p:childTnLst>
                              <p:par>
                                <p:cTn id="55" presetID="2" presetClass="entr" presetSubtype="8" fill="hold" grpId="0" nodeType="afterEffect">
                                  <p:stCondLst>
                                    <p:cond delay="0"/>
                                  </p:stCondLst>
                                  <p:childTnLst>
                                    <p:set>
                                      <p:cBhvr>
                                        <p:cTn id="56" dur="1" fill="hold">
                                          <p:stCondLst>
                                            <p:cond delay="0"/>
                                          </p:stCondLst>
                                        </p:cTn>
                                        <p:tgtEl>
                                          <p:spTgt spid="260101"/>
                                        </p:tgtEl>
                                        <p:attrNameLst>
                                          <p:attrName>style.visibility</p:attrName>
                                        </p:attrNameLst>
                                      </p:cBhvr>
                                      <p:to>
                                        <p:strVal val="visible"/>
                                      </p:to>
                                    </p:set>
                                    <p:anim calcmode="lin" valueType="num">
                                      <p:cBhvr additive="base">
                                        <p:cTn id="57" dur="500" fill="hold"/>
                                        <p:tgtEl>
                                          <p:spTgt spid="260101"/>
                                        </p:tgtEl>
                                        <p:attrNameLst>
                                          <p:attrName>ppt_x</p:attrName>
                                        </p:attrNameLst>
                                      </p:cBhvr>
                                      <p:tavLst>
                                        <p:tav tm="0">
                                          <p:val>
                                            <p:strVal val="0-#ppt_w/2"/>
                                          </p:val>
                                        </p:tav>
                                        <p:tav tm="100000">
                                          <p:val>
                                            <p:strVal val="#ppt_x"/>
                                          </p:val>
                                        </p:tav>
                                      </p:tavLst>
                                    </p:anim>
                                    <p:anim calcmode="lin" valueType="num">
                                      <p:cBhvr additive="base">
                                        <p:cTn id="58" dur="500" fill="hold"/>
                                        <p:tgtEl>
                                          <p:spTgt spid="260101"/>
                                        </p:tgtEl>
                                        <p:attrNameLst>
                                          <p:attrName>ppt_y</p:attrName>
                                        </p:attrNameLst>
                                      </p:cBhvr>
                                      <p:tavLst>
                                        <p:tav tm="0">
                                          <p:val>
                                            <p:strVal val="#ppt_y"/>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260109"/>
                                        </p:tgtEl>
                                        <p:attrNameLst>
                                          <p:attrName>style.visibility</p:attrName>
                                        </p:attrNameLst>
                                      </p:cBhvr>
                                      <p:to>
                                        <p:strVal val="visible"/>
                                      </p:to>
                                    </p:set>
                                    <p:animEffect transition="in" filter="wipe(left)">
                                      <p:cBhvr>
                                        <p:cTn id="63" dur="500"/>
                                        <p:tgtEl>
                                          <p:spTgt spid="260109"/>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60104"/>
                                        </p:tgtEl>
                                        <p:attrNameLst>
                                          <p:attrName>style.visibility</p:attrName>
                                        </p:attrNameLst>
                                      </p:cBhvr>
                                      <p:to>
                                        <p:strVal val="visible"/>
                                      </p:to>
                                    </p:set>
                                    <p:animEffect transition="in" filter="wipe(left)">
                                      <p:cBhvr>
                                        <p:cTn id="68" dur="500"/>
                                        <p:tgtEl>
                                          <p:spTgt spid="26010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1" fill="hold" nodeType="clickEffect">
                                  <p:stCondLst>
                                    <p:cond delay="0"/>
                                  </p:stCondLst>
                                  <p:childTnLst>
                                    <p:set>
                                      <p:cBhvr>
                                        <p:cTn id="72" dur="1" fill="hold">
                                          <p:stCondLst>
                                            <p:cond delay="0"/>
                                          </p:stCondLst>
                                        </p:cTn>
                                        <p:tgtEl>
                                          <p:spTgt spid="260130"/>
                                        </p:tgtEl>
                                        <p:attrNameLst>
                                          <p:attrName>style.visibility</p:attrName>
                                        </p:attrNameLst>
                                      </p:cBhvr>
                                      <p:to>
                                        <p:strVal val="visible"/>
                                      </p:to>
                                    </p:set>
                                    <p:animEffect transition="in" filter="wipe(up)">
                                      <p:cBhvr>
                                        <p:cTn id="73" dur="500"/>
                                        <p:tgtEl>
                                          <p:spTgt spid="260130"/>
                                        </p:tgtEl>
                                      </p:cBhvr>
                                    </p:animEffect>
                                  </p:childTnLst>
                                  <p:subTnLst>
                                    <p:set>
                                      <p:cBhvr override="childStyle">
                                        <p:cTn dur="1" fill="hold" display="0" masterRel="nextClick" afterEffect="1"/>
                                        <p:tgtEl>
                                          <p:spTgt spid="260130"/>
                                        </p:tgtEl>
                                        <p:attrNameLst>
                                          <p:attrName>style.visibility</p:attrName>
                                        </p:attrNameLst>
                                      </p:cBhvr>
                                      <p:to>
                                        <p:strVal val="hidden"/>
                                      </p:to>
                                    </p:set>
                                  </p:subTnLst>
                                </p:cTn>
                              </p:par>
                              <p:par>
                                <p:cTn id="74" presetID="22" presetClass="entr" presetSubtype="1" fill="hold" grpId="0" nodeType="withEffect">
                                  <p:stCondLst>
                                    <p:cond delay="0"/>
                                  </p:stCondLst>
                                  <p:childTnLst>
                                    <p:set>
                                      <p:cBhvr>
                                        <p:cTn id="75" dur="1" fill="hold">
                                          <p:stCondLst>
                                            <p:cond delay="0"/>
                                          </p:stCondLst>
                                        </p:cTn>
                                        <p:tgtEl>
                                          <p:spTgt spid="260131"/>
                                        </p:tgtEl>
                                        <p:attrNameLst>
                                          <p:attrName>style.visibility</p:attrName>
                                        </p:attrNameLst>
                                      </p:cBhvr>
                                      <p:to>
                                        <p:strVal val="visible"/>
                                      </p:to>
                                    </p:set>
                                    <p:animEffect transition="in" filter="wipe(up)">
                                      <p:cBhvr>
                                        <p:cTn id="76" dur="500"/>
                                        <p:tgtEl>
                                          <p:spTgt spid="260131"/>
                                        </p:tgtEl>
                                      </p:cBhvr>
                                    </p:animEffect>
                                  </p:childTnLst>
                                  <p:subTnLst>
                                    <p:set>
                                      <p:cBhvr override="childStyle">
                                        <p:cTn dur="1" fill="hold" display="0" masterRel="nextClick" afterEffect="1"/>
                                        <p:tgtEl>
                                          <p:spTgt spid="260131"/>
                                        </p:tgtEl>
                                        <p:attrNameLst>
                                          <p:attrName>style.visibility</p:attrName>
                                        </p:attrNameLst>
                                      </p:cBhvr>
                                      <p:to>
                                        <p:strVal val="hidden"/>
                                      </p:to>
                                    </p:set>
                                  </p:sub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1" fill="hold" nodeType="clickEffect">
                                  <p:stCondLst>
                                    <p:cond delay="0"/>
                                  </p:stCondLst>
                                  <p:childTnLst>
                                    <p:set>
                                      <p:cBhvr>
                                        <p:cTn id="80" dur="1" fill="hold">
                                          <p:stCondLst>
                                            <p:cond delay="0"/>
                                          </p:stCondLst>
                                        </p:cTn>
                                        <p:tgtEl>
                                          <p:spTgt spid="260111"/>
                                        </p:tgtEl>
                                        <p:attrNameLst>
                                          <p:attrName>style.visibility</p:attrName>
                                        </p:attrNameLst>
                                      </p:cBhvr>
                                      <p:to>
                                        <p:strVal val="visible"/>
                                      </p:to>
                                    </p:set>
                                    <p:animEffect transition="in" filter="wipe(up)">
                                      <p:cBhvr>
                                        <p:cTn id="81" dur="500"/>
                                        <p:tgtEl>
                                          <p:spTgt spid="260111"/>
                                        </p:tgtEl>
                                      </p:cBhvr>
                                    </p:animEffect>
                                  </p:childTnLst>
                                  <p:subTnLst>
                                    <p:set>
                                      <p:cBhvr override="childStyle">
                                        <p:cTn dur="1" fill="hold" display="0" masterRel="nextClick" afterEffect="1"/>
                                        <p:tgtEl>
                                          <p:spTgt spid="260111"/>
                                        </p:tgtEl>
                                        <p:attrNameLst>
                                          <p:attrName>style.visibility</p:attrName>
                                        </p:attrNameLst>
                                      </p:cBhvr>
                                      <p:to>
                                        <p:strVal val="hidden"/>
                                      </p:to>
                                    </p:set>
                                  </p:subTnLst>
                                </p:cTn>
                              </p:par>
                              <p:par>
                                <p:cTn id="82" presetID="22" presetClass="entr" presetSubtype="1" fill="hold" grpId="0" nodeType="withEffect">
                                  <p:stCondLst>
                                    <p:cond delay="0"/>
                                  </p:stCondLst>
                                  <p:childTnLst>
                                    <p:set>
                                      <p:cBhvr>
                                        <p:cTn id="83" dur="1" fill="hold">
                                          <p:stCondLst>
                                            <p:cond delay="0"/>
                                          </p:stCondLst>
                                        </p:cTn>
                                        <p:tgtEl>
                                          <p:spTgt spid="260120"/>
                                        </p:tgtEl>
                                        <p:attrNameLst>
                                          <p:attrName>style.visibility</p:attrName>
                                        </p:attrNameLst>
                                      </p:cBhvr>
                                      <p:to>
                                        <p:strVal val="visible"/>
                                      </p:to>
                                    </p:set>
                                    <p:animEffect transition="in" filter="wipe(up)">
                                      <p:cBhvr>
                                        <p:cTn id="84" dur="500"/>
                                        <p:tgtEl>
                                          <p:spTgt spid="260120"/>
                                        </p:tgtEl>
                                      </p:cBhvr>
                                    </p:animEffect>
                                  </p:childTnLst>
                                  <p:subTnLst>
                                    <p:set>
                                      <p:cBhvr override="childStyle">
                                        <p:cTn dur="1" fill="hold" display="0" masterRel="nextClick" afterEffect="1"/>
                                        <p:tgtEl>
                                          <p:spTgt spid="260120"/>
                                        </p:tgtEl>
                                        <p:attrNameLst>
                                          <p:attrName>style.visibility</p:attrName>
                                        </p:attrNameLst>
                                      </p:cBhvr>
                                      <p:to>
                                        <p:strVal val="hidden"/>
                                      </p:to>
                                    </p:set>
                                  </p:sub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nodeType="clickEffect">
                                  <p:stCondLst>
                                    <p:cond delay="0"/>
                                  </p:stCondLst>
                                  <p:childTnLst>
                                    <p:set>
                                      <p:cBhvr>
                                        <p:cTn id="88" dur="1" fill="hold">
                                          <p:stCondLst>
                                            <p:cond delay="0"/>
                                          </p:stCondLst>
                                        </p:cTn>
                                        <p:tgtEl>
                                          <p:spTgt spid="260112"/>
                                        </p:tgtEl>
                                        <p:attrNameLst>
                                          <p:attrName>style.visibility</p:attrName>
                                        </p:attrNameLst>
                                      </p:cBhvr>
                                      <p:to>
                                        <p:strVal val="visible"/>
                                      </p:to>
                                    </p:set>
                                    <p:animEffect transition="in" filter="wipe(up)">
                                      <p:cBhvr>
                                        <p:cTn id="89" dur="500"/>
                                        <p:tgtEl>
                                          <p:spTgt spid="260112"/>
                                        </p:tgtEl>
                                      </p:cBhvr>
                                    </p:animEffect>
                                  </p:childTnLst>
                                  <p:subTnLst>
                                    <p:set>
                                      <p:cBhvr override="childStyle">
                                        <p:cTn dur="1" fill="hold" display="0" masterRel="nextClick" afterEffect="1"/>
                                        <p:tgtEl>
                                          <p:spTgt spid="260112"/>
                                        </p:tgtEl>
                                        <p:attrNameLst>
                                          <p:attrName>style.visibility</p:attrName>
                                        </p:attrNameLst>
                                      </p:cBhvr>
                                      <p:to>
                                        <p:strVal val="hidden"/>
                                      </p:to>
                                    </p:set>
                                  </p:subTnLst>
                                </p:cTn>
                              </p:par>
                              <p:par>
                                <p:cTn id="90" presetID="22" presetClass="entr" presetSubtype="1" fill="hold" grpId="0" nodeType="withEffect">
                                  <p:stCondLst>
                                    <p:cond delay="0"/>
                                  </p:stCondLst>
                                  <p:childTnLst>
                                    <p:set>
                                      <p:cBhvr>
                                        <p:cTn id="91" dur="1" fill="hold">
                                          <p:stCondLst>
                                            <p:cond delay="0"/>
                                          </p:stCondLst>
                                        </p:cTn>
                                        <p:tgtEl>
                                          <p:spTgt spid="260121"/>
                                        </p:tgtEl>
                                        <p:attrNameLst>
                                          <p:attrName>style.visibility</p:attrName>
                                        </p:attrNameLst>
                                      </p:cBhvr>
                                      <p:to>
                                        <p:strVal val="visible"/>
                                      </p:to>
                                    </p:set>
                                    <p:animEffect transition="in" filter="wipe(up)">
                                      <p:cBhvr>
                                        <p:cTn id="92" dur="500"/>
                                        <p:tgtEl>
                                          <p:spTgt spid="260121"/>
                                        </p:tgtEl>
                                      </p:cBhvr>
                                    </p:animEffect>
                                  </p:childTnLst>
                                  <p:subTnLst>
                                    <p:set>
                                      <p:cBhvr override="childStyle">
                                        <p:cTn dur="1" fill="hold" display="0" masterRel="nextClick" afterEffect="1"/>
                                        <p:tgtEl>
                                          <p:spTgt spid="260121"/>
                                        </p:tgtEl>
                                        <p:attrNameLst>
                                          <p:attrName>style.visibility</p:attrName>
                                        </p:attrNameLst>
                                      </p:cBhvr>
                                      <p:to>
                                        <p:strVal val="hidden"/>
                                      </p:to>
                                    </p:set>
                                  </p:sub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1" fill="hold" nodeType="clickEffect">
                                  <p:stCondLst>
                                    <p:cond delay="0"/>
                                  </p:stCondLst>
                                  <p:childTnLst>
                                    <p:set>
                                      <p:cBhvr>
                                        <p:cTn id="96" dur="1" fill="hold">
                                          <p:stCondLst>
                                            <p:cond delay="0"/>
                                          </p:stCondLst>
                                        </p:cTn>
                                        <p:tgtEl>
                                          <p:spTgt spid="260113"/>
                                        </p:tgtEl>
                                        <p:attrNameLst>
                                          <p:attrName>style.visibility</p:attrName>
                                        </p:attrNameLst>
                                      </p:cBhvr>
                                      <p:to>
                                        <p:strVal val="visible"/>
                                      </p:to>
                                    </p:set>
                                    <p:animEffect transition="in" filter="wipe(up)">
                                      <p:cBhvr>
                                        <p:cTn id="97" dur="500"/>
                                        <p:tgtEl>
                                          <p:spTgt spid="260113"/>
                                        </p:tgtEl>
                                      </p:cBhvr>
                                    </p:animEffect>
                                  </p:childTnLst>
                                  <p:subTnLst>
                                    <p:set>
                                      <p:cBhvr override="childStyle">
                                        <p:cTn dur="1" fill="hold" display="0" masterRel="nextClick" afterEffect="1"/>
                                        <p:tgtEl>
                                          <p:spTgt spid="260113"/>
                                        </p:tgtEl>
                                        <p:attrNameLst>
                                          <p:attrName>style.visibility</p:attrName>
                                        </p:attrNameLst>
                                      </p:cBhvr>
                                      <p:to>
                                        <p:strVal val="hidden"/>
                                      </p:to>
                                    </p:set>
                                  </p:subTnLst>
                                </p:cTn>
                              </p:par>
                              <p:par>
                                <p:cTn id="98" presetID="22" presetClass="entr" presetSubtype="1" fill="hold" grpId="0" nodeType="withEffect">
                                  <p:stCondLst>
                                    <p:cond delay="0"/>
                                  </p:stCondLst>
                                  <p:childTnLst>
                                    <p:set>
                                      <p:cBhvr>
                                        <p:cTn id="99" dur="1" fill="hold">
                                          <p:stCondLst>
                                            <p:cond delay="0"/>
                                          </p:stCondLst>
                                        </p:cTn>
                                        <p:tgtEl>
                                          <p:spTgt spid="260122"/>
                                        </p:tgtEl>
                                        <p:attrNameLst>
                                          <p:attrName>style.visibility</p:attrName>
                                        </p:attrNameLst>
                                      </p:cBhvr>
                                      <p:to>
                                        <p:strVal val="visible"/>
                                      </p:to>
                                    </p:set>
                                    <p:animEffect transition="in" filter="wipe(up)">
                                      <p:cBhvr>
                                        <p:cTn id="100" dur="500"/>
                                        <p:tgtEl>
                                          <p:spTgt spid="260122"/>
                                        </p:tgtEl>
                                      </p:cBhvr>
                                    </p:animEffect>
                                  </p:childTnLst>
                                  <p:subTnLst>
                                    <p:set>
                                      <p:cBhvr override="childStyle">
                                        <p:cTn dur="1" fill="hold" display="0" masterRel="nextClick" afterEffect="1"/>
                                        <p:tgtEl>
                                          <p:spTgt spid="260122"/>
                                        </p:tgtEl>
                                        <p:attrNameLst>
                                          <p:attrName>style.visibility</p:attrName>
                                        </p:attrNameLst>
                                      </p:cBhvr>
                                      <p:to>
                                        <p:strVal val="hidden"/>
                                      </p:to>
                                    </p:set>
                                  </p:sub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1" fill="hold" nodeType="clickEffect">
                                  <p:stCondLst>
                                    <p:cond delay="0"/>
                                  </p:stCondLst>
                                  <p:childTnLst>
                                    <p:set>
                                      <p:cBhvr>
                                        <p:cTn id="104" dur="1" fill="hold">
                                          <p:stCondLst>
                                            <p:cond delay="0"/>
                                          </p:stCondLst>
                                        </p:cTn>
                                        <p:tgtEl>
                                          <p:spTgt spid="260114"/>
                                        </p:tgtEl>
                                        <p:attrNameLst>
                                          <p:attrName>style.visibility</p:attrName>
                                        </p:attrNameLst>
                                      </p:cBhvr>
                                      <p:to>
                                        <p:strVal val="visible"/>
                                      </p:to>
                                    </p:set>
                                    <p:animEffect transition="in" filter="wipe(up)">
                                      <p:cBhvr>
                                        <p:cTn id="105" dur="500"/>
                                        <p:tgtEl>
                                          <p:spTgt spid="260114"/>
                                        </p:tgtEl>
                                      </p:cBhvr>
                                    </p:animEffect>
                                  </p:childTnLst>
                                  <p:subTnLst>
                                    <p:set>
                                      <p:cBhvr override="childStyle">
                                        <p:cTn dur="1" fill="hold" display="0" masterRel="nextClick" afterEffect="1"/>
                                        <p:tgtEl>
                                          <p:spTgt spid="260114"/>
                                        </p:tgtEl>
                                        <p:attrNameLst>
                                          <p:attrName>style.visibility</p:attrName>
                                        </p:attrNameLst>
                                      </p:cBhvr>
                                      <p:to>
                                        <p:strVal val="hidden"/>
                                      </p:to>
                                    </p:set>
                                  </p:subTnLst>
                                </p:cTn>
                              </p:par>
                              <p:par>
                                <p:cTn id="106" presetID="22" presetClass="entr" presetSubtype="1" fill="hold" grpId="0" nodeType="withEffect">
                                  <p:stCondLst>
                                    <p:cond delay="0"/>
                                  </p:stCondLst>
                                  <p:childTnLst>
                                    <p:set>
                                      <p:cBhvr>
                                        <p:cTn id="107" dur="1" fill="hold">
                                          <p:stCondLst>
                                            <p:cond delay="0"/>
                                          </p:stCondLst>
                                        </p:cTn>
                                        <p:tgtEl>
                                          <p:spTgt spid="260123"/>
                                        </p:tgtEl>
                                        <p:attrNameLst>
                                          <p:attrName>style.visibility</p:attrName>
                                        </p:attrNameLst>
                                      </p:cBhvr>
                                      <p:to>
                                        <p:strVal val="visible"/>
                                      </p:to>
                                    </p:set>
                                    <p:animEffect transition="in" filter="wipe(up)">
                                      <p:cBhvr>
                                        <p:cTn id="108" dur="500"/>
                                        <p:tgtEl>
                                          <p:spTgt spid="260123"/>
                                        </p:tgtEl>
                                      </p:cBhvr>
                                    </p:animEffect>
                                  </p:childTnLst>
                                  <p:subTnLst>
                                    <p:set>
                                      <p:cBhvr override="childStyle">
                                        <p:cTn dur="1" fill="hold" display="0" masterRel="nextClick" afterEffect="1"/>
                                        <p:tgtEl>
                                          <p:spTgt spid="260123"/>
                                        </p:tgtEl>
                                        <p:attrNameLst>
                                          <p:attrName>style.visibility</p:attrName>
                                        </p:attrNameLst>
                                      </p:cBhvr>
                                      <p:to>
                                        <p:strVal val="hidden"/>
                                      </p:to>
                                    </p:set>
                                  </p:subTnLst>
                                </p:cTn>
                              </p:par>
                            </p:childTnLst>
                          </p:cTn>
                        </p:par>
                      </p:childTnLst>
                    </p:cTn>
                  </p:par>
                  <p:par>
                    <p:cTn id="109" fill="hold" nodeType="clickPar">
                      <p:stCondLst>
                        <p:cond delay="indefinite"/>
                      </p:stCondLst>
                      <p:childTnLst>
                        <p:par>
                          <p:cTn id="110" fill="hold" nodeType="withGroup">
                            <p:stCondLst>
                              <p:cond delay="0"/>
                            </p:stCondLst>
                            <p:childTnLst>
                              <p:par>
                                <p:cTn id="111" presetID="22" presetClass="entr" presetSubtype="1" fill="hold" nodeType="clickEffect">
                                  <p:stCondLst>
                                    <p:cond delay="0"/>
                                  </p:stCondLst>
                                  <p:childTnLst>
                                    <p:set>
                                      <p:cBhvr>
                                        <p:cTn id="112" dur="1" fill="hold">
                                          <p:stCondLst>
                                            <p:cond delay="0"/>
                                          </p:stCondLst>
                                        </p:cTn>
                                        <p:tgtEl>
                                          <p:spTgt spid="260115"/>
                                        </p:tgtEl>
                                        <p:attrNameLst>
                                          <p:attrName>style.visibility</p:attrName>
                                        </p:attrNameLst>
                                      </p:cBhvr>
                                      <p:to>
                                        <p:strVal val="visible"/>
                                      </p:to>
                                    </p:set>
                                    <p:animEffect transition="in" filter="wipe(up)">
                                      <p:cBhvr>
                                        <p:cTn id="113" dur="500"/>
                                        <p:tgtEl>
                                          <p:spTgt spid="260115"/>
                                        </p:tgtEl>
                                      </p:cBhvr>
                                    </p:animEffect>
                                  </p:childTnLst>
                                  <p:subTnLst>
                                    <p:set>
                                      <p:cBhvr override="childStyle">
                                        <p:cTn dur="1" fill="hold" display="0" masterRel="nextClick" afterEffect="1"/>
                                        <p:tgtEl>
                                          <p:spTgt spid="260115"/>
                                        </p:tgtEl>
                                        <p:attrNameLst>
                                          <p:attrName>style.visibility</p:attrName>
                                        </p:attrNameLst>
                                      </p:cBhvr>
                                      <p:to>
                                        <p:strVal val="hidden"/>
                                      </p:to>
                                    </p:set>
                                  </p:subTnLst>
                                </p:cTn>
                              </p:par>
                              <p:par>
                                <p:cTn id="114" presetID="22" presetClass="entr" presetSubtype="1" fill="hold" grpId="0" nodeType="withEffect">
                                  <p:stCondLst>
                                    <p:cond delay="0"/>
                                  </p:stCondLst>
                                  <p:childTnLst>
                                    <p:set>
                                      <p:cBhvr>
                                        <p:cTn id="115" dur="1" fill="hold">
                                          <p:stCondLst>
                                            <p:cond delay="0"/>
                                          </p:stCondLst>
                                        </p:cTn>
                                        <p:tgtEl>
                                          <p:spTgt spid="260124"/>
                                        </p:tgtEl>
                                        <p:attrNameLst>
                                          <p:attrName>style.visibility</p:attrName>
                                        </p:attrNameLst>
                                      </p:cBhvr>
                                      <p:to>
                                        <p:strVal val="visible"/>
                                      </p:to>
                                    </p:set>
                                    <p:animEffect transition="in" filter="wipe(up)">
                                      <p:cBhvr>
                                        <p:cTn id="116" dur="500"/>
                                        <p:tgtEl>
                                          <p:spTgt spid="260124"/>
                                        </p:tgtEl>
                                      </p:cBhvr>
                                    </p:animEffect>
                                  </p:childTnLst>
                                  <p:subTnLst>
                                    <p:set>
                                      <p:cBhvr override="childStyle">
                                        <p:cTn dur="1" fill="hold" display="0" masterRel="nextClick" afterEffect="1"/>
                                        <p:tgtEl>
                                          <p:spTgt spid="260124"/>
                                        </p:tgtEl>
                                        <p:attrNameLst>
                                          <p:attrName>style.visibility</p:attrName>
                                        </p:attrNameLst>
                                      </p:cBhvr>
                                      <p:to>
                                        <p:strVal val="hidden"/>
                                      </p:to>
                                    </p:set>
                                  </p:subTnLst>
                                </p:cTn>
                              </p:par>
                            </p:childTnLst>
                          </p:cTn>
                        </p:par>
                      </p:childTnLst>
                    </p:cTn>
                  </p:par>
                  <p:par>
                    <p:cTn id="117" fill="hold" nodeType="clickPar">
                      <p:stCondLst>
                        <p:cond delay="indefinite"/>
                      </p:stCondLst>
                      <p:childTnLst>
                        <p:par>
                          <p:cTn id="118" fill="hold" nodeType="withGroup">
                            <p:stCondLst>
                              <p:cond delay="0"/>
                            </p:stCondLst>
                            <p:childTnLst>
                              <p:par>
                                <p:cTn id="119" presetID="22" presetClass="entr" presetSubtype="1" fill="hold" nodeType="clickEffect">
                                  <p:stCondLst>
                                    <p:cond delay="0"/>
                                  </p:stCondLst>
                                  <p:childTnLst>
                                    <p:set>
                                      <p:cBhvr>
                                        <p:cTn id="120" dur="1" fill="hold">
                                          <p:stCondLst>
                                            <p:cond delay="0"/>
                                          </p:stCondLst>
                                        </p:cTn>
                                        <p:tgtEl>
                                          <p:spTgt spid="260116"/>
                                        </p:tgtEl>
                                        <p:attrNameLst>
                                          <p:attrName>style.visibility</p:attrName>
                                        </p:attrNameLst>
                                      </p:cBhvr>
                                      <p:to>
                                        <p:strVal val="visible"/>
                                      </p:to>
                                    </p:set>
                                    <p:animEffect transition="in" filter="wipe(up)">
                                      <p:cBhvr>
                                        <p:cTn id="121" dur="500"/>
                                        <p:tgtEl>
                                          <p:spTgt spid="260116"/>
                                        </p:tgtEl>
                                      </p:cBhvr>
                                    </p:animEffect>
                                  </p:childTnLst>
                                  <p:subTnLst>
                                    <p:set>
                                      <p:cBhvr override="childStyle">
                                        <p:cTn dur="1" fill="hold" display="0" masterRel="nextClick" afterEffect="1"/>
                                        <p:tgtEl>
                                          <p:spTgt spid="260116"/>
                                        </p:tgtEl>
                                        <p:attrNameLst>
                                          <p:attrName>style.visibility</p:attrName>
                                        </p:attrNameLst>
                                      </p:cBhvr>
                                      <p:to>
                                        <p:strVal val="hidden"/>
                                      </p:to>
                                    </p:set>
                                  </p:subTnLst>
                                </p:cTn>
                              </p:par>
                              <p:par>
                                <p:cTn id="122" presetID="22" presetClass="entr" presetSubtype="1" fill="hold" grpId="0" nodeType="withEffect">
                                  <p:stCondLst>
                                    <p:cond delay="0"/>
                                  </p:stCondLst>
                                  <p:childTnLst>
                                    <p:set>
                                      <p:cBhvr>
                                        <p:cTn id="123" dur="1" fill="hold">
                                          <p:stCondLst>
                                            <p:cond delay="0"/>
                                          </p:stCondLst>
                                        </p:cTn>
                                        <p:tgtEl>
                                          <p:spTgt spid="260125"/>
                                        </p:tgtEl>
                                        <p:attrNameLst>
                                          <p:attrName>style.visibility</p:attrName>
                                        </p:attrNameLst>
                                      </p:cBhvr>
                                      <p:to>
                                        <p:strVal val="visible"/>
                                      </p:to>
                                    </p:set>
                                    <p:animEffect transition="in" filter="wipe(up)">
                                      <p:cBhvr>
                                        <p:cTn id="124" dur="500"/>
                                        <p:tgtEl>
                                          <p:spTgt spid="260125"/>
                                        </p:tgtEl>
                                      </p:cBhvr>
                                    </p:animEffect>
                                  </p:childTnLst>
                                  <p:subTnLst>
                                    <p:set>
                                      <p:cBhvr override="childStyle">
                                        <p:cTn dur="1" fill="hold" display="0" masterRel="nextClick" afterEffect="1"/>
                                        <p:tgtEl>
                                          <p:spTgt spid="260125"/>
                                        </p:tgtEl>
                                        <p:attrNameLst>
                                          <p:attrName>style.visibility</p:attrName>
                                        </p:attrNameLst>
                                      </p:cBhvr>
                                      <p:to>
                                        <p:strVal val="hidden"/>
                                      </p:to>
                                    </p:set>
                                  </p:sub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1" fill="hold" nodeType="clickEffect">
                                  <p:stCondLst>
                                    <p:cond delay="0"/>
                                  </p:stCondLst>
                                  <p:childTnLst>
                                    <p:set>
                                      <p:cBhvr>
                                        <p:cTn id="128" dur="1" fill="hold">
                                          <p:stCondLst>
                                            <p:cond delay="0"/>
                                          </p:stCondLst>
                                        </p:cTn>
                                        <p:tgtEl>
                                          <p:spTgt spid="260117"/>
                                        </p:tgtEl>
                                        <p:attrNameLst>
                                          <p:attrName>style.visibility</p:attrName>
                                        </p:attrNameLst>
                                      </p:cBhvr>
                                      <p:to>
                                        <p:strVal val="visible"/>
                                      </p:to>
                                    </p:set>
                                    <p:animEffect transition="in" filter="wipe(up)">
                                      <p:cBhvr>
                                        <p:cTn id="129" dur="500"/>
                                        <p:tgtEl>
                                          <p:spTgt spid="260117"/>
                                        </p:tgtEl>
                                      </p:cBhvr>
                                    </p:animEffect>
                                  </p:childTnLst>
                                  <p:subTnLst>
                                    <p:set>
                                      <p:cBhvr override="childStyle">
                                        <p:cTn dur="1" fill="hold" display="0" masterRel="nextClick" afterEffect="1"/>
                                        <p:tgtEl>
                                          <p:spTgt spid="260117"/>
                                        </p:tgtEl>
                                        <p:attrNameLst>
                                          <p:attrName>style.visibility</p:attrName>
                                        </p:attrNameLst>
                                      </p:cBhvr>
                                      <p:to>
                                        <p:strVal val="hidden"/>
                                      </p:to>
                                    </p:set>
                                  </p:subTnLst>
                                </p:cTn>
                              </p:par>
                              <p:par>
                                <p:cTn id="130" presetID="22" presetClass="entr" presetSubtype="1" fill="hold" grpId="0" nodeType="withEffect">
                                  <p:stCondLst>
                                    <p:cond delay="0"/>
                                  </p:stCondLst>
                                  <p:childTnLst>
                                    <p:set>
                                      <p:cBhvr>
                                        <p:cTn id="131" dur="1" fill="hold">
                                          <p:stCondLst>
                                            <p:cond delay="0"/>
                                          </p:stCondLst>
                                        </p:cTn>
                                        <p:tgtEl>
                                          <p:spTgt spid="260126"/>
                                        </p:tgtEl>
                                        <p:attrNameLst>
                                          <p:attrName>style.visibility</p:attrName>
                                        </p:attrNameLst>
                                      </p:cBhvr>
                                      <p:to>
                                        <p:strVal val="visible"/>
                                      </p:to>
                                    </p:set>
                                    <p:animEffect transition="in" filter="wipe(up)">
                                      <p:cBhvr>
                                        <p:cTn id="132" dur="500"/>
                                        <p:tgtEl>
                                          <p:spTgt spid="260126"/>
                                        </p:tgtEl>
                                      </p:cBhvr>
                                    </p:animEffect>
                                  </p:childTnLst>
                                  <p:subTnLst>
                                    <p:set>
                                      <p:cBhvr override="childStyle">
                                        <p:cTn dur="1" fill="hold" display="0" masterRel="nextClick" afterEffect="1"/>
                                        <p:tgtEl>
                                          <p:spTgt spid="260126"/>
                                        </p:tgtEl>
                                        <p:attrNameLst>
                                          <p:attrName>style.visibility</p:attrName>
                                        </p:attrNameLst>
                                      </p:cBhvr>
                                      <p:to>
                                        <p:strVal val="hidden"/>
                                      </p:to>
                                    </p:set>
                                  </p:sub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1" fill="hold" nodeType="clickEffect">
                                  <p:stCondLst>
                                    <p:cond delay="0"/>
                                  </p:stCondLst>
                                  <p:childTnLst>
                                    <p:set>
                                      <p:cBhvr>
                                        <p:cTn id="136" dur="1" fill="hold">
                                          <p:stCondLst>
                                            <p:cond delay="0"/>
                                          </p:stCondLst>
                                        </p:cTn>
                                        <p:tgtEl>
                                          <p:spTgt spid="260118"/>
                                        </p:tgtEl>
                                        <p:attrNameLst>
                                          <p:attrName>style.visibility</p:attrName>
                                        </p:attrNameLst>
                                      </p:cBhvr>
                                      <p:to>
                                        <p:strVal val="visible"/>
                                      </p:to>
                                    </p:set>
                                    <p:animEffect transition="in" filter="wipe(up)">
                                      <p:cBhvr>
                                        <p:cTn id="137" dur="500"/>
                                        <p:tgtEl>
                                          <p:spTgt spid="260118"/>
                                        </p:tgtEl>
                                      </p:cBhvr>
                                    </p:animEffect>
                                  </p:childTnLst>
                                  <p:subTnLst>
                                    <p:set>
                                      <p:cBhvr override="childStyle">
                                        <p:cTn dur="1" fill="hold" display="0" masterRel="nextClick" afterEffect="1"/>
                                        <p:tgtEl>
                                          <p:spTgt spid="260118"/>
                                        </p:tgtEl>
                                        <p:attrNameLst>
                                          <p:attrName>style.visibility</p:attrName>
                                        </p:attrNameLst>
                                      </p:cBhvr>
                                      <p:to>
                                        <p:strVal val="hidden"/>
                                      </p:to>
                                    </p:set>
                                  </p:subTnLst>
                                </p:cTn>
                              </p:par>
                              <p:par>
                                <p:cTn id="138" presetID="22" presetClass="entr" presetSubtype="1" fill="hold" grpId="0" nodeType="withEffect">
                                  <p:stCondLst>
                                    <p:cond delay="0"/>
                                  </p:stCondLst>
                                  <p:childTnLst>
                                    <p:set>
                                      <p:cBhvr>
                                        <p:cTn id="139" dur="1" fill="hold">
                                          <p:stCondLst>
                                            <p:cond delay="0"/>
                                          </p:stCondLst>
                                        </p:cTn>
                                        <p:tgtEl>
                                          <p:spTgt spid="260127"/>
                                        </p:tgtEl>
                                        <p:attrNameLst>
                                          <p:attrName>style.visibility</p:attrName>
                                        </p:attrNameLst>
                                      </p:cBhvr>
                                      <p:to>
                                        <p:strVal val="visible"/>
                                      </p:to>
                                    </p:set>
                                    <p:animEffect transition="in" filter="wipe(up)">
                                      <p:cBhvr>
                                        <p:cTn id="140" dur="500"/>
                                        <p:tgtEl>
                                          <p:spTgt spid="260127"/>
                                        </p:tgtEl>
                                      </p:cBhvr>
                                    </p:animEffect>
                                  </p:childTnLst>
                                  <p:subTnLst>
                                    <p:set>
                                      <p:cBhvr override="childStyle">
                                        <p:cTn dur="1" fill="hold" display="0" masterRel="nextClick" afterEffect="1"/>
                                        <p:tgtEl>
                                          <p:spTgt spid="260127"/>
                                        </p:tgtEl>
                                        <p:attrNameLst>
                                          <p:attrName>style.visibility</p:attrName>
                                        </p:attrNameLst>
                                      </p:cBhvr>
                                      <p:to>
                                        <p:strVal val="hidden"/>
                                      </p:to>
                                    </p:set>
                                  </p:subTnLst>
                                </p:cTn>
                              </p:par>
                            </p:childTnLst>
                          </p:cTn>
                        </p:par>
                      </p:childTnLst>
                    </p:cTn>
                  </p:par>
                  <p:par>
                    <p:cTn id="141" fill="hold" nodeType="clickPar">
                      <p:stCondLst>
                        <p:cond delay="indefinite"/>
                      </p:stCondLst>
                      <p:childTnLst>
                        <p:par>
                          <p:cTn id="142" fill="hold" nodeType="withGroup">
                            <p:stCondLst>
                              <p:cond delay="0"/>
                            </p:stCondLst>
                            <p:childTnLst>
                              <p:par>
                                <p:cTn id="143" presetID="22" presetClass="entr" presetSubtype="1" fill="hold" nodeType="clickEffect">
                                  <p:stCondLst>
                                    <p:cond delay="0"/>
                                  </p:stCondLst>
                                  <p:childTnLst>
                                    <p:set>
                                      <p:cBhvr>
                                        <p:cTn id="144" dur="1" fill="hold">
                                          <p:stCondLst>
                                            <p:cond delay="0"/>
                                          </p:stCondLst>
                                        </p:cTn>
                                        <p:tgtEl>
                                          <p:spTgt spid="260119"/>
                                        </p:tgtEl>
                                        <p:attrNameLst>
                                          <p:attrName>style.visibility</p:attrName>
                                        </p:attrNameLst>
                                      </p:cBhvr>
                                      <p:to>
                                        <p:strVal val="visible"/>
                                      </p:to>
                                    </p:set>
                                    <p:animEffect transition="in" filter="wipe(up)">
                                      <p:cBhvr>
                                        <p:cTn id="145" dur="500"/>
                                        <p:tgtEl>
                                          <p:spTgt spid="260119"/>
                                        </p:tgtEl>
                                      </p:cBhvr>
                                    </p:animEffect>
                                  </p:childTnLst>
                                  <p:subTnLst>
                                    <p:set>
                                      <p:cBhvr override="childStyle">
                                        <p:cTn dur="1" fill="hold" display="0" masterRel="nextClick" afterEffect="1"/>
                                        <p:tgtEl>
                                          <p:spTgt spid="260119"/>
                                        </p:tgtEl>
                                        <p:attrNameLst>
                                          <p:attrName>style.visibility</p:attrName>
                                        </p:attrNameLst>
                                      </p:cBhvr>
                                      <p:to>
                                        <p:strVal val="hidden"/>
                                      </p:to>
                                    </p:set>
                                  </p:subTnLst>
                                </p:cTn>
                              </p:par>
                              <p:par>
                                <p:cTn id="146" presetID="22" presetClass="entr" presetSubtype="1" fill="hold" grpId="0" nodeType="withEffect">
                                  <p:stCondLst>
                                    <p:cond delay="0"/>
                                  </p:stCondLst>
                                  <p:childTnLst>
                                    <p:set>
                                      <p:cBhvr>
                                        <p:cTn id="147" dur="1" fill="hold">
                                          <p:stCondLst>
                                            <p:cond delay="0"/>
                                          </p:stCondLst>
                                        </p:cTn>
                                        <p:tgtEl>
                                          <p:spTgt spid="260129"/>
                                        </p:tgtEl>
                                        <p:attrNameLst>
                                          <p:attrName>style.visibility</p:attrName>
                                        </p:attrNameLst>
                                      </p:cBhvr>
                                      <p:to>
                                        <p:strVal val="visible"/>
                                      </p:to>
                                    </p:set>
                                    <p:animEffect transition="in" filter="wipe(up)">
                                      <p:cBhvr>
                                        <p:cTn id="148" dur="500"/>
                                        <p:tgtEl>
                                          <p:spTgt spid="260129"/>
                                        </p:tgtEl>
                                      </p:cBhvr>
                                    </p:animEffect>
                                  </p:childTnLst>
                                  <p:subTnLst>
                                    <p:set>
                                      <p:cBhvr override="childStyle">
                                        <p:cTn dur="1" fill="hold" display="0" masterRel="nextClick" afterEffect="1"/>
                                        <p:tgtEl>
                                          <p:spTgt spid="260129"/>
                                        </p:tgtEl>
                                        <p:attrNameLst>
                                          <p:attrName>style.visibility</p:attrName>
                                        </p:attrNameLst>
                                      </p:cBhvr>
                                      <p:to>
                                        <p:strVal val="hidden"/>
                                      </p:to>
                                    </p:set>
                                  </p:subTnLst>
                                </p:cTn>
                              </p:par>
                            </p:childTnLst>
                          </p:cTn>
                        </p:par>
                      </p:childTnLst>
                    </p:cTn>
                  </p:par>
                  <p:par>
                    <p:cTn id="149" fill="hold" nodeType="clickPar">
                      <p:stCondLst>
                        <p:cond delay="indefinite"/>
                      </p:stCondLst>
                      <p:childTnLst>
                        <p:par>
                          <p:cTn id="150" fill="hold" nodeType="withGroup">
                            <p:stCondLst>
                              <p:cond delay="0"/>
                            </p:stCondLst>
                            <p:childTnLst>
                              <p:par>
                                <p:cTn id="151" presetID="22" presetClass="entr" presetSubtype="1" fill="hold" nodeType="clickEffect">
                                  <p:stCondLst>
                                    <p:cond delay="0"/>
                                  </p:stCondLst>
                                  <p:childTnLst>
                                    <p:set>
                                      <p:cBhvr>
                                        <p:cTn id="152" dur="1" fill="hold">
                                          <p:stCondLst>
                                            <p:cond delay="0"/>
                                          </p:stCondLst>
                                        </p:cTn>
                                        <p:tgtEl>
                                          <p:spTgt spid="260132"/>
                                        </p:tgtEl>
                                        <p:attrNameLst>
                                          <p:attrName>style.visibility</p:attrName>
                                        </p:attrNameLst>
                                      </p:cBhvr>
                                      <p:to>
                                        <p:strVal val="visible"/>
                                      </p:to>
                                    </p:set>
                                    <p:animEffect transition="in" filter="wipe(up)">
                                      <p:cBhvr>
                                        <p:cTn id="153" dur="500"/>
                                        <p:tgtEl>
                                          <p:spTgt spid="260132"/>
                                        </p:tgtEl>
                                      </p:cBhvr>
                                    </p:animEffect>
                                  </p:childTnLst>
                                  <p:subTnLst>
                                    <p:set>
                                      <p:cBhvr override="childStyle">
                                        <p:cTn dur="1" fill="hold" display="0" masterRel="nextClick" afterEffect="1"/>
                                        <p:tgtEl>
                                          <p:spTgt spid="260132"/>
                                        </p:tgtEl>
                                        <p:attrNameLst>
                                          <p:attrName>style.visibility</p:attrName>
                                        </p:attrNameLst>
                                      </p:cBhvr>
                                      <p:to>
                                        <p:strVal val="hidden"/>
                                      </p:to>
                                    </p:set>
                                  </p:subTnLst>
                                </p:cTn>
                              </p:par>
                              <p:par>
                                <p:cTn id="154" presetID="22" presetClass="entr" presetSubtype="1" fill="hold" grpId="0" nodeType="withEffect">
                                  <p:stCondLst>
                                    <p:cond delay="0"/>
                                  </p:stCondLst>
                                  <p:childTnLst>
                                    <p:set>
                                      <p:cBhvr>
                                        <p:cTn id="155" dur="1" fill="hold">
                                          <p:stCondLst>
                                            <p:cond delay="0"/>
                                          </p:stCondLst>
                                        </p:cTn>
                                        <p:tgtEl>
                                          <p:spTgt spid="260128"/>
                                        </p:tgtEl>
                                        <p:attrNameLst>
                                          <p:attrName>style.visibility</p:attrName>
                                        </p:attrNameLst>
                                      </p:cBhvr>
                                      <p:to>
                                        <p:strVal val="visible"/>
                                      </p:to>
                                    </p:set>
                                    <p:animEffect transition="in" filter="wipe(up)">
                                      <p:cBhvr>
                                        <p:cTn id="156" dur="500"/>
                                        <p:tgtEl>
                                          <p:spTgt spid="260128"/>
                                        </p:tgtEl>
                                      </p:cBhvr>
                                    </p:animEffect>
                                  </p:childTnLst>
                                  <p:subTnLst>
                                    <p:set>
                                      <p:cBhvr override="childStyle">
                                        <p:cTn dur="1" fill="hold" display="0" masterRel="nextClick" afterEffect="1"/>
                                        <p:tgtEl>
                                          <p:spTgt spid="260128"/>
                                        </p:tgtEl>
                                        <p:attrNameLst>
                                          <p:attrName>style.visibility</p:attrName>
                                        </p:attrNameLst>
                                      </p:cBhvr>
                                      <p:to>
                                        <p:strVal val="hidden"/>
                                      </p:to>
                                    </p:set>
                                  </p:subTnLst>
                                </p:cTn>
                              </p:par>
                            </p:childTnLst>
                          </p:cTn>
                        </p:par>
                      </p:childTnLst>
                    </p:cTn>
                  </p:par>
                  <p:par>
                    <p:cTn id="157" fill="hold" nodeType="clickPar">
                      <p:stCondLst>
                        <p:cond delay="indefinite"/>
                      </p:stCondLst>
                      <p:childTnLst>
                        <p:par>
                          <p:cTn id="158" fill="hold" nodeType="withGroup">
                            <p:stCondLst>
                              <p:cond delay="0"/>
                            </p:stCondLst>
                            <p:childTnLst>
                              <p:par>
                                <p:cTn id="159" presetID="22" presetClass="entr" presetSubtype="1" fill="hold" nodeType="clickEffect">
                                  <p:stCondLst>
                                    <p:cond delay="0"/>
                                  </p:stCondLst>
                                  <p:childTnLst>
                                    <p:set>
                                      <p:cBhvr>
                                        <p:cTn id="160" dur="1" fill="hold">
                                          <p:stCondLst>
                                            <p:cond delay="0"/>
                                          </p:stCondLst>
                                        </p:cTn>
                                        <p:tgtEl>
                                          <p:spTgt spid="260102"/>
                                        </p:tgtEl>
                                        <p:attrNameLst>
                                          <p:attrName>style.visibility</p:attrName>
                                        </p:attrNameLst>
                                      </p:cBhvr>
                                      <p:to>
                                        <p:strVal val="visible"/>
                                      </p:to>
                                    </p:set>
                                    <p:animEffect transition="in" filter="wipe(up)">
                                      <p:cBhvr>
                                        <p:cTn id="161" dur="500"/>
                                        <p:tgtEl>
                                          <p:spTgt spid="260102"/>
                                        </p:tgtEl>
                                      </p:cBhvr>
                                    </p:animEffect>
                                  </p:childTnLst>
                                </p:cTn>
                              </p:par>
                              <p:par>
                                <p:cTn id="162" presetID="22" presetClass="entr" presetSubtype="1" fill="hold" grpId="0" nodeType="withEffect">
                                  <p:stCondLst>
                                    <p:cond delay="0"/>
                                  </p:stCondLst>
                                  <p:childTnLst>
                                    <p:set>
                                      <p:cBhvr>
                                        <p:cTn id="163" dur="1" fill="hold">
                                          <p:stCondLst>
                                            <p:cond delay="0"/>
                                          </p:stCondLst>
                                        </p:cTn>
                                        <p:tgtEl>
                                          <p:spTgt spid="260103"/>
                                        </p:tgtEl>
                                        <p:attrNameLst>
                                          <p:attrName>style.visibility</p:attrName>
                                        </p:attrNameLst>
                                      </p:cBhvr>
                                      <p:to>
                                        <p:strVal val="visible"/>
                                      </p:to>
                                    </p:set>
                                    <p:animEffect transition="in" filter="wipe(up)">
                                      <p:cBhvr>
                                        <p:cTn id="164" dur="500"/>
                                        <p:tgtEl>
                                          <p:spTgt spid="260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autoUpdateAnimBg="0"/>
      <p:bldP spid="260101" grpId="0" autoUpdateAnimBg="0"/>
      <p:bldP spid="260103" grpId="0" autoUpdateAnimBg="0"/>
      <p:bldP spid="260104" grpId="0" autoUpdateAnimBg="0"/>
      <p:bldP spid="260108" grpId="0" autoUpdateAnimBg="0"/>
      <p:bldP spid="260109" grpId="0" autoUpdateAnimBg="0"/>
      <p:bldP spid="260110" grpId="0" autoUpdateAnimBg="0"/>
      <p:bldP spid="260120" grpId="0" autoUpdateAnimBg="0"/>
      <p:bldP spid="260121" grpId="0" autoUpdateAnimBg="0"/>
      <p:bldP spid="260122" grpId="0" autoUpdateAnimBg="0"/>
      <p:bldP spid="260123" grpId="0" autoUpdateAnimBg="0"/>
      <p:bldP spid="260124" grpId="0" autoUpdateAnimBg="0"/>
      <p:bldP spid="260125" grpId="0" autoUpdateAnimBg="0"/>
      <p:bldP spid="260126" grpId="0" autoUpdateAnimBg="0"/>
      <p:bldP spid="260127" grpId="0" autoUpdateAnimBg="0"/>
      <p:bldP spid="260128" grpId="0" autoUpdateAnimBg="0"/>
      <p:bldP spid="260129" grpId="0" autoUpdateAnimBg="0"/>
      <p:bldP spid="260131" grpId="0" autoUpdateAnimBg="0"/>
      <p:bldP spid="260133"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DU4YmNlNWMwMjlhM2UyZmExYjU5ZGZkYjU0MmU2OGE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TotalTime>
  <Words>1235</Words>
  <Application>Microsoft Office PowerPoint</Application>
  <PresentationFormat>宽屏</PresentationFormat>
  <Paragraphs>273</Paragraphs>
  <Slides>28</Slides>
  <Notes>27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28</vt:i4>
      </vt:variant>
    </vt:vector>
  </HeadingPairs>
  <TitlesOfParts>
    <vt:vector size="45" baseType="lpstr">
      <vt:lpstr>方正美黑简体</vt:lpstr>
      <vt:lpstr>方正颜宋简体_中</vt:lpstr>
      <vt:lpstr>华文中宋</vt:lpstr>
      <vt:lpstr>宋体</vt:lpstr>
      <vt:lpstr>微软雅黑</vt:lpstr>
      <vt:lpstr>Arial</vt:lpstr>
      <vt:lpstr>Bauhaus 93</vt:lpstr>
      <vt:lpstr>Calibri</vt:lpstr>
      <vt:lpstr>Calibri Light</vt:lpstr>
      <vt:lpstr>Segoe UI Black</vt:lpstr>
      <vt:lpstr>Times New Roman</vt:lpstr>
      <vt:lpstr>Wingdings</vt:lpstr>
      <vt:lpstr>Office 主题</vt:lpstr>
      <vt:lpstr>Document</vt:lpstr>
      <vt:lpstr>文档</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索引使用方法</vt:lpstr>
      <vt:lpstr>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11.1.4  作业</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倪文慧</cp:lastModifiedBy>
  <cp:revision>249</cp:revision>
  <dcterms:created xsi:type="dcterms:W3CDTF">2023-07-28T08:56:00Z</dcterms:created>
  <dcterms:modified xsi:type="dcterms:W3CDTF">2024-07-09T01:44:35Z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E456A48CC34F4B5B84FF1D304CE39A82_13</vt:lpwstr>
  </property>
  <property fmtid="{D5CDD505-2E9C-101B-9397-08002B2CF9AE}" pid="3" name="KSOProductBuildVer">
    <vt:lpwstr>2052-12.1.0.15120</vt:lpwstr>
  </property>
</Properties>
</file>