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684" r:id="rId5"/>
    <p:sldId id="574" r:id="rId6"/>
    <p:sldId id="576" r:id="rId7"/>
    <p:sldId id="577" r:id="rId8"/>
    <p:sldId id="685" r:id="rId9"/>
    <p:sldId id="578" r:id="rId10"/>
    <p:sldId id="579" r:id="rId11"/>
    <p:sldId id="580" r:id="rId12"/>
    <p:sldId id="581" r:id="rId13"/>
    <p:sldId id="582" r:id="rId14"/>
    <p:sldId id="359" r:id="rId15"/>
    <p:sldId id="270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9A382"/>
    <a:srgbClr val="FFFFFF"/>
    <a:srgbClr val="FF9933"/>
    <a:srgbClr val="FF6600"/>
    <a:srgbClr val="FF7C80"/>
    <a:srgbClr val="FF3399"/>
    <a:srgbClr val="FF33CC"/>
    <a:srgbClr val="51ADB7"/>
    <a:srgbClr val="C1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87971" autoAdjust="0"/>
  </p:normalViewPr>
  <p:slideViewPr>
    <p:cSldViewPr snapToGrid="0">
      <p:cViewPr varScale="1">
        <p:scale>
          <a:sx n="62" d="100"/>
          <a:sy n="62" d="100"/>
        </p:scale>
        <p:origin x="10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375" y="739775"/>
            <a:ext cx="6578600" cy="3702050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648115-BF80-413B-BE3D-6043CEA8665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592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CB8F0-ACB9-45EA-AB8F-BEFAF8781C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8" y="739775"/>
            <a:ext cx="6580187" cy="3702050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389563" cy="4441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3966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22411F-215C-4622-A62F-9966B0C72F0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39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7C6D-AA44-4565-9E0D-EC50BDFCB3F7}" type="datetime1">
              <a:rPr lang="zh-CN" altLang="en-US"/>
              <a:pPr>
                <a:defRPr/>
              </a:pPr>
              <a:t>2023/8/14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2C2F-086E-4C6B-9B45-2449801C2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4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AB4C-C7D7-4F65-965C-93E9CD26219E}" type="datetime1">
              <a:rPr lang="zh-CN" altLang="en-US">
                <a:solidFill>
                  <a:srgbClr val="010000"/>
                </a:solidFill>
              </a:rPr>
              <a:pPr>
                <a:defRPr/>
              </a:pPr>
              <a:t>2023/8/14</a:t>
            </a:fld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B13D-5EF1-4BCD-B429-801BC378B348}" type="slidenum">
              <a:rPr lang="en-US" altLang="zh-CN">
                <a:solidFill>
                  <a:srgbClr val="01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1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672165" y="3663132"/>
            <a:ext cx="857250" cy="1296987"/>
            <a:chOff x="3470" y="2432"/>
            <a:chExt cx="499" cy="817"/>
          </a:xfrm>
        </p:grpSpPr>
        <p:sp>
          <p:nvSpPr>
            <p:cNvPr id="12314" name="Line 3"/>
            <p:cNvSpPr>
              <a:spLocks noChangeShapeType="1"/>
            </p:cNvSpPr>
            <p:nvPr/>
          </p:nvSpPr>
          <p:spPr bwMode="auto">
            <a:xfrm flipH="1">
              <a:off x="3651" y="2432"/>
              <a:ext cx="31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5" name="Rectangle 4"/>
            <p:cNvSpPr>
              <a:spLocks noChangeArrowheads="1"/>
            </p:cNvSpPr>
            <p:nvPr/>
          </p:nvSpPr>
          <p:spPr bwMode="auto">
            <a:xfrm>
              <a:off x="3470" y="2750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7268816" y="3159893"/>
            <a:ext cx="1090613" cy="1816100"/>
            <a:chOff x="2654" y="2115"/>
            <a:chExt cx="634" cy="1144"/>
          </a:xfrm>
        </p:grpSpPr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 flipH="1">
              <a:off x="2744" y="2115"/>
              <a:ext cx="544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2654" y="2523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2313" name="Oval 8"/>
            <p:cNvSpPr>
              <a:spLocks noChangeArrowheads="1"/>
            </p:cNvSpPr>
            <p:nvPr/>
          </p:nvSpPr>
          <p:spPr bwMode="auto">
            <a:xfrm>
              <a:off x="2684" y="3021"/>
              <a:ext cx="332" cy="23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ED8D8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</a:t>
              </a:r>
            </a:p>
          </p:txBody>
        </p:sp>
      </p:grpSp>
      <p:sp>
        <p:nvSpPr>
          <p:cNvPr id="12292" name="Rectangle 9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LL </a:t>
            </a:r>
            <a:r>
              <a:rPr lang="zh-CN" altLang="en-US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7BC08FD-F175-4398-B1B0-5B20AC7207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4FA0445-1124-41DE-887B-20F08552F05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C993191-0DDD-4220-8CC4-8C8905D0BF2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806228" y="2456631"/>
            <a:ext cx="3040062" cy="2519362"/>
            <a:chOff x="204" y="1117"/>
            <a:chExt cx="1768" cy="1587"/>
          </a:xfrm>
        </p:grpSpPr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 flipH="1">
              <a:off x="839" y="1253"/>
              <a:ext cx="408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03" name="Line 12"/>
            <p:cNvSpPr>
              <a:spLocks noChangeShapeType="1"/>
            </p:cNvSpPr>
            <p:nvPr/>
          </p:nvSpPr>
          <p:spPr bwMode="auto">
            <a:xfrm flipH="1">
              <a:off x="340" y="1797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04" name="Line 13"/>
            <p:cNvSpPr>
              <a:spLocks noChangeShapeType="1"/>
            </p:cNvSpPr>
            <p:nvPr/>
          </p:nvSpPr>
          <p:spPr bwMode="auto">
            <a:xfrm>
              <a:off x="839" y="1797"/>
              <a:ext cx="317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05" name="Line 14"/>
            <p:cNvSpPr>
              <a:spLocks noChangeShapeType="1"/>
            </p:cNvSpPr>
            <p:nvPr/>
          </p:nvSpPr>
          <p:spPr bwMode="auto">
            <a:xfrm>
              <a:off x="1292" y="1253"/>
              <a:ext cx="499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06" name="Oval 15"/>
            <p:cNvSpPr>
              <a:spLocks noChangeArrowheads="1"/>
            </p:cNvSpPr>
            <p:nvPr/>
          </p:nvSpPr>
          <p:spPr bwMode="auto">
            <a:xfrm>
              <a:off x="1066" y="1117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</a:p>
          </p:txBody>
        </p:sp>
        <p:sp>
          <p:nvSpPr>
            <p:cNvPr id="12307" name="Oval 16"/>
            <p:cNvSpPr>
              <a:spLocks noChangeArrowheads="1"/>
            </p:cNvSpPr>
            <p:nvPr/>
          </p:nvSpPr>
          <p:spPr bwMode="auto">
            <a:xfrm>
              <a:off x="612" y="1661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 </a:t>
              </a:r>
            </a:p>
          </p:txBody>
        </p:sp>
        <p:sp>
          <p:nvSpPr>
            <p:cNvPr id="12308" name="Rectangle 17"/>
            <p:cNvSpPr>
              <a:spLocks noChangeArrowheads="1"/>
            </p:cNvSpPr>
            <p:nvPr/>
          </p:nvSpPr>
          <p:spPr bwMode="auto">
            <a:xfrm>
              <a:off x="204" y="2205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L</a:t>
              </a:r>
            </a:p>
          </p:txBody>
        </p:sp>
        <p:sp>
          <p:nvSpPr>
            <p:cNvPr id="12309" name="Rectangle 18"/>
            <p:cNvSpPr>
              <a:spLocks noChangeArrowheads="1"/>
            </p:cNvSpPr>
            <p:nvPr/>
          </p:nvSpPr>
          <p:spPr bwMode="auto">
            <a:xfrm>
              <a:off x="1020" y="2205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</a:p>
          </p:txBody>
        </p:sp>
        <p:sp>
          <p:nvSpPr>
            <p:cNvPr id="12310" name="Rectangle 19"/>
            <p:cNvSpPr>
              <a:spLocks noChangeArrowheads="1"/>
            </p:cNvSpPr>
            <p:nvPr/>
          </p:nvSpPr>
          <p:spPr bwMode="auto">
            <a:xfrm>
              <a:off x="1610" y="1752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</a:t>
              </a:r>
            </a:p>
          </p:txBody>
        </p:sp>
      </p:grpSp>
      <p:sp>
        <p:nvSpPr>
          <p:cNvPr id="509972" name="Oval 20"/>
          <p:cNvSpPr>
            <a:spLocks noChangeArrowheads="1"/>
          </p:cNvSpPr>
          <p:nvPr/>
        </p:nvSpPr>
        <p:spPr bwMode="auto">
          <a:xfrm>
            <a:off x="1806228" y="4975994"/>
            <a:ext cx="571500" cy="37782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256240" y="2924944"/>
            <a:ext cx="2286000" cy="2035175"/>
            <a:chOff x="3228" y="1967"/>
            <a:chExt cx="1330" cy="1282"/>
          </a:xfrm>
        </p:grpSpPr>
        <p:sp>
          <p:nvSpPr>
            <p:cNvPr id="12297" name="Line 22"/>
            <p:cNvSpPr>
              <a:spLocks noChangeShapeType="1"/>
            </p:cNvSpPr>
            <p:nvPr/>
          </p:nvSpPr>
          <p:spPr bwMode="auto">
            <a:xfrm>
              <a:off x="3379" y="2069"/>
              <a:ext cx="544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8" name="Line 23"/>
            <p:cNvSpPr>
              <a:spLocks noChangeShapeType="1"/>
            </p:cNvSpPr>
            <p:nvPr/>
          </p:nvSpPr>
          <p:spPr bwMode="auto">
            <a:xfrm>
              <a:off x="4059" y="2523"/>
              <a:ext cx="499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99" name="Oval 24"/>
            <p:cNvSpPr>
              <a:spLocks noChangeArrowheads="1"/>
            </p:cNvSpPr>
            <p:nvPr/>
          </p:nvSpPr>
          <p:spPr bwMode="auto">
            <a:xfrm>
              <a:off x="3228" y="1967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2300" name="Oval 25"/>
            <p:cNvSpPr>
              <a:spLocks noChangeArrowheads="1"/>
            </p:cNvSpPr>
            <p:nvPr/>
          </p:nvSpPr>
          <p:spPr bwMode="auto">
            <a:xfrm>
              <a:off x="3787" y="2387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2301" name="Rectangle 26"/>
            <p:cNvSpPr>
              <a:spLocks noChangeArrowheads="1"/>
            </p:cNvSpPr>
            <p:nvPr/>
          </p:nvSpPr>
          <p:spPr bwMode="auto">
            <a:xfrm>
              <a:off x="4195" y="2750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sp>
        <p:nvSpPr>
          <p:cNvPr id="509979" name="AutoShape 27"/>
          <p:cNvSpPr>
            <a:spLocks noChangeArrowheads="1"/>
          </p:cNvSpPr>
          <p:nvPr/>
        </p:nvSpPr>
        <p:spPr bwMode="auto">
          <a:xfrm>
            <a:off x="5393978" y="3536132"/>
            <a:ext cx="1405975" cy="504825"/>
          </a:xfrm>
          <a:prstGeom prst="notchedRightArrow">
            <a:avLst>
              <a:gd name="adj1" fmla="val 50000"/>
              <a:gd name="adj2" fmla="val 77358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02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509972" grpId="0" animBg="1"/>
      <p:bldP spid="5099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RR</a:t>
            </a:r>
            <a:r>
              <a:rPr lang="zh-CN" altLang="en-US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1F2C84B-4463-4E7A-AB66-C6BDCC3BC2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D45B66C-0B3B-4804-A1A9-2885B0A0D9B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919B093D-EC76-4310-AD69-96BDF08C1D2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76283" y="2528890"/>
            <a:ext cx="2963862" cy="2447925"/>
            <a:chOff x="612" y="1117"/>
            <a:chExt cx="1723" cy="1542"/>
          </a:xfrm>
        </p:grpSpPr>
        <p:sp>
          <p:nvSpPr>
            <p:cNvPr id="13331" name="Line 4"/>
            <p:cNvSpPr>
              <a:spLocks noChangeShapeType="1"/>
            </p:cNvSpPr>
            <p:nvPr/>
          </p:nvSpPr>
          <p:spPr bwMode="auto">
            <a:xfrm flipH="1">
              <a:off x="839" y="1253"/>
              <a:ext cx="408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2" name="Line 5"/>
            <p:cNvSpPr>
              <a:spLocks noChangeShapeType="1"/>
            </p:cNvSpPr>
            <p:nvPr/>
          </p:nvSpPr>
          <p:spPr bwMode="auto">
            <a:xfrm flipH="1">
              <a:off x="1293" y="1752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3" name="Line 6"/>
            <p:cNvSpPr>
              <a:spLocks noChangeShapeType="1"/>
            </p:cNvSpPr>
            <p:nvPr/>
          </p:nvSpPr>
          <p:spPr bwMode="auto">
            <a:xfrm>
              <a:off x="1792" y="1752"/>
              <a:ext cx="317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4" name="Line 7"/>
            <p:cNvSpPr>
              <a:spLocks noChangeShapeType="1"/>
            </p:cNvSpPr>
            <p:nvPr/>
          </p:nvSpPr>
          <p:spPr bwMode="auto">
            <a:xfrm>
              <a:off x="1292" y="1253"/>
              <a:ext cx="499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5" name="Oval 8"/>
            <p:cNvSpPr>
              <a:spLocks noChangeArrowheads="1"/>
            </p:cNvSpPr>
            <p:nvPr/>
          </p:nvSpPr>
          <p:spPr bwMode="auto">
            <a:xfrm>
              <a:off x="1066" y="1117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3336" name="Oval 9"/>
            <p:cNvSpPr>
              <a:spLocks noChangeArrowheads="1"/>
            </p:cNvSpPr>
            <p:nvPr/>
          </p:nvSpPr>
          <p:spPr bwMode="auto">
            <a:xfrm>
              <a:off x="1565" y="1616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3337" name="Rectangle 10"/>
            <p:cNvSpPr>
              <a:spLocks noChangeArrowheads="1"/>
            </p:cNvSpPr>
            <p:nvPr/>
          </p:nvSpPr>
          <p:spPr bwMode="auto">
            <a:xfrm>
              <a:off x="1157" y="2160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3338" name="Rectangle 11"/>
            <p:cNvSpPr>
              <a:spLocks noChangeArrowheads="1"/>
            </p:cNvSpPr>
            <p:nvPr/>
          </p:nvSpPr>
          <p:spPr bwMode="auto">
            <a:xfrm>
              <a:off x="1973" y="2160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3339" name="Rectangle 12"/>
            <p:cNvSpPr>
              <a:spLocks noChangeArrowheads="1"/>
            </p:cNvSpPr>
            <p:nvPr/>
          </p:nvSpPr>
          <p:spPr bwMode="auto">
            <a:xfrm>
              <a:off x="612" y="1661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</p:grpSp>
      <p:sp>
        <p:nvSpPr>
          <p:cNvPr id="510989" name="Oval 13"/>
          <p:cNvSpPr>
            <a:spLocks noChangeArrowheads="1"/>
          </p:cNvSpPr>
          <p:nvPr/>
        </p:nvSpPr>
        <p:spPr bwMode="auto">
          <a:xfrm>
            <a:off x="4416258" y="4976815"/>
            <a:ext cx="571500" cy="503237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</a:p>
        </p:txBody>
      </p:sp>
      <p:sp>
        <p:nvSpPr>
          <p:cNvPr id="510990" name="AutoShape 14"/>
          <p:cNvSpPr>
            <a:spLocks noChangeArrowheads="1"/>
          </p:cNvSpPr>
          <p:nvPr/>
        </p:nvSpPr>
        <p:spPr bwMode="auto">
          <a:xfrm>
            <a:off x="4962358" y="3608390"/>
            <a:ext cx="1562100" cy="504825"/>
          </a:xfrm>
          <a:prstGeom prst="notchedRightArrow">
            <a:avLst>
              <a:gd name="adj1" fmla="val 50000"/>
              <a:gd name="adj2" fmla="val 77358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380120" y="3897314"/>
            <a:ext cx="935038" cy="1295400"/>
            <a:chOff x="3696" y="1979"/>
            <a:chExt cx="544" cy="816"/>
          </a:xfrm>
        </p:grpSpPr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3696" y="1979"/>
              <a:ext cx="409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30" name="Rectangle 17"/>
            <p:cNvSpPr>
              <a:spLocks noChangeArrowheads="1"/>
            </p:cNvSpPr>
            <p:nvPr/>
          </p:nvSpPr>
          <p:spPr bwMode="auto">
            <a:xfrm>
              <a:off x="3878" y="2296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824620" y="2997202"/>
            <a:ext cx="1582738" cy="2195513"/>
            <a:chOff x="3954" y="1412"/>
            <a:chExt cx="921" cy="1383"/>
          </a:xfrm>
        </p:grpSpPr>
        <p:sp>
          <p:nvSpPr>
            <p:cNvPr id="13325" name="Oval 19"/>
            <p:cNvSpPr>
              <a:spLocks noChangeArrowheads="1"/>
            </p:cNvSpPr>
            <p:nvPr/>
          </p:nvSpPr>
          <p:spPr bwMode="auto">
            <a:xfrm>
              <a:off x="4513" y="2478"/>
              <a:ext cx="317" cy="31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ED8D8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</a:t>
              </a:r>
            </a:p>
          </p:txBody>
        </p:sp>
        <p:sp>
          <p:nvSpPr>
            <p:cNvPr id="13326" name="Line 20"/>
            <p:cNvSpPr>
              <a:spLocks noChangeShapeType="1"/>
            </p:cNvSpPr>
            <p:nvPr/>
          </p:nvSpPr>
          <p:spPr bwMode="auto">
            <a:xfrm>
              <a:off x="4105" y="1514"/>
              <a:ext cx="589" cy="5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7" name="Rectangle 21"/>
            <p:cNvSpPr>
              <a:spLocks noChangeArrowheads="1"/>
            </p:cNvSpPr>
            <p:nvPr/>
          </p:nvSpPr>
          <p:spPr bwMode="auto">
            <a:xfrm>
              <a:off x="4513" y="1979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3328" name="Oval 22"/>
            <p:cNvSpPr>
              <a:spLocks noChangeArrowheads="1"/>
            </p:cNvSpPr>
            <p:nvPr/>
          </p:nvSpPr>
          <p:spPr bwMode="auto">
            <a:xfrm>
              <a:off x="3954" y="1412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600658" y="3321052"/>
            <a:ext cx="1327150" cy="1871663"/>
            <a:chOff x="3243" y="1616"/>
            <a:chExt cx="771" cy="1179"/>
          </a:xfrm>
        </p:grpSpPr>
        <p:sp>
          <p:nvSpPr>
            <p:cNvPr id="13321" name="Line 24"/>
            <p:cNvSpPr>
              <a:spLocks noChangeShapeType="1"/>
            </p:cNvSpPr>
            <p:nvPr/>
          </p:nvSpPr>
          <p:spPr bwMode="auto">
            <a:xfrm flipH="1">
              <a:off x="3288" y="2024"/>
              <a:ext cx="31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2" name="Line 25"/>
            <p:cNvSpPr>
              <a:spLocks noChangeShapeType="1"/>
            </p:cNvSpPr>
            <p:nvPr/>
          </p:nvSpPr>
          <p:spPr bwMode="auto">
            <a:xfrm flipH="1">
              <a:off x="3606" y="1616"/>
              <a:ext cx="408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23" name="Oval 26"/>
            <p:cNvSpPr>
              <a:spLocks noChangeArrowheads="1"/>
            </p:cNvSpPr>
            <p:nvPr/>
          </p:nvSpPr>
          <p:spPr bwMode="auto">
            <a:xfrm>
              <a:off x="3470" y="1842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3324" name="Rectangle 27"/>
            <p:cNvSpPr>
              <a:spLocks noChangeArrowheads="1"/>
            </p:cNvSpPr>
            <p:nvPr/>
          </p:nvSpPr>
          <p:spPr bwMode="auto">
            <a:xfrm>
              <a:off x="3243" y="2296"/>
              <a:ext cx="362" cy="49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2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9" grpId="0" animBg="1"/>
      <p:bldP spid="5109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LR</a:t>
            </a:r>
            <a:r>
              <a:rPr lang="zh-CN" altLang="en-US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DBEF83E7-093D-4391-A1CD-DB3B29187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BD61200-EEB1-40D8-8EC2-6BB2012B540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A34D234-7980-4284-A83C-71E74487B35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003" name="Oval 3"/>
          <p:cNvSpPr>
            <a:spLocks noChangeArrowheads="1"/>
          </p:cNvSpPr>
          <p:nvPr/>
        </p:nvSpPr>
        <p:spPr bwMode="auto">
          <a:xfrm>
            <a:off x="2738090" y="5363515"/>
            <a:ext cx="546100" cy="50482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841275" y="2150468"/>
            <a:ext cx="3041650" cy="3168650"/>
            <a:chOff x="113" y="1117"/>
            <a:chExt cx="1768" cy="1996"/>
          </a:xfrm>
        </p:grpSpPr>
        <p:sp>
          <p:nvSpPr>
            <p:cNvPr id="14378" name="Line 5"/>
            <p:cNvSpPr>
              <a:spLocks noChangeShapeType="1"/>
            </p:cNvSpPr>
            <p:nvPr/>
          </p:nvSpPr>
          <p:spPr bwMode="auto">
            <a:xfrm flipH="1">
              <a:off x="748" y="1253"/>
              <a:ext cx="408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9" name="Line 6"/>
            <p:cNvSpPr>
              <a:spLocks noChangeShapeType="1"/>
            </p:cNvSpPr>
            <p:nvPr/>
          </p:nvSpPr>
          <p:spPr bwMode="auto">
            <a:xfrm flipH="1">
              <a:off x="249" y="1797"/>
              <a:ext cx="408" cy="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0" name="Line 7"/>
            <p:cNvSpPr>
              <a:spLocks noChangeShapeType="1"/>
            </p:cNvSpPr>
            <p:nvPr/>
          </p:nvSpPr>
          <p:spPr bwMode="auto">
            <a:xfrm>
              <a:off x="748" y="1797"/>
              <a:ext cx="317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1" name="Line 8"/>
            <p:cNvSpPr>
              <a:spLocks noChangeShapeType="1"/>
            </p:cNvSpPr>
            <p:nvPr/>
          </p:nvSpPr>
          <p:spPr bwMode="auto">
            <a:xfrm>
              <a:off x="1201" y="1253"/>
              <a:ext cx="545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2" name="Line 9"/>
            <p:cNvSpPr>
              <a:spLocks noChangeShapeType="1"/>
            </p:cNvSpPr>
            <p:nvPr/>
          </p:nvSpPr>
          <p:spPr bwMode="auto">
            <a:xfrm flipH="1">
              <a:off x="839" y="2387"/>
              <a:ext cx="18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3" name="Line 10"/>
            <p:cNvSpPr>
              <a:spLocks noChangeShapeType="1"/>
            </p:cNvSpPr>
            <p:nvPr/>
          </p:nvSpPr>
          <p:spPr bwMode="auto">
            <a:xfrm>
              <a:off x="1065" y="2387"/>
              <a:ext cx="227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4" name="Oval 11"/>
            <p:cNvSpPr>
              <a:spLocks noChangeArrowheads="1"/>
            </p:cNvSpPr>
            <p:nvPr/>
          </p:nvSpPr>
          <p:spPr bwMode="auto">
            <a:xfrm>
              <a:off x="975" y="1117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85" name="Oval 12"/>
            <p:cNvSpPr>
              <a:spLocks noChangeArrowheads="1"/>
            </p:cNvSpPr>
            <p:nvPr/>
          </p:nvSpPr>
          <p:spPr bwMode="auto">
            <a:xfrm>
              <a:off x="521" y="1661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4386" name="Rectangle 13"/>
            <p:cNvSpPr>
              <a:spLocks noChangeArrowheads="1"/>
            </p:cNvSpPr>
            <p:nvPr/>
          </p:nvSpPr>
          <p:spPr bwMode="auto">
            <a:xfrm>
              <a:off x="113" y="2342"/>
              <a:ext cx="362" cy="771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4387" name="Rectangle 14"/>
            <p:cNvSpPr>
              <a:spLocks noChangeArrowheads="1"/>
            </p:cNvSpPr>
            <p:nvPr/>
          </p:nvSpPr>
          <p:spPr bwMode="auto">
            <a:xfrm>
              <a:off x="657" y="2704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4388" name="Rectangle 15"/>
            <p:cNvSpPr>
              <a:spLocks noChangeArrowheads="1"/>
            </p:cNvSpPr>
            <p:nvPr/>
          </p:nvSpPr>
          <p:spPr bwMode="auto">
            <a:xfrm>
              <a:off x="1519" y="1888"/>
              <a:ext cx="362" cy="952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4389" name="Oval 16"/>
            <p:cNvSpPr>
              <a:spLocks noChangeArrowheads="1"/>
            </p:cNvSpPr>
            <p:nvPr/>
          </p:nvSpPr>
          <p:spPr bwMode="auto">
            <a:xfrm>
              <a:off x="839" y="2205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</a:t>
              </a:r>
            </a:p>
          </p:txBody>
        </p:sp>
        <p:sp>
          <p:nvSpPr>
            <p:cNvPr id="14390" name="Rectangle 17"/>
            <p:cNvSpPr>
              <a:spLocks noChangeArrowheads="1"/>
            </p:cNvSpPr>
            <p:nvPr/>
          </p:nvSpPr>
          <p:spPr bwMode="auto">
            <a:xfrm>
              <a:off x="1156" y="2704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469731" y="621301"/>
            <a:ext cx="1792287" cy="2247900"/>
            <a:chOff x="3968" y="108"/>
            <a:chExt cx="1042" cy="1416"/>
          </a:xfrm>
          <a:solidFill>
            <a:srgbClr val="92D050"/>
          </a:solidFill>
        </p:grpSpPr>
        <p:sp>
          <p:nvSpPr>
            <p:cNvPr id="14374" name="Line 20"/>
            <p:cNvSpPr>
              <a:spLocks noChangeShapeType="1"/>
            </p:cNvSpPr>
            <p:nvPr/>
          </p:nvSpPr>
          <p:spPr bwMode="auto">
            <a:xfrm flipH="1">
              <a:off x="3968" y="119"/>
              <a:ext cx="408" cy="407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5" name="Line 21"/>
            <p:cNvSpPr>
              <a:spLocks noChangeShapeType="1"/>
            </p:cNvSpPr>
            <p:nvPr/>
          </p:nvSpPr>
          <p:spPr bwMode="auto">
            <a:xfrm>
              <a:off x="4467" y="164"/>
              <a:ext cx="499" cy="6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6" name="Oval 22"/>
            <p:cNvSpPr>
              <a:spLocks noChangeArrowheads="1"/>
            </p:cNvSpPr>
            <p:nvPr/>
          </p:nvSpPr>
          <p:spPr bwMode="auto">
            <a:xfrm>
              <a:off x="4240" y="108"/>
              <a:ext cx="332" cy="238"/>
            </a:xfrm>
            <a:prstGeom prst="ellipse">
              <a:avLst/>
            </a:prstGeom>
            <a:grpFill/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77" name="Rectangle 23"/>
            <p:cNvSpPr>
              <a:spLocks noChangeArrowheads="1"/>
            </p:cNvSpPr>
            <p:nvPr/>
          </p:nvSpPr>
          <p:spPr bwMode="auto">
            <a:xfrm>
              <a:off x="4648" y="572"/>
              <a:ext cx="362" cy="952"/>
            </a:xfrm>
            <a:prstGeom prst="rect">
              <a:avLst/>
            </a:prstGeom>
            <a:grpFill/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10895" y="2005601"/>
            <a:ext cx="623469" cy="1790701"/>
            <a:chOff x="3469" y="980"/>
            <a:chExt cx="362" cy="1128"/>
          </a:xfrm>
        </p:grpSpPr>
        <p:sp>
          <p:nvSpPr>
            <p:cNvPr id="14371" name="Line 25"/>
            <p:cNvSpPr>
              <a:spLocks noChangeShapeType="1"/>
            </p:cNvSpPr>
            <p:nvPr/>
          </p:nvSpPr>
          <p:spPr bwMode="auto">
            <a:xfrm>
              <a:off x="3469" y="980"/>
              <a:ext cx="272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Rectangle 26"/>
            <p:cNvSpPr>
              <a:spLocks noChangeArrowheads="1"/>
            </p:cNvSpPr>
            <p:nvPr/>
          </p:nvSpPr>
          <p:spPr bwMode="auto">
            <a:xfrm>
              <a:off x="3515" y="1343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4373" name="Oval 27"/>
            <p:cNvSpPr>
              <a:spLocks noChangeArrowheads="1"/>
            </p:cNvSpPr>
            <p:nvPr/>
          </p:nvSpPr>
          <p:spPr bwMode="auto">
            <a:xfrm>
              <a:off x="3513" y="1790"/>
              <a:ext cx="318" cy="31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ED8D8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675856" y="1142001"/>
            <a:ext cx="2338387" cy="2592388"/>
            <a:chOff x="2925" y="436"/>
            <a:chExt cx="1360" cy="1633"/>
          </a:xfrm>
        </p:grpSpPr>
        <p:sp>
          <p:nvSpPr>
            <p:cNvPr id="14364" name="Line 29"/>
            <p:cNvSpPr>
              <a:spLocks noChangeShapeType="1"/>
            </p:cNvSpPr>
            <p:nvPr/>
          </p:nvSpPr>
          <p:spPr bwMode="auto">
            <a:xfrm flipH="1">
              <a:off x="3015" y="980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Line 30"/>
            <p:cNvSpPr>
              <a:spLocks noChangeShapeType="1"/>
            </p:cNvSpPr>
            <p:nvPr/>
          </p:nvSpPr>
          <p:spPr bwMode="auto">
            <a:xfrm flipH="1">
              <a:off x="3514" y="572"/>
              <a:ext cx="318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6" name="Line 31"/>
            <p:cNvSpPr>
              <a:spLocks noChangeShapeType="1"/>
            </p:cNvSpPr>
            <p:nvPr/>
          </p:nvSpPr>
          <p:spPr bwMode="auto">
            <a:xfrm>
              <a:off x="3922" y="572"/>
              <a:ext cx="227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7" name="Oval 32"/>
            <p:cNvSpPr>
              <a:spLocks noChangeArrowheads="1"/>
            </p:cNvSpPr>
            <p:nvPr/>
          </p:nvSpPr>
          <p:spPr bwMode="auto">
            <a:xfrm>
              <a:off x="3287" y="844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4368" name="Rectangle 33"/>
            <p:cNvSpPr>
              <a:spLocks noChangeArrowheads="1"/>
            </p:cNvSpPr>
            <p:nvPr/>
          </p:nvSpPr>
          <p:spPr bwMode="auto">
            <a:xfrm>
              <a:off x="2925" y="1298"/>
              <a:ext cx="362" cy="771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4369" name="Oval 34"/>
            <p:cNvSpPr>
              <a:spLocks noChangeArrowheads="1"/>
            </p:cNvSpPr>
            <p:nvPr/>
          </p:nvSpPr>
          <p:spPr bwMode="auto">
            <a:xfrm>
              <a:off x="3696" y="436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</a:t>
              </a:r>
            </a:p>
          </p:txBody>
        </p:sp>
        <p:sp>
          <p:nvSpPr>
            <p:cNvPr id="14370" name="Rectangle 35"/>
            <p:cNvSpPr>
              <a:spLocks noChangeArrowheads="1"/>
            </p:cNvSpPr>
            <p:nvPr/>
          </p:nvSpPr>
          <p:spPr bwMode="auto">
            <a:xfrm>
              <a:off x="4013" y="935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8782937" y="3877668"/>
            <a:ext cx="2182812" cy="2679700"/>
            <a:chOff x="4105" y="2331"/>
            <a:chExt cx="1269" cy="1688"/>
          </a:xfrm>
        </p:grpSpPr>
        <p:sp>
          <p:nvSpPr>
            <p:cNvPr id="14359" name="Line 37"/>
            <p:cNvSpPr>
              <a:spLocks noChangeShapeType="1"/>
            </p:cNvSpPr>
            <p:nvPr/>
          </p:nvSpPr>
          <p:spPr bwMode="auto">
            <a:xfrm>
              <a:off x="4830" y="2840"/>
              <a:ext cx="409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0" name="Line 38"/>
            <p:cNvSpPr>
              <a:spLocks noChangeShapeType="1"/>
            </p:cNvSpPr>
            <p:nvPr/>
          </p:nvSpPr>
          <p:spPr bwMode="auto">
            <a:xfrm>
              <a:off x="4331" y="2478"/>
              <a:ext cx="363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1" name="Oval 39"/>
            <p:cNvSpPr>
              <a:spLocks noChangeArrowheads="1"/>
            </p:cNvSpPr>
            <p:nvPr/>
          </p:nvSpPr>
          <p:spPr bwMode="auto">
            <a:xfrm>
              <a:off x="4680" y="2739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62" name="Rectangle 40"/>
            <p:cNvSpPr>
              <a:spLocks noChangeArrowheads="1"/>
            </p:cNvSpPr>
            <p:nvPr/>
          </p:nvSpPr>
          <p:spPr bwMode="auto">
            <a:xfrm>
              <a:off x="5012" y="3203"/>
              <a:ext cx="362" cy="816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4363" name="Oval 41"/>
            <p:cNvSpPr>
              <a:spLocks noChangeArrowheads="1"/>
            </p:cNvSpPr>
            <p:nvPr/>
          </p:nvSpPr>
          <p:spPr bwMode="auto">
            <a:xfrm>
              <a:off x="4105" y="2331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291032" y="4219775"/>
            <a:ext cx="1558925" cy="2401888"/>
            <a:chOff x="3334" y="2524"/>
            <a:chExt cx="907" cy="1513"/>
          </a:xfrm>
        </p:grpSpPr>
        <p:sp>
          <p:nvSpPr>
            <p:cNvPr id="14351" name="Line 43"/>
            <p:cNvSpPr>
              <a:spLocks noChangeShapeType="1"/>
            </p:cNvSpPr>
            <p:nvPr/>
          </p:nvSpPr>
          <p:spPr bwMode="auto">
            <a:xfrm flipH="1">
              <a:off x="3923" y="2524"/>
              <a:ext cx="318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52" name="Group 44"/>
            <p:cNvGrpSpPr>
              <a:grpSpLocks/>
            </p:cNvGrpSpPr>
            <p:nvPr/>
          </p:nvGrpSpPr>
          <p:grpSpPr bwMode="auto">
            <a:xfrm>
              <a:off x="3334" y="2796"/>
              <a:ext cx="890" cy="1241"/>
              <a:chOff x="3334" y="2796"/>
              <a:chExt cx="890" cy="1241"/>
            </a:xfrm>
          </p:grpSpPr>
          <p:sp>
            <p:nvSpPr>
              <p:cNvPr id="14353" name="Line 45"/>
              <p:cNvSpPr>
                <a:spLocks noChangeShapeType="1"/>
              </p:cNvSpPr>
              <p:nvPr/>
            </p:nvSpPr>
            <p:spPr bwMode="auto">
              <a:xfrm flipH="1">
                <a:off x="3424" y="2932"/>
                <a:ext cx="408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4" name="Line 46"/>
              <p:cNvSpPr>
                <a:spLocks noChangeShapeType="1"/>
              </p:cNvSpPr>
              <p:nvPr/>
            </p:nvSpPr>
            <p:spPr bwMode="auto">
              <a:xfrm>
                <a:off x="3878" y="2932"/>
                <a:ext cx="272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55" name="Oval 47"/>
              <p:cNvSpPr>
                <a:spLocks noChangeArrowheads="1"/>
              </p:cNvSpPr>
              <p:nvPr/>
            </p:nvSpPr>
            <p:spPr bwMode="auto">
              <a:xfrm>
                <a:off x="3906" y="3719"/>
                <a:ext cx="318" cy="31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ED8D8">
                        <a:lumMod val="20000"/>
                        <a:lumOff val="80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D</a:t>
                </a:r>
              </a:p>
            </p:txBody>
          </p:sp>
          <p:sp>
            <p:nvSpPr>
              <p:cNvPr id="14356" name="Oval 48"/>
              <p:cNvSpPr>
                <a:spLocks noChangeArrowheads="1"/>
              </p:cNvSpPr>
              <p:nvPr/>
            </p:nvSpPr>
            <p:spPr bwMode="auto">
              <a:xfrm>
                <a:off x="3696" y="2796"/>
                <a:ext cx="332" cy="238"/>
              </a:xfrm>
              <a:prstGeom prst="ellipse">
                <a:avLst/>
              </a:prstGeom>
              <a:solidFill>
                <a:srgbClr val="92D050"/>
              </a:solidFill>
              <a:ln w="19050">
                <a:noFill/>
                <a:round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 </a:t>
                </a:r>
              </a:p>
            </p:txBody>
          </p:sp>
          <p:sp>
            <p:nvSpPr>
              <p:cNvPr id="14357" name="Rectangle 49"/>
              <p:cNvSpPr>
                <a:spLocks noChangeArrowheads="1"/>
              </p:cNvSpPr>
              <p:nvPr/>
            </p:nvSpPr>
            <p:spPr bwMode="auto">
              <a:xfrm>
                <a:off x="3334" y="3250"/>
                <a:ext cx="362" cy="771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r>
                  <a:rPr kumimoji="0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14358" name="Rectangle 50"/>
              <p:cNvSpPr>
                <a:spLocks noChangeArrowheads="1"/>
              </p:cNvSpPr>
              <p:nvPr/>
            </p:nvSpPr>
            <p:spPr bwMode="auto">
              <a:xfrm>
                <a:off x="3924" y="3295"/>
                <a:ext cx="272" cy="409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  <a:miter lim="800000"/>
                <a:headEnd/>
                <a:tailEnd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Font typeface="Monotype Sorts" pitchFamily="2" charset="2"/>
                  <a:buChar char="§"/>
                  <a:defRPr kumimoji="1" sz="32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50000"/>
                  <a:buFont typeface="Monotype Sorts" pitchFamily="2" charset="2"/>
                  <a:buChar char="l"/>
                  <a:defRPr kumimoji="1" sz="3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b="1">
                    <a:solidFill>
                      <a:srgbClr val="080808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  <a:r>
                  <a:rPr kumimoji="0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</p:grp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9241075" y="4867475"/>
            <a:ext cx="623888" cy="1227137"/>
            <a:chOff x="4377" y="2931"/>
            <a:chExt cx="363" cy="773"/>
          </a:xfrm>
        </p:grpSpPr>
        <p:sp>
          <p:nvSpPr>
            <p:cNvPr id="14349" name="Line 52"/>
            <p:cNvSpPr>
              <a:spLocks noChangeShapeType="1"/>
            </p:cNvSpPr>
            <p:nvPr/>
          </p:nvSpPr>
          <p:spPr bwMode="auto">
            <a:xfrm flipH="1">
              <a:off x="4467" y="2931"/>
              <a:ext cx="273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0" name="Rectangle 53"/>
            <p:cNvSpPr>
              <a:spLocks noChangeArrowheads="1"/>
            </p:cNvSpPr>
            <p:nvPr/>
          </p:nvSpPr>
          <p:spPr bwMode="auto">
            <a:xfrm>
              <a:off x="4377" y="3295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sp>
        <p:nvSpPr>
          <p:cNvPr id="57" name="AutoShape 14"/>
          <p:cNvSpPr>
            <a:spLocks noChangeArrowheads="1"/>
          </p:cNvSpPr>
          <p:nvPr/>
        </p:nvSpPr>
        <p:spPr bwMode="auto">
          <a:xfrm rot="19428247">
            <a:off x="4962358" y="3608390"/>
            <a:ext cx="1562100" cy="504825"/>
          </a:xfrm>
          <a:prstGeom prst="notchedRightArrow">
            <a:avLst>
              <a:gd name="adj1" fmla="val 50000"/>
              <a:gd name="adj2" fmla="val 77358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AutoShape 14"/>
          <p:cNvSpPr>
            <a:spLocks noChangeArrowheads="1"/>
          </p:cNvSpPr>
          <p:nvPr/>
        </p:nvSpPr>
        <p:spPr bwMode="auto">
          <a:xfrm rot="5400000">
            <a:off x="9386436" y="3390420"/>
            <a:ext cx="1169987" cy="496225"/>
          </a:xfrm>
          <a:prstGeom prst="notchedRightArrow">
            <a:avLst>
              <a:gd name="adj1" fmla="val 50000"/>
              <a:gd name="adj2" fmla="val 77358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512003" grpId="0" animBg="1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RL</a:t>
            </a:r>
            <a:r>
              <a:rPr lang="zh-CN" altLang="en-US" b="0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</a:t>
            </a: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1F4E1354-2801-4D5B-A0CC-5D8C7D54D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6E415CCC-C516-4E32-A589-CC103C0F36B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E37D25AA-1335-46AF-B465-01EF4F7E66D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3027" name="Oval 3"/>
          <p:cNvSpPr>
            <a:spLocks noChangeArrowheads="1"/>
          </p:cNvSpPr>
          <p:nvPr/>
        </p:nvSpPr>
        <p:spPr bwMode="auto">
          <a:xfrm>
            <a:off x="3754703" y="5143342"/>
            <a:ext cx="547688" cy="50482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57242" y="1974692"/>
            <a:ext cx="2886075" cy="3097212"/>
            <a:chOff x="431" y="1117"/>
            <a:chExt cx="1678" cy="1951"/>
          </a:xfrm>
        </p:grpSpPr>
        <p:sp>
          <p:nvSpPr>
            <p:cNvPr id="15401" name="Line 5"/>
            <p:cNvSpPr>
              <a:spLocks noChangeShapeType="1"/>
            </p:cNvSpPr>
            <p:nvPr/>
          </p:nvSpPr>
          <p:spPr bwMode="auto">
            <a:xfrm flipH="1">
              <a:off x="703" y="1253"/>
              <a:ext cx="453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2" name="Line 6"/>
            <p:cNvSpPr>
              <a:spLocks noChangeShapeType="1"/>
            </p:cNvSpPr>
            <p:nvPr/>
          </p:nvSpPr>
          <p:spPr bwMode="auto">
            <a:xfrm flipH="1">
              <a:off x="1247" y="1842"/>
              <a:ext cx="36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3" name="Line 7"/>
            <p:cNvSpPr>
              <a:spLocks noChangeShapeType="1"/>
            </p:cNvSpPr>
            <p:nvPr/>
          </p:nvSpPr>
          <p:spPr bwMode="auto">
            <a:xfrm>
              <a:off x="1655" y="1888"/>
              <a:ext cx="317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4" name="Line 8"/>
            <p:cNvSpPr>
              <a:spLocks noChangeShapeType="1"/>
            </p:cNvSpPr>
            <p:nvPr/>
          </p:nvSpPr>
          <p:spPr bwMode="auto">
            <a:xfrm>
              <a:off x="1201" y="1253"/>
              <a:ext cx="545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5" name="Line 9"/>
            <p:cNvSpPr>
              <a:spLocks noChangeShapeType="1"/>
            </p:cNvSpPr>
            <p:nvPr/>
          </p:nvSpPr>
          <p:spPr bwMode="auto">
            <a:xfrm flipH="1">
              <a:off x="1066" y="2342"/>
              <a:ext cx="18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6" name="Line 10"/>
            <p:cNvSpPr>
              <a:spLocks noChangeShapeType="1"/>
            </p:cNvSpPr>
            <p:nvPr/>
          </p:nvSpPr>
          <p:spPr bwMode="auto">
            <a:xfrm>
              <a:off x="1292" y="2342"/>
              <a:ext cx="227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07" name="Oval 11"/>
            <p:cNvSpPr>
              <a:spLocks noChangeArrowheads="1"/>
            </p:cNvSpPr>
            <p:nvPr/>
          </p:nvSpPr>
          <p:spPr bwMode="auto">
            <a:xfrm>
              <a:off x="975" y="1117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408" name="Oval 12"/>
            <p:cNvSpPr>
              <a:spLocks noChangeArrowheads="1"/>
            </p:cNvSpPr>
            <p:nvPr/>
          </p:nvSpPr>
          <p:spPr bwMode="auto">
            <a:xfrm>
              <a:off x="1429" y="1706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5409" name="Rectangle 13"/>
            <p:cNvSpPr>
              <a:spLocks noChangeArrowheads="1"/>
            </p:cNvSpPr>
            <p:nvPr/>
          </p:nvSpPr>
          <p:spPr bwMode="auto">
            <a:xfrm>
              <a:off x="1747" y="2296"/>
              <a:ext cx="362" cy="771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5410" name="Rectangle 14"/>
            <p:cNvSpPr>
              <a:spLocks noChangeArrowheads="1"/>
            </p:cNvSpPr>
            <p:nvPr/>
          </p:nvSpPr>
          <p:spPr bwMode="auto">
            <a:xfrm>
              <a:off x="884" y="2659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5411" name="Rectangle 15"/>
            <p:cNvSpPr>
              <a:spLocks noChangeArrowheads="1"/>
            </p:cNvSpPr>
            <p:nvPr/>
          </p:nvSpPr>
          <p:spPr bwMode="auto">
            <a:xfrm>
              <a:off x="431" y="1752"/>
              <a:ext cx="362" cy="952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5412" name="Oval 16"/>
            <p:cNvSpPr>
              <a:spLocks noChangeArrowheads="1"/>
            </p:cNvSpPr>
            <p:nvPr/>
          </p:nvSpPr>
          <p:spPr bwMode="auto">
            <a:xfrm>
              <a:off x="1066" y="2160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</a:t>
              </a:r>
            </a:p>
          </p:txBody>
        </p:sp>
        <p:sp>
          <p:nvSpPr>
            <p:cNvPr id="15413" name="Rectangle 17"/>
            <p:cNvSpPr>
              <a:spLocks noChangeArrowheads="1"/>
            </p:cNvSpPr>
            <p:nvPr/>
          </p:nvSpPr>
          <p:spPr bwMode="auto">
            <a:xfrm>
              <a:off x="1383" y="2659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520970" y="578892"/>
            <a:ext cx="1795462" cy="2320925"/>
            <a:chOff x="3697" y="108"/>
            <a:chExt cx="1044" cy="1462"/>
          </a:xfrm>
        </p:grpSpPr>
        <p:sp>
          <p:nvSpPr>
            <p:cNvPr id="15397" name="Line 21"/>
            <p:cNvSpPr>
              <a:spLocks noChangeShapeType="1"/>
            </p:cNvSpPr>
            <p:nvPr/>
          </p:nvSpPr>
          <p:spPr bwMode="auto">
            <a:xfrm flipH="1">
              <a:off x="3833" y="210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8" name="Line 22"/>
            <p:cNvSpPr>
              <a:spLocks noChangeShapeType="1"/>
            </p:cNvSpPr>
            <p:nvPr/>
          </p:nvSpPr>
          <p:spPr bwMode="auto">
            <a:xfrm>
              <a:off x="4332" y="165"/>
              <a:ext cx="409" cy="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9" name="Oval 23"/>
            <p:cNvSpPr>
              <a:spLocks noChangeArrowheads="1"/>
            </p:cNvSpPr>
            <p:nvPr/>
          </p:nvSpPr>
          <p:spPr bwMode="auto">
            <a:xfrm>
              <a:off x="4106" y="108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400" name="Rectangle 24"/>
            <p:cNvSpPr>
              <a:spLocks noChangeArrowheads="1"/>
            </p:cNvSpPr>
            <p:nvPr/>
          </p:nvSpPr>
          <p:spPr bwMode="auto">
            <a:xfrm>
              <a:off x="3697" y="664"/>
              <a:ext cx="362" cy="906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315910" y="1964780"/>
            <a:ext cx="702203" cy="1774824"/>
            <a:chOff x="4740" y="981"/>
            <a:chExt cx="409" cy="1118"/>
          </a:xfrm>
        </p:grpSpPr>
        <p:sp>
          <p:nvSpPr>
            <p:cNvPr id="15394" name="Oval 26"/>
            <p:cNvSpPr>
              <a:spLocks noChangeArrowheads="1"/>
            </p:cNvSpPr>
            <p:nvPr/>
          </p:nvSpPr>
          <p:spPr bwMode="auto">
            <a:xfrm>
              <a:off x="4740" y="1781"/>
              <a:ext cx="318" cy="318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5395" name="Line 27"/>
            <p:cNvSpPr>
              <a:spLocks noChangeShapeType="1"/>
            </p:cNvSpPr>
            <p:nvPr/>
          </p:nvSpPr>
          <p:spPr bwMode="auto">
            <a:xfrm flipH="1">
              <a:off x="4876" y="981"/>
              <a:ext cx="27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6" name="Rectangle 28"/>
            <p:cNvSpPr>
              <a:spLocks noChangeArrowheads="1"/>
            </p:cNvSpPr>
            <p:nvPr/>
          </p:nvSpPr>
          <p:spPr bwMode="auto">
            <a:xfrm>
              <a:off x="4741" y="1344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8101684" y="4868266"/>
            <a:ext cx="466725" cy="1296988"/>
            <a:chOff x="4014" y="2886"/>
            <a:chExt cx="272" cy="817"/>
          </a:xfrm>
        </p:grpSpPr>
        <p:sp>
          <p:nvSpPr>
            <p:cNvPr id="15392" name="Line 30"/>
            <p:cNvSpPr>
              <a:spLocks noChangeShapeType="1"/>
            </p:cNvSpPr>
            <p:nvPr/>
          </p:nvSpPr>
          <p:spPr bwMode="auto">
            <a:xfrm>
              <a:off x="4014" y="2886"/>
              <a:ext cx="22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3" name="Rectangle 31"/>
            <p:cNvSpPr>
              <a:spLocks noChangeArrowheads="1"/>
            </p:cNvSpPr>
            <p:nvPr/>
          </p:nvSpPr>
          <p:spPr bwMode="auto">
            <a:xfrm>
              <a:off x="4014" y="3294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7087270" y="4218979"/>
            <a:ext cx="1638300" cy="2449512"/>
            <a:chOff x="3425" y="2477"/>
            <a:chExt cx="952" cy="1543"/>
          </a:xfrm>
        </p:grpSpPr>
        <p:sp>
          <p:nvSpPr>
            <p:cNvPr id="15388" name="Line 33"/>
            <p:cNvSpPr>
              <a:spLocks noChangeShapeType="1"/>
            </p:cNvSpPr>
            <p:nvPr/>
          </p:nvSpPr>
          <p:spPr bwMode="auto">
            <a:xfrm flipV="1">
              <a:off x="4014" y="2477"/>
              <a:ext cx="363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9" name="Line 34"/>
            <p:cNvSpPr>
              <a:spLocks noChangeShapeType="1"/>
            </p:cNvSpPr>
            <p:nvPr/>
          </p:nvSpPr>
          <p:spPr bwMode="auto">
            <a:xfrm flipH="1">
              <a:off x="3606" y="2931"/>
              <a:ext cx="272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0" name="Oval 35"/>
            <p:cNvSpPr>
              <a:spLocks noChangeArrowheads="1"/>
            </p:cNvSpPr>
            <p:nvPr/>
          </p:nvSpPr>
          <p:spPr bwMode="auto">
            <a:xfrm>
              <a:off x="3787" y="2738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391" name="Rectangle 36"/>
            <p:cNvSpPr>
              <a:spLocks noChangeArrowheads="1"/>
            </p:cNvSpPr>
            <p:nvPr/>
          </p:nvSpPr>
          <p:spPr bwMode="auto">
            <a:xfrm>
              <a:off x="3425" y="3294"/>
              <a:ext cx="362" cy="726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</p:grp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8543009" y="4003079"/>
            <a:ext cx="1976437" cy="2738437"/>
            <a:chOff x="4271" y="2341"/>
            <a:chExt cx="1149" cy="1725"/>
          </a:xfrm>
        </p:grpSpPr>
        <p:sp>
          <p:nvSpPr>
            <p:cNvPr id="15380" name="Line 38"/>
            <p:cNvSpPr>
              <a:spLocks noChangeShapeType="1"/>
            </p:cNvSpPr>
            <p:nvPr/>
          </p:nvSpPr>
          <p:spPr bwMode="auto">
            <a:xfrm>
              <a:off x="4966" y="2976"/>
              <a:ext cx="363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1" name="Oval 39"/>
            <p:cNvSpPr>
              <a:spLocks noChangeArrowheads="1"/>
            </p:cNvSpPr>
            <p:nvPr/>
          </p:nvSpPr>
          <p:spPr bwMode="auto">
            <a:xfrm>
              <a:off x="4405" y="3748"/>
              <a:ext cx="318" cy="318"/>
            </a:xfrm>
            <a:prstGeom prst="ellipse">
              <a:avLst/>
            </a:prstGeom>
            <a:solidFill>
              <a:srgbClr val="0070C0"/>
            </a:solidFill>
            <a:ln w="19050">
              <a:noFill/>
              <a:round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5382" name="Line 40"/>
            <p:cNvSpPr>
              <a:spLocks noChangeShapeType="1"/>
            </p:cNvSpPr>
            <p:nvPr/>
          </p:nvSpPr>
          <p:spPr bwMode="auto">
            <a:xfrm flipH="1">
              <a:off x="4422" y="2931"/>
              <a:ext cx="40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3" name="Line 41"/>
            <p:cNvSpPr>
              <a:spLocks noChangeShapeType="1"/>
            </p:cNvSpPr>
            <p:nvPr/>
          </p:nvSpPr>
          <p:spPr bwMode="auto">
            <a:xfrm>
              <a:off x="4467" y="2432"/>
              <a:ext cx="362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84" name="Oval 42"/>
            <p:cNvSpPr>
              <a:spLocks noChangeArrowheads="1"/>
            </p:cNvSpPr>
            <p:nvPr/>
          </p:nvSpPr>
          <p:spPr bwMode="auto">
            <a:xfrm>
              <a:off x="4725" y="2750"/>
              <a:ext cx="332" cy="272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5385" name="Rectangle 43"/>
            <p:cNvSpPr>
              <a:spLocks noChangeArrowheads="1"/>
            </p:cNvSpPr>
            <p:nvPr/>
          </p:nvSpPr>
          <p:spPr bwMode="auto">
            <a:xfrm>
              <a:off x="5058" y="3249"/>
              <a:ext cx="362" cy="771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5386" name="Oval 44"/>
            <p:cNvSpPr>
              <a:spLocks noChangeArrowheads="1"/>
            </p:cNvSpPr>
            <p:nvPr/>
          </p:nvSpPr>
          <p:spPr bwMode="auto">
            <a:xfrm>
              <a:off x="4271" y="2341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</a:t>
              </a:r>
            </a:p>
          </p:txBody>
        </p:sp>
        <p:sp>
          <p:nvSpPr>
            <p:cNvPr id="15387" name="Rectangle 45"/>
            <p:cNvSpPr>
              <a:spLocks noChangeArrowheads="1"/>
            </p:cNvSpPr>
            <p:nvPr/>
          </p:nvSpPr>
          <p:spPr bwMode="auto">
            <a:xfrm>
              <a:off x="4422" y="3294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7459183" y="1028154"/>
            <a:ext cx="2416175" cy="2665412"/>
            <a:chOff x="4242" y="391"/>
            <a:chExt cx="1405" cy="1679"/>
          </a:xfrm>
        </p:grpSpPr>
        <p:sp>
          <p:nvSpPr>
            <p:cNvPr id="15373" name="Line 47"/>
            <p:cNvSpPr>
              <a:spLocks noChangeShapeType="1"/>
            </p:cNvSpPr>
            <p:nvPr/>
          </p:nvSpPr>
          <p:spPr bwMode="auto">
            <a:xfrm>
              <a:off x="5240" y="1026"/>
              <a:ext cx="316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4" name="Line 48"/>
            <p:cNvSpPr>
              <a:spLocks noChangeShapeType="1"/>
            </p:cNvSpPr>
            <p:nvPr/>
          </p:nvSpPr>
          <p:spPr bwMode="auto">
            <a:xfrm flipH="1">
              <a:off x="4422" y="527"/>
              <a:ext cx="318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5" name="Line 49"/>
            <p:cNvSpPr>
              <a:spLocks noChangeShapeType="1"/>
            </p:cNvSpPr>
            <p:nvPr/>
          </p:nvSpPr>
          <p:spPr bwMode="auto">
            <a:xfrm>
              <a:off x="4831" y="482"/>
              <a:ext cx="362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76" name="Rectangle 50"/>
            <p:cNvSpPr>
              <a:spLocks noChangeArrowheads="1"/>
            </p:cNvSpPr>
            <p:nvPr/>
          </p:nvSpPr>
          <p:spPr bwMode="auto">
            <a:xfrm>
              <a:off x="4242" y="845"/>
              <a:ext cx="272" cy="409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5377" name="Oval 51"/>
            <p:cNvSpPr>
              <a:spLocks noChangeArrowheads="1"/>
            </p:cNvSpPr>
            <p:nvPr/>
          </p:nvSpPr>
          <p:spPr bwMode="auto">
            <a:xfrm>
              <a:off x="5013" y="800"/>
              <a:ext cx="332" cy="272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 </a:t>
              </a:r>
            </a:p>
          </p:txBody>
        </p:sp>
        <p:sp>
          <p:nvSpPr>
            <p:cNvPr id="15378" name="Rectangle 52"/>
            <p:cNvSpPr>
              <a:spLocks noChangeArrowheads="1"/>
            </p:cNvSpPr>
            <p:nvPr/>
          </p:nvSpPr>
          <p:spPr bwMode="auto">
            <a:xfrm>
              <a:off x="5285" y="1299"/>
              <a:ext cx="362" cy="771"/>
            </a:xfrm>
            <a:prstGeom prst="rect">
              <a:avLst/>
            </a:prstGeom>
            <a:solidFill>
              <a:srgbClr val="92D050"/>
            </a:solidFill>
            <a:ln w="19050">
              <a:noFill/>
              <a:miter lim="800000"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15379" name="Oval 53"/>
            <p:cNvSpPr>
              <a:spLocks noChangeArrowheads="1"/>
            </p:cNvSpPr>
            <p:nvPr/>
          </p:nvSpPr>
          <p:spPr bwMode="auto">
            <a:xfrm>
              <a:off x="4635" y="391"/>
              <a:ext cx="332" cy="238"/>
            </a:xfrm>
            <a:prstGeom prst="ellipse">
              <a:avLst/>
            </a:prstGeom>
            <a:solidFill>
              <a:srgbClr val="92D050"/>
            </a:solidFill>
            <a:ln w="19050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Font typeface="Monotype Sorts" pitchFamily="2" charset="2"/>
                <a:buChar char="§"/>
                <a:defRPr kumimoji="1" sz="32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3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rgbClr val="080808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 </a:t>
              </a:r>
            </a:p>
          </p:txBody>
        </p:sp>
      </p:grpSp>
      <p:sp>
        <p:nvSpPr>
          <p:cNvPr id="56" name="AutoShape 14"/>
          <p:cNvSpPr>
            <a:spLocks noChangeArrowheads="1"/>
          </p:cNvSpPr>
          <p:nvPr/>
        </p:nvSpPr>
        <p:spPr bwMode="auto">
          <a:xfrm rot="19428247">
            <a:off x="4916855" y="2967724"/>
            <a:ext cx="1562100" cy="504825"/>
          </a:xfrm>
          <a:prstGeom prst="notchedRightArrow">
            <a:avLst>
              <a:gd name="adj1" fmla="val 50000"/>
              <a:gd name="adj2" fmla="val 77358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AutoShape 14"/>
          <p:cNvSpPr>
            <a:spLocks noChangeArrowheads="1"/>
          </p:cNvSpPr>
          <p:nvPr/>
        </p:nvSpPr>
        <p:spPr bwMode="auto">
          <a:xfrm rot="3403615">
            <a:off x="6569871" y="3632669"/>
            <a:ext cx="1562100" cy="504825"/>
          </a:xfrm>
          <a:prstGeom prst="notchedRightArrow">
            <a:avLst>
              <a:gd name="adj1" fmla="val 50000"/>
              <a:gd name="adj2" fmla="val 77358"/>
            </a:avLst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8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11.3.3  </a:t>
            </a:r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11.3.3 </a:t>
            </a:r>
            <a:r>
              <a:rPr lang="zh-CN" altLang="en-US" dirty="0"/>
              <a:t>作业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2EFC24-31C4-4C6A-8494-7F2CB9E1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1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CA4134-5452-41F4-B7D1-1667C47E5CE1}"/>
              </a:ext>
            </a:extLst>
          </p:cNvPr>
          <p:cNvSpPr/>
          <p:nvPr/>
        </p:nvSpPr>
        <p:spPr>
          <a:xfrm>
            <a:off x="278969" y="1807915"/>
            <a:ext cx="11677171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2800" kern="100" dirty="0">
                <a:latin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Times New Roman" panose="02020603050405020304" pitchFamily="18" charset="0"/>
              </a:rPr>
              <a:t>、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给定关键词输入序列</a:t>
            </a:r>
            <a:r>
              <a:rPr lang="en-US" altLang="zh-CN" sz="2800" kern="100" dirty="0">
                <a:latin typeface="Times New Roman" panose="02020603050405020304" pitchFamily="18" charset="0"/>
              </a:rPr>
              <a:t>{CAP,AQU,PIS,ARI,TAU,GEM,CAN,LTB,VIR,LEO,SCO}</a:t>
            </a:r>
            <a:r>
              <a:rPr lang="zh-CN" altLang="zh-CN" sz="2800" kern="100" dirty="0">
                <a:latin typeface="Times New Roman" panose="02020603050405020304" pitchFamily="18" charset="0"/>
              </a:rPr>
              <a:t>，假定关键词比较按英文字典顺序，请画出从一棵空的平衡树开始，依上述顺序（从左到右）输入关键词，用平衡树的查找和插入算法生成一棵平衡树的过程，并说明生成过程中采用了何种旋转方式进行平衡调整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453563" y="3439840"/>
            <a:ext cx="32848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11.3 AVL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树</a:t>
            </a:r>
          </a:p>
        </p:txBody>
      </p:sp>
      <p:sp>
        <p:nvSpPr>
          <p:cNvPr id="8" name="矩形 7"/>
          <p:cNvSpPr/>
          <p:nvPr/>
        </p:nvSpPr>
        <p:spPr>
          <a:xfrm>
            <a:off x="4588217" y="2445722"/>
            <a:ext cx="3015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林劼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1019425" y="4784103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38" y="1716967"/>
            <a:ext cx="3871444" cy="192969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11.3.1   AVL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11.3.2   AVL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树旋转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11.3.3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33DACAA-DC54-4FE2-BF0C-86517EA4B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333B1-FCFD-4CFA-9B71-39F551927BF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1"/>
          </p:nvPr>
        </p:nvSpPr>
        <p:spPr/>
        <p:txBody>
          <a:bodyPr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zh-CN" sz="3200" b="1" dirty="0"/>
              <a:t>11.3.1AVL</a:t>
            </a:r>
            <a:r>
              <a:rPr lang="zh-CN" altLang="en-US" sz="3200" b="1" dirty="0"/>
              <a:t>树定义</a:t>
            </a:r>
            <a:endParaRPr lang="zh-CN" altLang="en-US" sz="3200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     </a:t>
            </a:r>
            <a:r>
              <a:rPr lang="en-US" altLang="zh-CN" sz="2800" b="1" dirty="0"/>
              <a:t>AVL</a:t>
            </a:r>
            <a:r>
              <a:rPr lang="zh-CN" altLang="en-US" sz="2800" b="1" dirty="0"/>
              <a:t>树或者是一棵空树，或者是具有下列性质的二叉树：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      它的左、右子树都是平衡二叉树树，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      并且左、右子树的深度之差不超过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 rot="900000">
            <a:off x="9904413" y="-163513"/>
            <a:ext cx="2287587" cy="36512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F11C326-0687-46D9-9D14-AB458CD11F47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524000" y="25474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278"/>
              </p:ext>
            </p:extLst>
          </p:nvPr>
        </p:nvGraphicFramePr>
        <p:xfrm>
          <a:off x="2538260" y="3203337"/>
          <a:ext cx="7357876" cy="328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3285990" imgH="1457371" progId="Visio.Drawing.11">
                  <p:embed/>
                </p:oleObj>
              </mc:Choice>
              <mc:Fallback>
                <p:oleObj name="Visio" r:id="rId3" imgW="3285990" imgH="1457371" progId="Visio.Drawing.11">
                  <p:embed/>
                  <p:pic>
                    <p:nvPicPr>
                      <p:cNvPr id="1003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260" y="3203337"/>
                        <a:ext cx="7357876" cy="328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47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6003635" y="25474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04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14282"/>
              </p:ext>
            </p:extLst>
          </p:nvPr>
        </p:nvGraphicFramePr>
        <p:xfrm>
          <a:off x="2135560" y="2899602"/>
          <a:ext cx="7343560" cy="30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4" imgW="3303194" imgH="1469914" progId="Visio.Drawing.11">
                  <p:embed/>
                </p:oleObj>
              </mc:Choice>
              <mc:Fallback>
                <p:oleObj name="Visio" r:id="rId4" imgW="3303194" imgH="1469914" progId="Visio.Drawing.11">
                  <p:embed/>
                  <p:pic>
                    <p:nvPicPr>
                      <p:cNvPr id="504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899602"/>
                        <a:ext cx="7343560" cy="3024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88547" y="1907967"/>
            <a:ext cx="460774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78963"/>
              </a:buClr>
              <a:buSzTx/>
              <a:buFontTx/>
              <a:buNone/>
              <a:tabLst/>
              <a:defRPr/>
            </a:pPr>
            <a:r>
              <a:rPr kumimoji="1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何谓“</a:t>
            </a:r>
            <a:r>
              <a:rPr kumimoji="1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AVL</a:t>
            </a:r>
            <a:r>
              <a:rPr kumimoji="1" lang="zh-CN" alt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树”？</a:t>
            </a:r>
          </a:p>
        </p:txBody>
      </p:sp>
      <p:sp>
        <p:nvSpPr>
          <p:cNvPr id="3" name="矩形 2"/>
          <p:cNvSpPr/>
          <p:nvPr/>
        </p:nvSpPr>
        <p:spPr>
          <a:xfrm>
            <a:off x="788547" y="1052736"/>
            <a:ext cx="13456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AVL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树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4C42539-88C2-487F-A7C7-B5E03441EA3F}"/>
              </a:ext>
            </a:extLst>
          </p:cNvPr>
          <p:cNvSpPr/>
          <p:nvPr/>
        </p:nvSpPr>
        <p:spPr>
          <a:xfrm>
            <a:off x="1427747" y="5438274"/>
            <a:ext cx="8678779" cy="579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5D3D01-DF73-4B93-96AF-8D97FA8C701A}"/>
              </a:ext>
            </a:extLst>
          </p:cNvPr>
          <p:cNvSpPr txBox="1"/>
          <p:nvPr/>
        </p:nvSpPr>
        <p:spPr>
          <a:xfrm>
            <a:off x="3352800" y="5593029"/>
            <a:ext cx="76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B45A28-1B5B-43B4-84BE-BC611B580285}"/>
              </a:ext>
            </a:extLst>
          </p:cNvPr>
          <p:cNvSpPr txBox="1"/>
          <p:nvPr/>
        </p:nvSpPr>
        <p:spPr>
          <a:xfrm>
            <a:off x="7483642" y="5510488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ACBF820-AE6D-4C7B-9A6B-54106127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4B9231F-EFC4-4C07-AE6E-3D8458FCE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0CD6538-BDD9-45B7-9EC6-E327E60F506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187474C7-2EAE-4624-BBB7-98C3D7512BC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Text Box 2"/>
          <p:cNvSpPr txBox="1">
            <a:spLocks noChangeArrowheads="1"/>
          </p:cNvSpPr>
          <p:nvPr/>
        </p:nvSpPr>
        <p:spPr bwMode="auto">
          <a:xfrm>
            <a:off x="369209" y="777668"/>
            <a:ext cx="10231249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构造二叉平衡树的方法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在插入过程中，采用平衡旋转技术。</a:t>
            </a: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907772" y="2186970"/>
            <a:ext cx="66143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例如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依次插入的关键字为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5, 4, 2, 8, 6, 9</a:t>
            </a:r>
          </a:p>
        </p:txBody>
      </p:sp>
      <p:sp>
        <p:nvSpPr>
          <p:cNvPr id="505860" name="Oval 4"/>
          <p:cNvSpPr>
            <a:spLocks noChangeArrowheads="1"/>
          </p:cNvSpPr>
          <p:nvPr/>
        </p:nvSpPr>
        <p:spPr bwMode="auto">
          <a:xfrm>
            <a:off x="3170958" y="3273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1" name="Oval 5"/>
          <p:cNvSpPr>
            <a:spLocks noChangeArrowheads="1"/>
          </p:cNvSpPr>
          <p:nvPr/>
        </p:nvSpPr>
        <p:spPr bwMode="auto">
          <a:xfrm>
            <a:off x="2345458" y="4035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2" name="Oval 6"/>
          <p:cNvSpPr>
            <a:spLocks noChangeArrowheads="1"/>
          </p:cNvSpPr>
          <p:nvPr/>
        </p:nvSpPr>
        <p:spPr bwMode="auto">
          <a:xfrm>
            <a:off x="1519958" y="4797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3" name="Line 7"/>
          <p:cNvSpPr>
            <a:spLocks noChangeShapeType="1"/>
          </p:cNvSpPr>
          <p:nvPr/>
        </p:nvSpPr>
        <p:spPr bwMode="auto">
          <a:xfrm flipH="1">
            <a:off x="2758208" y="3654152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4" name="Line 8"/>
          <p:cNvSpPr>
            <a:spLocks noChangeShapeType="1"/>
          </p:cNvSpPr>
          <p:nvPr/>
        </p:nvSpPr>
        <p:spPr bwMode="auto">
          <a:xfrm flipH="1">
            <a:off x="1932708" y="4416152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3748808" y="4263752"/>
            <a:ext cx="57785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6" name="Oval 10"/>
          <p:cNvSpPr>
            <a:spLocks noChangeArrowheads="1"/>
          </p:cNvSpPr>
          <p:nvPr/>
        </p:nvSpPr>
        <p:spPr bwMode="auto">
          <a:xfrm>
            <a:off x="5152158" y="3273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7" name="Oval 11"/>
          <p:cNvSpPr>
            <a:spLocks noChangeArrowheads="1"/>
          </p:cNvSpPr>
          <p:nvPr/>
        </p:nvSpPr>
        <p:spPr bwMode="auto">
          <a:xfrm>
            <a:off x="4326658" y="4035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8" name="Line 12"/>
          <p:cNvSpPr>
            <a:spLocks noChangeShapeType="1"/>
          </p:cNvSpPr>
          <p:nvPr/>
        </p:nvSpPr>
        <p:spPr bwMode="auto">
          <a:xfrm flipH="1">
            <a:off x="4739408" y="3654152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69" name="Oval 13"/>
          <p:cNvSpPr>
            <a:spLocks noChangeArrowheads="1"/>
          </p:cNvSpPr>
          <p:nvPr/>
        </p:nvSpPr>
        <p:spPr bwMode="auto">
          <a:xfrm>
            <a:off x="5977658" y="4035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0" name="Line 14"/>
          <p:cNvSpPr>
            <a:spLocks noChangeShapeType="1"/>
          </p:cNvSpPr>
          <p:nvPr/>
        </p:nvSpPr>
        <p:spPr bwMode="auto">
          <a:xfrm>
            <a:off x="5564908" y="3654152"/>
            <a:ext cx="4953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1" name="Line 15"/>
          <p:cNvSpPr>
            <a:spLocks noChangeShapeType="1"/>
          </p:cNvSpPr>
          <p:nvPr/>
        </p:nvSpPr>
        <p:spPr bwMode="auto">
          <a:xfrm>
            <a:off x="2675658" y="2815952"/>
            <a:ext cx="57785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2" name="Line 16"/>
          <p:cNvSpPr>
            <a:spLocks noChangeShapeType="1"/>
          </p:cNvSpPr>
          <p:nvPr/>
        </p:nvSpPr>
        <p:spPr bwMode="auto">
          <a:xfrm>
            <a:off x="4739408" y="2892152"/>
            <a:ext cx="4953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3" name="AutoShape 17"/>
          <p:cNvSpPr>
            <a:spLocks noChangeArrowheads="1"/>
          </p:cNvSpPr>
          <p:nvPr/>
        </p:nvSpPr>
        <p:spPr bwMode="auto">
          <a:xfrm>
            <a:off x="7298458" y="4263752"/>
            <a:ext cx="57785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B050"/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4" name="Oval 18"/>
          <p:cNvSpPr>
            <a:spLocks noChangeArrowheads="1"/>
          </p:cNvSpPr>
          <p:nvPr/>
        </p:nvSpPr>
        <p:spPr bwMode="auto">
          <a:xfrm>
            <a:off x="6720608" y="4797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5" name="Line 19"/>
          <p:cNvSpPr>
            <a:spLocks noChangeShapeType="1"/>
          </p:cNvSpPr>
          <p:nvPr/>
        </p:nvSpPr>
        <p:spPr bwMode="auto">
          <a:xfrm>
            <a:off x="6390408" y="4416152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6" name="Oval 20"/>
          <p:cNvSpPr>
            <a:spLocks noChangeArrowheads="1"/>
          </p:cNvSpPr>
          <p:nvPr/>
        </p:nvSpPr>
        <p:spPr bwMode="auto">
          <a:xfrm>
            <a:off x="5977658" y="5559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7" name="Line 21"/>
          <p:cNvSpPr>
            <a:spLocks noChangeShapeType="1"/>
          </p:cNvSpPr>
          <p:nvPr/>
        </p:nvSpPr>
        <p:spPr bwMode="auto">
          <a:xfrm flipH="1">
            <a:off x="6307858" y="5178152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8" name="Rectangle 22"/>
          <p:cNvSpPr>
            <a:spLocks noChangeArrowheads="1"/>
          </p:cNvSpPr>
          <p:nvPr/>
        </p:nvSpPr>
        <p:spPr bwMode="auto">
          <a:xfrm>
            <a:off x="5771283" y="3958952"/>
            <a:ext cx="1485900" cy="2133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79" name="Line 23"/>
          <p:cNvSpPr>
            <a:spLocks noChangeShapeType="1"/>
          </p:cNvSpPr>
          <p:nvPr/>
        </p:nvSpPr>
        <p:spPr bwMode="auto">
          <a:xfrm>
            <a:off x="9114558" y="3654152"/>
            <a:ext cx="4953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0" name="Line 24"/>
          <p:cNvSpPr>
            <a:spLocks noChangeShapeType="1"/>
          </p:cNvSpPr>
          <p:nvPr/>
        </p:nvSpPr>
        <p:spPr bwMode="auto">
          <a:xfrm>
            <a:off x="8206508" y="2815952"/>
            <a:ext cx="57785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1" name="Oval 25"/>
          <p:cNvSpPr>
            <a:spLocks noChangeArrowheads="1"/>
          </p:cNvSpPr>
          <p:nvPr/>
        </p:nvSpPr>
        <p:spPr bwMode="auto">
          <a:xfrm>
            <a:off x="9527308" y="4035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2" name="Oval 26"/>
          <p:cNvSpPr>
            <a:spLocks noChangeArrowheads="1"/>
          </p:cNvSpPr>
          <p:nvPr/>
        </p:nvSpPr>
        <p:spPr bwMode="auto">
          <a:xfrm>
            <a:off x="8701808" y="4797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3" name="Line 27"/>
          <p:cNvSpPr>
            <a:spLocks noChangeShapeType="1"/>
          </p:cNvSpPr>
          <p:nvPr/>
        </p:nvSpPr>
        <p:spPr bwMode="auto">
          <a:xfrm flipH="1">
            <a:off x="9114558" y="4416152"/>
            <a:ext cx="4953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4" name="Line 28"/>
          <p:cNvSpPr>
            <a:spLocks noChangeShapeType="1"/>
          </p:cNvSpPr>
          <p:nvPr/>
        </p:nvSpPr>
        <p:spPr bwMode="auto">
          <a:xfrm>
            <a:off x="9940058" y="4416152"/>
            <a:ext cx="4953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5" name="Oval 29"/>
          <p:cNvSpPr>
            <a:spLocks noChangeArrowheads="1"/>
          </p:cNvSpPr>
          <p:nvPr/>
        </p:nvSpPr>
        <p:spPr bwMode="auto">
          <a:xfrm>
            <a:off x="10352808" y="4797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6" name="Oval 30"/>
          <p:cNvSpPr>
            <a:spLocks noChangeArrowheads="1"/>
          </p:cNvSpPr>
          <p:nvPr/>
        </p:nvSpPr>
        <p:spPr bwMode="auto">
          <a:xfrm>
            <a:off x="8701808" y="3273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7" name="Oval 31"/>
          <p:cNvSpPr>
            <a:spLocks noChangeArrowheads="1"/>
          </p:cNvSpPr>
          <p:nvPr/>
        </p:nvSpPr>
        <p:spPr bwMode="auto">
          <a:xfrm>
            <a:off x="7876308" y="4035152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8" name="Line 32"/>
          <p:cNvSpPr>
            <a:spLocks noChangeShapeType="1"/>
          </p:cNvSpPr>
          <p:nvPr/>
        </p:nvSpPr>
        <p:spPr bwMode="auto">
          <a:xfrm flipH="1">
            <a:off x="8289058" y="3654152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5889" name="AutoShape 33"/>
          <p:cNvSpPr>
            <a:spLocks noChangeArrowheads="1"/>
          </p:cNvSpPr>
          <p:nvPr/>
        </p:nvSpPr>
        <p:spPr bwMode="auto">
          <a:xfrm>
            <a:off x="3748808" y="5559152"/>
            <a:ext cx="1733550" cy="838200"/>
          </a:xfrm>
          <a:prstGeom prst="wedgeRoundRectCallout">
            <a:avLst>
              <a:gd name="adj1" fmla="val -43125"/>
              <a:gd name="adj2" fmla="val -158144"/>
              <a:gd name="adj3" fmla="val 16667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向右旋转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一次</a:t>
            </a:r>
          </a:p>
        </p:txBody>
      </p:sp>
      <p:sp>
        <p:nvSpPr>
          <p:cNvPr id="505890" name="AutoShape 34"/>
          <p:cNvSpPr>
            <a:spLocks noChangeArrowheads="1"/>
          </p:cNvSpPr>
          <p:nvPr/>
        </p:nvSpPr>
        <p:spPr bwMode="auto">
          <a:xfrm>
            <a:off x="7711208" y="5559152"/>
            <a:ext cx="2146300" cy="914400"/>
          </a:xfrm>
          <a:prstGeom prst="wedgeRoundRectCallout">
            <a:avLst>
              <a:gd name="adj1" fmla="val -65384"/>
              <a:gd name="adj2" fmla="val -150870"/>
              <a:gd name="adj3" fmla="val 16667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先向右旋转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再向左旋转</a:t>
            </a:r>
          </a:p>
        </p:txBody>
      </p:sp>
      <p:sp>
        <p:nvSpPr>
          <p:cNvPr id="505891" name="Rectangle 35"/>
          <p:cNvSpPr>
            <a:spLocks noChangeArrowheads="1"/>
          </p:cNvSpPr>
          <p:nvPr/>
        </p:nvSpPr>
        <p:spPr bwMode="auto">
          <a:xfrm>
            <a:off x="1468401" y="3175616"/>
            <a:ext cx="2311400" cy="22860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983933-64CE-4DC8-8D2F-F1EAE50F6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326E4E-44B1-49EC-B418-3C22EC7F155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5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05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0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0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0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0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50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05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0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8" grpId="0" autoUpdateAnimBg="0"/>
      <p:bldP spid="505859" grpId="0" autoUpdateAnimBg="0"/>
      <p:bldP spid="505860" grpId="0" animBg="1" autoUpdateAnimBg="0"/>
      <p:bldP spid="505861" grpId="0" animBg="1" autoUpdateAnimBg="0"/>
      <p:bldP spid="505862" grpId="0" animBg="1" autoUpdateAnimBg="0"/>
      <p:bldP spid="505865" grpId="0" animBg="1"/>
      <p:bldP spid="505866" grpId="0" animBg="1" autoUpdateAnimBg="0"/>
      <p:bldP spid="505867" grpId="0" animBg="1" autoUpdateAnimBg="0"/>
      <p:bldP spid="505869" grpId="0" animBg="1" autoUpdateAnimBg="0"/>
      <p:bldP spid="505873" grpId="0" animBg="1"/>
      <p:bldP spid="505874" grpId="0" animBg="1" autoUpdateAnimBg="0"/>
      <p:bldP spid="505876" grpId="0" animBg="1" autoUpdateAnimBg="0"/>
      <p:bldP spid="505878" grpId="0" animBg="1"/>
      <p:bldP spid="505881" grpId="0" animBg="1" autoUpdateAnimBg="0"/>
      <p:bldP spid="505882" grpId="0" animBg="1" autoUpdateAnimBg="0"/>
      <p:bldP spid="505885" grpId="0" animBg="1" autoUpdateAnimBg="0"/>
      <p:bldP spid="505886" grpId="0" animBg="1" autoUpdateAnimBg="0"/>
      <p:bldP spid="505887" grpId="0" animBg="1" autoUpdateAnimBg="0"/>
      <p:bldP spid="505889" grpId="0" animBg="1"/>
      <p:bldP spid="505890" grpId="0" animBg="1"/>
      <p:bldP spid="5058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Oval 2"/>
          <p:cNvSpPr>
            <a:spLocks noChangeArrowheads="1"/>
          </p:cNvSpPr>
          <p:nvPr/>
        </p:nvSpPr>
        <p:spPr bwMode="auto">
          <a:xfrm>
            <a:off x="2934444" y="16581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3" name="Oval 3"/>
          <p:cNvSpPr>
            <a:spLocks noChangeArrowheads="1"/>
          </p:cNvSpPr>
          <p:nvPr/>
        </p:nvSpPr>
        <p:spPr bwMode="auto">
          <a:xfrm>
            <a:off x="2108944" y="24201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4" name="Line 4"/>
          <p:cNvSpPr>
            <a:spLocks noChangeShapeType="1"/>
          </p:cNvSpPr>
          <p:nvPr/>
        </p:nvSpPr>
        <p:spPr bwMode="auto">
          <a:xfrm flipH="1">
            <a:off x="2521694" y="2039144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5" name="Line 5"/>
          <p:cNvSpPr>
            <a:spLocks noChangeShapeType="1"/>
          </p:cNvSpPr>
          <p:nvPr/>
        </p:nvSpPr>
        <p:spPr bwMode="auto">
          <a:xfrm>
            <a:off x="3347194" y="2039144"/>
            <a:ext cx="4953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6" name="Line 6"/>
          <p:cNvSpPr>
            <a:spLocks noChangeShapeType="1"/>
          </p:cNvSpPr>
          <p:nvPr/>
        </p:nvSpPr>
        <p:spPr bwMode="auto">
          <a:xfrm>
            <a:off x="2521694" y="1277144"/>
            <a:ext cx="4953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7" name="Oval 7"/>
          <p:cNvSpPr>
            <a:spLocks noChangeArrowheads="1"/>
          </p:cNvSpPr>
          <p:nvPr/>
        </p:nvSpPr>
        <p:spPr bwMode="auto">
          <a:xfrm>
            <a:off x="3759944" y="24201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8" name="Oval 8"/>
          <p:cNvSpPr>
            <a:spLocks noChangeArrowheads="1"/>
          </p:cNvSpPr>
          <p:nvPr/>
        </p:nvSpPr>
        <p:spPr bwMode="auto">
          <a:xfrm>
            <a:off x="2934444" y="31821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9" name="Line 9"/>
          <p:cNvSpPr>
            <a:spLocks noChangeShapeType="1"/>
          </p:cNvSpPr>
          <p:nvPr/>
        </p:nvSpPr>
        <p:spPr bwMode="auto">
          <a:xfrm flipH="1">
            <a:off x="3347194" y="2801144"/>
            <a:ext cx="495300" cy="4572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0" name="Line 10"/>
          <p:cNvSpPr>
            <a:spLocks noChangeShapeType="1"/>
          </p:cNvSpPr>
          <p:nvPr/>
        </p:nvSpPr>
        <p:spPr bwMode="auto">
          <a:xfrm>
            <a:off x="4172694" y="2801144"/>
            <a:ext cx="4953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1" name="Oval 11"/>
          <p:cNvSpPr>
            <a:spLocks noChangeArrowheads="1"/>
          </p:cNvSpPr>
          <p:nvPr/>
        </p:nvSpPr>
        <p:spPr bwMode="auto">
          <a:xfrm>
            <a:off x="4585444" y="31821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2" name="Oval 12"/>
          <p:cNvSpPr>
            <a:spLocks noChangeArrowheads="1"/>
          </p:cNvSpPr>
          <p:nvPr/>
        </p:nvSpPr>
        <p:spPr bwMode="auto">
          <a:xfrm>
            <a:off x="5410944" y="39441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3" name="Line 13"/>
          <p:cNvSpPr>
            <a:spLocks noChangeShapeType="1"/>
          </p:cNvSpPr>
          <p:nvPr/>
        </p:nvSpPr>
        <p:spPr bwMode="auto">
          <a:xfrm>
            <a:off x="4998194" y="3563144"/>
            <a:ext cx="4953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4" name="Rectangle 14"/>
          <p:cNvSpPr>
            <a:spLocks noChangeArrowheads="1"/>
          </p:cNvSpPr>
          <p:nvPr/>
        </p:nvSpPr>
        <p:spPr bwMode="auto">
          <a:xfrm>
            <a:off x="1767711" y="1581944"/>
            <a:ext cx="4292600" cy="33528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5" name="Oval 15"/>
          <p:cNvSpPr>
            <a:spLocks noChangeArrowheads="1"/>
          </p:cNvSpPr>
          <p:nvPr/>
        </p:nvSpPr>
        <p:spPr bwMode="auto">
          <a:xfrm>
            <a:off x="8217644" y="38679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6" name="Oval 16"/>
          <p:cNvSpPr>
            <a:spLocks noChangeArrowheads="1"/>
          </p:cNvSpPr>
          <p:nvPr/>
        </p:nvSpPr>
        <p:spPr bwMode="auto">
          <a:xfrm>
            <a:off x="7309594" y="46299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7" name="Oval 17"/>
          <p:cNvSpPr>
            <a:spLocks noChangeArrowheads="1"/>
          </p:cNvSpPr>
          <p:nvPr/>
        </p:nvSpPr>
        <p:spPr bwMode="auto">
          <a:xfrm>
            <a:off x="6484094" y="53919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8" name="Line 18"/>
          <p:cNvSpPr>
            <a:spLocks noChangeShapeType="1"/>
          </p:cNvSpPr>
          <p:nvPr/>
        </p:nvSpPr>
        <p:spPr bwMode="auto">
          <a:xfrm flipH="1">
            <a:off x="6896844" y="5010944"/>
            <a:ext cx="4953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99" name="Line 19"/>
          <p:cNvSpPr>
            <a:spLocks noChangeShapeType="1"/>
          </p:cNvSpPr>
          <p:nvPr/>
        </p:nvSpPr>
        <p:spPr bwMode="auto">
          <a:xfrm flipH="1">
            <a:off x="7722344" y="4248944"/>
            <a:ext cx="4953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0" name="Line 20"/>
          <p:cNvSpPr>
            <a:spLocks noChangeShapeType="1"/>
          </p:cNvSpPr>
          <p:nvPr/>
        </p:nvSpPr>
        <p:spPr bwMode="auto">
          <a:xfrm>
            <a:off x="8630394" y="4248944"/>
            <a:ext cx="4953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1" name="Oval 21"/>
          <p:cNvSpPr>
            <a:spLocks noChangeArrowheads="1"/>
          </p:cNvSpPr>
          <p:nvPr/>
        </p:nvSpPr>
        <p:spPr bwMode="auto">
          <a:xfrm>
            <a:off x="9043144" y="46299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2" name="Oval 22"/>
          <p:cNvSpPr>
            <a:spLocks noChangeArrowheads="1"/>
          </p:cNvSpPr>
          <p:nvPr/>
        </p:nvSpPr>
        <p:spPr bwMode="auto">
          <a:xfrm>
            <a:off x="9868644" y="5391944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3" name="Line 23"/>
          <p:cNvSpPr>
            <a:spLocks noChangeShapeType="1"/>
          </p:cNvSpPr>
          <p:nvPr/>
        </p:nvSpPr>
        <p:spPr bwMode="auto">
          <a:xfrm>
            <a:off x="9455894" y="5010944"/>
            <a:ext cx="4953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4" name="Line 24"/>
          <p:cNvSpPr>
            <a:spLocks noChangeShapeType="1"/>
          </p:cNvSpPr>
          <p:nvPr/>
        </p:nvSpPr>
        <p:spPr bwMode="auto">
          <a:xfrm>
            <a:off x="7804894" y="3486944"/>
            <a:ext cx="4953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5" name="Oval 25"/>
          <p:cNvSpPr>
            <a:spLocks noChangeArrowheads="1"/>
          </p:cNvSpPr>
          <p:nvPr/>
        </p:nvSpPr>
        <p:spPr bwMode="auto">
          <a:xfrm>
            <a:off x="8240486" y="5483416"/>
            <a:ext cx="495300" cy="457200"/>
          </a:xfrm>
          <a:prstGeom prst="ellipse">
            <a:avLst/>
          </a:prstGeom>
          <a:solidFill>
            <a:srgbClr val="CCFFCC"/>
          </a:solidFill>
          <a:ln w="1905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6" name="Line 26"/>
          <p:cNvSpPr>
            <a:spLocks noChangeShapeType="1"/>
          </p:cNvSpPr>
          <p:nvPr/>
        </p:nvSpPr>
        <p:spPr bwMode="auto">
          <a:xfrm>
            <a:off x="7722344" y="5010944"/>
            <a:ext cx="57785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7" name="AutoShape 27"/>
          <p:cNvSpPr>
            <a:spLocks noChangeArrowheads="1"/>
          </p:cNvSpPr>
          <p:nvPr/>
        </p:nvSpPr>
        <p:spPr bwMode="auto">
          <a:xfrm rot="5487719">
            <a:off x="6969076" y="1865313"/>
            <a:ext cx="760412" cy="15684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00 h 21600"/>
              <a:gd name="T14" fmla="*/ 18227 w 21600"/>
              <a:gd name="T15" fmla="*/ 9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908" name="AutoShape 28"/>
          <p:cNvSpPr>
            <a:spLocks noChangeArrowheads="1"/>
          </p:cNvSpPr>
          <p:nvPr/>
        </p:nvSpPr>
        <p:spPr bwMode="auto">
          <a:xfrm>
            <a:off x="7392144" y="1124744"/>
            <a:ext cx="2146300" cy="533400"/>
          </a:xfrm>
          <a:prstGeom prst="wedgeRoundRectCallout">
            <a:avLst>
              <a:gd name="adj1" fmla="val -63361"/>
              <a:gd name="adj2" fmla="val 153569"/>
              <a:gd name="adj3" fmla="val 16667"/>
            </a:avLst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EED8D8">
                    <a:lumMod val="20000"/>
                    <a:lumOff val="8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向左旋转一次</a:t>
            </a:r>
          </a:p>
        </p:txBody>
      </p:sp>
      <p:sp>
        <p:nvSpPr>
          <p:cNvPr id="506909" name="Text Box 29"/>
          <p:cNvSpPr txBox="1">
            <a:spLocks noChangeArrowheads="1"/>
          </p:cNvSpPr>
          <p:nvPr/>
        </p:nvSpPr>
        <p:spPr bwMode="auto">
          <a:xfrm>
            <a:off x="1636646" y="5223669"/>
            <a:ext cx="43513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继续插入关键字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DC3B27-DB40-48C2-A867-F0F720F7E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ED7C7-1E7C-4F92-A57E-6CEA0A302E3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01AD037-B850-49E4-9E22-CF2333A7516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0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0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0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0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0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0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0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 autoUpdateAnimBg="0"/>
      <p:bldP spid="506883" grpId="0" animBg="1" autoUpdateAnimBg="0"/>
      <p:bldP spid="506887" grpId="0" animBg="1" autoUpdateAnimBg="0"/>
      <p:bldP spid="506888" grpId="0" animBg="1" autoUpdateAnimBg="0"/>
      <p:bldP spid="506891" grpId="0" animBg="1" autoUpdateAnimBg="0"/>
      <p:bldP spid="506892" grpId="0" animBg="1" autoUpdateAnimBg="0"/>
      <p:bldP spid="506894" grpId="0" animBg="1"/>
      <p:bldP spid="506895" grpId="0" animBg="1" autoUpdateAnimBg="0"/>
      <p:bldP spid="506896" grpId="0" animBg="1" autoUpdateAnimBg="0"/>
      <p:bldP spid="506897" grpId="0" animBg="1" autoUpdateAnimBg="0"/>
      <p:bldP spid="506901" grpId="0" animBg="1" autoUpdateAnimBg="0"/>
      <p:bldP spid="506902" grpId="0" animBg="1" autoUpdateAnimBg="0"/>
      <p:bldP spid="506905" grpId="0" animBg="1" autoUpdateAnimBg="0"/>
      <p:bldP spid="506908" grpId="0" animBg="1" autoUpdateAnimBg="0"/>
      <p:bldP spid="50690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033" name="Group 65"/>
          <p:cNvGrpSpPr>
            <a:grpSpLocks/>
          </p:cNvGrpSpPr>
          <p:nvPr/>
        </p:nvGrpSpPr>
        <p:grpSpPr bwMode="auto">
          <a:xfrm>
            <a:off x="1631504" y="4069035"/>
            <a:ext cx="2378075" cy="2600325"/>
            <a:chOff x="612" y="2296"/>
            <a:chExt cx="1498" cy="1638"/>
          </a:xfrm>
        </p:grpSpPr>
        <p:sp>
          <p:nvSpPr>
            <p:cNvPr id="13329" name="Text Box 7"/>
            <p:cNvSpPr txBox="1">
              <a:spLocks noChangeArrowheads="1"/>
            </p:cNvSpPr>
            <p:nvPr/>
          </p:nvSpPr>
          <p:spPr bwMode="auto">
            <a:xfrm>
              <a:off x="658" y="3703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(1)</a:t>
              </a:r>
              <a:r>
                <a:rPr lang="zh-CN" altLang="en-US" b="1" dirty="0"/>
                <a:t>一颗平衡的二叉树</a:t>
              </a:r>
            </a:p>
          </p:txBody>
        </p:sp>
        <p:graphicFrame>
          <p:nvGraphicFramePr>
            <p:cNvPr id="13330" name="Object 59"/>
            <p:cNvGraphicFramePr>
              <a:graphicFrameLocks noChangeAspect="1"/>
            </p:cNvGraphicFramePr>
            <p:nvPr/>
          </p:nvGraphicFramePr>
          <p:xfrm>
            <a:off x="612" y="2296"/>
            <a:ext cx="1487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Visio" r:id="rId3" imgW="2360102" imgH="1957892" progId="Visio.Drawing.11">
                    <p:embed/>
                  </p:oleObj>
                </mc:Choice>
                <mc:Fallback>
                  <p:oleObj name="Visio" r:id="rId3" imgW="2360102" imgH="1957892" progId="Visio.Drawing.11">
                    <p:embed/>
                    <p:pic>
                      <p:nvPicPr>
                        <p:cNvPr id="1333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296"/>
                          <a:ext cx="1487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" name="Group 17"/>
          <p:cNvGrpSpPr>
            <a:grpSpLocks/>
          </p:cNvGrpSpPr>
          <p:nvPr/>
        </p:nvGrpSpPr>
        <p:grpSpPr bwMode="auto">
          <a:xfrm>
            <a:off x="1775966" y="1044847"/>
            <a:ext cx="2519362" cy="2608262"/>
            <a:chOff x="431" y="300"/>
            <a:chExt cx="1633" cy="1984"/>
          </a:xfrm>
        </p:grpSpPr>
        <p:graphicFrame>
          <p:nvGraphicFramePr>
            <p:cNvPr id="13327" name="Object 6"/>
            <p:cNvGraphicFramePr>
              <a:graphicFrameLocks noChangeAspect="1"/>
            </p:cNvGraphicFramePr>
            <p:nvPr/>
          </p:nvGraphicFramePr>
          <p:xfrm>
            <a:off x="431" y="300"/>
            <a:ext cx="1487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7" name="Visio" r:id="rId5" imgW="2360102" imgH="1957892" progId="Visio.Drawing.11">
                    <p:embed/>
                  </p:oleObj>
                </mc:Choice>
                <mc:Fallback>
                  <p:oleObj name="Visio" r:id="rId5" imgW="2360102" imgH="1957892" progId="Visio.Drawing.11">
                    <p:embed/>
                    <p:pic>
                      <p:nvPicPr>
                        <p:cNvPr id="1332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0"/>
                          <a:ext cx="1487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613" y="1796"/>
              <a:ext cx="1451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/>
                <a:t>(1)</a:t>
              </a:r>
              <a:r>
                <a:rPr lang="zh-CN" altLang="en-US" b="1" dirty="0"/>
                <a:t>一颗平衡的二叉树</a:t>
              </a:r>
            </a:p>
          </p:txBody>
        </p:sp>
      </p:grpSp>
      <p:grpSp>
        <p:nvGrpSpPr>
          <p:cNvPr id="340034" name="Group 66"/>
          <p:cNvGrpSpPr>
            <a:grpSpLocks/>
          </p:cNvGrpSpPr>
          <p:nvPr/>
        </p:nvGrpSpPr>
        <p:grpSpPr bwMode="auto">
          <a:xfrm>
            <a:off x="5087491" y="973410"/>
            <a:ext cx="4254500" cy="2525713"/>
            <a:chOff x="2789" y="346"/>
            <a:chExt cx="2680" cy="1591"/>
          </a:xfrm>
        </p:grpSpPr>
        <p:graphicFrame>
          <p:nvGraphicFramePr>
            <p:cNvPr id="13325" name="Object 8"/>
            <p:cNvGraphicFramePr>
              <a:graphicFrameLocks noChangeAspect="1"/>
            </p:cNvGraphicFramePr>
            <p:nvPr/>
          </p:nvGraphicFramePr>
          <p:xfrm>
            <a:off x="2925" y="346"/>
            <a:ext cx="2544" cy="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Visio" r:id="rId7" imgW="4771904" imgH="2665745" progId="Visio.Drawing.11">
                    <p:embed/>
                  </p:oleObj>
                </mc:Choice>
                <mc:Fallback>
                  <p:oleObj name="Visio" r:id="rId7" imgW="4771904" imgH="2665745" progId="Visio.Drawing.11">
                    <p:embed/>
                    <p:pic>
                      <p:nvPicPr>
                        <p:cNvPr id="1332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46"/>
                          <a:ext cx="2544" cy="1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789" y="1706"/>
              <a:ext cx="24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3"/>
                  </a:solidFill>
                </a:rPr>
                <a:t>(</a:t>
              </a:r>
              <a:r>
                <a:rPr lang="en-US" altLang="zh-CN" b="1" dirty="0"/>
                <a:t>2)</a:t>
              </a:r>
              <a:r>
                <a:rPr lang="zh-CN" altLang="en-US" b="1" dirty="0"/>
                <a:t>插入结点</a:t>
              </a:r>
              <a:r>
                <a:rPr lang="en-US" altLang="zh-CN" b="1" dirty="0"/>
                <a:t>C</a:t>
              </a:r>
              <a:r>
                <a:rPr lang="zh-CN" altLang="en-US" b="1" dirty="0"/>
                <a:t>后的情况</a:t>
              </a:r>
            </a:p>
          </p:txBody>
        </p:sp>
      </p:grpSp>
      <p:grpSp>
        <p:nvGrpSpPr>
          <p:cNvPr id="340035" name="Group 67"/>
          <p:cNvGrpSpPr>
            <a:grpSpLocks/>
          </p:cNvGrpSpPr>
          <p:nvPr/>
        </p:nvGrpSpPr>
        <p:grpSpPr bwMode="auto">
          <a:xfrm>
            <a:off x="5303391" y="3781697"/>
            <a:ext cx="4038600" cy="2743200"/>
            <a:chOff x="2925" y="2115"/>
            <a:chExt cx="2544" cy="1728"/>
          </a:xfrm>
        </p:grpSpPr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016" y="3612"/>
              <a:ext cx="24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3"/>
                  </a:solidFill>
                </a:rPr>
                <a:t>(</a:t>
              </a:r>
              <a:r>
                <a:rPr lang="en-US" altLang="zh-CN" b="1" dirty="0"/>
                <a:t>2)</a:t>
              </a:r>
              <a:r>
                <a:rPr lang="zh-CN" altLang="en-US" b="1" dirty="0"/>
                <a:t>插入结点</a:t>
              </a:r>
              <a:r>
                <a:rPr lang="en-US" altLang="zh-CN" b="1" dirty="0"/>
                <a:t>C</a:t>
              </a:r>
              <a:r>
                <a:rPr lang="zh-CN" altLang="en-US" b="1" dirty="0"/>
                <a:t>后的情况</a:t>
              </a:r>
            </a:p>
          </p:txBody>
        </p:sp>
        <p:graphicFrame>
          <p:nvGraphicFramePr>
            <p:cNvPr id="13324" name="Object 62"/>
            <p:cNvGraphicFramePr>
              <a:graphicFrameLocks noChangeAspect="1"/>
            </p:cNvGraphicFramePr>
            <p:nvPr/>
          </p:nvGraphicFramePr>
          <p:xfrm>
            <a:off x="2925" y="2115"/>
            <a:ext cx="2544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Visio" r:id="rId9" imgW="4945960" imgH="2809897" progId="Visio.Drawing.11">
                    <p:embed/>
                  </p:oleObj>
                </mc:Choice>
                <mc:Fallback>
                  <p:oleObj name="Visio" r:id="rId9" imgW="4945960" imgH="2809897" progId="Visio.Drawing.11">
                    <p:embed/>
                    <p:pic>
                      <p:nvPicPr>
                        <p:cNvPr id="13324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115"/>
                          <a:ext cx="2544" cy="1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0036" name="Text Box 68"/>
          <p:cNvSpPr txBox="1">
            <a:spLocks noChangeArrowheads="1"/>
          </p:cNvSpPr>
          <p:nvPr/>
        </p:nvSpPr>
        <p:spPr bwMode="auto">
          <a:xfrm>
            <a:off x="6383685" y="861491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LL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40049" name="Text Box 81"/>
          <p:cNvSpPr txBox="1">
            <a:spLocks noChangeArrowheads="1"/>
          </p:cNvSpPr>
          <p:nvPr/>
        </p:nvSpPr>
        <p:spPr bwMode="auto">
          <a:xfrm>
            <a:off x="8639068" y="861491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LR</a:t>
            </a:r>
            <a:r>
              <a:rPr lang="zh-CN" altLang="en-US" b="1" dirty="0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40050" name="Text Box 82"/>
          <p:cNvSpPr txBox="1">
            <a:spLocks noChangeArrowheads="1"/>
          </p:cNvSpPr>
          <p:nvPr/>
        </p:nvSpPr>
        <p:spPr bwMode="auto">
          <a:xfrm>
            <a:off x="5879654" y="3565797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RL</a:t>
            </a:r>
            <a:r>
              <a:rPr lang="zh-CN" altLang="en-US" b="1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40051" name="Text Box 83"/>
          <p:cNvSpPr txBox="1">
            <a:spLocks noChangeArrowheads="1"/>
          </p:cNvSpPr>
          <p:nvPr/>
        </p:nvSpPr>
        <p:spPr bwMode="auto">
          <a:xfrm>
            <a:off x="7895779" y="3492772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RR</a:t>
            </a:r>
            <a:r>
              <a:rPr lang="zh-CN" altLang="en-US" b="1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0EEF9-FF7A-448C-AC82-B90CABAFD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9AC37A-4EAF-42BF-AAB6-D0BE48DB84F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9F3215-EC74-4AC9-B776-6CD55409F83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9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34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34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3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3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36" grpId="0"/>
      <p:bldP spid="340036" grpId="1"/>
      <p:bldP spid="340049" grpId="0"/>
      <p:bldP spid="340049" grpId="1"/>
      <p:bldP spid="340050" grpId="0"/>
      <p:bldP spid="340050" grpId="1"/>
      <p:bldP spid="340051" grpId="0"/>
      <p:bldP spid="34005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CA281086-28A6-498A-A5F4-08CE35EA0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11.3 AVL</a:t>
            </a:r>
            <a:r>
              <a:rPr lang="zh-CN" altLang="en-US" dirty="0"/>
              <a:t>树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-268873" y="2661978"/>
            <a:ext cx="5157787" cy="323806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单向右旋（</a:t>
            </a:r>
            <a:r>
              <a:rPr lang="en-US" altLang="zh-CN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</a:t>
            </a:r>
            <a:r>
              <a:rPr lang="zh-CN" altLang="en-US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37123" y="3212356"/>
            <a:ext cx="78787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单向左旋（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RR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337122" y="3976439"/>
            <a:ext cx="8115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(3)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先左后右旋转（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LR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sp>
        <p:nvSpPr>
          <p:cNvPr id="1024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313940" y="4740522"/>
            <a:ext cx="8269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3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80808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(4)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先右后左旋转（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RL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 </a:t>
            </a:r>
            <a:endParaRPr kumimoji="1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9816" y="1050677"/>
            <a:ext cx="7587333" cy="76944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11.3.2 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失衡调整旋转平衡处理</a:t>
            </a:r>
          </a:p>
        </p:txBody>
      </p:sp>
    </p:spTree>
    <p:extLst>
      <p:ext uri="{BB962C8B-B14F-4D97-AF65-F5344CB8AC3E}">
        <p14:creationId xmlns:p14="http://schemas.microsoft.com/office/powerpoint/2010/main" val="159128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  <p:bldP spid="10245" grpId="0"/>
      <p:bldP spid="10246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503</Words>
  <Application>Microsoft Office PowerPoint</Application>
  <PresentationFormat>宽屏</PresentationFormat>
  <Paragraphs>171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Monotype Sorts</vt:lpstr>
      <vt:lpstr>方正美黑简体</vt:lpstr>
      <vt:lpstr>方正颜宋简体_中</vt:lpstr>
      <vt:lpstr>华文中宋</vt:lpstr>
      <vt:lpstr>宋体</vt:lpstr>
      <vt:lpstr>微软雅黑</vt:lpstr>
      <vt:lpstr>幼圆</vt:lpstr>
      <vt:lpstr>Arial</vt:lpstr>
      <vt:lpstr>Bauhaus 93</vt:lpstr>
      <vt:lpstr>Calibri</vt:lpstr>
      <vt:lpstr>Calibri Light</vt:lpstr>
      <vt:lpstr>Segoe UI Black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LL 型</vt:lpstr>
      <vt:lpstr>RR型</vt:lpstr>
      <vt:lpstr>LR型</vt:lpstr>
      <vt:lpstr>RL型</vt:lpstr>
      <vt:lpstr>11.3.3  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think</cp:lastModifiedBy>
  <cp:revision>248</cp:revision>
  <dcterms:created xsi:type="dcterms:W3CDTF">2023-07-28T08:56:00Z</dcterms:created>
  <dcterms:modified xsi:type="dcterms:W3CDTF">2023-08-14T15:54:08Z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E456A48CC34F4B5B84FF1D304CE39A82_13</vt:lpwstr>
  </property>
  <property fmtid="{D5CDD505-2E9C-101B-9397-08002B2CF9AE}" pid="3" name="KSOProductBuildVer">
    <vt:lpwstr>2052-12.1.0.15120</vt:lpwstr>
  </property>
</Properties>
</file>