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audio2.bin" ContentType="audio/unknown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58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2" r:id="rId12"/>
    <p:sldId id="773" r:id="rId13"/>
    <p:sldId id="774" r:id="rId14"/>
    <p:sldId id="775" r:id="rId15"/>
    <p:sldId id="776" r:id="rId16"/>
    <p:sldId id="777" r:id="rId17"/>
    <p:sldId id="778" r:id="rId18"/>
    <p:sldId id="780" r:id="rId19"/>
    <p:sldId id="781" r:id="rId20"/>
    <p:sldId id="782" r:id="rId21"/>
    <p:sldId id="783" r:id="rId22"/>
    <p:sldId id="784" r:id="rId23"/>
    <p:sldId id="785" r:id="rId24"/>
    <p:sldId id="915" r:id="rId25"/>
    <p:sldId id="787" r:id="rId26"/>
    <p:sldId id="788" r:id="rId27"/>
    <p:sldId id="789" r:id="rId28"/>
    <p:sldId id="790" r:id="rId29"/>
    <p:sldId id="874" r:id="rId30"/>
    <p:sldId id="875" r:id="rId31"/>
    <p:sldId id="876" r:id="rId32"/>
    <p:sldId id="877" r:id="rId33"/>
    <p:sldId id="878" r:id="rId34"/>
    <p:sldId id="873" r:id="rId35"/>
    <p:sldId id="881" r:id="rId36"/>
    <p:sldId id="882" r:id="rId37"/>
    <p:sldId id="791" r:id="rId38"/>
    <p:sldId id="792" r:id="rId39"/>
    <p:sldId id="793" r:id="rId40"/>
    <p:sldId id="794" r:id="rId41"/>
    <p:sldId id="795" r:id="rId42"/>
    <p:sldId id="796" r:id="rId43"/>
    <p:sldId id="797" r:id="rId44"/>
    <p:sldId id="798" r:id="rId45"/>
    <p:sldId id="799" r:id="rId46"/>
    <p:sldId id="803" r:id="rId47"/>
    <p:sldId id="811" r:id="rId48"/>
    <p:sldId id="812" r:id="rId49"/>
    <p:sldId id="813" r:id="rId50"/>
    <p:sldId id="814" r:id="rId51"/>
    <p:sldId id="815" r:id="rId52"/>
    <p:sldId id="916" r:id="rId53"/>
    <p:sldId id="359" r:id="rId54"/>
    <p:sldId id="270" r:id="rId55"/>
  </p:sldIdLst>
  <p:sldSz cx="12192000" cy="6858000"/>
  <p:notesSz cx="6858000" cy="9144000"/>
  <p:custDataLst>
    <p:tags r:id="rId5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19A382"/>
    <a:srgbClr val="FFFFFF"/>
    <a:srgbClr val="FF9933"/>
    <a:srgbClr val="FF6600"/>
    <a:srgbClr val="FF7C80"/>
    <a:srgbClr val="FF3399"/>
    <a:srgbClr val="FF33CC"/>
    <a:srgbClr val="51ADB7"/>
    <a:srgbClr val="C1E2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63" d="100"/>
          <a:sy n="63" d="100"/>
        </p:scale>
        <p:origin x="7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5D49D-A1CD-45AD-8B46-696E5A02AB26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</dgm:spPr>
    </dgm:pt>
    <dgm:pt modelId="{763FE94A-3365-4647-B262-07EFC7B26463}">
      <dgm:prSet phldrT="[文本]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关键字</a:t>
          </a:r>
        </a:p>
      </dgm:t>
    </dgm:pt>
    <dgm:pt modelId="{2655CE77-F3CE-479C-9655-5F6A85E2235F}" type="parTrans" cxnId="{49C4D0E9-A9E3-41C0-A1D1-4AED6675427D}">
      <dgm:prSet/>
      <dgm:spPr/>
      <dgm:t>
        <a:bodyPr/>
        <a:lstStyle/>
        <a:p>
          <a:endParaRPr lang="zh-CN" altLang="en-US"/>
        </a:p>
      </dgm:t>
    </dgm:pt>
    <dgm:pt modelId="{438AF80E-854C-4FD7-8E38-8E269FBFB3B6}" type="sibTrans" cxnId="{49C4D0E9-A9E3-41C0-A1D1-4AED6675427D}">
      <dgm:prSet/>
      <dgm:spPr/>
      <dgm:t>
        <a:bodyPr/>
        <a:lstStyle/>
        <a:p>
          <a:endParaRPr lang="zh-CN" altLang="en-US"/>
        </a:p>
      </dgm:t>
    </dgm:pt>
    <dgm:pt modelId="{243A0559-2FEA-4F98-9FF8-BB470E3D6FB7}">
      <dgm:prSet phldrT="[文本]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r>
            <a:rPr lang="zh-CN" altLang="en-US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存储地址</a:t>
          </a:r>
        </a:p>
      </dgm:t>
    </dgm:pt>
    <dgm:pt modelId="{D6CB40EB-C70B-4FF5-BCEE-487BB4FF9D97}" type="parTrans" cxnId="{24AB7E47-EAAC-4E9B-B165-B1B5F256D25C}">
      <dgm:prSet/>
      <dgm:spPr/>
      <dgm:t>
        <a:bodyPr/>
        <a:lstStyle/>
        <a:p>
          <a:endParaRPr lang="zh-CN" altLang="en-US"/>
        </a:p>
      </dgm:t>
    </dgm:pt>
    <dgm:pt modelId="{9413FE44-100E-4CE9-AACD-F358F70C6D9D}" type="sibTrans" cxnId="{24AB7E47-EAAC-4E9B-B165-B1B5F256D25C}">
      <dgm:prSet/>
      <dgm:spPr/>
      <dgm:t>
        <a:bodyPr/>
        <a:lstStyle/>
        <a:p>
          <a:endParaRPr lang="zh-CN" altLang="en-US"/>
        </a:p>
      </dgm:t>
    </dgm:pt>
    <dgm:pt modelId="{1ACB611C-6F26-499A-86F4-9199E03DDF0A}" type="pres">
      <dgm:prSet presAssocID="{1055D49D-A1CD-45AD-8B46-696E5A02AB26}" presName="Name0" presStyleCnt="0">
        <dgm:presLayoutVars>
          <dgm:dir/>
          <dgm:animLvl val="lvl"/>
          <dgm:resizeHandles val="exact"/>
        </dgm:presLayoutVars>
      </dgm:prSet>
      <dgm:spPr/>
    </dgm:pt>
    <dgm:pt modelId="{600319D2-BA2F-4A07-8D4B-B2BA427B6B76}" type="pres">
      <dgm:prSet presAssocID="{763FE94A-3365-4647-B262-07EFC7B26463}" presName="parTxOnly" presStyleLbl="node1" presStyleIdx="0" presStyleCnt="2">
        <dgm:presLayoutVars>
          <dgm:chMax val="0"/>
          <dgm:chPref val="0"/>
          <dgm:bulletEnabled val="1"/>
        </dgm:presLayoutVars>
      </dgm:prSet>
      <dgm:spPr>
        <a:xfrm>
          <a:off x="5357" y="1391443"/>
          <a:ext cx="3202781" cy="1281112"/>
        </a:xfrm>
        <a:prstGeom prst="chevron">
          <a:avLst/>
        </a:prstGeom>
      </dgm:spPr>
      <dgm:t>
        <a:bodyPr/>
        <a:lstStyle/>
        <a:p>
          <a:endParaRPr lang="zh-CN" altLang="en-US"/>
        </a:p>
      </dgm:t>
    </dgm:pt>
    <dgm:pt modelId="{56E457EF-3C91-4302-B3C4-79E6B38BF170}" type="pres">
      <dgm:prSet presAssocID="{438AF80E-854C-4FD7-8E38-8E269FBFB3B6}" presName="parTxOnlySpace" presStyleCnt="0"/>
      <dgm:spPr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5404D64C-1725-4B30-AB88-B1410DD2AA41}" type="pres">
      <dgm:prSet presAssocID="{243A0559-2FEA-4F98-9FF8-BB470E3D6FB7}" presName="parTxOnly" presStyleLbl="node1" presStyleIdx="1" presStyleCnt="2">
        <dgm:presLayoutVars>
          <dgm:chMax val="0"/>
          <dgm:chPref val="0"/>
          <dgm:bulletEnabled val="1"/>
        </dgm:presLayoutVars>
      </dgm:prSet>
      <dgm:spPr>
        <a:xfrm>
          <a:off x="2887860" y="1391443"/>
          <a:ext cx="3202781" cy="1281112"/>
        </a:xfrm>
        <a:prstGeom prst="chevron">
          <a:avLst/>
        </a:prstGeom>
      </dgm:spPr>
      <dgm:t>
        <a:bodyPr/>
        <a:lstStyle/>
        <a:p>
          <a:endParaRPr lang="zh-CN" altLang="en-US"/>
        </a:p>
      </dgm:t>
    </dgm:pt>
  </dgm:ptLst>
  <dgm:cxnLst>
    <dgm:cxn modelId="{9F6EE666-82F6-4A56-B749-C7BA16AED2B4}" type="presOf" srcId="{763FE94A-3365-4647-B262-07EFC7B26463}" destId="{600319D2-BA2F-4A07-8D4B-B2BA427B6B76}" srcOrd="0" destOrd="0" presId="urn:microsoft.com/office/officeart/2005/8/layout/chevron1"/>
    <dgm:cxn modelId="{24AB7E47-EAAC-4E9B-B165-B1B5F256D25C}" srcId="{1055D49D-A1CD-45AD-8B46-696E5A02AB26}" destId="{243A0559-2FEA-4F98-9FF8-BB470E3D6FB7}" srcOrd="1" destOrd="0" parTransId="{D6CB40EB-C70B-4FF5-BCEE-487BB4FF9D97}" sibTransId="{9413FE44-100E-4CE9-AACD-F358F70C6D9D}"/>
    <dgm:cxn modelId="{209AC8D5-4224-41F8-B272-2B8E2DCCAF16}" type="presOf" srcId="{1055D49D-A1CD-45AD-8B46-696E5A02AB26}" destId="{1ACB611C-6F26-499A-86F4-9199E03DDF0A}" srcOrd="0" destOrd="0" presId="urn:microsoft.com/office/officeart/2005/8/layout/chevron1"/>
    <dgm:cxn modelId="{7B6D59BC-61FC-4CCD-8F54-1D7791F24951}" type="presOf" srcId="{243A0559-2FEA-4F98-9FF8-BB470E3D6FB7}" destId="{5404D64C-1725-4B30-AB88-B1410DD2AA41}" srcOrd="0" destOrd="0" presId="urn:microsoft.com/office/officeart/2005/8/layout/chevron1"/>
    <dgm:cxn modelId="{49C4D0E9-A9E3-41C0-A1D1-4AED6675427D}" srcId="{1055D49D-A1CD-45AD-8B46-696E5A02AB26}" destId="{763FE94A-3365-4647-B262-07EFC7B26463}" srcOrd="0" destOrd="0" parTransId="{2655CE77-F3CE-479C-9655-5F6A85E2235F}" sibTransId="{438AF80E-854C-4FD7-8E38-8E269FBFB3B6}"/>
    <dgm:cxn modelId="{8B63DDAF-BB77-4150-871B-5162EF164CB1}" type="presParOf" srcId="{1ACB611C-6F26-499A-86F4-9199E03DDF0A}" destId="{600319D2-BA2F-4A07-8D4B-B2BA427B6B76}" srcOrd="0" destOrd="0" presId="urn:microsoft.com/office/officeart/2005/8/layout/chevron1"/>
    <dgm:cxn modelId="{7DD3FC8E-0CE3-4C5F-B2B1-B2F0FF774582}" type="presParOf" srcId="{1ACB611C-6F26-499A-86F4-9199E03DDF0A}" destId="{56E457EF-3C91-4302-B3C4-79E6B38BF170}" srcOrd="1" destOrd="0" presId="urn:microsoft.com/office/officeart/2005/8/layout/chevron1"/>
    <dgm:cxn modelId="{7B4D8DC4-E238-4BCE-8403-6DBB0C785EE7}" type="presParOf" srcId="{1ACB611C-6F26-499A-86F4-9199E03DDF0A}" destId="{5404D64C-1725-4B30-AB88-B1410DD2AA41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8771F9-A42E-4708-BEBD-CF7F2399592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</dgm:spPr>
    </dgm:pt>
    <dgm:pt modelId="{5EFB93A9-56F2-4D22-9C41-60BEA86FB90D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选择散列函数</a:t>
          </a:r>
        </a:p>
      </dgm:t>
    </dgm:pt>
    <dgm:pt modelId="{17DA4C4C-22C5-4163-8286-341D6CA1BB10}" type="parTrans" cxnId="{BFD0C016-3C44-4D3C-86D0-80BC8E8932F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65A392-1D2C-42BA-802E-2A901DBDB5D0}" type="sibTrans" cxnId="{BFD0C016-3C44-4D3C-86D0-80BC8E8932F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11868C7-9818-4A66-AD09-11D91DE70DED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根据冲突策略与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ASL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计算散列表大小</a:t>
          </a:r>
        </a:p>
      </dgm:t>
    </dgm:pt>
    <dgm:pt modelId="{47CCF521-7DBC-4546-8DF5-E6CBD066B609}" type="parTrans" cxnId="{6565E3BA-119B-42E0-8AA4-9BBE44C3BF0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7FD314-DB81-4700-8ECD-8C5B3620F9F4}" type="sibTrans" cxnId="{6565E3BA-119B-42E0-8AA4-9BBE44C3BF0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388A65-BB1F-4DE6-81AB-AE373E5F1F42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建立查找表</a:t>
          </a:r>
        </a:p>
      </dgm:t>
    </dgm:pt>
    <dgm:pt modelId="{F15138DA-45D4-4ABD-A58A-7145BE86A8B9}" type="parTrans" cxnId="{6D7ED516-C07C-4849-B51C-38664675918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228983-8B23-4F7D-80EF-5EEAA6F4D629}" type="sibTrans" cxnId="{6D7ED516-C07C-4849-B51C-386646759180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EE89C-7393-475D-964F-C47F5B646FA0}" type="pres">
      <dgm:prSet presAssocID="{6A8771F9-A42E-4708-BEBD-CF7F2399592C}" presName="Name0" presStyleCnt="0">
        <dgm:presLayoutVars>
          <dgm:dir/>
          <dgm:animLvl val="lvl"/>
          <dgm:resizeHandles val="exact"/>
        </dgm:presLayoutVars>
      </dgm:prSet>
      <dgm:spPr/>
    </dgm:pt>
    <dgm:pt modelId="{29301F4C-D697-464F-9380-859D320B79DC}" type="pres">
      <dgm:prSet presAssocID="{5EFB93A9-56F2-4D22-9C41-60BEA86FB90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C0A284-FA91-488D-98FB-67042019032D}" type="pres">
      <dgm:prSet presAssocID="{1865A392-1D2C-42BA-802E-2A901DBDB5D0}" presName="parTxOnlySpac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6F863560-9B44-4B90-9DB1-DB135075A600}" type="pres">
      <dgm:prSet presAssocID="{911868C7-9818-4A66-AD09-11D91DE70DED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8E0A214-A4B3-4C45-A113-D4BE1E9E7CD3}" type="pres">
      <dgm:prSet presAssocID="{A67FD314-DB81-4700-8ECD-8C5B3620F9F4}" presName="parTxOnlySpace" presStyleCnt="0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1FA80A7-A7C1-44F4-B849-367F22B373E2}" type="pres">
      <dgm:prSet presAssocID="{A3388A65-BB1F-4DE6-81AB-AE373E5F1F42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AFC00E-C5DA-4386-A552-37DBBD0BE476}" type="presOf" srcId="{6A8771F9-A42E-4708-BEBD-CF7F2399592C}" destId="{ED7EE89C-7393-475D-964F-C47F5B646FA0}" srcOrd="0" destOrd="0" presId="urn:microsoft.com/office/officeart/2005/8/layout/chevron1"/>
    <dgm:cxn modelId="{6565E3BA-119B-42E0-8AA4-9BBE44C3BF02}" srcId="{6A8771F9-A42E-4708-BEBD-CF7F2399592C}" destId="{911868C7-9818-4A66-AD09-11D91DE70DED}" srcOrd="1" destOrd="0" parTransId="{47CCF521-7DBC-4546-8DF5-E6CBD066B609}" sibTransId="{A67FD314-DB81-4700-8ECD-8C5B3620F9F4}"/>
    <dgm:cxn modelId="{3627EE9A-55E6-43D3-A475-4FBCF7E14A1B}" type="presOf" srcId="{5EFB93A9-56F2-4D22-9C41-60BEA86FB90D}" destId="{29301F4C-D697-464F-9380-859D320B79DC}" srcOrd="0" destOrd="0" presId="urn:microsoft.com/office/officeart/2005/8/layout/chevron1"/>
    <dgm:cxn modelId="{49996E97-0329-4D46-8368-CA725A290385}" type="presOf" srcId="{911868C7-9818-4A66-AD09-11D91DE70DED}" destId="{6F863560-9B44-4B90-9DB1-DB135075A600}" srcOrd="0" destOrd="0" presId="urn:microsoft.com/office/officeart/2005/8/layout/chevron1"/>
    <dgm:cxn modelId="{3B05ADBB-6336-4B0D-82B7-6DE0BABD9134}" type="presOf" srcId="{A3388A65-BB1F-4DE6-81AB-AE373E5F1F42}" destId="{D1FA80A7-A7C1-44F4-B849-367F22B373E2}" srcOrd="0" destOrd="0" presId="urn:microsoft.com/office/officeart/2005/8/layout/chevron1"/>
    <dgm:cxn modelId="{BFD0C016-3C44-4D3C-86D0-80BC8E8932FD}" srcId="{6A8771F9-A42E-4708-BEBD-CF7F2399592C}" destId="{5EFB93A9-56F2-4D22-9C41-60BEA86FB90D}" srcOrd="0" destOrd="0" parTransId="{17DA4C4C-22C5-4163-8286-341D6CA1BB10}" sibTransId="{1865A392-1D2C-42BA-802E-2A901DBDB5D0}"/>
    <dgm:cxn modelId="{6D7ED516-C07C-4849-B51C-386646759180}" srcId="{6A8771F9-A42E-4708-BEBD-CF7F2399592C}" destId="{A3388A65-BB1F-4DE6-81AB-AE373E5F1F42}" srcOrd="2" destOrd="0" parTransId="{F15138DA-45D4-4ABD-A58A-7145BE86A8B9}" sibTransId="{2D228983-8B23-4F7D-80EF-5EEAA6F4D629}"/>
    <dgm:cxn modelId="{D22D23FA-2C58-499C-A8D1-1B25FE58BDC4}" type="presParOf" srcId="{ED7EE89C-7393-475D-964F-C47F5B646FA0}" destId="{29301F4C-D697-464F-9380-859D320B79DC}" srcOrd="0" destOrd="0" presId="urn:microsoft.com/office/officeart/2005/8/layout/chevron1"/>
    <dgm:cxn modelId="{6E086C08-CA89-422B-A07E-7FC37DF36FA5}" type="presParOf" srcId="{ED7EE89C-7393-475D-964F-C47F5B646FA0}" destId="{3FC0A284-FA91-488D-98FB-67042019032D}" srcOrd="1" destOrd="0" presId="urn:microsoft.com/office/officeart/2005/8/layout/chevron1"/>
    <dgm:cxn modelId="{6322D656-B40E-4B10-A58A-2362A7C4AB86}" type="presParOf" srcId="{ED7EE89C-7393-475D-964F-C47F5B646FA0}" destId="{6F863560-9B44-4B90-9DB1-DB135075A600}" srcOrd="2" destOrd="0" presId="urn:microsoft.com/office/officeart/2005/8/layout/chevron1"/>
    <dgm:cxn modelId="{98EA5C9C-954C-423D-B57C-E09E1C275067}" type="presParOf" srcId="{ED7EE89C-7393-475D-964F-C47F5B646FA0}" destId="{58E0A214-A4B3-4C45-A113-D4BE1E9E7CD3}" srcOrd="3" destOrd="0" presId="urn:microsoft.com/office/officeart/2005/8/layout/chevron1"/>
    <dgm:cxn modelId="{A66D668B-7695-4772-9D5D-28B20C651DC5}" type="presParOf" srcId="{ED7EE89C-7393-475D-964F-C47F5B646FA0}" destId="{D1FA80A7-A7C1-44F4-B849-367F22B373E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319D2-BA2F-4A07-8D4B-B2BA427B6B76}">
      <dsp:nvSpPr>
        <dsp:cNvPr id="0" name=""/>
        <dsp:cNvSpPr/>
      </dsp:nvSpPr>
      <dsp:spPr>
        <a:xfrm>
          <a:off x="5357" y="1391443"/>
          <a:ext cx="3202781" cy="1281112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关键字</a:t>
          </a:r>
        </a:p>
      </dsp:txBody>
      <dsp:txXfrm>
        <a:off x="645913" y="1391443"/>
        <a:ext cx="1921669" cy="1281112"/>
      </dsp:txXfrm>
    </dsp:sp>
    <dsp:sp modelId="{5404D64C-1725-4B30-AB88-B1410DD2AA41}">
      <dsp:nvSpPr>
        <dsp:cNvPr id="0" name=""/>
        <dsp:cNvSpPr/>
      </dsp:nvSpPr>
      <dsp:spPr>
        <a:xfrm>
          <a:off x="2887860" y="1391443"/>
          <a:ext cx="3202781" cy="1281112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noFill/>
          <a:prstDash val="solid"/>
          <a:miter lim="800000"/>
        </a:ln>
        <a:effectLst>
          <a:outerShdw blurRad="44450" dist="27940" dir="5400000" algn="ctr" rotWithShape="0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17" tIns="45339" rIns="45339" bIns="45339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400" kern="12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存储地址</a:t>
          </a:r>
        </a:p>
      </dsp:txBody>
      <dsp:txXfrm>
        <a:off x="3528416" y="1391443"/>
        <a:ext cx="1921669" cy="1281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01F4C-D697-464F-9380-859D320B79DC}">
      <dsp:nvSpPr>
        <dsp:cNvPr id="0" name=""/>
        <dsp:cNvSpPr/>
      </dsp:nvSpPr>
      <dsp:spPr>
        <a:xfrm>
          <a:off x="2500" y="1488607"/>
          <a:ext cx="3047046" cy="1218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选择散列函数</a:t>
          </a:r>
        </a:p>
      </dsp:txBody>
      <dsp:txXfrm>
        <a:off x="611909" y="1488607"/>
        <a:ext cx="1828228" cy="1218818"/>
      </dsp:txXfrm>
    </dsp:sp>
    <dsp:sp modelId="{6F863560-9B44-4B90-9DB1-DB135075A600}">
      <dsp:nvSpPr>
        <dsp:cNvPr id="0" name=""/>
        <dsp:cNvSpPr/>
      </dsp:nvSpPr>
      <dsp:spPr>
        <a:xfrm>
          <a:off x="2744842" y="1488607"/>
          <a:ext cx="3047046" cy="1218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根据冲突策略与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ASL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计算散列表大小</a:t>
          </a:r>
        </a:p>
      </dsp:txBody>
      <dsp:txXfrm>
        <a:off x="3354251" y="1488607"/>
        <a:ext cx="1828228" cy="1218818"/>
      </dsp:txXfrm>
    </dsp:sp>
    <dsp:sp modelId="{D1FA80A7-A7C1-44F4-B849-367F22B373E2}">
      <dsp:nvSpPr>
        <dsp:cNvPr id="0" name=""/>
        <dsp:cNvSpPr/>
      </dsp:nvSpPr>
      <dsp:spPr>
        <a:xfrm>
          <a:off x="5487183" y="1488607"/>
          <a:ext cx="3047046" cy="12188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建立查找表</a:t>
          </a:r>
        </a:p>
      </dsp:txBody>
      <dsp:txXfrm>
        <a:off x="6096592" y="1488607"/>
        <a:ext cx="1828228" cy="1218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10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416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8CB02B-8578-443F-8362-FA392A1FEB1F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437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350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536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69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3071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00050" indent="-400050">
              <a:lnSpc>
                <a:spcPts val="3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50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58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2081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931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60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093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306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270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kumimoji="1" lang="zh-CN" altLang="en-US" sz="1200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25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110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endParaRPr kumimoji="1"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26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610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kumimoji="1" lang="zh-CN" altLang="en-US" sz="1200" b="1" dirty="0">
              <a:solidFill>
                <a:srgbClr val="0070C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27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776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28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7977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4566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9765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3637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7DE7C9E2-0696-4CDF-B29D-A91D87F39CB9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457200">
                <a:defRPr/>
              </a:pPr>
              <a:t>33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945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3282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9775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5250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75805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876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39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9209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5507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3540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33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16255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51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8CB02B-8578-443F-8362-FA392A1FEB1F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4018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4652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9DFFD6FC-6728-40F2-85A7-C6A776FF59CD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pPr defTabSz="914400">
                <a:defRPr/>
              </a:pPr>
              <a:t>46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1024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30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482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753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473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785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200">
              <a:defRPr/>
            </a:pPr>
            <a:fld id="{67683D48-279A-4A2A-8CF0-ED1518ECDCC6}" type="slidenum">
              <a:rPr lang="zh-CN" altLang="en-US" smtClean="0">
                <a:solidFill>
                  <a:prstClr val="black"/>
                </a:solidFill>
              </a:rPr>
              <a:pPr defTabSz="457200">
                <a:defRPr/>
              </a:pPr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787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17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16D1E5-BB0E-4E66-98B1-CA2FBE68E5C8}" type="slidenum">
              <a:rPr lang="zh-CN" alt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1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b="1" dirty="0">
              <a:solidFill>
                <a:srgbClr val="A5002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DC0318A-11B3-414D-985E-F3EC87E12791}" type="slidenum">
              <a:rPr lang="zh-CN" alt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80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5B97DC6-F1AD-4073-BD0F-344BCFB85106}" type="slidenum">
              <a:rPr lang="zh-CN" altLang="en-US" smtClean="0">
                <a:solidFill>
                  <a:srgbClr val="000000"/>
                </a:solidFill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39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8CB02B-8578-443F-8362-FA392A1FEB1F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958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8CB02B-8578-443F-8362-FA392A1FEB1F}" type="slidenum">
              <a:rPr lang="zh-CN" altLang="en-US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101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B7C6D-AA44-4565-9E0D-EC50BDFCB3F7}" type="datetime1">
              <a:rPr lang="zh-CN" altLang="en-US"/>
              <a:pPr>
                <a:defRPr/>
              </a:pPr>
              <a:t>2024/7/8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B2C2F-086E-4C6B-9B45-2449801C25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408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AB4C-C7D7-4F65-965C-93E9CD26219E}" type="datetime1">
              <a:rPr lang="zh-CN" altLang="en-US">
                <a:solidFill>
                  <a:srgbClr val="010000"/>
                </a:solidFill>
              </a:rPr>
              <a:pPr>
                <a:defRPr/>
              </a:pPr>
              <a:t>2024/7/8</a:t>
            </a:fld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EB13D-5EF1-4BCD-B429-801BC378B348}" type="slidenum">
              <a:rPr lang="en-US" altLang="zh-CN">
                <a:solidFill>
                  <a:srgbClr val="01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1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1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4B21-616C-4E4E-8379-6F9ECFF39C1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2024/7/8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1F580-3DDB-44D3-BAD4-0DA5019F6F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0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0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4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8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A81CA1D-CCA4-41A9-A958-966BDB2B3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E8E3511-1FE2-4EBF-8930-2E19298E4C4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1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indent="0" algn="ctr" eaLnBrk="1" fontAlgn="auto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zh-CN" altLang="en-US" sz="3600" b="0" kern="1200" dirty="0">
                <a:solidFill>
                  <a:srgbClr val="5B9BD5">
                    <a:lumMod val="75000"/>
                  </a:srgb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散列表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134600" y="5634038"/>
            <a:ext cx="2057400" cy="365125"/>
          </a:xfrm>
          <a:ln/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  <a:defRPr/>
            </a:pPr>
            <a:fld id="{5BF8C406-DEAA-4E17-A5A9-32A1242BCF9B}" type="slidenum">
              <a:rPr lang="en-US" altLang="zh-CN">
                <a:solidFill>
                  <a:srgbClr val="010000"/>
                </a:solidFill>
              </a:rPr>
              <a:pPr defTabSz="914400" eaLnBrk="0" fontAlgn="base" hangingPunct="0">
                <a:spcAft>
                  <a:spcPct val="0"/>
                </a:spcAft>
                <a:defRPr/>
              </a:pPr>
              <a:t>10</a:t>
            </a:fld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127448" y="1961853"/>
            <a:ext cx="9937104" cy="1213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根据设定的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 </a:t>
            </a:r>
            <a:r>
              <a:rPr kumimoji="1" lang="en-US" altLang="zh-CN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</a:t>
            </a:r>
            <a:r>
              <a:rPr kumimoji="1" lang="en-US" altLang="zh-CN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和提供的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处理冲突的方法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，将一组关键字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映象到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一个地址连续的地址空间上，并以关键字在地址空间中的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“象”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作为相应记录在表中的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，如此构造所得的查找表称之为</a:t>
            </a:r>
            <a:r>
              <a:rPr kumimoji="1" lang="zh-CN" altLang="en-US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</a:t>
            </a:r>
            <a:r>
              <a:rPr kumimoji="1" lang="zh-CN" altLang="en-US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/>
          </p:nvPr>
        </p:nvGraphicFramePr>
        <p:xfrm>
          <a:off x="1487488" y="4345686"/>
          <a:ext cx="5229620" cy="128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Visio" r:id="rId4" imgW="2334535" imgH="577413" progId="Visio.Drawing.11">
                  <p:embed/>
                </p:oleObj>
              </mc:Choice>
              <mc:Fallback>
                <p:oleObj name="Visio" r:id="rId4" imgW="2334535" imgH="577413" progId="Visio.Drawing.11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345686"/>
                        <a:ext cx="5229620" cy="12876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287688" y="5629091"/>
            <a:ext cx="17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</a:t>
            </a:r>
            <a:r>
              <a:rPr lang="en-US" altLang="zh-CN" sz="1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C(key)</a:t>
            </a:r>
            <a:endParaRPr lang="zh-CN" altLang="en-US" sz="1800" dirty="0">
              <a:solidFill>
                <a:srgbClr val="01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52184" y="4469338"/>
            <a:ext cx="2800393" cy="830997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buFontTx/>
              <a:buChar char="•"/>
              <a:defRPr sz="240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C0C0C0">
                    <a:lumMod val="20000"/>
                    <a:lumOff val="80000"/>
                  </a:srgbClr>
                </a:solidFill>
              </a:rPr>
              <a:t>地址空间存储的数据集合称为散列表</a:t>
            </a:r>
          </a:p>
        </p:txBody>
      </p:sp>
    </p:spTree>
    <p:extLst>
      <p:ext uri="{BB962C8B-B14F-4D97-AF65-F5344CB8AC3E}">
        <p14:creationId xmlns:p14="http://schemas.microsoft.com/office/powerpoint/2010/main" val="290166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BA99A9CD-8F32-494D-AFC4-CFC15A42E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2A0FC635-A594-4D61-9CFB-B26CAAB270C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469" y="1627198"/>
            <a:ext cx="2888812" cy="4356079"/>
          </a:xfrm>
        </p:spPr>
      </p:pic>
      <p:sp>
        <p:nvSpPr>
          <p:cNvPr id="3" name="矩形 2"/>
          <p:cNvSpPr/>
          <p:nvPr/>
        </p:nvSpPr>
        <p:spPr>
          <a:xfrm>
            <a:off x="5557318" y="2932686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4400" dirty="0">
                <a:ln w="0"/>
                <a:gradFill>
                  <a:gsLst>
                    <a:gs pos="0">
                      <a:srgbClr val="4472C4">
                        <a:lumMod val="50000"/>
                      </a:srgbClr>
                    </a:gs>
                    <a:gs pos="50000">
                      <a:srgbClr val="4472C4"/>
                    </a:gs>
                    <a:gs pos="100000">
                      <a:srgbClr val="4472C4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好的散列函数？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87D84F0A-C0BF-47D5-A330-D91C5574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4758" y="1030990"/>
            <a:ext cx="10515600" cy="518958"/>
          </a:xfr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>
            <a:normAutofit fontScale="90000"/>
          </a:bodyPr>
          <a:lstStyle/>
          <a:p>
            <a:pPr algn="l" fontAlgn="base">
              <a:lnSpc>
                <a:spcPct val="85000"/>
              </a:lnSpc>
              <a:spcAft>
                <a:spcPct val="0"/>
              </a:spcAft>
            </a:pPr>
            <a:r>
              <a:rPr lang="en-US" altLang="zh-CN" sz="4000" kern="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11.4.1</a:t>
            </a:r>
            <a:r>
              <a:rPr lang="zh-CN" altLang="en-US" sz="4000" kern="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常见的散列函数</a:t>
            </a:r>
          </a:p>
        </p:txBody>
      </p:sp>
    </p:spTree>
    <p:extLst>
      <p:ext uri="{BB962C8B-B14F-4D97-AF65-F5344CB8AC3E}">
        <p14:creationId xmlns:p14="http://schemas.microsoft.com/office/powerpoint/2010/main" val="31940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B54471BD-AFFA-4BEA-9846-3BDA3911F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7399F040-DF51-47B0-A255-C37AE6A714C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一般来说，一个好的散列函数应满足下列两个条件：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）计算简单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）冲突少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ln/>
        </p:spPr>
        <p:txBody>
          <a:bodyPr/>
          <a:lstStyle/>
          <a:p>
            <a:pPr defTabSz="914400">
              <a:defRPr/>
            </a:pPr>
            <a:fld id="{E68D7D60-4CD7-4C74-9660-3E7E745EADF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9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502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algn="ctr"/>
            <a:r>
              <a:rPr lang="zh-CN" altLang="en-US" sz="40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xmlns="" id="{2A6B0639-9ACC-4AA2-B7C8-F89088489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9A010E2-F0FE-4195-A844-4FE17CBA907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常见的散列函数构造方法有：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直接散列函数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除留余数法</a:t>
            </a:r>
          </a:p>
          <a:p>
            <a:pPr lvl="3">
              <a:lnSpc>
                <a:spcPct val="120000"/>
              </a:lnSpc>
            </a:pPr>
            <a:r>
              <a:rPr kumimoji="1" lang="zh-CN" altLang="en-US" sz="2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随机数法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ln/>
        </p:spPr>
        <p:txBody>
          <a:bodyPr/>
          <a:lstStyle/>
          <a:p>
            <a:pPr defTabSz="914400">
              <a:defRPr/>
            </a:pPr>
            <a:fld id="{E68D7D60-4CD7-4C74-9660-3E7E745EADFA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93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CD714825-51CA-4117-A9E0-F39F1F69A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10341233-B488-481F-B7CB-75FEBAE1BA9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1235" name="Group 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653934346"/>
              </p:ext>
            </p:extLst>
          </p:nvPr>
        </p:nvGraphicFramePr>
        <p:xfrm>
          <a:off x="1968284" y="2654265"/>
          <a:ext cx="8049321" cy="1266825"/>
        </p:xfrm>
        <a:graphic>
          <a:graphicData uri="http://schemas.openxmlformats.org/drawingml/2006/table">
            <a:tbl>
              <a:tblPr/>
              <a:tblGrid>
                <a:gridCol w="11290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0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06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90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32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061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722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67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散列</a:t>
                      </a: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481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出生年份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1949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1950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67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出生人数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6" marR="18536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8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>
              <a:defRPr/>
            </a:pPr>
            <a:fld id="{C0BC3FA6-A463-4756-BBFA-DFE14C70F00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14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1269" name="Rectangle 37"/>
          <p:cNvSpPr>
            <a:spLocks noChangeArrowheads="1"/>
          </p:cNvSpPr>
          <p:nvPr/>
        </p:nvSpPr>
        <p:spPr bwMode="auto">
          <a:xfrm>
            <a:off x="3081758" y="4670207"/>
            <a:ext cx="4812984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H</a:t>
            </a:r>
            <a:r>
              <a:rPr lang="zh-CN" altLang="en-US" sz="3200" dirty="0">
                <a:solidFill>
                  <a:prstClr val="black"/>
                </a:solidFill>
              </a:rPr>
              <a:t>（</a:t>
            </a:r>
            <a:r>
              <a:rPr lang="en-US" altLang="zh-CN" sz="3200" dirty="0">
                <a:solidFill>
                  <a:prstClr val="black"/>
                </a:solidFill>
              </a:rPr>
              <a:t>key</a:t>
            </a:r>
            <a:r>
              <a:rPr lang="zh-CN" altLang="en-US" sz="3200" dirty="0">
                <a:solidFill>
                  <a:prstClr val="black"/>
                </a:solidFill>
              </a:rPr>
              <a:t>）</a:t>
            </a:r>
            <a:r>
              <a:rPr lang="en-US" altLang="zh-CN" sz="3200" dirty="0">
                <a:solidFill>
                  <a:prstClr val="black"/>
                </a:solidFill>
              </a:rPr>
              <a:t>=key +</a:t>
            </a:r>
            <a:r>
              <a:rPr lang="zh-CN" altLang="en-US" sz="3200" dirty="0">
                <a:solidFill>
                  <a:prstClr val="black"/>
                </a:solidFill>
              </a:rPr>
              <a:t>（</a:t>
            </a:r>
            <a:r>
              <a:rPr lang="en-US" altLang="zh-CN" sz="3200" dirty="0">
                <a:solidFill>
                  <a:prstClr val="black"/>
                </a:solidFill>
              </a:rPr>
              <a:t>-1948</a:t>
            </a:r>
            <a:r>
              <a:rPr lang="zh-CN" altLang="en-US" sz="3200" dirty="0">
                <a:solidFill>
                  <a:prstClr val="black"/>
                </a:solidFill>
              </a:rPr>
              <a:t>） </a:t>
            </a:r>
          </a:p>
        </p:txBody>
      </p:sp>
      <p:sp>
        <p:nvSpPr>
          <p:cNvPr id="3" name="矩形 2"/>
          <p:cNvSpPr/>
          <p:nvPr/>
        </p:nvSpPr>
        <p:spPr>
          <a:xfrm>
            <a:off x="511989" y="1414962"/>
            <a:ext cx="685315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解放后每年出生人数的统计：</a:t>
            </a:r>
          </a:p>
        </p:txBody>
      </p:sp>
      <p:sp>
        <p:nvSpPr>
          <p:cNvPr id="4" name="矩形 3"/>
          <p:cNvSpPr/>
          <p:nvPr/>
        </p:nvSpPr>
        <p:spPr>
          <a:xfrm>
            <a:off x="3081758" y="2645491"/>
            <a:ext cx="6894756" cy="40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69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69" grpId="0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B9308619-6F97-46C8-83AA-2F420C240F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body" idx="10"/>
          </p:nvPr>
        </p:nvSpPr>
        <p:spPr/>
        <p:txBody>
          <a:bodyPr>
            <a:normAutofit fontScale="62500" lnSpcReduction="20000"/>
          </a:bodyPr>
          <a:lstStyle/>
          <a:p>
            <a:pPr marL="400050" indent="-400050">
              <a:lnSpc>
                <a:spcPct val="11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Group 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4033381499"/>
              </p:ext>
            </p:extLst>
          </p:nvPr>
        </p:nvGraphicFramePr>
        <p:xfrm>
          <a:off x="1518091" y="4375353"/>
          <a:ext cx="8008046" cy="1266825"/>
        </p:xfrm>
        <a:graphic>
          <a:graphicData uri="http://schemas.openxmlformats.org/drawingml/2006/table">
            <a:tbl>
              <a:tblPr/>
              <a:tblGrid>
                <a:gridCol w="1123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48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48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32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2637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248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26072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67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散列</a:t>
                      </a: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481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出生年份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1949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1950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1951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267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出生人数</a:t>
                      </a:r>
                      <a:endParaRPr kumimoji="0" lang="zh-CN" altLang="pt-BR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532" marR="18532" marT="35100" marB="35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518092" y="984510"/>
            <a:ext cx="37753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40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40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）直接散列函数：</a:t>
            </a: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05789" y="5874556"/>
            <a:ext cx="4188519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none" anchor="ctr">
            <a:spAutoFit/>
          </a:bodyPr>
          <a:lstStyle/>
          <a:p>
            <a:pPr defTabSz="914400" eaLnBrk="0" hangingPunct="0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H</a:t>
            </a: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key</a:t>
            </a:r>
            <a:r>
              <a:rPr lang="zh-CN" altLang="en-US" sz="2800" dirty="0">
                <a:solidFill>
                  <a:prstClr val="black"/>
                </a:solidFill>
              </a:rPr>
              <a:t>）</a:t>
            </a:r>
            <a:r>
              <a:rPr lang="en-US" altLang="zh-CN" sz="2800" dirty="0">
                <a:solidFill>
                  <a:prstClr val="black"/>
                </a:solidFill>
              </a:rPr>
              <a:t>=key +</a:t>
            </a:r>
            <a:r>
              <a:rPr lang="zh-CN" altLang="en-US" sz="2800" dirty="0">
                <a:solidFill>
                  <a:prstClr val="black"/>
                </a:solidFill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</a:rPr>
              <a:t>-1948</a:t>
            </a:r>
            <a:r>
              <a:rPr lang="zh-CN" altLang="en-US" sz="2800" dirty="0">
                <a:solidFill>
                  <a:prstClr val="black"/>
                </a:solidFill>
              </a:rPr>
              <a:t>） </a:t>
            </a:r>
          </a:p>
        </p:txBody>
      </p:sp>
      <p:sp>
        <p:nvSpPr>
          <p:cNvPr id="12" name="矩形 11"/>
          <p:cNvSpPr/>
          <p:nvPr/>
        </p:nvSpPr>
        <p:spPr>
          <a:xfrm>
            <a:off x="2631381" y="4375353"/>
            <a:ext cx="6894756" cy="400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zh-CN" altLang="en-US" sz="1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94377" y="3603664"/>
            <a:ext cx="51791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解放后每年出生人数的统计：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A429D391-190F-4D45-BFAE-CFDA8F6FE387}"/>
              </a:ext>
            </a:extLst>
          </p:cNvPr>
          <p:cNvSpPr/>
          <p:nvPr/>
        </p:nvSpPr>
        <p:spPr>
          <a:xfrm>
            <a:off x="2133600" y="2133177"/>
            <a:ext cx="6096000" cy="9852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050" indent="-400050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取关键字本身或关键字的某个线性函数值作为散列地址，</a:t>
            </a:r>
          </a:p>
          <a:p>
            <a:pPr marL="400050" indent="-400050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=key</a:t>
            </a:r>
          </a:p>
          <a:p>
            <a:pPr marL="400050" indent="-400050">
              <a:lnSpc>
                <a:spcPct val="11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=a*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key+b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为常数）。</a:t>
            </a:r>
          </a:p>
        </p:txBody>
      </p:sp>
    </p:spTree>
    <p:extLst>
      <p:ext uri="{BB962C8B-B14F-4D97-AF65-F5344CB8AC3E}">
        <p14:creationId xmlns:p14="http://schemas.microsoft.com/office/powerpoint/2010/main" val="222162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E7669D67-74FF-44D2-B032-5B8D0A144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B921BCB-3B29-40C0-BAF6-B168A429D2C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353283" name="Object 3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3032828523"/>
              </p:ext>
            </p:extLst>
          </p:nvPr>
        </p:nvGraphicFramePr>
        <p:xfrm>
          <a:off x="1558970" y="2105098"/>
          <a:ext cx="3431483" cy="3026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文档" r:id="rId4" imgW="2140458" imgH="1887093" progId="Word.Document.8">
                  <p:embed/>
                </p:oleObj>
              </mc:Choice>
              <mc:Fallback>
                <p:oleObj name="文档" r:id="rId4" imgW="2140458" imgH="1887093" progId="Word.Document.8">
                  <p:embed/>
                  <p:pic>
                    <p:nvPicPr>
                      <p:cNvPr id="353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70" y="2105098"/>
                        <a:ext cx="3431483" cy="302673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81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5415006" y="2369128"/>
            <a:ext cx="5721567" cy="246221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n=80,d=8,r=10,s=2</a:t>
            </a:r>
          </a:p>
          <a:p>
            <a:pPr defTabSz="914400">
              <a:spcBef>
                <a:spcPct val="50000"/>
              </a:spcBef>
              <a:defRPr/>
            </a:pP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位分布不均匀，不能取。可取第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两位组成的</a:t>
            </a:r>
            <a:r>
              <a:rPr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位十进制数作为每个数据的散列地址，则图中列出的关键字的散列地址分别为：</a:t>
            </a:r>
            <a:endParaRPr lang="en-US" altLang="zh-CN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2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033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5648ECD7-575B-4CE5-8713-CDB3AC0463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body" idx="10"/>
          </p:nvPr>
        </p:nvSpPr>
        <p:spPr>
          <a:xfrm>
            <a:off x="1003681" y="1691494"/>
            <a:ext cx="10350119" cy="926884"/>
          </a:xfrm>
        </p:spPr>
        <p:txBody>
          <a:bodyPr>
            <a:noAutofit/>
          </a:bodyPr>
          <a:lstStyle/>
          <a:p>
            <a:pPr marL="0" indent="0" algn="l">
              <a:lnSpc>
                <a:spcPct val="12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设ｎ个ｄ位数的关键字，由ｒ个不同的符号组成，此ｒ个符号在关键字各位出现的频率不一定相同，可能在某些位上均匀分布，即每个符号出现的次数都接近于ｎ／ｒ次，而在另一些位上分布不均匀。则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选择其中分布均匀的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位作为散列地址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=“key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中数字均匀分布的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位” </a:t>
            </a:r>
          </a:p>
        </p:txBody>
      </p:sp>
      <p:graphicFrame>
        <p:nvGraphicFramePr>
          <p:cNvPr id="9" name="Object 3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43159697"/>
              </p:ext>
            </p:extLst>
          </p:nvPr>
        </p:nvGraphicFramePr>
        <p:xfrm>
          <a:off x="880410" y="2782508"/>
          <a:ext cx="4051756" cy="3573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文档" r:id="rId4" imgW="2140458" imgH="1887093" progId="Word.Document.8">
                  <p:embed/>
                </p:oleObj>
              </mc:Choice>
              <mc:Fallback>
                <p:oleObj name="文档" r:id="rId4" imgW="2140458" imgH="1887093" progId="Word.Document.8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410" y="2782508"/>
                        <a:ext cx="4051756" cy="3573842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1">
                              <a:tint val="66000"/>
                              <a:satMod val="160000"/>
                            </a:schemeClr>
                          </a:gs>
                          <a:gs pos="50000">
                            <a:schemeClr val="accent1">
                              <a:tint val="44500"/>
                              <a:satMod val="160000"/>
                            </a:schemeClr>
                          </a:gs>
                          <a:gs pos="100000">
                            <a:schemeClr val="accent1">
                              <a:tint val="23500"/>
                              <a:satMod val="160000"/>
                            </a:schemeClr>
                          </a:gs>
                        </a:gsLst>
                        <a:lin ang="8100000" scaled="1"/>
                        <a:tileRect/>
                      </a:gra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>
              <a:defRPr/>
            </a:pPr>
            <a:fld id="{3A13CAFF-095F-44EC-8D60-8B32E5C5F44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17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0410" y="821894"/>
            <a:ext cx="3326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06150" y="4040067"/>
            <a:ext cx="5214250" cy="175432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n=80,d=8,r=10,s=2</a:t>
            </a:r>
          </a:p>
          <a:p>
            <a:pPr defTabSz="914400"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位分布不均匀，不能取。可取第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两位组成的</a:t>
            </a:r>
            <a:r>
              <a:rPr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位十进制数作为每个数据的散列地址，则图中列出的关键字的散列地址分别为：</a:t>
            </a:r>
            <a:endParaRPr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50000"/>
              </a:spcBef>
              <a:defRPr/>
            </a:pP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</a:t>
            </a: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1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4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2" grpId="0" build="p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7D160BFB-B874-421D-B3E0-2C86E9753B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5331" name="Group 3"/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912563761"/>
              </p:ext>
            </p:extLst>
          </p:nvPr>
        </p:nvGraphicFramePr>
        <p:xfrm>
          <a:off x="2041066" y="3429000"/>
          <a:ext cx="6214129" cy="274807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4782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82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825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93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6278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</a:t>
                      </a:r>
                      <a:endParaRPr kumimoji="0" lang="zh-CN" alt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kumimoji="0" lang="zh-CN" altLang="pt-BR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pt-BR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pt-BR" altLang="zh-CN" sz="14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散列</a:t>
                      </a:r>
                      <a:r>
                        <a:rPr kumimoji="0" lang="zh-CN" altLang="pt-B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kumimoji="0" lang="pt-BR" altLang="zh-CN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kumimoji="0" lang="pt-BR" altLang="zh-CN" sz="1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pt-BR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545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78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210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210</a:t>
                      </a:r>
                      <a:endParaRPr kumimoji="0" lang="pt-BR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146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  <a:endParaRPr kumimoji="0" lang="pt-BR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78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1160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370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370</a:t>
                      </a:r>
                      <a:endParaRPr kumimoji="0" lang="pt-BR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146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561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2062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704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6146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734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734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62782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Q2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2162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6146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Q3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2163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745</a:t>
                      </a:r>
                      <a:r>
                        <a:rPr kumimoji="0" lang="pt-BR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651</a:t>
                      </a:r>
                      <a:endParaRPr kumimoji="0" lang="pt-BR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745</a:t>
                      </a:r>
                      <a:endParaRPr kumimoji="0" lang="pt-BR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0008" marR="120008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0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>
              <a:defRPr/>
            </a:pPr>
            <a:fld id="{A78BDC92-19E0-4CA7-AD9B-003353F3EC9F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18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28773" y="1052125"/>
            <a:ext cx="2698175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）平方取中法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2F841543-A5E2-4314-9ECD-A5C645AA818C}"/>
              </a:ext>
            </a:extLst>
          </p:cNvPr>
          <p:cNvSpPr/>
          <p:nvPr/>
        </p:nvSpPr>
        <p:spPr>
          <a:xfrm>
            <a:off x="1026763" y="2642637"/>
            <a:ext cx="9793637" cy="531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其中，所取的位数由散列表的大小确定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0797BA2D-6700-4BD3-9E69-CA059085C259}"/>
              </a:ext>
            </a:extLst>
          </p:cNvPr>
          <p:cNvSpPr/>
          <p:nvPr/>
        </p:nvSpPr>
        <p:spPr>
          <a:xfrm>
            <a:off x="1849222" y="1516824"/>
            <a:ext cx="9504577" cy="1011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取关键字平方后的中间几位作为散列地址，即散列函数为：</a:t>
            </a:r>
          </a:p>
          <a:p>
            <a:pPr lvl="2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H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=“key</a:t>
            </a:r>
            <a:r>
              <a:rPr lang="en-US" altLang="zh-CN" sz="2600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的中间几位”</a:t>
            </a:r>
          </a:p>
        </p:txBody>
      </p:sp>
    </p:spTree>
    <p:extLst>
      <p:ext uri="{BB962C8B-B14F-4D97-AF65-F5344CB8AC3E}">
        <p14:creationId xmlns:p14="http://schemas.microsoft.com/office/powerpoint/2010/main" val="422491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5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build="p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7FF7F80-A1DE-4BAB-9669-6FE2E23A0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639C264-5DEF-4300-AE8E-B7BA3979ACB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>
          <a:ln/>
        </p:spPr>
        <p:txBody>
          <a:bodyPr/>
          <a:lstStyle/>
          <a:p>
            <a:pPr defTabSz="914400">
              <a:defRPr/>
            </a:pPr>
            <a:fld id="{C66906E7-116D-4FD7-B362-E1ECC76BC76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19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7378" name="Text Box 2"/>
          <p:cNvSpPr txBox="1">
            <a:spLocks noChangeArrowheads="1"/>
          </p:cNvSpPr>
          <p:nvPr/>
        </p:nvSpPr>
        <p:spPr bwMode="auto">
          <a:xfrm>
            <a:off x="1392304" y="2467030"/>
            <a:ext cx="9284174" cy="2505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40000"/>
              </a:lnSpc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以关键字的平方值的中间几位作为存储地址。求“关键字的平方值” 的目的是“扩大差别”和“贡献均衡”。</a:t>
            </a:r>
          </a:p>
          <a:p>
            <a:pPr defTabSz="914400">
              <a:lnSpc>
                <a:spcPct val="140000"/>
              </a:lnSpc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即：关键字的各位都在平方值的中间几位有所贡献，</a:t>
            </a:r>
            <a:r>
              <a:rPr kumimoji="1"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值中应该有各位影子。</a:t>
            </a: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1613795" y="1798554"/>
            <a:ext cx="3834789" cy="58477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buFontTx/>
              <a:buChar char="•"/>
              <a:defRPr sz="2400">
                <a:solidFill>
                  <a:schemeClr val="bg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algn="ctr" defTabSz="914400">
              <a:defRPr/>
            </a:pPr>
            <a:r>
              <a:rPr lang="zh-CN" altLang="en-US" sz="3200" dirty="0">
                <a:solidFill>
                  <a:prstClr val="white">
                    <a:lumMod val="20000"/>
                    <a:lumOff val="80000"/>
                  </a:prstClr>
                </a:solidFill>
              </a:rPr>
              <a:t>平方取中法思想      </a:t>
            </a:r>
          </a:p>
        </p:txBody>
      </p:sp>
    </p:spTree>
    <p:extLst>
      <p:ext uri="{BB962C8B-B14F-4D97-AF65-F5344CB8AC3E}">
        <p14:creationId xmlns:p14="http://schemas.microsoft.com/office/powerpoint/2010/main" val="34815067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/>
      <p:bldP spid="3573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167429" y="3439840"/>
            <a:ext cx="38571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11.4 </a:t>
            </a:r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散列查找</a:t>
            </a:r>
          </a:p>
        </p:txBody>
      </p:sp>
      <p:sp>
        <p:nvSpPr>
          <p:cNvPr id="8" name="矩形 7"/>
          <p:cNvSpPr/>
          <p:nvPr/>
        </p:nvSpPr>
        <p:spPr>
          <a:xfrm>
            <a:off x="4588217" y="2445722"/>
            <a:ext cx="30155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林劼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1019425" y="4784103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5154F19-30B4-49B0-A290-179E9D46F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4F71623D-6E3D-42F7-86BD-333FEBBD397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48" y="3138394"/>
            <a:ext cx="1286054" cy="1333686"/>
          </a:xfrm>
        </p:spPr>
      </p:pic>
      <p:sp>
        <p:nvSpPr>
          <p:cNvPr id="7" name="云形标注 6"/>
          <p:cNvSpPr/>
          <p:nvPr/>
        </p:nvSpPr>
        <p:spPr>
          <a:xfrm>
            <a:off x="5736981" y="1091822"/>
            <a:ext cx="4389658" cy="1496108"/>
          </a:xfrm>
          <a:prstGeom prst="cloudCallout">
            <a:avLst>
              <a:gd name="adj1" fmla="val -61374"/>
              <a:gd name="adj2" fmla="val 89661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关键字位数特别多，怎么办？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159735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E57187A9-49C9-493A-B80F-D764754A8D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78FF268A-7567-4887-B7BA-4E9717A0E9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225" y="1731212"/>
            <a:ext cx="11055325" cy="50577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关键字位数较长</a:t>
            </a:r>
            <a:r>
              <a:rPr lang="zh-CN" altLang="en-US" dirty="0"/>
              <a:t>时，可将关键字分割成位数相等的几部分（最后一部分位数可以不同），取这几部分的叠加和（舍去高位的进位）作为散列地址。位数由存储地址的位数确定。叠加时有两种方法：</a:t>
            </a:r>
          </a:p>
          <a:p>
            <a:pPr lvl="3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移位叠加法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，即将每部分的最后一位对齐，然后相加；</a:t>
            </a:r>
          </a:p>
          <a:p>
            <a:pPr lvl="3">
              <a:lnSpc>
                <a:spcPct val="120000"/>
              </a:lnSpc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边界叠加法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，即把关键字看作一纸条，从一端向另一端沿边界逐次折叠，然后对齐相加。 </a:t>
            </a:r>
          </a:p>
          <a:p>
            <a:endParaRPr lang="zh-CN" altLang="en-US" dirty="0"/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2292428" y="2576025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aphicFrame>
        <p:nvGraphicFramePr>
          <p:cNvPr id="358404" name="Object 4"/>
          <p:cNvGraphicFramePr>
            <a:graphicFrameLocks noChangeAspect="1"/>
          </p:cNvGraphicFramePr>
          <p:nvPr>
            <p:extLst/>
          </p:nvPr>
        </p:nvGraphicFramePr>
        <p:xfrm>
          <a:off x="3120675" y="4016367"/>
          <a:ext cx="4374356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4" imgW="2857581" imgH="1039269" progId="Visio.Drawing.11">
                  <p:embed/>
                </p:oleObj>
              </mc:Choice>
              <mc:Fallback>
                <p:oleObj name="Visio" r:id="rId4" imgW="2857581" imgH="1039269" progId="Visio.Drawing.11">
                  <p:embed/>
                  <p:pic>
                    <p:nvPicPr>
                      <p:cNvPr id="358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0675" y="4016367"/>
                        <a:ext cx="4374356" cy="158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846933" y="897153"/>
            <a:ext cx="187743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）折叠法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24371" y="5965245"/>
            <a:ext cx="5928078" cy="461665"/>
          </a:xfrm>
          <a:prstGeom prst="rect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此方法适合于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关键字的数字位数特别多。</a:t>
            </a:r>
          </a:p>
        </p:txBody>
      </p:sp>
    </p:spTree>
    <p:extLst>
      <p:ext uri="{BB962C8B-B14F-4D97-AF65-F5344CB8AC3E}">
        <p14:creationId xmlns:p14="http://schemas.microsoft.com/office/powerpoint/2010/main" val="30528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89C4BAC8-BB79-4625-9C06-6A210990EB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60450" name="Rectangle 2"/>
          <p:cNvSpPr>
            <a:spLocks noGrp="1" noChangeArrowheads="1"/>
          </p:cNvSpPr>
          <p:nvPr>
            <p:ph type="body" idx="10"/>
          </p:nvPr>
        </p:nvSpPr>
        <p:spPr>
          <a:xfrm>
            <a:off x="1497933" y="2465042"/>
            <a:ext cx="9855867" cy="4616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取关键字被某个不大于散列表长度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除后的余数作为散列地址，即：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=key MOD p(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p≤m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</p:txBody>
      </p:sp>
      <p:graphicFrame>
        <p:nvGraphicFramePr>
          <p:cNvPr id="360451" name="Object 3"/>
          <p:cNvGraphicFramePr>
            <a:graphicFrameLocks noGrp="1" noChangeAspect="1"/>
          </p:cNvGraphicFramePr>
          <p:nvPr>
            <p:ph idx="11"/>
            <p:extLst>
              <p:ext uri="{D42A27DB-BD31-4B8C-83A1-F6EECF244321}">
                <p14:modId xmlns:p14="http://schemas.microsoft.com/office/powerpoint/2010/main" val="901113762"/>
              </p:ext>
            </p:extLst>
          </p:nvPr>
        </p:nvGraphicFramePr>
        <p:xfrm>
          <a:off x="4349697" y="3784378"/>
          <a:ext cx="3773883" cy="712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文档" r:id="rId4" imgW="2221230" imgH="419481" progId="Word.Document.8">
                  <p:embed/>
                </p:oleObj>
              </mc:Choice>
              <mc:Fallback>
                <p:oleObj name="文档" r:id="rId4" imgW="2221230" imgH="419481" progId="Word.Document.8">
                  <p:embed/>
                  <p:pic>
                    <p:nvPicPr>
                      <p:cNvPr id="360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697" y="3784378"/>
                        <a:ext cx="3773883" cy="712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>
              <a:defRPr/>
            </a:pPr>
            <a:fld id="{51132865-F13E-4B05-8ED6-30D2823F13F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22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808812" y="4872460"/>
            <a:ext cx="7841963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spcBef>
                <a:spcPct val="300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的选择很重要，如果选得不好会产生很多冲突。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spcBef>
                <a:spcPct val="30000"/>
              </a:spcBef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关键字都是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的倍数，而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p=10</a:t>
            </a:r>
          </a:p>
          <a:p>
            <a:pPr defTabSz="914400">
              <a:spcBef>
                <a:spcPct val="30000"/>
              </a:spcBef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一般取小于表长的最大质数</a:t>
            </a:r>
          </a:p>
        </p:txBody>
      </p:sp>
      <p:sp>
        <p:nvSpPr>
          <p:cNvPr id="2" name="矩形 1"/>
          <p:cNvSpPr/>
          <p:nvPr/>
        </p:nvSpPr>
        <p:spPr>
          <a:xfrm>
            <a:off x="851066" y="1071840"/>
            <a:ext cx="257634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）除留余数法</a:t>
            </a:r>
          </a:p>
        </p:txBody>
      </p:sp>
      <p:sp>
        <p:nvSpPr>
          <p:cNvPr id="3" name="矩形 2"/>
          <p:cNvSpPr/>
          <p:nvPr/>
        </p:nvSpPr>
        <p:spPr>
          <a:xfrm>
            <a:off x="1311008" y="3561590"/>
            <a:ext cx="2281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2" defTabSz="914400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p=21</a:t>
            </a:r>
          </a:p>
        </p:txBody>
      </p:sp>
    </p:spTree>
    <p:extLst>
      <p:ext uri="{BB962C8B-B14F-4D97-AF65-F5344CB8AC3E}">
        <p14:creationId xmlns:p14="http://schemas.microsoft.com/office/powerpoint/2010/main" val="9664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0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0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build="p"/>
      <p:bldP spid="360452" grpId="0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5">
            <a:extLst>
              <a:ext uri="{FF2B5EF4-FFF2-40B4-BE49-F238E27FC236}">
                <a16:creationId xmlns:a16="http://schemas.microsoft.com/office/drawing/2014/main" xmlns="" id="{FB926B14-7E3F-4AFB-8282-570A3F079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62498" name="Rectangle 2"/>
          <p:cNvSpPr>
            <a:spLocks noGrp="1" noChangeArrowheads="1"/>
          </p:cNvSpPr>
          <p:nvPr>
            <p:ph type="body" idx="10"/>
          </p:nvPr>
        </p:nvSpPr>
        <p:spPr/>
        <p:txBody>
          <a:bodyPr>
            <a:noAutofit/>
          </a:bodyPr>
          <a:lstStyle/>
          <a:p>
            <a:pPr marL="400050" indent="-400050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C5575A2E-D96E-480A-B448-2F4C47FDFE1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3978" y="1800225"/>
            <a:ext cx="11055325" cy="5057775"/>
          </a:xfrm>
        </p:spPr>
        <p:txBody>
          <a:bodyPr/>
          <a:lstStyle/>
          <a:p>
            <a:pPr marL="400050" indent="-400050"/>
            <a:r>
              <a:rPr lang="zh-CN" altLang="en-US" dirty="0"/>
              <a:t>选择一个随机函数，取关键字的随机函数值作为散列地址，</a:t>
            </a:r>
          </a:p>
          <a:p>
            <a:pPr marL="400050" indent="-400050"/>
            <a:r>
              <a:rPr lang="zh-CN" altLang="en-US" dirty="0"/>
              <a:t>即：</a:t>
            </a:r>
            <a:r>
              <a:rPr lang="en-US" altLang="zh-CN" dirty="0"/>
              <a:t>H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  <a:r>
              <a:rPr lang="en-US" altLang="zh-CN" dirty="0"/>
              <a:t>=random</a:t>
            </a:r>
            <a:r>
              <a:rPr lang="zh-CN" altLang="en-US" dirty="0"/>
              <a:t>（</a:t>
            </a:r>
            <a:r>
              <a:rPr lang="en-US" altLang="zh-CN" dirty="0"/>
              <a:t>key</a:t>
            </a:r>
            <a:r>
              <a:rPr lang="zh-CN" altLang="en-US" dirty="0"/>
              <a:t>）</a:t>
            </a:r>
          </a:p>
          <a:p>
            <a:pPr marL="400050" indent="-400050"/>
            <a:r>
              <a:rPr lang="zh-CN" altLang="en-US" dirty="0"/>
              <a:t>其中</a:t>
            </a:r>
            <a:r>
              <a:rPr lang="en-US" altLang="zh-CN" dirty="0"/>
              <a:t>random</a:t>
            </a:r>
            <a:r>
              <a:rPr lang="zh-CN" altLang="en-US" dirty="0"/>
              <a:t>为随机函数。</a:t>
            </a:r>
          </a:p>
          <a:p>
            <a:endParaRPr lang="zh-CN" altLang="en-US" dirty="0"/>
          </a:p>
        </p:txBody>
      </p:sp>
      <p:sp>
        <p:nvSpPr>
          <p:cNvPr id="3" name="灯片编号占位符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>
              <a:defRPr/>
            </a:pPr>
            <a:fld id="{BC39DD19-4FEF-4899-91FF-88722A3832C7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23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5014" y="955418"/>
            <a:ext cx="2287806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随机数法</a:t>
            </a:r>
          </a:p>
        </p:txBody>
      </p:sp>
      <p:sp>
        <p:nvSpPr>
          <p:cNvPr id="4" name="矩形 3"/>
          <p:cNvSpPr/>
          <p:nvPr/>
        </p:nvSpPr>
        <p:spPr>
          <a:xfrm>
            <a:off x="1653978" y="3237676"/>
            <a:ext cx="9318822" cy="2058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实际工作中需根据不同的情况采用不同的散列函数。通常需要考虑的因素有：</a:t>
            </a:r>
          </a:p>
          <a:p>
            <a:pPr marL="1358504" lvl="3" indent="-22860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计算散列函数所需时间；</a:t>
            </a:r>
          </a:p>
          <a:p>
            <a:pPr marL="1358504" lvl="3" indent="-22860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关键字的长度；</a:t>
            </a:r>
          </a:p>
          <a:p>
            <a:pPr marL="1358504" lvl="3" indent="-22860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散列表的大小；</a:t>
            </a:r>
          </a:p>
          <a:p>
            <a:pPr marL="1358504" lvl="3" indent="-22860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关键字的分布情况；</a:t>
            </a:r>
          </a:p>
          <a:p>
            <a:pPr marL="1358504" lvl="3" indent="-228600" defTabSz="91440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记录的查找频率。 </a:t>
            </a:r>
          </a:p>
        </p:txBody>
      </p:sp>
    </p:spTree>
    <p:extLst>
      <p:ext uri="{BB962C8B-B14F-4D97-AF65-F5344CB8AC3E}">
        <p14:creationId xmlns:p14="http://schemas.microsoft.com/office/powerpoint/2010/main" val="31536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build="p"/>
      <p:bldP spid="2" grpId="0"/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9BAB2F2-66B9-4B88-A1AD-1B6D4DC2D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227AC8C0-53BA-4A1F-92AC-53BEEC504C7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404" y="2221924"/>
            <a:ext cx="2926821" cy="3035223"/>
          </a:xfrm>
        </p:spPr>
      </p:pic>
      <p:sp>
        <p:nvSpPr>
          <p:cNvPr id="5" name="云形标注 4"/>
          <p:cNvSpPr/>
          <p:nvPr/>
        </p:nvSpPr>
        <p:spPr>
          <a:xfrm>
            <a:off x="5126817" y="1157493"/>
            <a:ext cx="5614629" cy="1948722"/>
          </a:xfrm>
          <a:prstGeom prst="cloudCallout">
            <a:avLst>
              <a:gd name="adj1" fmla="val -50773"/>
              <a:gd name="adj2" fmla="val 74038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建立散列表如果遇到两个相同关键字的情况怎么办？</a:t>
            </a:r>
          </a:p>
        </p:txBody>
      </p:sp>
      <p:sp>
        <p:nvSpPr>
          <p:cNvPr id="6" name="云形标注 4">
            <a:extLst>
              <a:ext uri="{FF2B5EF4-FFF2-40B4-BE49-F238E27FC236}">
                <a16:creationId xmlns:a16="http://schemas.microsoft.com/office/drawing/2014/main" xmlns="" id="{4BCDDF83-7D3D-49E9-943E-5835D8FD6827}"/>
              </a:ext>
            </a:extLst>
          </p:cNvPr>
          <p:cNvSpPr/>
          <p:nvPr/>
        </p:nvSpPr>
        <p:spPr>
          <a:xfrm>
            <a:off x="5126816" y="3346465"/>
            <a:ext cx="5614629" cy="1948722"/>
          </a:xfrm>
          <a:prstGeom prst="cloudCallout">
            <a:avLst>
              <a:gd name="adj1" fmla="val -54423"/>
              <a:gd name="adj2" fmla="val 51386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r>
              <a: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有可能有两个相同关键字吗？</a:t>
            </a:r>
          </a:p>
        </p:txBody>
      </p:sp>
    </p:spTree>
    <p:extLst>
      <p:ext uri="{BB962C8B-B14F-4D97-AF65-F5344CB8AC3E}">
        <p14:creationId xmlns:p14="http://schemas.microsoft.com/office/powerpoint/2010/main" val="14005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7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2.59259E-6 L 8.33333E-7 -0.07222 " pathEditMode="relative" rAng="0" ptsTypes="AA">
                                      <p:cBhvr>
                                        <p:cTn id="21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4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8.33333E-7 -2.59259E-6 L 8.33333E-7 -0.07222 " pathEditMode="relative" rAng="0" ptsTypes="AA">
                                      <p:cBhvr>
                                        <p:cTn id="4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4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5" grpId="1" build="p" animBg="1"/>
      <p:bldP spid="6" grpId="0" build="p" animBg="1"/>
      <p:bldP spid="6" grpId="1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757392"/>
            <a:ext cx="10515600" cy="518958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11.4.2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xmlns="" id="{28CC4F2E-BE5B-4CD5-8D09-69BEFD302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9A906B1-8E58-4F72-B49D-D9462F28089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冲突：</a:t>
            </a:r>
            <a:endParaRPr kumimoji="1"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是指由关键字得到的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地址上已有其他记录。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spcBef>
                <a:spcPct val="50000"/>
              </a:spcBef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好的散列函数可以减少冲突，但很难避免冲突。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 ：</a:t>
            </a: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为出现散列地址冲突的关键字寻找下一个散列地址。</a:t>
            </a:r>
          </a:p>
          <a:p>
            <a:pPr>
              <a:lnSpc>
                <a:spcPct val="120000"/>
              </a:lnSpc>
            </a:pP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844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xmlns="" id="{3765EB69-E6FD-4FED-917C-ACD1A4C2D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散列函数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D708280-072E-43B3-87A1-1C3392BE747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常见的冲突处理方法有：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开放地址法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再散列法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</a:t>
            </a:r>
          </a:p>
          <a:p>
            <a:pPr lvl="3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</a:p>
        </p:txBody>
      </p:sp>
    </p:spTree>
    <p:extLst>
      <p:ext uri="{BB962C8B-B14F-4D97-AF65-F5344CB8AC3E}">
        <p14:creationId xmlns:p14="http://schemas.microsoft.com/office/powerpoint/2010/main" val="29092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AC97455-55BC-4B3E-8F84-8FB634CC65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散列函数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3B24A87-DB1D-4DC7-808D-9449C76A6DF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Rectangle 2"/>
          <p:cNvSpPr>
            <a:spLocks noGrp="1" noChangeArrowheads="1"/>
          </p:cNvSpPr>
          <p:nvPr>
            <p:ph idx="11"/>
          </p:nvPr>
        </p:nvSpPr>
        <p:spPr>
          <a:xfrm>
            <a:off x="1436632" y="1716049"/>
            <a:ext cx="11055325" cy="50577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为产生冲突的地址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H(key) </a:t>
            </a: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求得一个地址序列：</a:t>
            </a:r>
          </a:p>
          <a:p>
            <a:pPr marL="971550" lvl="2" indent="-285750">
              <a:lnSpc>
                <a:spcPct val="130000"/>
              </a:lnSpc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…, 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1≤ s≤m-1</a:t>
            </a:r>
            <a:endParaRPr kumimoji="1"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2" indent="-285750">
              <a:lnSpc>
                <a:spcPct val="130000"/>
              </a:lnSpc>
              <a:buNone/>
            </a:pPr>
            <a:r>
              <a:rPr kumimoji="1"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H(key)</a:t>
            </a:r>
          </a:p>
          <a:p>
            <a:pPr marL="971550" lvl="2" indent="-285750">
              <a:lnSpc>
                <a:spcPct val="130000"/>
              </a:lnSpc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H</a:t>
            </a:r>
            <a:r>
              <a:rPr kumimoji="1"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( H(key) + 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2400" i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MOD m </a:t>
            </a:r>
          </a:p>
          <a:p>
            <a:pPr marL="971550" lvl="2" indent="-285750">
              <a:lnSpc>
                <a:spcPct val="130000"/>
              </a:lnSpc>
              <a:buNone/>
            </a:pPr>
            <a:r>
              <a:rPr kumimoji="1"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kumimoji="1" lang="en-US" altLang="zh-CN" sz="24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=1, 2, …, s</a:t>
            </a:r>
            <a:endParaRPr kumimoji="1"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030067" y="4427253"/>
            <a:ext cx="6065044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</a:t>
            </a:r>
            <a:r>
              <a:rPr kumimoji="1"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次冲突的地址，</a:t>
            </a:r>
            <a:r>
              <a:rPr kumimoji="1" lang="en-US" altLang="zh-CN" i="1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 2, …, s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函数值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 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表表长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defRPr/>
            </a:pPr>
            <a:r>
              <a:rPr kumimoji="1" lang="en-US" altLang="zh-CN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为增量序列</a:t>
            </a:r>
          </a:p>
        </p:txBody>
      </p:sp>
      <p:sp>
        <p:nvSpPr>
          <p:cNvPr id="14" name="矩形 13"/>
          <p:cNvSpPr/>
          <p:nvPr/>
        </p:nvSpPr>
        <p:spPr>
          <a:xfrm>
            <a:off x="1664087" y="1131274"/>
            <a:ext cx="2986715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marL="457200" indent="-457200" defTabSz="914400">
              <a:defRPr/>
            </a:pPr>
            <a:r>
              <a:rPr kumimoji="1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）开放地址法</a:t>
            </a:r>
          </a:p>
        </p:txBody>
      </p:sp>
    </p:spTree>
    <p:extLst>
      <p:ext uri="{BB962C8B-B14F-4D97-AF65-F5344CB8AC3E}">
        <p14:creationId xmlns:p14="http://schemas.microsoft.com/office/powerpoint/2010/main" val="4200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47555" y="1896498"/>
            <a:ext cx="5506641" cy="51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eaLnBrk="0" hangingPunct="0"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algn="ctr" eaLnBrk="0" hangingPunct="0"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algn="ctr" eaLnBrk="0" hangingPunct="0"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algn="ctr" eaLnBrk="0" hangingPunct="0"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algn="ctr" eaLnBrk="0" hangingPunct="0"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9pPr>
          </a:lstStyle>
          <a:p>
            <a:pPr algn="just" defTabSz="914400">
              <a:defRPr/>
            </a:pP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对增量 </a:t>
            </a:r>
            <a:r>
              <a:rPr lang="en-US" altLang="zh-CN" sz="2400" b="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b="0" i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0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0" baseline="-25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有三种取法：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47555" y="2690458"/>
            <a:ext cx="5313760" cy="3500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Aft>
                <a:spcPct val="2000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c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  </a:t>
            </a:r>
            <a:r>
              <a:rPr lang="en-US" altLang="zh-CN" sz="2400" i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最简单的情况  </a:t>
            </a:r>
            <a:r>
              <a:rPr lang="en-US" altLang="zh-CN" sz="2400" i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c=1</a:t>
            </a:r>
            <a:endParaRPr lang="en-US" altLang="zh-CN" sz="24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平方探测再散列</a:t>
            </a:r>
            <a:b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-1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2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-2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…,</a:t>
            </a:r>
          </a:p>
          <a:p>
            <a:pPr defTabSz="914400">
              <a:lnSpc>
                <a:spcPct val="130000"/>
              </a:lnSpc>
              <a:defRPr/>
            </a:pPr>
            <a:r>
              <a:rPr lang="zh-CN" altLang="en-US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,3</a:t>
            </a:r>
            <a:r>
              <a:rPr lang="en-US" altLang="zh-CN" sz="2400" i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endParaRPr lang="en-US" altLang="zh-CN" sz="2400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随机探测再散列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2400" i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是一组伪随机数列</a:t>
            </a:r>
            <a:endParaRPr lang="en-US" altLang="zh-CN" sz="2400" i="1" dirty="0">
              <a:solidFill>
                <a:srgbClr val="A5002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64087" y="1131274"/>
            <a:ext cx="2986715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/>
          <a:p>
            <a:pPr marL="457200" indent="-457200" defTabSz="914400">
              <a:defRPr/>
            </a:pPr>
            <a:r>
              <a:rPr kumimoji="1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）开放地址法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3AA70B7-F41A-4712-BED9-372D08AF9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067EEE0-DCCD-4ED2-A286-B1816281604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6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uild="p" autoUpdateAnimBg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DFC7ADD-B951-4CB8-9972-BFBDE246D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B99AD24-2223-4CD0-B41C-2FA3BA8BCBA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418" name="灯片编号占位符 3"/>
          <p:cNvSpPr>
            <a:spLocks noGrp="1"/>
          </p:cNvSpPr>
          <p:nvPr>
            <p:ph type="sldNum" sz="quarter" idx="4294967295"/>
          </p:nvPr>
        </p:nvSpPr>
        <p:spPr>
          <a:xfrm rot="900000">
            <a:off x="11476038" y="6200775"/>
            <a:ext cx="715962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fld id="{7F40D193-2919-4242-B94E-855C8FD5F5A5}" type="slidenum">
              <a:rPr lang="en-US" altLang="zh-CN" smtClean="0"/>
              <a:pPr eaLnBrk="1" hangingPunct="1"/>
              <a:t>29</a:t>
            </a:fld>
            <a:endParaRPr lang="en-US" altLang="zh-CN" dirty="0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90141" y="865927"/>
            <a:ext cx="69500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例  表长为</a:t>
            </a:r>
            <a:r>
              <a:rPr kumimoji="1" lang="en-US" altLang="zh-CN" sz="2000" b="1" dirty="0">
                <a:latin typeface="Times New Roman" pitchFamily="18" charset="0"/>
              </a:rPr>
              <a:t>11</a:t>
            </a:r>
            <a:r>
              <a:rPr kumimoji="1" lang="zh-CN" altLang="en-US" sz="2000" b="1" dirty="0">
                <a:latin typeface="Times New Roman" pitchFamily="18" charset="0"/>
              </a:rPr>
              <a:t>的散列表中已填有关键字为</a:t>
            </a:r>
            <a:r>
              <a:rPr kumimoji="1" lang="en-US" altLang="zh-CN" sz="2000" b="1" dirty="0">
                <a:latin typeface="Times New Roman" pitchFamily="18" charset="0"/>
              </a:rPr>
              <a:t>17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60</a:t>
            </a:r>
            <a:r>
              <a:rPr kumimoji="1" lang="zh-CN" altLang="en-US" sz="2000" b="1" dirty="0">
                <a:latin typeface="Times New Roman" pitchFamily="18" charset="0"/>
              </a:rPr>
              <a:t>，</a:t>
            </a:r>
            <a:r>
              <a:rPr kumimoji="1" lang="en-US" altLang="zh-CN" sz="2000" b="1" dirty="0">
                <a:latin typeface="Times New Roman" pitchFamily="18" charset="0"/>
              </a:rPr>
              <a:t>29</a:t>
            </a:r>
            <a:r>
              <a:rPr kumimoji="1" lang="zh-CN" altLang="en-US" sz="2000" b="1" dirty="0">
                <a:latin typeface="Times New Roman" pitchFamily="18" charset="0"/>
              </a:rPr>
              <a:t>的记录，</a:t>
            </a:r>
          </a:p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       </a:t>
            </a:r>
            <a:r>
              <a:rPr kumimoji="1" lang="en-US" altLang="zh-CN" sz="2000" b="1" dirty="0">
                <a:latin typeface="Times New Roman" pitchFamily="18" charset="0"/>
              </a:rPr>
              <a:t>H(key)=key  MOD  11,</a:t>
            </a:r>
            <a:r>
              <a:rPr kumimoji="1" lang="zh-CN" altLang="zh-CN" sz="2000" b="1" dirty="0">
                <a:latin typeface="Times New Roman" pitchFamily="18" charset="0"/>
              </a:rPr>
              <a:t>现有第4个记录，其关键字为38，</a:t>
            </a:r>
          </a:p>
          <a:p>
            <a:pPr eaLnBrk="1" hangingPunct="1"/>
            <a:r>
              <a:rPr kumimoji="1" lang="zh-CN" altLang="zh-CN" sz="2000" b="1" dirty="0">
                <a:latin typeface="Times New Roman" pitchFamily="18" charset="0"/>
              </a:rPr>
              <a:t>       按三种处理冲突的方法，将它填入表中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grpSp>
        <p:nvGrpSpPr>
          <p:cNvPr id="29721" name="Group 25"/>
          <p:cNvGrpSpPr>
            <a:grpSpLocks/>
          </p:cNvGrpSpPr>
          <p:nvPr/>
        </p:nvGrpSpPr>
        <p:grpSpPr bwMode="auto">
          <a:xfrm>
            <a:off x="3236279" y="2131164"/>
            <a:ext cx="4256087" cy="690562"/>
            <a:chOff x="1261" y="1173"/>
            <a:chExt cx="2681" cy="435"/>
          </a:xfrm>
        </p:grpSpPr>
        <p:sp>
          <p:nvSpPr>
            <p:cNvPr id="60427" name="Text Box 5"/>
            <p:cNvSpPr txBox="1">
              <a:spLocks noChangeArrowheads="1"/>
            </p:cNvSpPr>
            <p:nvPr/>
          </p:nvSpPr>
          <p:spPr bwMode="auto">
            <a:xfrm>
              <a:off x="1295" y="1173"/>
              <a:ext cx="2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0    1    2    3    4    5    6    7    8    9   10</a:t>
              </a:r>
            </a:p>
          </p:txBody>
        </p:sp>
        <p:sp>
          <p:nvSpPr>
            <p:cNvPr id="60428" name="Rectangle 7"/>
            <p:cNvSpPr>
              <a:spLocks noChangeArrowheads="1"/>
            </p:cNvSpPr>
            <p:nvPr/>
          </p:nvSpPr>
          <p:spPr bwMode="auto">
            <a:xfrm>
              <a:off x="1261" y="1366"/>
              <a:ext cx="2681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9" name="Line 8"/>
            <p:cNvSpPr>
              <a:spLocks noChangeShapeType="1"/>
            </p:cNvSpPr>
            <p:nvPr/>
          </p:nvSpPr>
          <p:spPr bwMode="auto">
            <a:xfrm>
              <a:off x="149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Line 9"/>
            <p:cNvSpPr>
              <a:spLocks noChangeShapeType="1"/>
            </p:cNvSpPr>
            <p:nvPr/>
          </p:nvSpPr>
          <p:spPr bwMode="auto">
            <a:xfrm>
              <a:off x="1741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1" name="Line 10"/>
            <p:cNvSpPr>
              <a:spLocks noChangeShapeType="1"/>
            </p:cNvSpPr>
            <p:nvPr/>
          </p:nvSpPr>
          <p:spPr bwMode="auto">
            <a:xfrm>
              <a:off x="1985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2" name="Line 11"/>
            <p:cNvSpPr>
              <a:spLocks noChangeShapeType="1"/>
            </p:cNvSpPr>
            <p:nvPr/>
          </p:nvSpPr>
          <p:spPr bwMode="auto">
            <a:xfrm>
              <a:off x="2229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3" name="Line 12"/>
            <p:cNvSpPr>
              <a:spLocks noChangeShapeType="1"/>
            </p:cNvSpPr>
            <p:nvPr/>
          </p:nvSpPr>
          <p:spPr bwMode="auto">
            <a:xfrm>
              <a:off x="2473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4" name="Line 13"/>
            <p:cNvSpPr>
              <a:spLocks noChangeShapeType="1"/>
            </p:cNvSpPr>
            <p:nvPr/>
          </p:nvSpPr>
          <p:spPr bwMode="auto">
            <a:xfrm>
              <a:off x="2716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5" name="Line 14"/>
            <p:cNvSpPr>
              <a:spLocks noChangeShapeType="1"/>
            </p:cNvSpPr>
            <p:nvPr/>
          </p:nvSpPr>
          <p:spPr bwMode="auto">
            <a:xfrm>
              <a:off x="2960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Line 15"/>
            <p:cNvSpPr>
              <a:spLocks noChangeShapeType="1"/>
            </p:cNvSpPr>
            <p:nvPr/>
          </p:nvSpPr>
          <p:spPr bwMode="auto">
            <a:xfrm>
              <a:off x="3204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7" name="Line 16"/>
            <p:cNvSpPr>
              <a:spLocks noChangeShapeType="1"/>
            </p:cNvSpPr>
            <p:nvPr/>
          </p:nvSpPr>
          <p:spPr bwMode="auto">
            <a:xfrm>
              <a:off x="3448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8" name="Line 17"/>
            <p:cNvSpPr>
              <a:spLocks noChangeShapeType="1"/>
            </p:cNvSpPr>
            <p:nvPr/>
          </p:nvSpPr>
          <p:spPr bwMode="auto">
            <a:xfrm>
              <a:off x="3692" y="1366"/>
              <a:ext cx="0" cy="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9" name="Text Box 18"/>
            <p:cNvSpPr txBox="1">
              <a:spLocks noChangeArrowheads="1"/>
            </p:cNvSpPr>
            <p:nvPr/>
          </p:nvSpPr>
          <p:spPr bwMode="auto">
            <a:xfrm>
              <a:off x="2454" y="1358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itchFamily="18" charset="0"/>
                </a:rPr>
                <a:t>60  17  29</a:t>
              </a:r>
            </a:p>
          </p:txBody>
        </p:sp>
      </p:grp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3291840" y="3066202"/>
            <a:ext cx="39830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latin typeface="Times New Roman" pitchFamily="18" charset="0"/>
              </a:rPr>
              <a:t>(</a:t>
            </a:r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)  H(38)=38 MOD 11=5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1</a:t>
            </a:r>
            <a:r>
              <a:rPr kumimoji="1" lang="en-US" altLang="zh-CN" sz="2000" b="1">
                <a:latin typeface="Times New Roman" pitchFamily="18" charset="0"/>
              </a:rPr>
              <a:t>=(5+1) MOD 11=6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2</a:t>
            </a:r>
            <a:r>
              <a:rPr kumimoji="1" lang="en-US" altLang="zh-CN" sz="2000" b="1">
                <a:latin typeface="Times New Roman" pitchFamily="18" charset="0"/>
              </a:rPr>
              <a:t>=(5+2) MOD 11=7    </a:t>
            </a:r>
            <a:r>
              <a:rPr kumimoji="1" lang="zh-CN" altLang="zh-CN" sz="2000" b="1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>
                <a:latin typeface="Times New Roman" pitchFamily="18" charset="0"/>
              </a:rPr>
              <a:t>       </a:t>
            </a:r>
            <a:r>
              <a:rPr kumimoji="1" lang="en-US" altLang="zh-CN" sz="2000" b="1">
                <a:latin typeface="Times New Roman" pitchFamily="18" charset="0"/>
              </a:rPr>
              <a:t>H</a:t>
            </a:r>
            <a:r>
              <a:rPr kumimoji="1" lang="en-US" altLang="zh-CN" sz="1400" b="1">
                <a:latin typeface="Times New Roman" pitchFamily="18" charset="0"/>
              </a:rPr>
              <a:t>3</a:t>
            </a:r>
            <a:r>
              <a:rPr kumimoji="1" lang="en-US" altLang="zh-CN" sz="2000" b="1">
                <a:latin typeface="Times New Roman" pitchFamily="18" charset="0"/>
              </a:rPr>
              <a:t>=(5+3) MOD 11=8    </a:t>
            </a:r>
            <a:r>
              <a:rPr kumimoji="1" lang="zh-CN" altLang="zh-CN" sz="2000" b="1">
                <a:latin typeface="Times New Roman" pitchFamily="18" charset="0"/>
              </a:rPr>
              <a:t>不冲突 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6314440" y="242644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66FF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3247391" y="4405417"/>
            <a:ext cx="403854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>
                <a:solidFill>
                  <a:schemeClr val="folHlink"/>
                </a:solidFill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)  H(38)=38 MOD 11=5      </a:t>
            </a:r>
            <a:r>
              <a:rPr kumimoji="1" lang="zh-CN" altLang="zh-CN" sz="2000" b="1" dirty="0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 dirty="0">
                <a:latin typeface="Times New Roman" pitchFamily="18" charset="0"/>
              </a:rPr>
              <a:t>       </a:t>
            </a:r>
            <a:r>
              <a:rPr kumimoji="1" lang="en-US" altLang="zh-CN" sz="2000" b="1" dirty="0"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=(5+1</a:t>
            </a:r>
            <a:r>
              <a:rPr kumimoji="1" lang="en-US" altLang="zh-CN" b="1" dirty="0">
                <a:latin typeface="Times New Roman" pitchFamily="18" charset="0"/>
                <a:sym typeface="Symbol" pitchFamily="18" charset="2"/>
              </a:rPr>
              <a:t>²</a:t>
            </a:r>
            <a:r>
              <a:rPr kumimoji="1" lang="en-US" altLang="zh-CN" sz="2000" b="1" dirty="0">
                <a:latin typeface="Times New Roman" pitchFamily="18" charset="0"/>
              </a:rPr>
              <a:t>) MOD 11=6    </a:t>
            </a:r>
            <a:r>
              <a:rPr kumimoji="1" lang="zh-CN" altLang="zh-CN" sz="2000" b="1" dirty="0">
                <a:latin typeface="Times New Roman" pitchFamily="18" charset="0"/>
              </a:rPr>
              <a:t>冲突</a:t>
            </a:r>
          </a:p>
          <a:p>
            <a:pPr eaLnBrk="1" hangingPunct="1"/>
            <a:r>
              <a:rPr kumimoji="1" lang="zh-CN" altLang="zh-CN" sz="2000" b="1" dirty="0">
                <a:latin typeface="Times New Roman" pitchFamily="18" charset="0"/>
              </a:rPr>
              <a:t>       </a:t>
            </a:r>
            <a:r>
              <a:rPr kumimoji="1" lang="en-US" altLang="zh-CN" sz="2000" b="1" dirty="0"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latin typeface="Times New Roman" pitchFamily="18" charset="0"/>
              </a:rPr>
              <a:t>2</a:t>
            </a:r>
            <a:r>
              <a:rPr kumimoji="1" lang="en-US" altLang="zh-CN" sz="2000" b="1" dirty="0">
                <a:latin typeface="Times New Roman" pitchFamily="18" charset="0"/>
              </a:rPr>
              <a:t>=(5-1</a:t>
            </a:r>
            <a:r>
              <a:rPr kumimoji="1" lang="en-US" altLang="zh-CN" b="1" dirty="0">
                <a:latin typeface="Times New Roman" pitchFamily="18" charset="0"/>
                <a:sym typeface="Symbol" pitchFamily="18" charset="2"/>
              </a:rPr>
              <a:t>²</a:t>
            </a:r>
            <a:r>
              <a:rPr kumimoji="1" lang="en-US" altLang="zh-CN" sz="2000" b="1" dirty="0">
                <a:latin typeface="Times New Roman" pitchFamily="18" charset="0"/>
              </a:rPr>
              <a:t>) MOD 11=4     </a:t>
            </a:r>
            <a:r>
              <a:rPr kumimoji="1" lang="zh-CN" altLang="zh-CN" sz="2000" b="1" dirty="0">
                <a:latin typeface="Times New Roman" pitchFamily="18" charset="0"/>
              </a:rPr>
              <a:t>不冲突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4758690" y="243120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folHlink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3244215" y="5422370"/>
            <a:ext cx="39195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 dirty="0">
                <a:latin typeface="Times New Roman" pitchFamily="18" charset="0"/>
              </a:rPr>
              <a:t>(</a:t>
            </a: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3</a:t>
            </a:r>
            <a:r>
              <a:rPr kumimoji="1" lang="en-US" altLang="zh-CN" sz="2000" b="1" dirty="0">
                <a:latin typeface="Times New Roman" pitchFamily="18" charset="0"/>
              </a:rPr>
              <a:t>)  H(38)=38 MOD 11=5    </a:t>
            </a:r>
            <a:r>
              <a:rPr kumimoji="1" lang="zh-CN" altLang="zh-CN" sz="2000" b="1" dirty="0">
                <a:latin typeface="Times New Roman" pitchFamily="18" charset="0"/>
              </a:rPr>
              <a:t>冲突</a:t>
            </a:r>
            <a:endParaRPr kumimoji="1" lang="zh-CN" altLang="en-US" sz="2000" b="1" dirty="0">
              <a:latin typeface="Times New Roman" pitchFamily="18" charset="0"/>
            </a:endParaRPr>
          </a:p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      设伪随机数序列为</a:t>
            </a:r>
            <a:r>
              <a:rPr kumimoji="1" lang="en-US" altLang="zh-CN" sz="2000" b="1" dirty="0">
                <a:latin typeface="Times New Roman" pitchFamily="18" charset="0"/>
              </a:rPr>
              <a:t>9</a:t>
            </a:r>
            <a:r>
              <a:rPr kumimoji="1" lang="zh-CN" altLang="en-US" sz="2000" b="1" dirty="0">
                <a:latin typeface="Times New Roman" pitchFamily="18" charset="0"/>
              </a:rPr>
              <a:t>，则：</a:t>
            </a:r>
          </a:p>
          <a:p>
            <a:pPr eaLnBrk="1" hangingPunct="1"/>
            <a:r>
              <a:rPr kumimoji="1" lang="zh-CN" altLang="en-US" sz="2000" b="1" dirty="0">
                <a:latin typeface="Times New Roman" pitchFamily="18" charset="0"/>
              </a:rPr>
              <a:t>       </a:t>
            </a:r>
            <a:r>
              <a:rPr kumimoji="1" lang="en-US" altLang="zh-CN" sz="2000" b="1" dirty="0">
                <a:latin typeface="Times New Roman" pitchFamily="18" charset="0"/>
              </a:rPr>
              <a:t>H</a:t>
            </a:r>
            <a:r>
              <a:rPr kumimoji="1" lang="en-US" altLang="zh-CN" sz="1400" b="1" dirty="0">
                <a:latin typeface="Times New Roman" pitchFamily="18" charset="0"/>
              </a:rPr>
              <a:t>1</a:t>
            </a:r>
            <a:r>
              <a:rPr kumimoji="1" lang="en-US" altLang="zh-CN" sz="2000" b="1" dirty="0">
                <a:latin typeface="Times New Roman" pitchFamily="18" charset="0"/>
              </a:rPr>
              <a:t>=(5+9) MOD 11=3    </a:t>
            </a:r>
            <a:r>
              <a:rPr kumimoji="1" lang="zh-CN" altLang="zh-CN" sz="2000" b="1" dirty="0">
                <a:latin typeface="Times New Roman" pitchFamily="18" charset="0"/>
              </a:rPr>
              <a:t>不冲突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4368165" y="242009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38</a:t>
            </a:r>
            <a:endParaRPr kumimoji="1" lang="en-US" altLang="zh-CN" sz="20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94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15" grpId="0" build="p" autoUpdateAnimBg="0"/>
      <p:bldP spid="29716" grpId="0" autoUpdateAnimBg="0"/>
      <p:bldP spid="29717" grpId="0" build="p" autoUpdateAnimBg="0"/>
      <p:bldP spid="29718" grpId="0" autoUpdateAnimBg="0"/>
      <p:bldP spid="29719" grpId="0" build="p" autoUpdateAnimBg="0"/>
      <p:bldP spid="297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19637" y="1716967"/>
            <a:ext cx="5135015" cy="396102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散列函数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散列冲突解决方法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散列查找算法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查找性能分析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分布式散列表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11.4.6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26592" y="1385560"/>
            <a:ext cx="2476960" cy="1077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>
            <a:spAutoFit/>
          </a:bodyPr>
          <a:lstStyle>
            <a:defPPr>
              <a:defRPr lang="zh-CN"/>
            </a:defPPr>
            <a:lvl1pPr marL="457200" indent="-457200">
              <a:defRPr kumimoji="1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>
              <a:defRPr/>
            </a:pPr>
            <a:r>
              <a:rPr lang="en-US" altLang="zh-CN" dirty="0"/>
              <a:t>2</a:t>
            </a:r>
            <a:r>
              <a:rPr lang="zh-CN" altLang="en-US" dirty="0"/>
              <a:t>）再散列法</a:t>
            </a:r>
          </a:p>
          <a:p>
            <a:pPr defTabSz="914400">
              <a:defRPr/>
            </a:pP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926592" y="2300574"/>
            <a:ext cx="8512807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个不同散列函数排成一个序列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当发生冲突时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1"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RHi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确定第</a:t>
            </a:r>
            <a:r>
              <a:rPr kumimoji="1" lang="en-US" altLang="zh-CN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次冲突的地址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。即：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Hi =</a:t>
            </a:r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RHi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(key)  </a:t>
            </a:r>
            <a:r>
              <a:rPr kumimoji="1" lang="en-US" altLang="zh-CN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=1, 2, …, n</a:t>
            </a:r>
            <a:endParaRPr kumimoji="1" lang="en-US" altLang="zh-CN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kumimoji="1" lang="en-US" altLang="zh-CN" dirty="0" err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RHi</a:t>
            </a:r>
            <a:r>
              <a:rPr kumimoji="1"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为不同散列函数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这种方法不会产生“聚类”，但会增加计算时间。</a:t>
            </a:r>
            <a:endParaRPr kumimoji="1" lang="en-US" altLang="zh-CN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F9DBCE78-2544-4864-BEE2-2D6907850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F95C0249-B9DF-4E93-927C-4169141892A2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89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副标题 62">
            <a:extLst>
              <a:ext uri="{FF2B5EF4-FFF2-40B4-BE49-F238E27FC236}">
                <a16:creationId xmlns:a16="http://schemas.microsoft.com/office/drawing/2014/main" xmlns="" id="{6B6DB336-4E53-4239-A73B-1F53F9E4D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64" name="文本占位符 63">
            <a:extLst>
              <a:ext uri="{FF2B5EF4-FFF2-40B4-BE49-F238E27FC236}">
                <a16:creationId xmlns:a16="http://schemas.microsoft.com/office/drawing/2014/main" xmlns="" id="{ADEDEA5D-8DDD-4126-85CE-F5BC08F251A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10134600" y="6356350"/>
            <a:ext cx="2057400" cy="365125"/>
          </a:xfrm>
          <a:ln/>
        </p:spPr>
        <p:txBody>
          <a:bodyPr/>
          <a:lstStyle/>
          <a:p>
            <a:pPr defTabSz="914400">
              <a:defRPr/>
            </a:pPr>
            <a:fld id="{7F7E39C6-6711-49C5-BCEE-3C51FC1C432D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914400">
                <a:defRPr/>
              </a:pPr>
              <a:t>31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748299" y="1751946"/>
            <a:ext cx="7369887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defTabSz="914400" eaLnBrk="1" hangingPunct="1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将所有散列地址相同的记录都链接在同一链表中。       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832918" y="2667000"/>
            <a:ext cx="685800" cy="3429000"/>
            <a:chOff x="672" y="1200"/>
            <a:chExt cx="576" cy="2880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1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" name="Group 13"/>
          <p:cNvGrpSpPr>
            <a:grpSpLocks/>
          </p:cNvGrpSpPr>
          <p:nvPr/>
        </p:nvGrpSpPr>
        <p:grpSpPr bwMode="auto">
          <a:xfrm>
            <a:off x="3404418" y="3238500"/>
            <a:ext cx="1200150" cy="342900"/>
            <a:chOff x="1152" y="1680"/>
            <a:chExt cx="1008" cy="288"/>
          </a:xfrm>
        </p:grpSpPr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63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01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96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152" y="1824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7"/>
          <p:cNvGrpSpPr>
            <a:grpSpLocks/>
          </p:cNvGrpSpPr>
          <p:nvPr/>
        </p:nvGrpSpPr>
        <p:grpSpPr bwMode="auto">
          <a:xfrm>
            <a:off x="3404418" y="5181600"/>
            <a:ext cx="1200150" cy="342900"/>
            <a:chOff x="1152" y="3312"/>
            <a:chExt cx="1008" cy="288"/>
          </a:xfrm>
        </p:grpSpPr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19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1" name="Group 21"/>
          <p:cNvGrpSpPr>
            <a:grpSpLocks/>
          </p:cNvGrpSpPr>
          <p:nvPr/>
        </p:nvGrpSpPr>
        <p:grpSpPr bwMode="auto">
          <a:xfrm>
            <a:off x="5633268" y="5181600"/>
            <a:ext cx="1257300" cy="342900"/>
            <a:chOff x="3024" y="3312"/>
            <a:chExt cx="1056" cy="288"/>
          </a:xfrm>
        </p:grpSpPr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82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404418" y="3695701"/>
            <a:ext cx="1200150" cy="400050"/>
            <a:chOff x="1152" y="2064"/>
            <a:chExt cx="1008" cy="336"/>
          </a:xfrm>
        </p:grpSpPr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1660" y="2090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23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3404418" y="4610102"/>
            <a:ext cx="1200150" cy="369094"/>
            <a:chOff x="1152" y="2832"/>
            <a:chExt cx="1008" cy="310"/>
          </a:xfrm>
        </p:grpSpPr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1660" y="2832"/>
              <a:ext cx="33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5" name="Group 35"/>
          <p:cNvGrpSpPr>
            <a:grpSpLocks/>
          </p:cNvGrpSpPr>
          <p:nvPr/>
        </p:nvGrpSpPr>
        <p:grpSpPr bwMode="auto">
          <a:xfrm>
            <a:off x="4490268" y="5181601"/>
            <a:ext cx="1257300" cy="400050"/>
            <a:chOff x="2064" y="3312"/>
            <a:chExt cx="1056" cy="336"/>
          </a:xfrm>
        </p:grpSpPr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620" y="333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68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3404418" y="5695953"/>
            <a:ext cx="1200150" cy="369094"/>
            <a:chOff x="1152" y="3744"/>
            <a:chExt cx="1008" cy="310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Text Box 44"/>
            <p:cNvSpPr txBox="1">
              <a:spLocks noChangeArrowheads="1"/>
            </p:cNvSpPr>
            <p:nvPr/>
          </p:nvSpPr>
          <p:spPr bwMode="auto">
            <a:xfrm>
              <a:off x="1660" y="3744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55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5" name="Group 45"/>
          <p:cNvGrpSpPr>
            <a:grpSpLocks/>
          </p:cNvGrpSpPr>
          <p:nvPr/>
        </p:nvGrpSpPr>
        <p:grpSpPr bwMode="auto">
          <a:xfrm>
            <a:off x="3404418" y="2724150"/>
            <a:ext cx="1200150" cy="342900"/>
            <a:chOff x="1152" y="1248"/>
            <a:chExt cx="1008" cy="288"/>
          </a:xfrm>
        </p:grpSpPr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14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49" name="Text Box 49"/>
          <p:cNvSpPr txBox="1">
            <a:spLocks noChangeArrowheads="1"/>
          </p:cNvSpPr>
          <p:nvPr/>
        </p:nvSpPr>
        <p:spPr bwMode="auto">
          <a:xfrm>
            <a:off x="4362871" y="2667001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0" name="Group 50"/>
          <p:cNvGrpSpPr>
            <a:grpSpLocks/>
          </p:cNvGrpSpPr>
          <p:nvPr/>
        </p:nvGrpSpPr>
        <p:grpSpPr bwMode="auto">
          <a:xfrm>
            <a:off x="4490268" y="3238500"/>
            <a:ext cx="1257300" cy="342900"/>
            <a:chOff x="2064" y="1680"/>
            <a:chExt cx="1056" cy="288"/>
          </a:xfrm>
        </p:grpSpPr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259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36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064" y="1824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54" name="Text Box 54"/>
          <p:cNvSpPr txBox="1">
            <a:spLocks noChangeArrowheads="1"/>
          </p:cNvSpPr>
          <p:nvPr/>
        </p:nvSpPr>
        <p:spPr bwMode="auto">
          <a:xfrm>
            <a:off x="5505871" y="31920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" name="Text Box 55"/>
          <p:cNvSpPr txBox="1">
            <a:spLocks noChangeArrowheads="1"/>
          </p:cNvSpPr>
          <p:nvPr/>
        </p:nvSpPr>
        <p:spPr bwMode="auto">
          <a:xfrm>
            <a:off x="4362871" y="36492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" name="Text Box 56"/>
          <p:cNvSpPr txBox="1">
            <a:spLocks noChangeArrowheads="1"/>
          </p:cNvSpPr>
          <p:nvPr/>
        </p:nvSpPr>
        <p:spPr bwMode="auto">
          <a:xfrm>
            <a:off x="4362871" y="45636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6648871" y="5124451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4318819" y="564951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219871" y="41064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Text Box 61"/>
          <p:cNvSpPr txBox="1">
            <a:spLocks noChangeArrowheads="1"/>
          </p:cNvSpPr>
          <p:nvPr/>
        </p:nvSpPr>
        <p:spPr bwMode="auto">
          <a:xfrm>
            <a:off x="6995441" y="2491085"/>
            <a:ext cx="395558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1"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关键字集合为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{19,01,23,14,55,68,11,82,36}</a:t>
            </a:r>
            <a:r>
              <a:rPr kumimoji="1"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散列函数为 </a:t>
            </a:r>
            <a:r>
              <a:rPr kumimoji="1"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H(key)=key MOD 7</a:t>
            </a: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1094990" y="1053525"/>
            <a:ext cx="3475856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defRPr kumimoji="1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914400" lvl="2" defTabSz="914400">
              <a:defRPr/>
            </a:pP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）链地址法：</a:t>
            </a:r>
          </a:p>
        </p:txBody>
      </p:sp>
    </p:spTree>
    <p:extLst>
      <p:ext uri="{BB962C8B-B14F-4D97-AF65-F5344CB8AC3E}">
        <p14:creationId xmlns:p14="http://schemas.microsoft.com/office/powerpoint/2010/main" val="6873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9" grpId="0"/>
      <p:bldP spid="54" grpId="0"/>
      <p:bldP spid="55" grpId="0"/>
      <p:bldP spid="56" grpId="0"/>
      <p:bldP spid="57" grpId="0"/>
      <p:bldP spid="58" grpId="0"/>
      <p:bldP spid="59" grpId="0"/>
      <p:bldP spid="60" grpId="0" autoUpdateAnimBg="0"/>
      <p:bldP spid="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779651" y="1617207"/>
            <a:ext cx="8629480" cy="2700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defRPr/>
            </a:pP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假设某散列函数的值域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m-1]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marL="0" indent="0">
              <a:lnSpc>
                <a:spcPct val="110000"/>
              </a:lnSpc>
              <a:defRPr/>
            </a:pP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kumimoji="1" lang="en-US" altLang="zh-CN" sz="2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HashTable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m-1]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基本表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，每个分量存放一个记录，另设一个向量</a:t>
            </a:r>
            <a:r>
              <a:rPr kumimoji="1" lang="en-US" altLang="zh-CN" sz="2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OverTable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[0, v]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溢出表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。将与基本表中的关键字发生冲突的所有记录都填入溢出表中。</a:t>
            </a:r>
          </a:p>
          <a:p>
            <a:pPr marL="0" indent="0">
              <a:lnSpc>
                <a:spcPct val="110000"/>
              </a:lnSpc>
              <a:defRPr/>
            </a:pP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如一组关键字序列为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{19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79}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，散列函数为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1" lang="en-US" altLang="zh-CN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key mod 13</a:t>
            </a:r>
            <a:r>
              <a:rPr kumimoji="1"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，采用公共溢出区法得到的结果为： 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87286" y="3440544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990389" y="4841761"/>
          <a:ext cx="5761725" cy="1491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Visio" r:id="rId4" imgW="2827934" imgH="734873" progId="Visio.Drawing.11">
                  <p:embed/>
                </p:oleObj>
              </mc:Choice>
              <mc:Fallback>
                <p:oleObj name="Visio" r:id="rId4" imgW="2827934" imgH="734873" progId="Visio.Drawing.11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389" y="4841761"/>
                        <a:ext cx="5761725" cy="14915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779651" y="876602"/>
            <a:ext cx="3118161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marL="457200" indent="-457200" defTabSz="914400">
              <a:defRPr/>
            </a:pPr>
            <a:r>
              <a:rPr kumimoji="1"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4)</a:t>
            </a:r>
            <a:r>
              <a:rPr kumimoji="1"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F633637B-5F79-4BA9-A895-540828065C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4BE218F9-E769-4AB7-9B28-2467A9D73ABE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4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11.4.3 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散列表查找算法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xmlns="" id="{58CCD4E4-50B4-4021-882C-18ECA5A0C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DABA75AD-FBE1-4202-8689-7C9E5CBC6C8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2739" name="Rectangle 3"/>
          <p:cNvSpPr>
            <a:spLocks noGrp="1" noChangeArrowheads="1"/>
          </p:cNvSpPr>
          <p:nvPr>
            <p:ph idx="1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在散列表上查找的过程和散列造表的构造过程基本一致。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）给定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值，根据构造表时所用的散列函数求散列地址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）若此位置无记录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则查找不成功；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否则比较关键字，若和给定的关键字相等则成功；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否则根据构造表时设定的冲突处理的方法计算“下一地址”， 重复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ln/>
        </p:spPr>
        <p:txBody>
          <a:bodyPr/>
          <a:lstStyle/>
          <a:p>
            <a:pPr defTabSz="457200">
              <a:defRPr/>
            </a:pPr>
            <a:fld id="{FC0A6BE7-FED0-4B08-9EF2-7168B047CFB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33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3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6B64C81C-4D71-48AB-8BBD-E42FEDAD2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FBC91F2E-470C-43AF-9E93-9E59E0A9C8C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1314" name="Rectangle 2"/>
          <p:cNvSpPr>
            <a:spLocks noGrp="1" noRot="1" noChangeArrowheads="1"/>
          </p:cNvSpPr>
          <p:nvPr>
            <p:ph idx="11"/>
          </p:nvPr>
        </p:nvSpPr>
        <p:spPr/>
        <p:txBody>
          <a:bodyPr/>
          <a:lstStyle/>
          <a:p>
            <a:pPr marL="365760" lvl="1" indent="0">
              <a:buNone/>
            </a:pPr>
            <a:r>
              <a:rPr lang="zh-CN" altLang="en-US" b="1" dirty="0"/>
              <a:t>存在冲突检测与处理的散列查找流程图</a:t>
            </a:r>
            <a:endParaRPr lang="en-US" altLang="zh-CN" b="1" dirty="0"/>
          </a:p>
        </p:txBody>
      </p:sp>
      <p:grpSp>
        <p:nvGrpSpPr>
          <p:cNvPr id="141315" name="Group 3"/>
          <p:cNvGrpSpPr>
            <a:grpSpLocks/>
          </p:cNvGrpSpPr>
          <p:nvPr/>
        </p:nvGrpSpPr>
        <p:grpSpPr bwMode="auto">
          <a:xfrm>
            <a:off x="2961596" y="1698944"/>
            <a:ext cx="3849895" cy="4465637"/>
            <a:chOff x="927" y="859"/>
            <a:chExt cx="2559" cy="2813"/>
          </a:xfrm>
        </p:grpSpPr>
        <p:grpSp>
          <p:nvGrpSpPr>
            <p:cNvPr id="58373" name="Group 4"/>
            <p:cNvGrpSpPr>
              <a:grpSpLocks/>
            </p:cNvGrpSpPr>
            <p:nvPr/>
          </p:nvGrpSpPr>
          <p:grpSpPr bwMode="auto">
            <a:xfrm>
              <a:off x="927" y="859"/>
              <a:ext cx="2559" cy="2813"/>
              <a:chOff x="699" y="1200"/>
              <a:chExt cx="2559" cy="2813"/>
            </a:xfrm>
          </p:grpSpPr>
          <p:sp>
            <p:nvSpPr>
              <p:cNvPr id="58378" name="AutoShape 5"/>
              <p:cNvSpPr>
                <a:spLocks noChangeArrowheads="1"/>
              </p:cNvSpPr>
              <p:nvPr/>
            </p:nvSpPr>
            <p:spPr bwMode="auto">
              <a:xfrm>
                <a:off x="1769" y="1407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Input k</a:t>
                </a:r>
              </a:p>
            </p:txBody>
          </p:sp>
          <p:sp>
            <p:nvSpPr>
              <p:cNvPr id="58379" name="AutoShape 6"/>
              <p:cNvSpPr>
                <a:spLocks noChangeArrowheads="1"/>
              </p:cNvSpPr>
              <p:nvPr/>
            </p:nvSpPr>
            <p:spPr bwMode="auto">
              <a:xfrm>
                <a:off x="1782" y="1844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Pos=H(k)</a:t>
                </a:r>
              </a:p>
            </p:txBody>
          </p:sp>
          <p:sp>
            <p:nvSpPr>
              <p:cNvPr id="58380" name="AutoShape 7"/>
              <p:cNvSpPr>
                <a:spLocks noChangeArrowheads="1"/>
              </p:cNvSpPr>
              <p:nvPr/>
            </p:nvSpPr>
            <p:spPr bwMode="auto">
              <a:xfrm>
                <a:off x="1492" y="2279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Pos==NULL?</a:t>
                </a:r>
              </a:p>
            </p:txBody>
          </p:sp>
          <p:sp>
            <p:nvSpPr>
              <p:cNvPr id="58381" name="AutoShape 8"/>
              <p:cNvSpPr>
                <a:spLocks noChangeArrowheads="1"/>
              </p:cNvSpPr>
              <p:nvPr/>
            </p:nvSpPr>
            <p:spPr bwMode="auto">
              <a:xfrm>
                <a:off x="1506" y="2831"/>
                <a:ext cx="1381" cy="365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key==k</a:t>
                </a:r>
              </a:p>
            </p:txBody>
          </p:sp>
          <p:sp>
            <p:nvSpPr>
              <p:cNvPr id="58382" name="AutoShape 9"/>
              <p:cNvSpPr>
                <a:spLocks noChangeArrowheads="1"/>
              </p:cNvSpPr>
              <p:nvPr/>
            </p:nvSpPr>
            <p:spPr bwMode="auto">
              <a:xfrm>
                <a:off x="699" y="260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fail</a:t>
                </a:r>
              </a:p>
            </p:txBody>
          </p:sp>
          <p:sp>
            <p:nvSpPr>
              <p:cNvPr id="58383" name="AutoShape 10"/>
              <p:cNvSpPr>
                <a:spLocks noChangeArrowheads="1"/>
              </p:cNvSpPr>
              <p:nvPr/>
            </p:nvSpPr>
            <p:spPr bwMode="auto">
              <a:xfrm>
                <a:off x="722" y="3163"/>
                <a:ext cx="807" cy="23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success</a:t>
                </a:r>
              </a:p>
            </p:txBody>
          </p:sp>
          <p:sp>
            <p:nvSpPr>
              <p:cNvPr id="58384" name="AutoShape 11"/>
              <p:cNvSpPr>
                <a:spLocks noChangeArrowheads="1"/>
              </p:cNvSpPr>
              <p:nvPr/>
            </p:nvSpPr>
            <p:spPr bwMode="auto">
              <a:xfrm>
                <a:off x="1867" y="3480"/>
                <a:ext cx="717" cy="252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000" b="1">
                    <a:solidFill>
                      <a:prstClr val="black"/>
                    </a:solidFill>
                    <a:latin typeface="Times New Roman" pitchFamily="18" charset="0"/>
                  </a:rPr>
                  <a:t>collision</a:t>
                </a:r>
              </a:p>
            </p:txBody>
          </p:sp>
          <p:sp>
            <p:nvSpPr>
              <p:cNvPr id="58385" name="Line 12"/>
              <p:cNvSpPr>
                <a:spLocks noChangeShapeType="1"/>
              </p:cNvSpPr>
              <p:nvPr/>
            </p:nvSpPr>
            <p:spPr bwMode="auto">
              <a:xfrm>
                <a:off x="2152" y="1200"/>
                <a:ext cx="0" cy="2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86" name="Line 13"/>
              <p:cNvSpPr>
                <a:spLocks noChangeShapeType="1"/>
              </p:cNvSpPr>
              <p:nvPr/>
            </p:nvSpPr>
            <p:spPr bwMode="auto">
              <a:xfrm>
                <a:off x="2172" y="1645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87" name="Line 14"/>
              <p:cNvSpPr>
                <a:spLocks noChangeShapeType="1"/>
              </p:cNvSpPr>
              <p:nvPr/>
            </p:nvSpPr>
            <p:spPr bwMode="auto">
              <a:xfrm>
                <a:off x="2183" y="2079"/>
                <a:ext cx="0" cy="1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88" name="Line 15"/>
              <p:cNvSpPr>
                <a:spLocks noChangeShapeType="1"/>
              </p:cNvSpPr>
              <p:nvPr/>
            </p:nvSpPr>
            <p:spPr bwMode="auto">
              <a:xfrm>
                <a:off x="2193" y="2648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89" name="Line 16"/>
              <p:cNvSpPr>
                <a:spLocks noChangeShapeType="1"/>
              </p:cNvSpPr>
              <p:nvPr/>
            </p:nvSpPr>
            <p:spPr bwMode="auto">
              <a:xfrm>
                <a:off x="2193" y="3196"/>
                <a:ext cx="0" cy="1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 flipH="1">
                <a:off x="1076" y="2462"/>
                <a:ext cx="3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1086" y="2462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 flipH="1">
                <a:off x="1107" y="3010"/>
                <a:ext cx="40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1107" y="3020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2203" y="3827"/>
                <a:ext cx="0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5" name="Line 22"/>
              <p:cNvSpPr>
                <a:spLocks noChangeShapeType="1"/>
              </p:cNvSpPr>
              <p:nvPr/>
            </p:nvSpPr>
            <p:spPr bwMode="auto">
              <a:xfrm>
                <a:off x="2214" y="4013"/>
                <a:ext cx="10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6" name="Line 23"/>
              <p:cNvSpPr>
                <a:spLocks noChangeShapeType="1"/>
              </p:cNvSpPr>
              <p:nvPr/>
            </p:nvSpPr>
            <p:spPr bwMode="auto">
              <a:xfrm flipV="1">
                <a:off x="3258" y="2203"/>
                <a:ext cx="0" cy="18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8397" name="Line 24"/>
              <p:cNvSpPr>
                <a:spLocks noChangeShapeType="1"/>
              </p:cNvSpPr>
              <p:nvPr/>
            </p:nvSpPr>
            <p:spPr bwMode="auto">
              <a:xfrm flipH="1">
                <a:off x="2183" y="2203"/>
                <a:ext cx="10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8374" name="Text Box 25"/>
            <p:cNvSpPr txBox="1">
              <a:spLocks noChangeArrowheads="1"/>
            </p:cNvSpPr>
            <p:nvPr/>
          </p:nvSpPr>
          <p:spPr bwMode="auto">
            <a:xfrm>
              <a:off x="1610" y="1888"/>
              <a:ext cx="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58375" name="Text Box 26"/>
            <p:cNvSpPr txBox="1">
              <a:spLocks noChangeArrowheads="1"/>
            </p:cNvSpPr>
            <p:nvPr/>
          </p:nvSpPr>
          <p:spPr bwMode="auto">
            <a:xfrm>
              <a:off x="2421" y="2273"/>
              <a:ext cx="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  <p:sp>
          <p:nvSpPr>
            <p:cNvPr id="58376" name="Text Box 27"/>
            <p:cNvSpPr txBox="1">
              <a:spLocks noChangeArrowheads="1"/>
            </p:cNvSpPr>
            <p:nvPr/>
          </p:nvSpPr>
          <p:spPr bwMode="auto">
            <a:xfrm>
              <a:off x="1609" y="2473"/>
              <a:ext cx="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Y</a:t>
              </a:r>
            </a:p>
          </p:txBody>
        </p:sp>
        <p:sp>
          <p:nvSpPr>
            <p:cNvPr id="58377" name="Text Box 28"/>
            <p:cNvSpPr txBox="1">
              <a:spLocks noChangeArrowheads="1"/>
            </p:cNvSpPr>
            <p:nvPr/>
          </p:nvSpPr>
          <p:spPr bwMode="auto">
            <a:xfrm>
              <a:off x="2420" y="2794"/>
              <a:ext cx="24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幼圆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prstClr val="black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45812" y="572689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</a:rPr>
              <a:t>冲突处理</a:t>
            </a:r>
          </a:p>
        </p:txBody>
      </p:sp>
    </p:spTree>
    <p:extLst>
      <p:ext uri="{BB962C8B-B14F-4D97-AF65-F5344CB8AC3E}">
        <p14:creationId xmlns:p14="http://schemas.microsoft.com/office/powerpoint/2010/main" val="161716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uild="p" bldLvl="5" autoUpdateAnimBg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>
            <a:extLst>
              <a:ext uri="{FF2B5EF4-FFF2-40B4-BE49-F238E27FC236}">
                <a16:creationId xmlns:a16="http://schemas.microsoft.com/office/drawing/2014/main" xmlns="" id="{34264C50-BFB9-411E-8DA4-4D2EF79DE9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96143DF4-EEDD-4F6A-8D62-1BB6FBB060F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5810" name="Rectangle 2"/>
          <p:cNvSpPr>
            <a:spLocks noGrp="1" noChangeArrowheads="1"/>
          </p:cNvSpPr>
          <p:nvPr>
            <p:ph idx="11"/>
          </p:nvPr>
        </p:nvSpPr>
        <p:spPr>
          <a:xfrm>
            <a:off x="1270690" y="1663700"/>
            <a:ext cx="11055325" cy="50577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关键字序列为：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{19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79}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key mod 13 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pt-BR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线性探测处理冲突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ln/>
        </p:spPr>
        <p:txBody>
          <a:bodyPr/>
          <a:lstStyle/>
          <a:p>
            <a:pPr defTabSz="457200">
              <a:defRPr/>
            </a:pPr>
            <a:fld id="{F4E1F763-0417-44ED-A3F5-B9C6CECE44B1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35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2643852" y="3783476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defRPr/>
            </a:pPr>
            <a:endParaRPr lang="zh-CN" altLang="en-US" sz="135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>
            <p:extLst/>
          </p:nvPr>
        </p:nvGraphicFramePr>
        <p:xfrm>
          <a:off x="3349001" y="3813905"/>
          <a:ext cx="4806554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Visio" r:id="rId4" imgW="3111101" imgH="928543" progId="Visio.Drawing.11">
                  <p:embed/>
                </p:oleObj>
              </mc:Choice>
              <mc:Fallback>
                <p:oleObj name="Visio" r:id="rId4" imgW="3111101" imgH="928543" progId="Visio.Drawing.11">
                  <p:embed/>
                  <p:pic>
                    <p:nvPicPr>
                      <p:cNvPr id="375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219" r="20163" b="32036"/>
                      <a:stretch>
                        <a:fillRect/>
                      </a:stretch>
                    </p:blipFill>
                    <p:spPr bwMode="auto">
                      <a:xfrm>
                        <a:off x="3349001" y="3813905"/>
                        <a:ext cx="4806554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2244192" y="4754597"/>
            <a:ext cx="8497114" cy="1726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457200" eaLnBrk="0" hangingPunct="0">
              <a:lnSpc>
                <a:spcPct val="120000"/>
              </a:lnSpc>
              <a:defRPr/>
            </a:pP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Key=84</a:t>
            </a:r>
          </a:p>
          <a:p>
            <a:pPr defTabSz="457200" eaLnBrk="0" hangingPunct="0">
              <a:lnSpc>
                <a:spcPct val="12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散列地址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H(84)=6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e.data[6]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不空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e.data[6].key=19≠84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，冲突</a:t>
            </a:r>
          </a:p>
          <a:p>
            <a:pPr defTabSz="457200" eaLnBrk="0" hangingPunct="0">
              <a:lnSpc>
                <a:spcPct val="12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H1=(6+1)MOD13=7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e.data[7]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不空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e.data[7].key=20≠84, 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  <a:p>
            <a:pPr defTabSz="457200" eaLnBrk="0" hangingPunct="0">
              <a:lnSpc>
                <a:spcPct val="120000"/>
              </a:lnSpc>
              <a:defRPr/>
            </a:pP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H2=(6+2)MOD13=8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e.data[8]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不空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e.elem[8].key=84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查找成功</a:t>
            </a:r>
            <a:r>
              <a:rPr lang="zh-CN" altLang="pt-BR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返回数据在散列表中的序号</a:t>
            </a:r>
            <a:r>
              <a:rPr lang="pt-BR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994960" y="3479647"/>
            <a:ext cx="5615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建立散列查找表如下：请查找关键字为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</a:p>
        </p:txBody>
      </p:sp>
      <p:sp>
        <p:nvSpPr>
          <p:cNvPr id="3" name="矩形 2"/>
          <p:cNvSpPr/>
          <p:nvPr/>
        </p:nvSpPr>
        <p:spPr>
          <a:xfrm>
            <a:off x="729348" y="957348"/>
            <a:ext cx="5022929" cy="5909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散列表查找与插入算法举例</a:t>
            </a:r>
          </a:p>
        </p:txBody>
      </p:sp>
    </p:spTree>
    <p:extLst>
      <p:ext uri="{BB962C8B-B14F-4D97-AF65-F5344CB8AC3E}">
        <p14:creationId xmlns:p14="http://schemas.microsoft.com/office/powerpoint/2010/main" val="130467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5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758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58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58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build="p"/>
      <p:bldP spid="375813" grpId="0" build="allAtOnce"/>
      <p:bldP spid="2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7FC1045B-726B-4F79-ADD8-EDFCE50B7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A66D911-1F36-430C-B465-684E3F955E43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idx="11"/>
          </p:nvPr>
        </p:nvSpPr>
        <p:spPr>
          <a:xfrm>
            <a:off x="1136675" y="1882627"/>
            <a:ext cx="11055325" cy="50577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关键字序列为：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{19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79}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key mod 13 </a:t>
            </a:r>
            <a:endParaRPr lang="zh-CN" altLang="en-US" sz="1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zh-CN" altLang="pt-BR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线性探测处理冲突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ln/>
        </p:spPr>
        <p:txBody>
          <a:bodyPr/>
          <a:lstStyle/>
          <a:p>
            <a:pPr defTabSz="457200">
              <a:defRPr/>
            </a:pPr>
            <a:fld id="{822501A5-71DC-41D2-B773-C0E45FFD1E14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36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2832807" y="3904251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defRPr/>
            </a:pPr>
            <a:endParaRPr lang="zh-CN" altLang="en-US" sz="1350">
              <a:solidFill>
                <a:prstClr val="black"/>
              </a:solidFill>
            </a:endParaRP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>
            <p:extLst/>
          </p:nvPr>
        </p:nvGraphicFramePr>
        <p:xfrm>
          <a:off x="3348999" y="3961459"/>
          <a:ext cx="4806554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Visio" r:id="rId4" imgW="3111101" imgH="928543" progId="Visio.Drawing.11">
                  <p:embed/>
                </p:oleObj>
              </mc:Choice>
              <mc:Fallback>
                <p:oleObj name="Visio" r:id="rId4" imgW="3111101" imgH="928543" progId="Visio.Drawing.11">
                  <p:embed/>
                  <p:pic>
                    <p:nvPicPr>
                      <p:cNvPr id="377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219" r="20163" b="32036"/>
                      <a:stretch>
                        <a:fillRect/>
                      </a:stretch>
                    </p:blipFill>
                    <p:spPr bwMode="auto">
                      <a:xfrm>
                        <a:off x="3348999" y="3961459"/>
                        <a:ext cx="4806554" cy="900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1476224" y="4475317"/>
            <a:ext cx="92395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457200" eaLnBrk="0" hangingPunct="0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Key=38</a:t>
            </a:r>
          </a:p>
          <a:p>
            <a:pPr defTabSz="457200" eaLnBrk="0" hangingPunct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散列地址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H(38)=12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[12]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不空，且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[12].key=10≠38,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</a:p>
          <a:p>
            <a:pPr defTabSz="457200" eaLnBrk="0" hangingPunct="0">
              <a:lnSpc>
                <a:spcPct val="150000"/>
              </a:lnSpc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冲突处理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H1=(12+1)MOD13=0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，由于</a:t>
            </a:r>
            <a:r>
              <a:rPr lang="en-US" altLang="zh-CN" sz="20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e.data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没有存放数据，表明散列表中不存在关键字为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的记录，查找失败。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94960" y="3525833"/>
            <a:ext cx="5615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建立散列查找表如下：请查找关键字为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38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</a:t>
            </a:r>
          </a:p>
        </p:txBody>
      </p:sp>
      <p:sp>
        <p:nvSpPr>
          <p:cNvPr id="10" name="矩形 9"/>
          <p:cNvSpPr/>
          <p:nvPr/>
        </p:nvSpPr>
        <p:spPr>
          <a:xfrm>
            <a:off x="729348" y="957348"/>
            <a:ext cx="5022929" cy="5909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散列表查找与插入算法举例</a:t>
            </a:r>
          </a:p>
        </p:txBody>
      </p:sp>
    </p:spTree>
    <p:extLst>
      <p:ext uri="{BB962C8B-B14F-4D97-AF65-F5344CB8AC3E}">
        <p14:creationId xmlns:p14="http://schemas.microsoft.com/office/powerpoint/2010/main" val="5704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78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78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188548" y="3524520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548" y="3524520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5890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76004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3458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601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2599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173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902799" y="3013742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49460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54603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0318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317136" y="4088877"/>
            <a:ext cx="477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1      1      2      1      3       6      2      5      1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95254" y="4948989"/>
            <a:ext cx="4615915" cy="86177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algn="ctr" defTabSz="914400"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请求出解决冲突的查找成功的</a:t>
            </a:r>
            <a:r>
              <a:rPr lang="en-US" altLang="zh-CN" sz="2000" dirty="0">
                <a:solidFill>
                  <a:prstClr val="black"/>
                </a:solidFill>
              </a:rPr>
              <a:t>ASL</a:t>
            </a:r>
          </a:p>
          <a:p>
            <a:pPr algn="ctr" defTabSz="914400"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和查找失败的</a:t>
            </a:r>
            <a:r>
              <a:rPr lang="en-US" altLang="zh-CN" sz="2000" dirty="0">
                <a:solidFill>
                  <a:prstClr val="black"/>
                </a:solidFill>
              </a:rPr>
              <a:t>ASL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xmlns="" id="{FA8E46E8-BFD6-4857-B351-2C93F6F6F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21B4AC73-347E-4930-B502-05318570C4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82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188548" y="3524520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548" y="3524520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890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6004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3458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601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599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173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902799" y="3013742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460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4603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0318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317136" y="4088877"/>
            <a:ext cx="477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1      1      2      1      3       6      2      5      1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59986" y="5159715"/>
            <a:ext cx="6779896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algn="ctr" defTabSz="914400">
              <a:defRPr/>
            </a:pPr>
            <a:r>
              <a:rPr lang="en-US" altLang="zh-CN" sz="2400">
                <a:solidFill>
                  <a:prstClr val="black"/>
                </a:solidFill>
              </a:rPr>
              <a:t>ASL(</a:t>
            </a:r>
            <a:r>
              <a:rPr lang="zh-CN" altLang="en-US" sz="2400">
                <a:solidFill>
                  <a:prstClr val="black"/>
                </a:solidFill>
              </a:rPr>
              <a:t>成功</a:t>
            </a:r>
            <a:r>
              <a:rPr lang="en-US" altLang="zh-CN" sz="2400">
                <a:solidFill>
                  <a:prstClr val="black"/>
                </a:solidFill>
              </a:rPr>
              <a:t>)=(1+1+2+1+3+6+2+5+1)/9=22/9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8" name="副标题 17">
            <a:extLst>
              <a:ext uri="{FF2B5EF4-FFF2-40B4-BE49-F238E27FC236}">
                <a16:creationId xmlns:a16="http://schemas.microsoft.com/office/drawing/2014/main" xmlns="" id="{1E79944E-65DA-48E1-A65C-5FE349295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xmlns="" id="{03F264BD-93DE-455E-A4E6-46C00D384ECA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2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/>
          </p:nvPr>
        </p:nvGraphicFramePr>
        <p:xfrm>
          <a:off x="2188548" y="3524520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548" y="3524520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5890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76004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3458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8601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22599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17399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1902799" y="3013742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494603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0"/>
          <p:cNvSpPr txBox="1">
            <a:spLocks noChangeArrowheads="1"/>
          </p:cNvSpPr>
          <p:nvPr/>
        </p:nvSpPr>
        <p:spPr bwMode="auto">
          <a:xfrm>
            <a:off x="54603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031886" y="369597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317136" y="4088877"/>
            <a:ext cx="47740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1      1      2      1      3       6      2      5      1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188548" y="4660377"/>
            <a:ext cx="2167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7" name="矩形 16"/>
          <p:cNvSpPr/>
          <p:nvPr/>
        </p:nvSpPr>
        <p:spPr>
          <a:xfrm>
            <a:off x="2185486" y="5370377"/>
            <a:ext cx="79675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9+8+7+6+5+4+3+2+1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/11=45/11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xmlns="" id="{22000A09-A862-4FF4-A29A-56607A9B1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xmlns="" id="{0D2B468F-7B09-4809-873E-AD75DA90D8B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39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3450A2-FDF3-4C89-893C-CCE9B012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11.4.1</a:t>
            </a:r>
            <a:r>
              <a:rPr lang="zh-CN" altLang="en-US" dirty="0"/>
              <a:t>散列函数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BCAFE89-4400-44E3-87E9-BE6ABBDA38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C4DCFC89-081A-46FD-93FB-14DF26E4E87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顺序查找：</a:t>
            </a:r>
            <a:r>
              <a:rPr lang="en-US" altLang="zh-CN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O(n),</a:t>
            </a:r>
            <a:r>
              <a:rPr lang="zh-CN" altLang="en-US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平均约比较</a:t>
            </a:r>
            <a:r>
              <a:rPr lang="en-US" altLang="zh-CN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3200" b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200" b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索引查找：由索引表决定</a:t>
            </a:r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defRPr/>
            </a:pPr>
            <a:fld id="{0E4C8CDB-9E4E-4275-996B-36FC0AC755E6}" type="slidenum">
              <a:rPr lang="en-US" altLang="zh-CN" smtClean="0">
                <a:solidFill>
                  <a:srgbClr val="010000"/>
                </a:solidFill>
                <a:latin typeface="Tahoma" panose="020B0604030504040204" pitchFamily="34" charset="0"/>
              </a:rPr>
              <a:pPr defTabSz="914400" eaLnBrk="0" fontAlgn="base" hangingPunct="0">
                <a:spcAft>
                  <a:spcPct val="0"/>
                </a:spcAft>
                <a:defRPr/>
              </a:pPr>
              <a:t>4</a:t>
            </a:fld>
            <a:endParaRPr lang="en-US" altLang="zh-CN">
              <a:solidFill>
                <a:srgbClr val="010000"/>
              </a:solidFill>
              <a:latin typeface="Tahoma" panose="020B060403050404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59696" y="3970424"/>
            <a:ext cx="5028128" cy="584775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kumimoji="1" sz="18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rgbClr val="010000"/>
                </a:solidFill>
              </a:rPr>
              <a:t>有没有效率更高的算法？</a:t>
            </a:r>
          </a:p>
        </p:txBody>
      </p:sp>
    </p:spTree>
    <p:extLst>
      <p:ext uri="{BB962C8B-B14F-4D97-AF65-F5344CB8AC3E}">
        <p14:creationId xmlns:p14="http://schemas.microsoft.com/office/powerpoint/2010/main" val="3688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/>
          </p:nvPr>
        </p:nvGraphicFramePr>
        <p:xfrm>
          <a:off x="2487978" y="3682257"/>
          <a:ext cx="6057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978" y="3682257"/>
                        <a:ext cx="6057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0281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0737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452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14532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80267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259379" y="3178623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545129" y="385370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700160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2454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20601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565369" y="4296620"/>
            <a:ext cx="48461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1      1      2      1      3       1      4      4      1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17" name="副标题 16">
            <a:extLst>
              <a:ext uri="{FF2B5EF4-FFF2-40B4-BE49-F238E27FC236}">
                <a16:creationId xmlns:a16="http://schemas.microsoft.com/office/drawing/2014/main" xmlns="" id="{AC4947D9-84FC-4212-89B6-59CCA561F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xmlns="" id="{31796CC2-15A9-4768-AAD2-3205EAB1999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4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/>
          </p:nvPr>
        </p:nvGraphicFramePr>
        <p:xfrm>
          <a:off x="2487978" y="3682257"/>
          <a:ext cx="6057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978" y="3682257"/>
                        <a:ext cx="6057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0281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30737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36452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414532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580267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259379" y="3178623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545129" y="385370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4700160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52454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320601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2565369" y="4296620"/>
            <a:ext cx="48461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1      1      2      1      3       1      4      4      1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16" name="矩形 15"/>
          <p:cNvSpPr/>
          <p:nvPr/>
        </p:nvSpPr>
        <p:spPr>
          <a:xfrm>
            <a:off x="2487978" y="4957077"/>
            <a:ext cx="24292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7" name="矩形 16"/>
          <p:cNvSpPr/>
          <p:nvPr/>
        </p:nvSpPr>
        <p:spPr>
          <a:xfrm>
            <a:off x="2466800" y="5700532"/>
            <a:ext cx="71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1+1+2+1+3+1+4+4+1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/9=2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xmlns="" id="{6EC2C776-0E65-44F7-9784-62BC0500BB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xmlns="" id="{3F414553-229B-4D79-A8F5-BE52B324B1F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35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500894" y="5441172"/>
            <a:ext cx="216758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2567494" y="4596242"/>
            <a:ext cx="59394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4      3      7      6      5       4      3      2      1     0        0</a:t>
            </a:r>
          </a:p>
        </p:txBody>
      </p:sp>
      <p:graphicFrame>
        <p:nvGraphicFramePr>
          <p:cNvPr id="16" name="Object 5"/>
          <p:cNvGraphicFramePr>
            <a:graphicFrameLocks noChangeAspect="1"/>
          </p:cNvGraphicFramePr>
          <p:nvPr>
            <p:extLst/>
          </p:nvPr>
        </p:nvGraphicFramePr>
        <p:xfrm>
          <a:off x="2487978" y="3682257"/>
          <a:ext cx="6057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978" y="3682257"/>
                        <a:ext cx="6057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690281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0737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36452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414532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5802679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259379" y="3178623"/>
            <a:ext cx="397737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二次探测再散列</a:t>
            </a:r>
            <a:r>
              <a:rPr kumimoji="1" lang="zh-CN" altLang="en-US" sz="2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545129" y="385370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700160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5245466" y="3876330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6320601" y="386799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2565369" y="4296620"/>
            <a:ext cx="48461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1      1      2      1      3       1      4      4      1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E473A65-3259-4428-AB41-641EB63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775D0E5-78CD-4C6A-A09E-08647C2979F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26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2443844" y="3535405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44" y="3535405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4439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1534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875642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1154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57747" y="3714553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58095" y="3024627"/>
            <a:ext cx="49247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处理冲突，随机数假设为</a:t>
            </a:r>
            <a:r>
              <a:rPr kumimoji="1" lang="en-US" altLang="zh-CN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1" lang="zh-CN" altLang="en-US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86797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164591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32593" y="3692039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598749" y="4166414"/>
            <a:ext cx="5945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1      1       1     1              1       5             1       2     2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17" name="副标题 16">
            <a:extLst>
              <a:ext uri="{FF2B5EF4-FFF2-40B4-BE49-F238E27FC236}">
                <a16:creationId xmlns:a16="http://schemas.microsoft.com/office/drawing/2014/main" xmlns="" id="{C89A3B6A-ED50-4333-989A-04FFB51731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xmlns="" id="{3BAB4494-C01E-44DA-80DF-E0F27C61CEC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1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2443844" y="3535405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44" y="3535405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4439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1534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875642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1154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47480" y="3717253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58095" y="3024627"/>
            <a:ext cx="49247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处理冲突，随机数假设为</a:t>
            </a:r>
            <a:r>
              <a:rPr kumimoji="1" lang="en-US" altLang="zh-CN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1" lang="zh-CN" altLang="en-US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86797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164591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32593" y="3692039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598749" y="4166414"/>
            <a:ext cx="5945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1      1       1     1              1       5             1       2     2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16" name="矩形 15"/>
          <p:cNvSpPr/>
          <p:nvPr/>
        </p:nvSpPr>
        <p:spPr>
          <a:xfrm>
            <a:off x="2231576" y="4799529"/>
            <a:ext cx="25316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7" name="矩形 16"/>
          <p:cNvSpPr/>
          <p:nvPr/>
        </p:nvSpPr>
        <p:spPr>
          <a:xfrm>
            <a:off x="2296611" y="5578625"/>
            <a:ext cx="74349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1+1+1+1+1+5+1+2+2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/9=5/3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副标题 18">
            <a:extLst>
              <a:ext uri="{FF2B5EF4-FFF2-40B4-BE49-F238E27FC236}">
                <a16:creationId xmlns:a16="http://schemas.microsoft.com/office/drawing/2014/main" xmlns="" id="{395894D8-F111-4D2B-A5A4-2E4ABD7CC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xmlns="" id="{50EA107C-AB65-4FD0-9C68-66E7C9F9ECE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5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/>
          </p:nvPr>
        </p:nvGraphicFramePr>
        <p:xfrm>
          <a:off x="2443844" y="3535405"/>
          <a:ext cx="60293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文档" r:id="rId4" imgW="6001560" imgH="749520" progId="Word.Document.8">
                  <p:embed/>
                </p:oleObj>
              </mc:Choice>
              <mc:Fallback>
                <p:oleObj name="文档" r:id="rId4" imgW="6001560" imgH="749520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844" y="3535405"/>
                        <a:ext cx="60293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84439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015345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875642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1154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en-US" altLang="zh-CN" sz="27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515282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47480" y="3717253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158095" y="3024627"/>
            <a:ext cx="492474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若采用</a:t>
            </a:r>
            <a:r>
              <a:rPr kumimoji="1" lang="zh-CN" altLang="en-US" sz="2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随机数</a:t>
            </a:r>
            <a:r>
              <a:rPr kumimoji="1" lang="zh-CN" altLang="en-US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处理冲突，随机数假设为</a:t>
            </a:r>
            <a:r>
              <a:rPr kumimoji="1" lang="en-US" altLang="zh-CN" sz="21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1" lang="zh-CN" altLang="en-US" sz="2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7386797" y="3679937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5164591" y="3706855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32593" y="3692039"/>
            <a:ext cx="5629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</a:t>
            </a:r>
            <a:endParaRPr kumimoji="1" lang="en-US" altLang="zh-CN" sz="27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2598749" y="4166414"/>
            <a:ext cx="59458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1      1       1     1              1       5             1       2     2</a:t>
            </a:r>
            <a:endParaRPr kumimoji="1" lang="en-US" altLang="zh-CN" sz="1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626225" y="1160389"/>
            <a:ext cx="58849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课堂练习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 </a:t>
            </a:r>
          </a:p>
          <a:p>
            <a:pPr defTabSz="914400">
              <a:lnSpc>
                <a:spcPct val="125000"/>
              </a:lnSpc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19, 01, 23, 14, 55, 68, 11, 82, 36 }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1752600" y="2261777"/>
            <a:ext cx="52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设定散列函数 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= key MOD 11 ( </a:t>
            </a: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表长</a:t>
            </a:r>
            <a:r>
              <a:rPr kumimoji="1"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=11 )</a:t>
            </a: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598749" y="4449805"/>
            <a:ext cx="58015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3      5      4      6      1      5       2      1      3      2     4</a:t>
            </a:r>
          </a:p>
        </p:txBody>
      </p:sp>
      <p:sp>
        <p:nvSpPr>
          <p:cNvPr id="17" name="矩形 16"/>
          <p:cNvSpPr/>
          <p:nvPr/>
        </p:nvSpPr>
        <p:spPr>
          <a:xfrm>
            <a:off x="2461653" y="4937778"/>
            <a:ext cx="22168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8" name="矩形 17"/>
          <p:cNvSpPr/>
          <p:nvPr/>
        </p:nvSpPr>
        <p:spPr>
          <a:xfrm>
            <a:off x="2443844" y="5547109"/>
            <a:ext cx="74186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3+5+4+6+1+5+2+1+3+2+4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/11=36/11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副标题 19">
            <a:extLst>
              <a:ext uri="{FF2B5EF4-FFF2-40B4-BE49-F238E27FC236}">
                <a16:creationId xmlns:a16="http://schemas.microsoft.com/office/drawing/2014/main" xmlns="" id="{E4B76DD5-3E6C-4059-90B5-93C009739D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xmlns="" id="{2033BE32-B224-4011-9EBB-FCAC42D6F78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9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1748299" y="1751946"/>
            <a:ext cx="7369887" cy="396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 defTabSz="914400" eaLnBrk="1" hangingPunct="1">
              <a:lnSpc>
                <a:spcPct val="12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将所有散列地址相同的记录都链接在同一链表中。       </a:t>
            </a:r>
          </a:p>
        </p:txBody>
      </p:sp>
      <p:grpSp>
        <p:nvGrpSpPr>
          <p:cNvPr id="61" name="Group 4"/>
          <p:cNvGrpSpPr>
            <a:grpSpLocks/>
          </p:cNvGrpSpPr>
          <p:nvPr/>
        </p:nvGrpSpPr>
        <p:grpSpPr bwMode="auto">
          <a:xfrm>
            <a:off x="2832918" y="2667000"/>
            <a:ext cx="685800" cy="3429000"/>
            <a:chOff x="672" y="1200"/>
            <a:chExt cx="576" cy="2880"/>
          </a:xfrm>
        </p:grpSpPr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Line 6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Line 7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Line 8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Line 9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Line 10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Text Box 12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 defTabSz="914400">
                <a:spcBef>
                  <a:spcPct val="50000"/>
                </a:spcBef>
                <a:defRPr/>
              </a:pPr>
              <a:r>
                <a:rPr kumimoji="1" lang="en-US" altLang="zh-CN" sz="2100">
                  <a:solidFill>
                    <a:srgbClr val="6600CC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1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13"/>
          <p:cNvGrpSpPr>
            <a:grpSpLocks/>
          </p:cNvGrpSpPr>
          <p:nvPr/>
        </p:nvGrpSpPr>
        <p:grpSpPr bwMode="auto">
          <a:xfrm>
            <a:off x="3404418" y="3238500"/>
            <a:ext cx="1200150" cy="342900"/>
            <a:chOff x="1152" y="1680"/>
            <a:chExt cx="1008" cy="288"/>
          </a:xfrm>
        </p:grpSpPr>
        <p:sp>
          <p:nvSpPr>
            <p:cNvPr id="71" name="Rectangle 14"/>
            <p:cNvSpPr>
              <a:spLocks noChangeArrowheads="1"/>
            </p:cNvSpPr>
            <p:nvPr/>
          </p:nvSpPr>
          <p:spPr bwMode="auto">
            <a:xfrm>
              <a:off x="163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01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" name="Line 15"/>
            <p:cNvSpPr>
              <a:spLocks noChangeShapeType="1"/>
            </p:cNvSpPr>
            <p:nvPr/>
          </p:nvSpPr>
          <p:spPr bwMode="auto">
            <a:xfrm>
              <a:off x="196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Line 16"/>
            <p:cNvSpPr>
              <a:spLocks noChangeShapeType="1"/>
            </p:cNvSpPr>
            <p:nvPr/>
          </p:nvSpPr>
          <p:spPr bwMode="auto">
            <a:xfrm>
              <a:off x="1152" y="1824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17"/>
          <p:cNvGrpSpPr>
            <a:grpSpLocks/>
          </p:cNvGrpSpPr>
          <p:nvPr/>
        </p:nvGrpSpPr>
        <p:grpSpPr bwMode="auto">
          <a:xfrm>
            <a:off x="3404418" y="5181600"/>
            <a:ext cx="1200150" cy="342900"/>
            <a:chOff x="1152" y="3312"/>
            <a:chExt cx="1008" cy="288"/>
          </a:xfrm>
        </p:grpSpPr>
        <p:sp>
          <p:nvSpPr>
            <p:cNvPr id="75" name="Rectangle 18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19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21"/>
          <p:cNvGrpSpPr>
            <a:grpSpLocks/>
          </p:cNvGrpSpPr>
          <p:nvPr/>
        </p:nvGrpSpPr>
        <p:grpSpPr bwMode="auto">
          <a:xfrm>
            <a:off x="5633268" y="5181600"/>
            <a:ext cx="1257300" cy="342900"/>
            <a:chOff x="3024" y="3312"/>
            <a:chExt cx="1056" cy="288"/>
          </a:xfrm>
        </p:grpSpPr>
        <p:sp>
          <p:nvSpPr>
            <p:cNvPr id="79" name="Rectangle 22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82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0" name="Line 23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grpSp>
        <p:nvGrpSpPr>
          <p:cNvPr id="82" name="Group 25"/>
          <p:cNvGrpSpPr>
            <a:grpSpLocks/>
          </p:cNvGrpSpPr>
          <p:nvPr/>
        </p:nvGrpSpPr>
        <p:grpSpPr bwMode="auto">
          <a:xfrm>
            <a:off x="3404418" y="3695701"/>
            <a:ext cx="1200150" cy="400050"/>
            <a:chOff x="1152" y="2064"/>
            <a:chExt cx="1008" cy="336"/>
          </a:xfrm>
        </p:grpSpPr>
        <p:sp>
          <p:nvSpPr>
            <p:cNvPr id="83" name="Rectangle 26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Line 27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Line 28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Text Box 29"/>
            <p:cNvSpPr txBox="1">
              <a:spLocks noChangeArrowheads="1"/>
            </p:cNvSpPr>
            <p:nvPr/>
          </p:nvSpPr>
          <p:spPr bwMode="auto">
            <a:xfrm>
              <a:off x="1660" y="2090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23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7" name="Group 30"/>
          <p:cNvGrpSpPr>
            <a:grpSpLocks/>
          </p:cNvGrpSpPr>
          <p:nvPr/>
        </p:nvGrpSpPr>
        <p:grpSpPr bwMode="auto">
          <a:xfrm>
            <a:off x="3404418" y="4610102"/>
            <a:ext cx="1200150" cy="369094"/>
            <a:chOff x="1152" y="2832"/>
            <a:chExt cx="1008" cy="310"/>
          </a:xfrm>
        </p:grpSpPr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1" name="Text Box 34"/>
            <p:cNvSpPr txBox="1">
              <a:spLocks noChangeArrowheads="1"/>
            </p:cNvSpPr>
            <p:nvPr/>
          </p:nvSpPr>
          <p:spPr bwMode="auto">
            <a:xfrm>
              <a:off x="1660" y="2832"/>
              <a:ext cx="33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11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" name="Group 35"/>
          <p:cNvGrpSpPr>
            <a:grpSpLocks/>
          </p:cNvGrpSpPr>
          <p:nvPr/>
        </p:nvGrpSpPr>
        <p:grpSpPr bwMode="auto">
          <a:xfrm>
            <a:off x="4490268" y="5181601"/>
            <a:ext cx="1257300" cy="400050"/>
            <a:chOff x="2064" y="3312"/>
            <a:chExt cx="1056" cy="336"/>
          </a:xfrm>
        </p:grpSpPr>
        <p:sp>
          <p:nvSpPr>
            <p:cNvPr id="93" name="Rectangle 36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Line 38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Text Box 39"/>
            <p:cNvSpPr txBox="1">
              <a:spLocks noChangeArrowheads="1"/>
            </p:cNvSpPr>
            <p:nvPr/>
          </p:nvSpPr>
          <p:spPr bwMode="auto">
            <a:xfrm>
              <a:off x="2620" y="3338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68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7" name="Group 40"/>
          <p:cNvGrpSpPr>
            <a:grpSpLocks/>
          </p:cNvGrpSpPr>
          <p:nvPr/>
        </p:nvGrpSpPr>
        <p:grpSpPr bwMode="auto">
          <a:xfrm>
            <a:off x="3404418" y="5695953"/>
            <a:ext cx="1200150" cy="369094"/>
            <a:chOff x="1152" y="3744"/>
            <a:chExt cx="1008" cy="310"/>
          </a:xfrm>
        </p:grpSpPr>
        <p:sp>
          <p:nvSpPr>
            <p:cNvPr id="98" name="Rectangle 41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42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Line 43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Text Box 44"/>
            <p:cNvSpPr txBox="1">
              <a:spLocks noChangeArrowheads="1"/>
            </p:cNvSpPr>
            <p:nvPr/>
          </p:nvSpPr>
          <p:spPr bwMode="auto">
            <a:xfrm>
              <a:off x="1660" y="3744"/>
              <a:ext cx="349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55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" name="Group 45"/>
          <p:cNvGrpSpPr>
            <a:grpSpLocks/>
          </p:cNvGrpSpPr>
          <p:nvPr/>
        </p:nvGrpSpPr>
        <p:grpSpPr bwMode="auto">
          <a:xfrm>
            <a:off x="3404418" y="2724150"/>
            <a:ext cx="1200150" cy="342900"/>
            <a:chOff x="1152" y="1248"/>
            <a:chExt cx="1008" cy="288"/>
          </a:xfrm>
        </p:grpSpPr>
        <p:sp>
          <p:nvSpPr>
            <p:cNvPr id="103" name="Line 46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Rectangle 47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14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" name="Line 48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06" name="Text Box 49"/>
          <p:cNvSpPr txBox="1">
            <a:spLocks noChangeArrowheads="1"/>
          </p:cNvSpPr>
          <p:nvPr/>
        </p:nvSpPr>
        <p:spPr bwMode="auto">
          <a:xfrm>
            <a:off x="4362871" y="2667001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7" name="Group 50"/>
          <p:cNvGrpSpPr>
            <a:grpSpLocks/>
          </p:cNvGrpSpPr>
          <p:nvPr/>
        </p:nvGrpSpPr>
        <p:grpSpPr bwMode="auto">
          <a:xfrm>
            <a:off x="4490268" y="3238500"/>
            <a:ext cx="1257300" cy="342900"/>
            <a:chOff x="2064" y="1680"/>
            <a:chExt cx="1056" cy="288"/>
          </a:xfrm>
        </p:grpSpPr>
        <p:sp>
          <p:nvSpPr>
            <p:cNvPr id="108" name="Rectangle 51"/>
            <p:cNvSpPr>
              <a:spLocks noChangeArrowheads="1"/>
            </p:cNvSpPr>
            <p:nvPr/>
          </p:nvSpPr>
          <p:spPr bwMode="auto">
            <a:xfrm>
              <a:off x="2592" y="1680"/>
              <a:ext cx="52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r>
                <a:rPr kumimoji="1" lang="en-US" altLang="zh-CN" sz="1800" b="1">
                  <a:solidFill>
                    <a:prstClr val="black"/>
                  </a:solidFill>
                  <a:latin typeface="Times New Roman" panose="02020603050405020304" pitchFamily="18" charset="0"/>
                </a:rPr>
                <a:t>36</a:t>
              </a:r>
              <a:endParaRPr kumimoji="1" lang="en-US" altLang="zh-CN" sz="1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9" name="Line 52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Line 53"/>
            <p:cNvSpPr>
              <a:spLocks noChangeShapeType="1"/>
            </p:cNvSpPr>
            <p:nvPr/>
          </p:nvSpPr>
          <p:spPr bwMode="auto">
            <a:xfrm>
              <a:off x="2064" y="1824"/>
              <a:ext cx="52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400">
                <a:defRPr/>
              </a:pPr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5505871" y="31920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" name="Text Box 55"/>
          <p:cNvSpPr txBox="1">
            <a:spLocks noChangeArrowheads="1"/>
          </p:cNvSpPr>
          <p:nvPr/>
        </p:nvSpPr>
        <p:spPr bwMode="auto">
          <a:xfrm>
            <a:off x="4362871" y="36492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" name="Text Box 56"/>
          <p:cNvSpPr txBox="1">
            <a:spLocks noChangeArrowheads="1"/>
          </p:cNvSpPr>
          <p:nvPr/>
        </p:nvSpPr>
        <p:spPr bwMode="auto">
          <a:xfrm>
            <a:off x="4362871" y="45636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" name="Text Box 57"/>
          <p:cNvSpPr txBox="1">
            <a:spLocks noChangeArrowheads="1"/>
          </p:cNvSpPr>
          <p:nvPr/>
        </p:nvSpPr>
        <p:spPr bwMode="auto">
          <a:xfrm>
            <a:off x="6648871" y="5124451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Text Box 58"/>
          <p:cNvSpPr txBox="1">
            <a:spLocks noChangeArrowheads="1"/>
          </p:cNvSpPr>
          <p:nvPr/>
        </p:nvSpPr>
        <p:spPr bwMode="auto">
          <a:xfrm>
            <a:off x="4318819" y="564951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" name="Text Box 59"/>
          <p:cNvSpPr txBox="1">
            <a:spLocks noChangeArrowheads="1"/>
          </p:cNvSpPr>
          <p:nvPr/>
        </p:nvSpPr>
        <p:spPr bwMode="auto">
          <a:xfrm>
            <a:off x="3219871" y="4106466"/>
            <a:ext cx="34657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zh-CN" altLang="en-US" sz="21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1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1094990" y="1053525"/>
            <a:ext cx="3475856" cy="58477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>
              <a:defRPr kumimoji="1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914400" lvl="2" defTabSz="914400">
              <a:defRPr/>
            </a:pP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链地址法：</a:t>
            </a:r>
          </a:p>
        </p:txBody>
      </p:sp>
      <p:sp>
        <p:nvSpPr>
          <p:cNvPr id="118" name="Text Box 60"/>
          <p:cNvSpPr txBox="1">
            <a:spLocks noChangeArrowheads="1"/>
          </p:cNvSpPr>
          <p:nvPr/>
        </p:nvSpPr>
        <p:spPr bwMode="auto">
          <a:xfrm>
            <a:off x="6941501" y="4106466"/>
            <a:ext cx="442621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</a:t>
            </a:r>
            <a:r>
              <a:rPr kumimoji="1"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)=(6×1+2×2+3)/9=13/9</a:t>
            </a:r>
          </a:p>
        </p:txBody>
      </p:sp>
      <p:sp>
        <p:nvSpPr>
          <p:cNvPr id="119" name="Text Box 60"/>
          <p:cNvSpPr txBox="1">
            <a:spLocks noChangeArrowheads="1"/>
          </p:cNvSpPr>
          <p:nvPr/>
        </p:nvSpPr>
        <p:spPr bwMode="auto">
          <a:xfrm>
            <a:off x="6941501" y="4550938"/>
            <a:ext cx="390844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kumimoji="1"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ASL(</a:t>
            </a:r>
            <a:r>
              <a:rPr kumimoji="1" lang="zh-CN" altLang="en-US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r>
              <a:rPr kumimoji="1" lang="en-US" altLang="zh-CN" sz="2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)=(4×1+2+3)/7=9/7</a:t>
            </a:r>
          </a:p>
        </p:txBody>
      </p:sp>
      <p:sp>
        <p:nvSpPr>
          <p:cNvPr id="120" name="Text Box 61"/>
          <p:cNvSpPr txBox="1">
            <a:spLocks noChangeArrowheads="1"/>
          </p:cNvSpPr>
          <p:nvPr/>
        </p:nvSpPr>
        <p:spPr bwMode="auto">
          <a:xfrm>
            <a:off x="6890568" y="2481435"/>
            <a:ext cx="3955588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kumimoji="1"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关键字集合为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{19,01,23,14,55,68,11,82,36}</a:t>
            </a:r>
            <a:r>
              <a:rPr kumimoji="1"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</a:p>
          <a:p>
            <a:pPr defTabSz="914400">
              <a:lnSpc>
                <a:spcPct val="150000"/>
              </a:lnSpc>
              <a:defRPr/>
            </a:pPr>
            <a:r>
              <a:rPr kumimoji="1" lang="zh-CN" altLang="en-US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散列函数为 </a:t>
            </a:r>
            <a:r>
              <a:rPr kumimoji="1" lang="en-US" altLang="zh-CN" sz="1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H(key)=key MOD 7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9B26FCE-E889-4D4A-9BFE-F210A195B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7BAC164-27D6-4A83-B560-7CCAFF15A92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40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utoUpdateAnimBg="0"/>
      <p:bldP spid="119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5CF8668-6B33-47C0-B5DF-088D18289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753F60BB-9796-45A3-A0CE-75310F9F232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731" name="Rectangle 2"/>
          <p:cNvSpPr>
            <a:spLocks noGrp="1" noRot="1" noChangeArrowheads="1"/>
          </p:cNvSpPr>
          <p:nvPr>
            <p:ph idx="1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查找性能分析         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1876058" y="4508455"/>
            <a:ext cx="8112125" cy="777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lnSpc>
                <a:spcPct val="130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一般情况下，可以认为选用的散列函数是“均匀”的，则在讨论</a:t>
            </a: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时，可以不考虑散列函数的因素。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1876058" y="1746206"/>
            <a:ext cx="80660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defTabSz="457200" eaLnBrk="1" hangingPunct="1">
              <a:defRPr/>
            </a:pPr>
            <a:r>
              <a:rPr kumimoji="1"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关键字序列 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55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</a:t>
            </a: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457200" eaLnBrk="1" hangingPunct="1"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H(key)=key % 12</a:t>
            </a:r>
          </a:p>
        </p:txBody>
      </p:sp>
      <p:sp>
        <p:nvSpPr>
          <p:cNvPr id="109574" name="Text Box 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099895" y="2730455"/>
            <a:ext cx="45384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线性探测处理冲突时，    </a:t>
            </a:r>
            <a:r>
              <a:rPr kumimoji="1" lang="en-US" altLang="zh-CN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 =</a:t>
            </a:r>
            <a:endParaRPr kumimoji="1"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2115770" y="3619455"/>
            <a:ext cx="45384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链地址法处理冲突时，    </a:t>
            </a:r>
            <a:r>
              <a:rPr kumimoji="1" lang="en-US" altLang="zh-CN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 =</a:t>
            </a:r>
            <a:endParaRPr kumimoji="1" lang="en-US" altLang="zh-CN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6484568" y="2682831"/>
            <a:ext cx="4516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1/12(1×6+2+3×3+4+9)=2.5 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6484569" y="3619456"/>
            <a:ext cx="41606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kumimoji="1"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1/12(1×6+2×4+3+4)=1.75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696658" y="5873873"/>
            <a:ext cx="930461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/>
          <a:p>
            <a:pPr algn="ctr" defTabSz="457200">
              <a:spcBef>
                <a:spcPct val="50000"/>
              </a:spcBef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实际上，散列表的</a:t>
            </a:r>
            <a:r>
              <a:rPr kumimoji="1"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1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处理冲突方法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装载因子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</a:t>
            </a:r>
            <a:endParaRPr lang="en-US" altLang="zh-CN" sz="1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6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  <p:bldP spid="109571" grpId="0" autoUpdateAnimBg="0"/>
      <p:bldP spid="109573" grpId="0" autoUpdateAnimBg="0"/>
      <p:bldP spid="109574" grpId="0" autoUpdateAnimBg="0"/>
      <p:bldP spid="109575" grpId="0" autoUpdateAnimBg="0"/>
      <p:bldP spid="109576" grpId="0" autoUpdateAnimBg="0"/>
      <p:bldP spid="109577" grpId="0" autoUpdateAnimBg="0"/>
      <p:bldP spid="12" grpId="0" animBg="1"/>
      <p:bldP spid="12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C542224-E925-48F1-AB41-2ED865E2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11.4.4 </a:t>
            </a:r>
            <a:r>
              <a:rPr lang="zh-CN" altLang="en-US" dirty="0"/>
              <a:t>查找性能分析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0C6C8F27-B97B-496F-883C-0DAFD31D8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4588698-AC6F-4EEF-BDAA-B0D0E33A9D7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Rectangle 2"/>
          <p:cNvSpPr>
            <a:spLocks noGrp="1" noRot="1" noChangeArrowheads="1"/>
          </p:cNvSpPr>
          <p:nvPr>
            <p:ph idx="1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查找性能分析         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495551" y="2967038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3414714" y="5256212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</a:t>
            </a: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2566988" y="4225925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随机探测再散列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>
            <p:extLst/>
          </p:nvPr>
        </p:nvGraphicFramePr>
        <p:xfrm>
          <a:off x="5020355" y="2560638"/>
          <a:ext cx="2895346" cy="1089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4" imgW="1143000" imgH="393480" progId="">
                  <p:embed/>
                </p:oleObj>
              </mc:Choice>
              <mc:Fallback>
                <p:oleObj name="公式" r:id="rId4" imgW="1143000" imgH="393480" progId="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355" y="2560638"/>
                        <a:ext cx="2895346" cy="108999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/>
          <p:cNvGraphicFramePr>
            <a:graphicFrameLocks noChangeAspect="1"/>
          </p:cNvGraphicFramePr>
          <p:nvPr>
            <p:extLst/>
          </p:nvPr>
        </p:nvGraphicFramePr>
        <p:xfrm>
          <a:off x="5020355" y="3737366"/>
          <a:ext cx="4028112" cy="1248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6" imgW="1473120" imgH="406080" progId="Equation.3">
                  <p:embed/>
                </p:oleObj>
              </mc:Choice>
              <mc:Fallback>
                <p:oleObj name="公式" r:id="rId6" imgW="1473120" imgH="406080" progId="Equation.3">
                  <p:embed/>
                  <p:pic>
                    <p:nvPicPr>
                      <p:cNvPr id="1105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0355" y="3737366"/>
                        <a:ext cx="4028112" cy="124898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/>
          <p:cNvGraphicFramePr>
            <a:graphicFrameLocks noChangeAspect="1"/>
          </p:cNvGraphicFramePr>
          <p:nvPr>
            <p:extLst/>
          </p:nvPr>
        </p:nvGraphicFramePr>
        <p:xfrm>
          <a:off x="5029202" y="5063858"/>
          <a:ext cx="1985748" cy="955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公式" r:id="rId8" imgW="628560" imgH="297360" progId="">
                  <p:embed/>
                </p:oleObj>
              </mc:Choice>
              <mc:Fallback>
                <p:oleObj name="公式" r:id="rId8" imgW="628560" imgH="297360" progId="">
                  <p:embed/>
                  <p:pic>
                    <p:nvPicPr>
                      <p:cNvPr id="1106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2" y="5063858"/>
                        <a:ext cx="1985748" cy="95594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2359025" y="1840034"/>
            <a:ext cx="7559675" cy="48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lnSpc>
                <a:spcPct val="115000"/>
              </a:lnSpc>
              <a:defRPr/>
            </a:pP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可以证明：</a:t>
            </a:r>
            <a:r>
              <a:rPr kumimoji="1"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查找成功</a:t>
            </a:r>
            <a:r>
              <a:rPr kumimoji="1"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时的平均查找长度为：</a:t>
            </a:r>
          </a:p>
        </p:txBody>
      </p:sp>
      <p:sp>
        <p:nvSpPr>
          <p:cNvPr id="2" name="矩形 1"/>
          <p:cNvSpPr/>
          <p:nvPr/>
        </p:nvSpPr>
        <p:spPr>
          <a:xfrm>
            <a:off x="949644" y="1453306"/>
            <a:ext cx="9108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71600" lvl="4"/>
            <a:r>
              <a:rPr lang="zh-CN" altLang="en-US" b="1" dirty="0"/>
              <a:t>散列表的填满因子</a:t>
            </a:r>
            <a:r>
              <a:rPr lang="zh-CN" altLang="en-US" b="1" dirty="0">
                <a:sym typeface="Symbol" pitchFamily="18" charset="2"/>
              </a:rPr>
              <a:t></a:t>
            </a:r>
            <a:r>
              <a:rPr lang="en-US" altLang="zh-CN" b="1" dirty="0">
                <a:sym typeface="Symbol" pitchFamily="18" charset="2"/>
              </a:rPr>
              <a:t>=</a:t>
            </a:r>
            <a:r>
              <a:rPr lang="zh-CN" altLang="en-US" b="1" dirty="0">
                <a:sym typeface="Symbol" pitchFamily="18" charset="2"/>
              </a:rPr>
              <a:t>表中填入的记录数</a:t>
            </a:r>
            <a:r>
              <a:rPr lang="en-US" altLang="zh-CN" b="1" dirty="0">
                <a:sym typeface="Symbol" pitchFamily="18" charset="2"/>
              </a:rPr>
              <a:t>/</a:t>
            </a:r>
            <a:r>
              <a:rPr lang="zh-CN" altLang="en-US" b="1" dirty="0">
                <a:sym typeface="Symbol" pitchFamily="18" charset="2"/>
              </a:rPr>
              <a:t>散列表长度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195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5" grpId="0" autoUpdateAnimBg="0"/>
      <p:bldP spid="110596" grpId="0" autoUpdateAnimBg="0"/>
      <p:bldP spid="110597" grpId="0" autoUpdateAnimBg="0"/>
      <p:bldP spid="11060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19047" y="1122656"/>
            <a:ext cx="3954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1" defTabSz="457200">
              <a:defRPr/>
            </a:pPr>
            <a:r>
              <a:rPr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查找性能分析         </a:t>
            </a: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xmlns="" id="{CE1EC91B-A6C8-4416-846A-3C45B17C0A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5B3D53B-DD49-44BF-B65C-B8EB967BF13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779" name="Rectangle 2"/>
          <p:cNvSpPr>
            <a:spLocks noGrp="1" noRot="1" noChangeArrowheads="1"/>
          </p:cNvSpPr>
          <p:nvPr>
            <p:ph idx="1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/>
          </a:bodyPr>
          <a:lstStyle/>
          <a:p>
            <a:pPr marL="0" algn="ctr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散列表查找与性能分析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2424115" y="2372805"/>
            <a:ext cx="5327650" cy="587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lnSpc>
                <a:spcPct val="115000"/>
              </a:lnSpc>
              <a:defRPr/>
            </a:pPr>
            <a:r>
              <a:rPr kumimoji="1"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查找不成功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时的平均查找长度为：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424115" y="3351118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线性探测再散列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3359150" y="5472018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2495551" y="4498880"/>
            <a:ext cx="252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幼圆" pitchFamily="49" charset="-122"/>
              </a:defRPr>
            </a:lvl9pPr>
          </a:lstStyle>
          <a:p>
            <a:pPr defTabSz="457200" eaLnBrk="1" hangingPunct="1">
              <a:defRPr/>
            </a:pPr>
            <a:r>
              <a:rPr kumimoji="1"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随机探测再散列</a:t>
            </a:r>
          </a:p>
        </p:txBody>
      </p:sp>
      <p:sp>
        <p:nvSpPr>
          <p:cNvPr id="75784" name="Rectangle 7"/>
          <p:cNvSpPr>
            <a:spLocks noChangeArrowheads="1"/>
          </p:cNvSpPr>
          <p:nvPr/>
        </p:nvSpPr>
        <p:spPr bwMode="auto">
          <a:xfrm>
            <a:off x="1524001" y="331885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defRPr/>
            </a:pPr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>
            <p:extLst/>
          </p:nvPr>
        </p:nvGraphicFramePr>
        <p:xfrm>
          <a:off x="5059366" y="3180220"/>
          <a:ext cx="251936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4" imgW="1295400" imgH="419100" progId="">
                  <p:embed/>
                </p:oleObj>
              </mc:Choice>
              <mc:Fallback>
                <p:oleObj name="Equation" r:id="rId4" imgW="1295400" imgH="419100" progId="">
                  <p:embed/>
                  <p:pic>
                    <p:nvPicPr>
                      <p:cNvPr id="1116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6" y="3180220"/>
                        <a:ext cx="2519363" cy="8207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9"/>
          <p:cNvSpPr>
            <a:spLocks noChangeArrowheads="1"/>
          </p:cNvSpPr>
          <p:nvPr/>
        </p:nvSpPr>
        <p:spPr bwMode="auto">
          <a:xfrm>
            <a:off x="1524001" y="332361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defRPr/>
            </a:pPr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>
            <p:extLst/>
          </p:nvPr>
        </p:nvGraphicFramePr>
        <p:xfrm>
          <a:off x="5059365" y="4261308"/>
          <a:ext cx="1512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6" imgW="710891" imgH="393529" progId="">
                  <p:embed/>
                </p:oleObj>
              </mc:Choice>
              <mc:Fallback>
                <p:oleObj name="Equation" r:id="rId6" imgW="710891" imgH="393529" progId="">
                  <p:embed/>
                  <p:pic>
                    <p:nvPicPr>
                      <p:cNvPr id="1116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5" y="4261308"/>
                        <a:ext cx="1512888" cy="838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8" name="Rectangle 11"/>
          <p:cNvSpPr>
            <a:spLocks noChangeArrowheads="1"/>
          </p:cNvSpPr>
          <p:nvPr/>
        </p:nvSpPr>
        <p:spPr bwMode="auto">
          <a:xfrm>
            <a:off x="1524001" y="339505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defRPr/>
            </a:pPr>
            <a:endParaRPr lang="zh-CN" altLang="en-US" sz="18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1628" name="Object 12"/>
          <p:cNvGraphicFramePr>
            <a:graphicFrameLocks noChangeAspect="1"/>
          </p:cNvGraphicFramePr>
          <p:nvPr>
            <p:extLst/>
          </p:nvPr>
        </p:nvGraphicFramePr>
        <p:xfrm>
          <a:off x="5016501" y="5340808"/>
          <a:ext cx="2159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8" imgW="774364" imgH="241195" progId="">
                  <p:embed/>
                </p:oleObj>
              </mc:Choice>
              <mc:Fallback>
                <p:oleObj name="Equation" r:id="rId8" imgW="774364" imgH="241195" progId="">
                  <p:embed/>
                  <p:pic>
                    <p:nvPicPr>
                      <p:cNvPr id="1116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5340808"/>
                        <a:ext cx="2159000" cy="6794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607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5779" grpId="0" build="p"/>
      <p:bldP spid="111619" grpId="0"/>
      <p:bldP spid="111620" grpId="0" autoUpdateAnimBg="0"/>
      <p:bldP spid="111621" grpId="0" autoUpdateAnimBg="0"/>
      <p:bldP spid="1116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03512" y="1443822"/>
            <a:ext cx="880637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>
              <a:lnSpc>
                <a:spcPct val="125000"/>
              </a:lnSpc>
              <a:defRPr/>
            </a:pP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取给定学号的后三位，</a:t>
            </a:r>
            <a:r>
              <a:rPr kumimoji="1" lang="zh-CN" altLang="en-US" sz="28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不需要经过比较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，便可</a:t>
            </a:r>
            <a:r>
              <a:rPr kumimoji="1" lang="zh-CN" altLang="en-US" sz="28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从查找表中</a:t>
            </a:r>
            <a:r>
              <a:rPr kumimoji="1" lang="zh-CN" altLang="en-US" sz="28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给定学生的记录。</a:t>
            </a:r>
          </a:p>
        </p:txBody>
      </p:sp>
      <p:graphicFrame>
        <p:nvGraphicFramePr>
          <p:cNvPr id="10" name="图示 9"/>
          <p:cNvGraphicFramePr/>
          <p:nvPr>
            <p:extLst/>
          </p:nvPr>
        </p:nvGraphicFramePr>
        <p:xfrm>
          <a:off x="2783632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下弧形箭头 10"/>
          <p:cNvSpPr/>
          <p:nvPr/>
        </p:nvSpPr>
        <p:spPr>
          <a:xfrm>
            <a:off x="4348520" y="4551472"/>
            <a:ext cx="2966225" cy="512957"/>
          </a:xfrm>
          <a:prstGeom prst="curvedUp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zh-CN" altLang="en-US" sz="18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xmlns="" id="{79600F1F-B43D-4986-A296-4D0312657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04E35D13-90C4-494C-BF1D-0D251A9B5BB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xmlns="" id="{A99784C4-207E-4103-88E3-6478CD73613E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179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00319D2-BA2F-4A07-8D4B-B2BA427B6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dgm id="{600319D2-BA2F-4A07-8D4B-B2BA427B6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404D64C-1725-4B30-AB88-B1410DD2A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dgm id="{5404D64C-1725-4B30-AB88-B1410DD2AA4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Graphic spid="10" grpId="0">
        <p:bldSub>
          <a:bldDgm bld="one"/>
        </p:bldSub>
      </p:bldGraphic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447E8930-216F-4FDF-9B21-22493E230E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0DC675B-A58B-4039-8AE1-06DD347A07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>
          <a:ln/>
        </p:spPr>
        <p:txBody>
          <a:bodyPr/>
          <a:lstStyle/>
          <a:p>
            <a:pPr defTabSz="457200">
              <a:defRPr/>
            </a:pPr>
            <a:fld id="{0EBF6B27-73F2-4309-B4BF-6D408699BE12}" type="slidenum">
              <a:rPr lang="en-US" altLang="zh-CN">
                <a:solidFill>
                  <a:prstClr val="black">
                    <a:tint val="75000"/>
                  </a:prstClr>
                </a:solidFill>
              </a:rPr>
              <a:pPr defTabSz="457200">
                <a:defRPr/>
              </a:pPr>
              <a:t>50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1635937" y="2081409"/>
            <a:ext cx="8681771" cy="112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>
              <a:lnSpc>
                <a:spcPct val="125000"/>
              </a:lnSpc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散列表的平均查找长度是装填因子 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的函数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，而不是 </a:t>
            </a:r>
            <a:r>
              <a:rPr kumimoji="1" lang="en-US" altLang="zh-CN" sz="2800" i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kumimoji="1" lang="en-US" altLang="zh-CN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的函数。</a:t>
            </a: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1635937" y="3537169"/>
            <a:ext cx="8463408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457200">
              <a:lnSpc>
                <a:spcPct val="125000"/>
              </a:lnSpc>
              <a:defRPr/>
            </a:pP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这说明，用散列表构造查找表时，可以选择一个适当的装填因子 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，使得</a:t>
            </a:r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平均查找长度限定在某个范围内。</a:t>
            </a:r>
          </a:p>
        </p:txBody>
      </p:sp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4942519" y="5546053"/>
            <a:ext cx="5375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kumimoji="1" lang="en-US" altLang="zh-CN" sz="28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kumimoji="1" lang="zh-CN" altLang="en-US" sz="28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这是散列表所特有的特点。</a:t>
            </a:r>
            <a:endParaRPr kumimoji="1" lang="zh-CN" altLang="en-US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2"/>
          <p:cNvSpPr txBox="1">
            <a:spLocks noRot="1" noChangeArrowheads="1"/>
          </p:cNvSpPr>
          <p:nvPr/>
        </p:nvSpPr>
        <p:spPr>
          <a:xfrm>
            <a:off x="1275608" y="1204423"/>
            <a:ext cx="3666911" cy="57626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3600" dirty="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查找性能分析         </a:t>
            </a:r>
          </a:p>
        </p:txBody>
      </p:sp>
    </p:spTree>
    <p:extLst>
      <p:ext uri="{BB962C8B-B14F-4D97-AF65-F5344CB8AC3E}">
        <p14:creationId xmlns:p14="http://schemas.microsoft.com/office/powerpoint/2010/main" val="2733873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3840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utoUpdateAnimBg="0"/>
      <p:bldP spid="384003" grpId="0" autoUpdateAnimBg="0"/>
      <p:bldP spid="384004" grpId="0"/>
      <p:bldP spid="384004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84922" y="1233166"/>
            <a:ext cx="2332641" cy="59093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indent="-228600" algn="ctr" defTabSz="9144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6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defRPr/>
            </a:pPr>
            <a:r>
              <a:rPr lang="zh-CN" altLang="en-US" sz="4400" dirty="0">
                <a:solidFill>
                  <a:srgbClr val="5B9BD5">
                    <a:lumMod val="75000"/>
                  </a:srgbClr>
                </a:solidFill>
              </a:rPr>
              <a:t>总  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97434" y="1228926"/>
            <a:ext cx="38779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一一映射的散列函数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457200">
              <a:defRPr/>
            </a:pPr>
            <a:endParaRPr lang="zh-CN" altLang="en-US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541882" y="2688983"/>
            <a:ext cx="2130542" cy="385361"/>
          </a:xfrm>
          <a:prstGeom prst="rightArrow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 sz="280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44997" y="260874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关键字范围广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15710" y="2594811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存储空间范围小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75654" y="22145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32880" y="3539965"/>
            <a:ext cx="6585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冲突不可避免，不同解决冲突的策略的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551243" y="4161114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查找表大小与解决冲突策略和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ASL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范围相关</a:t>
            </a:r>
          </a:p>
        </p:txBody>
      </p:sp>
      <p:graphicFrame>
        <p:nvGraphicFramePr>
          <p:cNvPr id="10" name="图示 9"/>
          <p:cNvGraphicFramePr/>
          <p:nvPr>
            <p:extLst/>
          </p:nvPr>
        </p:nvGraphicFramePr>
        <p:xfrm>
          <a:off x="1603555" y="3406698"/>
          <a:ext cx="8536731" cy="4196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副标题 11">
            <a:extLst>
              <a:ext uri="{FF2B5EF4-FFF2-40B4-BE49-F238E27FC236}">
                <a16:creationId xmlns:a16="http://schemas.microsoft.com/office/drawing/2014/main" xmlns="" id="{125E7EF5-5CE5-49AD-9642-8FC874DF9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F3CAE955-13BB-4DEB-8005-F4D296EA73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4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9301F4C-D697-464F-9380-859D320B79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>
                                            <p:graphicEl>
                                              <a:dgm id="{29301F4C-D697-464F-9380-859D320B79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863560-9B44-4B90-9DB1-DB135075A6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>
                                            <p:graphicEl>
                                              <a:dgm id="{6F863560-9B44-4B90-9DB1-DB135075A6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1FA80A7-A7C1-44F4-B849-367F22B373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>
                                            <p:graphicEl>
                                              <a:dgm id="{D1FA80A7-A7C1-44F4-B849-367F22B373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/>
      <p:bldP spid="6" grpId="0"/>
      <p:bldP spid="7" grpId="0"/>
      <p:bldP spid="8" grpId="0"/>
      <p:bldP spid="9" grpId="0"/>
      <p:bldGraphic spid="10" grpId="0">
        <p:bldSub>
          <a:bldDgm bld="one"/>
        </p:bldSub>
      </p:bldGraphic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xmlns="" id="{7A342A01-6D35-4873-B9A4-0BD46E1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11.4.5</a:t>
            </a:r>
            <a:r>
              <a:rPr lang="zh-CN" altLang="en-US" dirty="0"/>
              <a:t>分布式散列表</a:t>
            </a:r>
          </a:p>
        </p:txBody>
      </p:sp>
      <p:sp>
        <p:nvSpPr>
          <p:cNvPr id="12" name="副标题 11">
            <a:extLst>
              <a:ext uri="{FF2B5EF4-FFF2-40B4-BE49-F238E27FC236}">
                <a16:creationId xmlns:a16="http://schemas.microsoft.com/office/drawing/2014/main" xmlns="" id="{125E7EF5-5CE5-49AD-9642-8FC874DF9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xmlns="" id="{F3CAE955-13BB-4DEB-8005-F4D296EA739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xmlns="" id="{A4E70984-0D2A-4822-829A-34DAF1BA64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3037" y="2382369"/>
            <a:ext cx="8696625" cy="326445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38B4C064-F704-4FCE-80B1-D0487C0BC8F2}"/>
              </a:ext>
            </a:extLst>
          </p:cNvPr>
          <p:cNvSpPr/>
          <p:nvPr/>
        </p:nvSpPr>
        <p:spPr>
          <a:xfrm>
            <a:off x="1315453" y="1083906"/>
            <a:ext cx="9801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kern="100" dirty="0">
                <a:cs typeface="宋体" panose="02010600030101010101" pitchFamily="2" charset="-122"/>
              </a:rPr>
              <a:t>当面对分布式系统时，传统用于单机系统的散列表数据结构已无法支撑数据存储应用需求。此时，需要采用能够支撑分布式系统的散列数据结构，即分布式</a:t>
            </a:r>
            <a:r>
              <a:rPr lang="en-US" altLang="zh-CN" sz="2400" kern="100" dirty="0" err="1">
                <a:cs typeface="宋体" panose="02010600030101010101" pitchFamily="2" charset="-122"/>
              </a:rPr>
              <a:t>散列</a:t>
            </a:r>
            <a:r>
              <a:rPr lang="zh-CN" altLang="zh-CN" sz="2400" kern="100" dirty="0">
                <a:cs typeface="宋体" panose="02010600030101010101" pitchFamily="2" charset="-122"/>
              </a:rPr>
              <a:t>列表</a:t>
            </a:r>
            <a:r>
              <a:rPr lang="en-US" altLang="zh-CN" sz="2400" kern="100" dirty="0">
                <a:cs typeface="宋体" panose="02010600030101010101" pitchFamily="2" charset="-122"/>
              </a:rPr>
              <a:t>DHT</a:t>
            </a:r>
            <a:r>
              <a:rPr lang="zh-CN" altLang="zh-CN" sz="2400" kern="100" dirty="0">
                <a:cs typeface="宋体" panose="02010600030101010101" pitchFamily="2" charset="-122"/>
              </a:rPr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2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11.4.6  </a:t>
            </a:r>
            <a:r>
              <a:rPr lang="zh-CN" altLang="en-US" dirty="0"/>
              <a:t>作业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11.4.5 </a:t>
            </a:r>
            <a:r>
              <a:rPr lang="zh-CN" altLang="en-US" dirty="0"/>
              <a:t>作业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0F2EFC24-31C4-4C6A-8494-7F2CB9E11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716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13CA4134-5452-41F4-B7D1-1667C47E5CE1}"/>
              </a:ext>
            </a:extLst>
          </p:cNvPr>
          <p:cNvSpPr/>
          <p:nvPr/>
        </p:nvSpPr>
        <p:spPr>
          <a:xfrm>
            <a:off x="278969" y="1807915"/>
            <a:ext cx="116771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zh-CN" sz="2800" dirty="0"/>
              <a:t>、设有一组关键字</a:t>
            </a:r>
            <a:r>
              <a:rPr lang="en-US" altLang="zh-CN" sz="2800" dirty="0"/>
              <a:t>{19</a:t>
            </a:r>
            <a:r>
              <a:rPr lang="zh-CN" altLang="zh-CN" sz="2800" dirty="0"/>
              <a:t>，</a:t>
            </a:r>
            <a:r>
              <a:rPr lang="en-US" altLang="zh-CN" sz="2800" dirty="0"/>
              <a:t>01</a:t>
            </a:r>
            <a:r>
              <a:rPr lang="zh-CN" altLang="zh-CN" sz="2800" dirty="0"/>
              <a:t>，</a:t>
            </a:r>
            <a:r>
              <a:rPr lang="en-US" altLang="zh-CN" sz="2800" dirty="0"/>
              <a:t>23</a:t>
            </a:r>
            <a:r>
              <a:rPr lang="zh-CN" altLang="zh-CN" sz="2800" dirty="0"/>
              <a:t>，</a:t>
            </a:r>
            <a:r>
              <a:rPr lang="en-US" altLang="zh-CN" sz="2800" dirty="0"/>
              <a:t>14</a:t>
            </a:r>
            <a:r>
              <a:rPr lang="zh-CN" altLang="zh-CN" sz="2800" dirty="0"/>
              <a:t>，</a:t>
            </a:r>
            <a:r>
              <a:rPr lang="en-US" altLang="zh-CN" sz="2800" dirty="0"/>
              <a:t>55</a:t>
            </a:r>
            <a:r>
              <a:rPr lang="zh-CN" altLang="zh-CN" sz="2800" dirty="0"/>
              <a:t>，</a:t>
            </a:r>
            <a:r>
              <a:rPr lang="en-US" altLang="zh-CN" sz="2800" dirty="0"/>
              <a:t>20</a:t>
            </a:r>
            <a:r>
              <a:rPr lang="zh-CN" altLang="zh-CN" sz="2800" dirty="0"/>
              <a:t>，</a:t>
            </a:r>
            <a:r>
              <a:rPr lang="en-US" altLang="zh-CN" sz="2800" dirty="0"/>
              <a:t>84</a:t>
            </a:r>
            <a:r>
              <a:rPr lang="zh-CN" altLang="zh-CN" sz="2800" dirty="0"/>
              <a:t>，</a:t>
            </a:r>
            <a:r>
              <a:rPr lang="en-US" altLang="zh-CN" sz="2800" dirty="0"/>
              <a:t>27</a:t>
            </a:r>
            <a:r>
              <a:rPr lang="zh-CN" altLang="zh-CN" sz="2800" dirty="0"/>
              <a:t>，</a:t>
            </a:r>
            <a:r>
              <a:rPr lang="en-US" altLang="zh-CN" sz="2800" dirty="0"/>
              <a:t>68</a:t>
            </a:r>
            <a:r>
              <a:rPr lang="zh-CN" altLang="zh-CN" sz="2800" dirty="0"/>
              <a:t>，</a:t>
            </a:r>
            <a:r>
              <a:rPr lang="en-US" altLang="zh-CN" sz="2800" dirty="0"/>
              <a:t>11}</a:t>
            </a:r>
            <a:r>
              <a:rPr lang="zh-CN" altLang="zh-CN" sz="2800" dirty="0"/>
              <a:t>，采用散列函数：</a:t>
            </a:r>
            <a:r>
              <a:rPr lang="en-US" altLang="zh-CN" sz="2800" dirty="0"/>
              <a:t>H</a:t>
            </a:r>
            <a:r>
              <a:rPr lang="zh-CN" altLang="zh-CN" sz="2800" dirty="0"/>
              <a:t>（</a:t>
            </a:r>
            <a:r>
              <a:rPr lang="en-US" altLang="zh-CN" sz="2800" i="1" dirty="0"/>
              <a:t>key</a:t>
            </a:r>
            <a:r>
              <a:rPr lang="zh-CN" altLang="zh-CN" sz="2800" dirty="0"/>
              <a:t>）</a:t>
            </a:r>
            <a:r>
              <a:rPr lang="en-US" altLang="zh-CN" sz="2800" dirty="0"/>
              <a:t> =</a:t>
            </a:r>
            <a:r>
              <a:rPr lang="en-US" altLang="zh-CN" sz="2800" i="1" dirty="0"/>
              <a:t>key</a:t>
            </a:r>
            <a:r>
              <a:rPr lang="en-US" altLang="zh-CN" sz="2800" dirty="0"/>
              <a:t>%13</a:t>
            </a:r>
            <a:r>
              <a:rPr lang="zh-CN" altLang="zh-CN" sz="2800" dirty="0"/>
              <a:t>，采用开放地址法的线性探测再散列方法解决冲突，试在</a:t>
            </a:r>
            <a:r>
              <a:rPr lang="en-US" altLang="zh-CN" sz="2800" dirty="0"/>
              <a:t> 0 </a:t>
            </a:r>
            <a:r>
              <a:rPr lang="zh-CN" altLang="zh-CN" sz="2800" dirty="0"/>
              <a:t>到</a:t>
            </a:r>
            <a:r>
              <a:rPr lang="en-US" altLang="zh-CN" sz="2800" dirty="0"/>
              <a:t> 18 </a:t>
            </a:r>
            <a:r>
              <a:rPr lang="zh-CN" altLang="zh-CN" sz="2800" dirty="0"/>
              <a:t>的散列地址空间中对该关键字序列构造散列表。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183268" y="1885374"/>
            <a:ext cx="9433644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一般情况下，需在关键字与记录在表中的存储位置之间建立一个函数关系，以 </a:t>
            </a:r>
            <a:r>
              <a:rPr kumimoji="1"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作为关键字为 </a:t>
            </a:r>
            <a:r>
              <a:rPr kumimoji="1" lang="en-US" altLang="zh-CN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的记录在表中的位置，通常称这个函数 </a:t>
            </a:r>
            <a:r>
              <a:rPr kumimoji="1" lang="en-US" altLang="zh-CN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 </a:t>
            </a:r>
            <a:r>
              <a:rPr kumimoji="1" lang="zh-CN" altLang="en-US" sz="28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散列函数。</a:t>
            </a: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639616" y="4465623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350">
              <a:solidFill>
                <a:srgbClr val="01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>
            <p:extLst/>
          </p:nvPr>
        </p:nvGraphicFramePr>
        <p:xfrm>
          <a:off x="3143672" y="4221088"/>
          <a:ext cx="5215855" cy="1284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Visio" r:id="rId4" imgW="2334535" imgH="577413" progId="Visio.Drawing.11">
                  <p:embed/>
                </p:oleObj>
              </mc:Choice>
              <mc:Fallback>
                <p:oleObj name="Visio" r:id="rId4" imgW="2334535" imgH="577413" progId="Visio.Drawing.11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221088"/>
                        <a:ext cx="5215855" cy="12842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162288" y="1078411"/>
            <a:ext cx="295465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algn="ctr" eaLnBrk="1" fontAlgn="auto" hangingPunct="1">
              <a:lnSpc>
                <a:spcPct val="90000"/>
              </a:lnSpc>
              <a:spcAft>
                <a:spcPts val="0"/>
              </a:spcAft>
              <a:defRPr sz="3600">
                <a:solidFill>
                  <a:srgbClr val="5B9BD5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defTabSz="914400">
              <a:spcBef>
                <a:spcPct val="0"/>
              </a:spcBef>
              <a:defRPr/>
            </a:pPr>
            <a:r>
              <a:rPr lang="zh-CN" altLang="en-US" dirty="0"/>
              <a:t>散列函数定义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135E457-E509-4ECB-8826-31B9FA34E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EBC700F-A509-4CD0-9B7D-4D279C2EB87D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DE5B249-97C9-4755-A89D-B60369D69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49732FD-F065-4695-92D0-4E93D74A811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60000"/>
              </a:spcBef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1pPr>
            <a:lvl2pPr marL="742950" indent="-285750">
              <a:spcBef>
                <a:spcPct val="40000"/>
              </a:spcBef>
              <a:buClr>
                <a:schemeClr val="tx1"/>
              </a:buClr>
              <a:buChar char="–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lnSpc>
                <a:spcPct val="95000"/>
              </a:lnSpc>
              <a:spcBef>
                <a:spcPct val="35000"/>
              </a:spcBef>
              <a:buChar char="•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75000"/>
              </a:lnSpc>
              <a:spcBef>
                <a:spcPct val="30000"/>
              </a:spcBef>
              <a:buChar char="–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75000"/>
              </a:lnSpc>
              <a:spcBef>
                <a:spcPct val="30000"/>
              </a:spcBef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lnSpc>
                <a:spcPct val="75000"/>
              </a:lnSpc>
              <a:spcBef>
                <a:spcPct val="3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defTabSz="914400" eaLnBrk="0" fontAlgn="base" hangingPunct="0">
              <a:spcBef>
                <a:spcPct val="20000"/>
              </a:spcBef>
              <a:spcAft>
                <a:spcPct val="0"/>
              </a:spcAft>
              <a:buClrTx/>
              <a:buFontTx/>
              <a:buNone/>
              <a:defRPr/>
            </a:pPr>
            <a:fld id="{1CEDACF2-0E1B-428E-B42C-CEE98C2BC1B7}" type="slidenum">
              <a:rPr lang="en-US" altLang="zh-CN" sz="1400" b="0" smtClean="0">
                <a:solidFill>
                  <a:srgbClr val="01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defTabSz="914400" eaLnBrk="0" fontAlgn="base" hangingPunct="0">
                <a:spcBef>
                  <a:spcPct val="20000"/>
                </a:spcBef>
                <a:spcAft>
                  <a:spcPct val="0"/>
                </a:spcAft>
                <a:buClrTx/>
                <a:buFontTx/>
                <a:buNone/>
                <a:defRPr/>
              </a:pPr>
              <a:t>7</a:t>
            </a:fld>
            <a:endParaRPr lang="en-US" altLang="zh-CN" sz="1400" b="0">
              <a:solidFill>
                <a:srgbClr val="01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7408" y="1196752"/>
            <a:ext cx="10225136" cy="108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 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散列函数是一个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映象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，即：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将关键字的集合映射到某个地址集合上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它的设置很灵活，只要这个地址集合的大小不超出允许范围即可；</a:t>
            </a:r>
          </a:p>
        </p:txBody>
      </p:sp>
    </p:spTree>
    <p:extLst>
      <p:ext uri="{BB962C8B-B14F-4D97-AF65-F5344CB8AC3E}">
        <p14:creationId xmlns:p14="http://schemas.microsoft.com/office/powerpoint/2010/main" val="31633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5D652E5-2F91-48A3-A8A8-5DEC7F550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CE552278-7215-48F8-B310-16FBCE2717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  <a:defRPr/>
            </a:pPr>
            <a:fld id="{C7CBEE40-E024-48A8-A719-1279B1A3D1B1}" type="slidenum">
              <a:rPr lang="en-US" altLang="zh-CN" smtClean="0">
                <a:solidFill>
                  <a:srgbClr val="010000"/>
                </a:solidFill>
              </a:rPr>
              <a:pPr defTabSz="914400" eaLnBrk="0" fontAlgn="base" hangingPunct="0">
                <a:spcAft>
                  <a:spcPct val="0"/>
                </a:spcAft>
                <a:defRPr/>
              </a:pPr>
              <a:t>8</a:t>
            </a:fld>
            <a:endParaRPr lang="en-US" altLang="zh-CN">
              <a:solidFill>
                <a:srgbClr val="010000"/>
              </a:solidFill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67408" y="1196752"/>
            <a:ext cx="10225136" cy="108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 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散列函数是一个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映象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，即：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将关键字的集合映射到某个地址集合上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它的设置很灵活，只要这个地址集合的大小不超出允许范围即可；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232" y="2492896"/>
            <a:ext cx="10133304" cy="108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由于散列函数是一个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压缩映象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，因此，在一般情况下，很容易产生“冲突”现象，即： 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key2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  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h(key1) = h(key2)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59240" y="4005064"/>
            <a:ext cx="10133304" cy="561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algn="ctr"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H(key)=key %10</a:t>
            </a:r>
            <a:endParaRPr kumimoji="1" lang="zh-CN" altLang="en-US" sz="2600" dirty="0">
              <a:solidFill>
                <a:srgbClr val="01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86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67408" y="3933056"/>
            <a:ext cx="9900173" cy="108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kumimoji="1" sz="2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010000"/>
                </a:solidFill>
              </a:rPr>
              <a:t>3)  </a:t>
            </a:r>
            <a:r>
              <a:rPr lang="zh-CN" altLang="en-US" b="1" dirty="0">
                <a:solidFill>
                  <a:srgbClr val="010000"/>
                </a:solidFill>
              </a:rPr>
              <a:t>很难</a:t>
            </a:r>
            <a:r>
              <a:rPr lang="zh-CN" altLang="en-US" dirty="0">
                <a:solidFill>
                  <a:srgbClr val="010000"/>
                </a:solidFill>
              </a:rPr>
              <a:t>找到一个不产生冲突的散列函数。一般情况下，</a:t>
            </a:r>
            <a:r>
              <a:rPr lang="zh-CN" altLang="en-US" b="1" dirty="0">
                <a:solidFill>
                  <a:srgbClr val="010000"/>
                </a:solidFill>
              </a:rPr>
              <a:t>只能</a:t>
            </a:r>
            <a:r>
              <a:rPr lang="zh-CN" altLang="en-US" dirty="0">
                <a:solidFill>
                  <a:srgbClr val="010000"/>
                </a:solidFill>
              </a:rPr>
              <a:t>选择恰当的散列函数，使冲突尽可能少地产生。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893443" y="5229200"/>
            <a:ext cx="7920881" cy="1135054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lvl="1"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</a:lstStyle>
          <a:p>
            <a:pPr defTabSz="914400" eaLnBrk="0" fontAlgn="base" hangingPunct="0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2400" dirty="0">
                <a:solidFill>
                  <a:srgbClr val="010000"/>
                </a:solidFill>
              </a:rPr>
              <a:t>因此，散列查找需要做两方面事情：选择一个“</a:t>
            </a:r>
            <a:r>
              <a:rPr lang="zh-CN" altLang="en-US" sz="2400" b="1" dirty="0">
                <a:solidFill>
                  <a:srgbClr val="010000"/>
                </a:solidFill>
              </a:rPr>
              <a:t>好</a:t>
            </a:r>
            <a:r>
              <a:rPr lang="zh-CN" altLang="en-US" sz="2400" dirty="0">
                <a:solidFill>
                  <a:srgbClr val="010000"/>
                </a:solidFill>
              </a:rPr>
              <a:t>”的散列函数；提供一种</a:t>
            </a:r>
            <a:r>
              <a:rPr lang="zh-CN" altLang="en-US" sz="2400" b="1" dirty="0">
                <a:solidFill>
                  <a:srgbClr val="010000"/>
                </a:solidFill>
              </a:rPr>
              <a:t>“处理冲突”</a:t>
            </a:r>
            <a:r>
              <a:rPr lang="zh-CN" altLang="en-US" sz="2400" dirty="0">
                <a:solidFill>
                  <a:srgbClr val="010000"/>
                </a:solidFill>
              </a:rPr>
              <a:t> 的方法。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7408" y="1196752"/>
            <a:ext cx="10225136" cy="1081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  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散列函数是一个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映象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，即：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将关键字的集合映射到某个地址集合上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它的设置很灵活，只要这个地址集合的大小不超出允许范围即可；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87232" y="2492896"/>
            <a:ext cx="10133304" cy="108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500" rIns="13500">
            <a:spAutoFit/>
          </a:bodyPr>
          <a:lstStyle/>
          <a:p>
            <a:pPr defTabSz="9144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由于散列函数是一个</a:t>
            </a:r>
            <a:r>
              <a:rPr kumimoji="1" lang="zh-CN" altLang="en-US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压缩映象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，因此，在一般情况下，很容易产生“冲突”现象，即： 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key1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key2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  </a:t>
            </a:r>
            <a:r>
              <a:rPr kumimoji="1" lang="en-US" altLang="zh-CN" sz="2600" b="1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h(key1) = h(key2)</a:t>
            </a:r>
            <a:r>
              <a:rPr kumimoji="1" lang="zh-CN" altLang="en-US" sz="2600" dirty="0">
                <a:solidFill>
                  <a:srgbClr val="01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2C7ABF8B-1ADA-40E2-B90C-35B5E115C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11.4 </a:t>
            </a:r>
            <a:r>
              <a:rPr lang="zh-CN" altLang="en-US" dirty="0"/>
              <a:t>散列查找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3B8E3120-85ED-4780-BB63-551D043A865C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4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4YmNlNWMwMjlhM2UyZmExYjU5ZGZkYjU0MmU2OG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3828</Words>
  <Application>Microsoft Office PowerPoint</Application>
  <PresentationFormat>宽屏</PresentationFormat>
  <Paragraphs>626</Paragraphs>
  <Slides>54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54</vt:i4>
      </vt:variant>
    </vt:vector>
  </HeadingPairs>
  <TitlesOfParts>
    <vt:vector size="75" baseType="lpstr">
      <vt:lpstr>方正美黑简体</vt:lpstr>
      <vt:lpstr>方正颜宋简体_中</vt:lpstr>
      <vt:lpstr>华文中宋</vt:lpstr>
      <vt:lpstr>楷体_GB2312</vt:lpstr>
      <vt:lpstr>宋体</vt:lpstr>
      <vt:lpstr>微软雅黑</vt:lpstr>
      <vt:lpstr>幼圆</vt:lpstr>
      <vt:lpstr>Arial</vt:lpstr>
      <vt:lpstr>Bauhaus 93</vt:lpstr>
      <vt:lpstr>Calibri</vt:lpstr>
      <vt:lpstr>Calibri Light</vt:lpstr>
      <vt:lpstr>Segoe UI Black</vt:lpstr>
      <vt:lpstr>Symbol</vt:lpstr>
      <vt:lpstr>Tahoma</vt:lpstr>
      <vt:lpstr>Times New Roman</vt:lpstr>
      <vt:lpstr>Wingdings</vt:lpstr>
      <vt:lpstr>Office 主题</vt:lpstr>
      <vt:lpstr>Visio</vt:lpstr>
      <vt:lpstr>文档</vt:lpstr>
      <vt:lpstr>公式</vt:lpstr>
      <vt:lpstr>Equation</vt:lpstr>
      <vt:lpstr>PowerPoint 演示文稿</vt:lpstr>
      <vt:lpstr>PowerPoint 演示文稿</vt:lpstr>
      <vt:lpstr>PowerPoint 演示文稿</vt:lpstr>
      <vt:lpstr>11.4.1散列函数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11.4.1常见的散列函数</vt:lpstr>
      <vt:lpstr>散列函数</vt:lpstr>
      <vt:lpstr>散列函数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11.4.2冲突处理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11.4.3 散列表查找算法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11.4.4 查找性能分析</vt:lpstr>
      <vt:lpstr>PowerPoint 演示文稿</vt:lpstr>
      <vt:lpstr>PowerPoint 演示文稿</vt:lpstr>
      <vt:lpstr>PowerPoint 演示文稿</vt:lpstr>
      <vt:lpstr>11.4.5分布式散列表</vt:lpstr>
      <vt:lpstr>11.4.6  作业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倪文慧</cp:lastModifiedBy>
  <cp:revision>259</cp:revision>
  <dcterms:created xsi:type="dcterms:W3CDTF">2023-07-28T08:56:00Z</dcterms:created>
  <dcterms:modified xsi:type="dcterms:W3CDTF">2024-07-08T12:56:05Z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E456A48CC34F4B5B84FF1D304CE39A82_13</vt:lpwstr>
  </property>
  <property fmtid="{D5CDD505-2E9C-101B-9397-08002B2CF9AE}" pid="3" name="KSOProductBuildVer">
    <vt:lpwstr>2052-12.1.0.15120</vt:lpwstr>
  </property>
</Properties>
</file>