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30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270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9A382"/>
    <a:srgbClr val="FFFFFF"/>
    <a:srgbClr val="FF9933"/>
    <a:srgbClr val="FF6600"/>
    <a:srgbClr val="FF7C80"/>
    <a:srgbClr val="FF3399"/>
    <a:srgbClr val="FF33CC"/>
    <a:srgbClr val="51ADB7"/>
    <a:srgbClr val="C1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72" d="100"/>
          <a:sy n="72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tags" Target="../tags/tag15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tags" Target="../tags/tag12.xml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区间操作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12.1.3 线段树的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216" name="图形 2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245" y="4788535"/>
            <a:ext cx="8340725" cy="1878965"/>
          </a:xfrm>
          <a:prstGeom prst="rect">
            <a:avLst/>
          </a:prstGeom>
        </p:spPr>
      </p:pic>
      <p:sp>
        <p:nvSpPr>
          <p:cNvPr id="7" name="内容占位符 2" descr="7b0a202020202262756c6c6574223a20227b5c2263617465676f727949645c223a31303032352c5c2274656d706c61746549645c223a32303233313536317d220a7d0a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30225" y="1125220"/>
            <a:ext cx="10925810" cy="4526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如果在[a,b]线段树中求[L,R]范围内的区间结果（比如求最小值/最大值/求和值等），可以采用线段树的区间操作，步骤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buFont typeface="Wingdings" panose="05000000000000000000" charset="0"/>
              <a:buBlip>
                <a:blip r:embed="rId5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首先判断[L,R]是否在线段树范围[a,b]中，如果不在，则区间操作结束，操作结果为0。</a:t>
            </a:r>
            <a:endParaRPr lang="zh-CN" altLang="en-US" sz="20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lvl="1">
              <a:buFont typeface="Wingdings" panose="05000000000000000000" charset="0"/>
              <a:buBlip>
                <a:blip r:embed="rId5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否则就在范围内，然后判断范围是否刚好是[a,b]，如果是，则根结点的值就是[L,R]的值；</a:t>
            </a:r>
            <a:endParaRPr lang="zh-CN" altLang="en-US" sz="20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lvl="1">
              <a:buFont typeface="Wingdings" panose="05000000000000000000" charset="0"/>
              <a:buBlip>
                <a:blip r:embed="rId5"/>
              </a:buBlip>
            </a:pPr>
            <a:r>
              <a:rPr lang="zh-CN" altLang="en-US" sz="2000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否则计算m=(a+b)/2,如果R&lt;m,则操作范围缩小在左分支继续； 或者L&gt;m，则操作范围缩小在右分支继续；否则左右分支都要进一步进行区间的递归操作。</a:t>
            </a:r>
            <a:endParaRPr lang="zh-CN" altLang="en-US" sz="2000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也就是说，如果区间操作在线段树的某个区间，则先从所在分支向下递归定位所在分支，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覆盖左右分支的部分结点和中间部分结点。其中两侧的结点一直向下递归到子树的L=a,R=b的时候才停止向下，然后回溯。所以左右两侧的最多向下递归到叶结点，中间的在L=a,R=b就停止了。所以最大的递归次数是不超过两侧的树高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区间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操作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12.1.3 线段树的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5" name="图形 2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005" y="3964940"/>
            <a:ext cx="11326495" cy="255143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04215" y="1822450"/>
            <a:ext cx="1041971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 p=1,m=(1+14)/2=7; 3&lt;m&lt;9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，左右子树都进一步求解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 p=1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的左子树：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p=2, m=(1+7)/2=4; 3&lt;m&lt;7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，左右子树进一步求解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p=1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的右子树：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p=3,m=(8+14)/2=11; 8&lt;m&lt;14,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左右子树进一步求解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p=2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左子树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p=4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m=(1+4)/2=2, 2&lt;m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，只到右子树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p=9,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p=2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的右子树：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[5,7]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[3,9]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范围之内，返回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V[3,7]=min(V[3,4],V[5,7])=min(6,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5;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(4) p=3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的左子树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p=6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m=(8+11)/2=9,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只到左子树，返回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(5) 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V[3,9]=min(V[3,7],V[8,9])=min(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,4)=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>
            <a:off x="584200" y="1125220"/>
            <a:ext cx="10925810" cy="50355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例：快速求出[L,R]区间的最小值V[L,R]，其中1&lt;=L&lt;=R&lt;=14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区间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操作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12.1.3 线段树的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9" name="任意多边形: 形状 28"/>
          <p:cNvSpPr/>
          <p:nvPr>
            <p:custDataLst>
              <p:tags r:id="rId1"/>
            </p:custDataLst>
          </p:nvPr>
        </p:nvSpPr>
        <p:spPr>
          <a:xfrm>
            <a:off x="650240" y="1450975"/>
            <a:ext cx="10925810" cy="211518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例题：已知10000个正整数，用A数组存储这10000个正整数。其中A[i]表示存储的第i个数(1 &lt;= i &lt;= 10000)。请统计：编号从L到R的所有数之和为多少？如果将第L个数增加C （1 &lt;= L &lt;= 10000）,则编号从L到R的所有数之和为多少？ 其中1&lt;= L &lt;= R &lt;= 10000。如果将[L,R]区间的所有数都增加C,则编号[L,R]的所有数之和是多少？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区间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操作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12.1.3 线段树的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10870" y="1348105"/>
            <a:ext cx="1104646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首先求范围和，直接累加求和的时间复杂度是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O(n)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。如果用线段树，其中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a=1,b=10000,seg_tree[1]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的值是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</a:t>
            </a:r>
            <a:r>
              <a:rPr lang="en-US" altLang="zh-CN" sz="20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a,b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]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范围内的和值。根据线段树的区间操作规则，最坏时间复杂度是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倍树高，所以最坏时间复杂度是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O(</a:t>
            </a:r>
            <a:r>
              <a:rPr lang="en-US" altLang="zh-CN" sz="20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logn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。而最好的时间刚好是求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[1,10000]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的值，只需要查找根结点，一次求出</a:t>
            </a:r>
            <a:r>
              <a:rPr lang="en-US" altLang="zh-CN" sz="20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seg_tree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[1]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的值是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[1,10000]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的和值。采用完全二叉树存储线段树，则线段树空间复杂度是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O(n)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zh-CN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如果将第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个数增加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C,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则从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[L,L]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叶结点到根的值都要增加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。时间复杂度是树高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O(</a:t>
            </a:r>
            <a:r>
              <a:rPr lang="en-US" altLang="zh-CN" sz="20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logn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）。</a:t>
            </a:r>
            <a:endParaRPr lang="zh-CN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线段树的区间修改，从根向子树递归查询的时候，如果当前区间完全覆盖更新区间，则只更新当前结点的信息，并做</a:t>
            </a:r>
            <a:r>
              <a:rPr lang="zh-CN" altLang="zh-CN" sz="2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延迟</a:t>
            </a:r>
            <a:r>
              <a:rPr lang="en-US" altLang="zh-CN" sz="2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(lazy)</a:t>
            </a:r>
            <a:r>
              <a:rPr lang="zh-CN" altLang="zh-CN" sz="2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标记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，递归结束。但是在后续的</a:t>
            </a:r>
            <a:r>
              <a:rPr lang="zh-CN" altLang="zh-CN" sz="2000" b="1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区间查询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过程中，如果查询区间完全覆盖当前区间，则返回当前区间的值。但如果查询区间不能完全覆盖当前区间，且发现了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lazy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标记，则将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lazy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标记下放至叶节点，更新叶节点信息，同时取消自身的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lazy</a:t>
            </a:r>
            <a:r>
              <a:rPr lang="zh-CN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标记。也就是修改的时候到完全覆盖区间结点就结束，查询的时候才更新到叶结点。</a:t>
            </a:r>
            <a:endParaRPr lang="zh-CN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13790" y="913765"/>
            <a:ext cx="1609090" cy="396875"/>
          </a:xfrm>
          <a:prstGeom prst="roundRect">
            <a:avLst/>
          </a:prstGeom>
          <a:solidFill>
            <a:srgbClr val="009999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解析：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12.1.4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小结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12.1.4 线段树的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682750"/>
            <a:ext cx="10925810" cy="46316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线段树的适用范围很广，支持在线维护修改和查询：区间求和、区间内的最大值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最小值、区间内的最大公约数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最小公倍数、区间修改、单点修改等操作。线段树的思想和分治思想很相像，但必须满足原问题的解可以由不相交的子问题的解合并得到，否则不能用线段树求解。比如求区间的众数；区间的最长不下降子序列；</a:t>
            </a:r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序列的连续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的个数等不能通过简单合并子问题的解求解原问题，这些类型就不适合线段树。一个问题，只要能化成对一些连续点的修改和统计问题，就可以用线段树来解决。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对于一维线段树来说，每次更新以及查询的时间复杂度为</a:t>
            </a:r>
            <a:r>
              <a:rPr lang="en-US" altLang="zh-CN" dirty="0">
                <a:solidFill>
                  <a:schemeClr val="tx1"/>
                </a:solidFill>
              </a:rPr>
              <a:t>O(</a:t>
            </a:r>
            <a:r>
              <a:rPr lang="en-US" altLang="zh-CN" dirty="0" err="1">
                <a:solidFill>
                  <a:schemeClr val="tx1"/>
                </a:solidFill>
              </a:rPr>
              <a:t>logn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。还可以扩充到二维线段树和三维线段树。在进行区间更新操作时，可以只做标记不更新，而在做查询操作的时候，才在递归向下的时候进行真正到叶结点的值的更新，递归向根回退求解的时候更新回退路径的结点值。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12.1.5  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12.1.5 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847215"/>
            <a:ext cx="10925810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修改下图所示的线段树，使其快速求出</a:t>
            </a:r>
            <a:r>
              <a:rPr lang="en-US" altLang="zh-CN" dirty="0">
                <a:solidFill>
                  <a:schemeClr val="tx1"/>
                </a:solidFill>
              </a:rPr>
              <a:t>[3,7]</a:t>
            </a:r>
            <a:r>
              <a:rPr lang="zh-CN" altLang="en-US" dirty="0">
                <a:solidFill>
                  <a:schemeClr val="tx1"/>
                </a:solidFill>
              </a:rPr>
              <a:t>范围的和值。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在上题建好的区间求和线段树的基础上，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题建好区间求和线段树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之后，要求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[8,11]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区间的值都增加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。请采用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azy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标记法修改线段树，并求出</a:t>
            </a:r>
            <a:r>
              <a:rPr lang="zh-CN" altLang="zh-CN" dirty="0">
                <a:solidFill>
                  <a:schemeClr val="tx1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[5,10]</a:t>
            </a: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区间的和值。</a:t>
            </a:r>
            <a:endParaRPr lang="zh-CN" altLang="zh-CN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" name="图形 2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015" y="3304540"/>
            <a:ext cx="11951970" cy="269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464686" y="3439840"/>
            <a:ext cx="32626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12.1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线段树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7186" y="2445722"/>
            <a:ext cx="389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06705" y="4644472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638" y="1716967"/>
            <a:ext cx="3871444" cy="335407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12.1.1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线段树的定义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12.1.2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线段树的存储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12.1.3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线段树的操作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12.1.4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小结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12.1.5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作业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12.1.1  </a:t>
            </a:r>
            <a:r>
              <a:rPr lang="zh-CN" altLang="en-US" sz="2800">
                <a:sym typeface="+mn-ea"/>
              </a:rPr>
              <a:t>线段树的定义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12.1.1 线段树的定义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0" lvl="0" indent="2667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线段树是满足下面条件的二叉查找树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seg_tree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：根结点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=1记为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seg_tree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[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]=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v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，表示线段区间[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l, r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]的值是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v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 —— 例如为查找区间最小值而设计的线段树中，这个值就是区间内所有元素的最小值，如果是为求区间和设计的线段树，这个值就是区间内所有元素的和。区间的长度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=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r-l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+1。</a:t>
            </a:r>
            <a:endParaRPr lang="zh-CN" altLang="zh-CN" sz="2400" dirty="0">
              <a:solidFill>
                <a:schemeClr val="tx1"/>
              </a:solidFill>
              <a:cs typeface="微软雅黑" panose="020B0503020204020204" pitchFamily="34" charset="-122"/>
            </a:endParaRPr>
          </a:p>
          <a:p>
            <a:pPr marL="0" lvl="0" indent="2667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如果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&gt;1: 则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seg_tree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[2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]是区间[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l,r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]的左儿子的值，表示的范围是[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,(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l+r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)/2]；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seg_tree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[2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+1]是区间[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l, r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]的右儿子的值，表示的范围是[(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l+r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)/2+1,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]。</a:t>
            </a:r>
            <a:endParaRPr lang="zh-CN" altLang="zh-CN" sz="2400" dirty="0">
              <a:solidFill>
                <a:schemeClr val="tx1"/>
              </a:solidFill>
              <a:cs typeface="微软雅黑" panose="020B0503020204020204" pitchFamily="34" charset="-122"/>
            </a:endParaRPr>
          </a:p>
          <a:p>
            <a:pPr marL="0" lvl="0" indent="26670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如果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=1: 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seg_tree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[</a:t>
            </a:r>
            <a:r>
              <a:rPr lang="zh-CN" altLang="zh-CN" sz="2400" i="1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zh-CN" sz="2400" dirty="0">
                <a:solidFill>
                  <a:srgbClr val="000000"/>
                </a:solidFill>
                <a:cs typeface="微软雅黑" panose="020B0503020204020204" pitchFamily="34" charset="-122"/>
                <a:sym typeface="+mn-ea"/>
              </a:rPr>
              <a:t>]是叶结点。</a:t>
            </a:r>
            <a:endParaRPr lang="zh-CN" altLang="zh-CN" sz="2400" dirty="0">
              <a:cs typeface="微软雅黑" panose="020B0503020204020204" pitchFamily="34" charset="-122"/>
            </a:endParaRPr>
          </a:p>
        </p:txBody>
      </p:sp>
      <p:pic>
        <p:nvPicPr>
          <p:cNvPr id="1026" name="Picture 2" descr="https://www.kdocs.cn/api/v3/office/copy/OFhLOE5lZGpxZ0c5QUZFMmZCcllWR3NoazM3SENmby9LblVLY2JkZytNMEtyQk5OS3FFQ3VoQUgyY2c4Kzlha2FEdXczbmZUYVJvbE9wcEVvQUdMSm5jMUUxcmZlT2ljVUpGcG12K05vK3VzUlNtZE5NS0F0NmdWLytsUDh5UHZyb2RCSktTT2F3Uk04Q2JhMEozcVlicG5KZVhMZ0lsbUgvNTRFbVMveVBqSjRKVkZoZGpYdGgxU0lVSkE4TEtWSUdQMWVYR3ovM0VhaFlkbU1rL2J5L1dDNS9rVGxCb0JNMnJFNmJTaVY1V2xwWkNROG10UGNFMEkvcFRrTzBKbHp5ckdCOGJsaSswPQ==/attach/object/05024297f560e95442c57496a6d8d154ee11b94f?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3" y="4059942"/>
            <a:ext cx="9992764" cy="22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12.1.1  </a:t>
            </a:r>
            <a:r>
              <a:rPr lang="zh-CN" altLang="en-US" sz="2800">
                <a:sym typeface="+mn-ea"/>
              </a:rPr>
              <a:t>线段树的定义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12.1.1 线段树的定义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1026" name="Picture 2" descr="https://www.kdocs.cn/api/v3/office/copy/OFhLOE5lZGpxZ0c5QUZFMmZCcllWR3NoazM3SENmby9LblVLY2JkZytNMEtyQk5OS3FFQ3VoQUgyY2c4Kzlha2FEdXczbmZUYVJvbE9wcEVvQUdMSm5jMUUxcmZlT2ljVUpGcG12K05vK3VzUlNtZE5NS0F0NmdWLytsUDh5UHZyb2RCSktTT2F3Uk04Q2JhMEozcVlicG5KZVhMZ0lsbUgvNTRFbVMveVBqSjRKVkZoZGpYdGgxU0lVSkE4TEtWSUdQMWVYR3ovM0VhaFlkbU1rL2J5L1dDNS9rVGxCb0JNMnJFNmJTaVY1V2xwWkNROG10UGNFMEkvcFRrTzBKbHp5ckdCOGJsaSswPQ==/attach/object/05024297f560e95442c57496a6d8d154ee11b94f?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68" y="3507492"/>
            <a:ext cx="9992764" cy="22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900680" y="59683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/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求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[1,14]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区间最小值的线段树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任意多边形: 形状 28"/>
          <p:cNvSpPr/>
          <p:nvPr>
            <p:custDataLst>
              <p:tags r:id="rId3"/>
            </p:custDataLst>
          </p:nvPr>
        </p:nvSpPr>
        <p:spPr>
          <a:xfrm>
            <a:off x="6213475" y="1916430"/>
            <a:ext cx="5343525" cy="112585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indent="0"/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线段树采用二分法进行构造，因此是平衡二叉树，线段树的结点总数=叶结点个数n+内部结点个数n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-1=2n-1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任意多边形: 形状 28"/>
          <p:cNvSpPr/>
          <p:nvPr>
            <p:custDataLst>
              <p:tags r:id="rId4"/>
            </p:custDataLst>
          </p:nvPr>
        </p:nvSpPr>
        <p:spPr>
          <a:xfrm>
            <a:off x="476250" y="1916430"/>
            <a:ext cx="5139055" cy="112585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indent="0"/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：根结点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seg_tree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[1]=3,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[1,14]</a:t>
            </a:r>
            <a:r>
              <a:rPr 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范围的最小值是</a:t>
            </a:r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12.1.2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sym typeface="+mn-ea"/>
              </a:rPr>
              <a:t>存储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12.1.2 线段树的</a:t>
            </a:r>
            <a:r>
              <a:rPr lang="zh-CN" altLang="en-US" dirty="0"/>
              <a:t>存储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1026" name="Picture 2" descr="https://www.kdocs.cn/api/v3/office/copy/OFhLOE5lZGpxZ0c5QUZFMmZCcllWR3NoazM3SENmby9LblVLY2JkZytNMEtyQk5OS3FFQ3VoQUgyY2c4Kzlha2FEdXczbmZUYVJvbE9wcEVvQUdMSm5jMUUxcmZlT2ljVUpGcG12K05vK3VzUlNtZE5NS0F0NmdWLytsUDh5UHZyb2RCSktTT2F3Uk04Q2JhMEozcVlicG5KZVhMZ0lsbUgvNTRFbVMveVBqSjRKVkZoZGpYdGgxU0lVSkE4TEtWSUdQMWVYR3ovM0VhaFlkbU1rL2J5L1dDNS9rVGxCb0JNMnJFNmJTaVY1V2xwWkNROG10UGNFMEkvcFRrTzBKbHp5ckdCOGJsaSswPQ==/attach/object/05024297f560e95442c57496a6d8d154ee11b94f?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68" y="4146302"/>
            <a:ext cx="9992764" cy="225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67690" y="1469390"/>
            <a:ext cx="10925810" cy="2809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19A382"/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线段树是二叉查找树，可以采用二叉链表存储，也可以扩充为完全二叉树按照层序编号，用数组存储线段树的数据。</a:t>
            </a:r>
            <a:endParaRPr lang="zh-CN" altLang="en-US">
              <a:solidFill>
                <a:schemeClr val="tx1"/>
              </a:solidFill>
            </a:endParaRPr>
          </a:p>
          <a:p>
            <a:pPr marL="457200" indent="-457200">
              <a:buClr>
                <a:srgbClr val="19A382"/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根据完全二叉树用数组存储的性质：第i个结点如果有双亲，双亲在[i/2]（i&gt;&gt;1）位置，如果有左右孩子，则左孩子在2*i(i&lt;&lt;1)位置，右孩子在2*i+1(i&lt;&lt;1|1)。</a:t>
            </a:r>
            <a:endParaRPr lang="zh-CN" altLang="en-US">
              <a:solidFill>
                <a:schemeClr val="tx1"/>
              </a:solidFill>
            </a:endParaRPr>
          </a:p>
          <a:p>
            <a:pPr marL="457200" indent="-457200">
              <a:buClr>
                <a:srgbClr val="19A382"/>
              </a:buClr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如下图</a:t>
            </a:r>
            <a:r>
              <a:rPr lang="en-US" altLang="zh-CN">
                <a:solidFill>
                  <a:schemeClr val="tx1"/>
                </a:solidFill>
              </a:rPr>
              <a:t>[1,14]</a:t>
            </a:r>
            <a:r>
              <a:rPr lang="zh-CN" altLang="en-US">
                <a:solidFill>
                  <a:schemeClr val="tx1"/>
                </a:solidFill>
              </a:rPr>
              <a:t>范围求最小值的线段树，圆圈外的数字就是存储在数组的索引。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sym typeface="+mn-ea"/>
              </a:rPr>
              <a:t>操作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12.1.3 线段树的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218" name="图形 2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025" y="1143000"/>
            <a:ext cx="10039985" cy="5749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点操作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12.1.3 线段树的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84555" y="3429000"/>
            <a:ext cx="692150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例：修改下面线段树索引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的值为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6" name="图形 2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750945"/>
            <a:ext cx="11951970" cy="2692400"/>
          </a:xfrm>
          <a:prstGeom prst="rect">
            <a:avLst/>
          </a:prstGeom>
        </p:spPr>
      </p:pic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>
            <a:off x="650240" y="1450975"/>
            <a:ext cx="10925810" cy="184467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修改[a,b]范围的索引为k的数据为x，则只需要从根，按照二分搜索方法，判断k与m=(a+b)/2的大小关系，确定线段树的搜索路径，直到到达m=k的叶结点，修改T[k]=x，并在回溯的时候修改沿路的对应的区间值，具体操作如线段树的初始化的思维导图的步骤2所示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12.1.3  </a:t>
            </a:r>
            <a:r>
              <a:rPr lang="zh-CN" altLang="en-US">
                <a:sym typeface="+mn-ea"/>
              </a:rPr>
              <a:t>线段树的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点操作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12.1.3 线段树的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7" name="图形 2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165" y="3772535"/>
            <a:ext cx="11329670" cy="2550795"/>
          </a:xfrm>
          <a:prstGeom prst="rect">
            <a:avLst/>
          </a:prstGeom>
        </p:spPr>
      </p:pic>
      <p:pic>
        <p:nvPicPr>
          <p:cNvPr id="8" name="图形 2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030" y="839470"/>
            <a:ext cx="11951970" cy="2692400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6544945" y="3582670"/>
            <a:ext cx="132080" cy="5943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>
            <p:custDataLst>
              <p:tags r:id="rId7"/>
            </p:custDataLst>
          </p:nvPr>
        </p:nvSpPr>
        <p:spPr>
          <a:xfrm>
            <a:off x="838200" y="946785"/>
            <a:ext cx="1477010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COMMONDATA" val="eyJoZGlkIjoiODU4YmNlNWMwMjlhM2UyZmExYjU5ZGZkYjU0MmU2OG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演示</Application>
  <PresentationFormat>宽屏</PresentationFormat>
  <Paragraphs>155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华文中宋</vt:lpstr>
      <vt:lpstr>微软雅黑</vt:lpstr>
      <vt:lpstr>Bauhaus 93</vt:lpstr>
      <vt:lpstr>Segoe UI Black</vt:lpstr>
      <vt:lpstr>方正颜宋简体_中</vt:lpstr>
      <vt:lpstr>Calibri</vt:lpstr>
      <vt:lpstr>Arial Unicode MS</vt:lpstr>
      <vt:lpstr>Calibri Light</vt:lpstr>
      <vt:lpstr>Times New Roman</vt:lpstr>
      <vt:lpstr>方正美黑简体</vt:lpstr>
      <vt:lpstr>黑体</vt:lpstr>
      <vt:lpstr>等线</vt:lpstr>
      <vt:lpstr>Cambria</vt:lpstr>
      <vt:lpstr>Webdings</vt:lpstr>
      <vt:lpstr>幼圆</vt:lpstr>
      <vt:lpstr>微软雅黑 Light</vt:lpstr>
      <vt:lpstr>Wingdings</vt:lpstr>
      <vt:lpstr>Office 主题</vt:lpstr>
      <vt:lpstr>PowerPoint 演示文稿</vt:lpstr>
      <vt:lpstr>PowerPoint 演示文稿</vt:lpstr>
      <vt:lpstr>PowerPoint 演示文稿</vt:lpstr>
      <vt:lpstr>1.1  问题引入：大型超市</vt:lpstr>
      <vt:lpstr>12.1.1  线段树的定义</vt:lpstr>
      <vt:lpstr>12.1.1  线段树的定义</vt:lpstr>
      <vt:lpstr>12.1.2  线段树的存储</vt:lpstr>
      <vt:lpstr>12.1.3  线段树的操作</vt:lpstr>
      <vt:lpstr>12.1.3  线段树的点操作</vt:lpstr>
      <vt:lpstr>12.1.3  线段树的点操作</vt:lpstr>
      <vt:lpstr>12.1.3  线段树的点操作</vt:lpstr>
      <vt:lpstr>12.1.3  线段树的点操作</vt:lpstr>
      <vt:lpstr>12.1.3  线段树的点操作</vt:lpstr>
      <vt:lpstr>12.1.3  线段树的点操作</vt:lpstr>
      <vt:lpstr>12.1.3  线段树的点操作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波</cp:lastModifiedBy>
  <cp:revision>227</cp:revision>
  <dcterms:created xsi:type="dcterms:W3CDTF">2023-07-28T08:56:00Z</dcterms:created>
  <dcterms:modified xsi:type="dcterms:W3CDTF">2023-08-05T03:20:36Z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E456A48CC34F4B5B84FF1D304CE39A82_13</vt:lpwstr>
  </property>
  <property fmtid="{D5CDD505-2E9C-101B-9397-08002B2CF9AE}" pid="3" name="KSOProductBuildVer">
    <vt:lpwstr>2052-12.1.0.15120</vt:lpwstr>
  </property>
</Properties>
</file>