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58" r:id="rId6"/>
    <p:sldId id="308" r:id="rId7"/>
    <p:sldId id="349" r:id="rId8"/>
    <p:sldId id="350" r:id="rId9"/>
    <p:sldId id="351" r:id="rId10"/>
    <p:sldId id="361" r:id="rId11"/>
    <p:sldId id="362" r:id="rId12"/>
    <p:sldId id="363" r:id="rId13"/>
    <p:sldId id="364" r:id="rId14"/>
    <p:sldId id="365" r:id="rId15"/>
    <p:sldId id="359" r:id="rId16"/>
    <p:sldId id="270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684"/>
    <a:srgbClr val="009999"/>
    <a:srgbClr val="19A382"/>
    <a:srgbClr val="FF9933"/>
    <a:srgbClr val="FF6600"/>
    <a:srgbClr val="FF7C80"/>
    <a:srgbClr val="FF3399"/>
    <a:srgbClr val="FF33CC"/>
    <a:srgbClr val="51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971" autoAdjust="0"/>
  </p:normalViewPr>
  <p:slideViewPr>
    <p:cSldViewPr snapToGrid="0">
      <p:cViewPr varScale="1">
        <p:scale>
          <a:sx n="72" d="100"/>
          <a:sy n="72" d="100"/>
        </p:scale>
        <p:origin x="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5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18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0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9.png"/><Relationship Id="rId7" Type="http://schemas.openxmlformats.org/officeDocument/2006/relationships/tags" Target="../tags/tag24.xml"/><Relationship Id="rId6" Type="http://schemas.openxmlformats.org/officeDocument/2006/relationships/image" Target="../media/image8.png"/><Relationship Id="rId5" Type="http://schemas.openxmlformats.org/officeDocument/2006/relationships/tags" Target="../tags/tag23.xml"/><Relationship Id="rId4" Type="http://schemas.openxmlformats.org/officeDocument/2006/relationships/image" Target="../media/image7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2.png"/><Relationship Id="rId13" Type="http://schemas.openxmlformats.org/officeDocument/2006/relationships/tags" Target="../tags/tag27.xml"/><Relationship Id="rId12" Type="http://schemas.openxmlformats.org/officeDocument/2006/relationships/image" Target="../media/image11.png"/><Relationship Id="rId11" Type="http://schemas.openxmlformats.org/officeDocument/2006/relationships/tags" Target="../tags/tag26.xml"/><Relationship Id="rId10" Type="http://schemas.openxmlformats.org/officeDocument/2006/relationships/image" Target="../media/image10.png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29.xml"/><Relationship Id="rId2" Type="http://schemas.openxmlformats.org/officeDocument/2006/relationships/image" Target="../media/image13.png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image" Target="../media/image15.png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7.png"/><Relationship Id="rId12" Type="http://schemas.openxmlformats.org/officeDocument/2006/relationships/tags" Target="../tags/tag40.xml"/><Relationship Id="rId11" Type="http://schemas.openxmlformats.org/officeDocument/2006/relationships/image" Target="../media/image16.png"/><Relationship Id="rId10" Type="http://schemas.openxmlformats.org/officeDocument/2006/relationships/tags" Target="../tags/tag39.xml"/><Relationship Id="rId1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12.2.3  树状数组的区间求和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523673"/>
            <a:ext cx="10515600" cy="51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en-US" altLang="zh-CN" dirty="0"/>
              <a:t>12.2.3  </a:t>
            </a:r>
            <a:r>
              <a:rPr lang="zh-CN" altLang="en-US" dirty="0"/>
              <a:t>树状数组的区间</a:t>
            </a:r>
            <a:r>
              <a:rPr lang="zh-CN" altLang="en-US" dirty="0"/>
              <a:t>求和</a:t>
            </a:r>
            <a:endParaRPr lang="zh-CN" altLang="en-US" dirty="0"/>
          </a:p>
        </p:txBody>
      </p:sp>
      <p:pic>
        <p:nvPicPr>
          <p:cNvPr id="2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7000" y="2214000"/>
            <a:ext cx="6740000" cy="24300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907540" y="5025390"/>
            <a:ext cx="743521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S[2,5]=S[5]-S[1]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S[5]=C[5]+Sf[5]=C[5]+S[4]=C[5]+C[4]+Sf[4]=C[5]+C[4]=19+7=26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S[1]=C[1]+Sf[1]=C[1]=6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S[2,5]=26-6=20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任意多边形: 形状 28"/>
          <p:cNvSpPr/>
          <p:nvPr>
            <p:custDataLst>
              <p:tags r:id="rId5"/>
            </p:custDataLst>
          </p:nvPr>
        </p:nvSpPr>
        <p:spPr>
          <a:xfrm>
            <a:off x="2069465" y="1809115"/>
            <a:ext cx="1477010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12.2.3  树状数组</a:t>
            </a:r>
            <a:r>
              <a:rPr lang="zh-CN" dirty="0"/>
              <a:t>小结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523673"/>
            <a:ext cx="10515600" cy="51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en-US" altLang="zh-CN" dirty="0"/>
              <a:t>12.2.4  </a:t>
            </a:r>
            <a:r>
              <a:rPr lang="zh-CN" altLang="en-US" dirty="0"/>
              <a:t>树状数组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94460" y="1629410"/>
            <a:ext cx="84620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树状数组的本质是通过一种巧妙的基于二进制的方法划分出</a:t>
            </a:r>
            <a:r>
              <a:rPr lang="en-US" b="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个区间，使得任意前缀区间都可以由这</a:t>
            </a:r>
            <a:r>
              <a:rPr lang="en-US" b="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个区间中不超过</a:t>
            </a:r>
            <a:r>
              <a:rPr lang="en-US" altLang="zh-CN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个区间组合而成，且每一个元素最多被这</a:t>
            </a:r>
            <a:r>
              <a:rPr lang="en-US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个区间中的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个区间包含。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状数组最适合求区间和或区间积。事实上，只要任一区间内的计算可以通过两个前缀计算的逆运算得到就可以，例如减法是加法的逆运算，除法是乘法的逆运算等等。但像求区间最大值、最小值这种运算，就还是用线段树比较方便了。</a:t>
            </a:r>
            <a:endParaRPr lang="zh-CN" altLang="en-US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endParaRPr lang="en-US" altLang="zh-CN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48300" y="2275840"/>
            <a:ext cx="79311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31590" y="2663190"/>
            <a:ext cx="793115" cy="22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12.2.3  树状数组</a:t>
            </a:r>
            <a:r>
              <a:rPr lang="zh-CN" dirty="0"/>
              <a:t>作业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523673"/>
            <a:ext cx="10515600" cy="51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en-US" altLang="zh-CN" dirty="0"/>
              <a:t>12.2.5  </a:t>
            </a:r>
            <a:r>
              <a:rPr lang="zh-CN" altLang="en-US" dirty="0"/>
              <a:t>树状数组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394460" y="1629410"/>
            <a:ext cx="846201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>
              <a:lnSpc>
                <a:spcPct val="150000"/>
              </a:lnSpc>
            </a:pPr>
            <a:r>
              <a:rPr lang="zh-CN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树状数组的本质是通过一种巧妙的基于二进制的方法划分出</a:t>
            </a:r>
            <a:r>
              <a:rPr lang="en-US" b="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个区间，使得任意前缀区间都可以由这</a:t>
            </a:r>
            <a:r>
              <a:rPr lang="en-US" b="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个区间中不超过</a:t>
            </a:r>
            <a:r>
              <a:rPr lang="en-US" altLang="zh-CN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个区间组合而成，且每一个元素最多被这</a:t>
            </a:r>
            <a:r>
              <a:rPr lang="en-US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个区间中的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个区间包含。</a:t>
            </a:r>
            <a:endParaRPr 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树状数组最适合求区间和或区间积。事实上，只要任一区间内的计算可以通过两个前缀计算的逆运算得到就可以，例如减法是加法的逆运算，除法是乘法的逆运算等等。但像求区间最大值、最小值这种运算，就还是用线段树比较方便了。</a:t>
            </a:r>
            <a:endParaRPr lang="zh-CN" altLang="en-US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6700"/>
            <a:endParaRPr lang="en-US" altLang="zh-CN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448300" y="2275840"/>
            <a:ext cx="79311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831590" y="2663190"/>
            <a:ext cx="793115" cy="22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12.1.5  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12.1.5 </a:t>
            </a:r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847215"/>
            <a:ext cx="10925810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线段树和树状数组都能够解决区间问题，请分析各自特点和适合场合。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已知数组A=[5, 3, 8, 2, 6, 1, 4, 7]，请建立树状数组并根据树状数组求出[3,6]的和值。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184968" y="3439840"/>
            <a:ext cx="382206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12.2 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树状数组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7186" y="2445722"/>
            <a:ext cx="38976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306705" y="4644472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99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9675" y="1717040"/>
            <a:ext cx="5403215" cy="335407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12.2.1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树状数组的用途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12.2.2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树状数组的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lowbit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运算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12.2.3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树状数组区间求和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12.2.4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小结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12.2.5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作业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>
            <p:custDataLst>
              <p:tags r:id="rId1"/>
            </p:custDataLst>
          </p:nvPr>
        </p:nvSpPr>
        <p:spPr>
          <a:xfrm>
            <a:off x="8216265" y="2305050"/>
            <a:ext cx="3898900" cy="3335020"/>
          </a:xfrm>
          <a:prstGeom prst="roundRect">
            <a:avLst>
              <a:gd name="adj" fmla="val 4359"/>
            </a:avLst>
          </a:prstGeom>
          <a:solidFill>
            <a:srgbClr val="FFFFFF"/>
          </a:solidFill>
          <a:ln w="15875">
            <a:gradFill>
              <a:gsLst>
                <a:gs pos="0">
                  <a:srgbClr val="150D09">
                    <a:lumMod val="50000"/>
                    <a:lumOff val="50000"/>
                  </a:srgbClr>
                </a:gs>
                <a:gs pos="74000">
                  <a:srgbClr val="150D09">
                    <a:lumMod val="10000"/>
                    <a:lumOff val="90000"/>
                  </a:srgbClr>
                </a:gs>
              </a:gsLst>
              <a:lin ang="5400000" scaled="1"/>
            </a:gradFill>
          </a:ln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12.2.1  </a:t>
            </a:r>
            <a:r>
              <a:rPr lang="zh-CN" altLang="en-US" sz="2800">
                <a:sym typeface="+mn-ea"/>
              </a:rPr>
              <a:t>树状数组的</a:t>
            </a:r>
            <a:r>
              <a:rPr lang="zh-CN" altLang="en-US" sz="2800">
                <a:sym typeface="+mn-ea"/>
              </a:rPr>
              <a:t>用途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12.2.1 </a:t>
            </a:r>
            <a:r>
              <a:rPr lang="zh-CN" altLang="en-US" dirty="0"/>
              <a:t>树状数组的</a:t>
            </a:r>
            <a:r>
              <a:rPr lang="zh-CN" altLang="en-US" dirty="0"/>
              <a:t>用途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6" name="圆角矩形 25"/>
          <p:cNvSpPr/>
          <p:nvPr>
            <p:custDataLst>
              <p:tags r:id="rId2"/>
            </p:custDataLst>
          </p:nvPr>
        </p:nvSpPr>
        <p:spPr>
          <a:xfrm>
            <a:off x="518795" y="2095500"/>
            <a:ext cx="7427595" cy="3335020"/>
          </a:xfrm>
          <a:prstGeom prst="roundRect">
            <a:avLst>
              <a:gd name="adj" fmla="val 4359"/>
            </a:avLst>
          </a:prstGeom>
          <a:solidFill>
            <a:srgbClr val="FFFFFF"/>
          </a:solidFill>
          <a:ln w="15875">
            <a:gradFill>
              <a:gsLst>
                <a:gs pos="0">
                  <a:srgbClr val="150D09">
                    <a:lumMod val="50000"/>
                    <a:lumOff val="50000"/>
                  </a:srgbClr>
                </a:gs>
                <a:gs pos="74000">
                  <a:srgbClr val="150D09">
                    <a:lumMod val="10000"/>
                    <a:lumOff val="90000"/>
                  </a:srgbClr>
                </a:gs>
              </a:gsLst>
              <a:lin ang="5400000" scaled="1"/>
            </a:gradFill>
          </a:ln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1148080" y="2844800"/>
            <a:ext cx="6226175" cy="1657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 fontAlgn="auto">
              <a:lnSpc>
                <a:spcPct val="130000"/>
              </a:lnSpc>
              <a:spcAft>
                <a:spcPts val="1000"/>
              </a:spcAft>
              <a:buClrTx/>
              <a:buSzTx/>
              <a:buFontTx/>
            </a:pPr>
            <a:r>
              <a:rPr lang="zh-CN" altLang="en-US" sz="18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Heavy" panose="020B0A00000000000000" charset="-122"/>
                <a:sym typeface="+mn-ea"/>
              </a:rPr>
              <a:t>一种用于高效处理动态数组前缀和查询的数据结构。它主要用于求解频繁更新单个元素值、以及在给定索引位置计算前缀和的问题。</a:t>
            </a:r>
            <a:endParaRPr lang="zh-CN" altLang="en-US" sz="18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Heavy" panose="020B0A00000000000000" charset="-122"/>
            </a:endParaRPr>
          </a:p>
          <a:p>
            <a:pPr lvl="0" algn="l" fontAlgn="auto">
              <a:lnSpc>
                <a:spcPct val="130000"/>
              </a:lnSpc>
              <a:spcAft>
                <a:spcPts val="1000"/>
              </a:spcAft>
              <a:buClrTx/>
              <a:buSzTx/>
              <a:buFontTx/>
            </a:pPr>
            <a:endParaRPr lang="zh-CN" altLang="en-US" sz="18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Heavy" panose="020B0A00000000000000" charset="-122"/>
              <a:sym typeface="微软雅黑" panose="020B0503020204020204" pitchFamily="34" charset="-122"/>
            </a:endParaRPr>
          </a:p>
        </p:txBody>
      </p:sp>
      <p:sp>
        <p:nvSpPr>
          <p:cNvPr id="27" name="剪去单角的矩形 26"/>
          <p:cNvSpPr/>
          <p:nvPr>
            <p:custDataLst>
              <p:tags r:id="rId4"/>
            </p:custDataLst>
          </p:nvPr>
        </p:nvSpPr>
        <p:spPr>
          <a:xfrm>
            <a:off x="766445" y="1524000"/>
            <a:ext cx="6810375" cy="571500"/>
          </a:xfrm>
          <a:prstGeom prst="snip1Rect">
            <a:avLst>
              <a:gd name="adj" fmla="val 35111"/>
            </a:avLst>
          </a:prstGeom>
          <a:solidFill>
            <a:srgbClr val="007684"/>
          </a:solidFill>
          <a:ln>
            <a:noFill/>
          </a:ln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rgbClr val="DCAA5B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1148080" y="1648460"/>
            <a:ext cx="3074670" cy="322580"/>
          </a:xfrm>
          <a:prstGeom prst="rect">
            <a:avLst/>
          </a:prstGeom>
          <a:solidFill>
            <a:srgbClr val="007684"/>
          </a:solidFill>
        </p:spPr>
        <p:txBody>
          <a:bodyPr wrap="square" bIns="0" rtlCol="0" anchor="ctr" anchorCtr="0">
            <a:spAutoFit/>
          </a:bodyPr>
          <a:p>
            <a:pPr algn="l" fontAlgn="auto"/>
            <a:r>
              <a:rPr lang="zh-CN" altLang="en-US" spc="300">
                <a:ln>
                  <a:noFill/>
                </a:ln>
                <a:solidFill>
                  <a:srgbClr val="FFFFFF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sym typeface="微软雅黑" panose="020B0503020204020204" pitchFamily="34" charset="-122"/>
              </a:rPr>
              <a:t>树状数组</a:t>
            </a:r>
            <a:r>
              <a:rPr lang="zh-CN" altLang="en-US" spc="300">
                <a:ln>
                  <a:noFill/>
                </a:ln>
                <a:solidFill>
                  <a:srgbClr val="FFFFFF"/>
                </a:solidFill>
                <a:uFillTx/>
                <a:latin typeface="思源黑体 CN Bold" panose="020B0800000000000000" charset="-122"/>
                <a:ea typeface="思源黑体 CN Bold" panose="020B0800000000000000" charset="-122"/>
                <a:sym typeface="微软雅黑" panose="020B0503020204020204" pitchFamily="34" charset="-122"/>
              </a:rPr>
              <a:t>的主要用途</a:t>
            </a:r>
            <a:endParaRPr lang="zh-CN" altLang="en-US" spc="300">
              <a:ln>
                <a:noFill/>
              </a:ln>
              <a:solidFill>
                <a:srgbClr val="FFFFFF"/>
              </a:solidFill>
              <a:uFillTx/>
              <a:latin typeface="思源黑体 CN Bold" panose="020B0800000000000000" charset="-122"/>
              <a:ea typeface="思源黑体 CN Bold" panose="020B0800000000000000" charset="-122"/>
              <a:sym typeface="微软雅黑" panose="020B0503020204020204" pitchFamily="34" charset="-122"/>
            </a:endParaRPr>
          </a:p>
        </p:txBody>
      </p:sp>
      <p:sp>
        <p:nvSpPr>
          <p:cNvPr id="28" name="直角三角形 27"/>
          <p:cNvSpPr/>
          <p:nvPr>
            <p:custDataLst>
              <p:tags r:id="rId6"/>
            </p:custDataLst>
          </p:nvPr>
        </p:nvSpPr>
        <p:spPr>
          <a:xfrm flipH="1" flipV="1">
            <a:off x="766445" y="2095500"/>
            <a:ext cx="282575" cy="282575"/>
          </a:xfrm>
          <a:prstGeom prst="rtTriangle">
            <a:avLst/>
          </a:prstGeom>
          <a:solidFill>
            <a:srgbClr val="007684"/>
          </a:solidFill>
          <a:ln>
            <a:noFill/>
          </a:ln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7"/>
            </p:custDataLst>
          </p:nvPr>
        </p:nvSpPr>
        <p:spPr>
          <a:xfrm>
            <a:off x="1588135" y="4348480"/>
            <a:ext cx="5786120" cy="610235"/>
          </a:xfrm>
          <a:prstGeom prst="roundRect">
            <a:avLst/>
          </a:prstGeom>
          <a:solidFill>
            <a:srgbClr val="FFFFFF"/>
          </a:solidFill>
          <a:ln>
            <a:solidFill>
              <a:srgbClr val="007684"/>
            </a:solidFill>
          </a:ln>
          <a:effectLst>
            <a:outerShdw blurRad="38100" dist="25400" dir="2700000" algn="tl" rotWithShape="0">
              <a:srgbClr val="000000">
                <a:lumMod val="50000"/>
                <a:lumOff val="50000"/>
                <a:alpha val="20000"/>
              </a:srgbClr>
            </a:outerShdw>
          </a:effectLst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>
            <p:custDataLst>
              <p:tags r:id="rId8"/>
            </p:custDataLst>
          </p:nvPr>
        </p:nvSpPr>
        <p:spPr>
          <a:xfrm>
            <a:off x="1393190" y="4451985"/>
            <a:ext cx="403225" cy="403225"/>
          </a:xfrm>
          <a:prstGeom prst="ellipse">
            <a:avLst/>
          </a:prstGeom>
          <a:solidFill>
            <a:srgbClr val="007684"/>
          </a:solidFill>
          <a:ln>
            <a:solidFill>
              <a:srgbClr val="FFFFFF"/>
            </a:solidFill>
          </a:ln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>
            <p:custDataLst>
              <p:tags r:id="rId9"/>
            </p:custDataLst>
          </p:nvPr>
        </p:nvSpPr>
        <p:spPr>
          <a:xfrm>
            <a:off x="1588135" y="5072380"/>
            <a:ext cx="5786120" cy="610235"/>
          </a:xfrm>
          <a:prstGeom prst="roundRect">
            <a:avLst/>
          </a:prstGeom>
          <a:solidFill>
            <a:srgbClr val="FFFFFF"/>
          </a:solidFill>
          <a:ln>
            <a:solidFill>
              <a:srgbClr val="007684"/>
            </a:solidFill>
          </a:ln>
          <a:effectLst>
            <a:outerShdw blurRad="38100" dist="25400" dir="2700000" algn="tl" rotWithShape="0">
              <a:srgbClr val="000000">
                <a:lumMod val="50000"/>
                <a:lumOff val="50000"/>
                <a:alpha val="20000"/>
              </a:srgbClr>
            </a:outerShdw>
          </a:effectLst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6" name="椭圆 35"/>
          <p:cNvSpPr/>
          <p:nvPr>
            <p:custDataLst>
              <p:tags r:id="rId10"/>
            </p:custDataLst>
          </p:nvPr>
        </p:nvSpPr>
        <p:spPr>
          <a:xfrm>
            <a:off x="1393190" y="5175885"/>
            <a:ext cx="403225" cy="403225"/>
          </a:xfrm>
          <a:prstGeom prst="ellipse">
            <a:avLst/>
          </a:prstGeom>
          <a:solidFill>
            <a:srgbClr val="007684"/>
          </a:solidFill>
          <a:ln>
            <a:noFill/>
          </a:ln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rgbClr val="150D09">
                  <a:lumMod val="75000"/>
                  <a:lumOff val="25000"/>
                </a:srgbClr>
              </a:solidFill>
              <a:sym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1"/>
            </p:custDataLst>
          </p:nvPr>
        </p:nvSpPr>
        <p:spPr>
          <a:xfrm>
            <a:off x="2556510" y="4488180"/>
            <a:ext cx="3850005" cy="1307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 spc="300">
                <a:solidFill>
                  <a:schemeClr val="tx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+mn-ea"/>
              </a:rPr>
              <a:t>单点修改：</a:t>
            </a:r>
            <a:r>
              <a:rPr lang="zh-CN" altLang="en-US" sz="16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charset="0"/>
              </a:rPr>
              <a:t>更改指定元素ai的值</a:t>
            </a:r>
            <a:endParaRPr lang="zh-CN" altLang="en-US" sz="16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思源黑体 CN Normal" charset="0"/>
            </a:endParaRPr>
          </a:p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endParaRPr lang="zh-CN" altLang="en-US" sz="1600" spc="300">
              <a:solidFill>
                <a:schemeClr val="tx1"/>
              </a:solidFill>
              <a:uFillTx/>
              <a:latin typeface="思源黑体 CN Heavy" panose="020B0A00000000000000" charset="-122"/>
              <a:ea typeface="思源黑体 CN Heavy" panose="020B0A00000000000000" charset="-122"/>
              <a:cs typeface="思源黑体 CN Normal" panose="020B0400000000000000" charset="-122"/>
            </a:endParaRPr>
          </a:p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endParaRPr lang="zh-CN" altLang="en-US" sz="1600" spc="300">
              <a:solidFill>
                <a:schemeClr val="tx1"/>
              </a:solidFill>
              <a:uFillTx/>
              <a:latin typeface="思源黑体 CN Heavy" panose="020B0A00000000000000" charset="-122"/>
              <a:ea typeface="思源黑体 CN Heavy" panose="020B0A00000000000000" charset="-122"/>
              <a:cs typeface="思源黑体 CN Normal" panose="020B0400000000000000" charset="-122"/>
              <a:sym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2"/>
            </p:custDataLst>
          </p:nvPr>
        </p:nvSpPr>
        <p:spPr>
          <a:xfrm>
            <a:off x="2556510" y="5212080"/>
            <a:ext cx="4690745" cy="41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600" spc="300">
                <a:solidFill>
                  <a:schemeClr val="tx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+mn-ea"/>
              </a:rPr>
              <a:t>区间求和：</a:t>
            </a:r>
            <a:r>
              <a:rPr lang="zh-CN" altLang="en-US" sz="1600" spc="15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  <a:sym typeface="思源黑体 CN Normal" charset="0"/>
              </a:rPr>
              <a:t>计算第i个元素到第j个元素的和</a:t>
            </a:r>
            <a:endParaRPr lang="zh-CN" altLang="en-US" sz="1600" spc="150">
              <a:solidFill>
                <a:srgbClr val="000000">
                  <a:lumMod val="50000"/>
                  <a:lumOff val="50000"/>
                </a:srgbClr>
              </a:solidFill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  <a:sym typeface="思源黑体 CN Normal" charset="0"/>
            </a:endParaRPr>
          </a:p>
        </p:txBody>
      </p:sp>
      <p:sp>
        <p:nvSpPr>
          <p:cNvPr id="7" name="圆角矩形 6"/>
          <p:cNvSpPr/>
          <p:nvPr>
            <p:custDataLst>
              <p:tags r:id="rId13"/>
            </p:custDataLst>
          </p:nvPr>
        </p:nvSpPr>
        <p:spPr>
          <a:xfrm>
            <a:off x="8459470" y="2681605"/>
            <a:ext cx="3522980" cy="1242695"/>
          </a:xfrm>
          <a:prstGeom prst="roundRect">
            <a:avLst/>
          </a:prstGeom>
          <a:solidFill>
            <a:srgbClr val="FFFFFF"/>
          </a:solidFill>
          <a:ln>
            <a:solidFill>
              <a:srgbClr val="007684"/>
            </a:solidFill>
          </a:ln>
          <a:effectLst>
            <a:outerShdw blurRad="38100" dist="25400" dir="2700000" algn="tl" rotWithShape="0">
              <a:srgbClr val="000000">
                <a:lumMod val="50000"/>
                <a:lumOff val="50000"/>
                <a:alpha val="20000"/>
              </a:srgbClr>
            </a:outerShdw>
          </a:effectLst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>
            <p:custDataLst>
              <p:tags r:id="rId14"/>
            </p:custDataLst>
          </p:nvPr>
        </p:nvSpPr>
        <p:spPr>
          <a:xfrm>
            <a:off x="8281670" y="3034030"/>
            <a:ext cx="396875" cy="394970"/>
          </a:xfrm>
          <a:prstGeom prst="ellipse">
            <a:avLst/>
          </a:prstGeom>
          <a:solidFill>
            <a:srgbClr val="007684"/>
          </a:solidFill>
          <a:ln>
            <a:solidFill>
              <a:srgbClr val="FFFFFF"/>
            </a:solidFill>
          </a:ln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15"/>
            </p:custDataLst>
          </p:nvPr>
        </p:nvSpPr>
        <p:spPr>
          <a:xfrm>
            <a:off x="8420735" y="4349115"/>
            <a:ext cx="3522980" cy="1080770"/>
          </a:xfrm>
          <a:prstGeom prst="roundRect">
            <a:avLst/>
          </a:prstGeom>
          <a:solidFill>
            <a:srgbClr val="FFFFFF"/>
          </a:solidFill>
          <a:ln>
            <a:solidFill>
              <a:srgbClr val="007684"/>
            </a:solidFill>
          </a:ln>
          <a:effectLst>
            <a:outerShdw blurRad="38100" dist="25400" dir="2700000" algn="tl" rotWithShape="0">
              <a:srgbClr val="000000">
                <a:lumMod val="50000"/>
                <a:lumOff val="50000"/>
                <a:alpha val="20000"/>
              </a:srgbClr>
            </a:outerShdw>
          </a:effectLst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16"/>
            </p:custDataLst>
          </p:nvPr>
        </p:nvSpPr>
        <p:spPr>
          <a:xfrm>
            <a:off x="8738870" y="2844800"/>
            <a:ext cx="3107690" cy="9023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 fontAlgn="auto">
              <a:lnSpc>
                <a:spcPct val="120000"/>
              </a:lnSpc>
              <a:spcAft>
                <a:spcPts val="1000"/>
              </a:spcAft>
              <a:buClrTx/>
              <a:buSzTx/>
              <a:buFontTx/>
            </a:pPr>
            <a:r>
              <a:rPr lang="en-US" altLang="zh-CN" sz="1600" spc="300">
                <a:solidFill>
                  <a:schemeClr val="tx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+mn-ea"/>
              </a:rPr>
              <a:t>(1)</a:t>
            </a:r>
            <a:r>
              <a:rPr lang="zh-CN" altLang="en-US" sz="1600" spc="300">
                <a:solidFill>
                  <a:schemeClr val="tx1"/>
                </a:solidFill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+mn-ea"/>
              </a:rPr>
              <a:t>单点修改：</a:t>
            </a:r>
            <a:r>
              <a:rPr lang="zh-CN" altLang="en-US" sz="1600" spc="300"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思源黑体 CN Normal" charset="0"/>
              </a:rPr>
              <a:t>O(1)  </a:t>
            </a:r>
            <a:endParaRPr lang="zh-CN" altLang="en-US" sz="1600" spc="300">
              <a:uFillTx/>
              <a:latin typeface="思源黑体 CN Heavy" panose="020B0A00000000000000" charset="-122"/>
              <a:ea typeface="思源黑体 CN Heavy" panose="020B0A00000000000000" charset="-122"/>
              <a:cs typeface="思源黑体 CN Normal" panose="020B0400000000000000" charset="-122"/>
              <a:sym typeface="思源黑体 CN Normal" charset="0"/>
            </a:endParaRPr>
          </a:p>
          <a:p>
            <a:pPr algn="ctr" fontAlgn="auto">
              <a:lnSpc>
                <a:spcPct val="130000"/>
              </a:lnSpc>
              <a:spcAft>
                <a:spcPts val="1000"/>
              </a:spcAft>
              <a:buClrTx/>
              <a:buSzTx/>
              <a:buFontTx/>
            </a:pPr>
            <a:r>
              <a:rPr lang="zh-CN" altLang="en-US" sz="1600" spc="300"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思源黑体 CN Normal" charset="0"/>
              </a:rPr>
              <a:t>(2)区间求和:O(n)</a:t>
            </a:r>
            <a:endParaRPr lang="zh-CN" altLang="en-US" sz="1600" spc="300">
              <a:solidFill>
                <a:schemeClr val="tx1"/>
              </a:solidFill>
              <a:uFillTx/>
              <a:latin typeface="思源黑体 CN Heavy" panose="020B0A00000000000000" charset="-122"/>
              <a:ea typeface="思源黑体 CN Heavy" panose="020B0A00000000000000" charset="-122"/>
              <a:cs typeface="思源黑体 CN Normal" panose="020B0400000000000000" charset="-122"/>
            </a:endParaRPr>
          </a:p>
          <a:p>
            <a:pPr algn="ctr" fontAlgn="auto">
              <a:lnSpc>
                <a:spcPct val="130000"/>
              </a:lnSpc>
              <a:spcAft>
                <a:spcPts val="1000"/>
              </a:spcAft>
            </a:pPr>
            <a:endParaRPr lang="zh-CN" altLang="en-US" sz="1600" spc="300">
              <a:solidFill>
                <a:schemeClr val="tx1"/>
              </a:solidFill>
              <a:uFillTx/>
              <a:latin typeface="思源黑体 CN Heavy" panose="020B0A00000000000000" charset="-122"/>
              <a:ea typeface="思源黑体 CN Heavy" panose="020B0A00000000000000" charset="-122"/>
              <a:cs typeface="思源黑体 CN Normal" panose="020B0400000000000000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17"/>
            </p:custDataLst>
          </p:nvPr>
        </p:nvSpPr>
        <p:spPr>
          <a:xfrm>
            <a:off x="8948420" y="4520565"/>
            <a:ext cx="2689225" cy="910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 fontAlgn="auto">
              <a:lnSpc>
                <a:spcPct val="100000"/>
              </a:lnSpc>
              <a:spcAft>
                <a:spcPts val="1000"/>
              </a:spcAft>
              <a:buClrTx/>
              <a:buSzTx/>
              <a:buNone/>
            </a:pPr>
            <a:r>
              <a:rPr lang="zh-CN" altLang="en-US" sz="1600" spc="300"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思源黑体 CN Normal" charset="0"/>
              </a:rPr>
              <a:t>(1)单点修改:O(n)  </a:t>
            </a:r>
            <a:endParaRPr lang="zh-CN" altLang="en-US" sz="1600" spc="300">
              <a:uFillTx/>
              <a:latin typeface="思源黑体 CN Heavy" panose="020B0A00000000000000" charset="-122"/>
              <a:ea typeface="思源黑体 CN Heavy" panose="020B0A00000000000000" charset="-122"/>
              <a:cs typeface="思源黑体 CN Normal" panose="020B0400000000000000" charset="-122"/>
              <a:sym typeface="思源黑体 CN Normal" charset="0"/>
            </a:endParaRPr>
          </a:p>
          <a:p>
            <a:pPr algn="ctr" fontAlgn="auto">
              <a:lnSpc>
                <a:spcPct val="100000"/>
              </a:lnSpc>
              <a:spcAft>
                <a:spcPts val="1000"/>
              </a:spcAft>
              <a:buClrTx/>
              <a:buSzTx/>
              <a:buNone/>
            </a:pPr>
            <a:r>
              <a:rPr lang="zh-CN" altLang="en-US" sz="1600" spc="300"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思源黑体 CN Normal" charset="0"/>
              </a:rPr>
              <a:t>(2) 区间求和:O(1)</a:t>
            </a:r>
            <a:endParaRPr lang="zh-CN" altLang="en-US" sz="1600" spc="300">
              <a:uFillTx/>
              <a:latin typeface="思源黑体 CN Heavy" panose="020B0A00000000000000" charset="-122"/>
              <a:ea typeface="思源黑体 CN Heavy" panose="020B0A00000000000000" charset="-122"/>
              <a:cs typeface="思源黑体 CN Normal" panose="020B0400000000000000" charset="-122"/>
              <a:sym typeface="思源黑体 CN Normal" charset="0"/>
            </a:endParaRPr>
          </a:p>
        </p:txBody>
      </p:sp>
      <p:sp>
        <p:nvSpPr>
          <p:cNvPr id="13" name="椭圆 12"/>
          <p:cNvSpPr/>
          <p:nvPr>
            <p:custDataLst>
              <p:tags r:id="rId18"/>
            </p:custDataLst>
          </p:nvPr>
        </p:nvSpPr>
        <p:spPr>
          <a:xfrm>
            <a:off x="8216265" y="4677410"/>
            <a:ext cx="396875" cy="394970"/>
          </a:xfrm>
          <a:prstGeom prst="ellipse">
            <a:avLst/>
          </a:prstGeom>
          <a:solidFill>
            <a:srgbClr val="007684"/>
          </a:solidFill>
          <a:ln>
            <a:solidFill>
              <a:srgbClr val="FFFFFF"/>
            </a:solidFill>
          </a:ln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20735" y="2324735"/>
            <a:ext cx="28689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spc="300"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+mn-ea"/>
              </a:rPr>
              <a:t>简单循环操作</a:t>
            </a:r>
            <a:endParaRPr lang="zh-CN" altLang="en-US" sz="1600" spc="300">
              <a:uFillTx/>
              <a:latin typeface="思源黑体 CN Heavy" panose="020B0A00000000000000" charset="-122"/>
              <a:ea typeface="思源黑体 CN Heavy" panose="020B0A00000000000000" charset="-122"/>
              <a:cs typeface="思源黑体 CN Normal" panose="020B04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20735" y="4053840"/>
            <a:ext cx="26752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spc="300">
                <a:uFillTx/>
                <a:latin typeface="思源黑体 CN Heavy" panose="020B0A00000000000000" charset="-122"/>
                <a:ea typeface="思源黑体 CN Heavy" panose="020B0A00000000000000" charset="-122"/>
                <a:cs typeface="思源黑体 CN Normal" panose="020B0400000000000000" charset="-122"/>
                <a:sym typeface="思源黑体 CN Normal" charset="0"/>
              </a:rPr>
              <a:t>预处理求前缀和:</a:t>
            </a:r>
            <a:endParaRPr lang="zh-CN" altLang="en-US" sz="1600" spc="300">
              <a:uFillTx/>
              <a:latin typeface="思源黑体 CN Heavy" panose="020B0A00000000000000" charset="-122"/>
              <a:ea typeface="思源黑体 CN Heavy" panose="020B0A00000000000000" charset="-122"/>
              <a:cs typeface="思源黑体 CN Normal" panose="020B0400000000000000" charset="-122"/>
              <a:sym typeface="思源黑体 CN Normal" charset="0"/>
            </a:endParaRPr>
          </a:p>
        </p:txBody>
      </p:sp>
      <p:sp>
        <p:nvSpPr>
          <p:cNvPr id="17" name="剪去单角的矩形 16"/>
          <p:cNvSpPr/>
          <p:nvPr>
            <p:custDataLst>
              <p:tags r:id="rId19"/>
            </p:custDataLst>
          </p:nvPr>
        </p:nvSpPr>
        <p:spPr>
          <a:xfrm>
            <a:off x="8420735" y="1733550"/>
            <a:ext cx="3131820" cy="571500"/>
          </a:xfrm>
          <a:prstGeom prst="snip1Rect">
            <a:avLst>
              <a:gd name="adj" fmla="val 35111"/>
            </a:avLst>
          </a:prstGeom>
          <a:solidFill>
            <a:srgbClr val="007684"/>
          </a:solidFill>
          <a:ln>
            <a:noFill/>
          </a:ln>
        </p:spPr>
        <p:style>
          <a:lnRef idx="2">
            <a:srgbClr val="FCCC8A">
              <a:shade val="50000"/>
            </a:srgbClr>
          </a:lnRef>
          <a:fillRef idx="1">
            <a:srgbClr val="FCCC8A"/>
          </a:fillRef>
          <a:effectRef idx="0">
            <a:srgbClr val="FCCC8A"/>
          </a:effectRef>
          <a:fontRef idx="minor">
            <a:srgbClr val="FFFFFF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时间复杂度分析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12.2.3  </a:t>
            </a:r>
            <a:r>
              <a:rPr lang="zh-CN" altLang="en-US" sz="2800">
                <a:sym typeface="+mn-ea"/>
              </a:rPr>
              <a:t>树状数组的</a:t>
            </a:r>
            <a:r>
              <a:rPr lang="en-US" altLang="zh-CN" sz="2800">
                <a:sym typeface="+mn-ea"/>
              </a:rPr>
              <a:t>lowbit</a:t>
            </a:r>
            <a:r>
              <a:rPr lang="zh-CN" altLang="en-US" sz="2800">
                <a:sym typeface="+mn-ea"/>
              </a:rPr>
              <a:t>运算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12.2.2 树状数组的lowbit运算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1" name="文本框 50"/>
          <p:cNvSpPr txBox="1"/>
          <p:nvPr>
            <p:custDataLst>
              <p:tags r:id="rId1"/>
            </p:custDataLst>
          </p:nvPr>
        </p:nvSpPr>
        <p:spPr>
          <a:xfrm>
            <a:off x="913130" y="1576705"/>
            <a:ext cx="8500110" cy="544830"/>
          </a:xfrm>
          <a:prstGeom prst="rect">
            <a:avLst/>
          </a:prstGeom>
          <a:noFill/>
        </p:spPr>
        <p:txBody>
          <a:bodyPr wrap="square" rtlCol="0" anchor="t"/>
          <a:p>
            <a:pPr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pc="150">
                <a:solidFill>
                  <a:srgbClr val="000000">
                    <a:lumMod val="50000"/>
                    <a:lumOff val="50000"/>
                  </a:srgb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Lowbit(k)将k的二进制表示中最低位的1保留，其余位都变为0</a:t>
            </a:r>
            <a:r>
              <a:rPr lang="en-US" altLang="zh-CN" spc="150">
                <a:solidFill>
                  <a:srgbClr val="000000">
                    <a:lumMod val="50000"/>
                    <a:lumOff val="50000"/>
                  </a:srgb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endParaRPr lang="en-US" altLang="zh-CN" spc="150">
              <a:solidFill>
                <a:srgbClr val="000000">
                  <a:lumMod val="50000"/>
                  <a:lumOff val="50000"/>
                </a:srgb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30000"/>
              </a:lnSpc>
              <a:spcAft>
                <a:spcPts val="1000"/>
              </a:spcAft>
            </a:pPr>
            <a:endParaRPr lang="en-US" altLang="zh-CN" spc="150">
              <a:solidFill>
                <a:srgbClr val="000000">
                  <a:lumMod val="50000"/>
                  <a:lumOff val="50000"/>
                </a:srgb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982345" y="2221230"/>
            <a:ext cx="10371455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 spc="150">
                <a:solidFill>
                  <a:srgbClr val="000000">
                    <a:lumMod val="50000"/>
                    <a:lumOff val="50000"/>
                  </a:srgb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在计算机整数的补码表示中，-k的二进制表示是k的二进制表示各位取反后再加一；因此，</a:t>
            </a:r>
            <a:r>
              <a:rPr lang="en-US" altLang="zh-CN" b="1" spc="150">
                <a:solidFill>
                  <a:srgbClr val="0070C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-k与k仅在Lowbit(k)所对应的</a:t>
            </a:r>
            <a:r>
              <a:rPr lang="zh-CN" altLang="en-US" b="1" spc="150">
                <a:solidFill>
                  <a:srgbClr val="0070C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最低位</a:t>
            </a:r>
            <a:r>
              <a:rPr lang="en-US" altLang="zh-CN" b="1" spc="150">
                <a:solidFill>
                  <a:srgbClr val="0070C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二进制位上同时为1，其余各位上都是相反的</a:t>
            </a:r>
            <a:r>
              <a:rPr lang="en-US" altLang="zh-CN" spc="150">
                <a:solidFill>
                  <a:srgbClr val="000000">
                    <a:lumMod val="50000"/>
                    <a:lumOff val="50000"/>
                  </a:srgb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。所以，可以用位运算k &amp; -k快速计算出Lowbit(k)。</a:t>
            </a:r>
            <a:endParaRPr lang="en-US" altLang="zh-CN" spc="150" dirty="0">
              <a:solidFill>
                <a:srgbClr val="000000">
                  <a:lumMod val="50000"/>
                  <a:lumOff val="50000"/>
                </a:srgbClr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4425" y="3595370"/>
            <a:ext cx="3238500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14425" y="4137025"/>
            <a:ext cx="3343275" cy="247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14425" y="4678680"/>
            <a:ext cx="3638550" cy="2476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14425" y="5088890"/>
            <a:ext cx="5286375" cy="247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114425" y="5677535"/>
            <a:ext cx="5286375" cy="247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114425" y="6266180"/>
            <a:ext cx="5791200" cy="24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1588"/>
            <a:ext cx="10515600" cy="518958"/>
          </a:xfrm>
        </p:spPr>
        <p:txBody>
          <a:bodyPr/>
          <a:lstStyle/>
          <a:p>
            <a:r>
              <a:rPr lang="en-US" altLang="zh-CN" dirty="0"/>
              <a:t>12.2.3  </a:t>
            </a:r>
            <a:r>
              <a:rPr lang="zh-CN" altLang="en-US" dirty="0"/>
              <a:t>树状数组的区间</a:t>
            </a:r>
            <a:r>
              <a:rPr lang="zh-CN" altLang="en-US" dirty="0"/>
              <a:t>求和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12.2.3  树状数组的区间求和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3900" y="1106805"/>
            <a:ext cx="10060305" cy="2667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96085" y="3617595"/>
            <a:ext cx="7896225" cy="2657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30730" y="6179185"/>
            <a:ext cx="6096000" cy="450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n=8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的树状数组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12.2.3  树状数组的区间求和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523673"/>
            <a:ext cx="10515600" cy="51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en-US" altLang="zh-CN" dirty="0"/>
              <a:t>12.2.3  </a:t>
            </a:r>
            <a:r>
              <a:rPr lang="zh-CN" altLang="en-US" dirty="0"/>
              <a:t>树状数组的区间</a:t>
            </a:r>
            <a:r>
              <a:rPr lang="zh-CN" altLang="en-US" dirty="0"/>
              <a:t>求和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48000" y="2716530"/>
            <a:ext cx="6096000" cy="2722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sz="190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算法</a:t>
            </a:r>
            <a:r>
              <a:rPr lang="zh-CN" altLang="en-US" sz="19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sz="1900">
                <a:ea typeface="宋体" panose="02010600030101010101" pitchFamily="2" charset="-122"/>
                <a:sym typeface="+mn-ea"/>
              </a:rPr>
              <a:t>树状数组区间求和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GetS(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c, k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 </a:t>
            </a:r>
            <a:endParaRPr lang="zh-CN" sz="1900" b="1">
              <a:ea typeface="宋体" panose="02010600030101010101" pitchFamily="2" charset="-122"/>
            </a:endParaRPr>
          </a:p>
          <a:p>
            <a:pPr indent="0"/>
            <a:r>
              <a:rPr lang="zh-CN" sz="1900" b="1">
                <a:ea typeface="宋体" panose="02010600030101010101" pitchFamily="2" charset="-122"/>
                <a:sym typeface="+mn-ea"/>
              </a:rPr>
              <a:t>输入：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树状数组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，整数下标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>
                <a:solidFill>
                  <a:srgbClr val="000000"/>
                </a:solidFill>
                <a:latin typeface="Symbol" panose="05050102010706020507" charset="0"/>
                <a:ea typeface="宋体" panose="02010600030101010101" pitchFamily="2" charset="-122"/>
                <a:sym typeface="+mn-ea"/>
              </a:rPr>
              <a:t>³</a:t>
            </a:r>
            <a:r>
              <a:rPr 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zh-CN" sz="1900" b="1">
              <a:ea typeface="宋体" panose="02010600030101010101" pitchFamily="2" charset="-122"/>
            </a:endParaRPr>
          </a:p>
          <a:p>
            <a:pPr indent="0"/>
            <a:r>
              <a:rPr lang="zh-CN" sz="1900" b="1">
                <a:ea typeface="宋体" panose="02010600030101010101" pitchFamily="2" charset="-122"/>
                <a:sym typeface="+mn-ea"/>
              </a:rPr>
              <a:t>输出：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前缀和数组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第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项</a:t>
            </a:r>
            <a:r>
              <a:rPr lang="en-US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</a:t>
            </a:r>
            <a:r>
              <a:rPr lang="en-US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的值</a:t>
            </a:r>
            <a:endParaRPr lang="en-US" sz="1900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 sum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← 0</a:t>
            </a:r>
            <a:endParaRPr lang="en-US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 while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≠ 0 </a:t>
            </a:r>
            <a:r>
              <a:rPr lang="en-US" sz="19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do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en-US" sz="19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 |  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sum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← 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sum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+ 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[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]</a:t>
            </a:r>
            <a:endParaRPr lang="en-US" sz="19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4 |  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← 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– Lowbit(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    // </a:t>
            </a:r>
            <a:r>
              <a:rPr lang="zh-CN" sz="1900">
                <a:ea typeface="宋体" panose="02010600030101010101" pitchFamily="2" charset="-122"/>
                <a:sym typeface="+mn-ea"/>
              </a:rPr>
              <a:t>即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k=f(x)</a:t>
            </a:r>
            <a:endParaRPr lang="en-US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 end</a:t>
            </a:r>
            <a:endParaRPr lang="en-US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6 return</a:t>
            </a:r>
            <a:r>
              <a:rPr lang="en-US" sz="19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sz="1900" i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sum</a:t>
            </a:r>
            <a:endParaRPr lang="en-US" altLang="en-US" sz="1900" i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128645" y="1876425"/>
            <a:ext cx="4064000" cy="5708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树状数组区间求和算法描述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12.2.3  树状数组的区间求和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523673"/>
            <a:ext cx="10515600" cy="51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en-US" altLang="zh-CN" dirty="0"/>
              <a:t>12.2.3  </a:t>
            </a:r>
            <a:r>
              <a:rPr lang="zh-CN" altLang="en-US" dirty="0"/>
              <a:t>树状数组的区间</a:t>
            </a:r>
            <a:r>
              <a:rPr lang="zh-CN" altLang="en-US" dirty="0"/>
              <a:t>求和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057275" y="1543685"/>
            <a:ext cx="4064000" cy="5708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树状数组单点修改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1057910" y="2439035"/>
            <a:ext cx="6047740" cy="383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a[k]</a:t>
            </a:r>
            <a:r>
              <a:rPr lang="zh-CN" alt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修改，则</a:t>
            </a:r>
            <a:r>
              <a:rPr lang="en-US" altLang="zh-CN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r>
              <a:rPr lang="zh-CN" alt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c[i]</a:t>
            </a:r>
            <a:r>
              <a:rPr lang="zh-CN" alt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的值都会改变</a:t>
            </a:r>
            <a:endParaRPr lang="zh-CN" altLang="en-US" sz="1900" b="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08480" y="2995295"/>
            <a:ext cx="1752600" cy="24765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057910" y="3463925"/>
            <a:ext cx="63017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所有符合条件的</a:t>
            </a:r>
            <a:r>
              <a:rPr lang="en-US" sz="1800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可以由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                                                    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得到。</a:t>
            </a:r>
            <a:endParaRPr lang="zh-CN" altLang="en-US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1057275" y="4006215"/>
            <a:ext cx="6562090" cy="241490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>
            <a:spAutoFit/>
          </a:bodyPr>
          <a:p>
            <a:pPr indent="0"/>
            <a:r>
              <a:rPr 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算法：</a:t>
            </a:r>
            <a:r>
              <a:rPr lang="en-US" sz="19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sz="1900" b="0">
                <a:ea typeface="宋体" panose="02010600030101010101" pitchFamily="2" charset="-122"/>
              </a:rPr>
              <a:t>树状数组单点修改的伪代码：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Update(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c, n, k, d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sz="1900" b="1">
              <a:ea typeface="宋体" panose="02010600030101010101" pitchFamily="2" charset="-122"/>
            </a:endParaRPr>
          </a:p>
          <a:p>
            <a:pPr indent="0"/>
            <a:r>
              <a:rPr lang="zh-CN" sz="1900" b="1">
                <a:ea typeface="宋体" panose="02010600030101010101" pitchFamily="2" charset="-122"/>
              </a:rPr>
              <a:t>输入：</a:t>
            </a:r>
            <a:r>
              <a:rPr 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树状数组</a:t>
            </a:r>
            <a:r>
              <a:rPr lang="en-US" sz="1800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，数组总长度</a:t>
            </a:r>
            <a:r>
              <a:rPr lang="en-US" sz="1800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，拟修改的元素位置</a:t>
            </a:r>
            <a:r>
              <a:rPr lang="en-US" sz="1800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，拟修改增加值</a:t>
            </a:r>
            <a:r>
              <a:rPr lang="en-US" sz="1800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zh-CN" sz="1900" b="1">
              <a:ea typeface="宋体" panose="02010600030101010101" pitchFamily="2" charset="-122"/>
            </a:endParaRPr>
          </a:p>
          <a:p>
            <a:pPr indent="0"/>
            <a:r>
              <a:rPr lang="zh-CN" sz="1900" b="1">
                <a:ea typeface="宋体" panose="02010600030101010101" pitchFamily="2" charset="-122"/>
              </a:rPr>
              <a:t>输出：</a:t>
            </a:r>
            <a:r>
              <a:rPr 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更新后的树状数组</a:t>
            </a:r>
            <a:r>
              <a:rPr lang="en-US" sz="1800" b="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 b="1">
                <a:latin typeface="Times New Roman" panose="02020603050405020304" pitchFamily="18" charset="0"/>
                <a:ea typeface="宋体" panose="02010600030101010101" pitchFamily="2" charset="-122"/>
              </a:rPr>
              <a:t>1 while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k ≤ n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1900" b="1">
                <a:latin typeface="Times New Roman" panose="02020603050405020304" pitchFamily="18" charset="0"/>
                <a:ea typeface="宋体" panose="02010600030101010101" pitchFamily="2" charset="-122"/>
              </a:rPr>
              <a:t>do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    // </a:t>
            </a:r>
            <a:r>
              <a:rPr lang="zh-CN" sz="1900" b="0">
                <a:ea typeface="宋体" panose="02010600030101010101" pitchFamily="2" charset="-122"/>
              </a:rPr>
              <a:t>当超出数组总长度时停止</a:t>
            </a:r>
            <a:endParaRPr lang="en-US" sz="19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2 |  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] ← 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] + 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sz="19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3 |  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 ← 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 + Lowbit(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sz="1900" b="0">
                <a:latin typeface="Times New Roman" panose="02020603050405020304" pitchFamily="18" charset="0"/>
                <a:ea typeface="宋体" panose="02010600030101010101" pitchFamily="2" charset="-122"/>
              </a:rPr>
              <a:t>)   // </a:t>
            </a:r>
            <a:r>
              <a:rPr lang="zh-CN" sz="1900" b="0">
                <a:ea typeface="宋体" panose="02010600030101010101" pitchFamily="2" charset="-122"/>
              </a:rPr>
              <a:t>即</a:t>
            </a:r>
            <a:r>
              <a:rPr lang="en-US" sz="1900" b="0" i="1">
                <a:latin typeface="Times New Roman" panose="02020603050405020304" pitchFamily="18" charset="0"/>
                <a:ea typeface="宋体" panose="02010600030101010101" pitchFamily="2" charset="-122"/>
              </a:rPr>
              <a:t>k=g(k)</a:t>
            </a:r>
            <a:endParaRPr lang="en-US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900" b="1">
                <a:latin typeface="Times New Roman" panose="02020603050405020304" pitchFamily="18" charset="0"/>
                <a:ea typeface="宋体" panose="02010600030101010101" pitchFamily="2" charset="-122"/>
              </a:rPr>
              <a:t>4 end</a:t>
            </a:r>
            <a:endParaRPr lang="en-US" altLang="en-US" sz="19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359650" y="2114550"/>
            <a:ext cx="4435475" cy="14928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649220" y="2489835"/>
            <a:ext cx="1390650" cy="2476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627120" y="3536950"/>
            <a:ext cx="2514600" cy="247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12.2.3  树状数组的区间求和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523673"/>
            <a:ext cx="10515600" cy="51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defRPr>
            </a:lvl1pPr>
          </a:lstStyle>
          <a:p>
            <a:r>
              <a:rPr lang="en-US" altLang="zh-CN" dirty="0"/>
              <a:t>12.2.3  </a:t>
            </a:r>
            <a:r>
              <a:rPr lang="zh-CN" altLang="en-US" dirty="0"/>
              <a:t>树状数组的区间</a:t>
            </a:r>
            <a:r>
              <a:rPr lang="zh-CN" altLang="en-US" dirty="0"/>
              <a:t>求和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048000" y="2716530"/>
            <a:ext cx="74041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/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已知数组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A=[ 6, 8,1, 4, 7,3]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，请建立树状数组并根据树状数组求出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[2,5]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的和值。</a:t>
            </a:r>
            <a:endParaRPr lang="zh-CN" altLang="en-US" sz="2000" i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128645" y="1876425"/>
            <a:ext cx="4064000" cy="4508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树状数组例题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8443_1*i*1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28443_1*i*7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1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28443_1*f*2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2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28443_1*f*3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28443_1*i*4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28443_1*i*5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28443_1*i*6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6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28443_1*f*2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7.xml><?xml version="1.0" encoding="utf-8"?>
<p:tagLst xmlns:p="http://schemas.openxmlformats.org/presentationml/2006/main">
  <p:tag name="KSO_WM_UNIT_SUBTYPE" val="a"/>
  <p:tag name="KSO_WM_UNIT_PRESET_TEXT" val="单击此处输入你的正文，文字是您思想的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28443_1*f*3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28443_1*i*5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28443_1*i*2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8443_1*i*1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20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10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f"/>
  <p:tag name="KSO_WM_UNIT_INDEX" val="1"/>
  <p:tag name="KSO_WM_UNIT_ID" val="diagram202285558_1*f*1"/>
  <p:tag name="KSO_WM_TEMPLATE_CATEGORY" val="diagram"/>
  <p:tag name="KSO_WM_TEMPLATE_INDEX" val="202285558"/>
  <p:tag name="KSO_WM_UNIT_LAYERLEVEL" val="1"/>
  <p:tag name="KSO_WM_TAG_VERSION" val="1.0"/>
  <p:tag name="KSO_WM_BEAUTIFY_FLAG" val="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SUBTYPE" val="a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117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28443_1*f*1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28443_1*i*2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28443_1*b*1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50.xml><?xml version="1.0" encoding="utf-8"?>
<p:tagLst xmlns:p="http://schemas.openxmlformats.org/presentationml/2006/main">
  <p:tag name="COMMONDATA" val="eyJoZGlkIjoiODU4YmNlNWMwMjlhM2UyZmExYjU5ZGZkYjU0MmU2OGE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28443_1*i*3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28443_1*i*4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28443_1*i*5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28443_1*i*6"/>
  <p:tag name="KSO_WM_TEMPLATE_CATEGORY" val="diagram"/>
  <p:tag name="KSO_WM_TEMPLATE_INDEX" val="20228443"/>
  <p:tag name="KSO_WM_UNIT_LAYERLEVEL" val="1"/>
  <p:tag name="KSO_WM_TAG_VERSION" val="1.0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WPS 演示</Application>
  <PresentationFormat>宽屏</PresentationFormat>
  <Paragraphs>166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0" baseType="lpstr">
      <vt:lpstr>Arial</vt:lpstr>
      <vt:lpstr>宋体</vt:lpstr>
      <vt:lpstr>Wingdings</vt:lpstr>
      <vt:lpstr>华文中宋</vt:lpstr>
      <vt:lpstr>微软雅黑</vt:lpstr>
      <vt:lpstr>Bauhaus 93</vt:lpstr>
      <vt:lpstr>Segoe UI Black</vt:lpstr>
      <vt:lpstr>方正颜宋简体_中</vt:lpstr>
      <vt:lpstr>Webdings</vt:lpstr>
      <vt:lpstr>幼圆</vt:lpstr>
      <vt:lpstr>Wingdings</vt:lpstr>
      <vt:lpstr>微软雅黑 Light</vt:lpstr>
      <vt:lpstr>Times New Roman</vt:lpstr>
      <vt:lpstr>等线</vt:lpstr>
      <vt:lpstr>方正美黑简体</vt:lpstr>
      <vt:lpstr>Calibri</vt:lpstr>
      <vt:lpstr>Arial Unicode MS</vt:lpstr>
      <vt:lpstr>Calibri Light</vt:lpstr>
      <vt:lpstr>黑体</vt:lpstr>
      <vt:lpstr>思源黑体 CN Normal</vt:lpstr>
      <vt:lpstr>思源黑体 CN Heavy</vt:lpstr>
      <vt:lpstr>思源黑体 CN Bold</vt:lpstr>
      <vt:lpstr>思源黑体 CN Normal</vt:lpstr>
      <vt:lpstr>思源黑体 CN Regular</vt:lpstr>
      <vt:lpstr>Symbol</vt:lpstr>
      <vt:lpstr>Office 主题</vt:lpstr>
      <vt:lpstr>PowerPoint 演示文稿</vt:lpstr>
      <vt:lpstr>PowerPoint 演示文稿</vt:lpstr>
      <vt:lpstr>PowerPoint 演示文稿</vt:lpstr>
      <vt:lpstr>12.1.1  线段树的定义</vt:lpstr>
      <vt:lpstr>12.1.1  线段树的定义</vt:lpstr>
      <vt:lpstr>12.1.2  线段树的存储</vt:lpstr>
      <vt:lpstr>12.2.3  树状数组的区间求和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12.1.5  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波</cp:lastModifiedBy>
  <cp:revision>234</cp:revision>
  <dcterms:created xsi:type="dcterms:W3CDTF">2023-07-28T08:56:00Z</dcterms:created>
  <dcterms:modified xsi:type="dcterms:W3CDTF">2023-08-05T06:54:15Z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E8BCFC2510E348E68DC22447E4889D10_13</vt:lpwstr>
  </property>
  <property fmtid="{D5CDD505-2E9C-101B-9397-08002B2CF9AE}" pid="3" name="KSOProductBuildVer">
    <vt:lpwstr>2052-12.1.0.15120</vt:lpwstr>
  </property>
</Properties>
</file>