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5"/>
  </p:handoutMasterIdLst>
  <p:sldIdLst>
    <p:sldId id="256" r:id="rId3"/>
    <p:sldId id="257" r:id="rId5"/>
    <p:sldId id="258" r:id="rId6"/>
    <p:sldId id="368" r:id="rId7"/>
    <p:sldId id="370" r:id="rId8"/>
    <p:sldId id="371" r:id="rId9"/>
    <p:sldId id="372" r:id="rId10"/>
    <p:sldId id="373" r:id="rId11"/>
    <p:sldId id="374" r:id="rId12"/>
    <p:sldId id="359" r:id="rId13"/>
    <p:sldId id="270"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7684"/>
    <a:srgbClr val="009999"/>
    <a:srgbClr val="19A382"/>
    <a:srgbClr val="FF9933"/>
    <a:srgbClr val="FF6600"/>
    <a:srgbClr val="FF7C80"/>
    <a:srgbClr val="FF3399"/>
    <a:srgbClr val="FF33CC"/>
    <a:srgbClr val="51AD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87971" autoAdjust="0"/>
  </p:normalViewPr>
  <p:slideViewPr>
    <p:cSldViewPr snapToGrid="0">
      <p:cViewPr varScale="1">
        <p:scale>
          <a:sx n="72" d="100"/>
          <a:sy n="72" d="100"/>
        </p:scale>
        <p:origin x="405" y="62"/>
      </p:cViewPr>
      <p:guideLst/>
    </p:cSldViewPr>
  </p:slideViewPr>
  <p:notesTextViewPr>
    <p:cViewPr>
      <p:scale>
        <a:sx n="1" d="1"/>
        <a:sy n="1" d="1"/>
      </p:scale>
      <p:origin x="0" y="0"/>
    </p:cViewPr>
  </p:notesTextViewPr>
  <p:notesViewPr>
    <p:cSldViewPr snapToGrid="0">
      <p:cViewPr varScale="1">
        <p:scale>
          <a:sx n="67" d="100"/>
          <a:sy n="67" d="100"/>
        </p:scale>
        <p:origin x="240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15.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47FE23-F5A8-42E9-9888-C3A84DB64DCA}"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E0775B-E8BF-40E3-8D21-20EEF706AAFA}"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24A5-F0C5-4B72-8135-2FAC1AE300C9}"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AECDA-B852-4CA6-98F9-FDA299AD4FD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章节页</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endParaRPr lang="zh-CN" altLang="en-US"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结语</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r>
              <a:rPr lang="zh-CN" altLang="en-US" dirty="0"/>
              <a:t>单击此处编辑一级标题样式</a:t>
            </a:r>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endParaRPr lang="zh-CN" altLang="en-US" dirty="0"/>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endParaRPr lang="zh-CN" altLang="en-US" dirty="0"/>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深色）">
    <p:spTree>
      <p:nvGrpSpPr>
        <p:cNvPr id="1" name=""/>
        <p:cNvGrpSpPr/>
        <p:nvPr/>
      </p:nvGrpSpPr>
      <p:grpSpPr>
        <a:xfrm>
          <a:off x="0" y="0"/>
          <a:ext cx="0" cy="0"/>
          <a:chOff x="0" y="0"/>
          <a:chExt cx="0" cy="0"/>
        </a:xfrm>
      </p:grpSpPr>
      <p:sp>
        <p:nvSpPr>
          <p:cNvPr id="15" name="矩形: 圆角 6"/>
          <p:cNvSpPr/>
          <p:nvPr userDrawn="1"/>
        </p:nvSpPr>
        <p:spPr>
          <a:xfrm>
            <a:off x="0" y="0"/>
            <a:ext cx="12192000" cy="6857999"/>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1pPr>
          </a:lstStyle>
          <a:p>
            <a:r>
              <a:rPr lang="zh-CN" altLang="en-US" dirty="0"/>
              <a:t>单击此处编辑一级标题样式</a:t>
            </a:r>
            <a:endParaRPr lang="zh-CN" altLang="en-US" dirty="0"/>
          </a:p>
        </p:txBody>
      </p:sp>
      <p:cxnSp>
        <p:nvCxnSpPr>
          <p:cNvPr id="4" name="直接连接符 3"/>
          <p:cNvCxnSpPr/>
          <p:nvPr userDrawn="1"/>
        </p:nvCxnSpPr>
        <p:spPr>
          <a:xfrm flipH="1">
            <a:off x="33391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10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7DC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rgbClr val="C1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784250" y="271204"/>
            <a:ext cx="4864359" cy="327421"/>
          </a:xfrm>
          <a:prstGeom prst="rect">
            <a:avLst/>
          </a:prstGeom>
        </p:spPr>
        <p:txBody>
          <a:bodyPr>
            <a:normAutofit/>
          </a:bodyPr>
          <a:lstStyle>
            <a:lvl1pPr marL="0" indent="0" algn="l">
              <a:buNone/>
              <a:defRPr sz="1200">
                <a:solidFill>
                  <a:srgbClr val="C1E2E5"/>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endParaRPr lang="zh-CN" altLang="en-US" dirty="0"/>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rgbClr val="C1E2E5"/>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endParaRPr lang="zh-CN" altLang="en-US" dirty="0"/>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endParaRPr lang="zh-CN" altLang="en-US" dirty="0"/>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2109" y="6483552"/>
            <a:ext cx="1647783" cy="2450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3" name="直接连接符 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一">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8754004" y="255456"/>
            <a:ext cx="3216924" cy="276999"/>
          </a:xfrm>
          <a:prstGeom prst="rect">
            <a:avLst/>
          </a:prstGeom>
          <a:noFill/>
        </p:spPr>
        <p:txBody>
          <a:bodyPr wrap="square" rtlCol="0">
            <a:spAutoFit/>
          </a:bodyPr>
          <a:lstStyle/>
          <a:p>
            <a:pPr algn="r"/>
            <a:r>
              <a:rPr lang="zh-CN" altLang="en-US" sz="1200" spc="120" dirty="0">
                <a:solidFill>
                  <a:schemeClr val="bg1">
                    <a:lumMod val="65000"/>
                  </a:schemeClr>
                </a:solidFill>
                <a:latin typeface="微软雅黑" panose="020B0503020204020204" pitchFamily="34" charset="-122"/>
                <a:ea typeface="微软雅黑" panose="020B0503020204020204" pitchFamily="34" charset="-122"/>
              </a:rPr>
              <a:t>数据结构</a:t>
            </a:r>
            <a:endParaRPr lang="zh-CN" altLang="zh-CN" sz="1200" spc="12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333915" y="84221"/>
            <a:ext cx="531773" cy="420912"/>
            <a:chOff x="218722" y="105704"/>
            <a:chExt cx="573744" cy="454133"/>
          </a:xfrm>
        </p:grpSpPr>
        <p:grpSp>
          <p:nvGrpSpPr>
            <p:cNvPr id="3" name="组合 2"/>
            <p:cNvGrpSpPr/>
            <p:nvPr userDrawn="1"/>
          </p:nvGrpSpPr>
          <p:grpSpPr>
            <a:xfrm>
              <a:off x="218722" y="105704"/>
              <a:ext cx="490325" cy="454133"/>
              <a:chOff x="6175344" y="342254"/>
              <a:chExt cx="7803037" cy="7227071"/>
            </a:xfrm>
          </p:grpSpPr>
          <p:sp>
            <p:nvSpPr>
              <p:cNvPr id="4" name="六边形 3"/>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userDrawn="1"/>
        </p:nvSpPr>
        <p:spPr>
          <a:xfrm>
            <a:off x="572335" y="230736"/>
            <a:ext cx="6324687" cy="275590"/>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第一节</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前馈神经网络</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3" name="直接连接符 1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E56C6-9774-47FC-A39E-CCCBDFE7815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C8200-D7D1-4D60-9004-3F0BBDC27A7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3.xml"/><Relationship Id="rId4" Type="http://schemas.openxmlformats.org/officeDocument/2006/relationships/image" Target="../media/image10.png"/><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4.xml"/><Relationship Id="rId2" Type="http://schemas.openxmlformats.org/officeDocument/2006/relationships/image" Target="../media/image7.png"/><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image" Target="../media/image7.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xml"/><Relationship Id="rId2" Type="http://schemas.openxmlformats.org/officeDocument/2006/relationships/image" Target="../media/image7.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image" Target="../media/image8.png"/><Relationship Id="rId2" Type="http://schemas.openxmlformats.org/officeDocument/2006/relationships/tags" Target="../tags/tag10.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684"/>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0480" y="-46319"/>
            <a:ext cx="12192000" cy="5716503"/>
          </a:xfrm>
          <a:prstGeom prst="rect">
            <a:avLst/>
          </a:prstGeom>
        </p:spPr>
      </p:pic>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l="7288" t="60187" r="62545" b="13687"/>
          <a:stretch>
            <a:fillRect/>
          </a:stretch>
        </p:blipFill>
        <p:spPr>
          <a:xfrm flipH="1" flipV="1">
            <a:off x="8544560" y="5394960"/>
            <a:ext cx="3677920" cy="1493520"/>
          </a:xfrm>
          <a:prstGeom prst="rect">
            <a:avLst/>
          </a:prstGeom>
        </p:spPr>
      </p:pic>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grpSp>
        <p:nvGrpSpPr>
          <p:cNvPr id="12" name="组合 11"/>
          <p:cNvGrpSpPr/>
          <p:nvPr/>
        </p:nvGrpSpPr>
        <p:grpSpPr>
          <a:xfrm>
            <a:off x="-905689" y="342255"/>
            <a:ext cx="14873910" cy="7227071"/>
            <a:chOff x="2275139" y="1708487"/>
            <a:chExt cx="7788686" cy="3784438"/>
          </a:xfrm>
        </p:grpSpPr>
        <p:sp>
          <p:nvSpPr>
            <p:cNvPr id="9" name="六边形 8"/>
            <p:cNvSpPr/>
            <p:nvPr/>
          </p:nvSpPr>
          <p:spPr>
            <a:xfrm rot="5400000">
              <a:off x="5811401" y="1880190"/>
              <a:ext cx="3784438"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2275139" y="3590090"/>
              <a:ext cx="5733603" cy="45719"/>
            </a:xfrm>
            <a:prstGeom prst="round1Rect">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727158" y="2057400"/>
            <a:ext cx="6737684" cy="1015663"/>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数据结构</a:t>
            </a:r>
            <a:endPar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5" name="文本框 4"/>
          <p:cNvSpPr txBox="1"/>
          <p:nvPr/>
        </p:nvSpPr>
        <p:spPr>
          <a:xfrm>
            <a:off x="1598664" y="342255"/>
            <a:ext cx="3015569" cy="609398"/>
          </a:xfrm>
          <a:prstGeom prst="rect">
            <a:avLst/>
          </a:prstGeom>
          <a:noFill/>
        </p:spPr>
        <p:txBody>
          <a:bodyPr wrap="non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计算机领域本科教育教学改革试点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工作计划（“</a:t>
            </a:r>
            <a:r>
              <a:rPr lang="en-US" altLang="zh-CN" sz="1400" dirty="0">
                <a:solidFill>
                  <a:schemeClr val="bg1"/>
                </a:solidFill>
                <a:latin typeface="微软雅黑" panose="020B0503020204020204" pitchFamily="34" charset="-122"/>
                <a:ea typeface="微软雅黑" panose="020B0503020204020204" pitchFamily="34" charset="-122"/>
              </a:rPr>
              <a:t>101</a:t>
            </a:r>
            <a:r>
              <a:rPr lang="zh-CN" altLang="en-US" sz="1400" dirty="0">
                <a:solidFill>
                  <a:schemeClr val="bg1"/>
                </a:solidFill>
                <a:latin typeface="微软雅黑" panose="020B0503020204020204" pitchFamily="34" charset="-122"/>
                <a:ea typeface="微软雅黑" panose="020B0503020204020204" pitchFamily="34" charset="-122"/>
              </a:rPr>
              <a:t>计划”）研究成果</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0865" y="231750"/>
            <a:ext cx="701051" cy="808481"/>
          </a:xfrm>
          <a:prstGeom prst="rect">
            <a:avLst/>
          </a:prstGeom>
        </p:spPr>
      </p:pic>
      <p:sp>
        <p:nvSpPr>
          <p:cNvPr id="7" name="文本框 6"/>
          <p:cNvSpPr txBox="1"/>
          <p:nvPr/>
        </p:nvSpPr>
        <p:spPr>
          <a:xfrm>
            <a:off x="4034782" y="4299065"/>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俞勇、张铭、陈越、韩文弢</a:t>
            </a:r>
            <a:endPar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8" name="文本框 7"/>
          <p:cNvSpPr txBox="1"/>
          <p:nvPr/>
        </p:nvSpPr>
        <p:spPr>
          <a:xfrm>
            <a:off x="3016738" y="4985017"/>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上海交通大学、北京大学、浙江大学、清华大学</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rot="1849986">
            <a:off x="8195789" y="4908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99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9900" b="1" dirty="0">
              <a:gradFill>
                <a:gsLst>
                  <a:gs pos="30000">
                    <a:srgbClr val="007684"/>
                  </a:gs>
                  <a:gs pos="83000">
                    <a:srgbClr val="016773"/>
                  </a:gs>
                </a:gsLst>
                <a:lin ang="5400000" scaled="0"/>
              </a:gradFill>
              <a:latin typeface="Bauhaus 93" panose="04030905020B02020C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12.3.6  </a:t>
            </a:r>
            <a:r>
              <a:rPr lang="zh-CN" altLang="en-US" dirty="0"/>
              <a:t>作业</a:t>
            </a:r>
            <a:endParaRPr lang="zh-CN" altLang="en-US" dirty="0"/>
          </a:p>
        </p:txBody>
      </p:sp>
      <p:sp>
        <p:nvSpPr>
          <p:cNvPr id="3" name="副标题 2"/>
          <p:cNvSpPr>
            <a:spLocks noGrp="1"/>
          </p:cNvSpPr>
          <p:nvPr>
            <p:ph type="subTitle" idx="1"/>
          </p:nvPr>
        </p:nvSpPr>
        <p:spPr/>
        <p:txBody>
          <a:bodyPr/>
          <a:lstStyle/>
          <a:p>
            <a:r>
              <a:rPr lang="en-US" altLang="zh-CN" dirty="0"/>
              <a:t>12.3.6 </a:t>
            </a:r>
            <a:r>
              <a:rPr lang="zh-CN" altLang="en-US" dirty="0"/>
              <a:t>作业</a:t>
            </a:r>
            <a:endParaRPr lang="zh-CN" altLang="en-US"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内容占位符 2"/>
          <p:cNvSpPr>
            <a:spLocks noGrp="1"/>
          </p:cNvSpPr>
          <p:nvPr>
            <p:custDataLst>
              <p:tags r:id="rId1"/>
            </p:custDataLst>
          </p:nvPr>
        </p:nvSpPr>
        <p:spPr>
          <a:xfrm>
            <a:off x="567690" y="1847215"/>
            <a:ext cx="10925810" cy="4467225"/>
          </a:xfrm>
          <a:prstGeom prst="rect">
            <a:avLst/>
          </a:prstGeom>
        </p:spPr>
        <p:txBody>
          <a:bodyPr vert="horz" lIns="91440" tIns="45720" rIns="91440" bIns="45720" rtlCol="0">
            <a:normAutofit/>
          </a:bodyPr>
          <a:lstStyle>
            <a:lvl1pPr marL="267970" indent="-267970" algn="just" defTabSz="685800" rtl="0" eaLnBrk="1" latinLnBrk="0" hangingPunct="1">
              <a:lnSpc>
                <a:spcPct val="110000"/>
              </a:lnSpc>
              <a:spcBef>
                <a:spcPts val="1350"/>
              </a:spcBef>
              <a:spcAft>
                <a:spcPts val="0"/>
              </a:spcAft>
              <a:buClr>
                <a:schemeClr val="accent1"/>
              </a:buClr>
              <a:buSzPct val="90000"/>
              <a:buFont typeface="Webdings" panose="05030102010509060703" pitchFamily="18" charset="2"/>
              <a:buChar char=""/>
              <a:defRPr sz="2400" kern="1200" baseline="0">
                <a:solidFill>
                  <a:schemeClr val="accent1"/>
                </a:solidFill>
                <a:latin typeface="+mj-ea"/>
                <a:ea typeface="+mj-ea"/>
                <a:cs typeface="+mn-cs"/>
              </a:defRPr>
            </a:lvl1pPr>
            <a:lvl2pPr marL="267970" indent="-267970" algn="just" defTabSz="685800" rtl="0" eaLnBrk="1" latinLnBrk="0" hangingPunct="1">
              <a:lnSpc>
                <a:spcPct val="150000"/>
              </a:lnSpc>
              <a:spcBef>
                <a:spcPts val="0"/>
              </a:spcBef>
              <a:spcAft>
                <a:spcPts val="450"/>
              </a:spcAft>
              <a:buClr>
                <a:schemeClr val="accent2">
                  <a:lumMod val="60000"/>
                  <a:lumOff val="40000"/>
                </a:schemeClr>
              </a:buClr>
              <a:buFont typeface="幼圆" panose="02010509060101010101" pitchFamily="49" charset="-122"/>
              <a:buChar char=" "/>
              <a:defRPr sz="1600" kern="1200" baseline="0">
                <a:solidFill>
                  <a:schemeClr val="tx1"/>
                </a:solidFill>
                <a:latin typeface="+mn-ea"/>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分别输出在</a:t>
            </a: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下</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图的跳表中查找关键字18和7的结点经过的关键字序列。</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在</a:t>
            </a:r>
            <a:r>
              <a:rPr lang="zh-CN"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下</a:t>
            </a:r>
            <a:r>
              <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图的跳表中，依次插入关键字22，8；再删除关键字9和6，请绘制完成上述操作后的跳表。说明：关键字22进入上一层的概率分别是0.8，0.2，0.6; 关键字8进入上一层的概率分别是0.7，0.6，0.3。其中插入的数据被保留在上一层的超参数p设置为0.5，大于该概率则进入上一层，否则不进入。 </a:t>
            </a:r>
            <a:endParaRPr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custDataLst>
              <p:tags r:id="rId2"/>
            </p:custDataLst>
          </p:nvPr>
        </p:nvPicPr>
        <p:blipFill>
          <a:blip r:embed="rId3"/>
          <a:stretch>
            <a:fillRect/>
          </a:stretch>
        </p:blipFill>
        <p:spPr>
          <a:xfrm>
            <a:off x="2143125" y="4276090"/>
            <a:ext cx="7905750" cy="1943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3" name="图片 2"/>
          <p:cNvPicPr>
            <a:picLocks noChangeAspect="1"/>
          </p:cNvPicPr>
          <p:nvPr/>
        </p:nvPicPr>
        <p:blipFill rotWithShape="1">
          <a:blip r:embed="rId2"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4" name="图片 3"/>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4" name="组合 13"/>
          <p:cNvGrpSpPr/>
          <p:nvPr/>
        </p:nvGrpSpPr>
        <p:grpSpPr>
          <a:xfrm>
            <a:off x="-875295" y="-875664"/>
            <a:ext cx="2974038" cy="2745105"/>
            <a:chOff x="6175344" y="342254"/>
            <a:chExt cx="7829785"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259840" y="635784"/>
            <a:ext cx="823697" cy="760292"/>
            <a:chOff x="6175344" y="342254"/>
            <a:chExt cx="7829785" cy="7227071"/>
          </a:xfrm>
        </p:grpSpPr>
        <p:sp>
          <p:nvSpPr>
            <p:cNvPr id="18" name="六边形 1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7"/>
          <p:cNvSpPr/>
          <p:nvPr/>
        </p:nvSpPr>
        <p:spPr>
          <a:xfrm>
            <a:off x="2421652" y="2038221"/>
            <a:ext cx="7054775" cy="3118500"/>
          </a:xfrm>
          <a:prstGeom prst="roundRect">
            <a:avLst>
              <a:gd name="adj" fmla="val 0"/>
            </a:avLst>
          </a:prstGeom>
          <a:solidFill>
            <a:schemeClr val="tx1">
              <a:lumMod val="95000"/>
              <a:lumOff val="5000"/>
              <a:alpha val="5000"/>
            </a:schemeClr>
          </a:solidFill>
          <a:ln>
            <a:solidFill>
              <a:schemeClr val="bg1"/>
            </a:solidFill>
          </a:ln>
          <a:effectLst>
            <a:outerShdw blurRad="152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7" name="组合 36"/>
          <p:cNvGrpSpPr/>
          <p:nvPr/>
        </p:nvGrpSpPr>
        <p:grpSpPr>
          <a:xfrm>
            <a:off x="7558543" y="954064"/>
            <a:ext cx="5262302" cy="5007863"/>
            <a:chOff x="6175345" y="153244"/>
            <a:chExt cx="7792878" cy="7416082"/>
          </a:xfrm>
        </p:grpSpPr>
        <p:grpSp>
          <p:nvGrpSpPr>
            <p:cNvPr id="32" name="组合 31"/>
            <p:cNvGrpSpPr/>
            <p:nvPr/>
          </p:nvGrpSpPr>
          <p:grpSpPr>
            <a:xfrm>
              <a:off x="6175345" y="342257"/>
              <a:ext cx="7792878" cy="7227069"/>
              <a:chOff x="5983104" y="1708488"/>
              <a:chExt cx="4080721" cy="3784437"/>
            </a:xfrm>
          </p:grpSpPr>
          <p:sp>
            <p:nvSpPr>
              <p:cNvPr id="33" name="六边形 32"/>
              <p:cNvSpPr/>
              <p:nvPr/>
            </p:nvSpPr>
            <p:spPr>
              <a:xfrm rot="5400000">
                <a:off x="5811401" y="1880191"/>
                <a:ext cx="3784437"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rot="1849986">
              <a:off x="8151150" y="15324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15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1500" b="1" dirty="0">
                <a:gradFill>
                  <a:gsLst>
                    <a:gs pos="30000">
                      <a:srgbClr val="007684"/>
                    </a:gs>
                    <a:gs pos="83000">
                      <a:srgbClr val="016773"/>
                    </a:gs>
                  </a:gsLst>
                  <a:lin ang="5400000" scaled="0"/>
                </a:gradFill>
                <a:latin typeface="Bauhaus 93" panose="04030905020B02020C02" pitchFamily="82" charset="0"/>
              </a:endParaRPr>
            </a:p>
          </p:txBody>
        </p:sp>
      </p:grpSp>
      <p:grpSp>
        <p:nvGrpSpPr>
          <p:cNvPr id="23" name="组合 22"/>
          <p:cNvGrpSpPr/>
          <p:nvPr/>
        </p:nvGrpSpPr>
        <p:grpSpPr>
          <a:xfrm>
            <a:off x="3774000" y="4177005"/>
            <a:ext cx="4644000" cy="124808"/>
            <a:chOff x="3774000" y="4177005"/>
            <a:chExt cx="4644000" cy="124808"/>
          </a:xfrm>
        </p:grpSpPr>
        <p:pic>
          <p:nvPicPr>
            <p:cNvPr id="24" name="图片 23"/>
            <p:cNvPicPr>
              <a:picLocks noChangeAspect="1" noChangeArrowheads="1"/>
            </p:cNvPicPr>
            <p:nvPr/>
          </p:nvPicPr>
          <p:blipFill>
            <a:blip r:embed="rId4">
              <a:biLevel thresh="50000"/>
              <a:grayscl/>
              <a:extLst>
                <a:ext uri="{28A0092B-C50C-407E-A947-70E740481C1C}">
                  <a14:useLocalDpi xmlns:a14="http://schemas.microsoft.com/office/drawing/2010/main" val="0"/>
                </a:ext>
              </a:extLst>
            </a:blip>
            <a:srcRect l="88019" t="22713" r="2956" b="25211"/>
            <a:stretch>
              <a:fillRect/>
            </a:stretch>
          </p:blipFill>
          <p:spPr bwMode="auto">
            <a:xfrm rot="5400000">
              <a:off x="6033596" y="1917409"/>
              <a:ext cx="124808" cy="46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cxnSp>
          <p:nvCxnSpPr>
            <p:cNvPr id="25" name="直接连接符 24"/>
            <p:cNvCxnSpPr/>
            <p:nvPr/>
          </p:nvCxnSpPr>
          <p:spPr>
            <a:xfrm>
              <a:off x="3936000" y="4177005"/>
              <a:ext cx="4320000" cy="0"/>
            </a:xfrm>
            <a:prstGeom prst="line">
              <a:avLst/>
            </a:prstGeom>
            <a:ln w="12700">
              <a:gradFill>
                <a:gsLst>
                  <a:gs pos="0">
                    <a:schemeClr val="accent1">
                      <a:lumMod val="5000"/>
                      <a:lumOff val="95000"/>
                      <a:alpha val="0"/>
                    </a:schemeClr>
                  </a:gs>
                  <a:gs pos="69000">
                    <a:schemeClr val="bg1"/>
                  </a:gs>
                  <a:gs pos="100000">
                    <a:schemeClr val="bg1">
                      <a:alpha val="0"/>
                    </a:schemeClr>
                  </a:gs>
                  <a:gs pos="4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890173" y="4315438"/>
            <a:ext cx="2268815" cy="2101347"/>
            <a:chOff x="6175344" y="342254"/>
            <a:chExt cx="7803037" cy="7227071"/>
          </a:xfrm>
        </p:grpSpPr>
        <p:sp>
          <p:nvSpPr>
            <p:cNvPr id="6" name="六边形 5"/>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4548" y="5375868"/>
            <a:ext cx="1123874" cy="1040917"/>
            <a:chOff x="6175344" y="342254"/>
            <a:chExt cx="7803037" cy="7227071"/>
          </a:xfrm>
        </p:grpSpPr>
        <p:sp>
          <p:nvSpPr>
            <p:cNvPr id="12" name="六边形 1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0709077" y="4985964"/>
            <a:ext cx="1077639" cy="994687"/>
            <a:chOff x="6175344" y="342254"/>
            <a:chExt cx="7829785" cy="7227071"/>
          </a:xfrm>
        </p:grpSpPr>
        <p:sp>
          <p:nvSpPr>
            <p:cNvPr id="45" name="六边形 4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453603"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38" name="文本框 37"/>
          <p:cNvSpPr txBox="1"/>
          <p:nvPr/>
        </p:nvSpPr>
        <p:spPr>
          <a:xfrm>
            <a:off x="5307690"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0" name="文本框 39"/>
          <p:cNvSpPr txBox="1"/>
          <p:nvPr/>
        </p:nvSpPr>
        <p:spPr>
          <a:xfrm>
            <a:off x="6148718" y="2830973"/>
            <a:ext cx="766167" cy="1054879"/>
          </a:xfrm>
          <a:custGeom>
            <a:avLst/>
            <a:gdLst/>
            <a:ahLst/>
            <a:cxnLst/>
            <a:rect l="l" t="t" r="r" b="b"/>
            <a:pathLst>
              <a:path w="766167" h="1054879">
                <a:moveTo>
                  <a:pt x="478854" y="261193"/>
                </a:moveTo>
                <a:lnTo>
                  <a:pt x="578978" y="261193"/>
                </a:lnTo>
                <a:lnTo>
                  <a:pt x="578978" y="470148"/>
                </a:lnTo>
                <a:cubicBezTo>
                  <a:pt x="578978" y="548506"/>
                  <a:pt x="570272" y="619608"/>
                  <a:pt x="552859" y="683456"/>
                </a:cubicBezTo>
                <a:lnTo>
                  <a:pt x="635570" y="683456"/>
                </a:lnTo>
                <a:lnTo>
                  <a:pt x="635570" y="914177"/>
                </a:lnTo>
                <a:cubicBezTo>
                  <a:pt x="635570" y="922883"/>
                  <a:pt x="638472" y="927236"/>
                  <a:pt x="644277" y="927236"/>
                </a:cubicBezTo>
                <a:cubicBezTo>
                  <a:pt x="650081" y="927236"/>
                  <a:pt x="655885" y="924334"/>
                  <a:pt x="661690" y="918530"/>
                </a:cubicBezTo>
                <a:cubicBezTo>
                  <a:pt x="687809" y="874998"/>
                  <a:pt x="712477" y="824210"/>
                  <a:pt x="735694" y="766167"/>
                </a:cubicBezTo>
                <a:lnTo>
                  <a:pt x="748754" y="770520"/>
                </a:lnTo>
                <a:cubicBezTo>
                  <a:pt x="716830" y="854682"/>
                  <a:pt x="718281" y="908372"/>
                  <a:pt x="753107" y="931589"/>
                </a:cubicBezTo>
                <a:cubicBezTo>
                  <a:pt x="761814" y="937394"/>
                  <a:pt x="764716" y="941747"/>
                  <a:pt x="761814" y="944649"/>
                </a:cubicBezTo>
                <a:cubicBezTo>
                  <a:pt x="735694" y="1020105"/>
                  <a:pt x="690711" y="1056382"/>
                  <a:pt x="626864" y="1053480"/>
                </a:cubicBezTo>
                <a:cubicBezTo>
                  <a:pt x="539799" y="1062186"/>
                  <a:pt x="499169" y="1030262"/>
                  <a:pt x="504973" y="957709"/>
                </a:cubicBezTo>
                <a:lnTo>
                  <a:pt x="504973" y="792286"/>
                </a:lnTo>
                <a:cubicBezTo>
                  <a:pt x="458539" y="885155"/>
                  <a:pt x="358415" y="972220"/>
                  <a:pt x="204601" y="1053480"/>
                </a:cubicBezTo>
                <a:lnTo>
                  <a:pt x="200248" y="1040420"/>
                </a:lnTo>
                <a:cubicBezTo>
                  <a:pt x="385985" y="895313"/>
                  <a:pt x="478854" y="705222"/>
                  <a:pt x="478854" y="470148"/>
                </a:cubicBezTo>
                <a:close/>
                <a:moveTo>
                  <a:pt x="644277" y="0"/>
                </a:moveTo>
                <a:lnTo>
                  <a:pt x="766167" y="47885"/>
                </a:lnTo>
                <a:lnTo>
                  <a:pt x="726988" y="100124"/>
                </a:lnTo>
                <a:lnTo>
                  <a:pt x="726988" y="626864"/>
                </a:lnTo>
                <a:lnTo>
                  <a:pt x="605098" y="626864"/>
                </a:lnTo>
                <a:lnTo>
                  <a:pt x="605098" y="134950"/>
                </a:lnTo>
                <a:lnTo>
                  <a:pt x="452735" y="134950"/>
                </a:lnTo>
                <a:lnTo>
                  <a:pt x="452735" y="622511"/>
                </a:lnTo>
                <a:lnTo>
                  <a:pt x="335198" y="622511"/>
                </a:lnTo>
                <a:lnTo>
                  <a:pt x="330845" y="626864"/>
                </a:lnTo>
                <a:lnTo>
                  <a:pt x="330845" y="69651"/>
                </a:lnTo>
                <a:lnTo>
                  <a:pt x="300372" y="117537"/>
                </a:lnTo>
                <a:cubicBezTo>
                  <a:pt x="300372" y="280057"/>
                  <a:pt x="284410" y="415007"/>
                  <a:pt x="252487" y="522386"/>
                </a:cubicBezTo>
                <a:cubicBezTo>
                  <a:pt x="301823" y="618157"/>
                  <a:pt x="327942" y="703771"/>
                  <a:pt x="330845" y="779227"/>
                </a:cubicBezTo>
                <a:cubicBezTo>
                  <a:pt x="330845" y="837270"/>
                  <a:pt x="314883" y="872095"/>
                  <a:pt x="282959" y="883704"/>
                </a:cubicBezTo>
                <a:cubicBezTo>
                  <a:pt x="242329" y="889508"/>
                  <a:pt x="217661" y="866291"/>
                  <a:pt x="208954" y="814052"/>
                </a:cubicBezTo>
                <a:cubicBezTo>
                  <a:pt x="203150" y="767618"/>
                  <a:pt x="197346" y="726988"/>
                  <a:pt x="191541" y="692162"/>
                </a:cubicBezTo>
                <a:cubicBezTo>
                  <a:pt x="142205" y="790835"/>
                  <a:pt x="81260" y="869193"/>
                  <a:pt x="8706" y="927236"/>
                </a:cubicBezTo>
                <a:lnTo>
                  <a:pt x="0" y="922883"/>
                </a:lnTo>
                <a:cubicBezTo>
                  <a:pt x="63847" y="812601"/>
                  <a:pt x="111732" y="679102"/>
                  <a:pt x="143656" y="522386"/>
                </a:cubicBezTo>
                <a:cubicBezTo>
                  <a:pt x="120439" y="444028"/>
                  <a:pt x="87064" y="351160"/>
                  <a:pt x="43532" y="243780"/>
                </a:cubicBezTo>
                <a:cubicBezTo>
                  <a:pt x="40630" y="235074"/>
                  <a:pt x="37728" y="229269"/>
                  <a:pt x="34826" y="226367"/>
                </a:cubicBezTo>
                <a:lnTo>
                  <a:pt x="43532" y="217661"/>
                </a:lnTo>
                <a:cubicBezTo>
                  <a:pt x="84162" y="261193"/>
                  <a:pt x="126243" y="316334"/>
                  <a:pt x="169775" y="383083"/>
                </a:cubicBezTo>
                <a:cubicBezTo>
                  <a:pt x="181384" y="296019"/>
                  <a:pt x="187188" y="216210"/>
                  <a:pt x="187188" y="143656"/>
                </a:cubicBezTo>
                <a:lnTo>
                  <a:pt x="17413" y="143656"/>
                </a:lnTo>
                <a:lnTo>
                  <a:pt x="17413" y="65298"/>
                </a:lnTo>
                <a:lnTo>
                  <a:pt x="187188" y="65298"/>
                </a:lnTo>
                <a:lnTo>
                  <a:pt x="226367" y="13059"/>
                </a:lnTo>
                <a:lnTo>
                  <a:pt x="330845" y="56592"/>
                </a:lnTo>
                <a:lnTo>
                  <a:pt x="330845" y="8706"/>
                </a:lnTo>
                <a:lnTo>
                  <a:pt x="452735" y="8706"/>
                </a:lnTo>
                <a:lnTo>
                  <a:pt x="452735" y="56592"/>
                </a:lnTo>
                <a:lnTo>
                  <a:pt x="600744" y="56592"/>
                </a:ln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2" name="文本框 41"/>
          <p:cNvSpPr txBox="1"/>
          <p:nvPr/>
        </p:nvSpPr>
        <p:spPr>
          <a:xfrm>
            <a:off x="7011511" y="2830973"/>
            <a:ext cx="757461" cy="1057833"/>
          </a:xfrm>
          <a:custGeom>
            <a:avLst/>
            <a:gdLst/>
            <a:ahLst/>
            <a:cxnLst/>
            <a:rect l="l" t="t" r="r" b="b"/>
            <a:pathLst>
              <a:path w="757461" h="1057833">
                <a:moveTo>
                  <a:pt x="252487" y="892410"/>
                </a:moveTo>
                <a:lnTo>
                  <a:pt x="252487" y="940296"/>
                </a:lnTo>
                <a:lnTo>
                  <a:pt x="531093" y="940296"/>
                </a:lnTo>
                <a:lnTo>
                  <a:pt x="531093" y="892410"/>
                </a:lnTo>
                <a:close/>
                <a:moveTo>
                  <a:pt x="252487" y="761814"/>
                </a:moveTo>
                <a:lnTo>
                  <a:pt x="252487" y="818406"/>
                </a:lnTo>
                <a:lnTo>
                  <a:pt x="531093" y="818406"/>
                </a:lnTo>
                <a:lnTo>
                  <a:pt x="531093" y="761814"/>
                </a:lnTo>
                <a:close/>
                <a:moveTo>
                  <a:pt x="252487" y="635570"/>
                </a:moveTo>
                <a:lnTo>
                  <a:pt x="252487" y="692162"/>
                </a:lnTo>
                <a:lnTo>
                  <a:pt x="531093" y="692162"/>
                </a:lnTo>
                <a:lnTo>
                  <a:pt x="531093" y="635570"/>
                </a:lnTo>
                <a:close/>
                <a:moveTo>
                  <a:pt x="565919" y="0"/>
                </a:moveTo>
                <a:lnTo>
                  <a:pt x="687809" y="100124"/>
                </a:lnTo>
                <a:cubicBezTo>
                  <a:pt x="609451" y="123341"/>
                  <a:pt x="525289" y="136401"/>
                  <a:pt x="435322" y="139303"/>
                </a:cubicBezTo>
                <a:cubicBezTo>
                  <a:pt x="435322" y="145107"/>
                  <a:pt x="433871" y="155265"/>
                  <a:pt x="430969" y="169775"/>
                </a:cubicBezTo>
                <a:cubicBezTo>
                  <a:pt x="428067" y="187188"/>
                  <a:pt x="425165" y="198797"/>
                  <a:pt x="422263" y="204601"/>
                </a:cubicBezTo>
                <a:lnTo>
                  <a:pt x="692163" y="204601"/>
                </a:lnTo>
                <a:lnTo>
                  <a:pt x="692163" y="282959"/>
                </a:lnTo>
                <a:lnTo>
                  <a:pt x="400497" y="282959"/>
                </a:lnTo>
                <a:cubicBezTo>
                  <a:pt x="397594" y="291666"/>
                  <a:pt x="391790" y="306176"/>
                  <a:pt x="383084" y="326491"/>
                </a:cubicBezTo>
                <a:cubicBezTo>
                  <a:pt x="374377" y="349709"/>
                  <a:pt x="368573" y="365670"/>
                  <a:pt x="365671" y="374377"/>
                </a:cubicBezTo>
                <a:lnTo>
                  <a:pt x="757461" y="374377"/>
                </a:lnTo>
                <a:lnTo>
                  <a:pt x="757461" y="448382"/>
                </a:lnTo>
                <a:lnTo>
                  <a:pt x="326492" y="448382"/>
                </a:lnTo>
                <a:cubicBezTo>
                  <a:pt x="300372" y="489012"/>
                  <a:pt x="271351" y="526740"/>
                  <a:pt x="239427" y="561565"/>
                </a:cubicBezTo>
                <a:lnTo>
                  <a:pt x="522387" y="561565"/>
                </a:lnTo>
                <a:lnTo>
                  <a:pt x="557213" y="509327"/>
                </a:lnTo>
                <a:lnTo>
                  <a:pt x="692163" y="548506"/>
                </a:lnTo>
                <a:lnTo>
                  <a:pt x="657337" y="600744"/>
                </a:lnTo>
                <a:lnTo>
                  <a:pt x="657337" y="1057833"/>
                </a:lnTo>
                <a:lnTo>
                  <a:pt x="531093" y="1057833"/>
                </a:lnTo>
                <a:lnTo>
                  <a:pt x="531093" y="1009947"/>
                </a:lnTo>
                <a:lnTo>
                  <a:pt x="252487" y="1009947"/>
                </a:lnTo>
                <a:lnTo>
                  <a:pt x="252487" y="1057833"/>
                </a:lnTo>
                <a:lnTo>
                  <a:pt x="126244" y="1057833"/>
                </a:lnTo>
                <a:lnTo>
                  <a:pt x="126244" y="661690"/>
                </a:lnTo>
                <a:cubicBezTo>
                  <a:pt x="120439" y="664592"/>
                  <a:pt x="110282" y="670396"/>
                  <a:pt x="95771" y="679102"/>
                </a:cubicBezTo>
                <a:cubicBezTo>
                  <a:pt x="63847" y="699418"/>
                  <a:pt x="33375" y="716830"/>
                  <a:pt x="4353" y="731341"/>
                </a:cubicBezTo>
                <a:lnTo>
                  <a:pt x="0" y="722635"/>
                </a:lnTo>
                <a:cubicBezTo>
                  <a:pt x="84162" y="635570"/>
                  <a:pt x="149461" y="544153"/>
                  <a:pt x="195895" y="448382"/>
                </a:cubicBezTo>
                <a:lnTo>
                  <a:pt x="8707" y="448382"/>
                </a:lnTo>
                <a:lnTo>
                  <a:pt x="8707" y="374377"/>
                </a:lnTo>
                <a:lnTo>
                  <a:pt x="230721" y="374377"/>
                </a:lnTo>
                <a:cubicBezTo>
                  <a:pt x="242330" y="342453"/>
                  <a:pt x="253938" y="311981"/>
                  <a:pt x="265547" y="282959"/>
                </a:cubicBezTo>
                <a:lnTo>
                  <a:pt x="74005" y="282959"/>
                </a:lnTo>
                <a:lnTo>
                  <a:pt x="74005" y="204601"/>
                </a:lnTo>
                <a:lnTo>
                  <a:pt x="287313" y="204601"/>
                </a:lnTo>
                <a:cubicBezTo>
                  <a:pt x="287313" y="198797"/>
                  <a:pt x="290215" y="184286"/>
                  <a:pt x="296019" y="161069"/>
                </a:cubicBezTo>
                <a:cubicBezTo>
                  <a:pt x="298921" y="152363"/>
                  <a:pt x="300372" y="145107"/>
                  <a:pt x="300372" y="139303"/>
                </a:cubicBezTo>
                <a:cubicBezTo>
                  <a:pt x="236525" y="136401"/>
                  <a:pt x="153814" y="124792"/>
                  <a:pt x="52239" y="104477"/>
                </a:cubicBezTo>
                <a:lnTo>
                  <a:pt x="52239" y="91417"/>
                </a:lnTo>
                <a:cubicBezTo>
                  <a:pt x="240878" y="82711"/>
                  <a:pt x="412105" y="52238"/>
                  <a:pt x="565919"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130" name="图片 129"/>
          <p:cNvPicPr>
            <a:picLocks noChangeAspect="1"/>
          </p:cNvPicPr>
          <p:nvPr/>
        </p:nvPicPr>
        <p:blipFill rotWithShape="1">
          <a:blip r:embed="rId1"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128" name="图片 127"/>
          <p:cNvPicPr>
            <a:picLocks noChangeAspect="1"/>
          </p:cNvPicPr>
          <p:nvPr/>
        </p:nvPicPr>
        <p:blipFill rotWithShape="1">
          <a:blip r:embed="rId2"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grpSp>
        <p:nvGrpSpPr>
          <p:cNvPr id="18" name="组合 17"/>
          <p:cNvGrpSpPr/>
          <p:nvPr/>
        </p:nvGrpSpPr>
        <p:grpSpPr>
          <a:xfrm>
            <a:off x="10001700" y="2854959"/>
            <a:ext cx="2268815" cy="2101347"/>
            <a:chOff x="6175344" y="342254"/>
            <a:chExt cx="7803037" cy="7227071"/>
          </a:xfrm>
        </p:grpSpPr>
        <p:sp>
          <p:nvSpPr>
            <p:cNvPr id="19" name="六边形 18"/>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863825" y="4346576"/>
            <a:ext cx="2963878" cy="2745105"/>
            <a:chOff x="6175344" y="342254"/>
            <a:chExt cx="7803037"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4744403" y="3439840"/>
            <a:ext cx="2703195" cy="768350"/>
          </a:xfrm>
          <a:prstGeom prst="rect">
            <a:avLst/>
          </a:prstGeom>
        </p:spPr>
        <p:txBody>
          <a:bodyPr wrap="none">
            <a:spAutoFit/>
          </a:bodyPr>
          <a:lstStyle/>
          <a:p>
            <a:pPr algn="ctr"/>
            <a:r>
              <a:rPr lang="en-US" altLang="zh-CN"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12.3 </a:t>
            </a: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跳表</a:t>
            </a:r>
            <a:endPar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8" name="矩形 7"/>
          <p:cNvSpPr/>
          <p:nvPr/>
        </p:nvSpPr>
        <p:spPr>
          <a:xfrm>
            <a:off x="4147186" y="2445722"/>
            <a:ext cx="3897630" cy="645160"/>
          </a:xfrm>
          <a:prstGeom prst="rect">
            <a:avLst/>
          </a:prstGeom>
        </p:spPr>
        <p:txBody>
          <a:bodyPr wrap="non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 </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12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高级</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查找</a:t>
            </a:r>
            <a:endPar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024554" y="3265946"/>
            <a:ext cx="6116350" cy="0"/>
          </a:xfrm>
          <a:prstGeom prst="line">
            <a:avLst/>
          </a:prstGeom>
          <a:ln w="2222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221671" y="2179434"/>
            <a:ext cx="7748658" cy="2397279"/>
            <a:chOff x="2221671" y="2179434"/>
            <a:chExt cx="7748658" cy="2397279"/>
          </a:xfrm>
        </p:grpSpPr>
        <p:sp>
          <p:nvSpPr>
            <p:cNvPr id="6" name="标题 9801"/>
            <p:cNvSpPr txBox="1"/>
            <p:nvPr/>
          </p:nvSpPr>
          <p:spPr>
            <a:xfrm rot="16200000">
              <a:off x="8719085" y="3325468"/>
              <a:ext cx="2397277" cy="105210"/>
            </a:xfrm>
            <a:prstGeom prst="parallelogram">
              <a:avLst>
                <a:gd name="adj" fmla="val 98875"/>
              </a:avLst>
            </a:prstGeom>
            <a:gradFill flip="none" rotWithShape="1">
              <a:gsLst>
                <a:gs pos="100000">
                  <a:srgbClr val="016773"/>
                </a:gs>
                <a:gs pos="0">
                  <a:srgbClr val="00ABA5"/>
                </a:gs>
              </a:gsLst>
              <a:lin ang="6000000" scaled="0"/>
              <a:tileRect/>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10" name="标题 9801"/>
            <p:cNvSpPr txBox="1"/>
            <p:nvPr/>
          </p:nvSpPr>
          <p:spPr>
            <a:xfrm flipH="1">
              <a:off x="2221671" y="4468236"/>
              <a:ext cx="7748657" cy="108477"/>
            </a:xfrm>
            <a:prstGeom prst="parallelogram">
              <a:avLst>
                <a:gd name="adj" fmla="val 102209"/>
              </a:avLst>
            </a:prstGeom>
            <a:gradFill>
              <a:gsLst>
                <a:gs pos="55000">
                  <a:srgbClr val="016773"/>
                </a:gs>
                <a:gs pos="0">
                  <a:srgbClr val="00ABA5"/>
                </a:gs>
                <a:gs pos="100000">
                  <a:srgbClr val="00ABA5"/>
                </a:gs>
              </a:gsLst>
              <a:lin ang="6000000" scaled="0"/>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cxnSp>
          <p:nvCxnSpPr>
            <p:cNvPr id="11" name="直接连接符 10"/>
            <p:cNvCxnSpPr/>
            <p:nvPr/>
          </p:nvCxnSpPr>
          <p:spPr>
            <a:xfrm flipH="1">
              <a:off x="2221671" y="2179434"/>
              <a:ext cx="76428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10768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22317" y="4468236"/>
              <a:ext cx="7642800" cy="0"/>
            </a:xfrm>
            <a:prstGeom prst="line">
              <a:avLst/>
            </a:prstGeom>
            <a:ln w="15875" cap="rnd">
              <a:gradFill>
                <a:gsLst>
                  <a:gs pos="0">
                    <a:schemeClr val="bg1">
                      <a:alpha val="0"/>
                    </a:schemeClr>
                  </a:gs>
                  <a:gs pos="100000">
                    <a:schemeClr val="bg1"/>
                  </a:gs>
                </a:gsLst>
                <a:lin ang="36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a:off x="87196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8933514" y="5200219"/>
            <a:ext cx="1549536" cy="1435160"/>
            <a:chOff x="6175344" y="342254"/>
            <a:chExt cx="7803037" cy="7227071"/>
          </a:xfrm>
        </p:grpSpPr>
        <p:sp>
          <p:nvSpPr>
            <p:cNvPr id="22" name="六边形 2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75295" y="-875664"/>
            <a:ext cx="2974038" cy="2745105"/>
            <a:chOff x="6175344" y="342254"/>
            <a:chExt cx="7829785" cy="7227071"/>
          </a:xfrm>
        </p:grpSpPr>
        <p:sp>
          <p:nvSpPr>
            <p:cNvPr id="25" name="六边形 2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59840" y="635784"/>
            <a:ext cx="823697" cy="760292"/>
            <a:chOff x="6175344" y="342254"/>
            <a:chExt cx="7829785" cy="7227071"/>
          </a:xfrm>
        </p:grpSpPr>
        <p:sp>
          <p:nvSpPr>
            <p:cNvPr id="28" name="六边形 2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4034782" y="4861769"/>
            <a:ext cx="4122438" cy="460375"/>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戴波</a:t>
            </a:r>
            <a:endPar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1" name="文本框 30"/>
          <p:cNvSpPr txBox="1"/>
          <p:nvPr/>
        </p:nvSpPr>
        <p:spPr>
          <a:xfrm>
            <a:off x="3016738" y="5305446"/>
            <a:ext cx="6158524" cy="423545"/>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电子科技大学</a:t>
            </a:r>
            <a:endPar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pic>
        <p:nvPicPr>
          <p:cNvPr id="33" name="图片 32"/>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306705" y="4644472"/>
            <a:ext cx="9165288" cy="25469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6" presetClass="entr" presetSubtype="37"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0"/>
                            </p:stCondLst>
                            <p:childTnLst>
                              <p:par>
                                <p:cTn id="12" presetID="10" presetClass="entr" presetSubtype="0" fill="hold" grpId="0" nodeType="after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8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0"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0891" y="2740372"/>
            <a:ext cx="540023" cy="1384403"/>
          </a:xfrm>
          <a:custGeom>
            <a:avLst/>
            <a:gdLst/>
            <a:ahLst/>
            <a:cxnLst/>
            <a:rect l="l" t="t" r="r" b="b"/>
            <a:pathLst>
              <a:path w="540023" h="1384403">
                <a:moveTo>
                  <a:pt x="195374" y="1232620"/>
                </a:moveTo>
                <a:lnTo>
                  <a:pt x="204155" y="1247987"/>
                </a:lnTo>
                <a:cubicBezTo>
                  <a:pt x="132445" y="1288964"/>
                  <a:pt x="80491" y="1317502"/>
                  <a:pt x="48295" y="1333600"/>
                </a:cubicBezTo>
                <a:cubicBezTo>
                  <a:pt x="42441" y="1337991"/>
                  <a:pt x="37319" y="1336527"/>
                  <a:pt x="32928" y="1329210"/>
                </a:cubicBezTo>
                <a:cubicBezTo>
                  <a:pt x="27074" y="1321892"/>
                  <a:pt x="16830" y="1305062"/>
                  <a:pt x="2195" y="1278720"/>
                </a:cubicBezTo>
                <a:cubicBezTo>
                  <a:pt x="732" y="1277256"/>
                  <a:pt x="0" y="1275793"/>
                  <a:pt x="0" y="1274329"/>
                </a:cubicBezTo>
                <a:close/>
                <a:moveTo>
                  <a:pt x="458800" y="863824"/>
                </a:moveTo>
                <a:cubicBezTo>
                  <a:pt x="460264" y="862361"/>
                  <a:pt x="463190" y="863092"/>
                  <a:pt x="467581" y="866019"/>
                </a:cubicBezTo>
                <a:cubicBezTo>
                  <a:pt x="470508" y="867483"/>
                  <a:pt x="474167" y="870410"/>
                  <a:pt x="478557" y="874800"/>
                </a:cubicBezTo>
                <a:cubicBezTo>
                  <a:pt x="500509" y="892362"/>
                  <a:pt x="515144" y="903338"/>
                  <a:pt x="522461" y="907728"/>
                </a:cubicBezTo>
                <a:cubicBezTo>
                  <a:pt x="528315" y="912119"/>
                  <a:pt x="530510" y="915778"/>
                  <a:pt x="529047" y="918705"/>
                </a:cubicBezTo>
                <a:cubicBezTo>
                  <a:pt x="529047" y="920168"/>
                  <a:pt x="526120" y="922363"/>
                  <a:pt x="520266" y="925290"/>
                </a:cubicBezTo>
                <a:cubicBezTo>
                  <a:pt x="511485" y="928217"/>
                  <a:pt x="507826" y="934071"/>
                  <a:pt x="509290" y="942852"/>
                </a:cubicBezTo>
                <a:cubicBezTo>
                  <a:pt x="509290" y="1112615"/>
                  <a:pt x="508558" y="1223839"/>
                  <a:pt x="507095" y="1276525"/>
                </a:cubicBezTo>
                <a:cubicBezTo>
                  <a:pt x="507095" y="1314575"/>
                  <a:pt x="500509" y="1336527"/>
                  <a:pt x="487338" y="1342381"/>
                </a:cubicBezTo>
                <a:cubicBezTo>
                  <a:pt x="477093" y="1351162"/>
                  <a:pt x="467581" y="1361406"/>
                  <a:pt x="458800" y="1373114"/>
                </a:cubicBezTo>
                <a:cubicBezTo>
                  <a:pt x="450019" y="1381895"/>
                  <a:pt x="442702" y="1385554"/>
                  <a:pt x="436848" y="1384090"/>
                </a:cubicBezTo>
                <a:cubicBezTo>
                  <a:pt x="432457" y="1381163"/>
                  <a:pt x="430994" y="1373846"/>
                  <a:pt x="432457" y="1362138"/>
                </a:cubicBezTo>
                <a:cubicBezTo>
                  <a:pt x="436848" y="1347503"/>
                  <a:pt x="433921" y="1337259"/>
                  <a:pt x="423677" y="1331405"/>
                </a:cubicBezTo>
                <a:cubicBezTo>
                  <a:pt x="413432" y="1321161"/>
                  <a:pt x="392212" y="1307989"/>
                  <a:pt x="360015" y="1291891"/>
                </a:cubicBezTo>
                <a:lnTo>
                  <a:pt x="366601" y="1278720"/>
                </a:lnTo>
                <a:lnTo>
                  <a:pt x="443434" y="1294086"/>
                </a:lnTo>
                <a:cubicBezTo>
                  <a:pt x="447824" y="1276525"/>
                  <a:pt x="450019" y="1152861"/>
                  <a:pt x="450019" y="923095"/>
                </a:cubicBezTo>
                <a:lnTo>
                  <a:pt x="278792" y="929681"/>
                </a:lnTo>
                <a:lnTo>
                  <a:pt x="274402" y="1221644"/>
                </a:lnTo>
                <a:cubicBezTo>
                  <a:pt x="302208" y="1173349"/>
                  <a:pt x="323428" y="1130177"/>
                  <a:pt x="338063" y="1092127"/>
                </a:cubicBezTo>
                <a:cubicBezTo>
                  <a:pt x="323428" y="1061394"/>
                  <a:pt x="305135" y="1027002"/>
                  <a:pt x="283183" y="988951"/>
                </a:cubicBezTo>
                <a:lnTo>
                  <a:pt x="296354" y="980171"/>
                </a:lnTo>
                <a:cubicBezTo>
                  <a:pt x="318306" y="1005050"/>
                  <a:pt x="337332" y="1028465"/>
                  <a:pt x="353430" y="1050417"/>
                </a:cubicBezTo>
                <a:cubicBezTo>
                  <a:pt x="357820" y="1038710"/>
                  <a:pt x="362211" y="1026270"/>
                  <a:pt x="366601" y="1013099"/>
                </a:cubicBezTo>
                <a:cubicBezTo>
                  <a:pt x="373918" y="986756"/>
                  <a:pt x="378309" y="966999"/>
                  <a:pt x="379772" y="953828"/>
                </a:cubicBezTo>
                <a:cubicBezTo>
                  <a:pt x="379772" y="947974"/>
                  <a:pt x="384163" y="947242"/>
                  <a:pt x="392944" y="951633"/>
                </a:cubicBezTo>
                <a:cubicBezTo>
                  <a:pt x="397334" y="956023"/>
                  <a:pt x="406847" y="961877"/>
                  <a:pt x="421481" y="969194"/>
                </a:cubicBezTo>
                <a:cubicBezTo>
                  <a:pt x="427335" y="972121"/>
                  <a:pt x="430994" y="974317"/>
                  <a:pt x="432457" y="975780"/>
                </a:cubicBezTo>
                <a:cubicBezTo>
                  <a:pt x="436848" y="977244"/>
                  <a:pt x="436848" y="983098"/>
                  <a:pt x="432457" y="993342"/>
                </a:cubicBezTo>
                <a:cubicBezTo>
                  <a:pt x="430994" y="997732"/>
                  <a:pt x="428067" y="1004318"/>
                  <a:pt x="423677" y="1013099"/>
                </a:cubicBezTo>
                <a:cubicBezTo>
                  <a:pt x="420750" y="1021880"/>
                  <a:pt x="417823" y="1028465"/>
                  <a:pt x="414896" y="1032856"/>
                </a:cubicBezTo>
                <a:cubicBezTo>
                  <a:pt x="406115" y="1054808"/>
                  <a:pt x="397334" y="1075297"/>
                  <a:pt x="388553" y="1094322"/>
                </a:cubicBezTo>
                <a:cubicBezTo>
                  <a:pt x="413432" y="1127982"/>
                  <a:pt x="430994" y="1153593"/>
                  <a:pt x="441238" y="1171154"/>
                </a:cubicBezTo>
                <a:cubicBezTo>
                  <a:pt x="448556" y="1182862"/>
                  <a:pt x="448556" y="1193838"/>
                  <a:pt x="441238" y="1204082"/>
                </a:cubicBezTo>
                <a:cubicBezTo>
                  <a:pt x="429531" y="1224571"/>
                  <a:pt x="417823" y="1239206"/>
                  <a:pt x="406115" y="1247987"/>
                </a:cubicBezTo>
                <a:cubicBezTo>
                  <a:pt x="391480" y="1211400"/>
                  <a:pt x="376845" y="1175545"/>
                  <a:pt x="362211" y="1140421"/>
                </a:cubicBezTo>
                <a:cubicBezTo>
                  <a:pt x="338795" y="1179935"/>
                  <a:pt x="308794" y="1216522"/>
                  <a:pt x="272207" y="1250182"/>
                </a:cubicBezTo>
                <a:lnTo>
                  <a:pt x="272207" y="1337991"/>
                </a:lnTo>
                <a:cubicBezTo>
                  <a:pt x="272207" y="1346771"/>
                  <a:pt x="269280" y="1351894"/>
                  <a:pt x="263426" y="1353357"/>
                </a:cubicBezTo>
                <a:cubicBezTo>
                  <a:pt x="248791" y="1363602"/>
                  <a:pt x="234156" y="1370919"/>
                  <a:pt x="219522" y="1375309"/>
                </a:cubicBezTo>
                <a:cubicBezTo>
                  <a:pt x="212204" y="1376773"/>
                  <a:pt x="209277" y="1373846"/>
                  <a:pt x="210741" y="1366528"/>
                </a:cubicBezTo>
                <a:cubicBezTo>
                  <a:pt x="213668" y="1307989"/>
                  <a:pt x="216595" y="1202619"/>
                  <a:pt x="219522" y="1050417"/>
                </a:cubicBezTo>
                <a:cubicBezTo>
                  <a:pt x="220985" y="1005050"/>
                  <a:pt x="221717" y="975048"/>
                  <a:pt x="221717" y="960414"/>
                </a:cubicBezTo>
                <a:cubicBezTo>
                  <a:pt x="221717" y="932608"/>
                  <a:pt x="221717" y="906265"/>
                  <a:pt x="221717" y="881386"/>
                </a:cubicBezTo>
                <a:cubicBezTo>
                  <a:pt x="221717" y="876995"/>
                  <a:pt x="222449" y="874800"/>
                  <a:pt x="223912" y="874800"/>
                </a:cubicBezTo>
                <a:cubicBezTo>
                  <a:pt x="223912" y="873337"/>
                  <a:pt x="226107" y="873337"/>
                  <a:pt x="230498" y="874800"/>
                </a:cubicBezTo>
                <a:cubicBezTo>
                  <a:pt x="242206" y="879191"/>
                  <a:pt x="259035" y="887972"/>
                  <a:pt x="280988" y="901143"/>
                </a:cubicBezTo>
                <a:lnTo>
                  <a:pt x="434653" y="894557"/>
                </a:lnTo>
                <a:cubicBezTo>
                  <a:pt x="434653" y="894557"/>
                  <a:pt x="435384" y="894557"/>
                  <a:pt x="436848" y="894557"/>
                </a:cubicBezTo>
                <a:cubicBezTo>
                  <a:pt x="445629" y="893094"/>
                  <a:pt x="450019" y="890167"/>
                  <a:pt x="450019" y="885776"/>
                </a:cubicBezTo>
                <a:cubicBezTo>
                  <a:pt x="452946" y="882849"/>
                  <a:pt x="454410" y="878459"/>
                  <a:pt x="454410" y="872605"/>
                </a:cubicBezTo>
                <a:cubicBezTo>
                  <a:pt x="455873" y="866751"/>
                  <a:pt x="457337" y="863824"/>
                  <a:pt x="458800" y="863824"/>
                </a:cubicBezTo>
                <a:close/>
                <a:moveTo>
                  <a:pt x="111956" y="857239"/>
                </a:moveTo>
                <a:cubicBezTo>
                  <a:pt x="113420" y="855775"/>
                  <a:pt x="115615" y="856507"/>
                  <a:pt x="118542" y="859434"/>
                </a:cubicBezTo>
                <a:cubicBezTo>
                  <a:pt x="120005" y="860897"/>
                  <a:pt x="123664" y="863092"/>
                  <a:pt x="129518" y="866019"/>
                </a:cubicBezTo>
                <a:cubicBezTo>
                  <a:pt x="155860" y="880654"/>
                  <a:pt x="170495" y="889435"/>
                  <a:pt x="173422" y="892362"/>
                </a:cubicBezTo>
                <a:cubicBezTo>
                  <a:pt x="177813" y="895289"/>
                  <a:pt x="177081" y="899679"/>
                  <a:pt x="171227" y="905533"/>
                </a:cubicBezTo>
                <a:cubicBezTo>
                  <a:pt x="166836" y="909924"/>
                  <a:pt x="158787" y="919436"/>
                  <a:pt x="147080" y="934071"/>
                </a:cubicBezTo>
                <a:cubicBezTo>
                  <a:pt x="110493" y="980902"/>
                  <a:pt x="81223" y="1013099"/>
                  <a:pt x="59271" y="1030660"/>
                </a:cubicBezTo>
                <a:lnTo>
                  <a:pt x="131713" y="1021880"/>
                </a:lnTo>
                <a:cubicBezTo>
                  <a:pt x="136103" y="1014562"/>
                  <a:pt x="139762" y="1007977"/>
                  <a:pt x="142689" y="1002123"/>
                </a:cubicBezTo>
                <a:cubicBezTo>
                  <a:pt x="150006" y="988951"/>
                  <a:pt x="155860" y="975048"/>
                  <a:pt x="160251" y="960414"/>
                </a:cubicBezTo>
                <a:cubicBezTo>
                  <a:pt x="161714" y="957487"/>
                  <a:pt x="163178" y="956023"/>
                  <a:pt x="164641" y="956023"/>
                </a:cubicBezTo>
                <a:cubicBezTo>
                  <a:pt x="164641" y="954560"/>
                  <a:pt x="166105" y="955292"/>
                  <a:pt x="169032" y="958218"/>
                </a:cubicBezTo>
                <a:cubicBezTo>
                  <a:pt x="193911" y="974317"/>
                  <a:pt x="209277" y="986024"/>
                  <a:pt x="215131" y="993342"/>
                </a:cubicBezTo>
                <a:cubicBezTo>
                  <a:pt x="217326" y="994074"/>
                  <a:pt x="218424" y="995537"/>
                  <a:pt x="218424" y="997732"/>
                </a:cubicBezTo>
                <a:cubicBezTo>
                  <a:pt x="218424" y="999927"/>
                  <a:pt x="217326" y="1002854"/>
                  <a:pt x="215131" y="1006513"/>
                </a:cubicBezTo>
                <a:cubicBezTo>
                  <a:pt x="212204" y="1009440"/>
                  <a:pt x="207814" y="1014562"/>
                  <a:pt x="201960" y="1021880"/>
                </a:cubicBezTo>
                <a:cubicBezTo>
                  <a:pt x="194643" y="1029197"/>
                  <a:pt x="189520" y="1035051"/>
                  <a:pt x="186593" y="1039441"/>
                </a:cubicBezTo>
                <a:cubicBezTo>
                  <a:pt x="154397" y="1084809"/>
                  <a:pt x="121469" y="1123591"/>
                  <a:pt x="87809" y="1155788"/>
                </a:cubicBezTo>
                <a:lnTo>
                  <a:pt x="190984" y="1140421"/>
                </a:lnTo>
                <a:lnTo>
                  <a:pt x="199765" y="1160178"/>
                </a:lnTo>
                <a:lnTo>
                  <a:pt x="87809" y="1199692"/>
                </a:lnTo>
                <a:cubicBezTo>
                  <a:pt x="67320" y="1208473"/>
                  <a:pt x="54149" y="1215790"/>
                  <a:pt x="48295" y="1221644"/>
                </a:cubicBezTo>
                <a:lnTo>
                  <a:pt x="15367" y="1162373"/>
                </a:lnTo>
                <a:cubicBezTo>
                  <a:pt x="34392" y="1159447"/>
                  <a:pt x="48295" y="1150666"/>
                  <a:pt x="57076" y="1136031"/>
                </a:cubicBezTo>
                <a:cubicBezTo>
                  <a:pt x="76101" y="1109688"/>
                  <a:pt x="94394" y="1083346"/>
                  <a:pt x="111956" y="1057003"/>
                </a:cubicBezTo>
                <a:lnTo>
                  <a:pt x="68052" y="1070174"/>
                </a:lnTo>
                <a:cubicBezTo>
                  <a:pt x="51954" y="1076028"/>
                  <a:pt x="39514" y="1082614"/>
                  <a:pt x="30733" y="1089931"/>
                </a:cubicBezTo>
                <a:lnTo>
                  <a:pt x="0" y="1037246"/>
                </a:lnTo>
                <a:cubicBezTo>
                  <a:pt x="13171" y="1032856"/>
                  <a:pt x="23416" y="1026270"/>
                  <a:pt x="30733" y="1017489"/>
                </a:cubicBezTo>
                <a:cubicBezTo>
                  <a:pt x="61466" y="967731"/>
                  <a:pt x="82687" y="928949"/>
                  <a:pt x="94394" y="901143"/>
                </a:cubicBezTo>
                <a:cubicBezTo>
                  <a:pt x="101712" y="885045"/>
                  <a:pt x="106834" y="871873"/>
                  <a:pt x="109761" y="861629"/>
                </a:cubicBezTo>
                <a:cubicBezTo>
                  <a:pt x="111224" y="858702"/>
                  <a:pt x="111956" y="857239"/>
                  <a:pt x="111956" y="857239"/>
                </a:cubicBezTo>
                <a:close/>
                <a:moveTo>
                  <a:pt x="498314" y="233425"/>
                </a:moveTo>
                <a:cubicBezTo>
                  <a:pt x="501241" y="236352"/>
                  <a:pt x="504900" y="240011"/>
                  <a:pt x="509290" y="244402"/>
                </a:cubicBezTo>
                <a:cubicBezTo>
                  <a:pt x="518071" y="254646"/>
                  <a:pt x="524656" y="261231"/>
                  <a:pt x="529047" y="264158"/>
                </a:cubicBezTo>
                <a:cubicBezTo>
                  <a:pt x="531974" y="267085"/>
                  <a:pt x="532706" y="270012"/>
                  <a:pt x="531242" y="272939"/>
                </a:cubicBezTo>
                <a:cubicBezTo>
                  <a:pt x="529779" y="274403"/>
                  <a:pt x="526852" y="275135"/>
                  <a:pt x="522461" y="275135"/>
                </a:cubicBezTo>
                <a:cubicBezTo>
                  <a:pt x="510753" y="273671"/>
                  <a:pt x="490997" y="273671"/>
                  <a:pt x="463190" y="275135"/>
                </a:cubicBezTo>
                <a:cubicBezTo>
                  <a:pt x="445629" y="275135"/>
                  <a:pt x="431726" y="275135"/>
                  <a:pt x="421481" y="275135"/>
                </a:cubicBezTo>
                <a:lnTo>
                  <a:pt x="381968" y="277330"/>
                </a:lnTo>
                <a:cubicBezTo>
                  <a:pt x="387821" y="278793"/>
                  <a:pt x="390017" y="280988"/>
                  <a:pt x="388553" y="283915"/>
                </a:cubicBezTo>
                <a:lnTo>
                  <a:pt x="388553" y="336601"/>
                </a:lnTo>
                <a:lnTo>
                  <a:pt x="436848" y="334405"/>
                </a:lnTo>
                <a:cubicBezTo>
                  <a:pt x="442702" y="332942"/>
                  <a:pt x="452214" y="331478"/>
                  <a:pt x="465386" y="330015"/>
                </a:cubicBezTo>
                <a:cubicBezTo>
                  <a:pt x="478557" y="328551"/>
                  <a:pt x="487338" y="327820"/>
                  <a:pt x="491728" y="327820"/>
                </a:cubicBezTo>
                <a:cubicBezTo>
                  <a:pt x="500509" y="336601"/>
                  <a:pt x="508558" y="344650"/>
                  <a:pt x="515876" y="351967"/>
                </a:cubicBezTo>
                <a:cubicBezTo>
                  <a:pt x="518803" y="354894"/>
                  <a:pt x="520266" y="357089"/>
                  <a:pt x="520266" y="358553"/>
                </a:cubicBezTo>
                <a:cubicBezTo>
                  <a:pt x="518803" y="360016"/>
                  <a:pt x="515876" y="360748"/>
                  <a:pt x="511485" y="360748"/>
                </a:cubicBezTo>
                <a:cubicBezTo>
                  <a:pt x="492460" y="360748"/>
                  <a:pt x="475630" y="361480"/>
                  <a:pt x="460995" y="362943"/>
                </a:cubicBezTo>
                <a:lnTo>
                  <a:pt x="388553" y="367334"/>
                </a:lnTo>
                <a:lnTo>
                  <a:pt x="388553" y="446361"/>
                </a:lnTo>
                <a:cubicBezTo>
                  <a:pt x="426604" y="452215"/>
                  <a:pt x="477093" y="452947"/>
                  <a:pt x="540023" y="448556"/>
                </a:cubicBezTo>
                <a:lnTo>
                  <a:pt x="537828" y="463923"/>
                </a:lnTo>
                <a:cubicBezTo>
                  <a:pt x="523193" y="472704"/>
                  <a:pt x="507095" y="487339"/>
                  <a:pt x="489533" y="507827"/>
                </a:cubicBezTo>
                <a:cubicBezTo>
                  <a:pt x="485143" y="518072"/>
                  <a:pt x="475630" y="521730"/>
                  <a:pt x="460995" y="518803"/>
                </a:cubicBezTo>
                <a:cubicBezTo>
                  <a:pt x="358552" y="518803"/>
                  <a:pt x="289769" y="483680"/>
                  <a:pt x="254645" y="413433"/>
                </a:cubicBezTo>
                <a:cubicBezTo>
                  <a:pt x="235620" y="463191"/>
                  <a:pt x="200496" y="503437"/>
                  <a:pt x="149275" y="534170"/>
                </a:cubicBezTo>
                <a:lnTo>
                  <a:pt x="140494" y="525389"/>
                </a:lnTo>
                <a:cubicBezTo>
                  <a:pt x="172690" y="477094"/>
                  <a:pt x="193911" y="425141"/>
                  <a:pt x="204155" y="369529"/>
                </a:cubicBezTo>
                <a:cubicBezTo>
                  <a:pt x="208546" y="346113"/>
                  <a:pt x="210741" y="325624"/>
                  <a:pt x="210741" y="308063"/>
                </a:cubicBezTo>
                <a:cubicBezTo>
                  <a:pt x="210741" y="303672"/>
                  <a:pt x="211473" y="301477"/>
                  <a:pt x="212936" y="301477"/>
                </a:cubicBezTo>
                <a:cubicBezTo>
                  <a:pt x="214399" y="300014"/>
                  <a:pt x="217326" y="300014"/>
                  <a:pt x="221717" y="301477"/>
                </a:cubicBezTo>
                <a:cubicBezTo>
                  <a:pt x="239279" y="307331"/>
                  <a:pt x="256840" y="313185"/>
                  <a:pt x="274402" y="319039"/>
                </a:cubicBezTo>
                <a:cubicBezTo>
                  <a:pt x="278792" y="323429"/>
                  <a:pt x="280256" y="327820"/>
                  <a:pt x="278792" y="332210"/>
                </a:cubicBezTo>
                <a:cubicBezTo>
                  <a:pt x="278792" y="335137"/>
                  <a:pt x="276597" y="342454"/>
                  <a:pt x="272207" y="354162"/>
                </a:cubicBezTo>
                <a:cubicBezTo>
                  <a:pt x="267816" y="367334"/>
                  <a:pt x="264889" y="376846"/>
                  <a:pt x="263426" y="382700"/>
                </a:cubicBezTo>
                <a:cubicBezTo>
                  <a:pt x="280988" y="401725"/>
                  <a:pt x="300745" y="416360"/>
                  <a:pt x="322697" y="426604"/>
                </a:cubicBezTo>
                <a:lnTo>
                  <a:pt x="322697" y="279525"/>
                </a:lnTo>
                <a:lnTo>
                  <a:pt x="285378" y="279525"/>
                </a:lnTo>
                <a:cubicBezTo>
                  <a:pt x="266353" y="279525"/>
                  <a:pt x="238547" y="280988"/>
                  <a:pt x="201960" y="283915"/>
                </a:cubicBezTo>
                <a:lnTo>
                  <a:pt x="180008" y="250987"/>
                </a:lnTo>
                <a:cubicBezTo>
                  <a:pt x="194643" y="250987"/>
                  <a:pt x="218790" y="250255"/>
                  <a:pt x="252450" y="248792"/>
                </a:cubicBezTo>
                <a:cubicBezTo>
                  <a:pt x="265621" y="248792"/>
                  <a:pt x="273670" y="248792"/>
                  <a:pt x="276597" y="248792"/>
                </a:cubicBezTo>
                <a:lnTo>
                  <a:pt x="406115" y="244402"/>
                </a:lnTo>
                <a:cubicBezTo>
                  <a:pt x="409042" y="244402"/>
                  <a:pt x="413432" y="244402"/>
                  <a:pt x="419286" y="244402"/>
                </a:cubicBezTo>
                <a:cubicBezTo>
                  <a:pt x="457337" y="241475"/>
                  <a:pt x="483679" y="237816"/>
                  <a:pt x="498314" y="233425"/>
                </a:cubicBezTo>
                <a:close/>
                <a:moveTo>
                  <a:pt x="377577" y="136836"/>
                </a:moveTo>
                <a:lnTo>
                  <a:pt x="289769" y="141226"/>
                </a:lnTo>
                <a:lnTo>
                  <a:pt x="289769" y="178545"/>
                </a:lnTo>
                <a:lnTo>
                  <a:pt x="384163" y="174155"/>
                </a:lnTo>
                <a:cubicBezTo>
                  <a:pt x="395871" y="174155"/>
                  <a:pt x="406115" y="173423"/>
                  <a:pt x="414896" y="171959"/>
                </a:cubicBezTo>
                <a:lnTo>
                  <a:pt x="414896" y="136836"/>
                </a:lnTo>
                <a:cubicBezTo>
                  <a:pt x="406115" y="136836"/>
                  <a:pt x="393675" y="136836"/>
                  <a:pt x="377577" y="136836"/>
                </a:cubicBezTo>
                <a:close/>
                <a:moveTo>
                  <a:pt x="417091" y="68784"/>
                </a:moveTo>
                <a:lnTo>
                  <a:pt x="289769" y="73175"/>
                </a:lnTo>
                <a:lnTo>
                  <a:pt x="289769" y="112689"/>
                </a:lnTo>
                <a:lnTo>
                  <a:pt x="370991" y="108298"/>
                </a:lnTo>
                <a:cubicBezTo>
                  <a:pt x="375382" y="108298"/>
                  <a:pt x="381968" y="107566"/>
                  <a:pt x="390748" y="106103"/>
                </a:cubicBezTo>
                <a:cubicBezTo>
                  <a:pt x="398066" y="106103"/>
                  <a:pt x="403188" y="106103"/>
                  <a:pt x="406115" y="106103"/>
                </a:cubicBezTo>
                <a:cubicBezTo>
                  <a:pt x="409042" y="110493"/>
                  <a:pt x="412701" y="114884"/>
                  <a:pt x="417091" y="119274"/>
                </a:cubicBezTo>
                <a:close/>
                <a:moveTo>
                  <a:pt x="423677" y="11709"/>
                </a:moveTo>
                <a:cubicBezTo>
                  <a:pt x="425140" y="10245"/>
                  <a:pt x="428067" y="10977"/>
                  <a:pt x="432457" y="13904"/>
                </a:cubicBezTo>
                <a:cubicBezTo>
                  <a:pt x="439775" y="19758"/>
                  <a:pt x="451483" y="28539"/>
                  <a:pt x="467581" y="40247"/>
                </a:cubicBezTo>
                <a:cubicBezTo>
                  <a:pt x="480752" y="47564"/>
                  <a:pt x="488801" y="52686"/>
                  <a:pt x="491728" y="55613"/>
                </a:cubicBezTo>
                <a:cubicBezTo>
                  <a:pt x="497582" y="60003"/>
                  <a:pt x="500509" y="63662"/>
                  <a:pt x="500509" y="66589"/>
                </a:cubicBezTo>
                <a:cubicBezTo>
                  <a:pt x="500509" y="69516"/>
                  <a:pt x="497582" y="71711"/>
                  <a:pt x="491728" y="73175"/>
                </a:cubicBezTo>
                <a:cubicBezTo>
                  <a:pt x="482947" y="76102"/>
                  <a:pt x="479289" y="81956"/>
                  <a:pt x="480752" y="90736"/>
                </a:cubicBezTo>
                <a:cubicBezTo>
                  <a:pt x="479289" y="106835"/>
                  <a:pt x="478557" y="141226"/>
                  <a:pt x="478557" y="193912"/>
                </a:cubicBezTo>
                <a:cubicBezTo>
                  <a:pt x="478557" y="198302"/>
                  <a:pt x="477825" y="201229"/>
                  <a:pt x="476362" y="202692"/>
                </a:cubicBezTo>
                <a:cubicBezTo>
                  <a:pt x="467581" y="207083"/>
                  <a:pt x="450019" y="212937"/>
                  <a:pt x="423677" y="220254"/>
                </a:cubicBezTo>
                <a:cubicBezTo>
                  <a:pt x="416359" y="221718"/>
                  <a:pt x="413432" y="219522"/>
                  <a:pt x="414896" y="213668"/>
                </a:cubicBezTo>
                <a:lnTo>
                  <a:pt x="414896" y="202692"/>
                </a:lnTo>
                <a:cubicBezTo>
                  <a:pt x="407578" y="202692"/>
                  <a:pt x="399529" y="202692"/>
                  <a:pt x="390748" y="202692"/>
                </a:cubicBezTo>
                <a:lnTo>
                  <a:pt x="289769" y="207083"/>
                </a:lnTo>
                <a:cubicBezTo>
                  <a:pt x="289769" y="212937"/>
                  <a:pt x="288305" y="216595"/>
                  <a:pt x="285378" y="218059"/>
                </a:cubicBezTo>
                <a:cubicBezTo>
                  <a:pt x="266353" y="225376"/>
                  <a:pt x="248791" y="230498"/>
                  <a:pt x="232693" y="233425"/>
                </a:cubicBezTo>
                <a:cubicBezTo>
                  <a:pt x="229766" y="234889"/>
                  <a:pt x="227571" y="234889"/>
                  <a:pt x="226107" y="233425"/>
                </a:cubicBezTo>
                <a:cubicBezTo>
                  <a:pt x="226107" y="233425"/>
                  <a:pt x="226107" y="231962"/>
                  <a:pt x="226107" y="229035"/>
                </a:cubicBezTo>
                <a:cubicBezTo>
                  <a:pt x="226107" y="218791"/>
                  <a:pt x="226107" y="196839"/>
                  <a:pt x="226107" y="163179"/>
                </a:cubicBezTo>
                <a:cubicBezTo>
                  <a:pt x="227571" y="123665"/>
                  <a:pt x="228302" y="95859"/>
                  <a:pt x="228302" y="79760"/>
                </a:cubicBezTo>
                <a:cubicBezTo>
                  <a:pt x="228302" y="63662"/>
                  <a:pt x="228302" y="47564"/>
                  <a:pt x="228302" y="31466"/>
                </a:cubicBezTo>
                <a:cubicBezTo>
                  <a:pt x="226839" y="27075"/>
                  <a:pt x="226839" y="24148"/>
                  <a:pt x="228302" y="22685"/>
                </a:cubicBezTo>
                <a:cubicBezTo>
                  <a:pt x="229766" y="21221"/>
                  <a:pt x="231961" y="21221"/>
                  <a:pt x="234888" y="22685"/>
                </a:cubicBezTo>
                <a:cubicBezTo>
                  <a:pt x="243669" y="25612"/>
                  <a:pt x="258304" y="31466"/>
                  <a:pt x="278792" y="40247"/>
                </a:cubicBezTo>
                <a:cubicBezTo>
                  <a:pt x="283183" y="41710"/>
                  <a:pt x="286842" y="43173"/>
                  <a:pt x="289769" y="44637"/>
                </a:cubicBezTo>
                <a:lnTo>
                  <a:pt x="406115" y="40247"/>
                </a:lnTo>
                <a:cubicBezTo>
                  <a:pt x="410505" y="40247"/>
                  <a:pt x="414164" y="38051"/>
                  <a:pt x="417091" y="33661"/>
                </a:cubicBezTo>
                <a:cubicBezTo>
                  <a:pt x="420018" y="29270"/>
                  <a:pt x="421481" y="24148"/>
                  <a:pt x="421481" y="18294"/>
                </a:cubicBezTo>
                <a:cubicBezTo>
                  <a:pt x="422945" y="13904"/>
                  <a:pt x="423677" y="11709"/>
                  <a:pt x="423677" y="11709"/>
                </a:cubicBezTo>
                <a:close/>
                <a:moveTo>
                  <a:pt x="83418" y="733"/>
                </a:moveTo>
                <a:cubicBezTo>
                  <a:pt x="84882" y="-731"/>
                  <a:pt x="88540" y="1"/>
                  <a:pt x="94394" y="2928"/>
                </a:cubicBezTo>
                <a:cubicBezTo>
                  <a:pt x="114883" y="8782"/>
                  <a:pt x="132445" y="16099"/>
                  <a:pt x="147080" y="24880"/>
                </a:cubicBezTo>
                <a:cubicBezTo>
                  <a:pt x="151470" y="26343"/>
                  <a:pt x="153665" y="30002"/>
                  <a:pt x="153665" y="35856"/>
                </a:cubicBezTo>
                <a:cubicBezTo>
                  <a:pt x="152202" y="46100"/>
                  <a:pt x="151470" y="65857"/>
                  <a:pt x="151470" y="95127"/>
                </a:cubicBezTo>
                <a:lnTo>
                  <a:pt x="151470" y="123665"/>
                </a:lnTo>
                <a:cubicBezTo>
                  <a:pt x="166105" y="120738"/>
                  <a:pt x="180008" y="118543"/>
                  <a:pt x="193179" y="117079"/>
                </a:cubicBezTo>
                <a:cubicBezTo>
                  <a:pt x="201960" y="127323"/>
                  <a:pt x="210009" y="136104"/>
                  <a:pt x="217326" y="143422"/>
                </a:cubicBezTo>
                <a:cubicBezTo>
                  <a:pt x="218790" y="146349"/>
                  <a:pt x="219522" y="148544"/>
                  <a:pt x="219522" y="150007"/>
                </a:cubicBezTo>
                <a:cubicBezTo>
                  <a:pt x="218058" y="151471"/>
                  <a:pt x="215131" y="152202"/>
                  <a:pt x="210741" y="152202"/>
                </a:cubicBezTo>
                <a:cubicBezTo>
                  <a:pt x="187325" y="152202"/>
                  <a:pt x="168300" y="152934"/>
                  <a:pt x="153665" y="154398"/>
                </a:cubicBezTo>
                <a:lnTo>
                  <a:pt x="151470" y="154398"/>
                </a:lnTo>
                <a:cubicBezTo>
                  <a:pt x="151470" y="179277"/>
                  <a:pt x="151470" y="204888"/>
                  <a:pt x="151470" y="231230"/>
                </a:cubicBezTo>
                <a:lnTo>
                  <a:pt x="206350" y="211473"/>
                </a:lnTo>
                <a:lnTo>
                  <a:pt x="212936" y="222449"/>
                </a:lnTo>
                <a:cubicBezTo>
                  <a:pt x="195374" y="235621"/>
                  <a:pt x="174886" y="250255"/>
                  <a:pt x="151470" y="266354"/>
                </a:cubicBezTo>
                <a:cubicBezTo>
                  <a:pt x="151470" y="279525"/>
                  <a:pt x="151470" y="291965"/>
                  <a:pt x="151470" y="303672"/>
                </a:cubicBezTo>
                <a:cubicBezTo>
                  <a:pt x="150006" y="375383"/>
                  <a:pt x="145616" y="419287"/>
                  <a:pt x="138299" y="435385"/>
                </a:cubicBezTo>
                <a:cubicBezTo>
                  <a:pt x="128054" y="467582"/>
                  <a:pt x="110493" y="496119"/>
                  <a:pt x="85614" y="520999"/>
                </a:cubicBezTo>
                <a:cubicBezTo>
                  <a:pt x="73906" y="531243"/>
                  <a:pt x="65857" y="534902"/>
                  <a:pt x="61466" y="531975"/>
                </a:cubicBezTo>
                <a:cubicBezTo>
                  <a:pt x="57076" y="529048"/>
                  <a:pt x="57076" y="520267"/>
                  <a:pt x="61466" y="505632"/>
                </a:cubicBezTo>
                <a:cubicBezTo>
                  <a:pt x="64393" y="490997"/>
                  <a:pt x="62198" y="480021"/>
                  <a:pt x="54881" y="472704"/>
                </a:cubicBezTo>
                <a:cubicBezTo>
                  <a:pt x="46100" y="460996"/>
                  <a:pt x="29270" y="444898"/>
                  <a:pt x="4391" y="424409"/>
                </a:cubicBezTo>
                <a:lnTo>
                  <a:pt x="13171" y="413433"/>
                </a:lnTo>
                <a:lnTo>
                  <a:pt x="74637" y="435385"/>
                </a:lnTo>
                <a:cubicBezTo>
                  <a:pt x="79028" y="410506"/>
                  <a:pt x="82687" y="370260"/>
                  <a:pt x="85614" y="314648"/>
                </a:cubicBezTo>
                <a:cubicBezTo>
                  <a:pt x="82687" y="316112"/>
                  <a:pt x="78296" y="319039"/>
                  <a:pt x="72442" y="323429"/>
                </a:cubicBezTo>
                <a:cubicBezTo>
                  <a:pt x="63661" y="329283"/>
                  <a:pt x="57076" y="333674"/>
                  <a:pt x="52685" y="336601"/>
                </a:cubicBezTo>
                <a:cubicBezTo>
                  <a:pt x="48295" y="339527"/>
                  <a:pt x="44636" y="339527"/>
                  <a:pt x="41709" y="336601"/>
                </a:cubicBezTo>
                <a:cubicBezTo>
                  <a:pt x="41709" y="338064"/>
                  <a:pt x="40977" y="338064"/>
                  <a:pt x="39514" y="336601"/>
                </a:cubicBezTo>
                <a:cubicBezTo>
                  <a:pt x="38051" y="333674"/>
                  <a:pt x="35124" y="330015"/>
                  <a:pt x="30733" y="325624"/>
                </a:cubicBezTo>
                <a:cubicBezTo>
                  <a:pt x="17562" y="308063"/>
                  <a:pt x="8781" y="293428"/>
                  <a:pt x="4391" y="281720"/>
                </a:cubicBezTo>
                <a:lnTo>
                  <a:pt x="85614" y="253182"/>
                </a:lnTo>
                <a:cubicBezTo>
                  <a:pt x="85614" y="222449"/>
                  <a:pt x="85614" y="190985"/>
                  <a:pt x="85614" y="158788"/>
                </a:cubicBezTo>
                <a:lnTo>
                  <a:pt x="74637" y="158788"/>
                </a:lnTo>
                <a:cubicBezTo>
                  <a:pt x="57076" y="161715"/>
                  <a:pt x="40977" y="163179"/>
                  <a:pt x="26343" y="163179"/>
                </a:cubicBezTo>
                <a:lnTo>
                  <a:pt x="6586" y="132446"/>
                </a:lnTo>
                <a:cubicBezTo>
                  <a:pt x="15367" y="132446"/>
                  <a:pt x="27806" y="131714"/>
                  <a:pt x="43904" y="130250"/>
                </a:cubicBezTo>
                <a:cubicBezTo>
                  <a:pt x="54149" y="130250"/>
                  <a:pt x="61466" y="130250"/>
                  <a:pt x="65857" y="130250"/>
                </a:cubicBezTo>
                <a:lnTo>
                  <a:pt x="85614" y="128055"/>
                </a:lnTo>
                <a:lnTo>
                  <a:pt x="85614" y="95127"/>
                </a:lnTo>
                <a:cubicBezTo>
                  <a:pt x="85614" y="55613"/>
                  <a:pt x="84882" y="27807"/>
                  <a:pt x="83418" y="11709"/>
                </a:cubicBezTo>
                <a:cubicBezTo>
                  <a:pt x="81955" y="5855"/>
                  <a:pt x="81955" y="2196"/>
                  <a:pt x="83418" y="733"/>
                </a:cubicBezTo>
                <a:close/>
              </a:path>
            </a:pathLst>
          </a:custGeom>
          <a:solidFill>
            <a:schemeClr val="bg1"/>
          </a:solidFill>
          <a:ln>
            <a:noFill/>
          </a:ln>
          <a:effectLst>
            <a:outerShdw blurRad="38100" dist="38100" dir="2700000" algn="tl">
              <a:srgbClr val="000000">
                <a:alpha val="43137"/>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4400" dirty="0">
              <a:solidFill>
                <a:schemeClr val="bg1"/>
              </a:solidFill>
              <a:effectLst>
                <a:outerShdw blurRad="38100" dist="38100" dir="2700000" algn="tl">
                  <a:srgbClr val="000000">
                    <a:alpha val="43137"/>
                  </a:srgbClr>
                </a:outerShdw>
              </a:effectLst>
              <a:latin typeface="方正颜宋简体_中" panose="02000000000000000000" pitchFamily="2" charset="-122"/>
              <a:ea typeface="方正颜宋简体_中" panose="02000000000000000000" pitchFamily="2" charset="-122"/>
              <a:cs typeface="方正颜宋简体_中" panose="02000000000000000000" pitchFamily="2" charset="-122"/>
            </a:endParaRPr>
          </a:p>
        </p:txBody>
      </p:sp>
      <p:sp>
        <p:nvSpPr>
          <p:cNvPr id="9" name="文本框 8"/>
          <p:cNvSpPr txBox="1"/>
          <p:nvPr/>
        </p:nvSpPr>
        <p:spPr>
          <a:xfrm>
            <a:off x="5019675" y="1717040"/>
            <a:ext cx="5403215" cy="4030980"/>
          </a:xfrm>
          <a:prstGeom prst="rect">
            <a:avLst/>
          </a:prstGeom>
          <a:noFill/>
        </p:spPr>
        <p:txBody>
          <a:bodyPr wrap="square" tIns="0" rtlCol="0">
            <a:spAutoFit/>
          </a:bodyPr>
          <a:lstStyle/>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12.3.1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跳表的定义</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12.3.2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跳表的查找</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12.3.3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跳表的插入</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12.3.4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跳表的删除</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12.3.5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跳表的复杂度</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分析</a:t>
            </a: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12.3.6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跳表的</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作业</a:t>
            </a:r>
            <a:endPar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10" presetClass="entr" presetSubtype="0" fill="hold" grpId="0" nodeType="withEffect">
                                  <p:stCondLst>
                                    <p:cond delay="1000"/>
                                  </p:stCondLst>
                                  <p:iterate type="wd">
                                    <p:tmPct val="10000"/>
                                  </p:iterate>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1"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12.3.1  </a:t>
            </a:r>
            <a:r>
              <a:rPr lang="zh-CN" altLang="en-US" sz="2800">
                <a:sym typeface="+mn-ea"/>
              </a:rPr>
              <a:t>跳表的</a:t>
            </a:r>
            <a:r>
              <a:rPr lang="zh-CN" altLang="en-US" sz="2800">
                <a:sym typeface="+mn-ea"/>
              </a:rPr>
              <a:t>定义</a:t>
            </a:r>
            <a:endParaRPr lang="zh-CN" altLang="en-US" sz="2800">
              <a:sym typeface="+mn-ea"/>
            </a:endParaRPr>
          </a:p>
        </p:txBody>
      </p:sp>
      <p:sp>
        <p:nvSpPr>
          <p:cNvPr id="3" name="副标题 2"/>
          <p:cNvSpPr>
            <a:spLocks noGrp="1"/>
          </p:cNvSpPr>
          <p:nvPr>
            <p:ph type="subTitle" idx="1"/>
          </p:nvPr>
        </p:nvSpPr>
        <p:spPr/>
        <p:txBody>
          <a:bodyPr/>
          <a:lstStyle/>
          <a:p>
            <a:r>
              <a:rPr dirty="0"/>
              <a:t>12.3.1  跳表的定义</a:t>
            </a:r>
            <a:endParaRPr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102" name="文本框 101"/>
          <p:cNvSpPr txBox="1"/>
          <p:nvPr/>
        </p:nvSpPr>
        <p:spPr>
          <a:xfrm>
            <a:off x="1589405" y="1569085"/>
            <a:ext cx="10017125" cy="2306955"/>
          </a:xfrm>
          <a:prstGeom prst="rect">
            <a:avLst/>
          </a:prstGeom>
          <a:noFill/>
          <a:ln w="9525">
            <a:noFill/>
          </a:ln>
        </p:spPr>
        <p:txBody>
          <a:bodyPr wrap="square">
            <a:spAutoFit/>
          </a:bodyPr>
          <a:p>
            <a:pPr algn="l">
              <a:lnSpc>
                <a:spcPct val="120000"/>
              </a:lnSpc>
              <a:buClrTx/>
              <a:buSzTx/>
              <a:buFontTx/>
            </a:pPr>
            <a:r>
              <a:rPr sz="2000" b="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rPr>
              <a:t>跳表由若干层有序链表组成，其中第一层链表为原始的有序链表，之后每一层的链表仅保留前一层链表的部分结点，位于第i层的链表结点有超参数p（一般取0.5）的概率被保留在第i+1层中。如果继续分层不再有任何结点被保留，则不再继续分层，以当前层作为跳表的最高层，记为第L层。下图给出了一个跳表的例子，共有四层，L=4。每一层的有序链表结点除了存储其在当前层有序链表上的后继结点指针（下图中的向右指针）外，还存储其对应的前一层的有序链表中的结点指针（下图中的向下指针）。</a:t>
            </a:r>
            <a:endParaRPr sz="2000" b="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 name="图片 5"/>
          <p:cNvPicPr>
            <a:picLocks noChangeAspect="1"/>
          </p:cNvPicPr>
          <p:nvPr>
            <p:custDataLst>
              <p:tags r:id="rId1"/>
            </p:custDataLst>
          </p:nvPr>
        </p:nvPicPr>
        <p:blipFill>
          <a:blip r:embed="rId2"/>
          <a:stretch>
            <a:fillRect/>
          </a:stretch>
        </p:blipFill>
        <p:spPr>
          <a:xfrm>
            <a:off x="2470150" y="4224020"/>
            <a:ext cx="7905750" cy="1943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12.3.1  </a:t>
            </a:r>
            <a:r>
              <a:rPr lang="zh-CN" altLang="en-US" sz="2800">
                <a:sym typeface="+mn-ea"/>
              </a:rPr>
              <a:t>跳表的</a:t>
            </a:r>
            <a:r>
              <a:rPr lang="zh-CN" altLang="en-US" sz="2800">
                <a:sym typeface="+mn-ea"/>
              </a:rPr>
              <a:t>定义</a:t>
            </a:r>
            <a:endParaRPr lang="zh-CN" altLang="en-US" sz="2800">
              <a:sym typeface="+mn-ea"/>
            </a:endParaRPr>
          </a:p>
        </p:txBody>
      </p:sp>
      <p:sp>
        <p:nvSpPr>
          <p:cNvPr id="3" name="副标题 2"/>
          <p:cNvSpPr>
            <a:spLocks noGrp="1"/>
          </p:cNvSpPr>
          <p:nvPr>
            <p:ph type="subTitle" idx="1"/>
          </p:nvPr>
        </p:nvSpPr>
        <p:spPr/>
        <p:txBody>
          <a:bodyPr/>
          <a:lstStyle/>
          <a:p>
            <a:r>
              <a:rPr dirty="0"/>
              <a:t>12.3.1  跳表的定义</a:t>
            </a:r>
            <a:endParaRPr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文本框 4"/>
          <p:cNvSpPr txBox="1"/>
          <p:nvPr/>
        </p:nvSpPr>
        <p:spPr>
          <a:xfrm>
            <a:off x="1405255" y="1503045"/>
            <a:ext cx="9749790" cy="1568450"/>
          </a:xfrm>
          <a:prstGeom prst="rect">
            <a:avLst/>
          </a:prstGeom>
          <a:noFill/>
        </p:spPr>
        <p:txBody>
          <a:bodyPr wrap="square" rtlCol="0" anchor="t">
            <a:spAutoFit/>
          </a:bodyPr>
          <a:p>
            <a:pPr>
              <a:lnSpc>
                <a:spcPct val="120000"/>
              </a:lnSpc>
            </a:pPr>
            <a:r>
              <a:rPr sz="200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跳表在有序链表的基础上引入“分层”的思想，使得查找、插入和删除操作的时间复杂度能降至O(logn)。这里“分层”的思想与2.4.6中的块状链表“分块”思想有一定的相似性，不过块状链表仅将链表分成了两层，而跳表将链表分成了若干层。</a:t>
            </a:r>
            <a:r>
              <a:rPr lang="zh-CN" altLang="en-US" sz="200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采用跳表，就是链表分层，查找，插入，删除性能是</a:t>
            </a:r>
            <a:r>
              <a:rPr lang="en-US" altLang="zh-CN" sz="200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O(logn)</a:t>
            </a:r>
            <a:r>
              <a:rPr lang="zh-CN" altLang="en-US" sz="200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rPr>
              <a:t>。</a:t>
            </a:r>
            <a:endParaRPr lang="zh-CN" altLang="en-US" sz="200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6" name="图片 5"/>
          <p:cNvPicPr>
            <a:picLocks noChangeAspect="1"/>
          </p:cNvPicPr>
          <p:nvPr>
            <p:custDataLst>
              <p:tags r:id="rId1"/>
            </p:custDataLst>
          </p:nvPr>
        </p:nvPicPr>
        <p:blipFill>
          <a:blip r:embed="rId2"/>
          <a:stretch>
            <a:fillRect/>
          </a:stretch>
        </p:blipFill>
        <p:spPr>
          <a:xfrm>
            <a:off x="2143125" y="3975735"/>
            <a:ext cx="7905750" cy="1943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12.3.2  </a:t>
            </a:r>
            <a:r>
              <a:rPr lang="zh-CN" altLang="en-US" sz="2800">
                <a:sym typeface="+mn-ea"/>
              </a:rPr>
              <a:t>跳表的</a:t>
            </a:r>
            <a:r>
              <a:rPr lang="zh-CN" altLang="en-US" sz="2800">
                <a:sym typeface="+mn-ea"/>
              </a:rPr>
              <a:t>查找</a:t>
            </a:r>
            <a:endParaRPr lang="zh-CN" altLang="en-US" sz="2800">
              <a:sym typeface="+mn-ea"/>
            </a:endParaRPr>
          </a:p>
        </p:txBody>
      </p:sp>
      <p:sp>
        <p:nvSpPr>
          <p:cNvPr id="3" name="副标题 2"/>
          <p:cNvSpPr>
            <a:spLocks noGrp="1"/>
          </p:cNvSpPr>
          <p:nvPr>
            <p:ph type="subTitle" idx="1"/>
          </p:nvPr>
        </p:nvSpPr>
        <p:spPr/>
        <p:txBody>
          <a:bodyPr/>
          <a:lstStyle/>
          <a:p>
            <a:r>
              <a:rPr dirty="0"/>
              <a:t>12.3.</a:t>
            </a:r>
            <a:r>
              <a:rPr lang="en-US" dirty="0"/>
              <a:t>2</a:t>
            </a:r>
            <a:r>
              <a:rPr dirty="0"/>
              <a:t>  跳表的</a:t>
            </a:r>
            <a:r>
              <a:rPr lang="zh-CN" dirty="0"/>
              <a:t>查找</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文本框 4"/>
          <p:cNvSpPr txBox="1"/>
          <p:nvPr/>
        </p:nvSpPr>
        <p:spPr>
          <a:xfrm>
            <a:off x="1405255" y="1503045"/>
            <a:ext cx="9749790" cy="1938020"/>
          </a:xfrm>
          <a:prstGeom prst="rect">
            <a:avLst/>
          </a:prstGeom>
          <a:noFill/>
        </p:spPr>
        <p:txBody>
          <a:bodyPr wrap="square" rtlCol="0" anchor="t">
            <a:spAutoFit/>
          </a:bodyPr>
          <a:p>
            <a:pPr>
              <a:lnSpc>
                <a:spcPct val="120000"/>
              </a:lnSpc>
            </a:pPr>
            <a:r>
              <a:rPr sz="2000">
                <a:solidFill>
                  <a:sysClr val="windowText" lastClr="000000"/>
                </a:solidFill>
                <a:latin typeface="Arial" panose="020B0604020202020204" pitchFamily="34" charset="0"/>
                <a:ea typeface="微软雅黑" panose="020B0503020204020204" pitchFamily="34" charset="-122"/>
                <a:sym typeface="微软雅黑" panose="020B0503020204020204" pitchFamily="34" charset="-122"/>
              </a:rPr>
              <a:t>在跳表上需要查找值为k的元素时，首先从第L层开始从左往右找到当前层最后一个值小于等于k的结点v。如果结点v存在，则跳转至第L-1层与结点v对应的结点，如果结点v不存在则跳转至第L-1层的头结点。随后，在第L-1层继续重复上述操作，在L-2层继续重复上述操作……直至到达第一层。如果在第一层找到的结点v的值等于k，则返回查找结果，否则值为k的元素不存在，查找失败。</a:t>
            </a:r>
            <a:endParaRPr lang="zh-CN" altLang="en-US" sz="200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6" name="图片 5"/>
          <p:cNvPicPr>
            <a:picLocks noChangeAspect="1"/>
          </p:cNvPicPr>
          <p:nvPr>
            <p:custDataLst>
              <p:tags r:id="rId1"/>
            </p:custDataLst>
          </p:nvPr>
        </p:nvPicPr>
        <p:blipFill>
          <a:blip r:embed="rId2"/>
          <a:stretch>
            <a:fillRect/>
          </a:stretch>
        </p:blipFill>
        <p:spPr>
          <a:xfrm>
            <a:off x="2143125" y="4276090"/>
            <a:ext cx="7905750" cy="1943100"/>
          </a:xfrm>
          <a:prstGeom prst="rect">
            <a:avLst/>
          </a:prstGeom>
        </p:spPr>
      </p:pic>
      <p:sp>
        <p:nvSpPr>
          <p:cNvPr id="7" name="文本框 6"/>
          <p:cNvSpPr txBox="1"/>
          <p:nvPr>
            <p:custDataLst>
              <p:tags r:id="rId3"/>
            </p:custDataLst>
          </p:nvPr>
        </p:nvSpPr>
        <p:spPr>
          <a:xfrm>
            <a:off x="1512570" y="3683635"/>
            <a:ext cx="4559935" cy="450850"/>
          </a:xfrm>
          <a:prstGeom prst="rect">
            <a:avLst/>
          </a:prstGeom>
          <a:solidFill>
            <a:srgbClr val="009999"/>
          </a:solidFill>
          <a:ln>
            <a:solidFill>
              <a:schemeClr val="accent1"/>
            </a:solidFill>
          </a:ln>
        </p:spPr>
        <p:txBody>
          <a:bodyPr wrap="square" rtlCol="0">
            <a:spAutoFit/>
          </a:bodyPr>
          <a:p>
            <a:pPr>
              <a:lnSpc>
                <a:spcPct val="130000"/>
              </a:lnSpc>
            </a:pPr>
            <a:r>
              <a:rPr lang="zh-CN" altLang="en-US" dirty="0">
                <a:solidFill>
                  <a:schemeClr val="bg1"/>
                </a:solidFill>
                <a:latin typeface="Arial" panose="020B0604020202020204" pitchFamily="34" charset="0"/>
                <a:ea typeface="微软雅黑" panose="020B0503020204020204" pitchFamily="34" charset="-122"/>
              </a:rPr>
              <a:t>例：分别查找关键字</a:t>
            </a:r>
            <a:r>
              <a:rPr lang="en-US" altLang="zh-CN" dirty="0">
                <a:solidFill>
                  <a:schemeClr val="bg1"/>
                </a:solidFill>
                <a:latin typeface="Arial" panose="020B0604020202020204" pitchFamily="34" charset="0"/>
                <a:ea typeface="微软雅黑" panose="020B0503020204020204" pitchFamily="34" charset="-122"/>
              </a:rPr>
              <a:t>17</a:t>
            </a:r>
            <a:r>
              <a:rPr lang="zh-CN" altLang="en-US" dirty="0">
                <a:solidFill>
                  <a:schemeClr val="bg1"/>
                </a:solidFill>
                <a:latin typeface="Arial" panose="020B0604020202020204" pitchFamily="34" charset="0"/>
                <a:ea typeface="微软雅黑" panose="020B0503020204020204" pitchFamily="34" charset="-122"/>
              </a:rPr>
              <a:t>，</a:t>
            </a:r>
            <a:r>
              <a:rPr lang="en-US" altLang="zh-CN" dirty="0">
                <a:solidFill>
                  <a:schemeClr val="bg1"/>
                </a:solidFill>
                <a:latin typeface="Arial" panose="020B0604020202020204" pitchFamily="34" charset="0"/>
                <a:ea typeface="微软雅黑" panose="020B0503020204020204" pitchFamily="34" charset="-122"/>
              </a:rPr>
              <a:t>5</a:t>
            </a:r>
            <a:r>
              <a:rPr lang="zh-CN" altLang="en-US" dirty="0">
                <a:solidFill>
                  <a:schemeClr val="bg1"/>
                </a:solidFill>
                <a:latin typeface="Arial" panose="020B0604020202020204" pitchFamily="34" charset="0"/>
                <a:ea typeface="微软雅黑" panose="020B0503020204020204" pitchFamily="34" charset="-122"/>
              </a:rPr>
              <a:t>，</a:t>
            </a:r>
            <a:r>
              <a:rPr lang="en-US" altLang="zh-CN" dirty="0">
                <a:solidFill>
                  <a:schemeClr val="bg1"/>
                </a:solidFill>
                <a:latin typeface="Arial" panose="020B0604020202020204" pitchFamily="34" charset="0"/>
                <a:ea typeface="微软雅黑" panose="020B0503020204020204" pitchFamily="34" charset="-122"/>
              </a:rPr>
              <a:t>25</a:t>
            </a:r>
            <a:endParaRPr lang="en-US" altLang="zh-CN" dirty="0">
              <a:solidFill>
                <a:schemeClr val="bg1"/>
              </a:solidFill>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12.3.3  </a:t>
            </a:r>
            <a:r>
              <a:rPr lang="zh-CN" altLang="en-US" sz="2800">
                <a:sym typeface="+mn-ea"/>
              </a:rPr>
              <a:t>跳表的</a:t>
            </a:r>
            <a:r>
              <a:rPr lang="zh-CN" altLang="en-US" sz="2800">
                <a:sym typeface="+mn-ea"/>
              </a:rPr>
              <a:t>插入</a:t>
            </a:r>
            <a:endParaRPr lang="zh-CN" altLang="en-US" sz="2800">
              <a:sym typeface="+mn-ea"/>
            </a:endParaRPr>
          </a:p>
        </p:txBody>
      </p:sp>
      <p:sp>
        <p:nvSpPr>
          <p:cNvPr id="3" name="副标题 2"/>
          <p:cNvSpPr>
            <a:spLocks noGrp="1"/>
          </p:cNvSpPr>
          <p:nvPr>
            <p:ph type="subTitle" idx="1"/>
          </p:nvPr>
        </p:nvSpPr>
        <p:spPr/>
        <p:txBody>
          <a:bodyPr/>
          <a:lstStyle/>
          <a:p>
            <a:r>
              <a:rPr dirty="0"/>
              <a:t>12.3.</a:t>
            </a:r>
            <a:r>
              <a:rPr lang="en-US" dirty="0"/>
              <a:t>3</a:t>
            </a:r>
            <a:r>
              <a:rPr dirty="0"/>
              <a:t>  跳表的</a:t>
            </a:r>
            <a:r>
              <a:rPr lang="zh-CN" dirty="0"/>
              <a:t>插入</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文本框 4"/>
          <p:cNvSpPr txBox="1"/>
          <p:nvPr/>
        </p:nvSpPr>
        <p:spPr>
          <a:xfrm>
            <a:off x="1405255" y="1503045"/>
            <a:ext cx="9749790" cy="1568450"/>
          </a:xfrm>
          <a:prstGeom prst="rect">
            <a:avLst/>
          </a:prstGeom>
          <a:noFill/>
        </p:spPr>
        <p:txBody>
          <a:bodyPr wrap="square" rtlCol="0" anchor="t">
            <a:spAutoFit/>
          </a:bodyPr>
          <a:p>
            <a:pPr>
              <a:lnSpc>
                <a:spcPct val="120000"/>
              </a:lnSpc>
            </a:pPr>
            <a:r>
              <a:rPr sz="2000">
                <a:solidFill>
                  <a:sysClr val="windowText" lastClr="000000"/>
                </a:solidFill>
                <a:latin typeface="Arial" panose="020B0604020202020204" pitchFamily="34" charset="0"/>
                <a:ea typeface="微软雅黑" panose="020B0503020204020204" pitchFamily="34" charset="-122"/>
                <a:sym typeface="微软雅黑" panose="020B0503020204020204" pitchFamily="34" charset="-122"/>
              </a:rPr>
              <a:t>向跳表中插入一个值为k的元素时，需要先执行一遍查找操作，确定每一层有序链表中插入k的位置。随后从第一层开始，将值为k的结点插入当前层有序链表，然后以p的概率进行一次随机，决定是否要进入上一层。如果要进入上一层，则继续在第二层重复上述操作，否则停止。需要注意的是，在插入元素时，有可能使跳表的总层数增加。</a:t>
            </a:r>
            <a:endParaRPr lang="zh-CN" altLang="en-US" sz="200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6" name="图片 5"/>
          <p:cNvPicPr>
            <a:picLocks noChangeAspect="1"/>
          </p:cNvPicPr>
          <p:nvPr>
            <p:custDataLst>
              <p:tags r:id="rId1"/>
            </p:custDataLst>
          </p:nvPr>
        </p:nvPicPr>
        <p:blipFill>
          <a:blip r:embed="rId2"/>
          <a:stretch>
            <a:fillRect/>
          </a:stretch>
        </p:blipFill>
        <p:spPr>
          <a:xfrm>
            <a:off x="2143125" y="4276090"/>
            <a:ext cx="7905750" cy="1943100"/>
          </a:xfrm>
          <a:prstGeom prst="rect">
            <a:avLst/>
          </a:prstGeom>
        </p:spPr>
      </p:pic>
      <p:sp>
        <p:nvSpPr>
          <p:cNvPr id="7" name="文本框 6"/>
          <p:cNvSpPr txBox="1"/>
          <p:nvPr>
            <p:custDataLst>
              <p:tags r:id="rId3"/>
            </p:custDataLst>
          </p:nvPr>
        </p:nvSpPr>
        <p:spPr>
          <a:xfrm>
            <a:off x="1512570" y="3683635"/>
            <a:ext cx="8536305" cy="450850"/>
          </a:xfrm>
          <a:prstGeom prst="rect">
            <a:avLst/>
          </a:prstGeom>
          <a:solidFill>
            <a:srgbClr val="009999"/>
          </a:solidFill>
          <a:ln>
            <a:solidFill>
              <a:schemeClr val="accent1"/>
            </a:solidFill>
          </a:ln>
        </p:spPr>
        <p:txBody>
          <a:bodyPr wrap="square" rtlCol="0">
            <a:spAutoFit/>
          </a:bodyPr>
          <a:p>
            <a:pPr>
              <a:lnSpc>
                <a:spcPct val="130000"/>
              </a:lnSpc>
            </a:pPr>
            <a:r>
              <a:rPr lang="zh-CN" altLang="en-US" dirty="0">
                <a:solidFill>
                  <a:schemeClr val="bg1"/>
                </a:solidFill>
                <a:latin typeface="Arial" panose="020B0604020202020204" pitchFamily="34" charset="0"/>
                <a:ea typeface="微软雅黑" panose="020B0503020204020204" pitchFamily="34" charset="-122"/>
              </a:rPr>
              <a:t>例：</a:t>
            </a:r>
            <a:r>
              <a:rPr lang="zh-CN" altLang="en-US" dirty="0">
                <a:solidFill>
                  <a:schemeClr val="bg1"/>
                </a:solidFill>
                <a:latin typeface="Arial" panose="020B0604020202020204" pitchFamily="34" charset="0"/>
                <a:ea typeface="微软雅黑" panose="020B0503020204020204" pitchFamily="34" charset="-122"/>
                <a:sym typeface="+mn-ea"/>
              </a:rPr>
              <a:t>假设</a:t>
            </a:r>
            <a:r>
              <a:rPr lang="en-US" altLang="zh-CN" dirty="0">
                <a:solidFill>
                  <a:schemeClr val="bg1"/>
                </a:solidFill>
                <a:latin typeface="Arial" panose="020B0604020202020204" pitchFamily="34" charset="0"/>
                <a:ea typeface="微软雅黑" panose="020B0503020204020204" pitchFamily="34" charset="-122"/>
                <a:sym typeface="+mn-ea"/>
              </a:rPr>
              <a:t>P=0.6;</a:t>
            </a:r>
            <a:r>
              <a:rPr lang="zh-CN" altLang="en-US" dirty="0">
                <a:solidFill>
                  <a:schemeClr val="bg1"/>
                </a:solidFill>
                <a:latin typeface="Arial" panose="020B0604020202020204" pitchFamily="34" charset="0"/>
                <a:ea typeface="微软雅黑" panose="020B0503020204020204" pitchFamily="34" charset="-122"/>
                <a:sym typeface="+mn-ea"/>
              </a:rPr>
              <a:t>插入</a:t>
            </a:r>
            <a:r>
              <a:rPr lang="en-US" altLang="zh-CN" dirty="0">
                <a:solidFill>
                  <a:schemeClr val="bg1"/>
                </a:solidFill>
                <a:latin typeface="Arial" panose="020B0604020202020204" pitchFamily="34" charset="0"/>
                <a:ea typeface="微软雅黑" panose="020B0503020204020204" pitchFamily="34" charset="-122"/>
                <a:sym typeface="+mn-ea"/>
              </a:rPr>
              <a:t>18</a:t>
            </a:r>
            <a:r>
              <a:rPr lang="zh-CN" altLang="en-US" dirty="0">
                <a:solidFill>
                  <a:schemeClr val="bg1"/>
                </a:solidFill>
                <a:latin typeface="Arial" panose="020B0604020202020204" pitchFamily="34" charset="0"/>
                <a:ea typeface="微软雅黑" panose="020B0503020204020204" pitchFamily="34" charset="-122"/>
                <a:sym typeface="+mn-ea"/>
              </a:rPr>
              <a:t>，进入上面</a:t>
            </a:r>
            <a:r>
              <a:rPr lang="en-US" altLang="zh-CN" dirty="0">
                <a:solidFill>
                  <a:schemeClr val="bg1"/>
                </a:solidFill>
                <a:latin typeface="Arial" panose="020B0604020202020204" pitchFamily="34" charset="0"/>
                <a:ea typeface="微软雅黑" panose="020B0503020204020204" pitchFamily="34" charset="-122"/>
                <a:sym typeface="+mn-ea"/>
              </a:rPr>
              <a:t>3</a:t>
            </a:r>
            <a:r>
              <a:rPr lang="zh-CN" altLang="en-US" dirty="0">
                <a:solidFill>
                  <a:schemeClr val="bg1"/>
                </a:solidFill>
                <a:latin typeface="Arial" panose="020B0604020202020204" pitchFamily="34" charset="0"/>
                <a:ea typeface="微软雅黑" panose="020B0503020204020204" pitchFamily="34" charset="-122"/>
                <a:sym typeface="+mn-ea"/>
              </a:rPr>
              <a:t>层的概率分别是</a:t>
            </a:r>
            <a:r>
              <a:rPr lang="en-US" altLang="zh-CN" dirty="0">
                <a:solidFill>
                  <a:schemeClr val="bg1"/>
                </a:solidFill>
                <a:latin typeface="Arial" panose="020B0604020202020204" pitchFamily="34" charset="0"/>
                <a:ea typeface="微软雅黑" panose="020B0503020204020204" pitchFamily="34" charset="-122"/>
                <a:sym typeface="+mn-ea"/>
              </a:rPr>
              <a:t>0.85,0.66,0.50</a:t>
            </a:r>
            <a:endParaRPr lang="en-US" altLang="zh-CN" dirty="0">
              <a:solidFill>
                <a:schemeClr val="bg1"/>
              </a:solidFill>
              <a:latin typeface="Arial" panose="020B0604020202020204" pitchFamily="34" charset="0"/>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12.3.4  </a:t>
            </a:r>
            <a:r>
              <a:rPr lang="zh-CN" altLang="en-US" sz="2800">
                <a:sym typeface="+mn-ea"/>
              </a:rPr>
              <a:t>跳表的</a:t>
            </a:r>
            <a:r>
              <a:rPr lang="zh-CN" altLang="en-US" sz="2800">
                <a:sym typeface="+mn-ea"/>
              </a:rPr>
              <a:t>删除</a:t>
            </a:r>
            <a:endParaRPr lang="zh-CN" altLang="en-US" sz="2800">
              <a:sym typeface="+mn-ea"/>
            </a:endParaRPr>
          </a:p>
        </p:txBody>
      </p:sp>
      <p:sp>
        <p:nvSpPr>
          <p:cNvPr id="3" name="副标题 2"/>
          <p:cNvSpPr>
            <a:spLocks noGrp="1"/>
          </p:cNvSpPr>
          <p:nvPr>
            <p:ph type="subTitle" idx="1"/>
          </p:nvPr>
        </p:nvSpPr>
        <p:spPr/>
        <p:txBody>
          <a:bodyPr/>
          <a:lstStyle/>
          <a:p>
            <a:r>
              <a:rPr dirty="0"/>
              <a:t>12.3.</a:t>
            </a:r>
            <a:r>
              <a:rPr lang="en-US" dirty="0"/>
              <a:t>4</a:t>
            </a:r>
            <a:r>
              <a:rPr dirty="0"/>
              <a:t>  跳表的</a:t>
            </a:r>
            <a:r>
              <a:rPr lang="zh-CN" dirty="0"/>
              <a:t>删除</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p:sp>
        <p:nvSpPr>
          <p:cNvPr id="5" name="文本框 4"/>
          <p:cNvSpPr txBox="1"/>
          <p:nvPr/>
        </p:nvSpPr>
        <p:spPr>
          <a:xfrm>
            <a:off x="1405255" y="1503045"/>
            <a:ext cx="9749790" cy="1198880"/>
          </a:xfrm>
          <a:prstGeom prst="rect">
            <a:avLst/>
          </a:prstGeom>
          <a:noFill/>
        </p:spPr>
        <p:txBody>
          <a:bodyPr wrap="square" rtlCol="0" anchor="t">
            <a:spAutoFit/>
          </a:bodyPr>
          <a:p>
            <a:pPr>
              <a:lnSpc>
                <a:spcPct val="120000"/>
              </a:lnSpc>
            </a:pPr>
            <a:r>
              <a:rPr sz="2000">
                <a:solidFill>
                  <a:sysClr val="windowText" lastClr="000000"/>
                </a:solidFill>
                <a:latin typeface="Arial" panose="020B0604020202020204" pitchFamily="34" charset="0"/>
                <a:ea typeface="微软雅黑" panose="020B0503020204020204" pitchFamily="34" charset="-122"/>
                <a:sym typeface="微软雅黑" panose="020B0503020204020204" pitchFamily="34" charset="-122"/>
              </a:rPr>
              <a:t>从跳表中删除一个值为k的元素时，同样需要先执行一遍查找操作，随后将查找路径上值等于k的所有结点从所在层的有序链表中删除。需要注意的是，删除元素可能导致跳表总层数的减少。</a:t>
            </a:r>
            <a:endParaRPr lang="zh-CN" altLang="en-US" sz="2000">
              <a:solidFill>
                <a:sysClr val="windowText" lastClr="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6" name="图片 5"/>
          <p:cNvPicPr>
            <a:picLocks noChangeAspect="1"/>
          </p:cNvPicPr>
          <p:nvPr>
            <p:custDataLst>
              <p:tags r:id="rId1"/>
            </p:custDataLst>
          </p:nvPr>
        </p:nvPicPr>
        <p:blipFill>
          <a:blip r:embed="rId2"/>
          <a:stretch>
            <a:fillRect/>
          </a:stretch>
        </p:blipFill>
        <p:spPr>
          <a:xfrm>
            <a:off x="2143125" y="4276090"/>
            <a:ext cx="7905750" cy="1943100"/>
          </a:xfrm>
          <a:prstGeom prst="rect">
            <a:avLst/>
          </a:prstGeom>
        </p:spPr>
      </p:pic>
      <p:sp>
        <p:nvSpPr>
          <p:cNvPr id="7" name="文本框 6"/>
          <p:cNvSpPr txBox="1"/>
          <p:nvPr>
            <p:custDataLst>
              <p:tags r:id="rId3"/>
            </p:custDataLst>
          </p:nvPr>
        </p:nvSpPr>
        <p:spPr>
          <a:xfrm>
            <a:off x="1512570" y="3683635"/>
            <a:ext cx="4559935" cy="450850"/>
          </a:xfrm>
          <a:prstGeom prst="rect">
            <a:avLst/>
          </a:prstGeom>
          <a:solidFill>
            <a:srgbClr val="009999"/>
          </a:solidFill>
          <a:ln>
            <a:solidFill>
              <a:schemeClr val="accent1"/>
            </a:solidFill>
          </a:ln>
        </p:spPr>
        <p:txBody>
          <a:bodyPr wrap="square" rtlCol="0">
            <a:spAutoFit/>
          </a:bodyPr>
          <a:p>
            <a:pPr>
              <a:lnSpc>
                <a:spcPct val="130000"/>
              </a:lnSpc>
            </a:pPr>
            <a:r>
              <a:rPr lang="zh-CN" altLang="en-US" dirty="0">
                <a:solidFill>
                  <a:schemeClr val="bg1"/>
                </a:solidFill>
                <a:latin typeface="Arial" panose="020B0604020202020204" pitchFamily="34" charset="0"/>
                <a:ea typeface="微软雅黑" panose="020B0503020204020204" pitchFamily="34" charset="-122"/>
              </a:rPr>
              <a:t>例：</a:t>
            </a:r>
            <a:r>
              <a:rPr lang="zh-CN" altLang="en-US" dirty="0">
                <a:solidFill>
                  <a:schemeClr val="bg1"/>
                </a:solidFill>
                <a:latin typeface="Arial" panose="020B0604020202020204" pitchFamily="34" charset="0"/>
                <a:ea typeface="微软雅黑" panose="020B0503020204020204" pitchFamily="34" charset="-122"/>
                <a:sym typeface="+mn-ea"/>
              </a:rPr>
              <a:t>分别删除</a:t>
            </a:r>
            <a:r>
              <a:rPr lang="en-US" altLang="zh-CN" dirty="0">
                <a:solidFill>
                  <a:schemeClr val="bg1"/>
                </a:solidFill>
                <a:latin typeface="Arial" panose="020B0604020202020204" pitchFamily="34" charset="0"/>
                <a:ea typeface="微软雅黑" panose="020B0503020204020204" pitchFamily="34" charset="-122"/>
                <a:sym typeface="+mn-ea"/>
              </a:rPr>
              <a:t>19</a:t>
            </a:r>
            <a:r>
              <a:rPr lang="zh-CN" altLang="en-US" dirty="0">
                <a:solidFill>
                  <a:schemeClr val="bg1"/>
                </a:solidFill>
                <a:latin typeface="Arial" panose="020B0604020202020204" pitchFamily="34" charset="0"/>
                <a:ea typeface="微软雅黑" panose="020B0503020204020204" pitchFamily="34" charset="-122"/>
                <a:sym typeface="+mn-ea"/>
              </a:rPr>
              <a:t>，</a:t>
            </a:r>
            <a:r>
              <a:rPr lang="en-US" altLang="zh-CN" dirty="0">
                <a:solidFill>
                  <a:schemeClr val="bg1"/>
                </a:solidFill>
                <a:latin typeface="Arial" panose="020B0604020202020204" pitchFamily="34" charset="0"/>
                <a:ea typeface="微软雅黑" panose="020B0503020204020204" pitchFamily="34" charset="-122"/>
                <a:sym typeface="+mn-ea"/>
              </a:rPr>
              <a:t>7</a:t>
            </a:r>
            <a:r>
              <a:rPr lang="zh-CN" altLang="en-US" dirty="0">
                <a:solidFill>
                  <a:schemeClr val="bg1"/>
                </a:solidFill>
                <a:latin typeface="Arial" panose="020B0604020202020204" pitchFamily="34" charset="0"/>
                <a:ea typeface="微软雅黑" panose="020B0503020204020204" pitchFamily="34" charset="-122"/>
                <a:sym typeface="+mn-ea"/>
              </a:rPr>
              <a:t>，</a:t>
            </a:r>
            <a:r>
              <a:rPr lang="en-US" altLang="zh-CN" dirty="0">
                <a:solidFill>
                  <a:schemeClr val="bg1"/>
                </a:solidFill>
                <a:latin typeface="Arial" panose="020B0604020202020204" pitchFamily="34" charset="0"/>
                <a:ea typeface="微软雅黑" panose="020B0503020204020204" pitchFamily="34" charset="-122"/>
                <a:sym typeface="+mn-ea"/>
              </a:rPr>
              <a:t>26</a:t>
            </a:r>
            <a:endParaRPr lang="en-US" altLang="zh-CN" dirty="0">
              <a:solidFill>
                <a:schemeClr val="bg1"/>
              </a:solidFill>
              <a:latin typeface="Arial" panose="020B0604020202020204" pitchFamily="34" charset="0"/>
              <a:ea typeface="微软雅黑" panose="020B0503020204020204" pitchFamily="3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12.3.5  </a:t>
            </a:r>
            <a:r>
              <a:rPr lang="zh-CN" altLang="en-US" sz="2800">
                <a:sym typeface="+mn-ea"/>
              </a:rPr>
              <a:t>跳表的复杂度</a:t>
            </a:r>
            <a:r>
              <a:rPr lang="zh-CN" altLang="en-US" sz="2800">
                <a:sym typeface="+mn-ea"/>
              </a:rPr>
              <a:t>分析</a:t>
            </a:r>
            <a:endParaRPr lang="zh-CN" altLang="en-US" sz="2800">
              <a:sym typeface="+mn-ea"/>
            </a:endParaRPr>
          </a:p>
        </p:txBody>
      </p:sp>
      <p:sp>
        <p:nvSpPr>
          <p:cNvPr id="3" name="副标题 2"/>
          <p:cNvSpPr>
            <a:spLocks noGrp="1"/>
          </p:cNvSpPr>
          <p:nvPr>
            <p:ph type="subTitle" idx="1"/>
          </p:nvPr>
        </p:nvSpPr>
        <p:spPr/>
        <p:txBody>
          <a:bodyPr/>
          <a:lstStyle/>
          <a:p>
            <a:r>
              <a:rPr dirty="0"/>
              <a:t>12.3.</a:t>
            </a:r>
            <a:r>
              <a:rPr lang="en-US" dirty="0"/>
              <a:t>4</a:t>
            </a:r>
            <a:r>
              <a:rPr dirty="0"/>
              <a:t>  跳表的</a:t>
            </a:r>
            <a:r>
              <a:rPr lang="zh-CN" dirty="0"/>
              <a:t>复杂度</a:t>
            </a:r>
            <a:r>
              <a:rPr lang="zh-CN" dirty="0"/>
              <a:t>分析</a:t>
            </a:r>
            <a:endParaRPr lang="zh-CN" dirty="0"/>
          </a:p>
        </p:txBody>
      </p:sp>
      <p:sp>
        <p:nvSpPr>
          <p:cNvPr id="4" name="文本占位符 3"/>
          <p:cNvSpPr>
            <a:spLocks noGrp="1"/>
          </p:cNvSpPr>
          <p:nvPr>
            <p:ph type="body" idx="10"/>
          </p:nvPr>
        </p:nvSpPr>
        <p:spPr/>
        <p:txBody>
          <a:bodyPr/>
          <a:lstStyle/>
          <a:p>
            <a:r>
              <a:rPr lang="zh-CN" altLang="en-US" dirty="0"/>
              <a:t>数据结构</a:t>
            </a:r>
            <a:endParaRPr lang="zh-CN" altLang="en-US" dirty="0"/>
          </a:p>
        </p:txBody>
      </p:sp>
      <mc:AlternateContent xmlns:mc="http://schemas.openxmlformats.org/markup-compatibility/2006">
        <mc:Choice xmlns:a14="http://schemas.microsoft.com/office/drawing/2010/main" Requires="a14">
          <p:sp>
            <p:nvSpPr>
              <p:cNvPr id="12" name="文本框 11"/>
              <p:cNvSpPr txBox="1"/>
              <p:nvPr>
                <p:custDataLst>
                  <p:tags r:id="rId1"/>
                </p:custDataLst>
              </p:nvPr>
            </p:nvSpPr>
            <p:spPr>
              <a:xfrm>
                <a:off x="1214755" y="1452880"/>
                <a:ext cx="10509885" cy="1430655"/>
              </a:xfrm>
              <a:prstGeom prst="rect">
                <a:avLst/>
              </a:prstGeom>
              <a:noFill/>
              <a:ln>
                <a:solidFill>
                  <a:schemeClr val="tx1"/>
                </a:solidFill>
              </a:ln>
            </p:spPr>
            <p:txBody>
              <a:bodyPr wrap="square" rtlCol="0"/>
              <a:p>
                <a:pPr lvl="0" indent="266700" defTabSz="914400" eaLnBrk="0" fontAlgn="base" hangingPunct="0">
                  <a:spcBef>
                    <a:spcPct val="0"/>
                  </a:spcBef>
                  <a:spcAft>
                    <a:spcPct val="0"/>
                  </a:spcAft>
                </a:pP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对于原始链表上的每一个元素而言，其最高在第</a:t>
                </a:r>
                <a:r>
                  <a:rPr lang="zh-CN" altLang="zh-CN" sz="2000" i="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层依然被保留的概率为</a:t>
                </a:r>
                <a:r>
                  <a:rPr lang="en-US"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(1-p)p</a:t>
                </a:r>
                <a:r>
                  <a:rPr lang="en-US" altLang="zh-CN" sz="2000" baseline="30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i-1</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，则每个</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元素</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的最高保留层数的期望为：</a:t>
                </a:r>
                <a14:m>
                  <m:oMath xmlns:m="http://schemas.openxmlformats.org/officeDocument/2006/math">
                    <m:r>
                      <a:rPr lang="zh-CN" altLang="en-US" sz="2000" i="1" smtClean="0">
                        <a:latin typeface="Cambria Math" panose="02040503050406030204" pitchFamily="18" charset="0"/>
                        <a:ea typeface="MS Mincho" panose="02020609040205080304" charset="-128"/>
                        <a:cs typeface="Cambria Math" panose="02040503050406030204" pitchFamily="18" charset="0"/>
                      </a:rPr>
                      <m:t>𝛴</m:t>
                    </m:r>
                    <m:r>
                      <a:rPr lang="zh-CN" altLang="en-US" sz="2000" i="1" smtClean="0">
                        <a:latin typeface="Cambria Math" panose="02040503050406030204" pitchFamily="18" charset="0"/>
                        <a:ea typeface="MS Mincho" panose="02020609040205080304" charset="-128"/>
                        <a:cs typeface="Cambria Math" panose="02040503050406030204" pitchFamily="18" charset="0"/>
                      </a:rPr>
                      <m:t>ⅈ</m:t>
                    </m:r>
                    <m:d>
                      <m:dPr>
                        <m:ctrlPr>
                          <a:rPr lang="zh-CN" altLang="en-US" sz="2000" i="1">
                            <a:latin typeface="Cambria Math" panose="02040503050406030204" pitchFamily="18" charset="0"/>
                            <a:ea typeface="微软雅黑" panose="020B0503020204020204" pitchFamily="34" charset="-122"/>
                            <a:cs typeface="Cambria Math" panose="02040503050406030204" pitchFamily="18" charset="0"/>
                          </a:rPr>
                        </m:ctrlPr>
                      </m:dPr>
                      <m:e>
                        <m:r>
                          <a:rPr lang="zh-CN" altLang="en-US" sz="2000" i="1">
                            <a:latin typeface="Cambria Math" panose="02040503050406030204" pitchFamily="18" charset="0"/>
                            <a:ea typeface="MS Mincho" panose="02020609040205080304" charset="-128"/>
                            <a:cs typeface="Cambria Math" panose="02040503050406030204" pitchFamily="18" charset="0"/>
                          </a:rPr>
                          <m:t>1</m:t>
                        </m:r>
                        <m:r>
                          <a:rPr lang="zh-CN" altLang="en-US" sz="2000" i="1">
                            <a:latin typeface="Cambria Math" panose="02040503050406030204" pitchFamily="18" charset="0"/>
                            <a:ea typeface="MS Mincho" panose="02020609040205080304" charset="-128"/>
                            <a:cs typeface="Cambria Math" panose="02040503050406030204" pitchFamily="18" charset="0"/>
                          </a:rPr>
                          <m:t>−</m:t>
                        </m:r>
                        <m:r>
                          <a:rPr lang="zh-CN" altLang="en-US" sz="2000" i="1">
                            <a:latin typeface="Cambria Math" panose="02040503050406030204" pitchFamily="18" charset="0"/>
                            <a:ea typeface="微软雅黑" panose="020B0503020204020204" pitchFamily="34" charset="-122"/>
                            <a:cs typeface="Cambria Math" panose="02040503050406030204" pitchFamily="18" charset="0"/>
                          </a:rPr>
                          <m:t>𝑃</m:t>
                        </m:r>
                      </m:e>
                    </m:d>
                    <m:sSup>
                      <m:sSupPr>
                        <m:ctrlPr>
                          <a:rPr lang="zh-CN" altLang="en-US" sz="2000" i="1">
                            <a:latin typeface="Cambria Math" panose="02040503050406030204" pitchFamily="18" charset="0"/>
                            <a:ea typeface="微软雅黑" panose="020B0503020204020204" pitchFamily="34" charset="-122"/>
                            <a:cs typeface="Cambria Math" panose="02040503050406030204" pitchFamily="18" charset="0"/>
                          </a:rPr>
                        </m:ctrlPr>
                      </m:sSupPr>
                      <m:e>
                        <m:r>
                          <a:rPr lang="zh-CN" altLang="en-US" sz="2000" i="1">
                            <a:latin typeface="Cambria Math" panose="02040503050406030204" pitchFamily="18" charset="0"/>
                            <a:ea typeface="微软雅黑" panose="020B0503020204020204" pitchFamily="34" charset="-122"/>
                            <a:cs typeface="Cambria Math" panose="02040503050406030204" pitchFamily="18" charset="0"/>
                          </a:rPr>
                          <m:t>𝑃</m:t>
                        </m:r>
                      </m:e>
                      <m:sup>
                        <m:r>
                          <a:rPr lang="zh-CN" altLang="en-US" sz="2000" i="1">
                            <a:latin typeface="Cambria Math" panose="02040503050406030204" pitchFamily="18" charset="0"/>
                            <a:ea typeface="MS Mincho" panose="02020609040205080304" charset="-128"/>
                            <a:cs typeface="Cambria Math" panose="02040503050406030204" pitchFamily="18" charset="0"/>
                          </a:rPr>
                          <m:t>ⅈ−</m:t>
                        </m:r>
                        <m:r>
                          <a:rPr lang="zh-CN" altLang="en-US" sz="2000" i="1">
                            <a:latin typeface="Cambria Math" panose="02040503050406030204" pitchFamily="18" charset="0"/>
                            <a:ea typeface="MS Mincho" panose="02020609040205080304" charset="-128"/>
                            <a:cs typeface="Cambria Math" panose="02040503050406030204" pitchFamily="18" charset="0"/>
                          </a:rPr>
                          <m:t>1</m:t>
                        </m:r>
                      </m:sup>
                    </m:sSup>
                    <m:r>
                      <a:rPr lang="zh-CN" altLang="en-US" sz="2000" i="1">
                        <a:latin typeface="Cambria Math" panose="02040503050406030204" pitchFamily="18" charset="0"/>
                        <a:ea typeface="MS Mincho" panose="02020609040205080304" charset="-128"/>
                        <a:cs typeface="Cambria Math" panose="02040503050406030204" pitchFamily="18" charset="0"/>
                      </a:rPr>
                      <m:t>=</m:t>
                    </m:r>
                    <m:f>
                      <m:fPr>
                        <m:ctrlPr>
                          <a:rPr lang="zh-CN" altLang="en-US" sz="2000" i="1">
                            <a:latin typeface="Cambria Math" panose="02040503050406030204" pitchFamily="18" charset="0"/>
                            <a:ea typeface="微软雅黑" panose="020B0503020204020204" pitchFamily="34" charset="-122"/>
                            <a:cs typeface="Cambria Math" panose="02040503050406030204" pitchFamily="18" charset="0"/>
                          </a:rPr>
                        </m:ctrlPr>
                      </m:fPr>
                      <m:num>
                        <m:r>
                          <a:rPr lang="zh-CN" altLang="en-US" sz="2000" i="1">
                            <a:latin typeface="Cambria Math" panose="02040503050406030204" pitchFamily="18" charset="0"/>
                            <a:ea typeface="MS Mincho" panose="02020609040205080304" charset="-128"/>
                            <a:cs typeface="Cambria Math" panose="02040503050406030204" pitchFamily="18" charset="0"/>
                          </a:rPr>
                          <m:t>1</m:t>
                        </m:r>
                      </m:num>
                      <m:den>
                        <m:r>
                          <a:rPr lang="zh-CN" altLang="en-US" sz="2000" i="1">
                            <a:latin typeface="Cambria Math" panose="02040503050406030204" pitchFamily="18" charset="0"/>
                            <a:ea typeface="MS Mincho" panose="02020609040205080304" charset="-128"/>
                            <a:cs typeface="Cambria Math" panose="02040503050406030204" pitchFamily="18" charset="0"/>
                          </a:rPr>
                          <m:t>1</m:t>
                        </m:r>
                        <m:r>
                          <a:rPr lang="zh-CN" altLang="en-US" sz="2000" i="1">
                            <a:latin typeface="Cambria Math" panose="02040503050406030204" pitchFamily="18" charset="0"/>
                            <a:ea typeface="MS Mincho" panose="02020609040205080304" charset="-128"/>
                            <a:cs typeface="Cambria Math" panose="02040503050406030204" pitchFamily="18" charset="0"/>
                          </a:rPr>
                          <m:t>−</m:t>
                        </m:r>
                        <m:r>
                          <a:rPr lang="zh-CN" altLang="en-US" sz="2000" i="1">
                            <a:latin typeface="Cambria Math" panose="02040503050406030204" pitchFamily="18" charset="0"/>
                            <a:ea typeface="微软雅黑" panose="020B0503020204020204" pitchFamily="34" charset="-122"/>
                            <a:cs typeface="Cambria Math" panose="02040503050406030204" pitchFamily="18" charset="0"/>
                          </a:rPr>
                          <m:t>𝑝</m:t>
                        </m:r>
                      </m:den>
                    </m:f>
                  </m:oMath>
                </a14:m>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，跳表上结点总数的期望为</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14:m>
                  <m:oMath xmlns:m="http://schemas.openxmlformats.org/officeDocument/2006/math">
                    <m:f>
                      <m:fPr>
                        <m:ctrlPr>
                          <a:rPr lang="zh-CN" altLang="zh-CN" sz="2000" dirty="0" smtClean="0">
                            <a:latin typeface="Cambria Math" panose="02040503050406030204" pitchFamily="18" charset="0"/>
                            <a:ea typeface="微软雅黑" panose="020B0503020204020204" pitchFamily="34" charset="-122"/>
                            <a:cs typeface="Cambria Math" panose="02040503050406030204" pitchFamily="18" charset="0"/>
                          </a:rPr>
                        </m:ctrlPr>
                      </m:fPr>
                      <m:num>
                        <m:r>
                          <a:rPr lang="zh-CN" altLang="zh-CN" sz="2000" i="1" dirty="0">
                            <a:latin typeface="Cambria Math" panose="02040503050406030204" pitchFamily="18" charset="0"/>
                            <a:ea typeface="微软雅黑" panose="020B0503020204020204" pitchFamily="34" charset="-122"/>
                            <a:cs typeface="Cambria Math" panose="02040503050406030204" pitchFamily="18" charset="0"/>
                          </a:rPr>
                          <m:t>𝑛</m:t>
                        </m:r>
                      </m:num>
                      <m:den>
                        <m:r>
                          <a:rPr lang="zh-CN" altLang="zh-CN" sz="2000" i="0" dirty="0">
                            <a:latin typeface="Cambria Math" panose="02040503050406030204" pitchFamily="18" charset="0"/>
                            <a:ea typeface="MS Mincho" panose="02020609040205080304" charset="-128"/>
                            <a:cs typeface="Cambria Math" panose="02040503050406030204" pitchFamily="18" charset="0"/>
                          </a:rPr>
                          <m:t>1</m:t>
                        </m:r>
                        <m:r>
                          <a:rPr lang="zh-CN" altLang="zh-CN" sz="2000" i="0" dirty="0">
                            <a:latin typeface="Cambria Math" panose="02040503050406030204" pitchFamily="18" charset="0"/>
                            <a:ea typeface="MS Mincho" panose="02020609040205080304" charset="-128"/>
                            <a:cs typeface="Cambria Math" panose="02040503050406030204" pitchFamily="18" charset="0"/>
                          </a:rPr>
                          <m:t>−</m:t>
                        </m:r>
                        <m:r>
                          <a:rPr lang="zh-CN" altLang="zh-CN" sz="2000" i="1" dirty="0">
                            <a:latin typeface="Cambria Math" panose="02040503050406030204" pitchFamily="18" charset="0"/>
                            <a:ea typeface="微软雅黑" panose="020B0503020204020204" pitchFamily="34" charset="-122"/>
                            <a:cs typeface="Cambria Math" panose="02040503050406030204" pitchFamily="18" charset="0"/>
                          </a:rPr>
                          <m:t>𝑝</m:t>
                        </m:r>
                      </m:den>
                    </m:f>
                  </m:oMath>
                </a14:m>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。因此，跳表的空间复杂度为O(</a:t>
                </a:r>
                <a:r>
                  <a:rPr lang="zh-CN" altLang="zh-CN" sz="2000" i="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en-US" altLang="zh-CN" sz="2000" i="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2" name="文本框 11"/>
              <p:cNvSpPr txBox="1">
                <a:spLocks noRot="1" noChangeAspect="1" noMove="1" noResize="1" noEditPoints="1" noAdjustHandles="1" noChangeArrowheads="1" noChangeShapeType="1" noTextEdit="1"/>
              </p:cNvSpPr>
              <p:nvPr>
                <p:custDataLst>
                  <p:tags r:id="rId2"/>
                </p:custDataLst>
              </p:nvPr>
            </p:nvSpPr>
            <p:spPr>
              <a:xfrm>
                <a:off x="1214755" y="1452880"/>
                <a:ext cx="10509885" cy="1430655"/>
              </a:xfrm>
              <a:prstGeom prst="rect">
                <a:avLst/>
              </a:prstGeom>
              <a:blipFill rotWithShape="1">
                <a:blip r:embed="rId3"/>
                <a:stretch>
                  <a:fillRect l="-48" t="-2752" r="-42" b="-311"/>
                </a:stretch>
              </a:blipFill>
              <a:ln>
                <a:solidFill>
                  <a:schemeClr val="tx1"/>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custDataLst>
                  <p:tags r:id="rId4"/>
                </p:custDataLst>
              </p:nvPr>
            </p:nvSpPr>
            <p:spPr>
              <a:xfrm>
                <a:off x="1214755" y="2883535"/>
                <a:ext cx="10509885" cy="2522220"/>
              </a:xfrm>
              <a:prstGeom prst="rect">
                <a:avLst/>
              </a:prstGeom>
              <a:noFill/>
              <a:ln>
                <a:solidFill>
                  <a:schemeClr val="tx1"/>
                </a:solidFill>
              </a:ln>
            </p:spPr>
            <p:txBody>
              <a:bodyPr wrap="square" rtlCol="0"/>
              <a:p>
                <a:pPr lvl="0" indent="266700" defTabSz="914400" eaLnBrk="0" fontAlgn="base" hangingPunct="0">
                  <a:spcBef>
                    <a:spcPct val="0"/>
                  </a:spcBef>
                  <a:spcAft>
                    <a:spcPct val="0"/>
                  </a:spcAft>
                </a:pP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在跳表上查找</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元素</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时，如果在某一层内的查找路径包含</a:t>
                </a:r>
                <a:r>
                  <a:rPr lang="zh-CN" altLang="zh-CN" sz="2000" i="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个结点，意味着其中</a:t>
                </a:r>
                <a:r>
                  <a:rPr lang="zh-CN" altLang="zh-CN" sz="2000" i="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i</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-1个结点都没有在高一层被保留下来，这种情况发生的概率不超过</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14:m>
                  <m:oMath xmlns:m="http://schemas.openxmlformats.org/officeDocument/2006/math">
                    <m:sSup>
                      <m:sSupPr>
                        <m:ctrlPr>
                          <a:rPr lang="zh-CN" altLang="zh-CN" sz="2000" dirty="0" smtClean="0">
                            <a:latin typeface="Cambria Math" panose="02040503050406030204" pitchFamily="18" charset="0"/>
                            <a:ea typeface="微软雅黑" panose="020B0503020204020204" pitchFamily="34" charset="-122"/>
                            <a:cs typeface="Cambria Math" panose="02040503050406030204" pitchFamily="18" charset="0"/>
                          </a:rPr>
                        </m:ctrlPr>
                      </m:sSupPr>
                      <m:e>
                        <m:d>
                          <m:dPr>
                            <m:ctrlPr>
                              <a:rPr lang="zh-CN" altLang="zh-CN" sz="2000" dirty="0">
                                <a:latin typeface="Cambria Math" panose="02040503050406030204" pitchFamily="18" charset="0"/>
                                <a:ea typeface="微软雅黑" panose="020B0503020204020204" pitchFamily="34" charset="-122"/>
                                <a:cs typeface="Cambria Math" panose="02040503050406030204" pitchFamily="18" charset="0"/>
                              </a:rPr>
                            </m:ctrlPr>
                          </m:dPr>
                          <m:e>
                            <m:r>
                              <a:rPr lang="zh-CN" altLang="zh-CN" sz="2000" dirty="0">
                                <a:latin typeface="Cambria Math" panose="02040503050406030204" pitchFamily="18" charset="0"/>
                                <a:ea typeface="MS Mincho" panose="02020609040205080304" charset="-128"/>
                                <a:cs typeface="Cambria Math" panose="02040503050406030204" pitchFamily="18" charset="0"/>
                              </a:rPr>
                              <m:t>1</m:t>
                            </m:r>
                            <m:r>
                              <a:rPr lang="zh-CN" altLang="zh-CN" sz="2000" i="0" dirty="0">
                                <a:latin typeface="Cambria Math" panose="02040503050406030204" pitchFamily="18" charset="0"/>
                                <a:ea typeface="MS Mincho" panose="02020609040205080304" charset="-128"/>
                                <a:cs typeface="Cambria Math" panose="02040503050406030204" pitchFamily="18" charset="0"/>
                              </a:rPr>
                              <m:t>−</m:t>
                            </m:r>
                            <m:r>
                              <a:rPr lang="zh-CN" altLang="zh-CN" sz="2000" i="1" dirty="0">
                                <a:latin typeface="Cambria Math" panose="02040503050406030204" pitchFamily="18" charset="0"/>
                                <a:ea typeface="微软雅黑" panose="020B0503020204020204" pitchFamily="34" charset="-122"/>
                                <a:cs typeface="Cambria Math" panose="02040503050406030204" pitchFamily="18" charset="0"/>
                              </a:rPr>
                              <m:t>𝑝</m:t>
                            </m:r>
                          </m:e>
                        </m:d>
                      </m:e>
                      <m:sup>
                        <m:r>
                          <a:rPr lang="zh-CN" altLang="zh-CN" sz="2000" i="0" dirty="0">
                            <a:latin typeface="Cambria Math" panose="02040503050406030204" pitchFamily="18" charset="0"/>
                            <a:ea typeface="MS Mincho" panose="02020609040205080304" charset="-128"/>
                            <a:cs typeface="Cambria Math" panose="02040503050406030204" pitchFamily="18" charset="0"/>
                          </a:rPr>
                          <m:t>ⅈ−</m:t>
                        </m:r>
                        <m:r>
                          <a:rPr lang="zh-CN" altLang="zh-CN" sz="2000" i="0" dirty="0">
                            <a:latin typeface="Cambria Math" panose="02040503050406030204" pitchFamily="18" charset="0"/>
                            <a:ea typeface="MS Mincho" panose="02020609040205080304" charset="-128"/>
                            <a:cs typeface="Cambria Math" panose="02040503050406030204" pitchFamily="18" charset="0"/>
                          </a:rPr>
                          <m:t>1</m:t>
                        </m:r>
                      </m:sup>
                    </m:sSup>
                  </m:oMath>
                </a14:m>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。进而，可以求得每一层内查找路径的长度的期望不超过：</a:t>
                </a:r>
                <a14:m>
                  <m:oMath xmlns:m="http://schemas.openxmlformats.org/officeDocument/2006/math">
                    <m:r>
                      <a:rPr lang="zh-CN" altLang="zh-CN" sz="2000" i="1" dirty="0" smtClean="0">
                        <a:latin typeface="Cambria Math" panose="02040503050406030204" pitchFamily="18" charset="0"/>
                        <a:ea typeface="MS Mincho" panose="02020609040205080304" charset="-128"/>
                        <a:cs typeface="Cambria Math" panose="02040503050406030204" pitchFamily="18" charset="0"/>
                      </a:rPr>
                      <m:t>𝛴</m:t>
                    </m:r>
                    <m:r>
                      <a:rPr lang="zh-CN" altLang="zh-CN" sz="2000" i="0" dirty="0">
                        <a:latin typeface="Cambria Math" panose="02040503050406030204" pitchFamily="18" charset="0"/>
                        <a:ea typeface="MS Mincho" panose="02020609040205080304" charset="-128"/>
                        <a:cs typeface="Cambria Math" panose="02040503050406030204" pitchFamily="18" charset="0"/>
                      </a:rPr>
                      <m:t>ⅈ</m:t>
                    </m:r>
                    <m:sSup>
                      <m:sSupPr>
                        <m:ctrlPr>
                          <a:rPr lang="zh-CN" altLang="zh-CN" sz="2000" i="1" dirty="0">
                            <a:latin typeface="Cambria Math" panose="02040503050406030204" pitchFamily="18" charset="0"/>
                            <a:ea typeface="微软雅黑" panose="020B0503020204020204" pitchFamily="34" charset="-122"/>
                            <a:cs typeface="Cambria Math" panose="02040503050406030204" pitchFamily="18" charset="0"/>
                          </a:rPr>
                        </m:ctrlPr>
                      </m:sSupPr>
                      <m:e>
                        <m:d>
                          <m:dPr>
                            <m:ctrlPr>
                              <a:rPr lang="zh-CN" altLang="zh-CN" sz="2000" i="1" dirty="0">
                                <a:latin typeface="Cambria Math" panose="02040503050406030204" pitchFamily="18" charset="0"/>
                                <a:ea typeface="微软雅黑" panose="020B0503020204020204" pitchFamily="34" charset="-122"/>
                                <a:cs typeface="Cambria Math" panose="02040503050406030204" pitchFamily="18" charset="0"/>
                              </a:rPr>
                            </m:ctrlPr>
                          </m:dPr>
                          <m:e>
                            <m:r>
                              <a:rPr lang="zh-CN" altLang="zh-CN" sz="2000" i="0" dirty="0">
                                <a:latin typeface="Cambria Math" panose="02040503050406030204" pitchFamily="18" charset="0"/>
                                <a:ea typeface="MS Mincho" panose="02020609040205080304" charset="-128"/>
                                <a:cs typeface="Cambria Math" panose="02040503050406030204" pitchFamily="18" charset="0"/>
                              </a:rPr>
                              <m:t>1</m:t>
                            </m:r>
                            <m:r>
                              <a:rPr lang="zh-CN" altLang="zh-CN" sz="2000" i="0" dirty="0">
                                <a:latin typeface="Cambria Math" panose="02040503050406030204" pitchFamily="18" charset="0"/>
                                <a:ea typeface="MS Mincho" panose="02020609040205080304" charset="-128"/>
                                <a:cs typeface="Cambria Math" panose="02040503050406030204" pitchFamily="18" charset="0"/>
                              </a:rPr>
                              <m:t>−</m:t>
                            </m:r>
                            <m:r>
                              <a:rPr lang="zh-CN" altLang="zh-CN" sz="2000" i="1" dirty="0">
                                <a:latin typeface="Cambria Math" panose="02040503050406030204" pitchFamily="18" charset="0"/>
                                <a:ea typeface="微软雅黑" panose="020B0503020204020204" pitchFamily="34" charset="-122"/>
                                <a:cs typeface="Cambria Math" panose="02040503050406030204" pitchFamily="18" charset="0"/>
                              </a:rPr>
                              <m:t>𝑝</m:t>
                            </m:r>
                          </m:e>
                        </m:d>
                      </m:e>
                      <m:sup>
                        <m:r>
                          <a:rPr lang="zh-CN" altLang="zh-CN" sz="2000" i="0" dirty="0">
                            <a:latin typeface="Cambria Math" panose="02040503050406030204" pitchFamily="18" charset="0"/>
                            <a:ea typeface="MS Mincho" panose="02020609040205080304" charset="-128"/>
                            <a:cs typeface="Cambria Math" panose="02040503050406030204" pitchFamily="18" charset="0"/>
                          </a:rPr>
                          <m:t>ⅈ−</m:t>
                        </m:r>
                        <m:r>
                          <a:rPr lang="zh-CN" altLang="zh-CN" sz="2000" i="0" dirty="0">
                            <a:latin typeface="Cambria Math" panose="02040503050406030204" pitchFamily="18" charset="0"/>
                            <a:ea typeface="MS Mincho" panose="02020609040205080304" charset="-128"/>
                            <a:cs typeface="Cambria Math" panose="02040503050406030204" pitchFamily="18" charset="0"/>
                          </a:rPr>
                          <m:t>1</m:t>
                        </m:r>
                      </m:sup>
                    </m:sSup>
                    <m:r>
                      <a:rPr lang="zh-CN" altLang="zh-CN" sz="2000" i="0" dirty="0">
                        <a:latin typeface="Cambria Math" panose="02040503050406030204" pitchFamily="18" charset="0"/>
                        <a:ea typeface="MS Mincho" panose="02020609040205080304" charset="-128"/>
                        <a:cs typeface="Cambria Math" panose="02040503050406030204" pitchFamily="18" charset="0"/>
                      </a:rPr>
                      <m:t>=</m:t>
                    </m:r>
                    <m:f>
                      <m:fPr>
                        <m:ctrlPr>
                          <a:rPr lang="zh-CN" altLang="zh-CN" sz="2000" i="1" dirty="0">
                            <a:latin typeface="Cambria Math" panose="02040503050406030204" pitchFamily="18" charset="0"/>
                            <a:ea typeface="微软雅黑" panose="020B0503020204020204" pitchFamily="34" charset="-122"/>
                            <a:cs typeface="Cambria Math" panose="02040503050406030204" pitchFamily="18" charset="0"/>
                          </a:rPr>
                        </m:ctrlPr>
                      </m:fPr>
                      <m:num>
                        <m:r>
                          <a:rPr lang="zh-CN" altLang="zh-CN" sz="2000" i="0" dirty="0">
                            <a:latin typeface="Cambria Math" panose="02040503050406030204" pitchFamily="18" charset="0"/>
                            <a:ea typeface="MS Mincho" panose="02020609040205080304" charset="-128"/>
                            <a:cs typeface="Cambria Math" panose="02040503050406030204" pitchFamily="18" charset="0"/>
                          </a:rPr>
                          <m:t>1</m:t>
                        </m:r>
                      </m:num>
                      <m:den>
                        <m:sSup>
                          <m:sSupPr>
                            <m:ctrlPr>
                              <a:rPr lang="zh-CN" altLang="zh-CN" sz="2000" i="1" dirty="0">
                                <a:latin typeface="Cambria Math" panose="02040503050406030204" pitchFamily="18" charset="0"/>
                                <a:ea typeface="微软雅黑" panose="020B0503020204020204" pitchFamily="34" charset="-122"/>
                                <a:cs typeface="Cambria Math" panose="02040503050406030204" pitchFamily="18" charset="0"/>
                              </a:rPr>
                            </m:ctrlPr>
                          </m:sSupPr>
                          <m:e>
                            <m:r>
                              <a:rPr lang="zh-CN" altLang="zh-CN" sz="2000" i="1" dirty="0">
                                <a:latin typeface="Cambria Math" panose="02040503050406030204" pitchFamily="18" charset="0"/>
                                <a:ea typeface="微软雅黑" panose="020B0503020204020204" pitchFamily="34" charset="-122"/>
                                <a:cs typeface="Cambria Math" panose="02040503050406030204" pitchFamily="18" charset="0"/>
                              </a:rPr>
                              <m:t>𝑝</m:t>
                            </m:r>
                          </m:e>
                          <m:sup>
                            <m:r>
                              <a:rPr lang="zh-CN" altLang="zh-CN" sz="2000" i="0" dirty="0">
                                <a:latin typeface="Cambria Math" panose="02040503050406030204" pitchFamily="18" charset="0"/>
                                <a:ea typeface="MS Mincho" panose="02020609040205080304" charset="-128"/>
                                <a:cs typeface="Cambria Math" panose="02040503050406030204" pitchFamily="18" charset="0"/>
                              </a:rPr>
                              <m:t>2</m:t>
                            </m:r>
                          </m:sup>
                        </m:sSup>
                      </m:den>
                    </m:f>
                  </m:oMath>
                </a14:m>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，为常数。跳表层数的期望为</a:t>
                </a:r>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14:m>
                  <m:oMath xmlns:m="http://schemas.openxmlformats.org/officeDocument/2006/math">
                    <m:func>
                      <m:funcPr>
                        <m:ctrlPr>
                          <a:rPr lang="zh-CN" altLang="zh-CN" sz="2000" dirty="0" smtClean="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funcPr>
                      <m:fName>
                        <m:sSub>
                          <m:sSubPr>
                            <m:ctrlPr>
                              <a:rPr lang="zh-CN" altLang="zh-CN" sz="200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sSubPr>
                          <m:e>
                            <m:r>
                              <m:rPr>
                                <m:sty m:val="p"/>
                              </m:rPr>
                              <a:rPr lang="zh-CN" altLang="zh-CN" sz="2000"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log</m:t>
                            </m:r>
                          </m:e>
                          <m:sub>
                            <m:f>
                              <m:fPr>
                                <m:ctrlPr>
                                  <a:rPr lang="zh-CN" altLang="zh-CN" sz="20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ctrlPr>
                              </m:fPr>
                              <m:num>
                                <m:r>
                                  <a:rPr lang="zh-CN" altLang="zh-CN" sz="2000" i="0" dirty="0">
                                    <a:solidFill>
                                      <a:srgbClr val="000000"/>
                                    </a:solidFill>
                                    <a:latin typeface="Cambria Math" panose="02040503050406030204" pitchFamily="18" charset="0"/>
                                    <a:ea typeface="MS Mincho" panose="02020609040205080304" charset="-128"/>
                                    <a:cs typeface="Cambria Math" panose="02040503050406030204" pitchFamily="18" charset="0"/>
                                  </a:rPr>
                                  <m:t>1</m:t>
                                </m:r>
                              </m:num>
                              <m:den>
                                <m:r>
                                  <a:rPr lang="zh-CN" altLang="zh-CN" sz="20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𝑝</m:t>
                                </m:r>
                              </m:den>
                            </m:f>
                          </m:sub>
                        </m:sSub>
                      </m:fName>
                      <m:e>
                        <m:r>
                          <a:rPr lang="zh-CN" altLang="zh-CN" sz="2000" i="1" dirty="0">
                            <a:solidFill>
                              <a:srgbClr val="000000"/>
                            </a:solidFill>
                            <a:latin typeface="Cambria Math" panose="02040503050406030204" pitchFamily="18" charset="0"/>
                            <a:ea typeface="微软雅黑" panose="020B0503020204020204" pitchFamily="34" charset="-122"/>
                            <a:cs typeface="Cambria Math" panose="02040503050406030204" pitchFamily="18" charset="0"/>
                          </a:rPr>
                          <m:t>𝑛</m:t>
                        </m:r>
                      </m:e>
                    </m:func>
                  </m:oMath>
                </a14:m>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，因此查找路径的长度期望存在上界</a:t>
                </a:r>
                <a14:m>
                  <m:oMath xmlns:m="http://schemas.openxmlformats.org/officeDocument/2006/math">
                    <m:f>
                      <m:fPr>
                        <m:ctrlPr>
                          <a:rPr lang="zh-CN" altLang="zh-CN" sz="2000" smtClean="0">
                            <a:latin typeface="Cambria Math" panose="02040503050406030204" pitchFamily="18" charset="0"/>
                            <a:ea typeface="微软雅黑" panose="020B0503020204020204" pitchFamily="34" charset="-122"/>
                            <a:cs typeface="Cambria Math" panose="02040503050406030204" pitchFamily="18" charset="0"/>
                          </a:rPr>
                        </m:ctrlPr>
                      </m:fPr>
                      <m:num>
                        <m:func>
                          <m:funcPr>
                            <m:ctrlPr>
                              <a:rPr lang="zh-CN" altLang="zh-CN" sz="2000" smtClean="0">
                                <a:latin typeface="Cambria Math" panose="02040503050406030204" pitchFamily="18" charset="0"/>
                                <a:ea typeface="微软雅黑" panose="020B0503020204020204" pitchFamily="34" charset="-122"/>
                                <a:cs typeface="Cambria Math" panose="02040503050406030204" pitchFamily="18" charset="0"/>
                              </a:rPr>
                            </m:ctrlPr>
                          </m:funcPr>
                          <m:fName>
                            <m:r>
                              <m:rPr>
                                <m:sty m:val="p"/>
                              </m:rPr>
                              <a:rPr lang="zh-CN" altLang="zh-CN" sz="2000" smtClean="0">
                                <a:latin typeface="Cambria Math" panose="02040503050406030204" pitchFamily="18" charset="0"/>
                                <a:ea typeface="微软雅黑" panose="020B0503020204020204" pitchFamily="34" charset="-122"/>
                                <a:cs typeface="Cambria Math" panose="02040503050406030204" pitchFamily="18" charset="0"/>
                              </a:rPr>
                              <m:t>log</m:t>
                            </m:r>
                          </m:fName>
                          <m:e>
                            <m:f>
                              <m:fPr>
                                <m:ctrlPr>
                                  <a:rPr lang="zh-CN" altLang="zh-CN" sz="2000" i="1" smtClean="0">
                                    <a:latin typeface="Cambria Math" panose="02040503050406030204" pitchFamily="18" charset="0"/>
                                    <a:ea typeface="微软雅黑" panose="020B0503020204020204" pitchFamily="34" charset="-122"/>
                                    <a:cs typeface="Cambria Math" panose="02040503050406030204" pitchFamily="18" charset="0"/>
                                  </a:rPr>
                                </m:ctrlPr>
                              </m:fPr>
                              <m:num>
                                <m:r>
                                  <a:rPr lang="zh-CN" altLang="zh-CN" sz="2000" i="1" smtClean="0">
                                    <a:latin typeface="Cambria Math" panose="02040503050406030204" pitchFamily="18" charset="0"/>
                                    <a:ea typeface="MS Mincho" panose="02020609040205080304" charset="-128"/>
                                    <a:cs typeface="Cambria Math" panose="02040503050406030204" pitchFamily="18" charset="0"/>
                                  </a:rPr>
                                  <m:t>𝜂</m:t>
                                </m:r>
                              </m:num>
                              <m:den>
                                <m:r>
                                  <a:rPr lang="zh-CN" altLang="zh-CN" sz="2000" i="1" smtClean="0">
                                    <a:latin typeface="Cambria Math" panose="02040503050406030204" pitchFamily="18" charset="0"/>
                                    <a:ea typeface="微软雅黑" panose="020B0503020204020204" pitchFamily="34" charset="-122"/>
                                    <a:cs typeface="Cambria Math" panose="02040503050406030204" pitchFamily="18" charset="0"/>
                                  </a:rPr>
                                  <m:t>𝑃</m:t>
                                </m:r>
                              </m:den>
                            </m:f>
                          </m:e>
                        </m:func>
                      </m:num>
                      <m:den>
                        <m:sSup>
                          <m:sSupPr>
                            <m:ctrlPr>
                              <a:rPr lang="zh-CN" altLang="zh-CN" sz="2000" i="1" smtClean="0">
                                <a:latin typeface="Cambria Math" panose="02040503050406030204" pitchFamily="18" charset="0"/>
                                <a:ea typeface="微软雅黑" panose="020B0503020204020204" pitchFamily="34" charset="-122"/>
                                <a:cs typeface="Cambria Math" panose="02040503050406030204" pitchFamily="18" charset="0"/>
                              </a:rPr>
                            </m:ctrlPr>
                          </m:sSupPr>
                          <m:e>
                            <m:r>
                              <a:rPr lang="zh-CN" altLang="zh-CN" sz="2000" i="1" smtClean="0">
                                <a:latin typeface="Cambria Math" panose="02040503050406030204" pitchFamily="18" charset="0"/>
                                <a:ea typeface="微软雅黑" panose="020B0503020204020204" pitchFamily="34" charset="-122"/>
                                <a:cs typeface="Cambria Math" panose="02040503050406030204" pitchFamily="18" charset="0"/>
                              </a:rPr>
                              <m:t>𝑝</m:t>
                            </m:r>
                          </m:e>
                          <m:sup>
                            <m:r>
                              <a:rPr lang="zh-CN" altLang="zh-CN" sz="2000" i="0" smtClean="0">
                                <a:latin typeface="Cambria Math" panose="02040503050406030204" pitchFamily="18" charset="0"/>
                                <a:ea typeface="MS Mincho" panose="02020609040205080304" charset="-128"/>
                                <a:cs typeface="Cambria Math" panose="02040503050406030204" pitchFamily="18" charset="0"/>
                              </a:rPr>
                              <m:t>2</m:t>
                            </m:r>
                          </m:sup>
                        </m:sSup>
                      </m:den>
                    </m:f>
                  </m:oMath>
                </a14:m>
                <a:r>
                  <a:rPr lang="zh-CN" altLang="zh-CN" sz="20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。由于</a:t>
                </a:r>
                <a:r>
                  <a:rPr lang="zh-CN" altLang="zh-CN" sz="2000" i="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p</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是常数，因此跳表上查找操作的时间复杂度为O(log</a:t>
                </a:r>
                <a:r>
                  <a:rPr lang="zh-CN" altLang="zh-CN" sz="2000" i="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)。跳表上的插入/删除操作都是伴随查找操作同时进行的，因而时间复杂度也是O(log</a:t>
                </a:r>
                <a:r>
                  <a:rPr lang="zh-CN" altLang="zh-CN" sz="2000" i="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zh-CN" sz="20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p:sp>
            <p:nvSpPr>
              <p:cNvPr id="16" name="文本框 15"/>
              <p:cNvSpPr txBox="1">
                <a:spLocks noRot="1" noChangeAspect="1" noMove="1" noResize="1" noEditPoints="1" noAdjustHandles="1" noChangeArrowheads="1" noChangeShapeType="1" noTextEdit="1"/>
              </p:cNvSpPr>
              <p:nvPr>
                <p:custDataLst>
                  <p:tags r:id="rId5"/>
                </p:custDataLst>
              </p:nvPr>
            </p:nvSpPr>
            <p:spPr>
              <a:xfrm>
                <a:off x="1214755" y="2883535"/>
                <a:ext cx="10509885" cy="2522220"/>
              </a:xfrm>
              <a:prstGeom prst="rect">
                <a:avLst/>
              </a:prstGeom>
              <a:blipFill rotWithShape="1">
                <a:blip r:embed="rId6"/>
                <a:stretch>
                  <a:fillRect l="-48" t="-201" r="-42" b="-176"/>
                </a:stretch>
              </a:blipFill>
              <a:ln>
                <a:solidFill>
                  <a:schemeClr val="tx1"/>
                </a:solidFill>
              </a:ln>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f"/>
  <p:tag name="KSO_WM_UNIT_INDEX" val="1_1_1_1"/>
  <p:tag name="KSO_WM_UNIT_ID" val="diagram20176507_1*n_h_h_f*1_1_1_1"/>
  <p:tag name="KSO_WM_TEMPLATE_CATEGORY" val="diagram"/>
  <p:tag name="KSO_WM_TEMPLATE_INDEX" val="20176507"/>
  <p:tag name="KSO_WM_UNIT_LAYERLEVEL" val="1_1_1_1"/>
  <p:tag name="KSO_WM_TAG_VERSION" val="1.0"/>
  <p:tag name="KSO_WM_BEAUTIFY_FLAG" val=""/>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f"/>
  <p:tag name="KSO_WM_UNIT_INDEX" val="1_1_1_1"/>
  <p:tag name="KSO_WM_UNIT_ID" val="diagram20176507_1*n_h_h_f*1_1_1_1"/>
  <p:tag name="KSO_WM_TEMPLATE_CATEGORY" val="diagram"/>
  <p:tag name="KSO_WM_TEMPLATE_INDEX" val="20176507"/>
  <p:tag name="KSO_WM_UNIT_LAYERLEVEL" val="1_1_1_1"/>
  <p:tag name="KSO_WM_TAG_VERSION" val="1.0"/>
  <p:tag name="KSO_WM_BEAUTIFY_FLAG" val=""/>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f"/>
  <p:tag name="KSO_WM_UNIT_INDEX" val="1_1_1_1"/>
  <p:tag name="KSO_WM_UNIT_ID" val="diagram20176507_1*n_h_h_f*1_1_1_1"/>
  <p:tag name="KSO_WM_TEMPLATE_CATEGORY" val="diagram"/>
  <p:tag name="KSO_WM_TEMPLATE_INDEX" val="20176507"/>
  <p:tag name="KSO_WM_UNIT_LAYERLEVEL" val="1_1_1_1"/>
  <p:tag name="KSO_WM_TAG_VERSION" val="1.0"/>
  <p:tag name="KSO_WM_BEAUTIFY_FLAG" val=""/>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COMMONDATA" val="eyJoZGlkIjoiODU4YmNlNWMwMjlhM2UyZmExYjU5ZGZkYjU0MmU2OGE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UNIT_NOCLEAR" val="0"/>
  <p:tag name="KSO_WM_UNIT_VALUE" val="51"/>
  <p:tag name="KSO_WM_UNIT_HIGHLIGHT" val="0"/>
  <p:tag name="KSO_WM_UNIT_COMPATIBLE" val="0"/>
  <p:tag name="KSO_WM_UNIT_DIAGRAM_ISNUMVISUAL" val="0"/>
  <p:tag name="KSO_WM_UNIT_DIAGRAM_ISREFERUNIT" val="0"/>
  <p:tag name="KSO_WM_DIAGRAM_GROUP_CODE" val="n1-1"/>
  <p:tag name="KSO_WM_UNIT_TYPE" val="n_h_h_f"/>
  <p:tag name="KSO_WM_UNIT_INDEX" val="1_1_1_1"/>
  <p:tag name="KSO_WM_UNIT_ID" val="diagram20176507_1*n_h_h_f*1_1_1_1"/>
  <p:tag name="KSO_WM_TEMPLATE_CATEGORY" val="diagram"/>
  <p:tag name="KSO_WM_TEMPLATE_INDEX" val="20176507"/>
  <p:tag name="KSO_WM_UNIT_LAYERLEVEL" val="1_1_1_1"/>
  <p:tag name="KSO_WM_TAG_VERSION" val="1.0"/>
  <p:tag name="KSO_WM_BEAUTIFY_FLAG" val=""/>
  <p:tag name="KSO_WM_UNIT_PRESET_TEXT" val="单击此处添加文本具体内容，简明扼要的阐述您的观点。"/>
  <p:tag name="KSO_WM_UNIT_TEXT_FILL_FORE_SCHEMECOLOR_INDEX" val="13"/>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1845</Words>
  <Application>WPS 演示</Application>
  <PresentationFormat>宽屏</PresentationFormat>
  <Paragraphs>93</Paragraphs>
  <Slides>11</Slides>
  <Notes>4</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11</vt:i4>
      </vt:variant>
    </vt:vector>
  </HeadingPairs>
  <TitlesOfParts>
    <vt:vector size="36" baseType="lpstr">
      <vt:lpstr>Arial</vt:lpstr>
      <vt:lpstr>宋体</vt:lpstr>
      <vt:lpstr>Wingdings</vt:lpstr>
      <vt:lpstr>华文中宋</vt:lpstr>
      <vt:lpstr>微软雅黑</vt:lpstr>
      <vt:lpstr>Bauhaus 93</vt:lpstr>
      <vt:lpstr>Segoe UI Black</vt:lpstr>
      <vt:lpstr>方正颜宋简体_中</vt:lpstr>
      <vt:lpstr>思源黑体 CN Normal</vt:lpstr>
      <vt:lpstr>黑体</vt:lpstr>
      <vt:lpstr>思源黑体 CN Heavy</vt:lpstr>
      <vt:lpstr>思源黑体 CN Bold</vt:lpstr>
      <vt:lpstr>思源黑体 CN Normal</vt:lpstr>
      <vt:lpstr>Times New Roman</vt:lpstr>
      <vt:lpstr>Symbol</vt:lpstr>
      <vt:lpstr>Webdings</vt:lpstr>
      <vt:lpstr>幼圆</vt:lpstr>
      <vt:lpstr>方正美黑简体</vt:lpstr>
      <vt:lpstr>Calibri</vt:lpstr>
      <vt:lpstr>Arial Unicode MS</vt:lpstr>
      <vt:lpstr>Calibri Light</vt:lpstr>
      <vt:lpstr>等线</vt:lpstr>
      <vt:lpstr>Cambria Math</vt:lpstr>
      <vt:lpstr>MS Mincho</vt:lpstr>
      <vt:lpstr>Office 主题</vt:lpstr>
      <vt:lpstr>PowerPoint 演示文稿</vt:lpstr>
      <vt:lpstr>PowerPoint 演示文稿</vt:lpstr>
      <vt:lpstr>PowerPoint 演示文稿</vt:lpstr>
      <vt:lpstr>12.3.1  跳表的定义</vt:lpstr>
      <vt:lpstr>12.3.1  跳表的定义</vt:lpstr>
      <vt:lpstr>12.3.1  跳表的定义</vt:lpstr>
      <vt:lpstr>12.3.2  跳表的查找</vt:lpstr>
      <vt:lpstr>12.3.2  跳表的查找</vt:lpstr>
      <vt:lpstr>12.3.4  跳表的删除</vt:lpstr>
      <vt:lpstr>12.1.5  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波</cp:lastModifiedBy>
  <cp:revision>241</cp:revision>
  <dcterms:created xsi:type="dcterms:W3CDTF">2023-07-28T08:56:00Z</dcterms:created>
  <dcterms:modified xsi:type="dcterms:W3CDTF">2023-08-05T07:06:26Z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4F85DD6EF32848FB8DF47A66A9D36454_13</vt:lpwstr>
  </property>
  <property fmtid="{D5CDD505-2E9C-101B-9397-08002B2CF9AE}" pid="3" name="KSOProductBuildVer">
    <vt:lpwstr>2052-12.1.0.15120</vt:lpwstr>
  </property>
</Properties>
</file>