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2.svg" ContentType="image/svg+xml"/>
  <Override PartName="/ppt/media/image14.svg" ContentType="image/svg+xml"/>
  <Override PartName="/ppt/media/image33.svg" ContentType="image/svg+xml"/>
  <Override PartName="/ppt/media/image35.svg" ContentType="image/svg+xml"/>
  <Override PartName="/ppt/media/image37.svg" ContentType="image/svg+xml"/>
  <Override PartName="/ppt/media/image39.svg" ContentType="image/svg+xml"/>
  <Override PartName="/ppt/media/image41.svg" ContentType="image/svg+xml"/>
  <Override PartName="/ppt/media/image43.svg" ContentType="image/svg+xml"/>
  <Override PartName="/ppt/media/image48.svg" ContentType="image/svg+xml"/>
  <Override PartName="/ppt/media/image5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256" r:id="rId3"/>
    <p:sldId id="257" r:id="rId5"/>
    <p:sldId id="258" r:id="rId6"/>
    <p:sldId id="368" r:id="rId7"/>
    <p:sldId id="370" r:id="rId8"/>
    <p:sldId id="375" r:id="rId9"/>
    <p:sldId id="376" r:id="rId10"/>
    <p:sldId id="371" r:id="rId11"/>
    <p:sldId id="372" r:id="rId12"/>
    <p:sldId id="377" r:id="rId13"/>
    <p:sldId id="378" r:id="rId14"/>
    <p:sldId id="379" r:id="rId15"/>
    <p:sldId id="380" r:id="rId16"/>
    <p:sldId id="381" r:id="rId17"/>
    <p:sldId id="382" r:id="rId18"/>
    <p:sldId id="383" r:id="rId19"/>
    <p:sldId id="386" r:id="rId20"/>
    <p:sldId id="387" r:id="rId21"/>
    <p:sldId id="373" r:id="rId22"/>
    <p:sldId id="388" r:id="rId23"/>
    <p:sldId id="389" r:id="rId24"/>
    <p:sldId id="390" r:id="rId25"/>
    <p:sldId id="402" r:id="rId26"/>
    <p:sldId id="416" r:id="rId27"/>
    <p:sldId id="417" r:id="rId28"/>
    <p:sldId id="418" r:id="rId29"/>
    <p:sldId id="419" r:id="rId30"/>
    <p:sldId id="420" r:id="rId31"/>
    <p:sldId id="421" r:id="rId32"/>
    <p:sldId id="422" r:id="rId33"/>
    <p:sldId id="423" r:id="rId34"/>
    <p:sldId id="424" r:id="rId35"/>
    <p:sldId id="425" r:id="rId36"/>
    <p:sldId id="374" r:id="rId37"/>
    <p:sldId id="428" r:id="rId38"/>
    <p:sldId id="429" r:id="rId39"/>
    <p:sldId id="430" r:id="rId40"/>
    <p:sldId id="427" r:id="rId41"/>
    <p:sldId id="431" r:id="rId42"/>
    <p:sldId id="359" r:id="rId43"/>
    <p:sldId id="270" r:id="rId44"/>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i bo" initials="db" lastIdx="1" clrIdx="0"/>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684"/>
    <a:srgbClr val="009999"/>
    <a:srgbClr val="19A382"/>
    <a:srgbClr val="FF9933"/>
    <a:srgbClr val="FF6600"/>
    <a:srgbClr val="FF7C80"/>
    <a:srgbClr val="FF3399"/>
    <a:srgbClr val="FF33CC"/>
    <a:srgbClr val="51AD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87971" autoAdjust="0"/>
  </p:normalViewPr>
  <p:slideViewPr>
    <p:cSldViewPr snapToGrid="0">
      <p:cViewPr varScale="1">
        <p:scale>
          <a:sx n="72" d="100"/>
          <a:sy n="72" d="100"/>
        </p:scale>
        <p:origin x="405" y="62"/>
      </p:cViewPr>
      <p:guideLst/>
    </p:cSldViewPr>
  </p:slideViewPr>
  <p:notesTextViewPr>
    <p:cViewPr>
      <p:scale>
        <a:sx n="1" d="1"/>
        <a:sy n="1" d="1"/>
      </p:scale>
      <p:origin x="0" y="0"/>
    </p:cViewPr>
  </p:notesTextViewPr>
  <p:notesViewPr>
    <p:cSldViewPr snapToGrid="0">
      <p:cViewPr varScale="1">
        <p:scale>
          <a:sx n="67" d="100"/>
          <a:sy n="67" d="100"/>
        </p:scale>
        <p:origin x="240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153.xml"/><Relationship Id="rId5" Type="http://schemas.openxmlformats.org/officeDocument/2006/relationships/slide" Target="slides/slide2.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47FE23-F5A8-42E9-9888-C3A84DB64DC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E0775B-E8BF-40E3-8D21-20EEF706AAF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24A5-F0C5-4B72-8135-2FAC1AE300C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AECDA-B852-4CA6-98F9-FDA299AD4FD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章节页</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结语</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r>
              <a:rPr lang="zh-CN" altLang="en-US" dirty="0"/>
              <a:t>单击此处编辑一级标题样式</a:t>
            </a:r>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endParaRPr lang="zh-CN" altLang="en-US" dirty="0"/>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endParaRPr lang="zh-CN" altLang="en-US" dirty="0"/>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深色）">
    <p:spTree>
      <p:nvGrpSpPr>
        <p:cNvPr id="1" name=""/>
        <p:cNvGrpSpPr/>
        <p:nvPr/>
      </p:nvGrpSpPr>
      <p:grpSpPr>
        <a:xfrm>
          <a:off x="0" y="0"/>
          <a:ext cx="0" cy="0"/>
          <a:chOff x="0" y="0"/>
          <a:chExt cx="0" cy="0"/>
        </a:xfrm>
      </p:grpSpPr>
      <p:sp>
        <p:nvSpPr>
          <p:cNvPr id="15" name="矩形: 圆角 6"/>
          <p:cNvSpPr/>
          <p:nvPr userDrawn="1"/>
        </p:nvSpPr>
        <p:spPr>
          <a:xfrm>
            <a:off x="0" y="0"/>
            <a:ext cx="12192000" cy="6857999"/>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1pPr>
          </a:lstStyle>
          <a:p>
            <a:r>
              <a:rPr lang="zh-CN" altLang="en-US" dirty="0"/>
              <a:t>单击此处编辑一级标题样式</a:t>
            </a:r>
            <a:endParaRPr lang="zh-CN" altLang="en-US" dirty="0"/>
          </a:p>
        </p:txBody>
      </p:sp>
      <p:cxnSp>
        <p:nvCxnSpPr>
          <p:cNvPr id="4" name="直接连接符 3"/>
          <p:cNvCxnSpPr/>
          <p:nvPr userDrawn="1"/>
        </p:nvCxnSpPr>
        <p:spPr>
          <a:xfrm flipH="1">
            <a:off x="33391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10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7DC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rgbClr val="C1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784250" y="271204"/>
            <a:ext cx="4864359" cy="327421"/>
          </a:xfrm>
          <a:prstGeom prst="rect">
            <a:avLst/>
          </a:prstGeom>
        </p:spPr>
        <p:txBody>
          <a:bodyPr>
            <a:normAutofit/>
          </a:bodyPr>
          <a:lstStyle>
            <a:lvl1pPr marL="0" indent="0" algn="l">
              <a:buNone/>
              <a:defRPr sz="1200">
                <a:solidFill>
                  <a:srgbClr val="C1E2E5"/>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endParaRPr lang="zh-CN" altLang="en-US" dirty="0"/>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rgbClr val="C1E2E5"/>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endParaRPr lang="zh-CN" altLang="en-US" dirty="0"/>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endParaRPr lang="zh-CN" alt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2109" y="6483552"/>
            <a:ext cx="1647783" cy="2450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3" name="直接连接符 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一">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8754004" y="255456"/>
            <a:ext cx="3216924" cy="276999"/>
          </a:xfrm>
          <a:prstGeom prst="rect">
            <a:avLst/>
          </a:prstGeom>
          <a:noFill/>
        </p:spPr>
        <p:txBody>
          <a:bodyPr wrap="square" rtlCol="0">
            <a:spAutoFit/>
          </a:bodyPr>
          <a:lstStyle/>
          <a:p>
            <a:pPr algn="r"/>
            <a:r>
              <a:rPr lang="zh-CN" altLang="en-US" sz="1200" spc="120" dirty="0">
                <a:solidFill>
                  <a:schemeClr val="bg1">
                    <a:lumMod val="65000"/>
                  </a:schemeClr>
                </a:solidFill>
                <a:latin typeface="微软雅黑" panose="020B0503020204020204" pitchFamily="34" charset="-122"/>
                <a:ea typeface="微软雅黑" panose="020B0503020204020204" pitchFamily="34" charset="-122"/>
              </a:rPr>
              <a:t>数据结构</a:t>
            </a:r>
            <a:endParaRPr lang="zh-CN" altLang="zh-CN" sz="1200" spc="12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333915" y="84221"/>
            <a:ext cx="531773" cy="420912"/>
            <a:chOff x="218722" y="105704"/>
            <a:chExt cx="573744" cy="454133"/>
          </a:xfrm>
        </p:grpSpPr>
        <p:grpSp>
          <p:nvGrpSpPr>
            <p:cNvPr id="3" name="组合 2"/>
            <p:cNvGrpSpPr/>
            <p:nvPr userDrawn="1"/>
          </p:nvGrpSpPr>
          <p:grpSpPr>
            <a:xfrm>
              <a:off x="218722" y="105704"/>
              <a:ext cx="490325" cy="454133"/>
              <a:chOff x="6175344" y="342254"/>
              <a:chExt cx="7803037" cy="7227071"/>
            </a:xfrm>
          </p:grpSpPr>
          <p:sp>
            <p:nvSpPr>
              <p:cNvPr id="4" name="六边形 3"/>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userDrawn="1"/>
        </p:nvSpPr>
        <p:spPr>
          <a:xfrm>
            <a:off x="572335" y="230736"/>
            <a:ext cx="6324687" cy="275590"/>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第一节</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前馈神经网络</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3" name="直接连接符 1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CE56C6-9774-47FC-A39E-CCCBDFE7815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FC8200-D7D1-4D60-9004-3F0BBDC27A7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E56C6-9774-47FC-A39E-CCCBDFE7815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C8200-D7D1-4D60-9004-3F0BBDC27A7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tags" Target="../tags/tag39.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tags" Target="../tags/tag49.xml"/><Relationship Id="rId1" Type="http://schemas.openxmlformats.org/officeDocument/2006/relationships/tags" Target="../tags/tag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60.xml"/><Relationship Id="rId7" Type="http://schemas.openxmlformats.org/officeDocument/2006/relationships/image" Target="../media/image16.png"/><Relationship Id="rId6" Type="http://schemas.openxmlformats.org/officeDocument/2006/relationships/tags" Target="../tags/tag59.xml"/><Relationship Id="rId5" Type="http://schemas.openxmlformats.org/officeDocument/2006/relationships/image" Target="../media/image15.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4" Type="http://schemas.openxmlformats.org/officeDocument/2006/relationships/slideLayout" Target="../slideLayouts/slideLayout1.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image" Target="../media/image18.png"/><Relationship Id="rId10" Type="http://schemas.openxmlformats.org/officeDocument/2006/relationships/tags" Target="../tags/tag61.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image" Target="../media/image19.png"/><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3.xml"/><Relationship Id="rId5" Type="http://schemas.openxmlformats.org/officeDocument/2006/relationships/image" Target="../media/image20.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7.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85.xml"/><Relationship Id="rId7" Type="http://schemas.openxmlformats.org/officeDocument/2006/relationships/image" Target="../media/image22.png"/><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4" Type="http://schemas.openxmlformats.org/officeDocument/2006/relationships/slideLayout" Target="../slideLayouts/slideLayout1.xml"/><Relationship Id="rId13" Type="http://schemas.openxmlformats.org/officeDocument/2006/relationships/image" Target="../media/image25.png"/><Relationship Id="rId12" Type="http://schemas.openxmlformats.org/officeDocument/2006/relationships/tags" Target="../tags/tag87.xml"/><Relationship Id="rId11" Type="http://schemas.openxmlformats.org/officeDocument/2006/relationships/image" Target="../media/image24.png"/><Relationship Id="rId10" Type="http://schemas.openxmlformats.org/officeDocument/2006/relationships/tags" Target="../tags/tag86.xml"/><Relationship Id="rId1" Type="http://schemas.openxmlformats.org/officeDocument/2006/relationships/tags" Target="../tags/tag79.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1.xml"/><Relationship Id="rId4" Type="http://schemas.openxmlformats.org/officeDocument/2006/relationships/image" Target="../media/image26.png"/><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image" Target="../media/image27.png"/><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tags" Target="../tags/tag103.xml"/><Relationship Id="rId7" Type="http://schemas.openxmlformats.org/officeDocument/2006/relationships/image" Target="../media/image28.png"/><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5" Type="http://schemas.openxmlformats.org/officeDocument/2006/relationships/slideLayout" Target="../slideLayouts/slideLayout1.xml"/><Relationship Id="rId14" Type="http://schemas.openxmlformats.org/officeDocument/2006/relationships/tags" Target="../tags/tag106.xml"/><Relationship Id="rId13" Type="http://schemas.openxmlformats.org/officeDocument/2006/relationships/image" Target="../media/image31.png"/><Relationship Id="rId12" Type="http://schemas.openxmlformats.org/officeDocument/2006/relationships/tags" Target="../tags/tag105.xml"/><Relationship Id="rId11" Type="http://schemas.openxmlformats.org/officeDocument/2006/relationships/image" Target="../media/image30.png"/><Relationship Id="rId10" Type="http://schemas.openxmlformats.org/officeDocument/2006/relationships/tags" Target="../tags/tag104.xml"/><Relationship Id="rId1" Type="http://schemas.openxmlformats.org/officeDocument/2006/relationships/tags" Target="../tags/tag97.xml"/></Relationships>
</file>

<file path=ppt/slides/_rels/slide31.xml.rels><?xml version="1.0" encoding="UTF-8" standalone="yes"?>
<Relationships xmlns="http://schemas.openxmlformats.org/package/2006/relationships"><Relationship Id="rId9" Type="http://schemas.openxmlformats.org/officeDocument/2006/relationships/image" Target="../media/image35.svg"/><Relationship Id="rId8" Type="http://schemas.openxmlformats.org/officeDocument/2006/relationships/image" Target="../media/image34.png"/><Relationship Id="rId7" Type="http://schemas.openxmlformats.org/officeDocument/2006/relationships/tags" Target="../tags/tag111.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tags" Target="../tags/tag110.xml"/><Relationship Id="rId3" Type="http://schemas.openxmlformats.org/officeDocument/2006/relationships/tags" Target="../tags/tag109.xml"/><Relationship Id="rId20" Type="http://schemas.openxmlformats.org/officeDocument/2006/relationships/slideLayout" Target="../slideLayouts/slideLayout1.xml"/><Relationship Id="rId2" Type="http://schemas.openxmlformats.org/officeDocument/2006/relationships/tags" Target="../tags/tag108.xml"/><Relationship Id="rId19" Type="http://schemas.openxmlformats.org/officeDocument/2006/relationships/tags" Target="../tags/tag117.xml"/><Relationship Id="rId18" Type="http://schemas.openxmlformats.org/officeDocument/2006/relationships/tags" Target="../tags/tag116.xml"/><Relationship Id="rId17" Type="http://schemas.openxmlformats.org/officeDocument/2006/relationships/image" Target="../media/image39.svg"/><Relationship Id="rId16" Type="http://schemas.openxmlformats.org/officeDocument/2006/relationships/image" Target="../media/image38.png"/><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image" Target="../media/image37.svg"/><Relationship Id="rId12" Type="http://schemas.openxmlformats.org/officeDocument/2006/relationships/image" Target="../media/image36.png"/><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tags" Target="../tags/tag107.xml"/></Relationships>
</file>

<file path=ppt/slides/_rels/slide3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media/image43.svg"/><Relationship Id="rId6" Type="http://schemas.openxmlformats.org/officeDocument/2006/relationships/image" Target="../media/image42.png"/><Relationship Id="rId5" Type="http://schemas.openxmlformats.org/officeDocument/2006/relationships/tags" Target="../tags/tag120.xml"/><Relationship Id="rId4" Type="http://schemas.openxmlformats.org/officeDocument/2006/relationships/image" Target="../media/image41.svg"/><Relationship Id="rId3" Type="http://schemas.openxmlformats.org/officeDocument/2006/relationships/image" Target="../media/image40.png"/><Relationship Id="rId28" Type="http://schemas.openxmlformats.org/officeDocument/2006/relationships/slideLayout" Target="../slideLayouts/slideLayout1.xml"/><Relationship Id="rId27" Type="http://schemas.openxmlformats.org/officeDocument/2006/relationships/image" Target="../media/image45.png"/><Relationship Id="rId26" Type="http://schemas.openxmlformats.org/officeDocument/2006/relationships/tags" Target="../tags/tag130.xml"/><Relationship Id="rId25" Type="http://schemas.openxmlformats.org/officeDocument/2006/relationships/tags" Target="../tags/tag129.xml"/><Relationship Id="rId24" Type="http://schemas.openxmlformats.org/officeDocument/2006/relationships/image" Target="../media/image44.png"/><Relationship Id="rId23" Type="http://schemas.openxmlformats.org/officeDocument/2006/relationships/tags" Target="../tags/tag128.xml"/><Relationship Id="rId22" Type="http://schemas.openxmlformats.org/officeDocument/2006/relationships/tags" Target="../tags/tag127.xml"/><Relationship Id="rId21" Type="http://schemas.openxmlformats.org/officeDocument/2006/relationships/image" Target="../media/image35.svg"/><Relationship Id="rId20" Type="http://schemas.openxmlformats.org/officeDocument/2006/relationships/image" Target="../media/image34.png"/><Relationship Id="rId2" Type="http://schemas.openxmlformats.org/officeDocument/2006/relationships/tags" Target="../tags/tag119.xml"/><Relationship Id="rId19" Type="http://schemas.openxmlformats.org/officeDocument/2006/relationships/tags" Target="../tags/tag126.xml"/><Relationship Id="rId18" Type="http://schemas.openxmlformats.org/officeDocument/2006/relationships/image" Target="../media/image33.svg"/><Relationship Id="rId17" Type="http://schemas.openxmlformats.org/officeDocument/2006/relationships/image" Target="../media/image32.png"/><Relationship Id="rId16" Type="http://schemas.openxmlformats.org/officeDocument/2006/relationships/tags" Target="../tags/tag125.xml"/><Relationship Id="rId15" Type="http://schemas.openxmlformats.org/officeDocument/2006/relationships/image" Target="../media/image39.svg"/><Relationship Id="rId14" Type="http://schemas.openxmlformats.org/officeDocument/2006/relationships/image" Target="../media/image38.png"/><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image" Target="../media/image37.svg"/><Relationship Id="rId10" Type="http://schemas.openxmlformats.org/officeDocument/2006/relationships/image" Target="../media/image36.png"/><Relationship Id="rId1" Type="http://schemas.openxmlformats.org/officeDocument/2006/relationships/tags" Target="../tags/tag118.xml"/></Relationships>
</file>

<file path=ppt/slides/_rels/slide33.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image" Target="../media/image43.svg"/><Relationship Id="rId6" Type="http://schemas.openxmlformats.org/officeDocument/2006/relationships/image" Target="../media/image42.png"/><Relationship Id="rId5" Type="http://schemas.openxmlformats.org/officeDocument/2006/relationships/tags" Target="../tags/tag133.xml"/><Relationship Id="rId4" Type="http://schemas.openxmlformats.org/officeDocument/2006/relationships/image" Target="../media/image41.svg"/><Relationship Id="rId3" Type="http://schemas.openxmlformats.org/officeDocument/2006/relationships/image" Target="../media/image40.png"/><Relationship Id="rId27" Type="http://schemas.openxmlformats.org/officeDocument/2006/relationships/slideLayout" Target="../slideLayouts/slideLayout1.xml"/><Relationship Id="rId26" Type="http://schemas.openxmlformats.org/officeDocument/2006/relationships/image" Target="../media/image46.png"/><Relationship Id="rId25" Type="http://schemas.openxmlformats.org/officeDocument/2006/relationships/tags" Target="../tags/tag143.xml"/><Relationship Id="rId24" Type="http://schemas.openxmlformats.org/officeDocument/2006/relationships/image" Target="../media/image45.png"/><Relationship Id="rId23" Type="http://schemas.openxmlformats.org/officeDocument/2006/relationships/tags" Target="../tags/tag142.xml"/><Relationship Id="rId22" Type="http://schemas.openxmlformats.org/officeDocument/2006/relationships/tags" Target="../tags/tag141.xml"/><Relationship Id="rId21" Type="http://schemas.openxmlformats.org/officeDocument/2006/relationships/image" Target="../media/image44.png"/><Relationship Id="rId20" Type="http://schemas.openxmlformats.org/officeDocument/2006/relationships/tags" Target="../tags/tag140.xml"/><Relationship Id="rId2" Type="http://schemas.openxmlformats.org/officeDocument/2006/relationships/tags" Target="../tags/tag132.xml"/><Relationship Id="rId19" Type="http://schemas.openxmlformats.org/officeDocument/2006/relationships/tags" Target="../tags/tag139.xml"/><Relationship Id="rId18" Type="http://schemas.openxmlformats.org/officeDocument/2006/relationships/image" Target="../media/image35.svg"/><Relationship Id="rId17" Type="http://schemas.openxmlformats.org/officeDocument/2006/relationships/image" Target="../media/image34.png"/><Relationship Id="rId16" Type="http://schemas.openxmlformats.org/officeDocument/2006/relationships/tags" Target="../tags/tag138.xml"/><Relationship Id="rId15" Type="http://schemas.openxmlformats.org/officeDocument/2006/relationships/image" Target="../media/image33.svg"/><Relationship Id="rId14" Type="http://schemas.openxmlformats.org/officeDocument/2006/relationships/image" Target="../media/image32.png"/><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image" Target="../media/image37.svg"/><Relationship Id="rId10" Type="http://schemas.openxmlformats.org/officeDocument/2006/relationships/image" Target="../media/image36.png"/><Relationship Id="rId1" Type="http://schemas.openxmlformats.org/officeDocument/2006/relationships/tags" Target="../tags/tag1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tags" Target="../tags/tag145.xml"/><Relationship Id="rId1" Type="http://schemas.openxmlformats.org/officeDocument/2006/relationships/tags" Target="../tags/tag144.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tags" Target="../tags/tag147.xml"/><Relationship Id="rId1" Type="http://schemas.openxmlformats.org/officeDocument/2006/relationships/tags" Target="../tags/tag146.xml"/></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48.svg"/><Relationship Id="rId6" Type="http://schemas.openxmlformats.org/officeDocument/2006/relationships/image" Target="../media/image47.png"/><Relationship Id="rId5" Type="http://schemas.openxmlformats.org/officeDocument/2006/relationships/tags" Target="../tags/tag150.xml"/><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tags" Target="../tags/tag149.xml"/><Relationship Id="rId1" Type="http://schemas.openxmlformats.org/officeDocument/2006/relationships/tags" Target="../tags/tag14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52.xml"/><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tags" Target="../tags/tag151.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image" Target="../media/image51.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7.png"/><Relationship Id="rId3" Type="http://schemas.openxmlformats.org/officeDocument/2006/relationships/tags" Target="../tags/tag4.xml"/><Relationship Id="rId2" Type="http://schemas.openxmlformats.org/officeDocument/2006/relationships/tags" Target="../tags/tag3.xml"/><Relationship Id="rId13" Type="http://schemas.openxmlformats.org/officeDocument/2006/relationships/slideLayout" Target="../slideLayouts/slideLayout6.xml"/><Relationship Id="rId12" Type="http://schemas.openxmlformats.org/officeDocument/2006/relationships/tags" Target="../tags/tag11.xml"/><Relationship Id="rId11" Type="http://schemas.openxmlformats.org/officeDocument/2006/relationships/image" Target="../media/image8.png"/><Relationship Id="rId10" Type="http://schemas.openxmlformats.org/officeDocument/2006/relationships/tags" Target="../tags/tag10.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7.png"/><Relationship Id="rId15" Type="http://schemas.openxmlformats.org/officeDocument/2006/relationships/slideLayout" Target="../slideLayouts/slideLayout1.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image" Target="../media/image10.png"/><Relationship Id="rId3" Type="http://schemas.openxmlformats.org/officeDocument/2006/relationships/tags" Target="../tags/tag26.xml"/><Relationship Id="rId2" Type="http://schemas.openxmlformats.org/officeDocument/2006/relationships/image" Target="../media/image9.png"/><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32.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684"/>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480" y="-46319"/>
            <a:ext cx="12192000" cy="5716503"/>
          </a:xfrm>
          <a:prstGeom prst="rect">
            <a:avLst/>
          </a:prstGeom>
        </p:spPr>
      </p:pic>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l="7288" t="60187" r="62545" b="13687"/>
          <a:stretch>
            <a:fillRect/>
          </a:stretch>
        </p:blipFill>
        <p:spPr>
          <a:xfrm flipH="1" flipV="1">
            <a:off x="8544560" y="5394960"/>
            <a:ext cx="3677920" cy="1493520"/>
          </a:xfrm>
          <a:prstGeom prst="rect">
            <a:avLst/>
          </a:prstGeom>
        </p:spPr>
      </p:pic>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grpSp>
        <p:nvGrpSpPr>
          <p:cNvPr id="12" name="组合 11"/>
          <p:cNvGrpSpPr/>
          <p:nvPr/>
        </p:nvGrpSpPr>
        <p:grpSpPr>
          <a:xfrm>
            <a:off x="-905689" y="342255"/>
            <a:ext cx="14873910" cy="7227071"/>
            <a:chOff x="2275139" y="1708487"/>
            <a:chExt cx="7788686" cy="3784438"/>
          </a:xfrm>
        </p:grpSpPr>
        <p:sp>
          <p:nvSpPr>
            <p:cNvPr id="9" name="六边形 8"/>
            <p:cNvSpPr/>
            <p:nvPr/>
          </p:nvSpPr>
          <p:spPr>
            <a:xfrm rot="5400000">
              <a:off x="5811401" y="1880190"/>
              <a:ext cx="3784438"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2275139" y="3590090"/>
              <a:ext cx="5733603" cy="45719"/>
            </a:xfrm>
            <a:prstGeom prst="round1Rect">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727158" y="2057400"/>
            <a:ext cx="6737684" cy="1015663"/>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数据结构</a:t>
            </a:r>
            <a:endPar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5" name="文本框 4"/>
          <p:cNvSpPr txBox="1"/>
          <p:nvPr/>
        </p:nvSpPr>
        <p:spPr>
          <a:xfrm>
            <a:off x="1598664" y="342255"/>
            <a:ext cx="3015569" cy="609398"/>
          </a:xfrm>
          <a:prstGeom prst="rect">
            <a:avLst/>
          </a:prstGeom>
          <a:noFill/>
        </p:spPr>
        <p:txBody>
          <a:bodyPr wrap="non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计算机领域本科教育教学改革试点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工作计划（“</a:t>
            </a:r>
            <a:r>
              <a:rPr lang="en-US" altLang="zh-CN" sz="1400" dirty="0">
                <a:solidFill>
                  <a:schemeClr val="bg1"/>
                </a:solidFill>
                <a:latin typeface="微软雅黑" panose="020B0503020204020204" pitchFamily="34" charset="-122"/>
                <a:ea typeface="微软雅黑" panose="020B0503020204020204" pitchFamily="34" charset="-122"/>
              </a:rPr>
              <a:t>101</a:t>
            </a:r>
            <a:r>
              <a:rPr lang="zh-CN" altLang="en-US" sz="1400" dirty="0">
                <a:solidFill>
                  <a:schemeClr val="bg1"/>
                </a:solidFill>
                <a:latin typeface="微软雅黑" panose="020B0503020204020204" pitchFamily="34" charset="-122"/>
                <a:ea typeface="微软雅黑" panose="020B0503020204020204" pitchFamily="34" charset="-122"/>
              </a:rPr>
              <a:t>计划”）研究成果</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865" y="231750"/>
            <a:ext cx="701051" cy="808481"/>
          </a:xfrm>
          <a:prstGeom prst="rect">
            <a:avLst/>
          </a:prstGeom>
        </p:spPr>
      </p:pic>
      <p:sp>
        <p:nvSpPr>
          <p:cNvPr id="7" name="文本框 6"/>
          <p:cNvSpPr txBox="1"/>
          <p:nvPr/>
        </p:nvSpPr>
        <p:spPr>
          <a:xfrm>
            <a:off x="4034782" y="4299065"/>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俞勇、张铭、陈越、韩文弢</a:t>
            </a:r>
            <a:endPar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3016738" y="4985017"/>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上海交通大学、北京大学、浙江大学、清华大学</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rot="1849986">
            <a:off x="8195789" y="4908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99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9900" b="1" dirty="0">
              <a:gradFill>
                <a:gsLst>
                  <a:gs pos="30000">
                    <a:srgbClr val="007684"/>
                  </a:gs>
                  <a:gs pos="83000">
                    <a:srgbClr val="016773"/>
                  </a:gs>
                </a:gsLst>
                <a:lin ang="5400000" scaled="0"/>
              </a:gradFill>
              <a:latin typeface="Bauhaus 93" panose="04030905020B02020C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custDataLst>
              <p:tags r:id="rId1"/>
            </p:custDataLst>
          </p:nvPr>
        </p:nvSpPr>
        <p:spPr>
          <a:xfrm>
            <a:off x="1206500" y="1282700"/>
            <a:ext cx="9753600" cy="1951990"/>
          </a:xfrm>
          <a:prstGeom prst="rect">
            <a:avLst/>
          </a:prstGeom>
          <a:noFill/>
        </p:spPr>
        <p:txBody>
          <a:bodyPr vert="horz" wrap="square" rtlCol="0" anchor="ctr" anchorCtr="0">
            <a:noAutofit/>
          </a:bodyPr>
          <a:p>
            <a:pPr>
              <a:lnSpc>
                <a:spcPct val="130000"/>
              </a:lnSpc>
            </a:pP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提问：</a:t>
            </a:r>
            <a:r>
              <a:rPr lang="zh-CN" altLang="en-US" sz="2600" dirty="0">
                <a:latin typeface="微软雅黑" panose="020B0503020204020204" pitchFamily="34" charset="-122"/>
                <a:ea typeface="微软雅黑" panose="020B0503020204020204" pitchFamily="34" charset="-122"/>
                <a:sym typeface="+mn-ea"/>
              </a:rPr>
              <a:t>红黑树插入操作的时候，插入位置已经找到，把插入结点放到正确的位置就可以啦，请问插入结点是应该是什么颜色呢？为什么？</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custDataLst>
              <p:tags r:id="rId2"/>
            </p:custDataLst>
          </p:nvPr>
        </p:nvSpPr>
        <p:spPr>
          <a:xfrm>
            <a:off x="1224280" y="3415665"/>
            <a:ext cx="10123805" cy="1938020"/>
          </a:xfrm>
          <a:prstGeom prst="rect">
            <a:avLst/>
          </a:prstGeom>
        </p:spPr>
        <p:txBody>
          <a:bodyPr wrap="square">
            <a:spAutoFit/>
          </a:bodyPr>
          <a:p>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答案：</a:t>
            </a:r>
            <a:endPar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2F2F2F"/>
                </a:solidFill>
                <a:latin typeface="微软雅黑" panose="020B0503020204020204" pitchFamily="34" charset="-122"/>
                <a:ea typeface="微软雅黑" panose="020B0503020204020204" pitchFamily="34" charset="-122"/>
                <a:cs typeface="微软雅黑" panose="020B0503020204020204" pitchFamily="34" charset="-122"/>
              </a:rPr>
              <a:t>插入红色结点。因为红色在父结点（如果存在）为黑色结点时，红黑树的黑色平衡没被破坏，不需要做自平衡操作。但如果插入结点是黑色，那么插入位置所在的子树黑色结点总是多</a:t>
            </a:r>
            <a:r>
              <a:rPr lang="en-US" altLang="zh-CN" sz="2400" dirty="0">
                <a:solidFill>
                  <a:srgbClr val="2F2F2F"/>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2F2F2F"/>
                </a:solidFill>
                <a:latin typeface="微软雅黑" panose="020B0503020204020204" pitchFamily="34" charset="-122"/>
                <a:ea typeface="微软雅黑" panose="020B0503020204020204" pitchFamily="34" charset="-122"/>
                <a:cs typeface="微软雅黑" panose="020B0503020204020204" pitchFamily="34" charset="-122"/>
              </a:rPr>
              <a:t>，必须做自平衡。</a:t>
            </a:r>
            <a:endParaRPr lang="en-US" altLang="zh-CN" sz="2400" dirty="0">
              <a:solidFill>
                <a:srgbClr val="2F2F2F"/>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solidFill>
                  <a:srgbClr val="2F2F2F"/>
                </a:solidFill>
                <a:latin typeface="微软雅黑" panose="020B0503020204020204" pitchFamily="34" charset="-122"/>
                <a:ea typeface="微软雅黑" panose="020B0503020204020204" pitchFamily="34" charset="-122"/>
                <a:cs typeface="微软雅黑" panose="020B0503020204020204" pitchFamily="34" charset="-122"/>
              </a:rPr>
              <a:t>注意：插入位置始终是叶子结点（查找失败的位置）</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custDataLst>
              <p:tags r:id="rId1"/>
            </p:custDataLst>
          </p:nvPr>
        </p:nvSpPr>
        <p:spPr>
          <a:xfrm>
            <a:off x="1206500" y="1282700"/>
            <a:ext cx="9753600" cy="1951990"/>
          </a:xfrm>
          <a:prstGeom prst="rect">
            <a:avLst/>
          </a:prstGeom>
          <a:noFill/>
        </p:spPr>
        <p:txBody>
          <a:bodyPr vert="horz" wrap="square" rtlCol="0" anchor="ctr" anchorCtr="0">
            <a:noAutofit/>
          </a:bodyPr>
          <a:p>
            <a:pPr>
              <a:lnSpc>
                <a:spcPct val="130000"/>
              </a:lnSpc>
            </a:pP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提问：</a:t>
            </a:r>
            <a:r>
              <a:rPr lang="zh-CN" altLang="en-US" sz="2600" dirty="0">
                <a:latin typeface="微软雅黑" panose="020B0503020204020204" pitchFamily="34" charset="-122"/>
                <a:ea typeface="微软雅黑" panose="020B0503020204020204" pitchFamily="34" charset="-122"/>
                <a:sym typeface="+mn-ea"/>
              </a:rPr>
              <a:t>请观察红黑树的红结点多还是黑结点多？最坏情况是怎样的？因此插入红结点除了因为父结点是黑色不用调整，还有什么优点？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custDataLst>
              <p:tags r:id="rId2"/>
            </p:custDataLst>
          </p:nvPr>
        </p:nvSpPr>
        <p:spPr>
          <a:xfrm>
            <a:off x="1191260" y="3382645"/>
            <a:ext cx="9897745" cy="2306955"/>
          </a:xfrm>
          <a:prstGeom prst="rect">
            <a:avLst/>
          </a:prstGeom>
        </p:spPr>
        <p:txBody>
          <a:bodyPr wrap="square">
            <a:spAutoFit/>
          </a:bodyPr>
          <a:p>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答案：</a:t>
            </a:r>
            <a:endParaRPr lang="en-US" altLang="zh-CN"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通常黑结点多。最坏情况是根结点黑色，然后每一个结点的</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一个分支全部是黑结点，一个分支是一层红结点，一层黑结点，使得黑高度相同，但高度差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倍。</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因为大部分情况下黑结点多，插入红结点不用调整，使得插入操作比</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AVL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树减少大量旋转，功能更优。</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custDataLst>
              <p:tags r:id="rId1"/>
            </p:custDataLst>
          </p:nvPr>
        </p:nvSpPr>
        <p:spPr>
          <a:xfrm>
            <a:off x="1206500" y="1282700"/>
            <a:ext cx="9753600" cy="1951990"/>
          </a:xfrm>
          <a:prstGeom prst="rect">
            <a:avLst/>
          </a:prstGeom>
          <a:noFill/>
        </p:spPr>
        <p:txBody>
          <a:bodyPr vert="horz" wrap="square" rtlCol="0" anchor="ctr" anchorCtr="0">
            <a:noAutofit/>
          </a:bodyPr>
          <a:p>
            <a:pPr>
              <a:lnSpc>
                <a:spcPct val="130000"/>
              </a:lnSpc>
            </a:pP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提问：</a:t>
            </a:r>
            <a:r>
              <a:rPr lang="zh-CN" altLang="en-US" sz="2600" dirty="0">
                <a:latin typeface="微软雅黑" panose="020B0503020204020204" pitchFamily="34" charset="-122"/>
                <a:ea typeface="微软雅黑" panose="020B0503020204020204" pitchFamily="34" charset="-122"/>
                <a:sym typeface="+mn-ea"/>
              </a:rPr>
              <a:t>红黑树的插入有几种情况？如何处理？</a:t>
            </a:r>
            <a:endParaRPr lang="zh-CN" altLang="en-US" sz="26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custDataLst>
              <p:tags r:id="rId1"/>
            </p:custDataLst>
          </p:nvPr>
        </p:nvSpPr>
        <p:spPr>
          <a:xfrm>
            <a:off x="1206500" y="763905"/>
            <a:ext cx="9753600" cy="1951990"/>
          </a:xfrm>
          <a:prstGeom prst="rect">
            <a:avLst/>
          </a:prstGeom>
          <a:noFill/>
        </p:spPr>
        <p:txBody>
          <a:bodyPr vert="horz" wrap="square" rtlCol="0" anchor="ctr" anchorCtr="0">
            <a:noAutofit/>
          </a:bodyPr>
          <a:p>
            <a:pPr>
              <a:lnSpc>
                <a:spcPct val="130000"/>
              </a:lnSpc>
            </a:pP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提问：</a:t>
            </a:r>
            <a:r>
              <a:rPr lang="zh-CN" altLang="en-US" sz="2600" dirty="0">
                <a:latin typeface="微软雅黑" panose="020B0503020204020204" pitchFamily="34" charset="-122"/>
                <a:ea typeface="微软雅黑" panose="020B0503020204020204" pitchFamily="34" charset="-122"/>
                <a:sym typeface="+mn-ea"/>
              </a:rPr>
              <a:t>红黑树的插入有几种情况？如何处理？</a:t>
            </a:r>
            <a:endParaRPr lang="zh-CN" altLang="en-US" sz="2600" dirty="0">
              <a:latin typeface="微软雅黑" panose="020B0503020204020204" pitchFamily="34" charset="-122"/>
              <a:ea typeface="微软雅黑" panose="020B0503020204020204" pitchFamily="34" charset="-122"/>
              <a:sym typeface="+mn-ea"/>
            </a:endParaRPr>
          </a:p>
        </p:txBody>
      </p:sp>
      <p:pic>
        <p:nvPicPr>
          <p:cNvPr id="5" name="图形 22"/>
          <p:cNvPicPr/>
          <p:nvPr>
            <p:custDataLst>
              <p:tags r:id="rId2"/>
            </p:custData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8925" y="1958340"/>
            <a:ext cx="8679180" cy="44221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12" name="矩形 11"/>
          <p:cNvSpPr/>
          <p:nvPr>
            <p:custDataLst>
              <p:tags r:id="rId1"/>
            </p:custDataLst>
          </p:nvPr>
        </p:nvSpPr>
        <p:spPr>
          <a:xfrm>
            <a:off x="682625" y="1396365"/>
            <a:ext cx="5413375" cy="4845685"/>
          </a:xfrm>
          <a:prstGeom prst="rect">
            <a:avLst/>
          </a:prstGeom>
        </p:spPr>
        <p:txBody>
          <a:bodyPr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285750" indent="-285750">
              <a:lnSpc>
                <a:spcPct val="120000"/>
              </a:lnSpc>
              <a:spcAft>
                <a:spcPts val="1000"/>
              </a:spcAft>
              <a:buClr>
                <a:srgbClr val="D6DCE4">
                  <a:lumMod val="90000"/>
                </a:srgbClr>
              </a:buClr>
              <a:buFont typeface="Wingdings" panose="05000000000000000000" pitchFamily="2" charset="2"/>
              <a:buAutoNum type="arabicPeriod"/>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Insert(tree, key, value)</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AutoNum type="arabicPeriod"/>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输入：红黑树tree，键key，值value</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AutoNum type="arabicPeriod"/>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输出：无</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AutoNum type="arabicPeriod"/>
            </a:pP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AutoNum type="arabicPeriod"/>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if IsEmpty(tree) then  // 红黑树为空</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AutoNum type="arabicPeriod"/>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tree.root ← RBNode(key, value, BLACK)</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AutoNum type="arabicPeriod"/>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return</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AutoNum type="arabicPeriod"/>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end</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AutoNum type="arabicPeriod"/>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t ← key在tree中的目标插入位置</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AutoNum type="arabicPeriod"/>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p ← key在tree中的目标插入位置的父结点</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Wingdings" panose="05000000000000000000" pitchFamily="2" charset="2"/>
              <a:buChar char="u"/>
            </a:pP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custDataLst>
              <p:tags r:id="rId2"/>
            </p:custDataLst>
          </p:nvPr>
        </p:nvSpPr>
        <p:spPr>
          <a:xfrm>
            <a:off x="5470525" y="2195830"/>
            <a:ext cx="6096000" cy="2466340"/>
          </a:xfrm>
          <a:prstGeom prst="rect">
            <a:avLst/>
          </a:prstGeom>
          <a:noFill/>
        </p:spPr>
        <p:txBody>
          <a:bodyPr wrap="square" rtlCol="0" anchor="t">
            <a:spAutoFit/>
          </a:bodyPr>
          <a:lstStyle/>
          <a:p>
            <a:pPr marL="285750" indent="-285750">
              <a:lnSpc>
                <a:spcPct val="120000"/>
              </a:lnSpc>
              <a:spcAft>
                <a:spcPts val="1000"/>
              </a:spcAft>
              <a:buClr>
                <a:srgbClr val="D6DCE4">
                  <a:lumMod val="90000"/>
                </a:srgbClr>
              </a:buClr>
              <a:buFont typeface="+mj-lt"/>
              <a:buAutoNum type="arabicPeriod" startAt="10"/>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if t ≠ NIL then  // key已存在</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mj-lt"/>
              <a:buAutoNum type="arabicPeriod" startAt="10"/>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t.value ← value</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mj-lt"/>
              <a:buAutoNum type="arabicPeriod" startAt="10"/>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else  // key不存在</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mj-lt"/>
              <a:buAutoNum type="arabicPeriod" startAt="10"/>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t ← RBNode(key, value, RED, p)</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mj-lt"/>
              <a:buAutoNum type="arabicPeriod" startAt="10"/>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if t.p.color = RED then  // 插入结点的父结点为红色</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mj-lt"/>
              <a:buAutoNum type="arabicPeriod" startAt="10"/>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InsertAdjust(t)</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mj-lt"/>
              <a:buAutoNum type="arabicPeriod" startAt="10"/>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end</a:t>
            </a:r>
            <a:endPar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0000"/>
              </a:lnSpc>
              <a:spcAft>
                <a:spcPts val="1000"/>
              </a:spcAft>
              <a:buClr>
                <a:srgbClr val="D6DCE4">
                  <a:lumMod val="90000"/>
                </a:srgbClr>
              </a:buClr>
              <a:buFont typeface="+mj-lt"/>
              <a:buAutoNum type="arabicPeriod" startAt="10"/>
            </a:pPr>
            <a:r>
              <a:rPr lang="zh-CN" altLang="en-US" sz="10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end</a:t>
            </a:r>
            <a:endParaRPr lang="zh-CN" altLang="en-US" sz="1000" spc="150" dirty="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形状 28"/>
          <p:cNvSpPr/>
          <p:nvPr>
            <p:custDataLst>
              <p:tags r:id="rId3"/>
            </p:custDataLst>
          </p:nvPr>
        </p:nvSpPr>
        <p:spPr>
          <a:xfrm>
            <a:off x="838200" y="1299845"/>
            <a:ext cx="3254375" cy="691515"/>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marL="0" indent="0" algn="ctr">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红黑树的插入</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伪代码</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12" name="矩形 11"/>
          <p:cNvSpPr/>
          <p:nvPr>
            <p:custDataLst>
              <p:tags r:id="rId1"/>
            </p:custDataLst>
          </p:nvPr>
        </p:nvSpPr>
        <p:spPr>
          <a:xfrm>
            <a:off x="476885" y="1670050"/>
            <a:ext cx="6421755" cy="4718685"/>
          </a:xfrm>
          <a:prstGeom prst="rect">
            <a:avLst/>
          </a:prstGeom>
        </p:spPr>
        <p:txBody>
          <a:bodyPr anchor="ctr">
            <a:normAutofit fontScale="90000"/>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InsertAdjust(tree, x)</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输入：红黑树tree，结点x。结点x属于tree</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输出：无</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while x.p ≠ NIL and x.p.color = RED do</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if x.p = x.p.p.left then  // 父结点为祖父结点的左孩子</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y ← x.p.p.right  // y表示叔叔结点</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if y ≠ NIL and y.color = RED then  // case4.1 叔叔是红结点</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x.p.color ← BLACK</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y.color ← BLACK</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x.p.p.color  ← RED</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x ← x.p.p</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spcAft>
                <a:spcPts val="1000"/>
              </a:spcAft>
              <a:buClr>
                <a:srgbClr val="D6DCE4">
                  <a:lumMod val="90000"/>
                </a:srgbClr>
              </a:buClr>
              <a:buFont typeface="Wingdings" panose="05000000000000000000" pitchFamily="2" charset="2"/>
              <a:buAutoNum type="arabicPeriod"/>
            </a:pPr>
            <a:r>
              <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400" spc="150">
              <a:solidFill>
                <a:srgbClr val="000000">
                  <a:lumMod val="75000"/>
                  <a:lumOff val="25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custDataLst>
              <p:tags r:id="rId2"/>
            </p:custDataLst>
          </p:nvPr>
        </p:nvSpPr>
        <p:spPr>
          <a:xfrm>
            <a:off x="7226300" y="1783715"/>
            <a:ext cx="5586095" cy="4454525"/>
          </a:xfrm>
          <a:prstGeom prst="rect">
            <a:avLst/>
          </a:prstGeom>
          <a:noFill/>
        </p:spPr>
        <p:txBody>
          <a:bodyPr wrap="square" rtlCol="0" anchor="t">
            <a:noAutofit/>
          </a:bodyPr>
          <a:lstStyle/>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else</a:t>
            </a: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叔叔是黑结点</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if x = x.p.right then </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a:t>
            </a: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 // case4.2.2 插入结点是父结点的右孩子</a:t>
            </a:r>
            <a:r>
              <a:rPr lang="en-US" altLang="zh-CN" sz="1400" dirty="0">
                <a:latin typeface="Arial" panose="020B0604020202020204" pitchFamily="34" charset="0"/>
                <a:ea typeface="微软雅黑" panose="020B0503020204020204" pitchFamily="34" charset="-122"/>
              </a:rPr>
              <a:t>LR</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x ← x.p</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LRotate(tree, x)</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end</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 case4.2.1 插入结点是父结点的左孩子</a:t>
            </a:r>
            <a:r>
              <a:rPr lang="en-US" altLang="zh-CN" sz="1400" dirty="0">
                <a:latin typeface="Arial" panose="020B0604020202020204" pitchFamily="34" charset="0"/>
                <a:ea typeface="微软雅黑" panose="020B0503020204020204" pitchFamily="34" charset="-122"/>
              </a:rPr>
              <a:t>LL</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x.p.color ← BLACK</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x.p.p.color ← RED</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RRotate(tree, x.p.p)</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13"/>
            </a:pPr>
            <a:r>
              <a:rPr lang="zh-CN" altLang="en-US" sz="1400" dirty="0">
                <a:latin typeface="Arial" panose="020B0604020202020204" pitchFamily="34" charset="0"/>
                <a:ea typeface="微软雅黑" panose="020B0503020204020204" pitchFamily="34" charset="-122"/>
              </a:rPr>
              <a:t>        end</a:t>
            </a:r>
            <a:endParaRPr lang="zh-CN" altLang="en-US" sz="1400"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6" name="文本框 5"/>
          <p:cNvSpPr txBox="1"/>
          <p:nvPr>
            <p:custDataLst>
              <p:tags r:id="rId1"/>
            </p:custDataLst>
          </p:nvPr>
        </p:nvSpPr>
        <p:spPr>
          <a:xfrm>
            <a:off x="684530" y="1619885"/>
            <a:ext cx="6096000" cy="4216400"/>
          </a:xfrm>
          <a:prstGeom prst="rect">
            <a:avLst/>
          </a:prstGeom>
          <a:noFill/>
        </p:spPr>
        <p:txBody>
          <a:bodyPr wrap="square" rtlCol="0" anchor="t">
            <a:spAutoFit/>
          </a:bodyPr>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else  // 父结点为祖父结点的右孩子，与前面的左孩子情况镜像对称</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y ← x.p.p.left  // y表示叔叔结点</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if y ≠ NIL and y.color = RED then  // case4.1 叔叔是红结点</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x.p.color ← BLACK</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y.color ← BLACK</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x.p.p.color  ← RED</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x ← x.p.p</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else</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if x = x.p.left then  // case4.3.2 插入结点是父结点的左孩子</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x ← x.p</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24"/>
            </a:pPr>
            <a:r>
              <a:rPr lang="zh-CN" altLang="en-US" sz="1400" dirty="0">
                <a:latin typeface="Arial" panose="020B0604020202020204" pitchFamily="34" charset="0"/>
                <a:ea typeface="微软雅黑" panose="020B0503020204020204" pitchFamily="34" charset="-122"/>
              </a:rPr>
              <a:t>                RRotate(tree, x)</a:t>
            </a:r>
            <a:endParaRPr lang="zh-CN" altLang="en-US" sz="1400" dirty="0">
              <a:latin typeface="Arial" panose="020B0604020202020204" pitchFamily="34" charset="0"/>
              <a:ea typeface="微软雅黑" panose="020B0503020204020204" pitchFamily="34" charset="-122"/>
            </a:endParaRPr>
          </a:p>
        </p:txBody>
      </p:sp>
      <p:sp>
        <p:nvSpPr>
          <p:cNvPr id="7" name="文本框 6"/>
          <p:cNvSpPr txBox="1"/>
          <p:nvPr>
            <p:custDataLst>
              <p:tags r:id="rId2"/>
            </p:custDataLst>
          </p:nvPr>
        </p:nvSpPr>
        <p:spPr>
          <a:xfrm>
            <a:off x="7471410" y="1684020"/>
            <a:ext cx="4399280" cy="3442970"/>
          </a:xfrm>
          <a:prstGeom prst="rect">
            <a:avLst/>
          </a:prstGeom>
          <a:noFill/>
        </p:spPr>
        <p:txBody>
          <a:bodyPr wrap="square" rtlCol="0" anchor="t">
            <a:spAutoFit/>
          </a:bodyPr>
          <a:p>
            <a:pPr marL="342900" indent="-342900">
              <a:lnSpc>
                <a:spcPct val="120000"/>
              </a:lnSpc>
              <a:spcBef>
                <a:spcPts val="0"/>
              </a:spcBef>
              <a:spcAft>
                <a:spcPts val="1000"/>
              </a:spcAft>
              <a:buFont typeface="+mj-lt"/>
              <a:buAutoNum type="arabicPeriod" startAt="35"/>
            </a:pPr>
            <a:r>
              <a:rPr lang="zh-CN" altLang="en-US" sz="1400" dirty="0">
                <a:latin typeface="Arial" panose="020B0604020202020204" pitchFamily="34" charset="0"/>
                <a:ea typeface="微软雅黑" panose="020B0503020204020204" pitchFamily="34" charset="-122"/>
              </a:rPr>
              <a:t>end</a:t>
            </a:r>
            <a:r>
              <a:rPr lang="en-US" altLang="zh-CN" sz="1400" dirty="0">
                <a:latin typeface="Arial" panose="020B0604020202020204" pitchFamily="34" charset="0"/>
                <a:ea typeface="微软雅黑" panose="020B0503020204020204" pitchFamily="34" charset="-122"/>
              </a:rPr>
              <a:t>      // </a:t>
            </a:r>
            <a:r>
              <a:rPr lang="zh-CN" altLang="en-US" sz="1400" dirty="0">
                <a:latin typeface="Arial" panose="020B0604020202020204" pitchFamily="34" charset="0"/>
                <a:ea typeface="微软雅黑" panose="020B0503020204020204" pitchFamily="34" charset="-122"/>
              </a:rPr>
              <a:t>叔叔是黑结点</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35"/>
            </a:pPr>
            <a:r>
              <a:rPr lang="zh-CN" altLang="en-US" sz="1400" dirty="0">
                <a:latin typeface="Arial" panose="020B0604020202020204" pitchFamily="34" charset="0"/>
                <a:ea typeface="微软雅黑" panose="020B0503020204020204" pitchFamily="34" charset="-122"/>
              </a:rPr>
              <a:t>            // case4.3.1 插入结点是父结点的右孩子</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35"/>
            </a:pPr>
            <a:r>
              <a:rPr lang="zh-CN" altLang="en-US" sz="1400" dirty="0">
                <a:latin typeface="Arial" panose="020B0604020202020204" pitchFamily="34" charset="0"/>
                <a:ea typeface="微软雅黑" panose="020B0503020204020204" pitchFamily="34" charset="-122"/>
              </a:rPr>
              <a:t>            x.p.color ← BLACK</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35"/>
            </a:pPr>
            <a:r>
              <a:rPr lang="zh-CN" altLang="en-US" sz="1400" dirty="0">
                <a:latin typeface="Arial" panose="020B0604020202020204" pitchFamily="34" charset="0"/>
                <a:ea typeface="微软雅黑" panose="020B0503020204020204" pitchFamily="34" charset="-122"/>
              </a:rPr>
              <a:t>            x.p.p.color ← RED</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35"/>
            </a:pPr>
            <a:r>
              <a:rPr lang="zh-CN" altLang="en-US" sz="1400" dirty="0">
                <a:latin typeface="Arial" panose="020B0604020202020204" pitchFamily="34" charset="0"/>
                <a:ea typeface="微软雅黑" panose="020B0503020204020204" pitchFamily="34" charset="-122"/>
              </a:rPr>
              <a:t>            LRotate(tree, x.p.p)</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35"/>
            </a:pPr>
            <a:r>
              <a:rPr lang="zh-CN" altLang="en-US" sz="1400" dirty="0">
                <a:latin typeface="Arial" panose="020B0604020202020204" pitchFamily="34" charset="0"/>
                <a:ea typeface="微软雅黑" panose="020B0503020204020204" pitchFamily="34" charset="-122"/>
              </a:rPr>
              <a:t>        end</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35"/>
            </a:pPr>
            <a:r>
              <a:rPr lang="zh-CN" altLang="en-US" sz="1400" dirty="0">
                <a:latin typeface="Arial" panose="020B0604020202020204" pitchFamily="34" charset="0"/>
                <a:ea typeface="微软雅黑" panose="020B0503020204020204" pitchFamily="34" charset="-122"/>
              </a:rPr>
              <a:t>    end</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35"/>
            </a:pPr>
            <a:r>
              <a:rPr lang="zh-CN" altLang="en-US" sz="1400" dirty="0">
                <a:latin typeface="Arial" panose="020B0604020202020204" pitchFamily="34" charset="0"/>
                <a:ea typeface="微软雅黑" panose="020B0503020204020204" pitchFamily="34" charset="-122"/>
              </a:rPr>
              <a:t>end</a:t>
            </a:r>
            <a:endParaRPr lang="zh-CN" altLang="en-US" sz="1400" dirty="0">
              <a:latin typeface="Arial" panose="020B0604020202020204" pitchFamily="34" charset="0"/>
              <a:ea typeface="微软雅黑" panose="020B0503020204020204" pitchFamily="34" charset="-122"/>
            </a:endParaRPr>
          </a:p>
          <a:p>
            <a:pPr marL="342900" indent="-342900">
              <a:lnSpc>
                <a:spcPct val="120000"/>
              </a:lnSpc>
              <a:spcBef>
                <a:spcPts val="0"/>
              </a:spcBef>
              <a:spcAft>
                <a:spcPts val="1000"/>
              </a:spcAft>
              <a:buFont typeface="+mj-lt"/>
              <a:buAutoNum type="arabicPeriod" startAt="35"/>
            </a:pPr>
            <a:r>
              <a:rPr lang="zh-CN" altLang="en-US" sz="1400" dirty="0">
                <a:latin typeface="Arial" panose="020B0604020202020204" pitchFamily="34" charset="0"/>
                <a:ea typeface="微软雅黑" panose="020B0503020204020204" pitchFamily="34" charset="-122"/>
              </a:rPr>
              <a:t>tree.root.color ← BLACK</a:t>
            </a:r>
            <a:endParaRPr lang="zh-CN" altLang="en-US" sz="1400"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文本框 4"/>
          <p:cNvSpPr txBox="1"/>
          <p:nvPr>
            <p:custDataLst>
              <p:tags r:id="rId1"/>
            </p:custDataLst>
          </p:nvPr>
        </p:nvSpPr>
        <p:spPr>
          <a:xfrm>
            <a:off x="838200" y="822960"/>
            <a:ext cx="9753600" cy="2143125"/>
          </a:xfrm>
          <a:prstGeom prst="rect">
            <a:avLst/>
          </a:prstGeom>
          <a:noFill/>
        </p:spPr>
        <p:txBody>
          <a:bodyPr vert="horz" wrap="square" rtlCol="0" anchor="ctr" anchorCtr="0">
            <a:noAutofit/>
          </a:bodyPr>
          <a:p>
            <a:pPr>
              <a:lnSpc>
                <a:spcPct val="130000"/>
              </a:lnSpc>
            </a:pP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例题：从无到有建立一颗红黑树，关键字分别是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12,7,24,66,52,18,20</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文本框 4"/>
          <p:cNvSpPr txBox="1"/>
          <p:nvPr>
            <p:custDataLst>
              <p:tags r:id="rId1"/>
            </p:custDataLst>
          </p:nvPr>
        </p:nvSpPr>
        <p:spPr>
          <a:xfrm>
            <a:off x="838200" y="822960"/>
            <a:ext cx="9753600" cy="2143125"/>
          </a:xfrm>
          <a:prstGeom prst="rect">
            <a:avLst/>
          </a:prstGeom>
          <a:noFill/>
        </p:spPr>
        <p:txBody>
          <a:bodyPr vert="horz" wrap="square" rtlCol="0" anchor="ctr" anchorCtr="0">
            <a:noAutofit/>
          </a:bodyPr>
          <a:p>
            <a:pPr>
              <a:lnSpc>
                <a:spcPct val="130000"/>
              </a:lnSpc>
            </a:pP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例题：从无到有建立一颗红黑树，关键字分别是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12,7,24,66,52,18,20</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6" name="图形 3"/>
          <p:cNvPicPr/>
          <p:nvPr>
            <p:custDataLst>
              <p:tags r:id="rId2"/>
            </p:custDataLst>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4868" y="2793238"/>
            <a:ext cx="4374452" cy="24828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nvSpPr>
        <p:spPr>
          <a:xfrm>
            <a:off x="927735" y="1584960"/>
            <a:ext cx="10314305" cy="1130935"/>
          </a:xfrm>
          <a:prstGeom prst="rect">
            <a:avLst/>
          </a:prstGeom>
          <a:noFill/>
        </p:spPr>
        <p:txBody>
          <a:bodyPr wrap="square" rtlCol="0" anchor="t">
            <a:spAutoFit/>
          </a:bodyPr>
          <a:p>
            <a:pPr>
              <a:lnSpc>
                <a:spcPct val="13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研讨：请分析</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讨论红黑树的各种删除情况，课后给出删除算法描述并编程测试。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130" name="图片 129"/>
          <p:cNvPicPr>
            <a:picLocks noChangeAspect="1"/>
          </p:cNvPicPr>
          <p:nvPr/>
        </p:nvPicPr>
        <p:blipFill rotWithShape="1">
          <a:blip r:embed="rId1"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128" name="图片 127"/>
          <p:cNvPicPr>
            <a:picLocks noChangeAspect="1"/>
          </p:cNvPicPr>
          <p:nvPr/>
        </p:nvPicPr>
        <p:blipFill rotWithShape="1">
          <a:blip r:embed="rId2"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grpSp>
        <p:nvGrpSpPr>
          <p:cNvPr id="18" name="组合 17"/>
          <p:cNvGrpSpPr/>
          <p:nvPr/>
        </p:nvGrpSpPr>
        <p:grpSpPr>
          <a:xfrm>
            <a:off x="10001700" y="2854959"/>
            <a:ext cx="2268815" cy="2101347"/>
            <a:chOff x="6175344" y="342254"/>
            <a:chExt cx="7803037" cy="7227071"/>
          </a:xfrm>
        </p:grpSpPr>
        <p:sp>
          <p:nvSpPr>
            <p:cNvPr id="19" name="六边形 18"/>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863825" y="4346576"/>
            <a:ext cx="2963878" cy="2745105"/>
            <a:chOff x="6175344" y="342254"/>
            <a:chExt cx="7803037"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4464686" y="3439840"/>
            <a:ext cx="3262630" cy="768350"/>
          </a:xfrm>
          <a:prstGeom prst="rect">
            <a:avLst/>
          </a:prstGeom>
        </p:spPr>
        <p:txBody>
          <a:bodyPr wrap="none">
            <a:spAutoFit/>
          </a:bodyPr>
          <a:lstStyle/>
          <a:p>
            <a:pPr algn="ctr"/>
            <a:r>
              <a:rPr lang="en-US" altLang="zh-CN"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12.4 </a:t>
            </a: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红黑树</a:t>
            </a:r>
            <a:endPar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矩形 7"/>
          <p:cNvSpPr/>
          <p:nvPr/>
        </p:nvSpPr>
        <p:spPr>
          <a:xfrm>
            <a:off x="4147186" y="2445722"/>
            <a:ext cx="3897630" cy="645160"/>
          </a:xfrm>
          <a:prstGeom prst="rect">
            <a:avLst/>
          </a:prstGeom>
        </p:spPr>
        <p:txBody>
          <a:bodyPr wrap="non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 </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高级</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查找</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024554" y="3265946"/>
            <a:ext cx="6116350" cy="0"/>
          </a:xfrm>
          <a:prstGeom prst="line">
            <a:avLst/>
          </a:prstGeom>
          <a:ln w="2222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221671" y="2179434"/>
            <a:ext cx="7748658" cy="2397279"/>
            <a:chOff x="2221671" y="2179434"/>
            <a:chExt cx="7748658" cy="2397279"/>
          </a:xfrm>
        </p:grpSpPr>
        <p:sp>
          <p:nvSpPr>
            <p:cNvPr id="6" name="标题 9801"/>
            <p:cNvSpPr txBox="1"/>
            <p:nvPr/>
          </p:nvSpPr>
          <p:spPr>
            <a:xfrm rot="16200000">
              <a:off x="8719085" y="3325468"/>
              <a:ext cx="2397277" cy="105210"/>
            </a:xfrm>
            <a:prstGeom prst="parallelogram">
              <a:avLst>
                <a:gd name="adj" fmla="val 98875"/>
              </a:avLst>
            </a:prstGeom>
            <a:gradFill flip="none" rotWithShape="1">
              <a:gsLst>
                <a:gs pos="100000">
                  <a:srgbClr val="016773"/>
                </a:gs>
                <a:gs pos="0">
                  <a:srgbClr val="00ABA5"/>
                </a:gs>
              </a:gsLst>
              <a:lin ang="6000000" scaled="0"/>
              <a:tileRect/>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10" name="标题 9801"/>
            <p:cNvSpPr txBox="1"/>
            <p:nvPr/>
          </p:nvSpPr>
          <p:spPr>
            <a:xfrm flipH="1">
              <a:off x="2221671" y="4468236"/>
              <a:ext cx="7748657" cy="108477"/>
            </a:xfrm>
            <a:prstGeom prst="parallelogram">
              <a:avLst>
                <a:gd name="adj" fmla="val 102209"/>
              </a:avLst>
            </a:prstGeom>
            <a:gradFill>
              <a:gsLst>
                <a:gs pos="55000">
                  <a:srgbClr val="016773"/>
                </a:gs>
                <a:gs pos="0">
                  <a:srgbClr val="00ABA5"/>
                </a:gs>
                <a:gs pos="100000">
                  <a:srgbClr val="00ABA5"/>
                </a:gs>
              </a:gsLst>
              <a:lin ang="6000000" scaled="0"/>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cxnSp>
          <p:nvCxnSpPr>
            <p:cNvPr id="11" name="直接连接符 10"/>
            <p:cNvCxnSpPr/>
            <p:nvPr/>
          </p:nvCxnSpPr>
          <p:spPr>
            <a:xfrm flipH="1">
              <a:off x="2221671" y="2179434"/>
              <a:ext cx="76428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10768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22317" y="4468236"/>
              <a:ext cx="7642800" cy="0"/>
            </a:xfrm>
            <a:prstGeom prst="line">
              <a:avLst/>
            </a:prstGeom>
            <a:ln w="15875" cap="rnd">
              <a:gradFill>
                <a:gsLst>
                  <a:gs pos="0">
                    <a:schemeClr val="bg1">
                      <a:alpha val="0"/>
                    </a:schemeClr>
                  </a:gs>
                  <a:gs pos="100000">
                    <a:schemeClr val="bg1"/>
                  </a:gs>
                </a:gsLst>
                <a:lin ang="36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a:off x="87196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8933514" y="5200219"/>
            <a:ext cx="1549536" cy="1435160"/>
            <a:chOff x="6175344" y="342254"/>
            <a:chExt cx="7803037" cy="7227071"/>
          </a:xfrm>
        </p:grpSpPr>
        <p:sp>
          <p:nvSpPr>
            <p:cNvPr id="22" name="六边形 2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75295" y="-875664"/>
            <a:ext cx="2974038" cy="2745105"/>
            <a:chOff x="6175344" y="342254"/>
            <a:chExt cx="7829785" cy="7227071"/>
          </a:xfrm>
        </p:grpSpPr>
        <p:sp>
          <p:nvSpPr>
            <p:cNvPr id="25" name="六边形 2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59840" y="635784"/>
            <a:ext cx="823697" cy="760292"/>
            <a:chOff x="6175344" y="342254"/>
            <a:chExt cx="7829785" cy="7227071"/>
          </a:xfrm>
        </p:grpSpPr>
        <p:sp>
          <p:nvSpPr>
            <p:cNvPr id="28" name="六边形 2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4034782" y="4861769"/>
            <a:ext cx="4122438" cy="460375"/>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戴波</a:t>
            </a:r>
            <a:endPar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文本框 30"/>
          <p:cNvSpPr txBox="1"/>
          <p:nvPr/>
        </p:nvSpPr>
        <p:spPr>
          <a:xfrm>
            <a:off x="3016738" y="5305446"/>
            <a:ext cx="6158524" cy="423545"/>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电子科技大学</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306705" y="4644472"/>
            <a:ext cx="9165288" cy="25469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6" presetClass="entr" presetSubtype="37"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0"/>
                            </p:stCondLst>
                            <p:childTnLst>
                              <p:par>
                                <p:cTn id="12" presetID="10" presetClass="entr" presetSubtype="0" fill="hold" grpId="0" nodeType="after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85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19638" y="1716967"/>
            <a:ext cx="3871444" cy="3277235"/>
          </a:xfrm>
          <a:prstGeom prst="rect">
            <a:avLst/>
          </a:prstGeom>
          <a:noFill/>
        </p:spPr>
        <p:txBody>
          <a:bodyPr wrap="square" tIns="0" rtlCol="0">
            <a:spAutoFit/>
          </a:bodyPr>
          <a:lstStyle/>
          <a:p>
            <a:pPr>
              <a:lnSpc>
                <a:spcPct val="20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空树</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20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2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待删除结点不在树中</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20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3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sym typeface="+mn-ea"/>
              </a:rPr>
              <a:t>待删除结点不在树中</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p:txBody>
      </p:sp>
      <p:sp>
        <p:nvSpPr>
          <p:cNvPr id="3" name="文本框 2"/>
          <p:cNvSpPr txBox="1"/>
          <p:nvPr/>
        </p:nvSpPr>
        <p:spPr>
          <a:xfrm>
            <a:off x="2473770" y="2023745"/>
            <a:ext cx="551815" cy="3429000"/>
          </a:xfrm>
          <a:prstGeom prst="rect">
            <a:avLst/>
          </a:prstGeom>
        </p:spPr>
        <p:txBody>
          <a:bodyPr vert="eaVert">
            <a:spAutoFit/>
            <a:extLst>
              <a:ext uri="{4A0BC546-FE56-4ADE-93B0-CB8AF2F6F144}">
                <wpsdc:textFrameExt xmlns:wpsdc="http://www.wps.cn/officeDocument/2022/drawingmlCustomData" type="sub-title"/>
              </a:ext>
            </a:extLst>
          </a:bodyPr>
          <a:p>
            <a:pPr algn="l"/>
            <a:r>
              <a:rPr lang="zh-CN" altLang="en-US" sz="2400" spc="200">
                <a:solidFill>
                  <a:schemeClr val="bg1"/>
                </a:solidFill>
                <a:latin typeface="Arial" panose="020B0604020202020204" pitchFamily="34" charset="0"/>
                <a:ea typeface="微软雅黑" panose="020B0503020204020204" pitchFamily="34" charset="-122"/>
              </a:rPr>
              <a:t>红黑树是删除分析</a:t>
            </a:r>
            <a:endParaRPr lang="zh-CN" altLang="en-US" sz="2400" spc="200">
              <a:solidFill>
                <a:schemeClr val="bg1"/>
              </a:solidFill>
              <a:latin typeface="Arial" panose="020B0604020202020204" pitchFamily="34" charset="0"/>
              <a:ea typeface="微软雅黑" panose="020B0503020204020204" pitchFamily="34" charset="-122"/>
            </a:endParaRPr>
          </a:p>
        </p:txBody>
      </p:sp>
      <p:sp>
        <p:nvSpPr>
          <p:cNvPr id="4" name="标题 3"/>
          <p:cNvSpPr>
            <a:spLocks noGrp="1"/>
          </p:cNvSpPr>
          <p:nvPr>
            <p:ph type="title"/>
            <p:custDataLst>
              <p:tags r:id="rId1"/>
            </p:custDataLst>
          </p:nvPr>
        </p:nvSpPr>
        <p:spPr>
          <a:xfrm>
            <a:off x="838200" y="365125"/>
            <a:ext cx="10515600" cy="928370"/>
          </a:xfrm>
        </p:spPr>
        <p:txBody>
          <a:bodyPr/>
          <a:p>
            <a:pPr algn="ct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12.4.4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红黑树的删除</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10" presetClass="entr" presetSubtype="0" fill="hold" grpId="0" nodeType="withEffect">
                                  <p:stCondLst>
                                    <p:cond delay="100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019675" y="1717040"/>
            <a:ext cx="4378960" cy="3877310"/>
          </a:xfrm>
          <a:prstGeom prst="rect">
            <a:avLst/>
          </a:prstGeom>
          <a:noFill/>
        </p:spPr>
        <p:txBody>
          <a:bodyPr wrap="square" tIns="0" rtlCol="0">
            <a:spAutoFit/>
          </a:bodyPr>
          <a:lstStyle/>
          <a:p>
            <a:pPr>
              <a:lnSpc>
                <a:spcPct val="2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叶结点</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2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2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单分支结点</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2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3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sym typeface="+mn-ea"/>
              </a:rPr>
              <a:t>双分支结点</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p:txBody>
      </p:sp>
      <p:sp>
        <p:nvSpPr>
          <p:cNvPr id="3" name="文本框 2"/>
          <p:cNvSpPr txBox="1"/>
          <p:nvPr/>
        </p:nvSpPr>
        <p:spPr>
          <a:xfrm>
            <a:off x="2473770" y="2023745"/>
            <a:ext cx="551815" cy="3429000"/>
          </a:xfrm>
          <a:prstGeom prst="rect">
            <a:avLst/>
          </a:prstGeom>
        </p:spPr>
        <p:txBody>
          <a:bodyPr vert="eaVert">
            <a:spAutoFit/>
            <a:extLst>
              <a:ext uri="{4A0BC546-FE56-4ADE-93B0-CB8AF2F6F144}">
                <wpsdc:textFrameExt xmlns:wpsdc="http://www.wps.cn/officeDocument/2022/drawingmlCustomData" type="sub-title"/>
              </a:ext>
            </a:extLst>
          </a:bodyPr>
          <a:p>
            <a:pPr algn="l"/>
            <a:r>
              <a:rPr lang="zh-CN" altLang="en-US" sz="2400" spc="200">
                <a:solidFill>
                  <a:schemeClr val="bg1"/>
                </a:solidFill>
                <a:latin typeface="Arial" panose="020B0604020202020204" pitchFamily="34" charset="0"/>
                <a:ea typeface="微软雅黑" panose="020B0503020204020204" pitchFamily="34" charset="-122"/>
              </a:rPr>
              <a:t>待删除结点在树</a:t>
            </a:r>
            <a:r>
              <a:rPr lang="zh-CN" altLang="en-US" sz="2400" spc="200">
                <a:solidFill>
                  <a:schemeClr val="bg1"/>
                </a:solidFill>
                <a:latin typeface="Arial" panose="020B0604020202020204" pitchFamily="34" charset="0"/>
                <a:ea typeface="微软雅黑" panose="020B0503020204020204" pitchFamily="34" charset="-122"/>
              </a:rPr>
              <a:t>中分析</a:t>
            </a:r>
            <a:endParaRPr lang="zh-CN" altLang="en-US" sz="2400" spc="200">
              <a:solidFill>
                <a:schemeClr val="bg1"/>
              </a:solidFill>
              <a:latin typeface="Arial" panose="020B0604020202020204" pitchFamily="34" charset="0"/>
              <a:ea typeface="微软雅黑" panose="020B0503020204020204" pitchFamily="34" charset="-122"/>
            </a:endParaRPr>
          </a:p>
        </p:txBody>
      </p:sp>
      <p:sp>
        <p:nvSpPr>
          <p:cNvPr id="78" name="1"/>
          <p:cNvSpPr txBox="1">
            <a:spLocks noChangeArrowheads="1"/>
          </p:cNvSpPr>
          <p:nvPr>
            <p:custDataLst>
              <p:tags r:id="rId1"/>
            </p:custDataLst>
          </p:nvPr>
        </p:nvSpPr>
        <p:spPr bwMode="auto">
          <a:xfrm>
            <a:off x="7427714" y="2023665"/>
            <a:ext cx="3717806" cy="969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rgbClr val="000000"/>
                </a:solidFill>
                <a:latin typeface="Arial" panose="020B0604020202020204" pitchFamily="34" charset="0"/>
                <a:ea typeface="微软雅黑" panose="020B0503020204020204" pitchFamily="34" charset="-122"/>
              </a:defRPr>
            </a:lvl1pPr>
            <a:lvl2pPr marL="742950" indent="-285750" defTabSz="1216025">
              <a:defRPr>
                <a:solidFill>
                  <a:srgbClr val="000000"/>
                </a:solidFill>
                <a:latin typeface="Arial" panose="020B0604020202020204" pitchFamily="34" charset="0"/>
                <a:ea typeface="微软雅黑" panose="020B0503020204020204" pitchFamily="34" charset="-122"/>
              </a:defRPr>
            </a:lvl2pPr>
            <a:lvl3pPr marL="1143000" indent="-228600" defTabSz="1216025">
              <a:defRPr>
                <a:solidFill>
                  <a:srgbClr val="000000"/>
                </a:solidFill>
                <a:latin typeface="Arial" panose="020B0604020202020204" pitchFamily="34" charset="0"/>
                <a:ea typeface="微软雅黑" panose="020B0503020204020204" pitchFamily="34" charset="-122"/>
              </a:defRPr>
            </a:lvl3pPr>
            <a:lvl4pPr marL="1600200" indent="-228600" defTabSz="1216025">
              <a:defRPr>
                <a:solidFill>
                  <a:srgbClr val="000000"/>
                </a:solidFill>
                <a:latin typeface="Arial" panose="020B0604020202020204" pitchFamily="34" charset="0"/>
                <a:ea typeface="微软雅黑" panose="020B0503020204020204" pitchFamily="34" charset="-122"/>
              </a:defRPr>
            </a:lvl4pPr>
            <a:lvl5pPr marL="2057400" indent="-228600" defTabSz="1216025">
              <a:defRPr>
                <a:solidFill>
                  <a:srgbClr val="000000"/>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pPr>
            <a:r>
              <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rPr>
              <a:t>红叶结点：直接删除；父结点指针空</a:t>
            </a:r>
            <a:endPar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endParaRPr>
          </a:p>
          <a:p>
            <a:pPr marL="0" marR="0" lvl="0" indent="0" algn="l" defTabSz="1216025" rtl="0" eaLnBrk="1" fontAlgn="auto" latinLnBrk="0" hangingPunct="1">
              <a:lnSpc>
                <a:spcPct val="150000"/>
              </a:lnSpc>
              <a:spcBef>
                <a:spcPts val="0"/>
              </a:spcBef>
              <a:spcAft>
                <a:spcPts val="0"/>
              </a:spcAft>
              <a:buClrTx/>
              <a:buSzTx/>
              <a:buFontTx/>
              <a:buNone/>
            </a:pPr>
            <a:r>
              <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rPr>
              <a:t>黑叶结点：父结点</a:t>
            </a:r>
            <a:r>
              <a:rPr lang="zh-CN" altLang="en-US" sz="1400" b="1" dirty="0">
                <a:solidFill>
                  <a:srgbClr val="000000">
                    <a:lumMod val="50000"/>
                    <a:lumOff val="50000"/>
                  </a:srgbClr>
                </a:solidFill>
                <a:latin typeface="微软雅黑" panose="020B0503020204020204" pitchFamily="34" charset="-122"/>
                <a:cs typeface="微软雅黑" panose="020B0503020204020204" pitchFamily="34" charset="-122"/>
                <a:sym typeface="Arial" panose="020B0604020202020204" pitchFamily="34" charset="0"/>
              </a:rPr>
              <a:t>孩子</a:t>
            </a:r>
            <a:r>
              <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rPr>
              <a:t>指针空，</a:t>
            </a:r>
            <a:r>
              <a:rPr lang="zh-CN" altLang="en-US" sz="1400" b="1" dirty="0">
                <a:solidFill>
                  <a:srgbClr val="000000">
                    <a:lumMod val="50000"/>
                    <a:lumOff val="50000"/>
                  </a:srgbClr>
                </a:solidFill>
                <a:latin typeface="微软雅黑" panose="020B0503020204020204" pitchFamily="34" charset="-122"/>
                <a:cs typeface="微软雅黑" panose="020B0503020204020204" pitchFamily="34" charset="-122"/>
                <a:sym typeface="Arial" panose="020B0604020202020204" pitchFamily="34" charset="0"/>
              </a:rPr>
              <a:t>继任结点比兄弟黑高度少</a:t>
            </a:r>
            <a:r>
              <a:rPr lang="en-US" altLang="zh-CN" sz="1400" b="1" dirty="0">
                <a:solidFill>
                  <a:srgbClr val="000000">
                    <a:lumMod val="50000"/>
                    <a:lumOff val="50000"/>
                  </a:srgbClr>
                </a:solidFill>
                <a:latin typeface="微软雅黑" panose="020B0503020204020204" pitchFamily="34" charset="-122"/>
                <a:cs typeface="微软雅黑" panose="020B0503020204020204" pitchFamily="34" charset="-122"/>
                <a:sym typeface="Arial" panose="020B0604020202020204" pitchFamily="34" charset="0"/>
              </a:rPr>
              <a:t>1</a:t>
            </a:r>
            <a:r>
              <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rPr>
              <a:t>，</a:t>
            </a:r>
            <a:r>
              <a:rPr lang="zh-CN" altLang="en-US" sz="1400" b="1" noProof="0" dirty="0">
                <a:ln>
                  <a:noFill/>
                </a:ln>
                <a:solidFill>
                  <a:srgbClr val="FF0000"/>
                </a:solidFill>
                <a:effectLst/>
                <a:uLnTx/>
                <a:uFillTx/>
                <a:latin typeface="微软雅黑" panose="020B0503020204020204" pitchFamily="34" charset="-122"/>
                <a:cs typeface="微软雅黑" panose="020B0503020204020204" pitchFamily="34" charset="-122"/>
                <a:sym typeface="Arial" panose="020B0604020202020204" pitchFamily="34" charset="0"/>
              </a:rPr>
              <a:t>继续调整</a:t>
            </a:r>
            <a:endParaRPr lang="zh-CN" altLang="en-US" sz="1400" b="1" noProof="0" dirty="0">
              <a:ln>
                <a:noFill/>
              </a:ln>
              <a:solidFill>
                <a:srgbClr val="FF0000"/>
              </a:solidFill>
              <a:effectLst/>
              <a:uLnTx/>
              <a:uFillTx/>
              <a:latin typeface="微软雅黑" panose="020B0503020204020204" pitchFamily="34" charset="-122"/>
              <a:cs typeface="微软雅黑" panose="020B0503020204020204" pitchFamily="34" charset="-122"/>
              <a:sym typeface="Arial" panose="020B0604020202020204" pitchFamily="34" charset="0"/>
            </a:endParaRPr>
          </a:p>
        </p:txBody>
      </p:sp>
      <p:sp>
        <p:nvSpPr>
          <p:cNvPr id="86" name="1"/>
          <p:cNvSpPr txBox="1">
            <a:spLocks noChangeArrowheads="1"/>
          </p:cNvSpPr>
          <p:nvPr>
            <p:custDataLst>
              <p:tags r:id="rId2"/>
            </p:custDataLst>
          </p:nvPr>
        </p:nvSpPr>
        <p:spPr bwMode="auto">
          <a:xfrm>
            <a:off x="7427595" y="3152140"/>
            <a:ext cx="3718560" cy="64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rgbClr val="000000"/>
                </a:solidFill>
                <a:latin typeface="Arial" panose="020B0604020202020204" pitchFamily="34" charset="0"/>
                <a:ea typeface="微软雅黑" panose="020B0503020204020204" pitchFamily="34" charset="-122"/>
              </a:defRPr>
            </a:lvl1pPr>
            <a:lvl2pPr marL="742950" indent="-285750" defTabSz="1216025">
              <a:defRPr>
                <a:solidFill>
                  <a:srgbClr val="000000"/>
                </a:solidFill>
                <a:latin typeface="Arial" panose="020B0604020202020204" pitchFamily="34" charset="0"/>
                <a:ea typeface="微软雅黑" panose="020B0503020204020204" pitchFamily="34" charset="-122"/>
              </a:defRPr>
            </a:lvl2pPr>
            <a:lvl3pPr marL="1143000" indent="-228600" defTabSz="1216025">
              <a:defRPr>
                <a:solidFill>
                  <a:srgbClr val="000000"/>
                </a:solidFill>
                <a:latin typeface="Arial" panose="020B0604020202020204" pitchFamily="34" charset="0"/>
                <a:ea typeface="微软雅黑" panose="020B0503020204020204" pitchFamily="34" charset="-122"/>
              </a:defRPr>
            </a:lvl3pPr>
            <a:lvl4pPr marL="1600200" indent="-228600" defTabSz="1216025">
              <a:defRPr>
                <a:solidFill>
                  <a:srgbClr val="000000"/>
                </a:solidFill>
                <a:latin typeface="Arial" panose="020B0604020202020204" pitchFamily="34" charset="0"/>
                <a:ea typeface="微软雅黑" panose="020B0503020204020204" pitchFamily="34" charset="-122"/>
              </a:defRPr>
            </a:lvl4pPr>
            <a:lvl5pPr marL="2057400" indent="-228600" defTabSz="1216025">
              <a:defRPr>
                <a:solidFill>
                  <a:srgbClr val="000000"/>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pPr>
            <a:r>
              <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rPr>
              <a:t>红结点：父结点指向孩子。</a:t>
            </a:r>
            <a:endPar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endParaRPr>
          </a:p>
          <a:p>
            <a:pPr marL="0" marR="0" lvl="0" indent="0" algn="l" defTabSz="1216025" rtl="0" eaLnBrk="1" fontAlgn="auto" latinLnBrk="0" hangingPunct="1">
              <a:lnSpc>
                <a:spcPct val="150000"/>
              </a:lnSpc>
              <a:spcBef>
                <a:spcPts val="0"/>
              </a:spcBef>
              <a:spcAft>
                <a:spcPts val="0"/>
              </a:spcAft>
              <a:buClrTx/>
              <a:buSzTx/>
              <a:buFontTx/>
              <a:buNone/>
            </a:pPr>
            <a:r>
              <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rPr>
              <a:t>黑结点：父结点指向孩子，孩子调整为黑色。</a:t>
            </a:r>
            <a:endPar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endParaRPr>
          </a:p>
        </p:txBody>
      </p:sp>
      <p:sp>
        <p:nvSpPr>
          <p:cNvPr id="92" name="1"/>
          <p:cNvSpPr txBox="1">
            <a:spLocks noChangeArrowheads="1"/>
          </p:cNvSpPr>
          <p:nvPr>
            <p:custDataLst>
              <p:tags r:id="rId3"/>
            </p:custDataLst>
          </p:nvPr>
        </p:nvSpPr>
        <p:spPr bwMode="auto">
          <a:xfrm>
            <a:off x="7427595" y="4305300"/>
            <a:ext cx="3718560" cy="64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rgbClr val="000000"/>
                </a:solidFill>
                <a:latin typeface="Arial" panose="020B0604020202020204" pitchFamily="34" charset="0"/>
                <a:ea typeface="微软雅黑" panose="020B0503020204020204" pitchFamily="34" charset="-122"/>
              </a:defRPr>
            </a:lvl1pPr>
            <a:lvl2pPr marL="742950" indent="-285750" defTabSz="1216025">
              <a:defRPr>
                <a:solidFill>
                  <a:srgbClr val="000000"/>
                </a:solidFill>
                <a:latin typeface="Arial" panose="020B0604020202020204" pitchFamily="34" charset="0"/>
                <a:ea typeface="微软雅黑" panose="020B0503020204020204" pitchFamily="34" charset="-122"/>
              </a:defRPr>
            </a:lvl2pPr>
            <a:lvl3pPr marL="1143000" indent="-228600" defTabSz="1216025">
              <a:defRPr>
                <a:solidFill>
                  <a:srgbClr val="000000"/>
                </a:solidFill>
                <a:latin typeface="Arial" panose="020B0604020202020204" pitchFamily="34" charset="0"/>
                <a:ea typeface="微软雅黑" panose="020B0503020204020204" pitchFamily="34" charset="-122"/>
              </a:defRPr>
            </a:lvl3pPr>
            <a:lvl4pPr marL="1600200" indent="-228600" defTabSz="1216025">
              <a:defRPr>
                <a:solidFill>
                  <a:srgbClr val="000000"/>
                </a:solidFill>
                <a:latin typeface="Arial" panose="020B0604020202020204" pitchFamily="34" charset="0"/>
                <a:ea typeface="微软雅黑" panose="020B0503020204020204" pitchFamily="34" charset="-122"/>
              </a:defRPr>
            </a:lvl4pPr>
            <a:lvl5pPr marL="2057400" indent="-228600" defTabSz="1216025">
              <a:defRPr>
                <a:solidFill>
                  <a:srgbClr val="000000"/>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rgbClr val="000000"/>
                </a:solidFill>
                <a:latin typeface="Arial" panose="020B0604020202020204" pitchFamily="34" charset="0"/>
                <a:ea typeface="微软雅黑" panose="020B0503020204020204" pitchFamily="34" charset="-122"/>
              </a:defRPr>
            </a:lvl9pPr>
          </a:lstStyle>
          <a:p>
            <a:pPr marL="0" marR="0" lvl="0" indent="0" algn="l" defTabSz="1216025" rtl="0" eaLnBrk="1" fontAlgn="auto" latinLnBrk="0" hangingPunct="1">
              <a:lnSpc>
                <a:spcPct val="150000"/>
              </a:lnSpc>
              <a:spcBef>
                <a:spcPts val="0"/>
              </a:spcBef>
              <a:spcAft>
                <a:spcPts val="0"/>
              </a:spcAft>
              <a:buClrTx/>
              <a:buSzTx/>
              <a:buFontTx/>
              <a:buNone/>
            </a:pPr>
            <a:r>
              <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rPr>
              <a:t>左分支最大值或者右分支最小值替换该结点，转到左分支</a:t>
            </a:r>
            <a:r>
              <a:rPr lang="en-US" altLang="zh-CN"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rPr>
              <a:t>/</a:t>
            </a:r>
            <a:r>
              <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rPr>
              <a:t>右分支删除单分支或者叶结点</a:t>
            </a:r>
            <a:endParaRPr lang="zh-CN" altLang="en-US" sz="1400" b="1" noProof="0" dirty="0">
              <a:ln>
                <a:noFill/>
              </a:ln>
              <a:solidFill>
                <a:srgbClr val="000000">
                  <a:lumMod val="50000"/>
                  <a:lumOff val="50000"/>
                </a:srgbClr>
              </a:solidFill>
              <a:effectLst/>
              <a:uLnTx/>
              <a:uFillTx/>
              <a:latin typeface="微软雅黑" panose="020B0503020204020204" pitchFamily="34" charset="-122"/>
              <a:cs typeface="微软雅黑" panose="020B0503020204020204" pitchFamily="34" charset="-122"/>
              <a:sym typeface="Arial" panose="020B0604020202020204" pitchFamily="34" charset="0"/>
            </a:endParaRPr>
          </a:p>
        </p:txBody>
      </p:sp>
      <p:sp>
        <p:nvSpPr>
          <p:cNvPr id="4" name="标题 3"/>
          <p:cNvSpPr>
            <a:spLocks noGrp="1"/>
          </p:cNvSpPr>
          <p:nvPr>
            <p:ph type="title"/>
            <p:custDataLst>
              <p:tags r:id="rId4"/>
            </p:custDataLst>
          </p:nvPr>
        </p:nvSpPr>
        <p:spPr>
          <a:xfrm>
            <a:off x="838200" y="365125"/>
            <a:ext cx="10515600" cy="928370"/>
          </a:xfrm>
        </p:spPr>
        <p:txBody>
          <a:bodyPr/>
          <a:p>
            <a:pPr algn="ct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12.4.4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红黑树的删除</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10" presetClass="entr" presetSubtype="0" fill="hold" grpId="0" nodeType="withEffect">
                                  <p:stCondLst>
                                    <p:cond delay="100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nvSpPr>
        <p:spPr>
          <a:xfrm>
            <a:off x="927735" y="1584960"/>
            <a:ext cx="10314305" cy="1130935"/>
          </a:xfrm>
          <a:prstGeom prst="rect">
            <a:avLst/>
          </a:prstGeom>
          <a:noFill/>
        </p:spPr>
        <p:txBody>
          <a:bodyPr wrap="square" rtlCol="0" anchor="t">
            <a:spAutoFit/>
          </a:bodyPr>
          <a:p>
            <a:pPr>
              <a:lnSpc>
                <a:spcPct val="130000"/>
              </a:lnSpc>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while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当前结点不是红色</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and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不是根：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针对删除黑结点，造成父结点的左右黑高度不平衡，进行调整</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 name="文本框 101"/>
          <p:cNvSpPr txBox="1"/>
          <p:nvPr/>
        </p:nvSpPr>
        <p:spPr>
          <a:xfrm>
            <a:off x="1148080" y="3429000"/>
            <a:ext cx="9563100" cy="1198880"/>
          </a:xfrm>
          <a:prstGeom prst="rect">
            <a:avLst/>
          </a:prstGeom>
          <a:noFill/>
          <a:ln w="9525">
            <a:noFill/>
          </a:ln>
        </p:spPr>
        <p:txBody>
          <a:bodyPr wrap="square">
            <a:spAutoFit/>
          </a:bodyPr>
          <a:p>
            <a:pPr indent="0"/>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假设结点</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是实际删除黑结点之后的后继结点或者删除后向根调整的路径上造成父结点的左右黑高度不平衡的结点</a:t>
            </a:r>
            <a:r>
              <a:rPr lang="en-US" alt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下面我们分析可能出现的情况及调整</a:t>
            </a:r>
            <a:r>
              <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策略</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8"/>
          <p:cNvSpPr/>
          <p:nvPr>
            <p:custDataLst>
              <p:tags r:id="rId1"/>
            </p:custDataLst>
          </p:nvPr>
        </p:nvSpPr>
        <p:spPr>
          <a:xfrm>
            <a:off x="716915" y="1289685"/>
            <a:ext cx="372300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9" name="Title 6"/>
          <p:cNvSpPr txBox="1"/>
          <p:nvPr>
            <p:custDataLst>
              <p:tags r:id="rId2"/>
            </p:custDataLst>
          </p:nvPr>
        </p:nvSpPr>
        <p:spPr>
          <a:xfrm>
            <a:off x="4507865" y="2201545"/>
            <a:ext cx="6845935" cy="163258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285750" indent="-285750" algn="just">
              <a:lnSpc>
                <a:spcPct val="130000"/>
              </a:lnSpc>
              <a:spcAft>
                <a:spcPts val="800"/>
              </a:spcAft>
              <a:buFont typeface="Arial" panose="020B0604020202020204" pitchFamily="34" charset="0"/>
              <a:buChar char="•"/>
            </a:pP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sym typeface="+mn-ea"/>
              </a:rPr>
              <a:t>结点</a:t>
            </a: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sym typeface="+mn-ea"/>
              </a:rPr>
              <a:t>X</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sym typeface="+mn-ea"/>
              </a:rPr>
              <a:t>的兄弟是红色，父结点不可能是红色（双红）：</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sym typeface="+mn-ea"/>
            </a:endParaRPr>
          </a:p>
          <a:p>
            <a:pPr marL="285750" indent="-285750" algn="just">
              <a:lnSpc>
                <a:spcPct val="130000"/>
              </a:lnSpc>
              <a:spcAft>
                <a:spcPts val="800"/>
              </a:spcAft>
              <a:buFont typeface="Arial" panose="020B0604020202020204" pitchFamily="34" charset="0"/>
              <a:buChar char="•"/>
            </a:pP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因此父结点是黑色：兄弟置黑色，父结点置红色，父结点左旋，兄弟的左孩子成为父结点的右孩子；然后以双黑</a:t>
            </a:r>
            <a:r>
              <a:rPr lang="en-US"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X</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继续调整</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p:txBody>
      </p:sp>
      <p:sp>
        <p:nvSpPr>
          <p:cNvPr id="5" name="右箭头 4"/>
          <p:cNvSpPr/>
          <p:nvPr>
            <p:custDataLst>
              <p:tags r:id="rId3"/>
            </p:custDataLst>
          </p:nvPr>
        </p:nvSpPr>
        <p:spPr>
          <a:xfrm>
            <a:off x="3215287" y="5044413"/>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a:xfrm>
            <a:off x="584200" y="2201546"/>
            <a:ext cx="2941947" cy="1576096"/>
          </a:xfrm>
          <a:prstGeom prst="rect">
            <a:avLst/>
          </a:prstGeom>
        </p:spPr>
      </p:pic>
      <p:pic>
        <p:nvPicPr>
          <p:cNvPr id="10" name="pic"/>
          <p:cNvPicPr>
            <a:picLocks noChangeAspect="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a:xfrm>
            <a:off x="397645" y="4367504"/>
            <a:ext cx="2912102" cy="1560195"/>
          </a:xfrm>
          <a:prstGeom prst="rect">
            <a:avLst/>
          </a:prstGeom>
        </p:spPr>
      </p:pic>
      <p:pic>
        <p:nvPicPr>
          <p:cNvPr id="14" name="pic"/>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a:xfrm>
            <a:off x="8947355" y="4293995"/>
            <a:ext cx="2847000" cy="2089165"/>
          </a:xfrm>
          <a:prstGeom prst="rect">
            <a:avLst/>
          </a:prstGeom>
        </p:spPr>
      </p:pic>
      <p:pic>
        <p:nvPicPr>
          <p:cNvPr id="15" name="pic"/>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rcRect/>
          <a:stretch>
            <a:fillRect/>
          </a:stretch>
        </p:blipFill>
        <p:spPr>
          <a:xfrm>
            <a:off x="4440697" y="4005425"/>
            <a:ext cx="2769179" cy="2032059"/>
          </a:xfrm>
          <a:prstGeom prst="rect">
            <a:avLst/>
          </a:prstGeom>
        </p:spPr>
      </p:pic>
      <p:sp>
        <p:nvSpPr>
          <p:cNvPr id="16" name="右箭头 2"/>
          <p:cNvSpPr/>
          <p:nvPr>
            <p:custDataLst>
              <p:tags r:id="rId12"/>
            </p:custDataLst>
          </p:nvPr>
        </p:nvSpPr>
        <p:spPr>
          <a:xfrm>
            <a:off x="7667000" y="5179120"/>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p:cNvSpPr txBox="1"/>
          <p:nvPr>
            <p:custDataLst>
              <p:tags r:id="rId13"/>
            </p:custDataLst>
          </p:nvPr>
        </p:nvSpPr>
        <p:spPr>
          <a:xfrm>
            <a:off x="777875" y="1294130"/>
            <a:ext cx="3636010" cy="783590"/>
          </a:xfrm>
          <a:prstGeom prst="rect">
            <a:avLst/>
          </a:prstGeom>
          <a:noFill/>
          <a:ln w="3175">
            <a:noFill/>
            <a:prstDash val="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spcAft>
                <a:spcPts val="800"/>
              </a:spcAft>
            </a:pPr>
            <a:r>
              <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删除黑结点的调整策略</a:t>
            </a:r>
            <a:endPar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2" name="乘号 11"/>
          <p:cNvSpPr/>
          <p:nvPr/>
        </p:nvSpPr>
        <p:spPr>
          <a:xfrm>
            <a:off x="3688080" y="2672080"/>
            <a:ext cx="430530" cy="79502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edge">
                                      <p:cBhvr>
                                        <p:cTn id="3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bldLvl="0" animBg="1"/>
      <p:bldP spid="5" grpId="1" animBg="1"/>
      <p:bldP spid="16" grpId="0" bldLvl="0" animBg="1"/>
      <p:bldP spid="1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8"/>
          <p:cNvSpPr/>
          <p:nvPr>
            <p:custDataLst>
              <p:tags r:id="rId1"/>
            </p:custDataLst>
          </p:nvPr>
        </p:nvSpPr>
        <p:spPr>
          <a:xfrm>
            <a:off x="716915" y="1289685"/>
            <a:ext cx="372300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Title 6"/>
          <p:cNvSpPr txBox="1"/>
          <p:nvPr>
            <p:custDataLst>
              <p:tags r:id="rId2"/>
            </p:custDataLst>
          </p:nvPr>
        </p:nvSpPr>
        <p:spPr>
          <a:xfrm>
            <a:off x="777875" y="1294130"/>
            <a:ext cx="3636010" cy="783590"/>
          </a:xfrm>
          <a:prstGeom prst="rect">
            <a:avLst/>
          </a:prstGeom>
          <a:noFill/>
          <a:ln w="3175">
            <a:noFill/>
            <a:prstDash val="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spcAft>
                <a:spcPts val="800"/>
              </a:spcAft>
            </a:pPr>
            <a:r>
              <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删除黑结点的调整策略</a:t>
            </a:r>
            <a:endPar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8" name="pic"/>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a:xfrm>
            <a:off x="4180840" y="2686685"/>
            <a:ext cx="5332730" cy="3119120"/>
          </a:xfrm>
          <a:prstGeom prst="rect">
            <a:avLst/>
          </a:prstGeom>
        </p:spPr>
      </p:pic>
      <p:sp>
        <p:nvSpPr>
          <p:cNvPr id="13" name="文本框 12"/>
          <p:cNvSpPr txBox="1"/>
          <p:nvPr>
            <p:custDataLst>
              <p:tags r:id="rId5"/>
            </p:custDataLst>
          </p:nvPr>
        </p:nvSpPr>
        <p:spPr>
          <a:xfrm>
            <a:off x="4180840" y="5604713"/>
            <a:ext cx="5057795" cy="775084"/>
          </a:xfrm>
          <a:prstGeom prst="rect">
            <a:avLst/>
          </a:prstGeom>
          <a:noFill/>
        </p:spPr>
        <p:txBody>
          <a:bodyPr wrap="none" rtlCol="0">
            <a:spAutoFit/>
          </a:bodyPr>
          <a:p>
            <a:pPr>
              <a:lnSpc>
                <a:spcPct val="130000"/>
              </a:lnSpc>
            </a:pPr>
            <a:r>
              <a:rPr lang="zh-CN" altLang="en-US" sz="1800" dirty="0">
                <a:latin typeface="Arial" panose="020B0604020202020204" pitchFamily="34" charset="0"/>
                <a:ea typeface="微软雅黑" panose="020B0503020204020204" pitchFamily="34" charset="-122"/>
              </a:rPr>
              <a:t>删除黑叶结点</a:t>
            </a:r>
            <a:r>
              <a:rPr lang="en-US" altLang="zh-CN" sz="1800" dirty="0">
                <a:latin typeface="Arial" panose="020B0604020202020204" pitchFamily="34" charset="0"/>
                <a:ea typeface="微软雅黑" panose="020B0503020204020204" pitchFamily="34" charset="-122"/>
              </a:rPr>
              <a:t>20</a:t>
            </a:r>
            <a:r>
              <a:rPr lang="zh-CN" altLang="en-US" sz="1800" dirty="0">
                <a:latin typeface="Arial" panose="020B0604020202020204" pitchFamily="34" charset="0"/>
                <a:ea typeface="微软雅黑" panose="020B0503020204020204" pitchFamily="34" charset="-122"/>
              </a:rPr>
              <a:t>：双黑是空结点，兄弟是红色。</a:t>
            </a:r>
            <a:endParaRPr lang="en-US" altLang="zh-CN" sz="1800" dirty="0">
              <a:latin typeface="Arial" panose="020B0604020202020204" pitchFamily="34" charset="0"/>
              <a:ea typeface="微软雅黑" panose="020B0503020204020204" pitchFamily="34" charset="-122"/>
            </a:endParaRPr>
          </a:p>
          <a:p>
            <a:pPr>
              <a:lnSpc>
                <a:spcPct val="130000"/>
              </a:lnSpc>
            </a:pPr>
            <a:r>
              <a:rPr lang="zh-CN" altLang="en-US" sz="1800" dirty="0">
                <a:latin typeface="Arial" panose="020B0604020202020204" pitchFamily="34" charset="0"/>
                <a:ea typeface="微软雅黑" panose="020B0503020204020204" pitchFamily="34" charset="-122"/>
              </a:rPr>
              <a:t>处理：父亲红色，兄弟黑色，父亲左旋</a:t>
            </a:r>
            <a:endParaRPr lang="zh-CN" altLang="en-US" sz="1800" dirty="0">
              <a:latin typeface="Arial" panose="020B0604020202020204" pitchFamily="34" charset="0"/>
              <a:ea typeface="微软雅黑" panose="020B0503020204020204" pitchFamily="34" charset="-122"/>
            </a:endParaRPr>
          </a:p>
        </p:txBody>
      </p:sp>
      <p:sp>
        <p:nvSpPr>
          <p:cNvPr id="17" name="任意多边形: 形状 28"/>
          <p:cNvSpPr/>
          <p:nvPr>
            <p:custDataLst>
              <p:tags r:id="rId6"/>
            </p:custDataLst>
          </p:nvPr>
        </p:nvSpPr>
        <p:spPr>
          <a:xfrm>
            <a:off x="716915" y="2773045"/>
            <a:ext cx="180149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例：删除</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8"/>
          <p:cNvSpPr/>
          <p:nvPr>
            <p:custDataLst>
              <p:tags r:id="rId1"/>
            </p:custDataLst>
          </p:nvPr>
        </p:nvSpPr>
        <p:spPr>
          <a:xfrm>
            <a:off x="716915" y="1289685"/>
            <a:ext cx="372300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Title 6"/>
          <p:cNvSpPr txBox="1"/>
          <p:nvPr>
            <p:custDataLst>
              <p:tags r:id="rId2"/>
            </p:custDataLst>
          </p:nvPr>
        </p:nvSpPr>
        <p:spPr>
          <a:xfrm>
            <a:off x="777875" y="1294130"/>
            <a:ext cx="3636010" cy="783590"/>
          </a:xfrm>
          <a:prstGeom prst="rect">
            <a:avLst/>
          </a:prstGeom>
          <a:noFill/>
          <a:ln w="3175">
            <a:noFill/>
            <a:prstDash val="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spcAft>
                <a:spcPts val="800"/>
              </a:spcAft>
            </a:pPr>
            <a:r>
              <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删除黑结点的调整策略</a:t>
            </a:r>
            <a:endPar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7" name="任意多边形: 形状 28"/>
          <p:cNvSpPr/>
          <p:nvPr>
            <p:custDataLst>
              <p:tags r:id="rId3"/>
            </p:custDataLst>
          </p:nvPr>
        </p:nvSpPr>
        <p:spPr>
          <a:xfrm>
            <a:off x="716915" y="2773045"/>
            <a:ext cx="180149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例：删除</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pic"/>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a:xfrm>
            <a:off x="4121785" y="2440940"/>
            <a:ext cx="5507355" cy="3308985"/>
          </a:xfrm>
          <a:prstGeom prst="rect">
            <a:avLst/>
          </a:prstGeom>
        </p:spPr>
      </p:pic>
      <p:sp>
        <p:nvSpPr>
          <p:cNvPr id="6" name="文本框 5"/>
          <p:cNvSpPr txBox="1"/>
          <p:nvPr>
            <p:custDataLst>
              <p:tags r:id="rId6"/>
            </p:custDataLst>
          </p:nvPr>
        </p:nvSpPr>
        <p:spPr>
          <a:xfrm>
            <a:off x="3563202" y="5749628"/>
            <a:ext cx="6624535" cy="777008"/>
          </a:xfrm>
          <a:prstGeom prst="rect">
            <a:avLst/>
          </a:prstGeom>
          <a:noFill/>
        </p:spPr>
        <p:txBody>
          <a:bodyPr wrap="square" rtlCol="0">
            <a:spAutoFit/>
          </a:bodyPr>
          <a:p>
            <a:pPr>
              <a:lnSpc>
                <a:spcPct val="130000"/>
              </a:lnSpc>
            </a:pPr>
            <a:r>
              <a:rPr lang="zh-CN" altLang="en-US" sz="1800" dirty="0">
                <a:latin typeface="Arial" panose="020B0604020202020204" pitchFamily="34" charset="0"/>
                <a:ea typeface="微软雅黑" panose="020B0503020204020204" pitchFamily="34" charset="-122"/>
              </a:rPr>
              <a:t>双黑空结点继续处理：兄弟黑色，兄弟的两个孩子都是黑色，兄弟置红色，双亲作为</a:t>
            </a:r>
            <a:r>
              <a:rPr lang="en-US" altLang="zh-CN" sz="1800" dirty="0">
                <a:latin typeface="Arial" panose="020B0604020202020204" pitchFamily="34" charset="0"/>
                <a:ea typeface="微软雅黑" panose="020B0503020204020204" pitchFamily="34" charset="-122"/>
              </a:rPr>
              <a:t>X</a:t>
            </a:r>
            <a:r>
              <a:rPr lang="zh-CN" altLang="en-US" sz="1800" dirty="0">
                <a:latin typeface="Arial" panose="020B0604020202020204" pitchFamily="34" charset="0"/>
                <a:ea typeface="微软雅黑" panose="020B0503020204020204" pitchFamily="34" charset="-122"/>
              </a:rPr>
              <a:t>继续调整</a:t>
            </a:r>
            <a:endParaRPr lang="zh-CN" altLang="en-US" sz="1800"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8"/>
          <p:cNvSpPr/>
          <p:nvPr>
            <p:custDataLst>
              <p:tags r:id="rId1"/>
            </p:custDataLst>
          </p:nvPr>
        </p:nvSpPr>
        <p:spPr>
          <a:xfrm>
            <a:off x="716915" y="1289685"/>
            <a:ext cx="372300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Title 6"/>
          <p:cNvSpPr txBox="1"/>
          <p:nvPr>
            <p:custDataLst>
              <p:tags r:id="rId2"/>
            </p:custDataLst>
          </p:nvPr>
        </p:nvSpPr>
        <p:spPr>
          <a:xfrm>
            <a:off x="777875" y="1294130"/>
            <a:ext cx="3636010" cy="783590"/>
          </a:xfrm>
          <a:prstGeom prst="rect">
            <a:avLst/>
          </a:prstGeom>
          <a:noFill/>
          <a:ln w="3175">
            <a:noFill/>
            <a:prstDash val="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spcAft>
                <a:spcPts val="800"/>
              </a:spcAft>
            </a:pPr>
            <a:r>
              <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删除黑结点的调整策略</a:t>
            </a:r>
            <a:endPar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7" name="任意多边形: 形状 28"/>
          <p:cNvSpPr/>
          <p:nvPr>
            <p:custDataLst>
              <p:tags r:id="rId3"/>
            </p:custDataLst>
          </p:nvPr>
        </p:nvSpPr>
        <p:spPr>
          <a:xfrm>
            <a:off x="716915" y="2773045"/>
            <a:ext cx="180149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例：删除</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custDataLst>
              <p:tags r:id="rId4"/>
            </p:custDataLst>
          </p:nvPr>
        </p:nvSpPr>
        <p:spPr>
          <a:xfrm>
            <a:off x="4588665" y="6097295"/>
            <a:ext cx="3677610" cy="416909"/>
          </a:xfrm>
          <a:prstGeom prst="rect">
            <a:avLst/>
          </a:prstGeom>
          <a:noFill/>
        </p:spPr>
        <p:txBody>
          <a:bodyPr wrap="none" rtlCol="0">
            <a:spAutoFit/>
          </a:bodyPr>
          <a:p>
            <a:pPr>
              <a:lnSpc>
                <a:spcPct val="130000"/>
              </a:lnSpc>
            </a:pPr>
            <a:r>
              <a:rPr lang="en-US" altLang="zh-CN" sz="1800" dirty="0">
                <a:latin typeface="Arial" panose="020B0604020202020204" pitchFamily="34" charset="0"/>
                <a:ea typeface="微软雅黑" panose="020B0503020204020204" pitchFamily="34" charset="-122"/>
              </a:rPr>
              <a:t>35</a:t>
            </a:r>
            <a:r>
              <a:rPr lang="zh-CN" altLang="en-US" sz="1800" dirty="0">
                <a:latin typeface="Arial" panose="020B0604020202020204" pitchFamily="34" charset="0"/>
                <a:ea typeface="微软雅黑" panose="020B0503020204020204" pitchFamily="34" charset="-122"/>
              </a:rPr>
              <a:t>是红色，结束循环，设置为黑色</a:t>
            </a:r>
            <a:endParaRPr lang="zh-CN" altLang="en-US" sz="1800" dirty="0">
              <a:latin typeface="Arial" panose="020B0604020202020204" pitchFamily="34" charset="0"/>
              <a:ea typeface="微软雅黑" panose="020B0503020204020204" pitchFamily="34" charset="-122"/>
            </a:endParaRPr>
          </a:p>
        </p:txBody>
      </p:sp>
      <p:pic>
        <p:nvPicPr>
          <p:cNvPr id="9" name="pic"/>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a:xfrm>
            <a:off x="4308475" y="2516505"/>
            <a:ext cx="5427345" cy="328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8"/>
          <p:cNvSpPr/>
          <p:nvPr>
            <p:custDataLst>
              <p:tags r:id="rId1"/>
            </p:custDataLst>
          </p:nvPr>
        </p:nvSpPr>
        <p:spPr>
          <a:xfrm>
            <a:off x="716915" y="1289685"/>
            <a:ext cx="372300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Title 6"/>
          <p:cNvSpPr txBox="1"/>
          <p:nvPr>
            <p:custDataLst>
              <p:tags r:id="rId2"/>
            </p:custDataLst>
          </p:nvPr>
        </p:nvSpPr>
        <p:spPr>
          <a:xfrm>
            <a:off x="777875" y="1294130"/>
            <a:ext cx="3636010" cy="783590"/>
          </a:xfrm>
          <a:prstGeom prst="rect">
            <a:avLst/>
          </a:prstGeom>
          <a:noFill/>
          <a:ln w="3175">
            <a:noFill/>
            <a:prstDash val="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spcAft>
                <a:spcPts val="800"/>
              </a:spcAft>
            </a:pPr>
            <a:r>
              <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删除黑结点的调整策略</a:t>
            </a:r>
            <a:endPar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5" name="Title 6"/>
          <p:cNvSpPr txBox="1"/>
          <p:nvPr>
            <p:custDataLst>
              <p:tags r:id="rId3"/>
            </p:custDataLst>
          </p:nvPr>
        </p:nvSpPr>
        <p:spPr>
          <a:xfrm>
            <a:off x="8970729" y="1615980"/>
            <a:ext cx="2797279" cy="4410710"/>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285750" indent="-285750" algn="just">
              <a:lnSpc>
                <a:spcPct val="130000"/>
              </a:lnSpc>
              <a:spcAft>
                <a:spcPts val="800"/>
              </a:spcAft>
              <a:buFont typeface="Arial" panose="020B0604020202020204" pitchFamily="34" charset="0"/>
              <a:buChar char="•"/>
            </a:pP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双黑的兄弟是黑色，且兄弟的</a:t>
            </a: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2</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个孩子都是黑色：</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无论双亲的颜色，方法都是：兄弟置红色，以父结点</a:t>
            </a: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B</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作为当前结点，继续向根方向调整</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(1)</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红结点</a:t>
            </a: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B</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结束循环</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(2) </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黑结点</a:t>
            </a: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B</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继续调整</a:t>
            </a:r>
            <a:endPar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p:txBody>
      </p:sp>
      <p:sp>
        <p:nvSpPr>
          <p:cNvPr id="6" name="右箭头 5"/>
          <p:cNvSpPr/>
          <p:nvPr>
            <p:custDataLst>
              <p:tags r:id="rId4"/>
            </p:custDataLst>
          </p:nvPr>
        </p:nvSpPr>
        <p:spPr>
          <a:xfrm>
            <a:off x="4148455" y="3045460"/>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custDataLst>
              <p:tags r:id="rId5"/>
            </p:custDataLst>
          </p:nvPr>
        </p:nvSpPr>
        <p:spPr>
          <a:xfrm>
            <a:off x="4393565" y="5114290"/>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
          <p:cNvPicPr>
            <a:picLocks noChangeAspect="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a:xfrm>
            <a:off x="495300" y="2298065"/>
            <a:ext cx="3579495" cy="1645285"/>
          </a:xfrm>
          <a:prstGeom prst="rect">
            <a:avLst/>
          </a:prstGeom>
        </p:spPr>
      </p:pic>
      <p:pic>
        <p:nvPicPr>
          <p:cNvPr id="13" name="pic"/>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a:xfrm>
            <a:off x="266700" y="4416425"/>
            <a:ext cx="3950970" cy="1815465"/>
          </a:xfrm>
          <a:prstGeom prst="rect">
            <a:avLst/>
          </a:prstGeom>
        </p:spPr>
      </p:pic>
      <p:pic>
        <p:nvPicPr>
          <p:cNvPr id="14" name="pic"/>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rcRect/>
          <a:stretch>
            <a:fillRect/>
          </a:stretch>
        </p:blipFill>
        <p:spPr>
          <a:xfrm>
            <a:off x="5462905" y="4416425"/>
            <a:ext cx="3778885" cy="1736725"/>
          </a:xfrm>
          <a:prstGeom prst="rect">
            <a:avLst/>
          </a:prstGeom>
        </p:spPr>
      </p:pic>
      <p:pic>
        <p:nvPicPr>
          <p:cNvPr id="15" name="pic"/>
          <p:cNvPicPr>
            <a:picLocks noChangeAspect="1"/>
          </p:cNvPicPr>
          <p:nvPr>
            <p:custDataLst>
              <p:tags r:id="rId12"/>
            </p:custDataLst>
          </p:nvPr>
        </p:nvPicPr>
        <p:blipFill>
          <a:blip r:embed="rId13">
            <a:extLst>
              <a:ext uri="{28A0092B-C50C-407E-A947-70E740481C1C}">
                <a14:useLocalDpi xmlns:a14="http://schemas.microsoft.com/office/drawing/2010/main" val="0"/>
              </a:ext>
            </a:extLst>
          </a:blip>
          <a:srcRect/>
          <a:stretch>
            <a:fillRect/>
          </a:stretch>
        </p:blipFill>
        <p:spPr>
          <a:xfrm>
            <a:off x="5073015" y="2298065"/>
            <a:ext cx="3625215" cy="1666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bldLvl="0" animBg="1"/>
      <p:bldP spid="6" grpId="1" animBg="1"/>
      <p:bldP spid="10" grpId="0" bldLvl="0" animBg="1"/>
      <p:bldP spid="1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8"/>
          <p:cNvSpPr/>
          <p:nvPr>
            <p:custDataLst>
              <p:tags r:id="rId1"/>
            </p:custDataLst>
          </p:nvPr>
        </p:nvSpPr>
        <p:spPr>
          <a:xfrm>
            <a:off x="716915" y="1289685"/>
            <a:ext cx="372300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Title 6"/>
          <p:cNvSpPr txBox="1"/>
          <p:nvPr>
            <p:custDataLst>
              <p:tags r:id="rId2"/>
            </p:custDataLst>
          </p:nvPr>
        </p:nvSpPr>
        <p:spPr>
          <a:xfrm>
            <a:off x="777875" y="1294130"/>
            <a:ext cx="3636010" cy="783590"/>
          </a:xfrm>
          <a:prstGeom prst="rect">
            <a:avLst/>
          </a:prstGeom>
          <a:noFill/>
          <a:ln w="3175">
            <a:noFill/>
            <a:prstDash val="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spcAft>
                <a:spcPts val="800"/>
              </a:spcAft>
            </a:pPr>
            <a:r>
              <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删除黑结点的调整策略</a:t>
            </a:r>
            <a:endPar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8" name="pic"/>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a:xfrm>
            <a:off x="2740660" y="2727960"/>
            <a:ext cx="9215755" cy="2787650"/>
          </a:xfrm>
          <a:prstGeom prst="rect">
            <a:avLst/>
          </a:prstGeom>
        </p:spPr>
      </p:pic>
      <p:sp>
        <p:nvSpPr>
          <p:cNvPr id="17" name="任意多边形: 形状 28"/>
          <p:cNvSpPr/>
          <p:nvPr>
            <p:custDataLst>
              <p:tags r:id="rId5"/>
            </p:custDataLst>
          </p:nvPr>
        </p:nvSpPr>
        <p:spPr>
          <a:xfrm>
            <a:off x="716915" y="2773045"/>
            <a:ext cx="180149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例：删除</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8"/>
          <p:cNvSpPr/>
          <p:nvPr>
            <p:custDataLst>
              <p:tags r:id="rId1"/>
            </p:custDataLst>
          </p:nvPr>
        </p:nvSpPr>
        <p:spPr>
          <a:xfrm>
            <a:off x="716915" y="1289685"/>
            <a:ext cx="372300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Title 6"/>
          <p:cNvSpPr txBox="1"/>
          <p:nvPr>
            <p:custDataLst>
              <p:tags r:id="rId2"/>
            </p:custDataLst>
          </p:nvPr>
        </p:nvSpPr>
        <p:spPr>
          <a:xfrm>
            <a:off x="777875" y="1294130"/>
            <a:ext cx="3636010" cy="783590"/>
          </a:xfrm>
          <a:prstGeom prst="rect">
            <a:avLst/>
          </a:prstGeom>
          <a:noFill/>
          <a:ln w="3175">
            <a:noFill/>
            <a:prstDash val="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spcAft>
                <a:spcPts val="800"/>
              </a:spcAft>
            </a:pPr>
            <a:r>
              <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删除黑结点的调整策略</a:t>
            </a:r>
            <a:endPar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8" name="pic"/>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a:xfrm>
            <a:off x="2294890" y="1995805"/>
            <a:ext cx="9804400" cy="3088005"/>
          </a:xfrm>
          <a:prstGeom prst="rect">
            <a:avLst/>
          </a:prstGeom>
        </p:spPr>
      </p:pic>
      <p:sp>
        <p:nvSpPr>
          <p:cNvPr id="17" name="任意多边形: 形状 28"/>
          <p:cNvSpPr/>
          <p:nvPr>
            <p:custDataLst>
              <p:tags r:id="rId5"/>
            </p:custDataLst>
          </p:nvPr>
        </p:nvSpPr>
        <p:spPr>
          <a:xfrm>
            <a:off x="716915" y="2773045"/>
            <a:ext cx="180149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例：删除</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文本框 15"/>
          <p:cNvSpPr txBox="1"/>
          <p:nvPr>
            <p:custDataLst>
              <p:tags r:id="rId6"/>
            </p:custDataLst>
          </p:nvPr>
        </p:nvSpPr>
        <p:spPr>
          <a:xfrm>
            <a:off x="2294890" y="5271770"/>
            <a:ext cx="9661525" cy="810260"/>
          </a:xfrm>
          <a:prstGeom prst="rect">
            <a:avLst/>
          </a:prstGeom>
          <a:noFill/>
        </p:spPr>
        <p:txBody>
          <a:bodyPr wrap="square" rtlCol="0">
            <a:spAutoFit/>
          </a:bodyPr>
          <a:p>
            <a:pPr>
              <a:lnSpc>
                <a:spcPct val="13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删除</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的左黑叶结点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被删除后，双黑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是空结点，兄弟是黑色的，兄弟孩子都是黑色。</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处理策略：</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兄弟结点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置红，父结点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继续调整；持续这个过程直到根结点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0891" y="2740372"/>
            <a:ext cx="540023" cy="1384403"/>
          </a:xfrm>
          <a:custGeom>
            <a:avLst/>
            <a:gdLst/>
            <a:ahLst/>
            <a:cxnLst/>
            <a:rect l="l" t="t" r="r" b="b"/>
            <a:pathLst>
              <a:path w="540023" h="1384403">
                <a:moveTo>
                  <a:pt x="195374" y="1232620"/>
                </a:moveTo>
                <a:lnTo>
                  <a:pt x="204155" y="1247987"/>
                </a:lnTo>
                <a:cubicBezTo>
                  <a:pt x="132445" y="1288964"/>
                  <a:pt x="80491" y="1317502"/>
                  <a:pt x="48295" y="1333600"/>
                </a:cubicBezTo>
                <a:cubicBezTo>
                  <a:pt x="42441" y="1337991"/>
                  <a:pt x="37319" y="1336527"/>
                  <a:pt x="32928" y="1329210"/>
                </a:cubicBezTo>
                <a:cubicBezTo>
                  <a:pt x="27074" y="1321892"/>
                  <a:pt x="16830" y="1305062"/>
                  <a:pt x="2195" y="1278720"/>
                </a:cubicBezTo>
                <a:cubicBezTo>
                  <a:pt x="732" y="1277256"/>
                  <a:pt x="0" y="1275793"/>
                  <a:pt x="0" y="1274329"/>
                </a:cubicBezTo>
                <a:close/>
                <a:moveTo>
                  <a:pt x="458800" y="863824"/>
                </a:moveTo>
                <a:cubicBezTo>
                  <a:pt x="460264" y="862361"/>
                  <a:pt x="463190" y="863092"/>
                  <a:pt x="467581" y="866019"/>
                </a:cubicBezTo>
                <a:cubicBezTo>
                  <a:pt x="470508" y="867483"/>
                  <a:pt x="474167" y="870410"/>
                  <a:pt x="478557" y="874800"/>
                </a:cubicBezTo>
                <a:cubicBezTo>
                  <a:pt x="500509" y="892362"/>
                  <a:pt x="515144" y="903338"/>
                  <a:pt x="522461" y="907728"/>
                </a:cubicBezTo>
                <a:cubicBezTo>
                  <a:pt x="528315" y="912119"/>
                  <a:pt x="530510" y="915778"/>
                  <a:pt x="529047" y="918705"/>
                </a:cubicBezTo>
                <a:cubicBezTo>
                  <a:pt x="529047" y="920168"/>
                  <a:pt x="526120" y="922363"/>
                  <a:pt x="520266" y="925290"/>
                </a:cubicBezTo>
                <a:cubicBezTo>
                  <a:pt x="511485" y="928217"/>
                  <a:pt x="507826" y="934071"/>
                  <a:pt x="509290" y="942852"/>
                </a:cubicBezTo>
                <a:cubicBezTo>
                  <a:pt x="509290" y="1112615"/>
                  <a:pt x="508558" y="1223839"/>
                  <a:pt x="507095" y="1276525"/>
                </a:cubicBezTo>
                <a:cubicBezTo>
                  <a:pt x="507095" y="1314575"/>
                  <a:pt x="500509" y="1336527"/>
                  <a:pt x="487338" y="1342381"/>
                </a:cubicBezTo>
                <a:cubicBezTo>
                  <a:pt x="477093" y="1351162"/>
                  <a:pt x="467581" y="1361406"/>
                  <a:pt x="458800" y="1373114"/>
                </a:cubicBezTo>
                <a:cubicBezTo>
                  <a:pt x="450019" y="1381895"/>
                  <a:pt x="442702" y="1385554"/>
                  <a:pt x="436848" y="1384090"/>
                </a:cubicBezTo>
                <a:cubicBezTo>
                  <a:pt x="432457" y="1381163"/>
                  <a:pt x="430994" y="1373846"/>
                  <a:pt x="432457" y="1362138"/>
                </a:cubicBezTo>
                <a:cubicBezTo>
                  <a:pt x="436848" y="1347503"/>
                  <a:pt x="433921" y="1337259"/>
                  <a:pt x="423677" y="1331405"/>
                </a:cubicBezTo>
                <a:cubicBezTo>
                  <a:pt x="413432" y="1321161"/>
                  <a:pt x="392212" y="1307989"/>
                  <a:pt x="360015" y="1291891"/>
                </a:cubicBezTo>
                <a:lnTo>
                  <a:pt x="366601" y="1278720"/>
                </a:lnTo>
                <a:lnTo>
                  <a:pt x="443434" y="1294086"/>
                </a:lnTo>
                <a:cubicBezTo>
                  <a:pt x="447824" y="1276525"/>
                  <a:pt x="450019" y="1152861"/>
                  <a:pt x="450019" y="923095"/>
                </a:cubicBezTo>
                <a:lnTo>
                  <a:pt x="278792" y="929681"/>
                </a:lnTo>
                <a:lnTo>
                  <a:pt x="274402" y="1221644"/>
                </a:lnTo>
                <a:cubicBezTo>
                  <a:pt x="302208" y="1173349"/>
                  <a:pt x="323428" y="1130177"/>
                  <a:pt x="338063" y="1092127"/>
                </a:cubicBezTo>
                <a:cubicBezTo>
                  <a:pt x="323428" y="1061394"/>
                  <a:pt x="305135" y="1027002"/>
                  <a:pt x="283183" y="988951"/>
                </a:cubicBezTo>
                <a:lnTo>
                  <a:pt x="296354" y="980171"/>
                </a:lnTo>
                <a:cubicBezTo>
                  <a:pt x="318306" y="1005050"/>
                  <a:pt x="337332" y="1028465"/>
                  <a:pt x="353430" y="1050417"/>
                </a:cubicBezTo>
                <a:cubicBezTo>
                  <a:pt x="357820" y="1038710"/>
                  <a:pt x="362211" y="1026270"/>
                  <a:pt x="366601" y="1013099"/>
                </a:cubicBezTo>
                <a:cubicBezTo>
                  <a:pt x="373918" y="986756"/>
                  <a:pt x="378309" y="966999"/>
                  <a:pt x="379772" y="953828"/>
                </a:cubicBezTo>
                <a:cubicBezTo>
                  <a:pt x="379772" y="947974"/>
                  <a:pt x="384163" y="947242"/>
                  <a:pt x="392944" y="951633"/>
                </a:cubicBezTo>
                <a:cubicBezTo>
                  <a:pt x="397334" y="956023"/>
                  <a:pt x="406847" y="961877"/>
                  <a:pt x="421481" y="969194"/>
                </a:cubicBezTo>
                <a:cubicBezTo>
                  <a:pt x="427335" y="972121"/>
                  <a:pt x="430994" y="974317"/>
                  <a:pt x="432457" y="975780"/>
                </a:cubicBezTo>
                <a:cubicBezTo>
                  <a:pt x="436848" y="977244"/>
                  <a:pt x="436848" y="983098"/>
                  <a:pt x="432457" y="993342"/>
                </a:cubicBezTo>
                <a:cubicBezTo>
                  <a:pt x="430994" y="997732"/>
                  <a:pt x="428067" y="1004318"/>
                  <a:pt x="423677" y="1013099"/>
                </a:cubicBezTo>
                <a:cubicBezTo>
                  <a:pt x="420750" y="1021880"/>
                  <a:pt x="417823" y="1028465"/>
                  <a:pt x="414896" y="1032856"/>
                </a:cubicBezTo>
                <a:cubicBezTo>
                  <a:pt x="406115" y="1054808"/>
                  <a:pt x="397334" y="1075297"/>
                  <a:pt x="388553" y="1094322"/>
                </a:cubicBezTo>
                <a:cubicBezTo>
                  <a:pt x="413432" y="1127982"/>
                  <a:pt x="430994" y="1153593"/>
                  <a:pt x="441238" y="1171154"/>
                </a:cubicBezTo>
                <a:cubicBezTo>
                  <a:pt x="448556" y="1182862"/>
                  <a:pt x="448556" y="1193838"/>
                  <a:pt x="441238" y="1204082"/>
                </a:cubicBezTo>
                <a:cubicBezTo>
                  <a:pt x="429531" y="1224571"/>
                  <a:pt x="417823" y="1239206"/>
                  <a:pt x="406115" y="1247987"/>
                </a:cubicBezTo>
                <a:cubicBezTo>
                  <a:pt x="391480" y="1211400"/>
                  <a:pt x="376845" y="1175545"/>
                  <a:pt x="362211" y="1140421"/>
                </a:cubicBezTo>
                <a:cubicBezTo>
                  <a:pt x="338795" y="1179935"/>
                  <a:pt x="308794" y="1216522"/>
                  <a:pt x="272207" y="1250182"/>
                </a:cubicBezTo>
                <a:lnTo>
                  <a:pt x="272207" y="1337991"/>
                </a:lnTo>
                <a:cubicBezTo>
                  <a:pt x="272207" y="1346771"/>
                  <a:pt x="269280" y="1351894"/>
                  <a:pt x="263426" y="1353357"/>
                </a:cubicBezTo>
                <a:cubicBezTo>
                  <a:pt x="248791" y="1363602"/>
                  <a:pt x="234156" y="1370919"/>
                  <a:pt x="219522" y="1375309"/>
                </a:cubicBezTo>
                <a:cubicBezTo>
                  <a:pt x="212204" y="1376773"/>
                  <a:pt x="209277" y="1373846"/>
                  <a:pt x="210741" y="1366528"/>
                </a:cubicBezTo>
                <a:cubicBezTo>
                  <a:pt x="213668" y="1307989"/>
                  <a:pt x="216595" y="1202619"/>
                  <a:pt x="219522" y="1050417"/>
                </a:cubicBezTo>
                <a:cubicBezTo>
                  <a:pt x="220985" y="1005050"/>
                  <a:pt x="221717" y="975048"/>
                  <a:pt x="221717" y="960414"/>
                </a:cubicBezTo>
                <a:cubicBezTo>
                  <a:pt x="221717" y="932608"/>
                  <a:pt x="221717" y="906265"/>
                  <a:pt x="221717" y="881386"/>
                </a:cubicBezTo>
                <a:cubicBezTo>
                  <a:pt x="221717" y="876995"/>
                  <a:pt x="222449" y="874800"/>
                  <a:pt x="223912" y="874800"/>
                </a:cubicBezTo>
                <a:cubicBezTo>
                  <a:pt x="223912" y="873337"/>
                  <a:pt x="226107" y="873337"/>
                  <a:pt x="230498" y="874800"/>
                </a:cubicBezTo>
                <a:cubicBezTo>
                  <a:pt x="242206" y="879191"/>
                  <a:pt x="259035" y="887972"/>
                  <a:pt x="280988" y="901143"/>
                </a:cubicBezTo>
                <a:lnTo>
                  <a:pt x="434653" y="894557"/>
                </a:lnTo>
                <a:cubicBezTo>
                  <a:pt x="434653" y="894557"/>
                  <a:pt x="435384" y="894557"/>
                  <a:pt x="436848" y="894557"/>
                </a:cubicBezTo>
                <a:cubicBezTo>
                  <a:pt x="445629" y="893094"/>
                  <a:pt x="450019" y="890167"/>
                  <a:pt x="450019" y="885776"/>
                </a:cubicBezTo>
                <a:cubicBezTo>
                  <a:pt x="452946" y="882849"/>
                  <a:pt x="454410" y="878459"/>
                  <a:pt x="454410" y="872605"/>
                </a:cubicBezTo>
                <a:cubicBezTo>
                  <a:pt x="455873" y="866751"/>
                  <a:pt x="457337" y="863824"/>
                  <a:pt x="458800" y="863824"/>
                </a:cubicBezTo>
                <a:close/>
                <a:moveTo>
                  <a:pt x="111956" y="857239"/>
                </a:moveTo>
                <a:cubicBezTo>
                  <a:pt x="113420" y="855775"/>
                  <a:pt x="115615" y="856507"/>
                  <a:pt x="118542" y="859434"/>
                </a:cubicBezTo>
                <a:cubicBezTo>
                  <a:pt x="120005" y="860897"/>
                  <a:pt x="123664" y="863092"/>
                  <a:pt x="129518" y="866019"/>
                </a:cubicBezTo>
                <a:cubicBezTo>
                  <a:pt x="155860" y="880654"/>
                  <a:pt x="170495" y="889435"/>
                  <a:pt x="173422" y="892362"/>
                </a:cubicBezTo>
                <a:cubicBezTo>
                  <a:pt x="177813" y="895289"/>
                  <a:pt x="177081" y="899679"/>
                  <a:pt x="171227" y="905533"/>
                </a:cubicBezTo>
                <a:cubicBezTo>
                  <a:pt x="166836" y="909924"/>
                  <a:pt x="158787" y="919436"/>
                  <a:pt x="147080" y="934071"/>
                </a:cubicBezTo>
                <a:cubicBezTo>
                  <a:pt x="110493" y="980902"/>
                  <a:pt x="81223" y="1013099"/>
                  <a:pt x="59271" y="1030660"/>
                </a:cubicBezTo>
                <a:lnTo>
                  <a:pt x="131713" y="1021880"/>
                </a:lnTo>
                <a:cubicBezTo>
                  <a:pt x="136103" y="1014562"/>
                  <a:pt x="139762" y="1007977"/>
                  <a:pt x="142689" y="1002123"/>
                </a:cubicBezTo>
                <a:cubicBezTo>
                  <a:pt x="150006" y="988951"/>
                  <a:pt x="155860" y="975048"/>
                  <a:pt x="160251" y="960414"/>
                </a:cubicBezTo>
                <a:cubicBezTo>
                  <a:pt x="161714" y="957487"/>
                  <a:pt x="163178" y="956023"/>
                  <a:pt x="164641" y="956023"/>
                </a:cubicBezTo>
                <a:cubicBezTo>
                  <a:pt x="164641" y="954560"/>
                  <a:pt x="166105" y="955292"/>
                  <a:pt x="169032" y="958218"/>
                </a:cubicBezTo>
                <a:cubicBezTo>
                  <a:pt x="193911" y="974317"/>
                  <a:pt x="209277" y="986024"/>
                  <a:pt x="215131" y="993342"/>
                </a:cubicBezTo>
                <a:cubicBezTo>
                  <a:pt x="217326" y="994074"/>
                  <a:pt x="218424" y="995537"/>
                  <a:pt x="218424" y="997732"/>
                </a:cubicBezTo>
                <a:cubicBezTo>
                  <a:pt x="218424" y="999927"/>
                  <a:pt x="217326" y="1002854"/>
                  <a:pt x="215131" y="1006513"/>
                </a:cubicBezTo>
                <a:cubicBezTo>
                  <a:pt x="212204" y="1009440"/>
                  <a:pt x="207814" y="1014562"/>
                  <a:pt x="201960" y="1021880"/>
                </a:cubicBezTo>
                <a:cubicBezTo>
                  <a:pt x="194643" y="1029197"/>
                  <a:pt x="189520" y="1035051"/>
                  <a:pt x="186593" y="1039441"/>
                </a:cubicBezTo>
                <a:cubicBezTo>
                  <a:pt x="154397" y="1084809"/>
                  <a:pt x="121469" y="1123591"/>
                  <a:pt x="87809" y="1155788"/>
                </a:cubicBezTo>
                <a:lnTo>
                  <a:pt x="190984" y="1140421"/>
                </a:lnTo>
                <a:lnTo>
                  <a:pt x="199765" y="1160178"/>
                </a:lnTo>
                <a:lnTo>
                  <a:pt x="87809" y="1199692"/>
                </a:lnTo>
                <a:cubicBezTo>
                  <a:pt x="67320" y="1208473"/>
                  <a:pt x="54149" y="1215790"/>
                  <a:pt x="48295" y="1221644"/>
                </a:cubicBezTo>
                <a:lnTo>
                  <a:pt x="15367" y="1162373"/>
                </a:lnTo>
                <a:cubicBezTo>
                  <a:pt x="34392" y="1159447"/>
                  <a:pt x="48295" y="1150666"/>
                  <a:pt x="57076" y="1136031"/>
                </a:cubicBezTo>
                <a:cubicBezTo>
                  <a:pt x="76101" y="1109688"/>
                  <a:pt x="94394" y="1083346"/>
                  <a:pt x="111956" y="1057003"/>
                </a:cubicBezTo>
                <a:lnTo>
                  <a:pt x="68052" y="1070174"/>
                </a:lnTo>
                <a:cubicBezTo>
                  <a:pt x="51954" y="1076028"/>
                  <a:pt x="39514" y="1082614"/>
                  <a:pt x="30733" y="1089931"/>
                </a:cubicBezTo>
                <a:lnTo>
                  <a:pt x="0" y="1037246"/>
                </a:lnTo>
                <a:cubicBezTo>
                  <a:pt x="13171" y="1032856"/>
                  <a:pt x="23416" y="1026270"/>
                  <a:pt x="30733" y="1017489"/>
                </a:cubicBezTo>
                <a:cubicBezTo>
                  <a:pt x="61466" y="967731"/>
                  <a:pt x="82687" y="928949"/>
                  <a:pt x="94394" y="901143"/>
                </a:cubicBezTo>
                <a:cubicBezTo>
                  <a:pt x="101712" y="885045"/>
                  <a:pt x="106834" y="871873"/>
                  <a:pt x="109761" y="861629"/>
                </a:cubicBezTo>
                <a:cubicBezTo>
                  <a:pt x="111224" y="858702"/>
                  <a:pt x="111956" y="857239"/>
                  <a:pt x="111956" y="857239"/>
                </a:cubicBezTo>
                <a:close/>
                <a:moveTo>
                  <a:pt x="498314" y="233425"/>
                </a:moveTo>
                <a:cubicBezTo>
                  <a:pt x="501241" y="236352"/>
                  <a:pt x="504900" y="240011"/>
                  <a:pt x="509290" y="244402"/>
                </a:cubicBezTo>
                <a:cubicBezTo>
                  <a:pt x="518071" y="254646"/>
                  <a:pt x="524656" y="261231"/>
                  <a:pt x="529047" y="264158"/>
                </a:cubicBezTo>
                <a:cubicBezTo>
                  <a:pt x="531974" y="267085"/>
                  <a:pt x="532706" y="270012"/>
                  <a:pt x="531242" y="272939"/>
                </a:cubicBezTo>
                <a:cubicBezTo>
                  <a:pt x="529779" y="274403"/>
                  <a:pt x="526852" y="275135"/>
                  <a:pt x="522461" y="275135"/>
                </a:cubicBezTo>
                <a:cubicBezTo>
                  <a:pt x="510753" y="273671"/>
                  <a:pt x="490997" y="273671"/>
                  <a:pt x="463190" y="275135"/>
                </a:cubicBezTo>
                <a:cubicBezTo>
                  <a:pt x="445629" y="275135"/>
                  <a:pt x="431726" y="275135"/>
                  <a:pt x="421481" y="275135"/>
                </a:cubicBezTo>
                <a:lnTo>
                  <a:pt x="381968" y="277330"/>
                </a:lnTo>
                <a:cubicBezTo>
                  <a:pt x="387821" y="278793"/>
                  <a:pt x="390017" y="280988"/>
                  <a:pt x="388553" y="283915"/>
                </a:cubicBezTo>
                <a:lnTo>
                  <a:pt x="388553" y="336601"/>
                </a:lnTo>
                <a:lnTo>
                  <a:pt x="436848" y="334405"/>
                </a:lnTo>
                <a:cubicBezTo>
                  <a:pt x="442702" y="332942"/>
                  <a:pt x="452214" y="331478"/>
                  <a:pt x="465386" y="330015"/>
                </a:cubicBezTo>
                <a:cubicBezTo>
                  <a:pt x="478557" y="328551"/>
                  <a:pt x="487338" y="327820"/>
                  <a:pt x="491728" y="327820"/>
                </a:cubicBezTo>
                <a:cubicBezTo>
                  <a:pt x="500509" y="336601"/>
                  <a:pt x="508558" y="344650"/>
                  <a:pt x="515876" y="351967"/>
                </a:cubicBezTo>
                <a:cubicBezTo>
                  <a:pt x="518803" y="354894"/>
                  <a:pt x="520266" y="357089"/>
                  <a:pt x="520266" y="358553"/>
                </a:cubicBezTo>
                <a:cubicBezTo>
                  <a:pt x="518803" y="360016"/>
                  <a:pt x="515876" y="360748"/>
                  <a:pt x="511485" y="360748"/>
                </a:cubicBezTo>
                <a:cubicBezTo>
                  <a:pt x="492460" y="360748"/>
                  <a:pt x="475630" y="361480"/>
                  <a:pt x="460995" y="362943"/>
                </a:cubicBezTo>
                <a:lnTo>
                  <a:pt x="388553" y="367334"/>
                </a:lnTo>
                <a:lnTo>
                  <a:pt x="388553" y="446361"/>
                </a:lnTo>
                <a:cubicBezTo>
                  <a:pt x="426604" y="452215"/>
                  <a:pt x="477093" y="452947"/>
                  <a:pt x="540023" y="448556"/>
                </a:cubicBezTo>
                <a:lnTo>
                  <a:pt x="537828" y="463923"/>
                </a:lnTo>
                <a:cubicBezTo>
                  <a:pt x="523193" y="472704"/>
                  <a:pt x="507095" y="487339"/>
                  <a:pt x="489533" y="507827"/>
                </a:cubicBezTo>
                <a:cubicBezTo>
                  <a:pt x="485143" y="518072"/>
                  <a:pt x="475630" y="521730"/>
                  <a:pt x="460995" y="518803"/>
                </a:cubicBezTo>
                <a:cubicBezTo>
                  <a:pt x="358552" y="518803"/>
                  <a:pt x="289769" y="483680"/>
                  <a:pt x="254645" y="413433"/>
                </a:cubicBezTo>
                <a:cubicBezTo>
                  <a:pt x="235620" y="463191"/>
                  <a:pt x="200496" y="503437"/>
                  <a:pt x="149275" y="534170"/>
                </a:cubicBezTo>
                <a:lnTo>
                  <a:pt x="140494" y="525389"/>
                </a:lnTo>
                <a:cubicBezTo>
                  <a:pt x="172690" y="477094"/>
                  <a:pt x="193911" y="425141"/>
                  <a:pt x="204155" y="369529"/>
                </a:cubicBezTo>
                <a:cubicBezTo>
                  <a:pt x="208546" y="346113"/>
                  <a:pt x="210741" y="325624"/>
                  <a:pt x="210741" y="308063"/>
                </a:cubicBezTo>
                <a:cubicBezTo>
                  <a:pt x="210741" y="303672"/>
                  <a:pt x="211473" y="301477"/>
                  <a:pt x="212936" y="301477"/>
                </a:cubicBezTo>
                <a:cubicBezTo>
                  <a:pt x="214399" y="300014"/>
                  <a:pt x="217326" y="300014"/>
                  <a:pt x="221717" y="301477"/>
                </a:cubicBezTo>
                <a:cubicBezTo>
                  <a:pt x="239279" y="307331"/>
                  <a:pt x="256840" y="313185"/>
                  <a:pt x="274402" y="319039"/>
                </a:cubicBezTo>
                <a:cubicBezTo>
                  <a:pt x="278792" y="323429"/>
                  <a:pt x="280256" y="327820"/>
                  <a:pt x="278792" y="332210"/>
                </a:cubicBezTo>
                <a:cubicBezTo>
                  <a:pt x="278792" y="335137"/>
                  <a:pt x="276597" y="342454"/>
                  <a:pt x="272207" y="354162"/>
                </a:cubicBezTo>
                <a:cubicBezTo>
                  <a:pt x="267816" y="367334"/>
                  <a:pt x="264889" y="376846"/>
                  <a:pt x="263426" y="382700"/>
                </a:cubicBezTo>
                <a:cubicBezTo>
                  <a:pt x="280988" y="401725"/>
                  <a:pt x="300745" y="416360"/>
                  <a:pt x="322697" y="426604"/>
                </a:cubicBezTo>
                <a:lnTo>
                  <a:pt x="322697" y="279525"/>
                </a:lnTo>
                <a:lnTo>
                  <a:pt x="285378" y="279525"/>
                </a:lnTo>
                <a:cubicBezTo>
                  <a:pt x="266353" y="279525"/>
                  <a:pt x="238547" y="280988"/>
                  <a:pt x="201960" y="283915"/>
                </a:cubicBezTo>
                <a:lnTo>
                  <a:pt x="180008" y="250987"/>
                </a:lnTo>
                <a:cubicBezTo>
                  <a:pt x="194643" y="250987"/>
                  <a:pt x="218790" y="250255"/>
                  <a:pt x="252450" y="248792"/>
                </a:cubicBezTo>
                <a:cubicBezTo>
                  <a:pt x="265621" y="248792"/>
                  <a:pt x="273670" y="248792"/>
                  <a:pt x="276597" y="248792"/>
                </a:cubicBezTo>
                <a:lnTo>
                  <a:pt x="406115" y="244402"/>
                </a:lnTo>
                <a:cubicBezTo>
                  <a:pt x="409042" y="244402"/>
                  <a:pt x="413432" y="244402"/>
                  <a:pt x="419286" y="244402"/>
                </a:cubicBezTo>
                <a:cubicBezTo>
                  <a:pt x="457337" y="241475"/>
                  <a:pt x="483679" y="237816"/>
                  <a:pt x="498314" y="233425"/>
                </a:cubicBezTo>
                <a:close/>
                <a:moveTo>
                  <a:pt x="377577" y="136836"/>
                </a:moveTo>
                <a:lnTo>
                  <a:pt x="289769" y="141226"/>
                </a:lnTo>
                <a:lnTo>
                  <a:pt x="289769" y="178545"/>
                </a:lnTo>
                <a:lnTo>
                  <a:pt x="384163" y="174155"/>
                </a:lnTo>
                <a:cubicBezTo>
                  <a:pt x="395871" y="174155"/>
                  <a:pt x="406115" y="173423"/>
                  <a:pt x="414896" y="171959"/>
                </a:cubicBezTo>
                <a:lnTo>
                  <a:pt x="414896" y="136836"/>
                </a:lnTo>
                <a:cubicBezTo>
                  <a:pt x="406115" y="136836"/>
                  <a:pt x="393675" y="136836"/>
                  <a:pt x="377577" y="136836"/>
                </a:cubicBezTo>
                <a:close/>
                <a:moveTo>
                  <a:pt x="417091" y="68784"/>
                </a:moveTo>
                <a:lnTo>
                  <a:pt x="289769" y="73175"/>
                </a:lnTo>
                <a:lnTo>
                  <a:pt x="289769" y="112689"/>
                </a:lnTo>
                <a:lnTo>
                  <a:pt x="370991" y="108298"/>
                </a:lnTo>
                <a:cubicBezTo>
                  <a:pt x="375382" y="108298"/>
                  <a:pt x="381968" y="107566"/>
                  <a:pt x="390748" y="106103"/>
                </a:cubicBezTo>
                <a:cubicBezTo>
                  <a:pt x="398066" y="106103"/>
                  <a:pt x="403188" y="106103"/>
                  <a:pt x="406115" y="106103"/>
                </a:cubicBezTo>
                <a:cubicBezTo>
                  <a:pt x="409042" y="110493"/>
                  <a:pt x="412701" y="114884"/>
                  <a:pt x="417091" y="119274"/>
                </a:cubicBezTo>
                <a:close/>
                <a:moveTo>
                  <a:pt x="423677" y="11709"/>
                </a:moveTo>
                <a:cubicBezTo>
                  <a:pt x="425140" y="10245"/>
                  <a:pt x="428067" y="10977"/>
                  <a:pt x="432457" y="13904"/>
                </a:cubicBezTo>
                <a:cubicBezTo>
                  <a:pt x="439775" y="19758"/>
                  <a:pt x="451483" y="28539"/>
                  <a:pt x="467581" y="40247"/>
                </a:cubicBezTo>
                <a:cubicBezTo>
                  <a:pt x="480752" y="47564"/>
                  <a:pt x="488801" y="52686"/>
                  <a:pt x="491728" y="55613"/>
                </a:cubicBezTo>
                <a:cubicBezTo>
                  <a:pt x="497582" y="60003"/>
                  <a:pt x="500509" y="63662"/>
                  <a:pt x="500509" y="66589"/>
                </a:cubicBezTo>
                <a:cubicBezTo>
                  <a:pt x="500509" y="69516"/>
                  <a:pt x="497582" y="71711"/>
                  <a:pt x="491728" y="73175"/>
                </a:cubicBezTo>
                <a:cubicBezTo>
                  <a:pt x="482947" y="76102"/>
                  <a:pt x="479289" y="81956"/>
                  <a:pt x="480752" y="90736"/>
                </a:cubicBezTo>
                <a:cubicBezTo>
                  <a:pt x="479289" y="106835"/>
                  <a:pt x="478557" y="141226"/>
                  <a:pt x="478557" y="193912"/>
                </a:cubicBezTo>
                <a:cubicBezTo>
                  <a:pt x="478557" y="198302"/>
                  <a:pt x="477825" y="201229"/>
                  <a:pt x="476362" y="202692"/>
                </a:cubicBezTo>
                <a:cubicBezTo>
                  <a:pt x="467581" y="207083"/>
                  <a:pt x="450019" y="212937"/>
                  <a:pt x="423677" y="220254"/>
                </a:cubicBezTo>
                <a:cubicBezTo>
                  <a:pt x="416359" y="221718"/>
                  <a:pt x="413432" y="219522"/>
                  <a:pt x="414896" y="213668"/>
                </a:cubicBezTo>
                <a:lnTo>
                  <a:pt x="414896" y="202692"/>
                </a:lnTo>
                <a:cubicBezTo>
                  <a:pt x="407578" y="202692"/>
                  <a:pt x="399529" y="202692"/>
                  <a:pt x="390748" y="202692"/>
                </a:cubicBezTo>
                <a:lnTo>
                  <a:pt x="289769" y="207083"/>
                </a:lnTo>
                <a:cubicBezTo>
                  <a:pt x="289769" y="212937"/>
                  <a:pt x="288305" y="216595"/>
                  <a:pt x="285378" y="218059"/>
                </a:cubicBezTo>
                <a:cubicBezTo>
                  <a:pt x="266353" y="225376"/>
                  <a:pt x="248791" y="230498"/>
                  <a:pt x="232693" y="233425"/>
                </a:cubicBezTo>
                <a:cubicBezTo>
                  <a:pt x="229766" y="234889"/>
                  <a:pt x="227571" y="234889"/>
                  <a:pt x="226107" y="233425"/>
                </a:cubicBezTo>
                <a:cubicBezTo>
                  <a:pt x="226107" y="233425"/>
                  <a:pt x="226107" y="231962"/>
                  <a:pt x="226107" y="229035"/>
                </a:cubicBezTo>
                <a:cubicBezTo>
                  <a:pt x="226107" y="218791"/>
                  <a:pt x="226107" y="196839"/>
                  <a:pt x="226107" y="163179"/>
                </a:cubicBezTo>
                <a:cubicBezTo>
                  <a:pt x="227571" y="123665"/>
                  <a:pt x="228302" y="95859"/>
                  <a:pt x="228302" y="79760"/>
                </a:cubicBezTo>
                <a:cubicBezTo>
                  <a:pt x="228302" y="63662"/>
                  <a:pt x="228302" y="47564"/>
                  <a:pt x="228302" y="31466"/>
                </a:cubicBezTo>
                <a:cubicBezTo>
                  <a:pt x="226839" y="27075"/>
                  <a:pt x="226839" y="24148"/>
                  <a:pt x="228302" y="22685"/>
                </a:cubicBezTo>
                <a:cubicBezTo>
                  <a:pt x="229766" y="21221"/>
                  <a:pt x="231961" y="21221"/>
                  <a:pt x="234888" y="22685"/>
                </a:cubicBezTo>
                <a:cubicBezTo>
                  <a:pt x="243669" y="25612"/>
                  <a:pt x="258304" y="31466"/>
                  <a:pt x="278792" y="40247"/>
                </a:cubicBezTo>
                <a:cubicBezTo>
                  <a:pt x="283183" y="41710"/>
                  <a:pt x="286842" y="43173"/>
                  <a:pt x="289769" y="44637"/>
                </a:cubicBezTo>
                <a:lnTo>
                  <a:pt x="406115" y="40247"/>
                </a:lnTo>
                <a:cubicBezTo>
                  <a:pt x="410505" y="40247"/>
                  <a:pt x="414164" y="38051"/>
                  <a:pt x="417091" y="33661"/>
                </a:cubicBezTo>
                <a:cubicBezTo>
                  <a:pt x="420018" y="29270"/>
                  <a:pt x="421481" y="24148"/>
                  <a:pt x="421481" y="18294"/>
                </a:cubicBezTo>
                <a:cubicBezTo>
                  <a:pt x="422945" y="13904"/>
                  <a:pt x="423677" y="11709"/>
                  <a:pt x="423677" y="11709"/>
                </a:cubicBezTo>
                <a:close/>
                <a:moveTo>
                  <a:pt x="83418" y="733"/>
                </a:moveTo>
                <a:cubicBezTo>
                  <a:pt x="84882" y="-731"/>
                  <a:pt x="88540" y="1"/>
                  <a:pt x="94394" y="2928"/>
                </a:cubicBezTo>
                <a:cubicBezTo>
                  <a:pt x="114883" y="8782"/>
                  <a:pt x="132445" y="16099"/>
                  <a:pt x="147080" y="24880"/>
                </a:cubicBezTo>
                <a:cubicBezTo>
                  <a:pt x="151470" y="26343"/>
                  <a:pt x="153665" y="30002"/>
                  <a:pt x="153665" y="35856"/>
                </a:cubicBezTo>
                <a:cubicBezTo>
                  <a:pt x="152202" y="46100"/>
                  <a:pt x="151470" y="65857"/>
                  <a:pt x="151470" y="95127"/>
                </a:cubicBezTo>
                <a:lnTo>
                  <a:pt x="151470" y="123665"/>
                </a:lnTo>
                <a:cubicBezTo>
                  <a:pt x="166105" y="120738"/>
                  <a:pt x="180008" y="118543"/>
                  <a:pt x="193179" y="117079"/>
                </a:cubicBezTo>
                <a:cubicBezTo>
                  <a:pt x="201960" y="127323"/>
                  <a:pt x="210009" y="136104"/>
                  <a:pt x="217326" y="143422"/>
                </a:cubicBezTo>
                <a:cubicBezTo>
                  <a:pt x="218790" y="146349"/>
                  <a:pt x="219522" y="148544"/>
                  <a:pt x="219522" y="150007"/>
                </a:cubicBezTo>
                <a:cubicBezTo>
                  <a:pt x="218058" y="151471"/>
                  <a:pt x="215131" y="152202"/>
                  <a:pt x="210741" y="152202"/>
                </a:cubicBezTo>
                <a:cubicBezTo>
                  <a:pt x="187325" y="152202"/>
                  <a:pt x="168300" y="152934"/>
                  <a:pt x="153665" y="154398"/>
                </a:cubicBezTo>
                <a:lnTo>
                  <a:pt x="151470" y="154398"/>
                </a:lnTo>
                <a:cubicBezTo>
                  <a:pt x="151470" y="179277"/>
                  <a:pt x="151470" y="204888"/>
                  <a:pt x="151470" y="231230"/>
                </a:cubicBezTo>
                <a:lnTo>
                  <a:pt x="206350" y="211473"/>
                </a:lnTo>
                <a:lnTo>
                  <a:pt x="212936" y="222449"/>
                </a:lnTo>
                <a:cubicBezTo>
                  <a:pt x="195374" y="235621"/>
                  <a:pt x="174886" y="250255"/>
                  <a:pt x="151470" y="266354"/>
                </a:cubicBezTo>
                <a:cubicBezTo>
                  <a:pt x="151470" y="279525"/>
                  <a:pt x="151470" y="291965"/>
                  <a:pt x="151470" y="303672"/>
                </a:cubicBezTo>
                <a:cubicBezTo>
                  <a:pt x="150006" y="375383"/>
                  <a:pt x="145616" y="419287"/>
                  <a:pt x="138299" y="435385"/>
                </a:cubicBezTo>
                <a:cubicBezTo>
                  <a:pt x="128054" y="467582"/>
                  <a:pt x="110493" y="496119"/>
                  <a:pt x="85614" y="520999"/>
                </a:cubicBezTo>
                <a:cubicBezTo>
                  <a:pt x="73906" y="531243"/>
                  <a:pt x="65857" y="534902"/>
                  <a:pt x="61466" y="531975"/>
                </a:cubicBezTo>
                <a:cubicBezTo>
                  <a:pt x="57076" y="529048"/>
                  <a:pt x="57076" y="520267"/>
                  <a:pt x="61466" y="505632"/>
                </a:cubicBezTo>
                <a:cubicBezTo>
                  <a:pt x="64393" y="490997"/>
                  <a:pt x="62198" y="480021"/>
                  <a:pt x="54881" y="472704"/>
                </a:cubicBezTo>
                <a:cubicBezTo>
                  <a:pt x="46100" y="460996"/>
                  <a:pt x="29270" y="444898"/>
                  <a:pt x="4391" y="424409"/>
                </a:cubicBezTo>
                <a:lnTo>
                  <a:pt x="13171" y="413433"/>
                </a:lnTo>
                <a:lnTo>
                  <a:pt x="74637" y="435385"/>
                </a:lnTo>
                <a:cubicBezTo>
                  <a:pt x="79028" y="410506"/>
                  <a:pt x="82687" y="370260"/>
                  <a:pt x="85614" y="314648"/>
                </a:cubicBezTo>
                <a:cubicBezTo>
                  <a:pt x="82687" y="316112"/>
                  <a:pt x="78296" y="319039"/>
                  <a:pt x="72442" y="323429"/>
                </a:cubicBezTo>
                <a:cubicBezTo>
                  <a:pt x="63661" y="329283"/>
                  <a:pt x="57076" y="333674"/>
                  <a:pt x="52685" y="336601"/>
                </a:cubicBezTo>
                <a:cubicBezTo>
                  <a:pt x="48295" y="339527"/>
                  <a:pt x="44636" y="339527"/>
                  <a:pt x="41709" y="336601"/>
                </a:cubicBezTo>
                <a:cubicBezTo>
                  <a:pt x="41709" y="338064"/>
                  <a:pt x="40977" y="338064"/>
                  <a:pt x="39514" y="336601"/>
                </a:cubicBezTo>
                <a:cubicBezTo>
                  <a:pt x="38051" y="333674"/>
                  <a:pt x="35124" y="330015"/>
                  <a:pt x="30733" y="325624"/>
                </a:cubicBezTo>
                <a:cubicBezTo>
                  <a:pt x="17562" y="308063"/>
                  <a:pt x="8781" y="293428"/>
                  <a:pt x="4391" y="281720"/>
                </a:cubicBezTo>
                <a:lnTo>
                  <a:pt x="85614" y="253182"/>
                </a:lnTo>
                <a:cubicBezTo>
                  <a:pt x="85614" y="222449"/>
                  <a:pt x="85614" y="190985"/>
                  <a:pt x="85614" y="158788"/>
                </a:cubicBezTo>
                <a:lnTo>
                  <a:pt x="74637" y="158788"/>
                </a:lnTo>
                <a:cubicBezTo>
                  <a:pt x="57076" y="161715"/>
                  <a:pt x="40977" y="163179"/>
                  <a:pt x="26343" y="163179"/>
                </a:cubicBezTo>
                <a:lnTo>
                  <a:pt x="6586" y="132446"/>
                </a:lnTo>
                <a:cubicBezTo>
                  <a:pt x="15367" y="132446"/>
                  <a:pt x="27806" y="131714"/>
                  <a:pt x="43904" y="130250"/>
                </a:cubicBezTo>
                <a:cubicBezTo>
                  <a:pt x="54149" y="130250"/>
                  <a:pt x="61466" y="130250"/>
                  <a:pt x="65857" y="130250"/>
                </a:cubicBezTo>
                <a:lnTo>
                  <a:pt x="85614" y="128055"/>
                </a:lnTo>
                <a:lnTo>
                  <a:pt x="85614" y="95127"/>
                </a:lnTo>
                <a:cubicBezTo>
                  <a:pt x="85614" y="55613"/>
                  <a:pt x="84882" y="27807"/>
                  <a:pt x="83418" y="11709"/>
                </a:cubicBezTo>
                <a:cubicBezTo>
                  <a:pt x="81955" y="5855"/>
                  <a:pt x="81955" y="2196"/>
                  <a:pt x="83418" y="733"/>
                </a:cubicBezTo>
                <a:close/>
              </a:path>
            </a:pathLst>
          </a:custGeom>
          <a:solidFill>
            <a:schemeClr val="bg1"/>
          </a:solidFill>
          <a:ln>
            <a:noFill/>
          </a:ln>
          <a:effectLst>
            <a:outerShdw blurRad="38100" dist="38100" dir="2700000" algn="tl">
              <a:srgbClr val="000000">
                <a:alpha val="43137"/>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4400" dirty="0">
              <a:solidFill>
                <a:schemeClr val="bg1"/>
              </a:solidFill>
              <a:effectLst>
                <a:outerShdw blurRad="38100" dist="38100" dir="2700000" algn="tl">
                  <a:srgbClr val="000000">
                    <a:alpha val="43137"/>
                  </a:srgbClr>
                </a:outerShdw>
              </a:effectLst>
              <a:latin typeface="方正颜宋简体_中" panose="02000000000000000000" pitchFamily="2" charset="-122"/>
              <a:ea typeface="方正颜宋简体_中" panose="02000000000000000000" pitchFamily="2" charset="-122"/>
              <a:cs typeface="方正颜宋简体_中" panose="02000000000000000000" pitchFamily="2" charset="-122"/>
            </a:endParaRPr>
          </a:p>
        </p:txBody>
      </p:sp>
      <p:sp>
        <p:nvSpPr>
          <p:cNvPr id="9" name="文本框 8"/>
          <p:cNvSpPr txBox="1"/>
          <p:nvPr/>
        </p:nvSpPr>
        <p:spPr>
          <a:xfrm>
            <a:off x="5019675" y="1197610"/>
            <a:ext cx="5403215" cy="4708525"/>
          </a:xfrm>
          <a:prstGeom prst="rect">
            <a:avLst/>
          </a:prstGeom>
          <a:noFill/>
        </p:spPr>
        <p:txBody>
          <a:bodyPr wrap="square" tIns="0" rtlCol="0">
            <a:spAutoFit/>
          </a:bodyPr>
          <a:lstStyle/>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12.4.1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红黑树</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的定义</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12.4.2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红黑树的旋转</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12.4.3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红黑树</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的插入</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12.4.4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红黑树</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的删除</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12.4.5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红黑树的</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应用</a:t>
            </a: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12.4.6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红黑树的</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小结</a:t>
            </a: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12.4.7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红黑树</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的</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作业</a:t>
            </a: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10" presetClass="entr" presetSubtype="0" fill="hold" grpId="0" nodeType="withEffect">
                                  <p:stCondLst>
                                    <p:cond delay="1000"/>
                                  </p:stCondLst>
                                  <p:iterate type="wd">
                                    <p:tmPct val="10000"/>
                                  </p:iterate>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1"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8"/>
          <p:cNvSpPr/>
          <p:nvPr>
            <p:custDataLst>
              <p:tags r:id="rId1"/>
            </p:custDataLst>
          </p:nvPr>
        </p:nvSpPr>
        <p:spPr>
          <a:xfrm>
            <a:off x="716915" y="1289685"/>
            <a:ext cx="372300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Title 6"/>
          <p:cNvSpPr txBox="1"/>
          <p:nvPr>
            <p:custDataLst>
              <p:tags r:id="rId2"/>
            </p:custDataLst>
          </p:nvPr>
        </p:nvSpPr>
        <p:spPr>
          <a:xfrm>
            <a:off x="777875" y="1294130"/>
            <a:ext cx="3636010" cy="783590"/>
          </a:xfrm>
          <a:prstGeom prst="rect">
            <a:avLst/>
          </a:prstGeom>
          <a:noFill/>
          <a:ln w="3175">
            <a:noFill/>
            <a:prstDash val="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spcAft>
                <a:spcPts val="800"/>
              </a:spcAft>
            </a:pPr>
            <a:r>
              <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删除黑结点的调整策略</a:t>
            </a:r>
            <a:endPar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9" name="Title 6"/>
          <p:cNvSpPr txBox="1"/>
          <p:nvPr>
            <p:custDataLst>
              <p:tags r:id="rId3"/>
            </p:custDataLst>
          </p:nvPr>
        </p:nvSpPr>
        <p:spPr>
          <a:xfrm>
            <a:off x="8965565" y="1223645"/>
            <a:ext cx="2856230" cy="2482593"/>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285750" indent="-285750" algn="just">
              <a:lnSpc>
                <a:spcPct val="130000"/>
              </a:lnSpc>
              <a:spcAft>
                <a:spcPts val="800"/>
              </a:spcAft>
              <a:buFont typeface="Arial" panose="020B0604020202020204" pitchFamily="34" charset="0"/>
              <a:buChar char="•"/>
            </a:pP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双黑的兄弟是黑色，且兄弟至少有</a:t>
            </a: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1</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个孩子是红色：</a:t>
            </a:r>
            <a:endParaRPr lang="en-US"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lang="en-US"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(1) </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兄弟的左孩子是红色，兄弟的右孩子是黑色</a:t>
            </a:r>
            <a:endPar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p:txBody>
      </p:sp>
      <p:sp>
        <p:nvSpPr>
          <p:cNvPr id="8" name="右箭头 7"/>
          <p:cNvSpPr/>
          <p:nvPr>
            <p:custDataLst>
              <p:tags r:id="rId4"/>
            </p:custDataLst>
          </p:nvPr>
        </p:nvSpPr>
        <p:spPr>
          <a:xfrm>
            <a:off x="4148455" y="3045460"/>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custDataLst>
              <p:tags r:id="rId5"/>
            </p:custDataLst>
          </p:nvPr>
        </p:nvSpPr>
        <p:spPr>
          <a:xfrm>
            <a:off x="4393565" y="5114290"/>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
          <p:cNvPicPr>
            <a:picLocks noChangeAspect="1"/>
          </p:cNvPicPr>
          <p:nvPr>
            <p:custDataLst>
              <p:tags r:id="rId6"/>
            </p:custDataLst>
          </p:nvPr>
        </p:nvPicPr>
        <p:blipFill>
          <a:blip r:embed="rId7">
            <a:extLst>
              <a:ext uri="{28A0092B-C50C-407E-A947-70E740481C1C}">
                <a14:useLocalDpi xmlns:a14="http://schemas.microsoft.com/office/drawing/2010/main" val="0"/>
              </a:ext>
            </a:extLst>
          </a:blip>
          <a:srcRect/>
          <a:stretch>
            <a:fillRect/>
          </a:stretch>
        </p:blipFill>
        <p:spPr>
          <a:xfrm>
            <a:off x="720728" y="2116222"/>
            <a:ext cx="3301025" cy="1517015"/>
          </a:xfrm>
          <a:prstGeom prst="rect">
            <a:avLst/>
          </a:prstGeom>
        </p:spPr>
      </p:pic>
      <p:pic>
        <p:nvPicPr>
          <p:cNvPr id="18" name="pic"/>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a:xfrm>
            <a:off x="439614" y="4208145"/>
            <a:ext cx="3943543" cy="1812290"/>
          </a:xfrm>
          <a:prstGeom prst="rect">
            <a:avLst/>
          </a:prstGeom>
        </p:spPr>
      </p:pic>
      <p:pic>
        <p:nvPicPr>
          <p:cNvPr id="19" name="pic"/>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rcRect/>
          <a:stretch>
            <a:fillRect/>
          </a:stretch>
        </p:blipFill>
        <p:spPr>
          <a:xfrm>
            <a:off x="5217795" y="2038050"/>
            <a:ext cx="3943543" cy="1852079"/>
          </a:xfrm>
          <a:prstGeom prst="rect">
            <a:avLst/>
          </a:prstGeom>
        </p:spPr>
      </p:pic>
      <p:pic>
        <p:nvPicPr>
          <p:cNvPr id="20" name="pic"/>
          <p:cNvPicPr>
            <a:picLocks noChangeAspect="1"/>
          </p:cNvPicPr>
          <p:nvPr>
            <p:custDataLst>
              <p:tags r:id="rId12"/>
            </p:custDataLst>
          </p:nvPr>
        </p:nvPicPr>
        <p:blipFill>
          <a:blip r:embed="rId13">
            <a:extLst>
              <a:ext uri="{28A0092B-C50C-407E-A947-70E740481C1C}">
                <a14:useLocalDpi xmlns:a14="http://schemas.microsoft.com/office/drawing/2010/main" val="0"/>
              </a:ext>
            </a:extLst>
          </a:blip>
          <a:srcRect/>
          <a:stretch>
            <a:fillRect/>
          </a:stretch>
        </p:blipFill>
        <p:spPr>
          <a:xfrm>
            <a:off x="5473313" y="4136582"/>
            <a:ext cx="4342581" cy="2039487"/>
          </a:xfrm>
          <a:prstGeom prst="rect">
            <a:avLst/>
          </a:prstGeom>
        </p:spPr>
      </p:pic>
      <p:sp>
        <p:nvSpPr>
          <p:cNvPr id="21" name="Title 6"/>
          <p:cNvSpPr txBox="1"/>
          <p:nvPr>
            <p:custDataLst>
              <p:tags r:id="rId14"/>
            </p:custDataLst>
          </p:nvPr>
        </p:nvSpPr>
        <p:spPr>
          <a:xfrm>
            <a:off x="9251183" y="3633237"/>
            <a:ext cx="2856230" cy="2482593"/>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285750" indent="-285750" algn="just">
              <a:lnSpc>
                <a:spcPct val="130000"/>
              </a:lnSpc>
              <a:spcAft>
                <a:spcPts val="800"/>
              </a:spcAft>
              <a:buFont typeface="Arial" panose="020B0604020202020204" pitchFamily="34" charset="0"/>
              <a:buChar char="•"/>
            </a:pP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调整策略：兄弟红，兄弟左孩子黑，兄弟右旋，变成双黑的黑兄弟是右红孩子情况继续处理</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2"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8" grpId="0" bldLvl="0" animBg="1"/>
      <p:bldP spid="16" grpId="0" bldLvl="0" animBg="1"/>
      <p:bldP spid="21" grpId="1"/>
      <p:bldP spid="21" grpId="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8"/>
          <p:cNvSpPr/>
          <p:nvPr>
            <p:custDataLst>
              <p:tags r:id="rId1"/>
            </p:custDataLst>
          </p:nvPr>
        </p:nvSpPr>
        <p:spPr>
          <a:xfrm>
            <a:off x="716915" y="1289685"/>
            <a:ext cx="3723005" cy="70612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indent="0"/>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a:spLocks noGrp="1"/>
          </p:cNvSpPr>
          <p:nvPr>
            <p:ph type="title"/>
          </p:nvPr>
        </p:nvSpPr>
        <p:spPr/>
        <p:txBody>
          <a:bodyPr/>
          <a:lstStyle/>
          <a:p>
            <a:r>
              <a:rPr lang="en-US" altLang="zh-CN" sz="2800" dirty="0"/>
              <a:t>12.4.4  </a:t>
            </a:r>
            <a:r>
              <a:rPr lang="zh-CN" altLang="en-US" sz="2800">
                <a:sym typeface="+mn-ea"/>
              </a:rPr>
              <a:t>红黑树</a:t>
            </a:r>
            <a:r>
              <a:rPr lang="zh-CN" altLang="en-US" sz="2800">
                <a:sym typeface="+mn-ea"/>
              </a:rPr>
              <a:t>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Title 6"/>
          <p:cNvSpPr txBox="1"/>
          <p:nvPr>
            <p:custDataLst>
              <p:tags r:id="rId2"/>
            </p:custDataLst>
          </p:nvPr>
        </p:nvSpPr>
        <p:spPr>
          <a:xfrm>
            <a:off x="777875" y="1294130"/>
            <a:ext cx="3636010" cy="783590"/>
          </a:xfrm>
          <a:prstGeom prst="rect">
            <a:avLst/>
          </a:prstGeom>
          <a:noFill/>
          <a:ln w="3175">
            <a:noFill/>
            <a:prstDash val="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spcAft>
                <a:spcPts val="800"/>
              </a:spcAft>
            </a:pPr>
            <a:r>
              <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删除黑结点的调整策略</a:t>
            </a:r>
            <a:endParaRPr lang="zh-CN" altLang="en-US" sz="24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9" name="Title 6"/>
          <p:cNvSpPr txBox="1"/>
          <p:nvPr>
            <p:custDataLst>
              <p:tags r:id="rId3"/>
            </p:custDataLst>
          </p:nvPr>
        </p:nvSpPr>
        <p:spPr>
          <a:xfrm>
            <a:off x="8965565" y="1223645"/>
            <a:ext cx="2856230" cy="4410710"/>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285750" indent="-285750" algn="just">
              <a:lnSpc>
                <a:spcPct val="130000"/>
              </a:lnSpc>
              <a:spcAft>
                <a:spcPts val="800"/>
              </a:spcAft>
              <a:buFont typeface="Arial" panose="020B0604020202020204" pitchFamily="34" charset="0"/>
              <a:buChar char="•"/>
            </a:pPr>
            <a:r>
              <a:rPr lang="zh-CN" altLang="en-US" sz="1800" spc="100" dirty="0">
                <a:ln w="3175">
                  <a:noFill/>
                  <a:prstDash val="dash"/>
                </a:ln>
                <a:solidFill>
                  <a:sysClr val="windowText" lastClr="000000">
                    <a:lumMod val="85000"/>
                    <a:lumOff val="15000"/>
                  </a:sysClr>
                </a:solidFill>
                <a:latin typeface="Arial" panose="020B0604020202020204" pitchFamily="34" charset="0"/>
                <a:ea typeface="微软雅黑 Light" panose="020B0502040204020203" charset="-122"/>
                <a:cs typeface="微软雅黑" panose="020B0503020204020204" pitchFamily="34" charset="-122"/>
              </a:rPr>
              <a:t>双黑的兄弟是黑色，且兄弟至少有</a:t>
            </a:r>
            <a:r>
              <a:rPr altLang="zh-CN" sz="1800" spc="100" dirty="0">
                <a:ln w="3175">
                  <a:noFill/>
                  <a:prstDash val="dash"/>
                </a:ln>
                <a:solidFill>
                  <a:sysClr val="windowText" lastClr="000000">
                    <a:lumMod val="85000"/>
                    <a:lumOff val="15000"/>
                  </a:sysClr>
                </a:solidFill>
                <a:latin typeface="Arial" panose="020B0604020202020204" pitchFamily="34" charset="0"/>
                <a:ea typeface="微软雅黑 Light" panose="020B0502040204020203" charset="-122"/>
                <a:cs typeface="微软雅黑" panose="020B0503020204020204" pitchFamily="34" charset="-122"/>
              </a:rPr>
              <a:t>1</a:t>
            </a:r>
            <a:r>
              <a:rPr lang="zh-CN" altLang="en-US" sz="1800" spc="100" dirty="0">
                <a:ln w="3175">
                  <a:noFill/>
                  <a:prstDash val="dash"/>
                </a:ln>
                <a:solidFill>
                  <a:sysClr val="windowText" lastClr="000000">
                    <a:lumMod val="85000"/>
                    <a:lumOff val="15000"/>
                  </a:sysClr>
                </a:solidFill>
                <a:latin typeface="Arial" panose="020B0604020202020204" pitchFamily="34" charset="0"/>
                <a:ea typeface="微软雅黑 Light" panose="020B0502040204020203" charset="-122"/>
                <a:cs typeface="微软雅黑" panose="020B0503020204020204" pitchFamily="34" charset="-122"/>
              </a:rPr>
              <a:t>个孩子是红色：</a:t>
            </a:r>
            <a:endParaRPr altLang="zh-CN" sz="1800" spc="100" dirty="0">
              <a:ln w="3175">
                <a:noFill/>
                <a:prstDash val="dash"/>
              </a:ln>
              <a:solidFill>
                <a:sysClr val="windowText" lastClr="000000">
                  <a:lumMod val="85000"/>
                  <a:lumOff val="15000"/>
                </a:sysClr>
              </a:solidFill>
              <a:latin typeface="Arial" panose="020B0604020202020204" pitchFamily="34" charset="0"/>
              <a:ea typeface="微软雅黑 Light" panose="020B0502040204020203"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altLang="zh-CN" sz="1800" spc="100" dirty="0">
                <a:ln w="3175">
                  <a:noFill/>
                  <a:prstDash val="dash"/>
                </a:ln>
                <a:solidFill>
                  <a:sysClr val="windowText" lastClr="000000">
                    <a:lumMod val="85000"/>
                    <a:lumOff val="15000"/>
                  </a:sysClr>
                </a:solidFill>
                <a:latin typeface="Arial" panose="020B0604020202020204" pitchFamily="34" charset="0"/>
                <a:ea typeface="微软雅黑 Light" panose="020B0502040204020203" charset="-122"/>
                <a:cs typeface="微软雅黑" panose="020B0503020204020204" pitchFamily="34" charset="-122"/>
              </a:rPr>
              <a:t>(1)</a:t>
            </a:r>
            <a:r>
              <a:rPr lang="en-US" altLang="zh-CN" sz="1800" spc="100" dirty="0">
                <a:ln w="3175">
                  <a:noFill/>
                  <a:prstDash val="dash"/>
                </a:ln>
                <a:solidFill>
                  <a:sysClr val="windowText" lastClr="000000">
                    <a:lumMod val="85000"/>
                    <a:lumOff val="15000"/>
                  </a:sysClr>
                </a:solidFill>
                <a:ea typeface="微软雅黑 Light" panose="020B0502040204020203" charset="-122"/>
                <a:cs typeface="微软雅黑" panose="020B0503020204020204" pitchFamily="34" charset="-122"/>
              </a:rPr>
              <a:t> </a:t>
            </a:r>
            <a:r>
              <a:rPr lang="zh-CN" altLang="en-US" sz="1800" spc="100" dirty="0">
                <a:ln w="3175">
                  <a:noFill/>
                  <a:prstDash val="dash"/>
                </a:ln>
                <a:solidFill>
                  <a:sysClr val="windowText" lastClr="000000">
                    <a:lumMod val="85000"/>
                    <a:lumOff val="15000"/>
                  </a:sysClr>
                </a:solidFill>
                <a:ea typeface="微软雅黑 Light" panose="020B0502040204020203" charset="-122"/>
                <a:cs typeface="微软雅黑" panose="020B0503020204020204" pitchFamily="34" charset="-122"/>
              </a:rPr>
              <a:t>兄弟的左孩子是红色，兄弟的右孩子是黑色</a:t>
            </a:r>
            <a:endParaRPr lang="en-US" altLang="zh-CN" sz="1800" spc="100" dirty="0">
              <a:ln w="3175">
                <a:noFill/>
                <a:prstDash val="dash"/>
              </a:ln>
              <a:solidFill>
                <a:sysClr val="windowText" lastClr="000000">
                  <a:lumMod val="85000"/>
                  <a:lumOff val="15000"/>
                </a:sysClr>
              </a:solidFill>
              <a:ea typeface="微软雅黑 Light" panose="020B0502040204020203"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lang="zh-CN" altLang="en-US" sz="1800" b="1" spc="100" dirty="0">
                <a:ln w="3175">
                  <a:noFill/>
                  <a:prstDash val="dash"/>
                </a:ln>
                <a:solidFill>
                  <a:sysClr val="windowText" lastClr="000000">
                    <a:lumMod val="85000"/>
                    <a:lumOff val="15000"/>
                  </a:sysClr>
                </a:solidFill>
                <a:ea typeface="微软雅黑 Light" panose="020B0502040204020203" charset="-122"/>
                <a:cs typeface="微软雅黑" panose="020B0503020204020204" pitchFamily="34" charset="-122"/>
              </a:rPr>
              <a:t>（</a:t>
            </a:r>
            <a:r>
              <a:rPr lang="en-US" altLang="zh-CN" sz="1800" b="1" spc="100" dirty="0">
                <a:ln w="3175">
                  <a:noFill/>
                  <a:prstDash val="dash"/>
                </a:ln>
                <a:solidFill>
                  <a:sysClr val="windowText" lastClr="000000">
                    <a:lumMod val="85000"/>
                    <a:lumOff val="15000"/>
                  </a:sysClr>
                </a:solidFill>
                <a:ea typeface="微软雅黑 Light" panose="020B0502040204020203" charset="-122"/>
                <a:cs typeface="微软雅黑" panose="020B0503020204020204" pitchFamily="34" charset="-122"/>
              </a:rPr>
              <a:t>2</a:t>
            </a:r>
            <a:r>
              <a:rPr lang="zh-CN" altLang="en-US" sz="1800" b="1" spc="100" dirty="0">
                <a:ln w="3175">
                  <a:noFill/>
                  <a:prstDash val="dash"/>
                </a:ln>
                <a:solidFill>
                  <a:sysClr val="windowText" lastClr="000000">
                    <a:lumMod val="85000"/>
                    <a:lumOff val="15000"/>
                  </a:sysClr>
                </a:solidFill>
                <a:ea typeface="微软雅黑 Light" panose="020B0502040204020203" charset="-122"/>
                <a:cs typeface="微软雅黑" panose="020B0503020204020204" pitchFamily="34" charset="-122"/>
              </a:rPr>
              <a:t>）兄弟的右孩子是红色</a:t>
            </a:r>
            <a:endParaRPr lang="zh-CN" altLang="en-US" sz="1800" b="1" spc="100" dirty="0">
              <a:ln w="3175">
                <a:noFill/>
                <a:prstDash val="dash"/>
              </a:ln>
              <a:solidFill>
                <a:sysClr val="windowText" lastClr="000000">
                  <a:lumMod val="85000"/>
                  <a:lumOff val="15000"/>
                </a:sysClr>
              </a:solidFill>
              <a:ea typeface="微软雅黑 Light" panose="020B0502040204020203"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endParaRPr lang="zh-CN" altLang="en-US" sz="1800" spc="100" dirty="0">
              <a:ln w="3175">
                <a:noFill/>
                <a:prstDash val="dash"/>
              </a:ln>
              <a:solidFill>
                <a:sysClr val="windowText" lastClr="000000">
                  <a:lumMod val="85000"/>
                  <a:lumOff val="15000"/>
                </a:sysClr>
              </a:solidFill>
              <a:latin typeface="Arial" panose="020B0604020202020204" pitchFamily="34" charset="0"/>
              <a:ea typeface="微软雅黑 Light" panose="020B0502040204020203" charset="-122"/>
              <a:cs typeface="微软雅黑" panose="020B0503020204020204" pitchFamily="34" charset="-122"/>
            </a:endParaRPr>
          </a:p>
        </p:txBody>
      </p:sp>
      <p:pic>
        <p:nvPicPr>
          <p:cNvPr id="8" name="图形 7"/>
          <p:cNvPicPr>
            <a:picLocks noChangeAspect="1"/>
          </p:cNvPicPr>
          <p:nvPr>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9035" y="2376170"/>
            <a:ext cx="2644775" cy="1432560"/>
          </a:xfrm>
          <a:prstGeom prst="rect">
            <a:avLst/>
          </a:prstGeom>
        </p:spPr>
      </p:pic>
      <p:pic>
        <p:nvPicPr>
          <p:cNvPr id="32" name="图形 32"/>
          <p:cNvPicPr>
            <a:picLocks noChangeAspect="1"/>
          </p:cNvPicPr>
          <p:nvPr>
            <p:custDataLst>
              <p:tags r:id="rId7"/>
            </p:custDataLst>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92395" y="2268220"/>
            <a:ext cx="2592705" cy="1895475"/>
          </a:xfrm>
          <a:prstGeom prst="rect">
            <a:avLst/>
          </a:prstGeom>
        </p:spPr>
      </p:pic>
      <p:sp>
        <p:nvSpPr>
          <p:cNvPr id="16" name="右箭头 15"/>
          <p:cNvSpPr/>
          <p:nvPr>
            <p:custDataLst>
              <p:tags r:id="rId10"/>
            </p:custDataLst>
          </p:nvPr>
        </p:nvSpPr>
        <p:spPr>
          <a:xfrm>
            <a:off x="4148455" y="3045460"/>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形 23"/>
          <p:cNvPicPr>
            <a:picLocks noChangeAspect="1"/>
          </p:cNvPicPr>
          <p:nvPr>
            <p:custDataLst>
              <p:tags r:id="rId11"/>
            </p:custDataLst>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69035" y="4577080"/>
            <a:ext cx="3119120" cy="1517015"/>
          </a:xfrm>
          <a:prstGeom prst="rect">
            <a:avLst/>
          </a:prstGeom>
        </p:spPr>
      </p:pic>
      <p:sp>
        <p:nvSpPr>
          <p:cNvPr id="17" name="右箭头 16"/>
          <p:cNvSpPr/>
          <p:nvPr>
            <p:custDataLst>
              <p:tags r:id="rId14"/>
            </p:custDataLst>
          </p:nvPr>
        </p:nvSpPr>
        <p:spPr>
          <a:xfrm>
            <a:off x="4393565" y="5114290"/>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形 33"/>
          <p:cNvPicPr>
            <a:picLocks noChangeAspect="1"/>
          </p:cNvPicPr>
          <p:nvPr>
            <p:custDataLst>
              <p:tags r:id="rId15"/>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87695" y="4577080"/>
            <a:ext cx="2875915" cy="1812290"/>
          </a:xfrm>
          <a:prstGeom prst="rect">
            <a:avLst/>
          </a:prstGeom>
        </p:spPr>
      </p:pic>
      <p:sp>
        <p:nvSpPr>
          <p:cNvPr id="18" name="文本框 17"/>
          <p:cNvSpPr txBox="1"/>
          <p:nvPr>
            <p:custDataLst>
              <p:tags r:id="rId18"/>
            </p:custDataLst>
          </p:nvPr>
        </p:nvSpPr>
        <p:spPr>
          <a:xfrm>
            <a:off x="9302750" y="4601845"/>
            <a:ext cx="2652395" cy="1170305"/>
          </a:xfrm>
          <a:prstGeom prst="rect">
            <a:avLst/>
          </a:prstGeom>
          <a:noFill/>
          <a:ln>
            <a:solidFill>
              <a:schemeClr val="accent1"/>
            </a:solidFill>
          </a:ln>
        </p:spPr>
        <p:txBody>
          <a:bodyPr wrap="square" rtlCol="0">
            <a:spAutoFit/>
          </a:bodyPr>
          <a:lstStyle/>
          <a:p>
            <a:pPr>
              <a:lnSpc>
                <a:spcPct val="130000"/>
              </a:lnSpc>
            </a:pPr>
            <a:r>
              <a:rPr lang="zh-CN" altLang="en-US" sz="1800" dirty="0">
                <a:latin typeface="Arial" panose="020B0604020202020204" pitchFamily="34" charset="0"/>
                <a:ea typeface="微软雅黑" panose="020B0503020204020204" pitchFamily="34" charset="-122"/>
              </a:rPr>
              <a:t>调整策略：双亲左旋，兄弟右孩子调整和双亲同色</a:t>
            </a:r>
            <a:endParaRPr lang="zh-CN" altLang="en-US" sz="1800" dirty="0">
              <a:latin typeface="Arial" panose="020B0604020202020204" pitchFamily="34" charset="0"/>
              <a:ea typeface="微软雅黑" panose="020B0503020204020204" pitchFamily="34" charset="-122"/>
            </a:endParaRPr>
          </a:p>
        </p:txBody>
      </p:sp>
      <p:sp>
        <p:nvSpPr>
          <p:cNvPr id="19" name="文本框 18"/>
          <p:cNvSpPr txBox="1"/>
          <p:nvPr>
            <p:custDataLst>
              <p:tags r:id="rId19"/>
            </p:custDataLst>
          </p:nvPr>
        </p:nvSpPr>
        <p:spPr>
          <a:xfrm>
            <a:off x="9302750" y="6094095"/>
            <a:ext cx="2653030" cy="450850"/>
          </a:xfrm>
          <a:prstGeom prst="rect">
            <a:avLst/>
          </a:prstGeom>
          <a:noFill/>
          <a:ln>
            <a:solidFill>
              <a:schemeClr val="accent1"/>
            </a:solidFill>
          </a:ln>
        </p:spPr>
        <p:txBody>
          <a:bodyPr wrap="square" rtlCol="0">
            <a:spAutoFit/>
          </a:bodyPr>
          <a:lstStyle/>
          <a:p>
            <a:pPr>
              <a:lnSpc>
                <a:spcPct val="130000"/>
              </a:lnSpc>
            </a:pPr>
            <a:r>
              <a:rPr lang="zh-CN" altLang="en-US" sz="1800" b="1" dirty="0">
                <a:latin typeface="Arial" panose="020B0604020202020204" pitchFamily="34" charset="0"/>
                <a:ea typeface="微软雅黑" panose="020B0503020204020204" pitchFamily="34" charset="-122"/>
              </a:rPr>
              <a:t>第二种情况是否和完善？</a:t>
            </a:r>
            <a:endParaRPr lang="zh-CN" altLang="en-US" sz="18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arn(inVertical)">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circle(in)">
                                      <p:cBhvr>
                                        <p:cTn id="30" dur="20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6" grpId="0" bldLvl="0" animBg="1"/>
      <p:bldP spid="17" grpId="0" bldLvl="0" animBg="1"/>
      <p:bldP spid="18" grpId="0" bldLvl="0" animBg="1"/>
      <p:bldP spid="18" grpId="1" animBg="1"/>
      <p:bldP spid="19" grpId="0" bldLvl="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6"/>
          <p:cNvSpPr txBox="1"/>
          <p:nvPr>
            <p:custDataLst>
              <p:tags r:id="rId1"/>
            </p:custDataLst>
          </p:nvPr>
        </p:nvSpPr>
        <p:spPr>
          <a:xfrm>
            <a:off x="8925754" y="201808"/>
            <a:ext cx="2980690" cy="4853427"/>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285750" indent="-285750" algn="just">
              <a:lnSpc>
                <a:spcPct val="130000"/>
              </a:lnSpc>
              <a:spcAft>
                <a:spcPts val="800"/>
              </a:spcAft>
              <a:buFont typeface="Arial" panose="020B0604020202020204" pitchFamily="34" charset="0"/>
              <a:buChar char="•"/>
            </a:pP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(1) C</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的左孩子是黑色：如第一种</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和第二种情况，仅父结点</a:t>
            </a: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B</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左旋；兄弟右孩子和双亲颜色一致。</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(2) C</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的左孩子是红色（兄弟</a:t>
            </a:r>
            <a:r>
              <a:rPr lang="en-US"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2</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个孩子都是红色）：如第三种和第四种情况，</a:t>
            </a:r>
            <a:r>
              <a:rPr lang="zh-CN" altLang="en-US" sz="1800" b="1"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兄弟结点置为父结点的颜色，父结点置为黑色，兄弟结点的右孩子置为黑色，父结点左旋</a:t>
            </a:r>
            <a:endParaRPr lang="zh-CN" altLang="en-US" sz="1800" b="1"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p:txBody>
      </p:sp>
      <p:pic>
        <p:nvPicPr>
          <p:cNvPr id="31" name="图片 6" descr="12-7-b-左红(1)"/>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718555" y="3438671"/>
            <a:ext cx="3613150" cy="1661160"/>
          </a:xfrm>
          <a:prstGeom prst="rect">
            <a:avLst/>
          </a:prstGeom>
        </p:spPr>
      </p:pic>
      <p:pic>
        <p:nvPicPr>
          <p:cNvPr id="32" name="图片 27" descr="12-8-d(1)"/>
          <p:cNvPicPr>
            <a:picLocks noChangeAspect="1"/>
          </p:cNvPicPr>
          <p:nvPr>
            <p:custDataLst>
              <p:tags r:id="rId5"/>
            </p:custDataLst>
          </p:nvPr>
        </p:nvPicPr>
        <p:blipFill>
          <a:blip r:embed="rId6">
            <a:extLst>
              <a:ext uri="{96DAC541-7B7A-43D3-8B79-37D633B846F1}">
                <asvg:svgBlip xmlns:asvg="http://schemas.microsoft.com/office/drawing/2016/SVG/main" r:embed="rId7"/>
              </a:ext>
            </a:extLst>
          </a:blip>
          <a:stretch>
            <a:fillRect/>
          </a:stretch>
        </p:blipFill>
        <p:spPr>
          <a:xfrm>
            <a:off x="5645392" y="3483335"/>
            <a:ext cx="3326130" cy="1554480"/>
          </a:xfrm>
          <a:prstGeom prst="rect">
            <a:avLst/>
          </a:prstGeom>
        </p:spPr>
      </p:pic>
      <p:sp>
        <p:nvSpPr>
          <p:cNvPr id="33" name="右箭头 32"/>
          <p:cNvSpPr/>
          <p:nvPr>
            <p:custDataLst>
              <p:tags r:id="rId8"/>
            </p:custDataLst>
          </p:nvPr>
        </p:nvSpPr>
        <p:spPr>
          <a:xfrm>
            <a:off x="4719771" y="4467985"/>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形 2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5771" y="1782166"/>
            <a:ext cx="3119120" cy="1517015"/>
          </a:xfrm>
          <a:prstGeom prst="rect">
            <a:avLst/>
          </a:prstGeom>
        </p:spPr>
      </p:pic>
      <p:sp>
        <p:nvSpPr>
          <p:cNvPr id="35" name="右箭头 34"/>
          <p:cNvSpPr/>
          <p:nvPr>
            <p:custDataLst>
              <p:tags r:id="rId12"/>
            </p:custDataLst>
          </p:nvPr>
        </p:nvSpPr>
        <p:spPr>
          <a:xfrm>
            <a:off x="4022919" y="2741304"/>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形 33"/>
          <p:cNvPicPr>
            <a:picLocks noChangeAspect="1"/>
          </p:cNvPicPr>
          <p:nvPr>
            <p:custDataLst>
              <p:tags r:id="rId13"/>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36061" y="1846303"/>
            <a:ext cx="2875915" cy="1812290"/>
          </a:xfrm>
          <a:prstGeom prst="rect">
            <a:avLst/>
          </a:prstGeom>
        </p:spPr>
      </p:pic>
      <p:pic>
        <p:nvPicPr>
          <p:cNvPr id="37" name="图形 7"/>
          <p:cNvPicPr>
            <a:picLocks noChangeAspect="1"/>
          </p:cNvPicPr>
          <p:nvPr>
            <p:custDataLst>
              <p:tags r:id="rId16"/>
            </p:custDataLst>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70206" y="147585"/>
            <a:ext cx="2644775" cy="1432560"/>
          </a:xfrm>
          <a:prstGeom prst="rect">
            <a:avLst/>
          </a:prstGeom>
        </p:spPr>
      </p:pic>
      <p:pic>
        <p:nvPicPr>
          <p:cNvPr id="38" name="图形 32"/>
          <p:cNvPicPr>
            <a:picLocks noChangeAspect="1"/>
          </p:cNvPicPr>
          <p:nvPr>
            <p:custDataLst>
              <p:tags r:id="rId19"/>
            </p:custDataLst>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05765" y="98048"/>
            <a:ext cx="2592705" cy="1895475"/>
          </a:xfrm>
          <a:prstGeom prst="rect">
            <a:avLst/>
          </a:prstGeom>
        </p:spPr>
      </p:pic>
      <p:sp>
        <p:nvSpPr>
          <p:cNvPr id="39" name="右箭头 1"/>
          <p:cNvSpPr/>
          <p:nvPr>
            <p:custDataLst>
              <p:tags r:id="rId22"/>
            </p:custDataLst>
          </p:nvPr>
        </p:nvSpPr>
        <p:spPr>
          <a:xfrm>
            <a:off x="4022919" y="602073"/>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
          <p:cNvPicPr>
            <a:picLocks noChangeAspect="1"/>
          </p:cNvPicPr>
          <p:nvPr>
            <p:custDataLst>
              <p:tags r:id="rId23"/>
            </p:custDataLst>
          </p:nvPr>
        </p:nvPicPr>
        <p:blipFill>
          <a:blip r:embed="rId24">
            <a:extLst>
              <a:ext uri="{28A0092B-C50C-407E-A947-70E740481C1C}">
                <a14:useLocalDpi xmlns:a14="http://schemas.microsoft.com/office/drawing/2010/main" val="0"/>
              </a:ext>
            </a:extLst>
          </a:blip>
          <a:srcRect/>
          <a:stretch>
            <a:fillRect/>
          </a:stretch>
        </p:blipFill>
        <p:spPr>
          <a:xfrm>
            <a:off x="862065" y="5239321"/>
            <a:ext cx="3326130" cy="1528552"/>
          </a:xfrm>
          <a:prstGeom prst="rect">
            <a:avLst/>
          </a:prstGeom>
        </p:spPr>
      </p:pic>
      <p:sp>
        <p:nvSpPr>
          <p:cNvPr id="41" name="右箭头 9"/>
          <p:cNvSpPr/>
          <p:nvPr>
            <p:custDataLst>
              <p:tags r:id="rId25"/>
            </p:custDataLst>
          </p:nvPr>
        </p:nvSpPr>
        <p:spPr>
          <a:xfrm>
            <a:off x="4382123" y="5926680"/>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pic"/>
          <p:cNvPicPr>
            <a:picLocks noChangeAspect="1"/>
          </p:cNvPicPr>
          <p:nvPr>
            <p:custDataLst>
              <p:tags r:id="rId26"/>
            </p:custDataLst>
          </p:nvPr>
        </p:nvPicPr>
        <p:blipFill>
          <a:blip r:embed="rId27">
            <a:extLst>
              <a:ext uri="{28A0092B-C50C-407E-A947-70E740481C1C}">
                <a14:useLocalDpi xmlns:a14="http://schemas.microsoft.com/office/drawing/2010/main" val="0"/>
              </a:ext>
            </a:extLst>
          </a:blip>
          <a:srcRect/>
          <a:stretch>
            <a:fillRect/>
          </a:stretch>
        </p:blipFill>
        <p:spPr>
          <a:xfrm>
            <a:off x="5586504" y="5122058"/>
            <a:ext cx="3443906" cy="16092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3" grpId="1" animBg="1"/>
      <p:bldP spid="41" grpId="0" bldLvl="0" animBg="1"/>
      <p:bldP spid="4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p:nvPr>
            <p:custDataLst>
              <p:tags r:id="rId1"/>
            </p:custDataLst>
          </p:nvPr>
        </p:nvSpPr>
        <p:spPr>
          <a:xfrm>
            <a:off x="8925754" y="201808"/>
            <a:ext cx="2980690" cy="4853427"/>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285750" indent="-285750" algn="just">
              <a:lnSpc>
                <a:spcPct val="130000"/>
              </a:lnSpc>
              <a:spcAft>
                <a:spcPts val="800"/>
              </a:spcAft>
              <a:buFont typeface="Arial" panose="020B0604020202020204" pitchFamily="34" charset="0"/>
              <a:buChar char="•"/>
            </a:pP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(1) C</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的左孩子是黑色：如第一种</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和第二种情况，仅父结点</a:t>
            </a: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B</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左旋；兄弟右孩子和双亲颜色一致。</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(2) C</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的左孩子是红色（兄弟</a:t>
            </a:r>
            <a:r>
              <a:rPr lang="en-US" altLang="zh-CN"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2</a:t>
            </a: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个孩子都是红色）：如第三种和第四种情况，</a:t>
            </a:r>
            <a:r>
              <a:rPr lang="zh-CN" altLang="en-US" sz="1800" b="1"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兄弟结点置为父结点的颜色，父结点置为黑色，兄弟结点的右孩子置为黑色，父结点左旋</a:t>
            </a:r>
            <a:endParaRPr lang="zh-CN" altLang="en-US" sz="1800" b="1"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a:p>
            <a:pPr marL="285750" indent="-285750" algn="just">
              <a:lnSpc>
                <a:spcPct val="130000"/>
              </a:lnSpc>
              <a:spcAft>
                <a:spcPts val="800"/>
              </a:spcAft>
              <a:buFont typeface="Arial" panose="020B0604020202020204" pitchFamily="34" charset="0"/>
              <a:buChar char="•"/>
            </a:pPr>
            <a:r>
              <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rPr>
              <a:t>。</a:t>
            </a:r>
            <a:endParaRPr lang="zh-CN" altLang="en-US" sz="1800" spc="100" dirty="0">
              <a:ln w="3175">
                <a:noFill/>
                <a:prstDash val="dash"/>
              </a:ln>
              <a:solidFill>
                <a:sysClr val="windowText" lastClr="000000">
                  <a:lumMod val="85000"/>
                  <a:lumOff val="15000"/>
                </a:sysClr>
              </a:solidFill>
              <a:latin typeface="微软雅黑" panose="020B0503020204020204" pitchFamily="34" charset="-122"/>
              <a:cs typeface="微软雅黑" panose="020B0503020204020204" pitchFamily="34" charset="-122"/>
            </a:endParaRPr>
          </a:p>
        </p:txBody>
      </p:sp>
      <p:pic>
        <p:nvPicPr>
          <p:cNvPr id="10" name="图片 6" descr="12-7-b-左红(1)"/>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718555" y="3438671"/>
            <a:ext cx="3613150" cy="1661160"/>
          </a:xfrm>
          <a:prstGeom prst="rect">
            <a:avLst/>
          </a:prstGeom>
        </p:spPr>
      </p:pic>
      <p:pic>
        <p:nvPicPr>
          <p:cNvPr id="27" name="图片 27" descr="12-8-d(1)"/>
          <p:cNvPicPr>
            <a:picLocks noChangeAspect="1"/>
          </p:cNvPicPr>
          <p:nvPr>
            <p:custDataLst>
              <p:tags r:id="rId5"/>
            </p:custDataLst>
          </p:nvPr>
        </p:nvPicPr>
        <p:blipFill>
          <a:blip r:embed="rId6">
            <a:extLst>
              <a:ext uri="{96DAC541-7B7A-43D3-8B79-37D633B846F1}">
                <asvg:svgBlip xmlns:asvg="http://schemas.microsoft.com/office/drawing/2016/SVG/main" r:embed="rId7"/>
              </a:ext>
            </a:extLst>
          </a:blip>
          <a:stretch>
            <a:fillRect/>
          </a:stretch>
        </p:blipFill>
        <p:spPr>
          <a:xfrm>
            <a:off x="5645392" y="3483335"/>
            <a:ext cx="3326130" cy="1554480"/>
          </a:xfrm>
          <a:prstGeom prst="rect">
            <a:avLst/>
          </a:prstGeom>
        </p:spPr>
      </p:pic>
      <p:sp>
        <p:nvSpPr>
          <p:cNvPr id="12" name="右箭头 11"/>
          <p:cNvSpPr/>
          <p:nvPr>
            <p:custDataLst>
              <p:tags r:id="rId8"/>
            </p:custDataLst>
          </p:nvPr>
        </p:nvSpPr>
        <p:spPr>
          <a:xfrm>
            <a:off x="4719771" y="4467985"/>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2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5771" y="1782166"/>
            <a:ext cx="3119120" cy="1517015"/>
          </a:xfrm>
          <a:prstGeom prst="rect">
            <a:avLst/>
          </a:prstGeom>
        </p:spPr>
      </p:pic>
      <p:sp>
        <p:nvSpPr>
          <p:cNvPr id="14" name="右箭头 13"/>
          <p:cNvSpPr/>
          <p:nvPr>
            <p:custDataLst>
              <p:tags r:id="rId12"/>
            </p:custDataLst>
          </p:nvPr>
        </p:nvSpPr>
        <p:spPr>
          <a:xfrm>
            <a:off x="4022919" y="2741304"/>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形 7"/>
          <p:cNvPicPr>
            <a:picLocks noChangeAspect="1"/>
          </p:cNvPicPr>
          <p:nvPr>
            <p:custDataLst>
              <p:tags r:id="rId13"/>
            </p:custDataLst>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0206" y="147585"/>
            <a:ext cx="2644775" cy="1432560"/>
          </a:xfrm>
          <a:prstGeom prst="rect">
            <a:avLst/>
          </a:prstGeom>
        </p:spPr>
      </p:pic>
      <p:pic>
        <p:nvPicPr>
          <p:cNvPr id="16" name="图形 32"/>
          <p:cNvPicPr>
            <a:picLocks noChangeAspect="1"/>
          </p:cNvPicPr>
          <p:nvPr>
            <p:custDataLst>
              <p:tags r:id="rId16"/>
            </p:custDataLst>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05765" y="98048"/>
            <a:ext cx="2592705" cy="1895475"/>
          </a:xfrm>
          <a:prstGeom prst="rect">
            <a:avLst/>
          </a:prstGeom>
        </p:spPr>
      </p:pic>
      <p:sp>
        <p:nvSpPr>
          <p:cNvPr id="17" name="右箭头 1"/>
          <p:cNvSpPr/>
          <p:nvPr>
            <p:custDataLst>
              <p:tags r:id="rId19"/>
            </p:custDataLst>
          </p:nvPr>
        </p:nvSpPr>
        <p:spPr>
          <a:xfrm>
            <a:off x="4022919" y="602073"/>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
          <p:cNvPicPr>
            <a:picLocks noChangeAspect="1"/>
          </p:cNvPicPr>
          <p:nvPr>
            <p:custDataLst>
              <p:tags r:id="rId20"/>
            </p:custDataLst>
          </p:nvPr>
        </p:nvPicPr>
        <p:blipFill>
          <a:blip r:embed="rId21">
            <a:extLst>
              <a:ext uri="{28A0092B-C50C-407E-A947-70E740481C1C}">
                <a14:useLocalDpi xmlns:a14="http://schemas.microsoft.com/office/drawing/2010/main" val="0"/>
              </a:ext>
            </a:extLst>
          </a:blip>
          <a:srcRect/>
          <a:stretch>
            <a:fillRect/>
          </a:stretch>
        </p:blipFill>
        <p:spPr>
          <a:xfrm>
            <a:off x="862065" y="5239321"/>
            <a:ext cx="3326130" cy="1528552"/>
          </a:xfrm>
          <a:prstGeom prst="rect">
            <a:avLst/>
          </a:prstGeom>
        </p:spPr>
      </p:pic>
      <p:sp>
        <p:nvSpPr>
          <p:cNvPr id="19" name="右箭头 9"/>
          <p:cNvSpPr/>
          <p:nvPr>
            <p:custDataLst>
              <p:tags r:id="rId22"/>
            </p:custDataLst>
          </p:nvPr>
        </p:nvSpPr>
        <p:spPr>
          <a:xfrm>
            <a:off x="4382123" y="5926680"/>
            <a:ext cx="1069340" cy="2063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
          <p:cNvPicPr>
            <a:picLocks noChangeAspect="1"/>
          </p:cNvPicPr>
          <p:nvPr>
            <p:custDataLst>
              <p:tags r:id="rId23"/>
            </p:custDataLst>
          </p:nvPr>
        </p:nvPicPr>
        <p:blipFill>
          <a:blip r:embed="rId24">
            <a:extLst>
              <a:ext uri="{28A0092B-C50C-407E-A947-70E740481C1C}">
                <a14:useLocalDpi xmlns:a14="http://schemas.microsoft.com/office/drawing/2010/main" val="0"/>
              </a:ext>
            </a:extLst>
          </a:blip>
          <a:srcRect/>
          <a:stretch>
            <a:fillRect/>
          </a:stretch>
        </p:blipFill>
        <p:spPr>
          <a:xfrm>
            <a:off x="5586504" y="5122058"/>
            <a:ext cx="3443906" cy="1609243"/>
          </a:xfrm>
          <a:prstGeom prst="rect">
            <a:avLst/>
          </a:prstGeom>
        </p:spPr>
      </p:pic>
      <p:pic>
        <p:nvPicPr>
          <p:cNvPr id="21" name="pic"/>
          <p:cNvPicPr>
            <a:picLocks noChangeAspect="1"/>
          </p:cNvPicPr>
          <p:nvPr>
            <p:custDataLst>
              <p:tags r:id="rId25"/>
            </p:custDataLst>
          </p:nvPr>
        </p:nvPicPr>
        <p:blipFill>
          <a:blip r:embed="rId26">
            <a:extLst>
              <a:ext uri="{28A0092B-C50C-407E-A947-70E740481C1C}">
                <a14:useLocalDpi xmlns:a14="http://schemas.microsoft.com/office/drawing/2010/main" val="0"/>
              </a:ext>
            </a:extLst>
          </a:blip>
          <a:srcRect/>
          <a:stretch>
            <a:fillRect/>
          </a:stretch>
        </p:blipFill>
        <p:spPr>
          <a:xfrm>
            <a:off x="5253748" y="1703082"/>
            <a:ext cx="3452507" cy="1978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P spid="19" grpId="0" bldLvl="0" animBg="1"/>
      <p:bldP spid="1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12.4.4  </a:t>
            </a:r>
            <a:r>
              <a:rPr lang="zh-CN" altLang="en-US" sz="2800">
                <a:sym typeface="+mn-ea"/>
              </a:rPr>
              <a:t>红黑树的删除</a:t>
            </a:r>
            <a:r>
              <a:rPr lang="zh-CN" altLang="en-US" sz="2800">
                <a:sym typeface="+mn-ea"/>
              </a:rPr>
              <a:t>总结</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a:t>
            </a:r>
            <a:r>
              <a:rPr lang="zh-CN" dirty="0"/>
              <a:t>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nvSpPr>
        <p:spPr>
          <a:xfrm>
            <a:off x="749935" y="1272540"/>
            <a:ext cx="10604500" cy="1553210"/>
          </a:xfrm>
          <a:prstGeom prst="rect">
            <a:avLst/>
          </a:prstGeom>
          <a:noFill/>
        </p:spPr>
        <p:txBody>
          <a:bodyPr wrap="square" rtlCol="0" anchor="t">
            <a:spAutoFit/>
          </a:bodyPr>
          <a:p>
            <a:pPr marL="0" marR="0" lvl="0" indent="266700" algn="l" defTabSz="914400" rtl="0" eaLnBrk="0" fontAlgn="base" latinLnBrk="0" hangingPunct="0">
              <a:lnSpc>
                <a:spcPct val="125000"/>
              </a:lnSpc>
              <a:spcBef>
                <a:spcPts val="0"/>
              </a:spcBef>
              <a:spcAft>
                <a:spcPts val="0"/>
              </a:spcAft>
              <a:buClrTx/>
              <a:buSzTx/>
              <a:buFontTx/>
              <a:buNone/>
            </a:pPr>
            <a:r>
              <a:rPr lang="zh-CN" altLang="zh-CN" sz="200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针对黑结点删除造成的黑高度不平衡需要将多余黑色去除掉，调整策略是通过旋转将额外的黑色上移，直到下面情况之一发生，则停止调整：</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266700" algn="l" defTabSz="914400" rtl="0" eaLnBrk="0" fontAlgn="base" latinLnBrk="0" hangingPunct="0">
              <a:lnSpc>
                <a:spcPct val="125000"/>
              </a:lnSpc>
              <a:spcBef>
                <a:spcPts val="0"/>
              </a:spcBef>
              <a:spcAft>
                <a:spcPts val="0"/>
              </a:spcAft>
              <a:buClrTx/>
              <a:buSzTx/>
              <a:buFontTx/>
              <a:buNone/>
            </a:pP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1）当前调整的结点X为红结点，将其着为黑色即可；</a:t>
            </a:r>
            <a:endParaRPr kumimoji="0" lang="zh-CN"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266700" algn="l" defTabSz="914400" rtl="0" eaLnBrk="0" fontAlgn="base" latinLnBrk="0" hangingPunct="0">
              <a:lnSpc>
                <a:spcPct val="125000"/>
              </a:lnSpc>
              <a:spcBef>
                <a:spcPts val="0"/>
              </a:spcBef>
              <a:spcAft>
                <a:spcPts val="0"/>
              </a:spcAft>
              <a:buClrTx/>
              <a:buSzTx/>
              <a:buFontTx/>
              <a:buNone/>
            </a:pP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2）当前结点</a:t>
            </a: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X为根。</a:t>
            </a:r>
            <a:endPar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749300" y="3096260"/>
            <a:ext cx="10604500" cy="3284220"/>
          </a:xfrm>
          <a:prstGeom prst="rect">
            <a:avLst/>
          </a:prstGeom>
          <a:noFill/>
        </p:spPr>
        <p:txBody>
          <a:bodyPr wrap="square" rtlCol="0" anchor="t">
            <a:spAutoFit/>
          </a:bodyPr>
          <a:p>
            <a:pPr marL="0" marR="0" lvl="0" indent="266700" algn="l" defTabSz="914400" rtl="0" eaLnBrk="0" fontAlgn="base" latinLnBrk="0" hangingPunct="0">
              <a:lnSpc>
                <a:spcPct val="125000"/>
              </a:lnSpc>
              <a:spcBef>
                <a:spcPts val="0"/>
              </a:spcBef>
              <a:spcAft>
                <a:spcPts val="0"/>
              </a:spcAft>
              <a:buClrTx/>
              <a:buSzTx/>
              <a:buFontTx/>
              <a:buNone/>
            </a:pPr>
            <a:r>
              <a:rPr lang="zh-CN" altLang="zh-CN" sz="2000"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在调整过程中，需保持红黑树的性质，特别是黑高性质，结点X为父结点的左孩子调整情况分类如下（X为右孩子的情况是镜像对称的）：</a:t>
            </a:r>
            <a:endPar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266700" algn="l" defTabSz="914400" rtl="0" eaLnBrk="0" fontAlgn="base" latinLnBrk="0" hangingPunct="0">
              <a:lnSpc>
                <a:spcPct val="125000"/>
              </a:lnSpc>
              <a:spcBef>
                <a:spcPts val="0"/>
              </a:spcBef>
              <a:spcAft>
                <a:spcPts val="0"/>
              </a:spcAft>
              <a:buClrTx/>
              <a:buSzTx/>
              <a:buFontTx/>
              <a:buNone/>
            </a:pP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1）结点X的兄弟结点为红色：兄弟结点置黑色，父结点置红色，父结点左旋，</a:t>
            </a:r>
            <a:r>
              <a:rPr lang="zh-CN" altLang="en-US"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双黑</a:t>
            </a:r>
            <a:r>
              <a:rPr lang="en-US"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继续调整</a:t>
            </a: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266700" algn="l" defTabSz="914400" rtl="0" eaLnBrk="0" fontAlgn="base" latinLnBrk="0" hangingPunct="0">
              <a:lnSpc>
                <a:spcPct val="125000"/>
              </a:lnSpc>
              <a:spcBef>
                <a:spcPts val="0"/>
              </a:spcBef>
              <a:spcAft>
                <a:spcPts val="0"/>
              </a:spcAft>
              <a:buClrTx/>
              <a:buSzTx/>
              <a:buFontTx/>
              <a:buNone/>
            </a:pP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2）结点X的兄弟结点为黑色，兄弟结点的左、右孩子均为黑色：兄弟结点置红色，父结点作为当前结点X，进入下一次调整循环；</a:t>
            </a:r>
            <a:endParaRPr kumimoji="0" lang="zh-CN"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266700" algn="l" defTabSz="914400" rtl="0" eaLnBrk="0" fontAlgn="base" latinLnBrk="0" hangingPunct="0">
              <a:lnSpc>
                <a:spcPct val="125000"/>
              </a:lnSpc>
              <a:spcBef>
                <a:spcPts val="0"/>
              </a:spcBef>
              <a:spcAft>
                <a:spcPts val="0"/>
              </a:spcAft>
              <a:buClrTx/>
              <a:buSzTx/>
              <a:buFontTx/>
              <a:buNone/>
            </a:pP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3）结点X的兄弟结点为黑色，兄弟结点的左孩子为红色，右孩子为黑色：兄弟结点置红色，兄弟结点左孩子置黑色，兄弟结点右旋，</a:t>
            </a:r>
            <a:r>
              <a:rPr lang="zh-CN" altLang="en-US"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继续处理</a:t>
            </a: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266700" algn="l" defTabSz="914400" rtl="0" eaLnBrk="0" fontAlgn="base" latinLnBrk="0" hangingPunct="0">
              <a:lnSpc>
                <a:spcPct val="125000"/>
              </a:lnSpc>
              <a:spcBef>
                <a:spcPts val="0"/>
              </a:spcBef>
              <a:spcAft>
                <a:spcPts val="0"/>
              </a:spcAft>
              <a:buClrTx/>
              <a:buSzTx/>
              <a:buFontTx/>
              <a:buNone/>
            </a:pP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dirty="0">
                <a:ln>
                  <a:noFill/>
                </a:ln>
                <a:effectLst/>
                <a:latin typeface="微软雅黑" panose="020B0503020204020204" pitchFamily="34" charset="-122"/>
                <a:ea typeface="微软雅黑" panose="020B0503020204020204" pitchFamily="34" charset="-122"/>
                <a:cs typeface="微软雅黑" panose="020B0503020204020204" pitchFamily="34" charset="-122"/>
                <a:sym typeface="+mn-ea"/>
              </a:rPr>
              <a:t>结点</a:t>
            </a:r>
            <a:r>
              <a:rPr lang="zh-CN" altLang="zh-CN" dirty="0">
                <a:ln>
                  <a:noFill/>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zh-CN" dirty="0">
                <a:ln>
                  <a:noFill/>
                </a:ln>
                <a:effectLst/>
                <a:latin typeface="微软雅黑" panose="020B0503020204020204" pitchFamily="34" charset="-122"/>
                <a:ea typeface="微软雅黑" panose="020B0503020204020204" pitchFamily="34" charset="-122"/>
                <a:cs typeface="微软雅黑" panose="020B0503020204020204" pitchFamily="34" charset="-122"/>
                <a:sym typeface="+mn-ea"/>
              </a:rPr>
              <a:t>的兄弟结点为黑色，兄弟结点的左孩子是黑色，右孩子为红色：兄弟结点置为父结点的颜色，父结点置为黑色，兄弟结点的右孩子置为黑色，父结点左旋。</a:t>
            </a:r>
            <a:endParaRPr lang="zh-CN" altLang="zh-CN" dirty="0">
              <a:ln>
                <a:noFill/>
              </a:ln>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12.4.4  </a:t>
            </a:r>
            <a:r>
              <a:rPr lang="zh-CN" altLang="en-US" sz="2800">
                <a:sym typeface="+mn-ea"/>
              </a:rPr>
              <a:t>红黑树的删除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a:t>
            </a:r>
            <a:r>
              <a:rPr lang="zh-CN" dirty="0"/>
              <a:t>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文本框 4"/>
          <p:cNvSpPr txBox="1"/>
          <p:nvPr>
            <p:custDataLst>
              <p:tags r:id="rId1"/>
            </p:custDataLst>
          </p:nvPr>
        </p:nvSpPr>
        <p:spPr>
          <a:xfrm>
            <a:off x="1153160" y="1519555"/>
            <a:ext cx="9753600" cy="1138555"/>
          </a:xfrm>
          <a:prstGeom prst="rect">
            <a:avLst/>
          </a:prstGeom>
          <a:noFill/>
        </p:spPr>
        <p:txBody>
          <a:bodyPr vert="horz" wrap="square" rtlCol="0" anchor="ctr" anchorCtr="0">
            <a:noAutofit/>
          </a:bodyPr>
          <a:p>
            <a:pPr>
              <a:lnSpc>
                <a:spcPct val="130000"/>
              </a:lnSpc>
            </a:pP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例：在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下</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图的红黑树中依次删除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52</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（要求用右子树的最小值替换有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个孩子的结点）</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，画出删除后的红黑树。</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11" name="图形 3"/>
          <p:cNvPicPr/>
          <p:nvPr>
            <p:custDataLst>
              <p:tags r:id="rId2"/>
            </p:custDataLst>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358" y="3256788"/>
            <a:ext cx="4374452" cy="24828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12.4.4  </a:t>
            </a:r>
            <a:r>
              <a:rPr lang="zh-CN" altLang="en-US" sz="2800">
                <a:sym typeface="+mn-ea"/>
              </a:rPr>
              <a:t>红黑树的删除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a:t>
            </a:r>
            <a:r>
              <a:rPr lang="zh-CN" dirty="0"/>
              <a:t>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文本框 4"/>
          <p:cNvSpPr txBox="1"/>
          <p:nvPr>
            <p:custDataLst>
              <p:tags r:id="rId1"/>
            </p:custDataLst>
          </p:nvPr>
        </p:nvSpPr>
        <p:spPr>
          <a:xfrm>
            <a:off x="1153160" y="1519555"/>
            <a:ext cx="9753600" cy="1138555"/>
          </a:xfrm>
          <a:prstGeom prst="rect">
            <a:avLst/>
          </a:prstGeom>
          <a:noFill/>
        </p:spPr>
        <p:txBody>
          <a:bodyPr vert="horz" wrap="square" rtlCol="0" anchor="ctr" anchorCtr="0">
            <a:noAutofit/>
          </a:bodyPr>
          <a:p>
            <a:pPr>
              <a:lnSpc>
                <a:spcPct val="130000"/>
              </a:lnSpc>
            </a:pP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例：在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下</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图的红黑树中依次删除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52</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（要求用右子树的最小值替换有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个孩子的结点）</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，画出删除后的红黑树。</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11" name="图形 3"/>
          <p:cNvPicPr/>
          <p:nvPr>
            <p:custDataLst>
              <p:tags r:id="rId2"/>
            </p:custDataLst>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173" y="3256788"/>
            <a:ext cx="4374452" cy="24828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12.4.4  </a:t>
            </a:r>
            <a:r>
              <a:rPr lang="zh-CN" altLang="en-US" sz="2800">
                <a:sym typeface="+mn-ea"/>
              </a:rPr>
              <a:t>红黑树的删除</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4</a:t>
            </a:r>
            <a:r>
              <a:rPr dirty="0"/>
              <a:t>  红黑树</a:t>
            </a:r>
            <a:r>
              <a:rPr lang="zh-CN" dirty="0"/>
              <a:t>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文本框 4"/>
          <p:cNvSpPr txBox="1"/>
          <p:nvPr>
            <p:custDataLst>
              <p:tags r:id="rId1"/>
            </p:custDataLst>
          </p:nvPr>
        </p:nvSpPr>
        <p:spPr>
          <a:xfrm>
            <a:off x="1153160" y="1519555"/>
            <a:ext cx="9753600" cy="1138555"/>
          </a:xfrm>
          <a:prstGeom prst="rect">
            <a:avLst/>
          </a:prstGeom>
          <a:noFill/>
        </p:spPr>
        <p:txBody>
          <a:bodyPr vert="horz" wrap="square" rtlCol="0" anchor="ctr" anchorCtr="0">
            <a:noAutofit/>
          </a:bodyPr>
          <a:p>
            <a:pPr>
              <a:lnSpc>
                <a:spcPct val="130000"/>
              </a:lnSpc>
            </a:pP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例：在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下</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图的红黑树中依次删除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52</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（要求用右子树的最小值替换有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个孩子的结点）</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，画出删除后的红黑树。</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11" name="图形 3"/>
          <p:cNvPicPr/>
          <p:nvPr>
            <p:custDataLst>
              <p:tags r:id="rId2"/>
            </p:custDataLst>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173" y="3256788"/>
            <a:ext cx="4374452" cy="2482850"/>
          </a:xfrm>
          <a:prstGeom prst="rect">
            <a:avLst/>
          </a:prstGeom>
        </p:spPr>
      </p:pic>
      <p:pic>
        <p:nvPicPr>
          <p:cNvPr id="6" name="图形 4"/>
          <p:cNvPicPr/>
          <p:nvPr>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68692" y="3256692"/>
            <a:ext cx="3522980" cy="2419541"/>
          </a:xfrm>
          <a:prstGeom prst="rect">
            <a:avLst/>
          </a:prstGeom>
        </p:spPr>
      </p:pic>
      <p:sp>
        <p:nvSpPr>
          <p:cNvPr id="7" name="右箭头 6"/>
          <p:cNvSpPr/>
          <p:nvPr/>
        </p:nvSpPr>
        <p:spPr>
          <a:xfrm>
            <a:off x="5521325" y="4251325"/>
            <a:ext cx="1545590" cy="243205"/>
          </a:xfrm>
          <a:prstGeom prst="rightArrow">
            <a:avLst/>
          </a:prstGeom>
          <a:solidFill>
            <a:srgbClr val="009999"/>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12.4.5  </a:t>
            </a:r>
            <a:r>
              <a:rPr lang="zh-CN" altLang="en-US" sz="2800">
                <a:sym typeface="+mn-ea"/>
              </a:rPr>
              <a:t>红黑树的</a:t>
            </a:r>
            <a:r>
              <a:rPr lang="zh-CN" altLang="en-US" sz="2800">
                <a:sym typeface="+mn-ea"/>
              </a:rPr>
              <a:t>应用</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5</a:t>
            </a:r>
            <a:r>
              <a:rPr dirty="0"/>
              <a:t>  红黑树</a:t>
            </a:r>
            <a:r>
              <a:rPr lang="zh-CN" dirty="0"/>
              <a:t>的</a:t>
            </a:r>
            <a:r>
              <a:rPr lang="zh-CN" dirty="0"/>
              <a:t>应用</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nvSpPr>
        <p:spPr>
          <a:xfrm>
            <a:off x="749935" y="1769745"/>
            <a:ext cx="10604500" cy="3784600"/>
          </a:xfrm>
          <a:prstGeom prst="rect">
            <a:avLst/>
          </a:prstGeom>
          <a:noFill/>
        </p:spPr>
        <p:txBody>
          <a:bodyPr wrap="square" rtlCol="0" anchor="t">
            <a:spAutoFit/>
          </a:bodyPr>
          <a:p>
            <a:pPr marL="457200" lvl="0" indent="-457200" algn="just">
              <a:lnSpc>
                <a:spcPct val="120000"/>
              </a:lnSpc>
              <a:spcBef>
                <a:spcPct val="0"/>
              </a:spcBef>
              <a:spcAft>
                <a:spcPts val="0"/>
              </a:spcAft>
              <a:buFont typeface="+mj-lt"/>
              <a:buAutoNum type="arabicPeriod"/>
            </a:pP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红黑树增加一些数据结构，可以实现更多的功能。比如区间树就是一种增强的红黑树，适合区间操作。区间树是红黑树的关键字是区间的最小值，增加的成员是区间最大值。</a:t>
            </a:r>
            <a:endPar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0" indent="-457200" algn="just">
              <a:lnSpc>
                <a:spcPct val="120000"/>
              </a:lnSpc>
              <a:spcBef>
                <a:spcPct val="0"/>
              </a:spcBef>
              <a:spcAft>
                <a:spcPts val="0"/>
              </a:spcAft>
              <a:buFont typeface="+mj-lt"/>
              <a:buAutoNum type="arabicPeriod"/>
            </a:pPr>
            <a:r>
              <a:rPr lang="en-US"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Linux</a:t>
            </a: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内核的虚拟内存管理，用红黑树而不是双向链表，可以使得查找一个虚拟内存的速度由</a:t>
            </a:r>
            <a:r>
              <a:rPr lang="en-US"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O(n)</a:t>
            </a: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提升到</a:t>
            </a:r>
            <a:r>
              <a:rPr lang="en-US"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O(</a:t>
            </a:r>
            <a:r>
              <a:rPr lang="en-US" altLang="zh-CN" sz="2000" kern="100" dirty="0" err="1">
                <a:latin typeface="微软雅黑" panose="020B0503020204020204" pitchFamily="34" charset="-122"/>
                <a:ea typeface="微软雅黑" panose="020B0503020204020204" pitchFamily="34" charset="-122"/>
                <a:cs typeface="微软雅黑" panose="020B0503020204020204" pitchFamily="34" charset="-122"/>
                <a:sym typeface="+mn-ea"/>
              </a:rPr>
              <a:t>logn</a:t>
            </a:r>
            <a:r>
              <a:rPr lang="en-US"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，且插入新的虚拟内存仅需定位到新区域的前面，再做二叉查找树的插入和红黑树的调整，不用扫描整个链表空间。</a:t>
            </a:r>
            <a:endParaRPr lang="en-US" altLang="zh-CN" sz="2000" kern="100" dirty="0">
              <a:latin typeface="微软雅黑" panose="020B0503020204020204" pitchFamily="34" charset="-122"/>
              <a:ea typeface="微软雅黑" panose="020B0503020204020204" pitchFamily="34" charset="-122"/>
              <a:cs typeface="微软雅黑" panose="020B0503020204020204" pitchFamily="34" charset="-122"/>
            </a:endParaRPr>
          </a:p>
          <a:p>
            <a:pPr marL="457200" marR="0" lvl="0" indent="-457200" algn="l" defTabSz="914400" rtl="0" eaLnBrk="0" fontAlgn="base" latinLnBrk="0" hangingPunct="0">
              <a:lnSpc>
                <a:spcPct val="120000"/>
              </a:lnSpc>
              <a:spcBef>
                <a:spcPct val="0"/>
              </a:spcBef>
              <a:spcAft>
                <a:spcPts val="0"/>
              </a:spcAft>
              <a:buClrTx/>
              <a:buSzTx/>
              <a:buFontTx/>
              <a:buAutoNum type="arabicPeriod"/>
            </a:pP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C</a:t>
            </a:r>
            <a:r>
              <a:rPr lang="en-US"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++STL</a:t>
            </a: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set</a:t>
            </a: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map</a:t>
            </a: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主要支持快速查找，鉴于红黑树的查找，插入，删除等操作的优秀性能，采用的是红黑树数据结构。</a:t>
            </a:r>
            <a:endParaRPr lang="en-US" altLang="zh-CN" sz="2000" kern="100" dirty="0">
              <a:latin typeface="微软雅黑" panose="020B0503020204020204" pitchFamily="34" charset="-122"/>
              <a:ea typeface="微软雅黑" panose="020B0503020204020204" pitchFamily="34" charset="-122"/>
              <a:cs typeface="微软雅黑" panose="020B0503020204020204" pitchFamily="34" charset="-122"/>
            </a:endParaRPr>
          </a:p>
          <a:p>
            <a:pPr marL="457200" marR="0" lvl="0" indent="-457200" algn="l" defTabSz="914400" rtl="0" eaLnBrk="0" fontAlgn="base" latinLnBrk="0" hangingPunct="0">
              <a:lnSpc>
                <a:spcPct val="120000"/>
              </a:lnSpc>
              <a:spcBef>
                <a:spcPct val="0"/>
              </a:spcBef>
              <a:spcAft>
                <a:spcPts val="0"/>
              </a:spcAft>
              <a:buClrTx/>
              <a:buSzTx/>
              <a:buFontTx/>
              <a:buAutoNum type="arabicPeriod"/>
            </a:pP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将红黑树和其他数据结构或者算法结合，能够优化原算法。比如将切割面优化与基于红黑树的次梯度计算相结合得到的训练线性排序支持向量机的算法；基于红黑树全节点的多副本动态数据完整性云审计方案等。</a:t>
            </a:r>
            <a:endParaRPr lang="zh-CN" altLang="zh-CN" sz="2000" dirty="0">
              <a:ln>
                <a:noFill/>
              </a:ln>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12.4.6  </a:t>
            </a:r>
            <a:r>
              <a:rPr lang="zh-CN" altLang="en-US" sz="2800">
                <a:sym typeface="+mn-ea"/>
              </a:rPr>
              <a:t>红黑树</a:t>
            </a:r>
            <a:r>
              <a:rPr lang="zh-CN" altLang="en-US" sz="2800">
                <a:sym typeface="+mn-ea"/>
              </a:rPr>
              <a:t>小结</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6</a:t>
            </a:r>
            <a:r>
              <a:rPr dirty="0"/>
              <a:t>  红黑树</a:t>
            </a:r>
            <a:r>
              <a:rPr lang="zh-CN" dirty="0"/>
              <a:t>小结</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nvSpPr>
        <p:spPr>
          <a:xfrm>
            <a:off x="749935" y="1769745"/>
            <a:ext cx="10604500" cy="4523105"/>
          </a:xfrm>
          <a:prstGeom prst="rect">
            <a:avLst/>
          </a:prstGeom>
          <a:noFill/>
        </p:spPr>
        <p:txBody>
          <a:bodyPr wrap="square" rtlCol="0" anchor="t">
            <a:spAutoFit/>
          </a:bodyPr>
          <a:p>
            <a:pPr marL="457200" lvl="0" indent="-457200" algn="just">
              <a:lnSpc>
                <a:spcPct val="120000"/>
              </a:lnSpc>
              <a:spcBef>
                <a:spcPct val="0"/>
              </a:spcBef>
              <a:spcAft>
                <a:spcPts val="0"/>
              </a:spcAft>
              <a:buFont typeface="+mj-lt"/>
              <a:buAutoNum type="arabicPeriod"/>
            </a:pP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AVL树通过保持任一结点左、右子树高度差的绝对值不超过1来维持二叉树的平衡（具高度平衡、严格强平衡等性质）；而红黑树的5条性质规定了：红结点的孩子结点必须是黑结点（性质3），以及任一结点的黑高度唯一（性质5），保证了任一结点的左右子树深度之差绝对值不超过一倍，红黑树就是根据查找路径上黑色结点的个数以及红、黑结点之间的联系来维持二叉树的平衡（具有弱平衡、大致平衡等性质）。</a:t>
            </a:r>
            <a:endPar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just">
              <a:lnSpc>
                <a:spcPct val="120000"/>
              </a:lnSpc>
              <a:spcBef>
                <a:spcPct val="0"/>
              </a:spcBef>
              <a:spcAft>
                <a:spcPts val="0"/>
              </a:spcAft>
              <a:buFont typeface="+mj-lt"/>
              <a:buAutoNum type="arabicPeriod"/>
            </a:pPr>
            <a:r>
              <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rPr>
              <a:t>AVL树只要不平衡就会进行旋转，而红黑树不符合规则时，有些情况只用改变颜色不用旋转，就能达到平衡。而且，AVL树在删除的时候，很容易在调整平衡的过程影响祖先的平衡性，需要从不平衡的地方向祖先一直调整到根或者已经平衡的结点为止。而红黑树无论是插入还是删除，通常通过着色或者最多三次旋转就能够平衡，只有双黑结点有两种情况会继续向根调整，持续不平衡情况非常少。总体来说，在插入或者删除结点时，红黑树旋转的次数比平衡二叉树少，因此在插入与删除操作比较频繁的情况下，优先选用红黑树。</a:t>
            </a:r>
            <a:endPar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57200" lvl="0" indent="-457200" algn="just">
              <a:lnSpc>
                <a:spcPct val="120000"/>
              </a:lnSpc>
              <a:spcBef>
                <a:spcPct val="0"/>
              </a:spcBef>
              <a:spcAft>
                <a:spcPts val="0"/>
              </a:spcAft>
              <a:buFont typeface="+mj-lt"/>
              <a:buAutoNum type="arabicPeriod"/>
            </a:pPr>
            <a:endParaRPr lang="zh-CN" altLang="zh-CN" sz="2000" kern="1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12.4.1  </a:t>
            </a:r>
            <a:r>
              <a:rPr lang="zh-CN" altLang="en-US" sz="2800">
                <a:sym typeface="+mn-ea"/>
              </a:rPr>
              <a:t>红黑树</a:t>
            </a:r>
            <a:r>
              <a:rPr lang="zh-CN" altLang="en-US" sz="2800">
                <a:sym typeface="+mn-ea"/>
              </a:rPr>
              <a:t>的</a:t>
            </a:r>
            <a:r>
              <a:rPr lang="zh-CN" altLang="en-US" sz="2800">
                <a:sym typeface="+mn-ea"/>
              </a:rPr>
              <a:t>定义</a:t>
            </a:r>
            <a:endParaRPr lang="zh-CN" altLang="en-US" sz="2800">
              <a:sym typeface="+mn-ea"/>
            </a:endParaRPr>
          </a:p>
        </p:txBody>
      </p:sp>
      <p:sp>
        <p:nvSpPr>
          <p:cNvPr id="3" name="副标题 2"/>
          <p:cNvSpPr>
            <a:spLocks noGrp="1"/>
          </p:cNvSpPr>
          <p:nvPr>
            <p:ph type="subTitle" idx="1"/>
          </p:nvPr>
        </p:nvSpPr>
        <p:spPr/>
        <p:txBody>
          <a:bodyPr/>
          <a:lstStyle/>
          <a:p>
            <a:r>
              <a:rPr dirty="0"/>
              <a:t>12.4.1  红黑树的定义</a:t>
            </a:r>
            <a:endParaRPr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文本框 6"/>
          <p:cNvSpPr txBox="1"/>
          <p:nvPr/>
        </p:nvSpPr>
        <p:spPr>
          <a:xfrm>
            <a:off x="1662430" y="1649730"/>
            <a:ext cx="9128125" cy="4154170"/>
          </a:xfrm>
          <a:prstGeom prst="rect">
            <a:avLst/>
          </a:prstGeom>
          <a:noFill/>
        </p:spPr>
        <p:txBody>
          <a:bodyPr wrap="square" rtlCol="0" anchor="t">
            <a:spAutoFit/>
          </a:bodyPr>
          <a:p>
            <a:pPr marL="0" lvl="1" indent="0" algn="just">
              <a:buSzTx/>
              <a:buFont typeface="+mj-lt"/>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红黑树是满足下列性质的二叉查找树：</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buFont typeface="+mj-lt"/>
              <a:buAutoNum type="arabicPeriod"/>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每个结点或者为黑色，或者为红色</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buFont typeface="+mj-lt"/>
              <a:buAutoNum type="arabicPeriod"/>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根结点为黑色</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buFont typeface="+mj-lt"/>
              <a:buAutoNum type="arabicPeriod"/>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每个空结点（</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NULL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结点）都是黑色</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buFont typeface="+mj-lt"/>
              <a:buAutoNum type="arabicPeriod"/>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如果有一个结点是红色，那么他的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个孩子结点都是黑色（不能有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个相邻的红色结点）</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buFont typeface="+mj-lt"/>
              <a:buAutoNum type="arabicPeriod"/>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对于每一个结点，从该结点到其子孙的叶子结点的路径中所包含的黑色结点数量必须相等。</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lvl="1" inden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从红黑树任意结点</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出发，到达叶子结点的任意路径上（不包含</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的黑色结点个数称为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结点的</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黑高度</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，记为</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sym typeface="+mn-ea"/>
              </a:rPr>
              <a:t>bh</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，规定叶子结点高度为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，黑高度为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。红黑树的黑高度定义为根结点的黑高度。</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12.4.7  </a:t>
            </a:r>
            <a:r>
              <a:rPr lang="zh-CN" altLang="en-US" dirty="0"/>
              <a:t>作业</a:t>
            </a:r>
            <a:endParaRPr lang="zh-CN" altLang="en-US" dirty="0"/>
          </a:p>
        </p:txBody>
      </p:sp>
      <p:sp>
        <p:nvSpPr>
          <p:cNvPr id="3" name="副标题 2"/>
          <p:cNvSpPr>
            <a:spLocks noGrp="1"/>
          </p:cNvSpPr>
          <p:nvPr>
            <p:ph type="subTitle" idx="1"/>
          </p:nvPr>
        </p:nvSpPr>
        <p:spPr/>
        <p:txBody>
          <a:bodyPr/>
          <a:lstStyle/>
          <a:p>
            <a:r>
              <a:rPr lang="en-US" altLang="zh-CN" dirty="0"/>
              <a:t>12.4.7 </a:t>
            </a:r>
            <a:r>
              <a:rPr lang="zh-CN" altLang="en-US" dirty="0"/>
              <a:t>作业</a:t>
            </a:r>
            <a:endParaRPr lang="zh-CN" altLang="en-US"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pic>
        <p:nvPicPr>
          <p:cNvPr id="100" name="图片 99"/>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2743200" y="2639060"/>
            <a:ext cx="6838950" cy="3452495"/>
          </a:xfrm>
          <a:prstGeom prst="rect">
            <a:avLst/>
          </a:prstGeom>
          <a:noFill/>
        </p:spPr>
      </p:pic>
      <p:sp>
        <p:nvSpPr>
          <p:cNvPr id="7" name="内容占位符 2"/>
          <p:cNvSpPr>
            <a:spLocks noGrp="1"/>
          </p:cNvSpPr>
          <p:nvPr>
            <p:custDataLst>
              <p:tags r:id="rId4"/>
            </p:custDataLst>
          </p:nvPr>
        </p:nvSpPr>
        <p:spPr>
          <a:xfrm>
            <a:off x="567690" y="1283335"/>
            <a:ext cx="10925810" cy="2419985"/>
          </a:xfrm>
          <a:prstGeom prst="rect">
            <a:avLst/>
          </a:prstGeom>
        </p:spPr>
        <p:txBody>
          <a:bodyPr vert="horz" lIns="91440" tIns="45720" rIns="91440" bIns="45720" rtlCol="0">
            <a:normAutofit/>
          </a:bodyPr>
          <a:lstStyle>
            <a:lvl1pPr marL="267970" indent="-267970" algn="just" defTabSz="685800" rtl="0" eaLnBrk="1" latinLnBrk="0" hangingPunct="1">
              <a:lnSpc>
                <a:spcPct val="110000"/>
              </a:lnSpc>
              <a:spcBef>
                <a:spcPts val="1350"/>
              </a:spcBef>
              <a:spcAft>
                <a:spcPts val="0"/>
              </a:spcAft>
              <a:buClr>
                <a:schemeClr val="accent1"/>
              </a:buClr>
              <a:buSzPct val="90000"/>
              <a:buFont typeface="Webdings" panose="05030102010509060703" pitchFamily="18" charset="2"/>
              <a:buChar char=""/>
              <a:defRPr sz="2400" kern="1200" baseline="0">
                <a:solidFill>
                  <a:schemeClr val="accent1"/>
                </a:solidFill>
                <a:latin typeface="+mj-ea"/>
                <a:ea typeface="+mj-ea"/>
                <a:cs typeface="+mn-cs"/>
              </a:defRPr>
            </a:lvl1pPr>
            <a:lvl2pPr marL="267970" indent="-267970" algn="just" defTabSz="685800"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0" indent="-457200">
              <a:buFont typeface="+mj-lt"/>
              <a:buAutoNum type="arabicPeriod"/>
            </a:pPr>
            <a:r>
              <a:rPr lang="zh-CN" altLang="zh-CN" dirty="0">
                <a:solidFill>
                  <a:schemeClr val="tx1"/>
                </a:solidFill>
              </a:rPr>
              <a:t>如</a:t>
            </a:r>
            <a:r>
              <a:rPr lang="zh-CN" altLang="zh-CN" dirty="0">
                <a:solidFill>
                  <a:schemeClr val="tx1"/>
                </a:solidFill>
              </a:rPr>
              <a:t>下图所示的红黑树，绘制插入</a:t>
            </a:r>
            <a:r>
              <a:rPr lang="en-US" altLang="zh-CN" dirty="0">
                <a:solidFill>
                  <a:schemeClr val="tx1"/>
                </a:solidFill>
              </a:rPr>
              <a:t>32</a:t>
            </a:r>
            <a:r>
              <a:rPr lang="zh-CN" altLang="zh-CN" dirty="0">
                <a:solidFill>
                  <a:schemeClr val="tx1"/>
                </a:solidFill>
              </a:rPr>
              <a:t>，</a:t>
            </a:r>
            <a:r>
              <a:rPr lang="en-US" altLang="zh-CN" dirty="0">
                <a:solidFill>
                  <a:schemeClr val="tx1"/>
                </a:solidFill>
              </a:rPr>
              <a:t>75</a:t>
            </a:r>
            <a:r>
              <a:rPr lang="zh-CN" altLang="zh-CN" dirty="0">
                <a:solidFill>
                  <a:schemeClr val="tx1"/>
                </a:solidFill>
              </a:rPr>
              <a:t>，</a:t>
            </a:r>
            <a:r>
              <a:rPr lang="en-US" altLang="zh-CN" dirty="0">
                <a:solidFill>
                  <a:schemeClr val="tx1"/>
                </a:solidFill>
              </a:rPr>
              <a:t>95</a:t>
            </a:r>
            <a:r>
              <a:rPr lang="zh-CN" altLang="zh-CN" dirty="0">
                <a:solidFill>
                  <a:schemeClr val="tx1"/>
                </a:solidFill>
              </a:rPr>
              <a:t>三个结点后的红黑树。</a:t>
            </a:r>
            <a:endParaRPr lang="zh-CN" altLang="zh-CN" dirty="0">
              <a:solidFill>
                <a:schemeClr val="tx1"/>
              </a:solidFill>
            </a:endParaRPr>
          </a:p>
          <a:p>
            <a:pPr marL="457200" lvl="0" indent="-457200">
              <a:buFont typeface="+mj-lt"/>
              <a:buAutoNum type="arabicPeriod"/>
            </a:pPr>
            <a:r>
              <a:rPr lang="zh-CN" altLang="zh-CN" dirty="0">
                <a:solidFill>
                  <a:schemeClr val="tx1"/>
                </a:solidFill>
              </a:rPr>
              <a:t>如</a:t>
            </a:r>
            <a:r>
              <a:rPr lang="zh-CN" altLang="zh-CN" dirty="0">
                <a:solidFill>
                  <a:schemeClr val="tx1"/>
                </a:solidFill>
              </a:rPr>
              <a:t>下图所示的红黑树，绘制删除</a:t>
            </a:r>
            <a:r>
              <a:rPr lang="en-US" altLang="zh-CN" dirty="0">
                <a:solidFill>
                  <a:schemeClr val="tx1"/>
                </a:solidFill>
              </a:rPr>
              <a:t>15</a:t>
            </a:r>
            <a:r>
              <a:rPr lang="zh-CN" altLang="zh-CN" dirty="0">
                <a:solidFill>
                  <a:schemeClr val="tx1"/>
                </a:solidFill>
              </a:rPr>
              <a:t>，</a:t>
            </a:r>
            <a:r>
              <a:rPr lang="en-US" altLang="zh-CN" dirty="0">
                <a:solidFill>
                  <a:schemeClr val="tx1"/>
                </a:solidFill>
              </a:rPr>
              <a:t>50</a:t>
            </a:r>
            <a:r>
              <a:rPr lang="zh-CN" altLang="zh-CN" dirty="0">
                <a:solidFill>
                  <a:schemeClr val="tx1"/>
                </a:solidFill>
              </a:rPr>
              <a:t>两个结点之后的红黑树。</a:t>
            </a:r>
            <a:endParaRPr lang="zh-CN" altLang="zh-CN" dirty="0">
              <a:solidFill>
                <a:schemeClr val="tx1"/>
              </a:solidFill>
            </a:endParaRPr>
          </a:p>
          <a:p>
            <a:pPr marL="457200" indent="-457200">
              <a:buFont typeface="+mj-lt"/>
              <a:buAutoNum type="arabicPeriod"/>
            </a:pPr>
            <a:endParaRPr lang="zh-CN" altLang="en-US"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4" name="组合 13"/>
          <p:cNvGrpSpPr/>
          <p:nvPr/>
        </p:nvGrpSpPr>
        <p:grpSpPr>
          <a:xfrm>
            <a:off x="-875295" y="-875664"/>
            <a:ext cx="2974038" cy="2745105"/>
            <a:chOff x="6175344" y="342254"/>
            <a:chExt cx="7829785"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259840" y="635784"/>
            <a:ext cx="823697" cy="760292"/>
            <a:chOff x="6175344" y="342254"/>
            <a:chExt cx="7829785" cy="7227071"/>
          </a:xfrm>
        </p:grpSpPr>
        <p:sp>
          <p:nvSpPr>
            <p:cNvPr id="18" name="六边形 1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7"/>
          <p:cNvSpPr/>
          <p:nvPr/>
        </p:nvSpPr>
        <p:spPr>
          <a:xfrm>
            <a:off x="2421652" y="2038221"/>
            <a:ext cx="7054775" cy="3118500"/>
          </a:xfrm>
          <a:prstGeom prst="roundRect">
            <a:avLst>
              <a:gd name="adj" fmla="val 0"/>
            </a:avLst>
          </a:prstGeom>
          <a:solidFill>
            <a:schemeClr val="tx1">
              <a:lumMod val="95000"/>
              <a:lumOff val="5000"/>
              <a:alpha val="5000"/>
            </a:schemeClr>
          </a:solidFill>
          <a:ln>
            <a:solidFill>
              <a:schemeClr val="bg1"/>
            </a:solidFill>
          </a:ln>
          <a:effectLst>
            <a:outerShdw blurRad="152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7" name="组合 36"/>
          <p:cNvGrpSpPr/>
          <p:nvPr/>
        </p:nvGrpSpPr>
        <p:grpSpPr>
          <a:xfrm>
            <a:off x="7558543" y="954064"/>
            <a:ext cx="5262302" cy="5007863"/>
            <a:chOff x="6175345" y="153244"/>
            <a:chExt cx="7792878" cy="7416082"/>
          </a:xfrm>
        </p:grpSpPr>
        <p:grpSp>
          <p:nvGrpSpPr>
            <p:cNvPr id="32" name="组合 31"/>
            <p:cNvGrpSpPr/>
            <p:nvPr/>
          </p:nvGrpSpPr>
          <p:grpSpPr>
            <a:xfrm>
              <a:off x="6175345" y="342257"/>
              <a:ext cx="7792878" cy="7227069"/>
              <a:chOff x="5983104" y="1708488"/>
              <a:chExt cx="4080721" cy="3784437"/>
            </a:xfrm>
          </p:grpSpPr>
          <p:sp>
            <p:nvSpPr>
              <p:cNvPr id="33" name="六边形 32"/>
              <p:cNvSpPr/>
              <p:nvPr/>
            </p:nvSpPr>
            <p:spPr>
              <a:xfrm rot="5400000">
                <a:off x="5811401" y="1880191"/>
                <a:ext cx="3784437"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rot="1849986">
              <a:off x="8151150" y="15324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15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1500" b="1" dirty="0">
                <a:gradFill>
                  <a:gsLst>
                    <a:gs pos="30000">
                      <a:srgbClr val="007684"/>
                    </a:gs>
                    <a:gs pos="83000">
                      <a:srgbClr val="016773"/>
                    </a:gs>
                  </a:gsLst>
                  <a:lin ang="5400000" scaled="0"/>
                </a:gradFill>
                <a:latin typeface="Bauhaus 93" panose="04030905020B02020C02" pitchFamily="82" charset="0"/>
              </a:endParaRPr>
            </a:p>
          </p:txBody>
        </p:sp>
      </p:grpSp>
      <p:grpSp>
        <p:nvGrpSpPr>
          <p:cNvPr id="23" name="组合 22"/>
          <p:cNvGrpSpPr/>
          <p:nvPr/>
        </p:nvGrpSpPr>
        <p:grpSpPr>
          <a:xfrm>
            <a:off x="3774000" y="4177005"/>
            <a:ext cx="4644000" cy="124808"/>
            <a:chOff x="3774000" y="4177005"/>
            <a:chExt cx="4644000" cy="124808"/>
          </a:xfrm>
        </p:grpSpPr>
        <p:pic>
          <p:nvPicPr>
            <p:cNvPr id="24" name="图片 23"/>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l="88019" t="22713" r="2956" b="25211"/>
            <a:stretch>
              <a:fillRect/>
            </a:stretch>
          </p:blipFill>
          <p:spPr bwMode="auto">
            <a:xfrm rot="5400000">
              <a:off x="6033596" y="1917409"/>
              <a:ext cx="124808" cy="46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cxnSp>
          <p:nvCxnSpPr>
            <p:cNvPr id="25" name="直接连接符 24"/>
            <p:cNvCxnSpPr/>
            <p:nvPr/>
          </p:nvCxnSpPr>
          <p:spPr>
            <a:xfrm>
              <a:off x="3936000" y="4177005"/>
              <a:ext cx="4320000" cy="0"/>
            </a:xfrm>
            <a:prstGeom prst="line">
              <a:avLst/>
            </a:prstGeom>
            <a:ln w="12700">
              <a:gradFill>
                <a:gsLst>
                  <a:gs pos="0">
                    <a:schemeClr val="accent1">
                      <a:lumMod val="5000"/>
                      <a:lumOff val="95000"/>
                      <a:alpha val="0"/>
                    </a:schemeClr>
                  </a:gs>
                  <a:gs pos="69000">
                    <a:schemeClr val="bg1"/>
                  </a:gs>
                  <a:gs pos="100000">
                    <a:schemeClr val="bg1">
                      <a:alpha val="0"/>
                    </a:schemeClr>
                  </a:gs>
                  <a:gs pos="4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890173" y="4315438"/>
            <a:ext cx="2268815" cy="2101347"/>
            <a:chOff x="6175344" y="342254"/>
            <a:chExt cx="7803037" cy="7227071"/>
          </a:xfrm>
        </p:grpSpPr>
        <p:sp>
          <p:nvSpPr>
            <p:cNvPr id="6" name="六边形 5"/>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4548" y="5375868"/>
            <a:ext cx="1123874" cy="1040917"/>
            <a:chOff x="6175344" y="342254"/>
            <a:chExt cx="7803037" cy="7227071"/>
          </a:xfrm>
        </p:grpSpPr>
        <p:sp>
          <p:nvSpPr>
            <p:cNvPr id="12" name="六边形 1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0709077" y="4985964"/>
            <a:ext cx="1077639" cy="994687"/>
            <a:chOff x="6175344" y="342254"/>
            <a:chExt cx="7829785" cy="7227071"/>
          </a:xfrm>
        </p:grpSpPr>
        <p:sp>
          <p:nvSpPr>
            <p:cNvPr id="45" name="六边形 4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453603"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38" name="文本框 37"/>
          <p:cNvSpPr txBox="1"/>
          <p:nvPr/>
        </p:nvSpPr>
        <p:spPr>
          <a:xfrm>
            <a:off x="5307690"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0" name="文本框 39"/>
          <p:cNvSpPr txBox="1"/>
          <p:nvPr/>
        </p:nvSpPr>
        <p:spPr>
          <a:xfrm>
            <a:off x="6148718" y="2830973"/>
            <a:ext cx="766167" cy="1054879"/>
          </a:xfrm>
          <a:custGeom>
            <a:avLst/>
            <a:gdLst/>
            <a:ahLst/>
            <a:cxnLst/>
            <a:rect l="l" t="t" r="r" b="b"/>
            <a:pathLst>
              <a:path w="766167" h="1054879">
                <a:moveTo>
                  <a:pt x="478854" y="261193"/>
                </a:moveTo>
                <a:lnTo>
                  <a:pt x="578978" y="261193"/>
                </a:lnTo>
                <a:lnTo>
                  <a:pt x="578978" y="470148"/>
                </a:lnTo>
                <a:cubicBezTo>
                  <a:pt x="578978" y="548506"/>
                  <a:pt x="570272" y="619608"/>
                  <a:pt x="552859" y="683456"/>
                </a:cubicBezTo>
                <a:lnTo>
                  <a:pt x="635570" y="683456"/>
                </a:lnTo>
                <a:lnTo>
                  <a:pt x="635570" y="914177"/>
                </a:lnTo>
                <a:cubicBezTo>
                  <a:pt x="635570" y="922883"/>
                  <a:pt x="638472" y="927236"/>
                  <a:pt x="644277" y="927236"/>
                </a:cubicBezTo>
                <a:cubicBezTo>
                  <a:pt x="650081" y="927236"/>
                  <a:pt x="655885" y="924334"/>
                  <a:pt x="661690" y="918530"/>
                </a:cubicBezTo>
                <a:cubicBezTo>
                  <a:pt x="687809" y="874998"/>
                  <a:pt x="712477" y="824210"/>
                  <a:pt x="735694" y="766167"/>
                </a:cubicBezTo>
                <a:lnTo>
                  <a:pt x="748754" y="770520"/>
                </a:lnTo>
                <a:cubicBezTo>
                  <a:pt x="716830" y="854682"/>
                  <a:pt x="718281" y="908372"/>
                  <a:pt x="753107" y="931589"/>
                </a:cubicBezTo>
                <a:cubicBezTo>
                  <a:pt x="761814" y="937394"/>
                  <a:pt x="764716" y="941747"/>
                  <a:pt x="761814" y="944649"/>
                </a:cubicBezTo>
                <a:cubicBezTo>
                  <a:pt x="735694" y="1020105"/>
                  <a:pt x="690711" y="1056382"/>
                  <a:pt x="626864" y="1053480"/>
                </a:cubicBezTo>
                <a:cubicBezTo>
                  <a:pt x="539799" y="1062186"/>
                  <a:pt x="499169" y="1030262"/>
                  <a:pt x="504973" y="957709"/>
                </a:cubicBezTo>
                <a:lnTo>
                  <a:pt x="504973" y="792286"/>
                </a:lnTo>
                <a:cubicBezTo>
                  <a:pt x="458539" y="885155"/>
                  <a:pt x="358415" y="972220"/>
                  <a:pt x="204601" y="1053480"/>
                </a:cubicBezTo>
                <a:lnTo>
                  <a:pt x="200248" y="1040420"/>
                </a:lnTo>
                <a:cubicBezTo>
                  <a:pt x="385985" y="895313"/>
                  <a:pt x="478854" y="705222"/>
                  <a:pt x="478854" y="470148"/>
                </a:cubicBezTo>
                <a:close/>
                <a:moveTo>
                  <a:pt x="644277" y="0"/>
                </a:moveTo>
                <a:lnTo>
                  <a:pt x="766167" y="47885"/>
                </a:lnTo>
                <a:lnTo>
                  <a:pt x="726988" y="100124"/>
                </a:lnTo>
                <a:lnTo>
                  <a:pt x="726988" y="626864"/>
                </a:lnTo>
                <a:lnTo>
                  <a:pt x="605098" y="626864"/>
                </a:lnTo>
                <a:lnTo>
                  <a:pt x="605098" y="134950"/>
                </a:lnTo>
                <a:lnTo>
                  <a:pt x="452735" y="134950"/>
                </a:lnTo>
                <a:lnTo>
                  <a:pt x="452735" y="622511"/>
                </a:lnTo>
                <a:lnTo>
                  <a:pt x="335198" y="622511"/>
                </a:lnTo>
                <a:lnTo>
                  <a:pt x="330845" y="626864"/>
                </a:lnTo>
                <a:lnTo>
                  <a:pt x="330845" y="69651"/>
                </a:lnTo>
                <a:lnTo>
                  <a:pt x="300372" y="117537"/>
                </a:lnTo>
                <a:cubicBezTo>
                  <a:pt x="300372" y="280057"/>
                  <a:pt x="284410" y="415007"/>
                  <a:pt x="252487" y="522386"/>
                </a:cubicBezTo>
                <a:cubicBezTo>
                  <a:pt x="301823" y="618157"/>
                  <a:pt x="327942" y="703771"/>
                  <a:pt x="330845" y="779227"/>
                </a:cubicBezTo>
                <a:cubicBezTo>
                  <a:pt x="330845" y="837270"/>
                  <a:pt x="314883" y="872095"/>
                  <a:pt x="282959" y="883704"/>
                </a:cubicBezTo>
                <a:cubicBezTo>
                  <a:pt x="242329" y="889508"/>
                  <a:pt x="217661" y="866291"/>
                  <a:pt x="208954" y="814052"/>
                </a:cubicBezTo>
                <a:cubicBezTo>
                  <a:pt x="203150" y="767618"/>
                  <a:pt x="197346" y="726988"/>
                  <a:pt x="191541" y="692162"/>
                </a:cubicBezTo>
                <a:cubicBezTo>
                  <a:pt x="142205" y="790835"/>
                  <a:pt x="81260" y="869193"/>
                  <a:pt x="8706" y="927236"/>
                </a:cubicBezTo>
                <a:lnTo>
                  <a:pt x="0" y="922883"/>
                </a:lnTo>
                <a:cubicBezTo>
                  <a:pt x="63847" y="812601"/>
                  <a:pt x="111732" y="679102"/>
                  <a:pt x="143656" y="522386"/>
                </a:cubicBezTo>
                <a:cubicBezTo>
                  <a:pt x="120439" y="444028"/>
                  <a:pt x="87064" y="351160"/>
                  <a:pt x="43532" y="243780"/>
                </a:cubicBezTo>
                <a:cubicBezTo>
                  <a:pt x="40630" y="235074"/>
                  <a:pt x="37728" y="229269"/>
                  <a:pt x="34826" y="226367"/>
                </a:cubicBezTo>
                <a:lnTo>
                  <a:pt x="43532" y="217661"/>
                </a:lnTo>
                <a:cubicBezTo>
                  <a:pt x="84162" y="261193"/>
                  <a:pt x="126243" y="316334"/>
                  <a:pt x="169775" y="383083"/>
                </a:cubicBezTo>
                <a:cubicBezTo>
                  <a:pt x="181384" y="296019"/>
                  <a:pt x="187188" y="216210"/>
                  <a:pt x="187188" y="143656"/>
                </a:cubicBezTo>
                <a:lnTo>
                  <a:pt x="17413" y="143656"/>
                </a:lnTo>
                <a:lnTo>
                  <a:pt x="17413" y="65298"/>
                </a:lnTo>
                <a:lnTo>
                  <a:pt x="187188" y="65298"/>
                </a:lnTo>
                <a:lnTo>
                  <a:pt x="226367" y="13059"/>
                </a:lnTo>
                <a:lnTo>
                  <a:pt x="330845" y="56592"/>
                </a:lnTo>
                <a:lnTo>
                  <a:pt x="330845" y="8706"/>
                </a:lnTo>
                <a:lnTo>
                  <a:pt x="452735" y="8706"/>
                </a:lnTo>
                <a:lnTo>
                  <a:pt x="452735" y="56592"/>
                </a:lnTo>
                <a:lnTo>
                  <a:pt x="600744" y="56592"/>
                </a:ln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2" name="文本框 41"/>
          <p:cNvSpPr txBox="1"/>
          <p:nvPr/>
        </p:nvSpPr>
        <p:spPr>
          <a:xfrm>
            <a:off x="7011511" y="2830973"/>
            <a:ext cx="757461" cy="1057833"/>
          </a:xfrm>
          <a:custGeom>
            <a:avLst/>
            <a:gdLst/>
            <a:ahLst/>
            <a:cxnLst/>
            <a:rect l="l" t="t" r="r" b="b"/>
            <a:pathLst>
              <a:path w="757461" h="1057833">
                <a:moveTo>
                  <a:pt x="252487" y="892410"/>
                </a:moveTo>
                <a:lnTo>
                  <a:pt x="252487" y="940296"/>
                </a:lnTo>
                <a:lnTo>
                  <a:pt x="531093" y="940296"/>
                </a:lnTo>
                <a:lnTo>
                  <a:pt x="531093" y="892410"/>
                </a:lnTo>
                <a:close/>
                <a:moveTo>
                  <a:pt x="252487" y="761814"/>
                </a:moveTo>
                <a:lnTo>
                  <a:pt x="252487" y="818406"/>
                </a:lnTo>
                <a:lnTo>
                  <a:pt x="531093" y="818406"/>
                </a:lnTo>
                <a:lnTo>
                  <a:pt x="531093" y="761814"/>
                </a:lnTo>
                <a:close/>
                <a:moveTo>
                  <a:pt x="252487" y="635570"/>
                </a:moveTo>
                <a:lnTo>
                  <a:pt x="252487" y="692162"/>
                </a:lnTo>
                <a:lnTo>
                  <a:pt x="531093" y="692162"/>
                </a:lnTo>
                <a:lnTo>
                  <a:pt x="531093" y="635570"/>
                </a:lnTo>
                <a:close/>
                <a:moveTo>
                  <a:pt x="565919" y="0"/>
                </a:moveTo>
                <a:lnTo>
                  <a:pt x="687809" y="100124"/>
                </a:lnTo>
                <a:cubicBezTo>
                  <a:pt x="609451" y="123341"/>
                  <a:pt x="525289" y="136401"/>
                  <a:pt x="435322" y="139303"/>
                </a:cubicBezTo>
                <a:cubicBezTo>
                  <a:pt x="435322" y="145107"/>
                  <a:pt x="433871" y="155265"/>
                  <a:pt x="430969" y="169775"/>
                </a:cubicBezTo>
                <a:cubicBezTo>
                  <a:pt x="428067" y="187188"/>
                  <a:pt x="425165" y="198797"/>
                  <a:pt x="422263" y="204601"/>
                </a:cubicBezTo>
                <a:lnTo>
                  <a:pt x="692163" y="204601"/>
                </a:lnTo>
                <a:lnTo>
                  <a:pt x="692163" y="282959"/>
                </a:lnTo>
                <a:lnTo>
                  <a:pt x="400497" y="282959"/>
                </a:lnTo>
                <a:cubicBezTo>
                  <a:pt x="397594" y="291666"/>
                  <a:pt x="391790" y="306176"/>
                  <a:pt x="383084" y="326491"/>
                </a:cubicBezTo>
                <a:cubicBezTo>
                  <a:pt x="374377" y="349709"/>
                  <a:pt x="368573" y="365670"/>
                  <a:pt x="365671" y="374377"/>
                </a:cubicBezTo>
                <a:lnTo>
                  <a:pt x="757461" y="374377"/>
                </a:lnTo>
                <a:lnTo>
                  <a:pt x="757461" y="448382"/>
                </a:lnTo>
                <a:lnTo>
                  <a:pt x="326492" y="448382"/>
                </a:lnTo>
                <a:cubicBezTo>
                  <a:pt x="300372" y="489012"/>
                  <a:pt x="271351" y="526740"/>
                  <a:pt x="239427" y="561565"/>
                </a:cubicBezTo>
                <a:lnTo>
                  <a:pt x="522387" y="561565"/>
                </a:lnTo>
                <a:lnTo>
                  <a:pt x="557213" y="509327"/>
                </a:lnTo>
                <a:lnTo>
                  <a:pt x="692163" y="548506"/>
                </a:lnTo>
                <a:lnTo>
                  <a:pt x="657337" y="600744"/>
                </a:lnTo>
                <a:lnTo>
                  <a:pt x="657337" y="1057833"/>
                </a:lnTo>
                <a:lnTo>
                  <a:pt x="531093" y="1057833"/>
                </a:lnTo>
                <a:lnTo>
                  <a:pt x="531093" y="1009947"/>
                </a:lnTo>
                <a:lnTo>
                  <a:pt x="252487" y="1009947"/>
                </a:lnTo>
                <a:lnTo>
                  <a:pt x="252487" y="1057833"/>
                </a:lnTo>
                <a:lnTo>
                  <a:pt x="126244" y="1057833"/>
                </a:lnTo>
                <a:lnTo>
                  <a:pt x="126244" y="661690"/>
                </a:lnTo>
                <a:cubicBezTo>
                  <a:pt x="120439" y="664592"/>
                  <a:pt x="110282" y="670396"/>
                  <a:pt x="95771" y="679102"/>
                </a:cubicBezTo>
                <a:cubicBezTo>
                  <a:pt x="63847" y="699418"/>
                  <a:pt x="33375" y="716830"/>
                  <a:pt x="4353" y="731341"/>
                </a:cubicBezTo>
                <a:lnTo>
                  <a:pt x="0" y="722635"/>
                </a:lnTo>
                <a:cubicBezTo>
                  <a:pt x="84162" y="635570"/>
                  <a:pt x="149461" y="544153"/>
                  <a:pt x="195895" y="448382"/>
                </a:cubicBezTo>
                <a:lnTo>
                  <a:pt x="8707" y="448382"/>
                </a:lnTo>
                <a:lnTo>
                  <a:pt x="8707" y="374377"/>
                </a:lnTo>
                <a:lnTo>
                  <a:pt x="230721" y="374377"/>
                </a:lnTo>
                <a:cubicBezTo>
                  <a:pt x="242330" y="342453"/>
                  <a:pt x="253938" y="311981"/>
                  <a:pt x="265547" y="282959"/>
                </a:cubicBezTo>
                <a:lnTo>
                  <a:pt x="74005" y="282959"/>
                </a:lnTo>
                <a:lnTo>
                  <a:pt x="74005" y="204601"/>
                </a:lnTo>
                <a:lnTo>
                  <a:pt x="287313" y="204601"/>
                </a:lnTo>
                <a:cubicBezTo>
                  <a:pt x="287313" y="198797"/>
                  <a:pt x="290215" y="184286"/>
                  <a:pt x="296019" y="161069"/>
                </a:cubicBezTo>
                <a:cubicBezTo>
                  <a:pt x="298921" y="152363"/>
                  <a:pt x="300372" y="145107"/>
                  <a:pt x="300372" y="139303"/>
                </a:cubicBezTo>
                <a:cubicBezTo>
                  <a:pt x="236525" y="136401"/>
                  <a:pt x="153814" y="124792"/>
                  <a:pt x="52239" y="104477"/>
                </a:cubicBezTo>
                <a:lnTo>
                  <a:pt x="52239" y="91417"/>
                </a:lnTo>
                <a:cubicBezTo>
                  <a:pt x="240878" y="82711"/>
                  <a:pt x="412105" y="52238"/>
                  <a:pt x="565919"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12.4.1  </a:t>
            </a:r>
            <a:r>
              <a:rPr lang="zh-CN" altLang="en-US" sz="2800">
                <a:sym typeface="+mn-ea"/>
              </a:rPr>
              <a:t>红黑树</a:t>
            </a:r>
            <a:r>
              <a:rPr lang="zh-CN" altLang="en-US" sz="2800">
                <a:sym typeface="+mn-ea"/>
              </a:rPr>
              <a:t>的</a:t>
            </a:r>
            <a:r>
              <a:rPr lang="zh-CN" altLang="en-US" sz="2800">
                <a:sym typeface="+mn-ea"/>
              </a:rPr>
              <a:t>定义</a:t>
            </a:r>
            <a:endParaRPr lang="zh-CN" altLang="en-US" sz="2800">
              <a:sym typeface="+mn-ea"/>
            </a:endParaRPr>
          </a:p>
        </p:txBody>
      </p:sp>
      <p:sp>
        <p:nvSpPr>
          <p:cNvPr id="3" name="副标题 2"/>
          <p:cNvSpPr>
            <a:spLocks noGrp="1"/>
          </p:cNvSpPr>
          <p:nvPr>
            <p:ph type="subTitle" idx="1"/>
          </p:nvPr>
        </p:nvSpPr>
        <p:spPr/>
        <p:txBody>
          <a:bodyPr/>
          <a:lstStyle/>
          <a:p>
            <a:r>
              <a:rPr dirty="0"/>
              <a:t>12.4.1  红黑树的定义</a:t>
            </a:r>
            <a:endParaRPr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7" name="内容占位符 2"/>
          <p:cNvSpPr>
            <a:spLocks noGrp="1"/>
          </p:cNvSpPr>
          <p:nvPr>
            <p:custDataLst>
              <p:tags r:id="rId1"/>
            </p:custDataLst>
          </p:nvPr>
        </p:nvSpPr>
        <p:spPr>
          <a:xfrm>
            <a:off x="1431925" y="1333500"/>
            <a:ext cx="9327515" cy="3933825"/>
          </a:xfrm>
          <a:prstGeom prst="rect">
            <a:avLst/>
          </a:prstGeom>
        </p:spPr>
        <p:txBody>
          <a:bodyPr vert="horz" lIns="91440" tIns="45720" rIns="91440" bIns="45720" rtlCol="0">
            <a:normAutofit lnSpcReduction="10000"/>
          </a:bodyPr>
          <a:lstStyle>
            <a:lvl1pPr marL="267970" indent="-267970" algn="just" defTabSz="685800" rtl="0" eaLnBrk="1" latinLnBrk="0" hangingPunct="1">
              <a:lnSpc>
                <a:spcPct val="110000"/>
              </a:lnSpc>
              <a:spcBef>
                <a:spcPts val="1350"/>
              </a:spcBef>
              <a:spcAft>
                <a:spcPts val="0"/>
              </a:spcAft>
              <a:buClr>
                <a:schemeClr val="accent1"/>
              </a:buClr>
              <a:buSzPct val="90000"/>
              <a:buFont typeface="Webdings" panose="05030102010509060703" pitchFamily="18" charset="2"/>
              <a:buChar char=""/>
              <a:defRPr sz="2400" kern="1200" baseline="0">
                <a:solidFill>
                  <a:schemeClr val="accent1"/>
                </a:solidFill>
                <a:latin typeface="+mj-ea"/>
                <a:ea typeface="+mj-ea"/>
                <a:cs typeface="+mn-cs"/>
              </a:defRPr>
            </a:lvl1pPr>
            <a:lvl2pPr marL="267970" indent="-267970" algn="just" defTabSz="685800"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buClr>
                <a:srgbClr val="009999"/>
              </a:buClr>
              <a:buFont typeface="Wingdings" panose="05000000000000000000" charset="0"/>
              <a:buChar char="l"/>
            </a:pPr>
            <a:r>
              <a:rPr lang="zh-CN"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着色性质</a:t>
            </a:r>
            <a:endPar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buNone/>
            </a:pP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二叉查找树中每个结点着色为红黑两色中的一种颜色；根结点为黑色；任一红结点的孩子只能为黑色。</a:t>
            </a:r>
            <a:endPar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0">
              <a:buClr>
                <a:srgbClr val="009999"/>
              </a:buClr>
              <a:buFont typeface="Wingdings" panose="05000000000000000000" charset="0"/>
              <a:buChar char="l"/>
            </a:pP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黑高度相等性质</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buNone/>
            </a:pP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每个结点</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到其所有子孙叶结点的路径中所包含的黑结点个数（不包含结点</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）必须相等，并称该个数为结点</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的黑高度，记为</a:t>
            </a:r>
            <a:r>
              <a:rPr lang="en-US" altLang="zh-CN"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bh</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，规定空结点的黑高度为</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则叶子结点的黑高度是</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根</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结点的黑高度为红黑树的黑高度。</a:t>
            </a:r>
            <a:endPar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494155" y="5207000"/>
            <a:ext cx="9740265" cy="1198880"/>
          </a:xfrm>
          <a:prstGeom prst="rect">
            <a:avLst/>
          </a:prstGeom>
          <a:noFill/>
        </p:spPr>
        <p:txBody>
          <a:bodyPr wrap="square" rtlCol="0" anchor="t">
            <a:spAutoFit/>
          </a:bodyPr>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红黑树是</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一颗自平衡二叉查找树，在插入删除操作时通过特定操作保持二叉树的平衡，从而获得较高的查找性能。最坏</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O(</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sym typeface="+mn-ea"/>
              </a:rPr>
              <a:t>logn</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时间内完成查找，插入和删除。</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custDataLst>
              <p:tags r:id="rId1"/>
            </p:custDataLst>
          </p:nvPr>
        </p:nvSpPr>
        <p:spPr>
          <a:xfrm>
            <a:off x="1219200" y="635000"/>
            <a:ext cx="9753600" cy="2143125"/>
          </a:xfrm>
          <a:prstGeom prst="rect">
            <a:avLst/>
          </a:prstGeom>
          <a:noFill/>
        </p:spPr>
        <p:txBody>
          <a:bodyPr wrap="square" rtlCol="0" anchor="ctr" anchorCtr="0">
            <a:noAutofit/>
          </a:bodyPr>
          <a:p>
            <a:pPr>
              <a:lnSpc>
                <a:spcPct val="13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写出该红黑树的每个结点的黑高度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custDataLst>
              <p:tags r:id="rId2"/>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pic>
        <p:nvPicPr>
          <p:cNvPr id="14" name="内容占位符 4"/>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636077" y="2547779"/>
            <a:ext cx="7620000" cy="3667125"/>
          </a:xfrm>
          <a:prstGeom prst="rect">
            <a:avLst/>
          </a:prstGeom>
        </p:spPr>
      </p:pic>
      <p:grpSp>
        <p:nvGrpSpPr>
          <p:cNvPr id="13" name="组合 12"/>
          <p:cNvGrpSpPr/>
          <p:nvPr>
            <p:custDataLst>
              <p:tags r:id="rId5"/>
            </p:custDataLst>
          </p:nvPr>
        </p:nvGrpSpPr>
        <p:grpSpPr>
          <a:xfrm>
            <a:off x="0" y="0"/>
            <a:ext cx="12192000" cy="635000"/>
            <a:chOff x="0" y="0"/>
            <a:chExt cx="19200" cy="1000"/>
          </a:xfrm>
        </p:grpSpPr>
        <p:sp>
          <p:nvSpPr>
            <p:cNvPr id="9" name="TitleBackground"/>
            <p:cNvSpPr/>
            <p:nvPr>
              <p:custDataLst>
                <p:tags r:id="rId6"/>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lumMod val="75000"/>
                    </a:schemeClr>
                  </a:solidFill>
                  <a:prstDash val="solid"/>
                  <a:miter lim="800000"/>
                  <a:headEnd/>
                  <a:tailEn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ColorBlock"/>
            <p:cNvSpPr/>
            <p:nvPr>
              <p:custDataLst>
                <p:tags r:id="rId7"/>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lumMod val="75000"/>
                    </a:schemeClr>
                  </a:solidFill>
                  <a:prstDash val="solid"/>
                  <a:miter lim="800000"/>
                  <a:headEnd/>
                  <a:tailEn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2"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10分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6" name="图片 5" descr="tmp5581"/>
          <p:cNvPicPr>
            <a:picLocks noChangeAspect="1"/>
          </p:cNvPicPr>
          <p:nvPr>
            <p:custDataLst>
              <p:tags r:id="rId10"/>
            </p:custDataLst>
          </p:nvPr>
        </p:nvPicPr>
        <p:blipFill>
          <a:blip r:embed="rId11"/>
          <a:stretch>
            <a:fillRect/>
          </a:stretch>
        </p:blipFill>
        <p:spPr>
          <a:xfrm>
            <a:off x="10642600" y="63500"/>
            <a:ext cx="1422400" cy="508000"/>
          </a:xfrm>
          <a:prstGeom prst="rect">
            <a:avLst/>
          </a:prstGeom>
        </p:spPr>
      </p:pic>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12.4.1  </a:t>
            </a:r>
            <a:r>
              <a:rPr lang="zh-CN" altLang="en-US" sz="2800">
                <a:sym typeface="+mn-ea"/>
              </a:rPr>
              <a:t>红黑树</a:t>
            </a:r>
            <a:r>
              <a:rPr lang="zh-CN" altLang="en-US" sz="2800">
                <a:sym typeface="+mn-ea"/>
              </a:rPr>
              <a:t>的</a:t>
            </a:r>
            <a:r>
              <a:rPr lang="zh-CN" altLang="en-US" sz="2800">
                <a:sym typeface="+mn-ea"/>
              </a:rPr>
              <a:t>定义</a:t>
            </a:r>
            <a:endParaRPr lang="zh-CN" altLang="en-US" sz="2800">
              <a:sym typeface="+mn-ea"/>
            </a:endParaRPr>
          </a:p>
        </p:txBody>
      </p:sp>
      <p:sp>
        <p:nvSpPr>
          <p:cNvPr id="3" name="副标题 2"/>
          <p:cNvSpPr>
            <a:spLocks noGrp="1"/>
          </p:cNvSpPr>
          <p:nvPr>
            <p:ph type="subTitle" idx="1"/>
          </p:nvPr>
        </p:nvSpPr>
        <p:spPr/>
        <p:txBody>
          <a:bodyPr/>
          <a:lstStyle/>
          <a:p>
            <a:r>
              <a:rPr dirty="0"/>
              <a:t>12.4.1  红黑树的定义</a:t>
            </a:r>
            <a:endParaRPr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pic>
        <p:nvPicPr>
          <p:cNvPr id="5" name="内容占位符 4"/>
          <p:cNvPicPr>
            <a:picLocks noGrp="1"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220912" y="2717959"/>
            <a:ext cx="7620000" cy="3667125"/>
          </a:xfrm>
          <a:prstGeom prst="rect">
            <a:avLst/>
          </a:prstGeom>
        </p:spPr>
      </p:pic>
      <p:sp>
        <p:nvSpPr>
          <p:cNvPr id="6" name="文本框 5"/>
          <p:cNvSpPr txBox="1"/>
          <p:nvPr>
            <p:custDataLst>
              <p:tags r:id="rId3"/>
            </p:custDataLst>
          </p:nvPr>
        </p:nvSpPr>
        <p:spPr>
          <a:xfrm>
            <a:off x="2351088" y="4208286"/>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1</a:t>
            </a:r>
            <a:endParaRPr lang="zh-CN" altLang="en-US" sz="1800" b="1" dirty="0">
              <a:latin typeface="Arial" panose="020B0604020202020204" pitchFamily="34" charset="0"/>
              <a:ea typeface="微软雅黑" panose="020B0503020204020204" pitchFamily="34" charset="-122"/>
            </a:endParaRPr>
          </a:p>
        </p:txBody>
      </p:sp>
      <p:sp>
        <p:nvSpPr>
          <p:cNvPr id="9" name="文本框 8"/>
          <p:cNvSpPr txBox="1"/>
          <p:nvPr>
            <p:custDataLst>
              <p:tags r:id="rId4"/>
            </p:custDataLst>
          </p:nvPr>
        </p:nvSpPr>
        <p:spPr>
          <a:xfrm>
            <a:off x="3677947" y="4897581"/>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1</a:t>
            </a:r>
            <a:endParaRPr lang="zh-CN" altLang="en-US" sz="1800" b="1" dirty="0">
              <a:latin typeface="Arial" panose="020B0604020202020204" pitchFamily="34" charset="0"/>
              <a:ea typeface="微软雅黑" panose="020B0503020204020204" pitchFamily="34" charset="-122"/>
            </a:endParaRPr>
          </a:p>
        </p:txBody>
      </p:sp>
      <p:sp>
        <p:nvSpPr>
          <p:cNvPr id="10" name="文本框 9"/>
          <p:cNvSpPr txBox="1"/>
          <p:nvPr>
            <p:custDataLst>
              <p:tags r:id="rId5"/>
            </p:custDataLst>
          </p:nvPr>
        </p:nvSpPr>
        <p:spPr>
          <a:xfrm>
            <a:off x="3365041" y="3331449"/>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2</a:t>
            </a:r>
            <a:endParaRPr lang="zh-CN" altLang="en-US" sz="1800" b="1" dirty="0">
              <a:latin typeface="Arial" panose="020B0604020202020204" pitchFamily="34" charset="0"/>
              <a:ea typeface="微软雅黑" panose="020B0503020204020204" pitchFamily="34" charset="-122"/>
            </a:endParaRPr>
          </a:p>
        </p:txBody>
      </p:sp>
      <p:sp>
        <p:nvSpPr>
          <p:cNvPr id="11" name="文本框 10"/>
          <p:cNvSpPr txBox="1"/>
          <p:nvPr>
            <p:custDataLst>
              <p:tags r:id="rId6"/>
            </p:custDataLst>
          </p:nvPr>
        </p:nvSpPr>
        <p:spPr>
          <a:xfrm>
            <a:off x="4684626" y="4000793"/>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1</a:t>
            </a:r>
            <a:endParaRPr lang="zh-CN" altLang="en-US" sz="1800" b="1" dirty="0">
              <a:latin typeface="Arial" panose="020B0604020202020204" pitchFamily="34" charset="0"/>
              <a:ea typeface="微软雅黑" panose="020B0503020204020204" pitchFamily="34" charset="-122"/>
            </a:endParaRPr>
          </a:p>
        </p:txBody>
      </p:sp>
      <p:sp>
        <p:nvSpPr>
          <p:cNvPr id="12" name="文本框 11"/>
          <p:cNvSpPr txBox="1"/>
          <p:nvPr>
            <p:custDataLst>
              <p:tags r:id="rId7"/>
            </p:custDataLst>
          </p:nvPr>
        </p:nvSpPr>
        <p:spPr>
          <a:xfrm>
            <a:off x="7486549" y="4788524"/>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1</a:t>
            </a:r>
            <a:endParaRPr lang="zh-CN" altLang="en-US" sz="1800" b="1" dirty="0">
              <a:latin typeface="Arial" panose="020B0604020202020204" pitchFamily="34" charset="0"/>
              <a:ea typeface="微软雅黑" panose="020B0503020204020204" pitchFamily="34" charset="-122"/>
            </a:endParaRPr>
          </a:p>
        </p:txBody>
      </p:sp>
      <p:sp>
        <p:nvSpPr>
          <p:cNvPr id="13" name="文本框 12"/>
          <p:cNvSpPr txBox="1"/>
          <p:nvPr>
            <p:custDataLst>
              <p:tags r:id="rId8"/>
            </p:custDataLst>
          </p:nvPr>
        </p:nvSpPr>
        <p:spPr>
          <a:xfrm>
            <a:off x="9399239" y="4996016"/>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1</a:t>
            </a:r>
            <a:endParaRPr lang="zh-CN" altLang="en-US" sz="1800" b="1" dirty="0">
              <a:latin typeface="Arial" panose="020B0604020202020204" pitchFamily="34" charset="0"/>
              <a:ea typeface="微软雅黑" panose="020B0503020204020204" pitchFamily="34" charset="-122"/>
            </a:endParaRPr>
          </a:p>
        </p:txBody>
      </p:sp>
      <p:sp>
        <p:nvSpPr>
          <p:cNvPr id="14" name="文本框 13"/>
          <p:cNvSpPr txBox="1"/>
          <p:nvPr>
            <p:custDataLst>
              <p:tags r:id="rId9"/>
            </p:custDataLst>
          </p:nvPr>
        </p:nvSpPr>
        <p:spPr>
          <a:xfrm>
            <a:off x="8459672" y="4001644"/>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1</a:t>
            </a:r>
            <a:endParaRPr lang="zh-CN" altLang="en-US" sz="1800" b="1" dirty="0">
              <a:latin typeface="Arial" panose="020B0604020202020204" pitchFamily="34" charset="0"/>
              <a:ea typeface="微软雅黑" panose="020B0503020204020204" pitchFamily="34" charset="-122"/>
            </a:endParaRPr>
          </a:p>
        </p:txBody>
      </p:sp>
      <p:sp>
        <p:nvSpPr>
          <p:cNvPr id="15" name="文本框 14"/>
          <p:cNvSpPr txBox="1"/>
          <p:nvPr>
            <p:custDataLst>
              <p:tags r:id="rId10"/>
            </p:custDataLst>
          </p:nvPr>
        </p:nvSpPr>
        <p:spPr>
          <a:xfrm>
            <a:off x="6259243" y="4000793"/>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1</a:t>
            </a:r>
            <a:endParaRPr lang="zh-CN" altLang="en-US" sz="1800" b="1" dirty="0">
              <a:latin typeface="Arial" panose="020B0604020202020204" pitchFamily="34" charset="0"/>
              <a:ea typeface="微软雅黑" panose="020B0503020204020204" pitchFamily="34" charset="-122"/>
            </a:endParaRPr>
          </a:p>
        </p:txBody>
      </p:sp>
      <p:sp>
        <p:nvSpPr>
          <p:cNvPr id="16" name="文本框 15"/>
          <p:cNvSpPr txBox="1"/>
          <p:nvPr>
            <p:custDataLst>
              <p:tags r:id="rId11"/>
            </p:custDataLst>
          </p:nvPr>
        </p:nvSpPr>
        <p:spPr>
          <a:xfrm>
            <a:off x="7443837" y="3248410"/>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2</a:t>
            </a:r>
            <a:endParaRPr lang="zh-CN" altLang="en-US" sz="1800" b="1" dirty="0">
              <a:latin typeface="Arial" panose="020B0604020202020204" pitchFamily="34" charset="0"/>
              <a:ea typeface="微软雅黑" panose="020B0503020204020204" pitchFamily="34" charset="-122"/>
            </a:endParaRPr>
          </a:p>
        </p:txBody>
      </p:sp>
      <p:sp>
        <p:nvSpPr>
          <p:cNvPr id="17" name="文本框 16"/>
          <p:cNvSpPr txBox="1"/>
          <p:nvPr>
            <p:custDataLst>
              <p:tags r:id="rId12"/>
            </p:custDataLst>
          </p:nvPr>
        </p:nvSpPr>
        <p:spPr>
          <a:xfrm>
            <a:off x="5540303" y="2302974"/>
            <a:ext cx="312906" cy="414985"/>
          </a:xfrm>
          <a:prstGeom prst="rect">
            <a:avLst/>
          </a:prstGeom>
          <a:noFill/>
        </p:spPr>
        <p:txBody>
          <a:bodyPr wrap="none" rtlCol="0">
            <a:spAutoFit/>
          </a:bodyPr>
          <a:lstStyle/>
          <a:p>
            <a:pPr>
              <a:lnSpc>
                <a:spcPct val="130000"/>
              </a:lnSpc>
            </a:pPr>
            <a:r>
              <a:rPr lang="en-US" altLang="zh-CN" sz="1800" b="1" dirty="0">
                <a:latin typeface="Arial" panose="020B0604020202020204" pitchFamily="34" charset="0"/>
                <a:ea typeface="微软雅黑" panose="020B0503020204020204" pitchFamily="34" charset="-122"/>
              </a:rPr>
              <a:t>2</a:t>
            </a:r>
            <a:endParaRPr lang="zh-CN" altLang="en-US" sz="1800" b="1" dirty="0">
              <a:latin typeface="Arial" panose="020B0604020202020204" pitchFamily="34" charset="0"/>
              <a:ea typeface="微软雅黑" panose="020B0503020204020204" pitchFamily="34" charset="-122"/>
            </a:endParaRPr>
          </a:p>
        </p:txBody>
      </p:sp>
      <p:sp>
        <p:nvSpPr>
          <p:cNvPr id="18" name="文本框 17"/>
          <p:cNvSpPr txBox="1"/>
          <p:nvPr>
            <p:custDataLst>
              <p:tags r:id="rId13"/>
            </p:custDataLst>
          </p:nvPr>
        </p:nvSpPr>
        <p:spPr>
          <a:xfrm>
            <a:off x="1219200" y="1124585"/>
            <a:ext cx="9753600" cy="1025525"/>
          </a:xfrm>
          <a:prstGeom prst="rect">
            <a:avLst/>
          </a:prstGeom>
          <a:noFill/>
        </p:spPr>
        <p:txBody>
          <a:bodyPr wrap="square" rtlCol="0" anchor="ctr" anchorCtr="0">
            <a:noAutofit/>
          </a:bodyPr>
          <a:p>
            <a:pPr>
              <a:lnSpc>
                <a:spcPct val="13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写出该红黑树的每个结点的黑高度</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9" name="任意多边形: 形状 28"/>
          <p:cNvSpPr/>
          <p:nvPr>
            <p:custDataLst>
              <p:tags r:id="rId14"/>
            </p:custDataLst>
          </p:nvPr>
        </p:nvSpPr>
        <p:spPr>
          <a:xfrm>
            <a:off x="1412240" y="2557145"/>
            <a:ext cx="1477010" cy="691515"/>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p>
            <a:pPr marL="0" indent="0" algn="ctr">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解</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答：</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2"/>
          <a:stretch>
            <a:fillRect/>
          </a:stretch>
        </p:blipFill>
        <p:spPr>
          <a:xfrm>
            <a:off x="1677798" y="742950"/>
            <a:ext cx="8534400" cy="268605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2057225" y="4038787"/>
            <a:ext cx="8096250" cy="2190750"/>
          </a:xfrm>
          <a:prstGeom prst="rect">
            <a:avLst/>
          </a:prstGeom>
        </p:spPr>
      </p:pic>
      <p:sp>
        <p:nvSpPr>
          <p:cNvPr id="10" name="文本框 9"/>
          <p:cNvSpPr txBox="1"/>
          <p:nvPr>
            <p:custDataLst>
              <p:tags r:id="rId5"/>
            </p:custDataLst>
          </p:nvPr>
        </p:nvSpPr>
        <p:spPr>
          <a:xfrm>
            <a:off x="5226340" y="3530092"/>
            <a:ext cx="1587294" cy="380810"/>
          </a:xfrm>
          <a:prstGeom prst="rect">
            <a:avLst/>
          </a:prstGeom>
          <a:noFill/>
        </p:spPr>
        <p:txBody>
          <a:bodyPr wrap="none" rtlCol="0">
            <a:spAutoFit/>
          </a:bodyPr>
          <a:p>
            <a:pPr>
              <a:lnSpc>
                <a:spcPct val="130000"/>
              </a:lnSpc>
            </a:pPr>
            <a:r>
              <a:rPr lang="zh-CN" altLang="en-US" sz="1600" b="1" dirty="0">
                <a:latin typeface="Arial" panose="020B0604020202020204" pitchFamily="34" charset="0"/>
                <a:ea typeface="微软雅黑" panose="020B0503020204020204" pitchFamily="34" charset="-122"/>
              </a:rPr>
              <a:t>图</a:t>
            </a:r>
            <a:r>
              <a:rPr lang="en-US" altLang="zh-CN" sz="1600" b="1" dirty="0">
                <a:latin typeface="Arial" panose="020B0604020202020204" pitchFamily="34" charset="0"/>
                <a:ea typeface="微软雅黑" panose="020B0503020204020204" pitchFamily="34" charset="-122"/>
              </a:rPr>
              <a:t>1 </a:t>
            </a:r>
            <a:r>
              <a:rPr lang="zh-CN" altLang="en-US" sz="1600" b="1" dirty="0">
                <a:latin typeface="Arial" panose="020B0604020202020204" pitchFamily="34" charset="0"/>
                <a:ea typeface="微软雅黑" panose="020B0503020204020204" pitchFamily="34" charset="-122"/>
              </a:rPr>
              <a:t>红黑树左旋</a:t>
            </a:r>
            <a:endParaRPr lang="zh-CN" altLang="en-US" sz="1600" b="1" dirty="0">
              <a:latin typeface="Arial" panose="020B0604020202020204" pitchFamily="34" charset="0"/>
              <a:ea typeface="微软雅黑" panose="020B0503020204020204" pitchFamily="34" charset="-122"/>
            </a:endParaRPr>
          </a:p>
        </p:txBody>
      </p:sp>
      <p:sp>
        <p:nvSpPr>
          <p:cNvPr id="11" name="文本框 10"/>
          <p:cNvSpPr txBox="1"/>
          <p:nvPr>
            <p:custDataLst>
              <p:tags r:id="rId6"/>
            </p:custDataLst>
          </p:nvPr>
        </p:nvSpPr>
        <p:spPr>
          <a:xfrm>
            <a:off x="5151351" y="6118732"/>
            <a:ext cx="1587294" cy="380810"/>
          </a:xfrm>
          <a:prstGeom prst="rect">
            <a:avLst/>
          </a:prstGeom>
          <a:noFill/>
        </p:spPr>
        <p:txBody>
          <a:bodyPr wrap="none" rtlCol="0">
            <a:spAutoFit/>
          </a:bodyPr>
          <a:p>
            <a:pPr>
              <a:lnSpc>
                <a:spcPct val="130000"/>
              </a:lnSpc>
            </a:pPr>
            <a:r>
              <a:rPr lang="zh-CN" altLang="en-US" sz="1600" b="1" dirty="0">
                <a:latin typeface="Arial" panose="020B0604020202020204" pitchFamily="34" charset="0"/>
                <a:ea typeface="微软雅黑" panose="020B0503020204020204" pitchFamily="34" charset="-122"/>
              </a:rPr>
              <a:t>图</a:t>
            </a:r>
            <a:r>
              <a:rPr lang="en-US" altLang="zh-CN" sz="1600" b="1" dirty="0">
                <a:latin typeface="Arial" panose="020B0604020202020204" pitchFamily="34" charset="0"/>
                <a:ea typeface="微软雅黑" panose="020B0503020204020204" pitchFamily="34" charset="-122"/>
              </a:rPr>
              <a:t>2 </a:t>
            </a:r>
            <a:r>
              <a:rPr lang="zh-CN" altLang="en-US" sz="1600" b="1" dirty="0">
                <a:latin typeface="Arial" panose="020B0604020202020204" pitchFamily="34" charset="0"/>
                <a:ea typeface="微软雅黑" panose="020B0503020204020204" pitchFamily="34" charset="-122"/>
              </a:rPr>
              <a:t>红黑树右旋</a:t>
            </a:r>
            <a:endParaRPr lang="zh-CN" altLang="en-US" sz="1600" b="1" dirty="0">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p:txBody>
          <a:bodyPr/>
          <a:lstStyle/>
          <a:p>
            <a:r>
              <a:rPr lang="en-US" altLang="zh-CN" sz="2800" dirty="0"/>
              <a:t>12.4.2  </a:t>
            </a:r>
            <a:r>
              <a:rPr lang="zh-CN" altLang="en-US" sz="2800">
                <a:sym typeface="+mn-ea"/>
              </a:rPr>
              <a:t>红黑树的</a:t>
            </a:r>
            <a:r>
              <a:rPr lang="zh-CN" altLang="en-US" sz="2800">
                <a:sym typeface="+mn-ea"/>
              </a:rPr>
              <a:t>旋转</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2</a:t>
            </a:r>
            <a:r>
              <a:rPr dirty="0"/>
              <a:t>  红黑树的</a:t>
            </a:r>
            <a:r>
              <a:rPr lang="zh-CN" dirty="0"/>
              <a:t>旋转</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12" name="文本框 11"/>
          <p:cNvSpPr txBox="1"/>
          <p:nvPr>
            <p:custDataLst>
              <p:tags r:id="rId7"/>
            </p:custDataLst>
          </p:nvPr>
        </p:nvSpPr>
        <p:spPr>
          <a:xfrm>
            <a:off x="240905" y="2973775"/>
            <a:ext cx="2594012" cy="2091690"/>
          </a:xfrm>
          <a:prstGeom prst="rect">
            <a:avLst/>
          </a:prstGeom>
          <a:noFill/>
          <a:ln>
            <a:solidFill>
              <a:schemeClr val="accent1"/>
            </a:solidFill>
          </a:ln>
        </p:spPr>
        <p:txBody>
          <a:bodyPr wrap="square" rtlCol="0">
            <a:spAutoFit/>
          </a:bodyPr>
          <a:p>
            <a:pPr>
              <a:lnSpc>
                <a:spcPct val="130000"/>
              </a:lnSpc>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旋转不会影响旋转结点的父结点，父结点以上结点结构保持不变</a:t>
            </a:r>
            <a:endPar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旋转不考虑颜色！</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custDataLst>
              <p:tags r:id="rId8"/>
            </p:custDataLst>
          </p:nvPr>
        </p:nvSpPr>
        <p:spPr>
          <a:xfrm>
            <a:off x="9039322" y="2956794"/>
            <a:ext cx="3014050" cy="2245360"/>
          </a:xfrm>
          <a:prstGeom prst="rect">
            <a:avLst/>
          </a:prstGeom>
          <a:ln>
            <a:solidFill>
              <a:schemeClr val="accent1"/>
            </a:solidFill>
          </a:ln>
        </p:spPr>
        <p:txBody>
          <a:bodyPr wrap="square">
            <a:spAutoFit/>
          </a:bodyPr>
          <a:p>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旋转是局部的，目的是当一边子树的结点少了，那么向另外一边子树“借入”一些结点；当一边子树的结点多了，那么向另外一边子树“出租”一些结点。</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12.4.3  </a:t>
            </a:r>
            <a:r>
              <a:rPr lang="zh-CN" altLang="en-US" sz="2800">
                <a:sym typeface="+mn-ea"/>
              </a:rPr>
              <a:t>红黑树</a:t>
            </a:r>
            <a:r>
              <a:rPr lang="zh-CN" altLang="en-US" sz="2800">
                <a:sym typeface="+mn-ea"/>
              </a:rPr>
              <a:t>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12.4.</a:t>
            </a:r>
            <a:r>
              <a:rPr lang="en-US" dirty="0"/>
              <a:t>3</a:t>
            </a:r>
            <a:r>
              <a:rPr dirty="0"/>
              <a:t>  红黑树的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8" name="文本框 7"/>
          <p:cNvSpPr txBox="1"/>
          <p:nvPr>
            <p:custDataLst>
              <p:tags r:id="rId1"/>
            </p:custDataLst>
          </p:nvPr>
        </p:nvSpPr>
        <p:spPr>
          <a:xfrm>
            <a:off x="1206500" y="1282944"/>
            <a:ext cx="9753600" cy="3168514"/>
          </a:xfrm>
          <a:prstGeom prst="rect">
            <a:avLst/>
          </a:prstGeom>
          <a:noFill/>
        </p:spPr>
        <p:txBody>
          <a:bodyPr vert="horz" wrap="square" rtlCol="0" anchor="ctr" anchorCtr="0">
            <a:noAutofit/>
          </a:bodyPr>
          <a:p>
            <a:pPr>
              <a:lnSpc>
                <a:spcPct val="130000"/>
              </a:lnSpc>
            </a:pP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提问：</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红黑树进行插入操作，第一步是满足二叉查找树的性质，插入之后，怎么判断是否需要进行旋转？如何通过更改颜色（着色）使其仍然满足红黑树的定义？</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以这棵树为例子，分别插入</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14</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92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77,</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插入后的红黑树是怎样的？</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4" name="内容占位符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6083300" y="3432155"/>
            <a:ext cx="5579466" cy="2685118"/>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RAINPROBLEM" val="ProblemSetting"/>
  <p:tag name="RAINPROBLEMTYPE" val="ShortAnswer"/>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UNIT_PRESET_TEXT" val="点击输入正文"/>
  <p:tag name="KSO_WM_UNIT_NOCLEAR" val="0"/>
  <p:tag name="KSO_WM_UNIT_SHOW_EDIT_AREA_INDICATION" val="1"/>
  <p:tag name="KSO_WM_UNIT_VALUE" val="264"/>
  <p:tag name="KSO_WM_UNIT_HIGHLIGHT" val="0"/>
  <p:tag name="KSO_WM_UNIT_COMPATIBLE" val="0"/>
  <p:tag name="KSO_WM_UNIT_DIAGRAM_ISNUMVISUAL" val="0"/>
  <p:tag name="KSO_WM_UNIT_DIAGRAM_ISREFERUNIT" val="0"/>
  <p:tag name="KSO_WM_UNIT_ID" val="diagram20200866_1*f*2"/>
  <p:tag name="KSO_WM_TEMPLATE_CATEGORY" val="diagram"/>
  <p:tag name="KSO_WM_TEMPLATE_INDEX" val="20200866"/>
  <p:tag name="KSO_WM_UNIT_LAYERLEVEL" val="1"/>
  <p:tag name="KSO_WM_TAG_VERSION" val="1.0"/>
  <p:tag name="KSO_WM_UNIT_DEFAULT_FONT" val="14;20;2"/>
  <p:tag name="KSO_WM_UNIT_BLOCK" val="0"/>
  <p:tag name="KSO_WM_UNIT_PLACING_PICTURE_MD4" val="0"/>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6_1*a*1"/>
  <p:tag name="KSO_WM_TEMPLATE_CATEGORY" val="diagram"/>
  <p:tag name="KSO_WM_TEMPLATE_INDEX" val="20200866"/>
  <p:tag name="KSO_WM_UNIT_LAYERLEVEL" val="1"/>
  <p:tag name="KSO_WM_TAG_VERSION" val="1.0"/>
  <p:tag name="KSO_WM_BEAUTIFY_FLAG" val=""/>
  <p:tag name="KSO_WM_UNIT_DEFAULT_FONT" val="24;44;4"/>
  <p:tag name="KSO_WM_UNIT_BLOCK" val="1"/>
  <p:tag name="KSO_WM_UNIT_ISNUMDGMTITLE" val="0"/>
  <p:tag name="KSO_WM_UNIT_PLACING_PICTURE_MD4" val="0"/>
</p:tagLst>
</file>

<file path=ppt/tags/tag109.xml><?xml version="1.0" encoding="utf-8"?>
<p:tagLst xmlns:p="http://schemas.openxmlformats.org/presentationml/2006/main">
  <p:tag name="KSO_WM_UNIT_PRESET_TEXT" val="点击输入正文"/>
  <p:tag name="KSO_WM_UNIT_NOCLEAR" val="0"/>
  <p:tag name="KSO_WM_UNIT_SHOW_EDIT_AREA_INDICATION" val="1"/>
  <p:tag name="KSO_WM_UNIT_VALUE" val="264"/>
  <p:tag name="KSO_WM_UNIT_HIGHLIGHT" val="0"/>
  <p:tag name="KSO_WM_UNIT_COMPATIBLE" val="0"/>
  <p:tag name="KSO_WM_UNIT_DIAGRAM_ISNUMVISUAL" val="0"/>
  <p:tag name="KSO_WM_UNIT_DIAGRAM_ISREFERUNIT" val="0"/>
  <p:tag name="KSO_WM_UNIT_ID" val="diagram20200866_1*f*2"/>
  <p:tag name="KSO_WM_TEMPLATE_CATEGORY" val="diagram"/>
  <p:tag name="KSO_WM_TEMPLATE_INDEX" val="20200866"/>
  <p:tag name="KSO_WM_UNIT_LAYERLEVEL" val="1"/>
  <p:tag name="KSO_WM_TAG_VERSION" val="1.0"/>
  <p:tag name="KSO_WM_UNIT_DEFAULT_FONT" val="14;20;2"/>
  <p:tag name="KSO_WM_UNIT_BLOCK" val="0"/>
  <p:tag name="KSO_WM_UNIT_PLACING_PICTURE_MD4" val="0"/>
  <p:tag name="KSO_WM_BEAUTIFY_FLAG" val=""/>
</p:tagLst>
</file>

<file path=ppt/tags/tag11.xml><?xml version="1.0" encoding="utf-8"?>
<p:tagLst xmlns:p="http://schemas.openxmlformats.org/presentationml/2006/main">
  <p:tag name="RAINPROBLEM" val="ShortAnswer"/>
  <p:tag name="PROBLEMSCORE" val="10.0"/>
  <p:tag name="PROBLEMVOICEALLOWED" val="False"/>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PRESET_TEXT" val="点击输入正文"/>
  <p:tag name="KSO_WM_UNIT_NOCLEAR" val="0"/>
  <p:tag name="KSO_WM_UNIT_SHOW_EDIT_AREA_INDICATION" val="1"/>
  <p:tag name="KSO_WM_UNIT_VALUE" val="264"/>
  <p:tag name="KSO_WM_UNIT_HIGHLIGHT" val="0"/>
  <p:tag name="KSO_WM_UNIT_COMPATIBLE" val="0"/>
  <p:tag name="KSO_WM_UNIT_DIAGRAM_ISNUMVISUAL" val="0"/>
  <p:tag name="KSO_WM_UNIT_DIAGRAM_ISREFERUNIT" val="0"/>
  <p:tag name="KSO_WM_UNIT_TYPE" val="f"/>
  <p:tag name="KSO_WM_UNIT_INDEX" val="2"/>
  <p:tag name="KSO_WM_UNIT_ID" val="diagram20200866_1*f*2"/>
  <p:tag name="KSO_WM_TEMPLATE_CATEGORY" val="diagram"/>
  <p:tag name="KSO_WM_TEMPLATE_INDEX" val="20200866"/>
  <p:tag name="KSO_WM_UNIT_LAYERLEVEL" val="1"/>
  <p:tag name="KSO_WM_TAG_VERSION" val="1.0"/>
  <p:tag name="KSO_WM_BEAUTIFY_FLAG" val=""/>
  <p:tag name="KSO_WM_UNIT_DEFAULT_FONT" val="14;20;2"/>
  <p:tag name="KSO_WM_UNIT_BLOCK" val="0"/>
  <p:tag name="KSO_WM_UNIT_PLACING_PICTURE_MD4" val="0"/>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UNIT_PRESET_TEXT" val="点击输入正文"/>
  <p:tag name="KSO_WM_UNIT_NOCLEAR" val="0"/>
  <p:tag name="KSO_WM_UNIT_SHOW_EDIT_AREA_INDICATION" val="1"/>
  <p:tag name="KSO_WM_UNIT_VALUE" val="264"/>
  <p:tag name="KSO_WM_UNIT_HIGHLIGHT" val="0"/>
  <p:tag name="KSO_WM_UNIT_COMPATIBLE" val="0"/>
  <p:tag name="KSO_WM_UNIT_DIAGRAM_ISNUMVISUAL" val="0"/>
  <p:tag name="KSO_WM_UNIT_DIAGRAM_ISREFERUNIT" val="0"/>
  <p:tag name="KSO_WM_UNIT_TYPE" val="f"/>
  <p:tag name="KSO_WM_UNIT_INDEX" val="2"/>
  <p:tag name="KSO_WM_UNIT_ID" val="diagram20200866_1*f*2"/>
  <p:tag name="KSO_WM_TEMPLATE_CATEGORY" val="diagram"/>
  <p:tag name="KSO_WM_TEMPLATE_INDEX" val="20200866"/>
  <p:tag name="KSO_WM_UNIT_LAYERLEVEL" val="1"/>
  <p:tag name="KSO_WM_TAG_VERSION" val="1.0"/>
  <p:tag name="KSO_WM_BEAUTIFY_FLAG" val=""/>
  <p:tag name="KSO_WM_UNIT_DEFAULT_FONT" val="14;20;2"/>
  <p:tag name="KSO_WM_UNIT_BLOCK" val="0"/>
  <p:tag name="KSO_WM_UNIT_PLACING_PICTURE_MD4" val="0"/>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RAINPROBLEM" val="ProblemBody"/>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RAINPROBLEM" val="ProblemBody"/>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RAINPROBLEM" val="ProblemBody"/>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COMMONDATA" val="eyJoZGlkIjoiODU4YmNlNWMwMjlhM2UyZmExYjU5ZGZkYjU0MmU2OGEifQ=="/>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RAINPROBLEM" val="ProblemBody"/>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RAINPROBLEM" val="ProblemBody"/>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RAINPROBLEM" val="ProblemSubmit"/>
  <p:tag name="RAINPROBLEMTYPE" val="ShortAnswer"/>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RAINPROBLEM" val="ProblemBody"/>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RAINPROBLEM" val="ProblemBody"/>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RAINPROBLEM" val="ProblemBody"/>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RAINPROBLEM" val="ProblemBody"/>
  <p:tag name="KSO_WM_BEAUTIFY_FLAG" val=""/>
</p:tagLst>
</file>

<file path=ppt/tags/tag38.xml><?xml version="1.0" encoding="utf-8"?>
<p:tagLst xmlns:p="http://schemas.openxmlformats.org/presentationml/2006/main">
  <p:tag name="RAINPROBLEM" val="ProblemBody"/>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UNIT_NOCLEAR" val="0"/>
  <p:tag name="KSO_WM_UNIT_VALUE" val="472"/>
  <p:tag name="KSO_WM_UNIT_HIGHLIGHT" val="0"/>
  <p:tag name="KSO_WM_UNIT_COMPATIBLE" val="0"/>
  <p:tag name="KSO_WM_UNIT_DIAGRAM_ISNUMVISUAL" val="0"/>
  <p:tag name="KSO_WM_UNIT_DIAGRAM_ISREFERUNIT" val="0"/>
  <p:tag name="KSO_WM_UNIT_TYPE" val="f"/>
  <p:tag name="KSO_WM_UNIT_INDEX" val="1"/>
  <p:tag name="KSO_WM_UNIT_ID" val="diagram20202575_1*f*1"/>
  <p:tag name="KSO_WM_TEMPLATE_CATEGORY" val="diagram"/>
  <p:tag name="KSO_WM_TEMPLATE_INDEX" val="20202575"/>
  <p:tag name="KSO_WM_UNIT_LAYERLEVEL" val="1"/>
  <p:tag name="KSO_WM_TAG_VERSION" val="1.0"/>
  <p:tag name="KSO_WM_BEAUTIFY_FLAG" val=""/>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RAINPROBLEM" val="ProblemBody"/>
  <p:tag name="KSO_WM_BEAUTIFY_FLAG" val=""/>
</p:tagLst>
</file>

<file path=ppt/tags/tag48.xml><?xml version="1.0" encoding="utf-8"?>
<p:tagLst xmlns:p="http://schemas.openxmlformats.org/presentationml/2006/main">
  <p:tag name="RAINPROBLEM" val="ProblemBody"/>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RAINPROBLEMTYPE" val="ProblemTypeMarker"/>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28677_3*n_h_h_f*1_2_1_1"/>
  <p:tag name="KSO_WM_TEMPLATE_CATEGORY" val="diagram"/>
  <p:tag name="KSO_WM_TEMPLATE_INDEX" val="20228677"/>
  <p:tag name="KSO_WM_UNIT_LAYERLEVEL" val="1_1_1_1"/>
  <p:tag name="KSO_WM_TAG_VERSION" val="1.0"/>
  <p:tag name="KSO_WM_BEAUTIFY_FLAG" val=""/>
  <p:tag name="KSO_WM_UNIT_USESOURCEFORMAT_APPLY" val="1"/>
</p:tagLst>
</file>

<file path=ppt/tags/tag52.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28677_3*n_h_h_f*1_2_2_1"/>
  <p:tag name="KSO_WM_TEMPLATE_CATEGORY" val="diagram"/>
  <p:tag name="KSO_WM_TEMPLATE_INDEX" val="20228677"/>
  <p:tag name="KSO_WM_UNIT_LAYERLEVEL" val="1_1_1_1"/>
  <p:tag name="KSO_WM_TAG_VERSION" val="1.0"/>
  <p:tag name="KSO_WM_BEAUTIFY_FLAG" val=""/>
  <p:tag name="KSO_WM_UNIT_USESOURCEFORMAT_APPLY" val="1"/>
</p:tagLst>
</file>

<file path=ppt/tags/tag53.xml><?xml version="1.0" encoding="utf-8"?>
<p:tagLst xmlns:p="http://schemas.openxmlformats.org/presentationml/2006/main">
  <p:tag name="KSO_WM_UNIT_TEXT_FILL_FORE_SCHEMECOLOR_INDEX_BRIGHTNESS" val="0"/>
  <p:tag name="KSO_WM_UNIT_TEXT_FILL_FORE_SCHEMECOLOR_INDEX" val="14"/>
  <p:tag name="KSO_WM_UNIT_TEXT_FILL_TYPE" val="1"/>
  <p:tag name="KSO_WM_UNIT_SUBTYPE" val="a"/>
  <p:tag name="KSO_WM_UNIT_PRESET_TEXT" val="点击此处添加正文，文字是您思想的提炼，请言简意赅的阐述您的观点。"/>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28677_3*n_h_h_f*1_2_3_1"/>
  <p:tag name="KSO_WM_TEMPLATE_CATEGORY" val="diagram"/>
  <p:tag name="KSO_WM_TEMPLATE_INDEX" val="20228677"/>
  <p:tag name="KSO_WM_UNIT_LAYERLEVEL" val="1_1_1_1"/>
  <p:tag name="KSO_WM_TAG_VERSION" val="1.0"/>
  <p:tag name="KSO_WM_BEAUTIFY_FLAG" val=""/>
  <p:tag name="KSO_WM_UNIT_USESOURCEFORMAT_APPLY" val="1"/>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UNIT_PRESET_TEXT" val="点击输入正文"/>
  <p:tag name="KSO_WM_UNIT_NOCLEAR" val="0"/>
  <p:tag name="KSO_WM_UNIT_SHOW_EDIT_AREA_INDICATION" val="1"/>
  <p:tag name="KSO_WM_UNIT_VALUE" val="264"/>
  <p:tag name="KSO_WM_UNIT_HIGHLIGHT" val="0"/>
  <p:tag name="KSO_WM_UNIT_COMPATIBLE" val="0"/>
  <p:tag name="KSO_WM_UNIT_DIAGRAM_ISNUMVISUAL" val="0"/>
  <p:tag name="KSO_WM_UNIT_DIAGRAM_ISREFERUNIT" val="0"/>
  <p:tag name="KSO_WM_UNIT_ID" val="diagram20200866_1*f*2"/>
  <p:tag name="KSO_WM_TEMPLATE_CATEGORY" val="diagram"/>
  <p:tag name="KSO_WM_TEMPLATE_INDEX" val="20200866"/>
  <p:tag name="KSO_WM_UNIT_LAYERLEVEL" val="1"/>
  <p:tag name="KSO_WM_TAG_VERSION" val="1.0"/>
  <p:tag name="KSO_WM_UNIT_DEFAULT_FONT" val="14;20;2"/>
  <p:tag name="KSO_WM_UNIT_BLOCK" val="0"/>
  <p:tag name="KSO_WM_UNIT_PLACING_PICTURE_MD4" val="0"/>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RAINPROBLEMTYPE" val="ProblemTypeMarker"/>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6_1*a*1"/>
  <p:tag name="KSO_WM_TEMPLATE_CATEGORY" val="diagram"/>
  <p:tag name="KSO_WM_TEMPLATE_INDEX" val="20200866"/>
  <p:tag name="KSO_WM_UNIT_LAYERLEVEL" val="1"/>
  <p:tag name="KSO_WM_TAG_VERSION" val="1.0"/>
  <p:tag name="KSO_WM_BEAUTIFY_FLAG" val=""/>
  <p:tag name="KSO_WM_UNIT_DEFAULT_FONT" val="24;44;4"/>
  <p:tag name="KSO_WM_UNIT_BLOCK" val="1"/>
  <p:tag name="KSO_WM_UNIT_ISNUMDGMTITLE" val="0"/>
  <p:tag name="KSO_WM_UNIT_PLACING_PICTURE_MD4" val="0"/>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6_1*a*1"/>
  <p:tag name="KSO_WM_TEMPLATE_CATEGORY" val="diagram"/>
  <p:tag name="KSO_WM_TEMPLATE_INDEX" val="20200866"/>
  <p:tag name="KSO_WM_UNIT_LAYERLEVEL" val="1"/>
  <p:tag name="KSO_WM_TAG_VERSION" val="1.0"/>
  <p:tag name="KSO_WM_BEAUTIFY_FLAG" val=""/>
  <p:tag name="KSO_WM_UNIT_DEFAULT_FONT" val="24;44;4"/>
  <p:tag name="KSO_WM_UNIT_BLOCK" val="1"/>
  <p:tag name="KSO_WM_UNIT_ISNUMDGMTITLE" val="0"/>
  <p:tag name="KSO_WM_UNIT_PLACING_PICTURE_MD4" val="0"/>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6_1*a*1"/>
  <p:tag name="KSO_WM_TEMPLATE_CATEGORY" val="diagram"/>
  <p:tag name="KSO_WM_TEMPLATE_INDEX" val="20200866"/>
  <p:tag name="KSO_WM_UNIT_LAYERLEVEL" val="1"/>
  <p:tag name="KSO_WM_TAG_VERSION" val="1.0"/>
  <p:tag name="KSO_WM_BEAUTIFY_FLAG" val=""/>
  <p:tag name="KSO_WM_UNIT_DEFAULT_FONT" val="24;44;4"/>
  <p:tag name="KSO_WM_UNIT_BLOCK" val="1"/>
  <p:tag name="KSO_WM_UNIT_ISNUMDGMTITLE" val="0"/>
  <p:tag name="KSO_WM_UNIT_PLACING_PICTURE_MD4" val="0"/>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6_1*a*1"/>
  <p:tag name="KSO_WM_TEMPLATE_CATEGORY" val="diagram"/>
  <p:tag name="KSO_WM_TEMPLATE_INDEX" val="20200866"/>
  <p:tag name="KSO_WM_UNIT_LAYERLEVEL" val="1"/>
  <p:tag name="KSO_WM_TAG_VERSION" val="1.0"/>
  <p:tag name="KSO_WM_BEAUTIFY_FLAG" val=""/>
  <p:tag name="KSO_WM_UNIT_DEFAULT_FONT" val="24;44;4"/>
  <p:tag name="KSO_WM_UNIT_BLOCK" val="1"/>
  <p:tag name="KSO_WM_UNIT_ISNUMDGMTITLE" val="0"/>
  <p:tag name="KSO_WM_UNIT_PLACING_PICTURE_MD4" val="0"/>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RAINPROBLEMTYPE" val="ProblemTypeMarker"/>
</p:tagLst>
</file>

<file path=ppt/tags/tag80.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6_1*a*1"/>
  <p:tag name="KSO_WM_TEMPLATE_CATEGORY" val="diagram"/>
  <p:tag name="KSO_WM_TEMPLATE_INDEX" val="20200866"/>
  <p:tag name="KSO_WM_UNIT_LAYERLEVEL" val="1"/>
  <p:tag name="KSO_WM_TAG_VERSION" val="1.0"/>
  <p:tag name="KSO_WM_BEAUTIFY_FLAG" val=""/>
  <p:tag name="KSO_WM_UNIT_DEFAULT_FONT" val="24;44;4"/>
  <p:tag name="KSO_WM_UNIT_BLOCK" val="1"/>
  <p:tag name="KSO_WM_UNIT_ISNUMDGMTITLE" val="0"/>
  <p:tag name="KSO_WM_UNIT_PLACING_PICTURE_MD4" val="0"/>
</p:tagLst>
</file>

<file path=ppt/tags/tag81.xml><?xml version="1.0" encoding="utf-8"?>
<p:tagLst xmlns:p="http://schemas.openxmlformats.org/presentationml/2006/main">
  <p:tag name="KSO_WM_UNIT_PRESET_TEXT" val="点击输入正文"/>
  <p:tag name="KSO_WM_UNIT_NOCLEAR" val="0"/>
  <p:tag name="KSO_WM_UNIT_SHOW_EDIT_AREA_INDICATION" val="1"/>
  <p:tag name="KSO_WM_UNIT_VALUE" val="264"/>
  <p:tag name="KSO_WM_UNIT_HIGHLIGHT" val="0"/>
  <p:tag name="KSO_WM_UNIT_COMPATIBLE" val="0"/>
  <p:tag name="KSO_WM_UNIT_DIAGRAM_ISNUMVISUAL" val="0"/>
  <p:tag name="KSO_WM_UNIT_DIAGRAM_ISREFERUNIT" val="0"/>
  <p:tag name="KSO_WM_UNIT_ID" val="diagram20200866_1*f*2"/>
  <p:tag name="KSO_WM_TEMPLATE_CATEGORY" val="diagram"/>
  <p:tag name="KSO_WM_TEMPLATE_INDEX" val="20200866"/>
  <p:tag name="KSO_WM_UNIT_LAYERLEVEL" val="1"/>
  <p:tag name="KSO_WM_TAG_VERSION" val="1.0"/>
  <p:tag name="KSO_WM_UNIT_DEFAULT_FONT" val="14;20;2"/>
  <p:tag name="KSO_WM_UNIT_BLOCK" val="0"/>
  <p:tag name="KSO_WM_UNIT_PLACING_PICTURE_MD4" val="0"/>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6_1*a*1"/>
  <p:tag name="KSO_WM_TEMPLATE_CATEGORY" val="diagram"/>
  <p:tag name="KSO_WM_TEMPLATE_INDEX" val="20200866"/>
  <p:tag name="KSO_WM_UNIT_LAYERLEVEL" val="1"/>
  <p:tag name="KSO_WM_TAG_VERSION" val="1.0"/>
  <p:tag name="KSO_WM_BEAUTIFY_FLAG" val=""/>
  <p:tag name="KSO_WM_UNIT_DEFAULT_FONT" val="24;44;4"/>
  <p:tag name="KSO_WM_UNIT_BLOCK" val="1"/>
  <p:tag name="KSO_WM_UNIT_ISNUMDGMTITLE" val="0"/>
  <p:tag name="KSO_WM_UNIT_PLACING_PICTURE_MD4" val="0"/>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6_1*a*1"/>
  <p:tag name="KSO_WM_TEMPLATE_CATEGORY" val="diagram"/>
  <p:tag name="KSO_WM_TEMPLATE_INDEX" val="20200866"/>
  <p:tag name="KSO_WM_UNIT_LAYERLEVEL" val="1"/>
  <p:tag name="KSO_WM_TAG_VERSION" val="1.0"/>
  <p:tag name="KSO_WM_BEAUTIFY_FLAG" val=""/>
  <p:tag name="KSO_WM_UNIT_DEFAULT_FONT" val="24;44;4"/>
  <p:tag name="KSO_WM_UNIT_BLOCK" val="1"/>
  <p:tag name="KSO_WM_UNIT_ISNUMDGMTITLE" val="0"/>
  <p:tag name="KSO_WM_UNIT_PLACING_PICTURE_MD4" val="0"/>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6_1*a*1"/>
  <p:tag name="KSO_WM_TEMPLATE_CATEGORY" val="diagram"/>
  <p:tag name="KSO_WM_TEMPLATE_INDEX" val="20200866"/>
  <p:tag name="KSO_WM_UNIT_LAYERLEVEL" val="1"/>
  <p:tag name="KSO_WM_TAG_VERSION" val="1.0"/>
  <p:tag name="KSO_WM_BEAUTIFY_FLAG" val=""/>
  <p:tag name="KSO_WM_UNIT_DEFAULT_FONT" val="24;44;4"/>
  <p:tag name="KSO_WM_UNIT_BLOCK" val="1"/>
  <p:tag name="KSO_WM_UNIT_ISNUMDGMTITLE" val="0"/>
  <p:tag name="KSO_WM_UNIT_PLACING_PICTURE_MD4" val="0"/>
</p:tagLst>
</file>

<file path=ppt/tags/tag99.xml><?xml version="1.0" encoding="utf-8"?>
<p:tagLst xmlns:p="http://schemas.openxmlformats.org/presentationml/2006/main">
  <p:tag name="KSO_WM_UNIT_PRESET_TEXT" val="点击输入正文"/>
  <p:tag name="KSO_WM_UNIT_NOCLEAR" val="0"/>
  <p:tag name="KSO_WM_UNIT_SHOW_EDIT_AREA_INDICATION" val="1"/>
  <p:tag name="KSO_WM_UNIT_VALUE" val="264"/>
  <p:tag name="KSO_WM_UNIT_HIGHLIGHT" val="0"/>
  <p:tag name="KSO_WM_UNIT_COMPATIBLE" val="0"/>
  <p:tag name="KSO_WM_UNIT_DIAGRAM_ISNUMVISUAL" val="0"/>
  <p:tag name="KSO_WM_UNIT_DIAGRAM_ISREFERUNIT" val="0"/>
  <p:tag name="KSO_WM_UNIT_ID" val="diagram20200866_1*f*2"/>
  <p:tag name="KSO_WM_TEMPLATE_CATEGORY" val="diagram"/>
  <p:tag name="KSO_WM_TEMPLATE_INDEX" val="20200866"/>
  <p:tag name="KSO_WM_UNIT_LAYERLEVEL" val="1"/>
  <p:tag name="KSO_WM_TAG_VERSION" val="1.0"/>
  <p:tag name="KSO_WM_UNIT_DEFAULT_FONT" val="14;20;2"/>
  <p:tag name="KSO_WM_UNIT_BLOCK" val="0"/>
  <p:tag name="KSO_WM_UNIT_PLACING_PICTURE_MD4" val="0"/>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6613</Words>
  <Application>WPS 演示</Application>
  <PresentationFormat>宽屏</PresentationFormat>
  <Paragraphs>505</Paragraphs>
  <Slides>41</Slides>
  <Notes>4</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41</vt:i4>
      </vt:variant>
    </vt:vector>
  </HeadingPairs>
  <TitlesOfParts>
    <vt:vector size="73" baseType="lpstr">
      <vt:lpstr>Arial</vt:lpstr>
      <vt:lpstr>宋体</vt:lpstr>
      <vt:lpstr>Wingdings</vt:lpstr>
      <vt:lpstr>华文中宋</vt:lpstr>
      <vt:lpstr>微软雅黑</vt:lpstr>
      <vt:lpstr>Bauhaus 93</vt:lpstr>
      <vt:lpstr>Segoe UI Black</vt:lpstr>
      <vt:lpstr>方正颜宋简体_中</vt:lpstr>
      <vt:lpstr>思源黑体 CN Normal</vt:lpstr>
      <vt:lpstr>黑体</vt:lpstr>
      <vt:lpstr>思源黑体 CN Heavy</vt:lpstr>
      <vt:lpstr>思源黑体 CN Bold</vt:lpstr>
      <vt:lpstr>思源黑体 CN Normal</vt:lpstr>
      <vt:lpstr>Times New Roman</vt:lpstr>
      <vt:lpstr>Symbol</vt:lpstr>
      <vt:lpstr>Webdings</vt:lpstr>
      <vt:lpstr>幼圆</vt:lpstr>
      <vt:lpstr>方正美黑简体</vt:lpstr>
      <vt:lpstr>Calibri</vt:lpstr>
      <vt:lpstr>Arial Unicode MS</vt:lpstr>
      <vt:lpstr>Calibri Light</vt:lpstr>
      <vt:lpstr>等线</vt:lpstr>
      <vt:lpstr>Cambria Math</vt:lpstr>
      <vt:lpstr>MS Mincho</vt:lpstr>
      <vt:lpstr>微软雅黑 Light</vt:lpstr>
      <vt:lpstr>Wingdings</vt:lpstr>
      <vt:lpstr>-apple-system</vt:lpstr>
      <vt:lpstr>elusiveicons</vt:lpstr>
      <vt:lpstr>Segoe Print</vt:lpstr>
      <vt:lpstr>MiSans</vt:lpstr>
      <vt:lpstr>Segoe UI</vt:lpstr>
      <vt:lpstr>Office 主题</vt:lpstr>
      <vt:lpstr>PowerPoint 演示文稿</vt:lpstr>
      <vt:lpstr>PowerPoint 演示文稿</vt:lpstr>
      <vt:lpstr>PowerPoint 演示文稿</vt:lpstr>
      <vt:lpstr>12.3.1  跳表的定义</vt:lpstr>
      <vt:lpstr>12.3.1  跳表的定义</vt:lpstr>
      <vt:lpstr>PowerPoint 演示文稿</vt:lpstr>
      <vt:lpstr>12.4.1  红黑树的定义</vt:lpstr>
      <vt:lpstr>12.3.1  跳表的定义</vt:lpstr>
      <vt:lpstr>12.3.2  跳表的查找</vt:lpstr>
      <vt:lpstr>12.4.3  红黑树的插入</vt:lpstr>
      <vt:lpstr>12.4.3  红黑树的插入</vt:lpstr>
      <vt:lpstr>12.4.3  红黑树的插入</vt:lpstr>
      <vt:lpstr>12.4.3  红黑树的插入</vt:lpstr>
      <vt:lpstr>12.4.3  红黑树的插入</vt:lpstr>
      <vt:lpstr>12.4.3  红黑树的插入</vt:lpstr>
      <vt:lpstr>12.4.3  红黑树的插入</vt:lpstr>
      <vt:lpstr>12.4.3  红黑树的插入</vt:lpstr>
      <vt:lpstr>12.4.3  红黑树的插入</vt:lpstr>
      <vt:lpstr>12.3.2  跳表的查找</vt:lpstr>
      <vt:lpstr>12.4.4  红黑树的删除</vt:lpstr>
      <vt:lpstr>12.4.4  红黑树的删除</vt:lpstr>
      <vt:lpstr>12.4.4  红黑树的删除</vt:lpstr>
      <vt:lpstr>12.4.4  红黑树的删除</vt:lpstr>
      <vt:lpstr>12.4.4  红黑树的删除</vt:lpstr>
      <vt:lpstr>12.4.4  红黑树的删除</vt:lpstr>
      <vt:lpstr>12.4.4  红黑树的删除</vt:lpstr>
      <vt:lpstr>12.4.4  红黑树的删除</vt:lpstr>
      <vt:lpstr>12.4.4  红黑树的删除</vt:lpstr>
      <vt:lpstr>12.4.4  红黑树的删除</vt:lpstr>
      <vt:lpstr>12.4.4  红黑树的删除</vt:lpstr>
      <vt:lpstr>12.4.4  红黑树的删除</vt:lpstr>
      <vt:lpstr>12.4.4  红黑树的删除</vt:lpstr>
      <vt:lpstr>12.4.4  红黑树的删除</vt:lpstr>
      <vt:lpstr>12.3.4  跳表的删除</vt:lpstr>
      <vt:lpstr>12.4.4  红黑树的删除总结</vt:lpstr>
      <vt:lpstr>12.4.4  红黑树的删除</vt:lpstr>
      <vt:lpstr>12.4.4  红黑树的删除</vt:lpstr>
      <vt:lpstr>12.4.5  红黑树小结</vt:lpstr>
      <vt:lpstr>12.4.5  红黑树的应用</vt:lpstr>
      <vt:lpstr>12.1.5  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波</cp:lastModifiedBy>
  <cp:revision>259</cp:revision>
  <dcterms:created xsi:type="dcterms:W3CDTF">2023-07-28T08:56:00Z</dcterms:created>
  <dcterms:modified xsi:type="dcterms:W3CDTF">2023-08-05T08:37:50Z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11E46832FF97458B80DE9F046545277A_13</vt:lpwstr>
  </property>
  <property fmtid="{D5CDD505-2E9C-101B-9397-08002B2CF9AE}" pid="3" name="KSOProductBuildVer">
    <vt:lpwstr>2052-12.1.0.15120</vt:lpwstr>
  </property>
</Properties>
</file>