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2.svg" ContentType="image/svg+xml"/>
  <Override PartName="/ppt/media/image14.svg" ContentType="image/svg+xml"/>
  <Override PartName="/ppt/media/image18.svg" ContentType="image/svg+xml"/>
  <Override PartName="/ppt/media/image23.svg" ContentType="image/svg+xml"/>
  <Override PartName="/ppt/media/image25.svg" ContentType="image/svg+xml"/>
  <Override PartName="/ppt/media/image29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56" r:id="rId3"/>
    <p:sldId id="257" r:id="rId5"/>
    <p:sldId id="258" r:id="rId6"/>
    <p:sldId id="368" r:id="rId7"/>
    <p:sldId id="370" r:id="rId8"/>
    <p:sldId id="376" r:id="rId9"/>
    <p:sldId id="435" r:id="rId10"/>
    <p:sldId id="371" r:id="rId11"/>
    <p:sldId id="436" r:id="rId12"/>
    <p:sldId id="439" r:id="rId13"/>
    <p:sldId id="437" r:id="rId14"/>
    <p:sldId id="440" r:id="rId15"/>
    <p:sldId id="441" r:id="rId16"/>
    <p:sldId id="372" r:id="rId17"/>
    <p:sldId id="377" r:id="rId18"/>
    <p:sldId id="442" r:id="rId19"/>
    <p:sldId id="443" r:id="rId20"/>
    <p:sldId id="378" r:id="rId21"/>
    <p:sldId id="388" r:id="rId22"/>
    <p:sldId id="389" r:id="rId23"/>
    <p:sldId id="444" r:id="rId24"/>
    <p:sldId id="390" r:id="rId25"/>
    <p:sldId id="402" r:id="rId26"/>
    <p:sldId id="416" r:id="rId27"/>
    <p:sldId id="417" r:id="rId28"/>
    <p:sldId id="418" r:id="rId29"/>
    <p:sldId id="431" r:id="rId30"/>
    <p:sldId id="270" r:id="rId31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 bo" initials="db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007684"/>
    <a:srgbClr val="009999"/>
    <a:srgbClr val="19A382"/>
    <a:srgbClr val="FF9933"/>
    <a:srgbClr val="FF6600"/>
    <a:srgbClr val="FF7C80"/>
    <a:srgbClr val="FF3399"/>
    <a:srgbClr val="FF33CC"/>
    <a:srgbClr val="51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72" d="100"/>
          <a:sy n="72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78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7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27.png"/><Relationship Id="rId2" Type="http://schemas.openxmlformats.org/officeDocument/2006/relationships/tags" Target="../tags/tag55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62.xml"/><Relationship Id="rId10" Type="http://schemas.openxmlformats.org/officeDocument/2006/relationships/image" Target="../media/image26.png"/><Relationship Id="rId1" Type="http://schemas.openxmlformats.org/officeDocument/2006/relationships/tags" Target="../tags/tag5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75.xml"/><Relationship Id="rId5" Type="http://schemas.openxmlformats.org/officeDocument/2006/relationships/image" Target="../media/image27.png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10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tags" Target="../tags/tag10.xml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image" Target="../media/image16.png"/><Relationship Id="rId11" Type="http://schemas.openxmlformats.org/officeDocument/2006/relationships/tags" Target="../tags/tag14.xml"/><Relationship Id="rId10" Type="http://schemas.openxmlformats.org/officeDocument/2006/relationships/image" Target="../media/image15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tags" Target="../tags/tag19.xml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tags" Target="../tags/tag24.xml"/><Relationship Id="rId4" Type="http://schemas.openxmlformats.org/officeDocument/2006/relationships/image" Target="../media/image20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12.5.2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2</a:t>
            </a:r>
            <a:r>
              <a:rPr dirty="0"/>
              <a:t>  AA树的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647190" y="1278255"/>
            <a:ext cx="8636000" cy="36925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算法：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AA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树右旋伪代码（左红孩）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Skew(t)</a:t>
            </a:r>
            <a:endParaRPr 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输入：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AA</a:t>
            </a:r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树结点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</a:t>
            </a:r>
            <a:endParaRPr lang="zh-CN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zh-CN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输出：旋转后的新根结点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</a:t>
            </a:r>
            <a:r>
              <a:rPr lang="zh-CN" alt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空树，或者无左子树，或者左子树不是红色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if t = NIL or </a:t>
            </a:r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t.left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NIL or </a:t>
            </a:r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t.left.level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≠ </a:t>
            </a:r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t.level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then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return t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end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lt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← </a:t>
            </a:r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t.left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t.left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← </a:t>
            </a:r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lt.right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lt.right</a:t>
            </a:r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← t</a:t>
            </a:r>
            <a:endParaRPr 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/>
            <a:r>
              <a:rPr lang="en-US" sz="1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return </a:t>
            </a:r>
            <a:r>
              <a:rPr lang="en-US" sz="180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lt</a:t>
            </a:r>
            <a:endParaRPr lang="en-US" altLang="en-US" sz="1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7170" y="4970780"/>
            <a:ext cx="6676390" cy="1531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870" y="27094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12.5.2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2</a:t>
            </a:r>
            <a:r>
              <a:rPr dirty="0"/>
              <a:t>  AA树的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1357630" y="819785"/>
            <a:ext cx="9135745" cy="396938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indent="0">
              <a:buNone/>
            </a:pPr>
            <a:r>
              <a:rPr 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</a:t>
            </a:r>
            <a:r>
              <a:rPr lang="zh-CN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算法：</a:t>
            </a:r>
            <a:r>
              <a:rPr 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AA</a:t>
            </a:r>
            <a:r>
              <a:rPr lang="zh-CN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树左旋伪代码</a:t>
            </a:r>
            <a:r>
              <a:rPr lang="en-US" altLang="zh-CN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（连续右红</a:t>
            </a:r>
            <a:r>
              <a:rPr lang="zh-CN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孩）</a:t>
            </a:r>
            <a:endParaRPr 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Skew(t)</a:t>
            </a:r>
            <a:endParaRPr lang="zh-CN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zh-CN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输入：</a:t>
            </a:r>
            <a:r>
              <a:rPr 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AA</a:t>
            </a:r>
            <a:r>
              <a:rPr lang="zh-CN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树结点</a:t>
            </a:r>
            <a:r>
              <a:rPr 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</a:t>
            </a:r>
            <a:endParaRPr lang="zh-CN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zh-CN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输出：旋转后的新根结点</a:t>
            </a:r>
            <a:r>
              <a:rPr 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endParaRPr 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</a:t>
            </a:r>
            <a:r>
              <a:rPr lang="zh-CN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空树，或者没有右子树，或者没有连续右子树，</a:t>
            </a:r>
            <a:r>
              <a:rPr lang="en-US" altLang="zh-CN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</a:t>
            </a:r>
            <a:r>
              <a:rPr lang="zh-CN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或者连续右子树都不是红色</a:t>
            </a:r>
            <a:endParaRPr 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if t = NIL or </a:t>
            </a: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t.right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NIL or </a:t>
            </a: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t.right.right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NIL or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t.right.right.level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≠ </a:t>
            </a: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t.level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then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return t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end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rt ← </a:t>
            </a: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t.right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t.right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← </a:t>
            </a: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rt.left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rt.left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← t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rt.level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← </a:t>
            </a:r>
            <a:r>
              <a:rPr lang="en-US" altLang="en-US" sz="1800" b="0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rt.level</a:t>
            </a: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+ 1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indent="0">
              <a:buNone/>
            </a:pPr>
            <a:r>
              <a:rPr lang="en-US" altLang="en-US" sz="1800" b="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return rt</a:t>
            </a:r>
            <a:endParaRPr lang="en-US" altLang="en-US" sz="1800" b="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1395" y="4819650"/>
            <a:ext cx="744855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9638" y="1716967"/>
            <a:ext cx="3871444" cy="415417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空树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结点存在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插入红左孩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插入红右孩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3770" y="2023745"/>
            <a:ext cx="551815" cy="3429000"/>
          </a:xfrm>
          <a:prstGeom prst="rect">
            <a:avLst/>
          </a:prstGeom>
        </p:spPr>
        <p:txBody>
          <a:bodyPr vert="eaVert">
            <a:spAutoFit/>
          </a:bodyPr>
          <a:p>
            <a:pPr algn="l"/>
            <a:r>
              <a:rPr lang="zh-CN" altLang="en-US" sz="2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红黑树是删除分析</a:t>
            </a:r>
            <a:endParaRPr lang="zh-CN" altLang="en-US" sz="2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928370"/>
          </a:xfrm>
        </p:spPr>
        <p:txBody>
          <a:bodyPr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12.5.3  AA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9638" y="1813487"/>
            <a:ext cx="3871444" cy="415417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空树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结点存在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插入红左孩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插入红右孩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3770" y="2023745"/>
            <a:ext cx="551815" cy="3429000"/>
          </a:xfrm>
          <a:prstGeom prst="rect">
            <a:avLst/>
          </a:prstGeom>
        </p:spPr>
        <p:txBody>
          <a:bodyPr vert="eaVert">
            <a:spAutoFit/>
          </a:bodyPr>
          <a:p>
            <a:pPr algn="l"/>
            <a:r>
              <a:rPr lang="zh-CN" altLang="en-US" sz="2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红黑树是删除分析</a:t>
            </a:r>
            <a:endParaRPr lang="zh-CN" altLang="en-US" sz="2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928370"/>
          </a:xfrm>
        </p:spPr>
        <p:txBody>
          <a:bodyPr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12.5.3  AA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插入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7479030" y="3778250"/>
            <a:ext cx="716915" cy="697865"/>
          </a:xfrm>
          <a:prstGeom prst="leftBrace">
            <a:avLst/>
          </a:prstGeom>
          <a:ln>
            <a:solidFill>
              <a:srgbClr val="00768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大括号 10"/>
          <p:cNvSpPr/>
          <p:nvPr>
            <p:custDataLst>
              <p:tags r:id="rId2"/>
            </p:custDataLst>
          </p:nvPr>
        </p:nvSpPr>
        <p:spPr>
          <a:xfrm>
            <a:off x="7479030" y="4603115"/>
            <a:ext cx="716915" cy="697865"/>
          </a:xfrm>
          <a:prstGeom prst="leftBrace">
            <a:avLst/>
          </a:prstGeom>
          <a:ln>
            <a:solidFill>
              <a:srgbClr val="00768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80095" y="3613785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父亲是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红色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8380095" y="4603115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父亲是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红色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8380095" y="4109085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父亲是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黑色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8380095" y="5059680"/>
            <a:ext cx="134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父亲是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黑色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12.5.3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3</a:t>
            </a:r>
            <a:r>
              <a:rPr dirty="0"/>
              <a:t>  AA树的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5" name="图形 30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909" y="1349994"/>
            <a:ext cx="7954573" cy="4158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12.5.3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3</a:t>
            </a:r>
            <a:r>
              <a:rPr dirty="0"/>
              <a:t>  AA树的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526540"/>
            <a:ext cx="1092581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例：插入10，85，15，70，20，60，30，50，65，建立一颗AA树。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12.5.3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3</a:t>
            </a:r>
            <a:r>
              <a:rPr dirty="0"/>
              <a:t>  AA树的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526540"/>
            <a:ext cx="10925810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例：插入10，85，15，70，20，60，30，50，65，建立一颗AA树。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22549" name="图形 225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8905" y="2685415"/>
            <a:ext cx="6833870" cy="3094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请写出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树插入操作的算法描述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lnSpc>
                  <a:spcPct val="130000"/>
                </a:lnSpc>
                <a:buNone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lnSpc>
                  <a:spcPct val="130000"/>
                </a:lnSpc>
                <a:buNone/>
              </a:pP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4" name="图片 3" descr="tmpB1A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12.5.3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3</a:t>
            </a:r>
            <a:r>
              <a:rPr dirty="0"/>
              <a:t>  AA树的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838200" y="1083945"/>
            <a:ext cx="919416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r>
              <a:rPr lang="en-US" sz="1600" b="1">
                <a:latin typeface="等线" panose="02010600030101010101" charset="-122"/>
              </a:rPr>
              <a:t>/</a:t>
            </a:r>
            <a:r>
              <a:rPr lang="zh-CN" sz="1600" b="1">
                <a:ea typeface="等线" panose="02010600030101010101" charset="-122"/>
                <a:cs typeface="Times New Roman" panose="02020603050405020304" charset="0"/>
              </a:rPr>
              <a:t>/算法</a:t>
            </a:r>
            <a:r>
              <a:rPr lang="en-US" sz="1600" b="1">
                <a:latin typeface="等线" panose="02010600030101010101" charset="-122"/>
              </a:rPr>
              <a:t>1</a:t>
            </a:r>
            <a:r>
              <a:rPr lang="en-US" sz="1600" b="1">
                <a:latin typeface="等线" panose="02010600030101010101" charset="-122"/>
                <a:cs typeface="Times New Roman" panose="02020603050405020304" charset="0"/>
              </a:rPr>
              <a:t>2-6</a:t>
            </a:r>
            <a:r>
              <a:rPr lang="zh-CN" sz="1600" b="1">
                <a:ea typeface="等线" panose="02010600030101010101" charset="-122"/>
              </a:rPr>
              <a:t>：</a:t>
            </a:r>
            <a:r>
              <a:rPr lang="en-US" sz="1600" b="1">
                <a:latin typeface="等线" panose="02010600030101010101" charset="-122"/>
              </a:rPr>
              <a:t>AA</a:t>
            </a:r>
            <a:r>
              <a:rPr lang="zh-CN" sz="1600" b="1">
                <a:ea typeface="等线" panose="02010600030101010101" charset="-122"/>
              </a:rPr>
              <a:t>树插入操作伪代码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1. InsertRecur(t, key, value)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2. 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输入：</a:t>
            </a:r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AA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树结点</a:t>
            </a:r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t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，键</a:t>
            </a:r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key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，值</a:t>
            </a:r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value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3. 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输出：插入并调整后的新根结点</a:t>
            </a:r>
            <a:endParaRPr lang="en-US" sz="1600" b="0">
              <a:latin typeface="等线" panose="02010600030101010101" charset="-122"/>
              <a:cs typeface="Times New Roman" panose="02020603050405020304" charset="0"/>
            </a:endParaRPr>
          </a:p>
          <a:p>
            <a:pPr marL="266700" indent="-266700"/>
            <a:r>
              <a:rPr lang="en-US" sz="1600" b="0">
                <a:latin typeface="等线" panose="02010600030101010101" charset="-122"/>
                <a:cs typeface="Times New Roman" panose="02020603050405020304" charset="0"/>
              </a:rPr>
              <a:t> 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4. if t = NIL then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5.       t ← AANode()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6.       t.key ← key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7.       t.value ← value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8.       return t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9. else if key = t.key then  // key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已存在，修改</a:t>
            </a:r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value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10.       t.value ← value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11.       return t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12. else if key &lt; t.key then  // key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小于当前结点键，向左递归插入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13.       t.left ← InsertRecur(t.left, key, value)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14. else  // key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大于当前结点键，向右递归插入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15.       t.right ← InsertRecur(t.right, key, value)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16. end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17. // 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在递归回溯路径中，执行</a:t>
            </a:r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Skew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、</a:t>
            </a:r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Split</a:t>
            </a:r>
            <a:r>
              <a:rPr lang="zh-CN" sz="1600" b="0">
                <a:latin typeface="Times New Roman" panose="02020603050405020304" charset="0"/>
                <a:ea typeface="宋体" pitchFamily="2" charset="-122"/>
              </a:rPr>
              <a:t>，处理所有需调整情况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18. t ← Skew(t) //</a:t>
            </a:r>
            <a:r>
              <a:rPr lang="zh-CN" altLang="en-US" sz="1600" b="0">
                <a:latin typeface="Times New Roman" panose="02020603050405020304" charset="0"/>
                <a:ea typeface="宋体" pitchFamily="2" charset="-122"/>
              </a:rPr>
              <a:t>右旋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19. t ← Split(t) //</a:t>
            </a:r>
            <a:r>
              <a:rPr lang="zh-CN" altLang="en-US" sz="1600" b="0">
                <a:latin typeface="Times New Roman" panose="02020603050405020304" charset="0"/>
                <a:ea typeface="宋体" pitchFamily="2" charset="-122"/>
              </a:rPr>
              <a:t>左旋</a:t>
            </a:r>
            <a:endParaRPr lang="en-US" sz="1600" b="0">
              <a:latin typeface="Times New Roman" panose="02020603050405020304" charset="0"/>
              <a:ea typeface="宋体" pitchFamily="2" charset="-122"/>
            </a:endParaRPr>
          </a:p>
          <a:p>
            <a:pPr marL="266700" indent="-266700"/>
            <a:r>
              <a:rPr lang="en-US" sz="1600" b="0">
                <a:latin typeface="Times New Roman" panose="02020603050405020304" charset="0"/>
                <a:ea typeface="宋体" pitchFamily="2" charset="-122"/>
              </a:rPr>
              <a:t>20. return t</a:t>
            </a:r>
            <a:endParaRPr lang="en-US" altLang="en-US" sz="1600" b="0">
              <a:latin typeface="Times New Roman" panose="0202060305040502030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9638" y="1716967"/>
            <a:ext cx="3871444" cy="327723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空树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待删除结点不在树中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待删除结点不在树中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3770" y="2023745"/>
            <a:ext cx="551815" cy="3429000"/>
          </a:xfrm>
          <a:prstGeom prst="rect">
            <a:avLst/>
          </a:prstGeom>
        </p:spPr>
        <p:txBody>
          <a:bodyPr vert="eaVert">
            <a:spAutoFit/>
          </a:bodyPr>
          <a:p>
            <a:pPr algn="l"/>
            <a:r>
              <a:rPr lang="zh-CN" altLang="en-US" sz="2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AA树是删除分析</a:t>
            </a:r>
            <a:endParaRPr lang="zh-CN" altLang="en-US" sz="2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928370"/>
          </a:xfrm>
        </p:spPr>
        <p:txBody>
          <a:bodyPr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12.5.4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AA树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的删除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643756" y="3439840"/>
            <a:ext cx="290449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12.5 AA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7186" y="2445722"/>
            <a:ext cx="389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06705" y="4644472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19675" y="1717040"/>
            <a:ext cx="4378960" cy="387731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叶结点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单分支结点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2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双分支结点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3770" y="2023745"/>
            <a:ext cx="551815" cy="3429000"/>
          </a:xfrm>
          <a:prstGeom prst="rect">
            <a:avLst/>
          </a:prstGeom>
        </p:spPr>
        <p:txBody>
          <a:bodyPr vert="eaVert">
            <a:spAutoFit/>
          </a:bodyPr>
          <a:p>
            <a:pPr algn="l"/>
            <a:r>
              <a:rPr lang="zh-CN" altLang="en-US" sz="2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待删除结点在树</a:t>
            </a:r>
            <a:r>
              <a:rPr lang="zh-CN" altLang="en-US" sz="240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中分析</a:t>
            </a:r>
            <a:endParaRPr lang="zh-CN" altLang="en-US" sz="2400" spc="2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928370"/>
          </a:xfrm>
        </p:spPr>
        <p:txBody>
          <a:bodyPr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12.5.4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AA树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的删除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68049" y="1642665"/>
            <a:ext cx="3717806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红叶结点：直接删除；父结点指针空</a:t>
            </a:r>
            <a:endParaRPr lang="zh-CN" altLang="en-US" sz="140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b="1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黑叶结点</a:t>
            </a:r>
            <a:r>
              <a:rPr lang="zh-CN" altLang="en-US" sz="14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：父结点</a:t>
            </a:r>
            <a:r>
              <a:rPr lang="zh-CN" altLang="en-US" sz="14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孩子</a:t>
            </a:r>
            <a:r>
              <a:rPr lang="zh-CN" altLang="en-US" sz="14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指针空，查看父亲到根路径是否不平衡，</a:t>
            </a:r>
            <a:r>
              <a:rPr lang="zh-CN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不平衡则持续调整；如果平衡且该结点</a:t>
            </a:r>
            <a:r>
              <a:rPr lang="en-US" altLang="zh-CN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level</a:t>
            </a:r>
            <a:r>
              <a:rPr lang="zh-CN" altLang="en-US" sz="1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没有发生变化，则结束调整</a:t>
            </a:r>
            <a:endParaRPr lang="zh-CN" altLang="en-US" sz="1400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35994" y="3215196"/>
            <a:ext cx="3188216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只有红右孩子一种情况：右孩子替换删除结点</a:t>
            </a:r>
            <a:endParaRPr lang="zh-CN" altLang="en-US" sz="140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35994" y="4202257"/>
            <a:ext cx="3188216" cy="96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左分支最大值或者右分支最小值替换该结点，转到左分支</a:t>
            </a:r>
            <a:r>
              <a:rPr lang="en-US" altLang="zh-CN" sz="14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40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右分支删除单分支或者叶结点</a:t>
            </a:r>
            <a:endParaRPr lang="zh-CN" altLang="en-US" sz="140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6" grpId="0" bldLvl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树删除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，是否破坏平衡？如果破坏，应该怎么调整？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4275" y="3413125"/>
            <a:ext cx="6170000" cy="2070000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lnSpc>
                  <a:spcPct val="130000"/>
                </a:lnSpc>
                <a:buNone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lnSpc>
                  <a:spcPct val="130000"/>
                </a:lnSpc>
                <a:buNone/>
              </a:pP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10分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B1A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6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12.5.4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4</a:t>
            </a:r>
            <a:r>
              <a:rPr dirty="0"/>
              <a:t>  AA树的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990" y="1032969"/>
            <a:ext cx="10008015" cy="579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AA树删除结点后从父结点到根结点回溯调整思维导图</a:t>
            </a:r>
            <a:endParaRPr lang="zh-CN" altLang="en-US"/>
          </a:p>
        </p:txBody>
      </p:sp>
      <p:pic>
        <p:nvPicPr>
          <p:cNvPr id="209" name="图形 20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8105" y="896620"/>
            <a:ext cx="12270105" cy="5961380"/>
          </a:xfrm>
          <a:prstGeom prst="rect">
            <a:avLst/>
          </a:prstGeom>
        </p:spPr>
      </p:pic>
      <p:sp>
        <p:nvSpPr>
          <p:cNvPr id="17" name="任意多边形: 形状 28"/>
          <p:cNvSpPr/>
          <p:nvPr>
            <p:custDataLst>
              <p:tags r:id="rId5"/>
            </p:custDataLst>
          </p:nvPr>
        </p:nvSpPr>
        <p:spPr>
          <a:xfrm>
            <a:off x="372745" y="1183640"/>
            <a:ext cx="3157855" cy="7061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inden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AA树删除结点后从父结点到根结点回溯调整思维导图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任意多边形: 形状 28"/>
          <p:cNvSpPr/>
          <p:nvPr>
            <p:custDataLst>
              <p:tags r:id="rId6"/>
            </p:custDataLst>
          </p:nvPr>
        </p:nvSpPr>
        <p:spPr>
          <a:xfrm>
            <a:off x="372745" y="2046605"/>
            <a:ext cx="3157855" cy="7061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indent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删除情况特别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复杂！！！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28"/>
          <p:cNvSpPr/>
          <p:nvPr>
            <p:custDataLst>
              <p:tags r:id="rId1"/>
            </p:custDataLst>
          </p:nvPr>
        </p:nvSpPr>
        <p:spPr>
          <a:xfrm>
            <a:off x="838200" y="1638935"/>
            <a:ext cx="8752840" cy="7061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indent="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/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讨论：12种不同的删除调整情况，是否可以统一一些操作？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12.5.4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4</a:t>
            </a:r>
            <a:r>
              <a:rPr dirty="0"/>
              <a:t>  AA树的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12.5.4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4</a:t>
            </a:r>
            <a:r>
              <a:rPr dirty="0"/>
              <a:t>  AA树的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20495" y="1437005"/>
            <a:ext cx="8382000" cy="50965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just"/>
            <a:r>
              <a:rPr lang="en-US" altLang="zh-CN" sz="1800" b="1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//算法12-7：AA树删除操作的递归函数伪代码</a:t>
            </a:r>
            <a:endParaRPr lang="en-US" altLang="zh-CN" sz="1800" b="1" kern="100">
              <a:latin typeface="等线" panose="02010600030101010101" charset="-122"/>
              <a:ea typeface="等线" panose="02010600030101010101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RemoveRecur(t, key)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输入：AA树结点t，键key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输出：删除并调整后的新根结点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if t = NIL then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return NIL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else if key &lt; t.key then  // key小于当前结点键，向左递归删除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t.left ← RemoveRecur(t.left, key)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else if key &gt; t.key then  // key大于当前结点键，向右递归删除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t.right ← RemoveRecur(t.right, key)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else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if t.left ≠ NIL t.right ≠ NIL then  // 删除双分支结点，用右子树最左结点替换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  s ← t的继任结点（假设为右子树中最左结点）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  交换s、t的key、value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  t.right ← Remove(t.right, key)  // 递归向右删除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/>
            <a:r>
              <a:rPr lang="en-US" altLang="zh-CN" sz="1800" kern="100">
                <a:latin typeface="等线" panose="02010600030101010101" charset="-122"/>
                <a:ea typeface="等线" panose="02010600030101010101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800" kern="100">
              <a:latin typeface="等线" panose="02010600030101010101" charset="-122"/>
              <a:ea typeface="等线" panose="02010600030101010101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12.5.4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4</a:t>
            </a:r>
            <a:r>
              <a:rPr dirty="0"/>
              <a:t>  AA树的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48" name="文本框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19555" y="986155"/>
            <a:ext cx="8745220" cy="5239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else  // 删除叶结点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   ret ← NIL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   end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   删除t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   return ret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end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end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b="1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// 在递归回溯路径中，视情况降低level，然后进行3次Skew、2次Split操作，可处理所有需调整情况</a:t>
            </a:r>
            <a:endParaRPr lang="en-US" altLang="zh-CN" sz="1800" b="1" kern="10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DecreaseLevel(t);  // 若左/右孩子的level比当前结点level小2，则视为不平衡，需对当前结点及其红右孩子（如果存在）降低 1 level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 ← Skew(t);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 ← Skew(t.right);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if t.right ≠ NIL then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t.right.right ← Skew(t.right.right)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end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 ← Split(t);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 ← Split(t.right);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>
              <a:buAutoNum type="arabicPeriod" startAt="16"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return t;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1496695" y="3300391"/>
            <a:ext cx="8768080" cy="3103245"/>
          </a:xfrm>
          <a:prstGeom prst="round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195" y="79808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12.5.4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4</a:t>
            </a:r>
            <a:r>
              <a:rPr dirty="0"/>
              <a:t>  AA树的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8481060" y="3948430"/>
            <a:ext cx="3501390" cy="14763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itchFamily="2" charset="-122"/>
              </a:rPr>
              <a:t>其他调整情况的分析类似，从而可以用</a:t>
            </a:r>
            <a:r>
              <a:rPr lang="en-US" altLang="zh-CN" b="0">
                <a:ea typeface="宋体" pitchFamily="2" charset="-122"/>
              </a:rPr>
              <a:t>AA</a:t>
            </a:r>
            <a:r>
              <a:rPr lang="zh-CN" altLang="en-US" b="0">
                <a:ea typeface="宋体" pitchFamily="2" charset="-122"/>
              </a:rPr>
              <a:t>树的</a:t>
            </a:r>
            <a:r>
              <a:rPr lang="zh-CN" b="0">
                <a:latin typeface="Times New Roman" panose="02020603050405020304" charset="0"/>
                <a:ea typeface="宋体" pitchFamily="2" charset="-122"/>
              </a:rPr>
              <a:t>删除操作的一个函数去调整</a:t>
            </a:r>
            <a:r>
              <a:rPr lang="en-US" b="0">
                <a:latin typeface="Times New Roman" panose="02020603050405020304" charset="0"/>
              </a:rPr>
              <a:t>1</a:t>
            </a:r>
            <a:r>
              <a:rPr lang="en-US" b="0">
                <a:latin typeface="Times New Roman" panose="02020603050405020304" charset="0"/>
                <a:ea typeface="宋体" pitchFamily="2" charset="-122"/>
              </a:rPr>
              <a:t>2</a:t>
            </a:r>
            <a:r>
              <a:rPr lang="zh-CN" b="0">
                <a:latin typeface="Times New Roman" panose="02020603050405020304" charset="0"/>
                <a:ea typeface="宋体" pitchFamily="2" charset="-122"/>
              </a:rPr>
              <a:t>种不同的不平衡情况，使得</a:t>
            </a:r>
            <a:r>
              <a:rPr lang="en-US" b="0">
                <a:latin typeface="Times New Roman" panose="02020603050405020304" charset="0"/>
              </a:rPr>
              <a:t>A</a:t>
            </a:r>
            <a:r>
              <a:rPr lang="en-US" b="0">
                <a:latin typeface="Times New Roman" panose="02020603050405020304" charset="0"/>
                <a:ea typeface="宋体" pitchFamily="2" charset="-122"/>
              </a:rPr>
              <a:t>A</a:t>
            </a:r>
            <a:r>
              <a:rPr lang="zh-CN" b="0">
                <a:latin typeface="Times New Roman" panose="02020603050405020304" charset="0"/>
                <a:ea typeface="宋体" pitchFamily="2" charset="-122"/>
              </a:rPr>
              <a:t>树的删除操作编程比红黑树更容易实现。</a:t>
            </a:r>
            <a:endParaRPr lang="zh-CN" altLang="en-US" b="0">
              <a:latin typeface="Times New Roman" panose="0202060305040502030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06400" y="1421130"/>
            <a:ext cx="7529830" cy="2584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DecreaseLevel(t);  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// 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黑结点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15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的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level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减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，由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变成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1800" kern="10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 ← Skew(t); 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//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右旋：左子树空，不用调整</a:t>
            </a:r>
            <a:endParaRPr lang="en-US" altLang="zh-CN" sz="1800" kern="10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 ← Skew(t.right);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//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右子树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20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右旋：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20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左子树空，不用调整</a:t>
            </a:r>
            <a:endParaRPr lang="en-US" altLang="zh-CN" sz="1800" kern="10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if t.right ≠ NIL then 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t.right.right ← Skew(t.right.right) 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//t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没有连续红右，不用调整</a:t>
            </a:r>
            <a:endParaRPr lang="en-US" altLang="zh-CN" sz="1800" kern="10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end</a:t>
            </a:r>
            <a:endParaRPr lang="en-US" altLang="zh-CN" sz="1800" kern="10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 ← Split(t); 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// 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没有连续红右，不调整</a:t>
            </a:r>
            <a:endParaRPr lang="en-US" altLang="zh-CN" sz="1800" kern="10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 ← Split(t.right);</a:t>
            </a:r>
            <a:r>
              <a:rPr lang="en-US" altLang="zh-CN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//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没有连续红右，不调整</a:t>
            </a:r>
            <a:endParaRPr lang="en-US" altLang="zh-CN" sz="1800" kern="10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return t;</a:t>
            </a:r>
            <a:endParaRPr lang="en-US" altLang="zh-CN" sz="1800" kern="100" dirty="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6400" y="4005580"/>
            <a:ext cx="7529830" cy="2584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lvl="0" indent="0" algn="just">
              <a:buNone/>
            </a:pP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DecreaseLevel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(t);  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// 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黑结点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30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的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level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减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，由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变成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en-US" altLang="zh-CN" sz="1800" kern="100" dirty="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 ← Skew(t);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//30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右旋：左子树黑，不用调整</a:t>
            </a:r>
            <a:endParaRPr lang="en-US" altLang="zh-CN" sz="1800" kern="100" dirty="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← Skew(</a:t>
            </a: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//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右子树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60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60</a:t>
            </a:r>
            <a:r>
              <a:rPr lang="zh-CN" altLang="en-US" sz="1800" kern="10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的左子树黑，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不用调整</a:t>
            </a:r>
            <a:endParaRPr lang="en-US" altLang="zh-CN" sz="1800" kern="100" dirty="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if </a:t>
            </a: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≠ NIL then </a:t>
            </a:r>
            <a:endParaRPr lang="en-US" altLang="zh-CN" sz="1800" kern="100" dirty="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t.right.right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← Skew(</a:t>
            </a: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t.right.right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//70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右旋：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70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没有左红，不用调整</a:t>
            </a:r>
            <a:endParaRPr lang="zh-CN" altLang="en-US" sz="1800" kern="100" dirty="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end</a:t>
            </a:r>
            <a:endParaRPr lang="en-US" altLang="zh-CN" sz="1800" kern="100" dirty="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 ← Split(t); 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// 30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左旋，根是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60</a:t>
            </a:r>
            <a:endParaRPr lang="en-US" altLang="zh-CN" sz="1800" kern="100" dirty="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 ← Split(</a:t>
            </a:r>
            <a:r>
              <a:rPr lang="en-US" altLang="zh-CN" sz="1800" kern="100" dirty="0" err="1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t.right</a:t>
            </a: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); 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//60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红右是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70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，不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70</a:t>
            </a:r>
            <a:r>
              <a:rPr lang="zh-CN" altLang="en-US" sz="1800" kern="100" dirty="0">
                <a:solidFill>
                  <a:srgbClr val="FF0000"/>
                </a:solidFill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没有连续红右，不用调整</a:t>
            </a:r>
            <a:endParaRPr lang="en-US" altLang="zh-CN" sz="1800" kern="100" dirty="0">
              <a:solidFill>
                <a:srgbClr val="FF0000"/>
              </a:solidFill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  <a:p>
            <a:pPr lvl="0" indent="0" algn="just">
              <a:buNone/>
            </a:pPr>
            <a:r>
              <a:rPr lang="en-US" altLang="zh-CN" sz="1800" kern="100" dirty="0">
                <a:latin typeface="Times New Roman" panose="02020603050405020304"/>
                <a:ea typeface="宋体" pitchFamily="2" charset="-122"/>
                <a:cs typeface="Times New Roman" panose="02020603050405020304"/>
                <a:sym typeface="Times New Roman" panose="02020603050405020304"/>
              </a:rPr>
              <a:t>return t;</a:t>
            </a:r>
            <a:endParaRPr lang="en-US" altLang="zh-CN" sz="1800" kern="100" dirty="0">
              <a:latin typeface="Times New Roman" panose="02020603050405020304"/>
              <a:ea typeface="宋体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" name="pic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93100" y="1727200"/>
            <a:ext cx="3512185" cy="1178560"/>
          </a:xfrm>
          <a:prstGeom prst="rect">
            <a:avLst/>
          </a:prstGeom>
        </p:spPr>
      </p:pic>
      <p:sp>
        <p:nvSpPr>
          <p:cNvPr id="12" name="任意多边形: 形状 28"/>
          <p:cNvSpPr/>
          <p:nvPr>
            <p:custDataLst>
              <p:tags r:id="rId6"/>
            </p:custDataLst>
          </p:nvPr>
        </p:nvSpPr>
        <p:spPr>
          <a:xfrm>
            <a:off x="406400" y="715010"/>
            <a:ext cx="4147185" cy="7061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indent="0"/>
            <a:r>
              <a:rPr lang="zh-CN" altLang="en-US" sz="2400">
                <a:sym typeface="+mn-ea"/>
              </a:rPr>
              <a:t>以删除黑叶</a:t>
            </a:r>
            <a:r>
              <a:rPr lang="en-US" sz="2400">
                <a:sym typeface="+mn-ea"/>
              </a:rPr>
              <a:t>10</a:t>
            </a:r>
            <a:r>
              <a:rPr lang="zh-CN" altLang="en-US" sz="2400">
                <a:sym typeface="+mn-ea"/>
              </a:rPr>
              <a:t>为例分析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12.5.5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作业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5</a:t>
            </a:r>
            <a:r>
              <a:rPr dirty="0"/>
              <a:t>  AA树</a:t>
            </a:r>
            <a:r>
              <a:rPr lang="zh-CN" dirty="0"/>
              <a:t>作业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744345"/>
            <a:ext cx="10925810" cy="457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zh-CN" altLang="en-US" dirty="0">
                <a:solidFill>
                  <a:schemeClr val="tx1"/>
                </a:solidFill>
              </a:rPr>
              <a:t>下图所示的</a:t>
            </a:r>
            <a:r>
              <a:rPr lang="en-US" altLang="zh-CN" dirty="0">
                <a:solidFill>
                  <a:schemeClr val="tx1"/>
                </a:solidFill>
              </a:rPr>
              <a:t>AA</a:t>
            </a:r>
            <a:r>
              <a:rPr lang="zh-CN" altLang="en-US" dirty="0">
                <a:solidFill>
                  <a:schemeClr val="tx1"/>
                </a:solidFill>
              </a:rPr>
              <a:t>树，绘制插入</a:t>
            </a:r>
            <a:r>
              <a:rPr lang="en-US" altLang="zh-CN" dirty="0">
                <a:solidFill>
                  <a:schemeClr val="tx1"/>
                </a:solidFill>
              </a:rPr>
              <a:t>32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37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44</a:t>
            </a:r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个结点后的</a:t>
            </a:r>
            <a:r>
              <a:rPr lang="en-US" altLang="zh-CN" dirty="0">
                <a:solidFill>
                  <a:schemeClr val="tx1"/>
                </a:solidFill>
              </a:rPr>
              <a:t>AA</a:t>
            </a:r>
            <a:r>
              <a:rPr lang="zh-CN" altLang="en-US" dirty="0">
                <a:solidFill>
                  <a:schemeClr val="tx1"/>
                </a:solidFill>
              </a:rPr>
              <a:t>树。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zh-CN" altLang="en-US" dirty="0">
                <a:solidFill>
                  <a:schemeClr val="tx1"/>
                </a:solidFill>
              </a:rPr>
              <a:t>下图</a:t>
            </a:r>
            <a:r>
              <a:rPr lang="zh-CN" altLang="en-US">
                <a:solidFill>
                  <a:schemeClr val="tx1"/>
                </a:solidFill>
              </a:rPr>
              <a:t>所</a:t>
            </a:r>
            <a:r>
              <a:rPr lang="zh-CN" altLang="en-US" dirty="0">
                <a:solidFill>
                  <a:schemeClr val="tx1"/>
                </a:solidFill>
              </a:rPr>
              <a:t>示的</a:t>
            </a:r>
            <a:r>
              <a:rPr lang="en-US" altLang="zh-CN" dirty="0">
                <a:solidFill>
                  <a:schemeClr val="tx1"/>
                </a:solidFill>
              </a:rPr>
              <a:t>AA</a:t>
            </a:r>
            <a:r>
              <a:rPr lang="zh-CN" altLang="en-US" dirty="0">
                <a:solidFill>
                  <a:schemeClr val="tx1"/>
                </a:solidFill>
              </a:rPr>
              <a:t>树，绘制删除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30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60</a:t>
            </a:r>
            <a:r>
              <a:rPr lang="zh-CN" altLang="en-US" dirty="0">
                <a:solidFill>
                  <a:schemeClr val="tx1"/>
                </a:solidFill>
              </a:rPr>
              <a:t>这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个结点后的</a:t>
            </a:r>
            <a:r>
              <a:rPr lang="en-US" altLang="zh-CN" dirty="0">
                <a:solidFill>
                  <a:schemeClr val="tx1"/>
                </a:solidFill>
              </a:rPr>
              <a:t>AA</a:t>
            </a:r>
            <a:r>
              <a:rPr lang="zh-CN" altLang="en-US" dirty="0">
                <a:solidFill>
                  <a:schemeClr val="tx1"/>
                </a:solidFill>
              </a:rPr>
              <a:t>树。</a:t>
            </a:r>
            <a:endParaRPr lang="zh-CN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38070" y="3904615"/>
            <a:ext cx="6837045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675" y="1783453"/>
            <a:ext cx="5403215" cy="4122682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12.5.1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AA树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的定义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12.5.2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AA树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的旋转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12.5.3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AA树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的插入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12.5.4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AA树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的删除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12.5.5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AA树的作业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  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12.5.1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定义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12.5.1  AA树的定义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61440" y="3044825"/>
            <a:ext cx="978789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树具有如下性质：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“红”结点只能作为父结点的右孩结点，“黑”结点可以作为父结点的左孩结点或者右孩结点；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结点中的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相当于红黑树中的结点的黑高度；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“红”结点的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与其父结点的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相同；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“黑”结点的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比其父结点的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由于红结点的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和父结点的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相同，可将双亲指向红结点的右指针画为从左向右的水平箭头，称为水平链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4285" y="1838960"/>
            <a:ext cx="95561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树是红黑树的一种变种，每个结点没有颜色信息，而是存储的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level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信息（一个短整数）。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12.5.1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定义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12.5.1  AA树的定义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1026" name="图形 3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1" y="2216030"/>
            <a:ext cx="5278438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形 22545"/>
          <p:cNvPicPr/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4280" y="990200"/>
            <a:ext cx="5185233" cy="2246191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060539" y="5938609"/>
            <a:ext cx="868680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94045" y="3742690"/>
            <a:ext cx="6228080" cy="191325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5610860" y="3995420"/>
            <a:ext cx="862330" cy="21336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334546" y="5938339"/>
            <a:ext cx="951173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12.5.1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定义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12.5.1  AA树的定义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970" y="1137078"/>
            <a:ext cx="10925530" cy="517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树是不是平衡树？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树不可能出现哪些情况？为什么？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14905" y="1942507"/>
            <a:ext cx="9514362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树是平衡二叉树！他是红黑树的变形，且保留了红黑树的性质，所以是平衡二叉树！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814905" y="4065841"/>
            <a:ext cx="9514362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因为左孩子的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比父结点的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level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，所以左孩子只可能是黑色的，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树不可能出现红左孩子。红黑树的红结点的孩子不能是红结点，因此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树不可能有连续的红右孩子。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12.5.1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定义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12.5.1  AA树的定义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5" name="图形 22553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100" y="2417445"/>
            <a:ext cx="2867025" cy="1352550"/>
          </a:xfrm>
          <a:prstGeom prst="rect">
            <a:avLst/>
          </a:prstGeom>
        </p:spPr>
      </p:pic>
      <p:pic>
        <p:nvPicPr>
          <p:cNvPr id="6" name="图形 22546"/>
          <p:cNvPicPr/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4150" y="2417445"/>
            <a:ext cx="3077845" cy="152336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506292" y="6037829"/>
            <a:ext cx="868680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左红孩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7781968" y="5960174"/>
            <a:ext cx="1325880" cy="4508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连续右红孩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pic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7140" y="4068445"/>
            <a:ext cx="3054985" cy="1597025"/>
          </a:xfrm>
          <a:prstGeom prst="rect">
            <a:avLst/>
          </a:prstGeom>
        </p:spPr>
      </p:pic>
      <p:pic>
        <p:nvPicPr>
          <p:cNvPr id="12" name="pic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0940" y="4224655"/>
            <a:ext cx="3644900" cy="155448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513080" y="678815"/>
            <a:ext cx="3718560" cy="579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dirty="0"/>
              <a:t>AA</a:t>
            </a:r>
            <a:r>
              <a:rPr lang="zh-CN" altLang="en-US" dirty="0"/>
              <a:t>树不可能情况</a:t>
            </a:r>
            <a:endParaRPr lang="zh-CN" altLang="en-US" dirty="0"/>
          </a:p>
        </p:txBody>
      </p:sp>
      <p:sp>
        <p:nvSpPr>
          <p:cNvPr id="29" name="任意多边形: 形状 28"/>
          <p:cNvSpPr/>
          <p:nvPr>
            <p:custDataLst>
              <p:tags r:id="rId14"/>
            </p:custDataLst>
          </p:nvPr>
        </p:nvSpPr>
        <p:spPr>
          <a:xfrm>
            <a:off x="1560195" y="140525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AA树不可能的两种情况：左红孩和连续右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红孩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12.5.2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2</a:t>
            </a:r>
            <a:r>
              <a:rPr dirty="0"/>
              <a:t>  AA树的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242507" y="5955279"/>
            <a:ext cx="1706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左红孩的处理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形 22559"/>
          <p:cNvPicPr/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1615" y="2433320"/>
            <a:ext cx="6041390" cy="1477645"/>
          </a:xfrm>
          <a:prstGeom prst="rect">
            <a:avLst/>
          </a:prstGeom>
        </p:spPr>
      </p:pic>
      <p:pic>
        <p:nvPicPr>
          <p:cNvPr id="7" name="pi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980" y="4196715"/>
            <a:ext cx="6750050" cy="1548130"/>
          </a:xfrm>
          <a:prstGeom prst="rect">
            <a:avLst/>
          </a:prstGeom>
        </p:spPr>
      </p:pic>
      <p:sp>
        <p:nvSpPr>
          <p:cNvPr id="29" name="任意多边形: 形状 28"/>
          <p:cNvSpPr/>
          <p:nvPr>
            <p:custDataLst>
              <p:tags r:id="rId7"/>
            </p:custDataLst>
          </p:nvPr>
        </p:nvSpPr>
        <p:spPr>
          <a:xfrm>
            <a:off x="2205355" y="145605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AA树不可能情况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的处理：左红孩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右旋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12.5.2  </a:t>
            </a:r>
            <a:r>
              <a:rPr lang="zh-CN" altLang="en-US" sz="2800">
                <a:sym typeface="+mn-ea"/>
              </a:rPr>
              <a:t>AA树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12.5.</a:t>
            </a:r>
            <a:r>
              <a:rPr lang="en-US" dirty="0"/>
              <a:t>2</a:t>
            </a:r>
            <a:r>
              <a:rPr dirty="0"/>
              <a:t>  AA树的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242507" y="5955279"/>
            <a:ext cx="2976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连续右红孩的处理：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左旋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任意多边形: 形状 28"/>
          <p:cNvSpPr/>
          <p:nvPr>
            <p:custDataLst>
              <p:tags r:id="rId2"/>
            </p:custDataLst>
          </p:nvPr>
        </p:nvSpPr>
        <p:spPr>
          <a:xfrm>
            <a:off x="2244090" y="164401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AA树不可能情况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的处理：连续右红孩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pic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5400" y="4260850"/>
            <a:ext cx="7526655" cy="1694180"/>
          </a:xfrm>
          <a:prstGeom prst="rect">
            <a:avLst/>
          </a:prstGeom>
        </p:spPr>
      </p:pic>
      <p:pic>
        <p:nvPicPr>
          <p:cNvPr id="9" name="pi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6820" y="2335530"/>
            <a:ext cx="7498080" cy="1687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RAINPROBLEM" val="ProblemBody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RAINPROBLEM" val="ProblemSubmit"/>
  <p:tag name="RAINPROBLEMTYPE" val="ShortAnsw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" val="ProblemSetting"/>
  <p:tag name="RAINPROBLEMTYPE" val="ShortAnswer"/>
</p:tagLst>
</file>

<file path=ppt/tags/tag47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28677_3*n_h_h_f*1_2_1_1"/>
  <p:tag name="KSO_WM_TEMPLATE_CATEGORY" val="diagram"/>
  <p:tag name="KSO_WM_TEMPLATE_INDEX" val="20228677"/>
  <p:tag name="KSO_WM_UNIT_LAYERLEVEL" val="1_1_1_1"/>
  <p:tag name="KSO_WM_TAG_VERSION" val="1.0"/>
  <p:tag name="KSO_WM_BEAUTIFY_FLAG" val=""/>
  <p:tag name="KSO_WM_UNIT_USESOURCEFORMAT_APPLY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28677_3*n_h_h_f*1_2_2_1"/>
  <p:tag name="KSO_WM_TEMPLATE_CATEGORY" val="diagram"/>
  <p:tag name="KSO_WM_TEMPLATE_INDEX" val="20228677"/>
  <p:tag name="KSO_WM_UNIT_LAYERLEVEL" val="1_1_1_1"/>
  <p:tag name="KSO_WM_TAG_VERSION" val="1.0"/>
  <p:tag name="KSO_WM_BEAUTIFY_FLAG" val=""/>
  <p:tag name="KSO_WM_UNIT_USESOURCEFORMAT_APPLY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a"/>
  <p:tag name="KSO_WM_UNIT_PRESET_TEXT" val="点击此处添加正文，文字是您思想的提炼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28677_3*n_h_h_f*1_2_3_1"/>
  <p:tag name="KSO_WM_TEMPLATE_CATEGORY" val="diagram"/>
  <p:tag name="KSO_WM_TEMPLATE_INDEX" val="20228677"/>
  <p:tag name="KSO_WM_UNIT_LAYERLEVEL" val="1_1_1_1"/>
  <p:tag name="KSO_WM_TAG_VERSION" val="1.0"/>
  <p:tag name="KSO_WM_BEAUTIFY_FLAG" val=""/>
  <p:tag name="KSO_WM_UNIT_USESOURCEFORMAT_APPLY" val="1"/>
</p:tagLst>
</file>

<file path=ppt/tags/tag54.xml><?xml version="1.0" encoding="utf-8"?>
<p:tagLst xmlns:p="http://schemas.openxmlformats.org/presentationml/2006/main">
  <p:tag name="RAINPROBLEM" val="ProblemBody"/>
</p:tagLst>
</file>

<file path=ppt/tags/tag55.xml><?xml version="1.0" encoding="utf-8"?>
<p:tagLst xmlns:p="http://schemas.openxmlformats.org/presentationml/2006/main">
  <p:tag name="RAINPROBLEM" val="ProblemSubmit"/>
  <p:tag name="RAINPROBLEMTYPE" val="ShortAnsw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" val="ProblemSetting"/>
  <p:tag name="RAINPROBLEMTYPE" val="ShortAnswer"/>
</p:tagLst>
</file>

<file path=ppt/tags/tag62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COMMONDATA" val="eyJoZGlkIjoiODU4YmNlNWMwMjlhM2UyZmExYjU5ZGZkYjU0MmU2OGE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4367</Words>
  <Application>WPS Office WWO_wpscloud_20230803195306-a7372b02e8</Application>
  <PresentationFormat>宽屏</PresentationFormat>
  <Paragraphs>374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Arial</vt:lpstr>
      <vt:lpstr>宋体</vt:lpstr>
      <vt:lpstr>Wingdings</vt:lpstr>
      <vt:lpstr>华文中宋</vt:lpstr>
      <vt:lpstr>微软雅黑</vt:lpstr>
      <vt:lpstr>汉仪旗黑KW 55S</vt:lpstr>
      <vt:lpstr>Bauhaus 93</vt:lpstr>
      <vt:lpstr>Segoe UI Black</vt:lpstr>
      <vt:lpstr>方正颜宋简体_中</vt:lpstr>
      <vt:lpstr>Webdings</vt:lpstr>
      <vt:lpstr>幼圆</vt:lpstr>
      <vt:lpstr>汉仪书宋二KW</vt:lpstr>
      <vt:lpstr>微软雅黑 Light</vt:lpstr>
      <vt:lpstr>等线</vt:lpstr>
      <vt:lpstr>汉仪中等线KW</vt:lpstr>
      <vt:lpstr>Times New Roman</vt:lpstr>
      <vt:lpstr>Times New Roman</vt:lpstr>
      <vt:lpstr>方正美黑简体</vt:lpstr>
      <vt:lpstr>Kingsoft Confetti</vt:lpstr>
      <vt:lpstr>Noto Naskh Arabic UI</vt:lpstr>
      <vt:lpstr>Calibri</vt:lpstr>
      <vt:lpstr>Office 主题</vt:lpstr>
      <vt:lpstr>PowerPoint 演示文稿</vt:lpstr>
      <vt:lpstr>PowerPoint 演示文稿</vt:lpstr>
      <vt:lpstr>PowerPoint 演示文稿</vt:lpstr>
      <vt:lpstr>12.5.1  AA树的定义</vt:lpstr>
      <vt:lpstr>12.5.1  AA树的定义</vt:lpstr>
      <vt:lpstr>12.5.1  AA树的定义</vt:lpstr>
      <vt:lpstr>12.5.1  AA树的定义</vt:lpstr>
      <vt:lpstr>12.5.2  AA树的旋转</vt:lpstr>
      <vt:lpstr>12.5.2  AA树的旋转</vt:lpstr>
      <vt:lpstr>12.5.2  AA树的旋转</vt:lpstr>
      <vt:lpstr>12.5.2  AA树的旋转</vt:lpstr>
      <vt:lpstr>12.5.3  AA树的插入</vt:lpstr>
      <vt:lpstr>12.5.3  AA树的插入</vt:lpstr>
      <vt:lpstr>12.5.3  AA树的插入</vt:lpstr>
      <vt:lpstr>12.5.3  AA树的插入</vt:lpstr>
      <vt:lpstr>12.5.3  AA树的插入</vt:lpstr>
      <vt:lpstr>PowerPoint 演示文稿</vt:lpstr>
      <vt:lpstr>12.5.3  AA树的插入</vt:lpstr>
      <vt:lpstr>12.5.4  AA树的删除</vt:lpstr>
      <vt:lpstr>12.5.4  AA树的删除</vt:lpstr>
      <vt:lpstr>PowerPoint 演示文稿</vt:lpstr>
      <vt:lpstr>12.5.4  AA树的删除</vt:lpstr>
      <vt:lpstr>12.5.4  AA树的删除</vt:lpstr>
      <vt:lpstr>12.5.4  AA树的删除</vt:lpstr>
      <vt:lpstr>12.5.4  AA树的删除</vt:lpstr>
      <vt:lpstr>12.5.4  AA树的删除</vt:lpstr>
      <vt:lpstr>12.5.5  AA树作业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波</cp:lastModifiedBy>
  <dcterms:created xsi:type="dcterms:W3CDTF">2023-08-06T07:58:56Z</dcterms:created>
  <dcterms:modified xsi:type="dcterms:W3CDTF">2023-08-06T07:58:56Z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9294D8266C954468951A7D535BA8F7FB_13</vt:lpwstr>
  </property>
  <property fmtid="{D5CDD505-2E9C-101B-9397-08002B2CF9AE}" pid="3" name="KSOProductBuildVer">
    <vt:lpwstr>2052-0.0.0.0</vt:lpwstr>
  </property>
</Properties>
</file>