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368" r:id="rId5"/>
    <p:sldId id="460" r:id="rId6"/>
    <p:sldId id="371" r:id="rId7"/>
    <p:sldId id="436" r:id="rId8"/>
    <p:sldId id="458" r:id="rId9"/>
    <p:sldId id="459" r:id="rId10"/>
    <p:sldId id="372" r:id="rId11"/>
    <p:sldId id="461" r:id="rId12"/>
    <p:sldId id="462" r:id="rId13"/>
    <p:sldId id="377" r:id="rId14"/>
    <p:sldId id="442" r:id="rId15"/>
    <p:sldId id="463" r:id="rId16"/>
    <p:sldId id="390" r:id="rId17"/>
    <p:sldId id="402" r:id="rId18"/>
    <p:sldId id="464" r:id="rId19"/>
    <p:sldId id="431" r:id="rId20"/>
    <p:sldId id="465" r:id="rId21"/>
    <p:sldId id="270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i bo" initials="db" lastIdx="1" clrIdx="0"/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684"/>
    <a:srgbClr val="009999"/>
    <a:srgbClr val="19A382"/>
    <a:srgbClr val="FF9933"/>
    <a:srgbClr val="FF6600"/>
    <a:srgbClr val="FF7C80"/>
    <a:srgbClr val="FF3399"/>
    <a:srgbClr val="FF33CC"/>
    <a:srgbClr val="51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87971" autoAdjust="0"/>
  </p:normalViewPr>
  <p:slideViewPr>
    <p:cSldViewPr snapToGrid="0">
      <p:cViewPr varScale="1">
        <p:scale>
          <a:sx n="63" d="100"/>
          <a:sy n="63" d="100"/>
        </p:scale>
        <p:origin x="7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4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7FE23-F5A8-42E9-9888-C3A84DB64DCA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0775B-E8BF-40E3-8D21-20EEF706A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411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24A5-F0C5-4B72-8135-2FAC1AE300C9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ECDA-B852-4CA6-98F9-FDA299AD4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6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封面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462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章节页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80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09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结语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95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4225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深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6"/>
          <p:cNvSpPr/>
          <p:nvPr userDrawn="1"/>
        </p:nvSpPr>
        <p:spPr>
          <a:xfrm>
            <a:off x="0" y="0"/>
            <a:ext cx="12192000" cy="6857999"/>
          </a:xfrm>
          <a:prstGeom prst="roundRect">
            <a:avLst>
              <a:gd name="adj" fmla="val 0"/>
            </a:avLst>
          </a:prstGeom>
          <a:gradFill>
            <a:gsLst>
              <a:gs pos="22000">
                <a:srgbClr val="016773"/>
              </a:gs>
              <a:gs pos="100000">
                <a:srgbClr val="00ABA5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10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7DC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rgbClr val="C1E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84250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09" y="6483552"/>
            <a:ext cx="1647783" cy="245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8754004" y="255456"/>
            <a:ext cx="3216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spc="12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zh-CN" sz="1200" spc="12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4" name="六边形 3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平行四边形 4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平行四边形 7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572335" y="230736"/>
            <a:ext cx="6324687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56C6-9774-47FC-A39E-CCCBDFE7815A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200-D7D1-4D60-9004-3F0BBDC27A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56C6-9774-47FC-A39E-CCCBDFE7815A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8200-D7D1-4D60-9004-3F0BBDC27A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19.sv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1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tags" Target="../tags/tag31.xml"/><Relationship Id="rId7" Type="http://schemas.openxmlformats.org/officeDocument/2006/relationships/image" Target="../media/image13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3.xml"/><Relationship Id="rId10" Type="http://schemas.openxmlformats.org/officeDocument/2006/relationships/image" Target="../media/image22.svg"/><Relationship Id="rId4" Type="http://schemas.openxmlformats.org/officeDocument/2006/relationships/tags" Target="../tags/tag32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26.sv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tags" Target="../tags/tag15.xml"/><Relationship Id="rId7" Type="http://schemas.openxmlformats.org/officeDocument/2006/relationships/image" Target="../media/image10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7.xml"/><Relationship Id="rId10" Type="http://schemas.openxmlformats.org/officeDocument/2006/relationships/image" Target="../media/image16.svg"/><Relationship Id="rId4" Type="http://schemas.openxmlformats.org/officeDocument/2006/relationships/tags" Target="../tags/tag16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-46319"/>
            <a:ext cx="12192000" cy="571650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" t="60187" r="62545" b="13687"/>
          <a:stretch>
            <a:fillRect/>
          </a:stretch>
        </p:blipFill>
        <p:spPr>
          <a:xfrm flipH="1" flipV="1">
            <a:off x="8544560" y="5394960"/>
            <a:ext cx="3677920" cy="14935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132080" y="4453337"/>
            <a:ext cx="9165288" cy="2546903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-905689" y="342255"/>
            <a:ext cx="14873910" cy="7227071"/>
            <a:chOff x="2275139" y="1708487"/>
            <a:chExt cx="7788686" cy="3784438"/>
          </a:xfrm>
        </p:grpSpPr>
        <p:sp>
          <p:nvSpPr>
            <p:cNvPr id="9" name="六边形 8"/>
            <p:cNvSpPr/>
            <p:nvPr/>
          </p:nvSpPr>
          <p:spPr>
            <a:xfrm rot="5400000">
              <a:off x="5811401" y="1880190"/>
              <a:ext cx="3784438" cy="3441032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77000">
                  <a:srgbClr val="016773"/>
                </a:gs>
                <a:gs pos="100000">
                  <a:srgbClr val="00768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/>
            <p:cNvSpPr/>
            <p:nvPr/>
          </p:nvSpPr>
          <p:spPr>
            <a:xfrm rot="19714174">
              <a:off x="7064019" y="3212601"/>
              <a:ext cx="2999806" cy="1616793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单圆角矩形 10"/>
            <p:cNvSpPr/>
            <p:nvPr/>
          </p:nvSpPr>
          <p:spPr>
            <a:xfrm>
              <a:off x="2275139" y="3590090"/>
              <a:ext cx="5733603" cy="45719"/>
            </a:xfrm>
            <a:prstGeom prst="round1Rect">
              <a:avLst/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27158" y="2057400"/>
            <a:ext cx="6737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数据结构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98664" y="342255"/>
            <a:ext cx="301556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计算机领域本科教育教学改革试点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工作计划（“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计划”）研究成果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65" y="231750"/>
            <a:ext cx="701051" cy="8084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34782" y="4299065"/>
            <a:ext cx="4122438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俞勇、张铭、陈越、韩文弢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16738" y="4985017"/>
            <a:ext cx="6158524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上海交通大学、北京大学、浙江大学、清华大学</a:t>
            </a:r>
          </a:p>
        </p:txBody>
      </p:sp>
      <p:sp>
        <p:nvSpPr>
          <p:cNvPr id="19" name="文本框 18"/>
          <p:cNvSpPr txBox="1"/>
          <p:nvPr/>
        </p:nvSpPr>
        <p:spPr>
          <a:xfrm rot="1849986">
            <a:off x="8195789" y="49084"/>
            <a:ext cx="4944370" cy="216360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isometricTopUp">
                <a:rot lat="19176265" lon="2388000" rev="19890000"/>
              </a:camera>
              <a:lightRig rig="threePt" dir="t"/>
            </a:scene3d>
          </a:bodyPr>
          <a:lstStyle/>
          <a:p>
            <a:pPr algn="ctr"/>
            <a:r>
              <a:rPr lang="en-US" altLang="zh-CN" sz="199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  <a:ea typeface="Segoe UI Black" panose="020B0A02040204020203" pitchFamily="34" charset="0"/>
              </a:rPr>
              <a:t>101</a:t>
            </a:r>
            <a:endParaRPr lang="zh-CN" altLang="en-US" sz="19900" b="1" dirty="0">
              <a:gradFill>
                <a:gsLst>
                  <a:gs pos="30000">
                    <a:srgbClr val="007684"/>
                  </a:gs>
                  <a:gs pos="83000">
                    <a:srgbClr val="016773"/>
                  </a:gs>
                </a:gsLst>
                <a:lin ang="5400000" scaled="0"/>
              </a:gradFill>
              <a:latin typeface="Bauhaus 93" panose="04030905020B02020C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12.6.3  </a:t>
            </a:r>
            <a:r>
              <a:rPr lang="zh-CN" altLang="en-US" sz="2800">
                <a:sym typeface="+mn-ea"/>
              </a:rPr>
              <a:t>伸展树的查找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12.6.</a:t>
            </a:r>
            <a:r>
              <a:rPr lang="en-US" dirty="0"/>
              <a:t>3</a:t>
            </a:r>
            <a:r>
              <a:rPr dirty="0"/>
              <a:t>  伸展树的</a:t>
            </a:r>
            <a:r>
              <a:rPr lang="zh-CN" dirty="0"/>
              <a:t>插入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pic>
        <p:nvPicPr>
          <p:cNvPr id="6" name="pic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000" y="1689000"/>
            <a:ext cx="11240000" cy="34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lnSpc>
                <a:spcPct val="130000"/>
              </a:lnSpc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请分别依次查找4和18两个关键字在下图的伸展树中所在结点，绘制查找后的伸展树。</a:t>
            </a: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</a:p>
        </p:txBody>
      </p:sp>
      <p:pic>
        <p:nvPicPr>
          <p:cNvPr id="12" name="图形 2258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78865" y="2841625"/>
            <a:ext cx="5191760" cy="3177540"/>
          </a:xfrm>
          <a:prstGeom prst="rect">
            <a:avLst/>
          </a:prstGeom>
        </p:spPr>
      </p:pic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lnSpc>
                  <a:spcPct val="130000"/>
                </a:lnSpc>
                <a:buNone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lnSpc>
                  <a:spcPct val="130000"/>
                </a:lnSpc>
                <a:buNone/>
              </a:pP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10分</a:t>
              </a:r>
            </a:p>
          </p:txBody>
        </p:sp>
      </p:grpSp>
      <p:pic>
        <p:nvPicPr>
          <p:cNvPr id="4" name="图片 3" descr="tmp54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12.6.3  </a:t>
            </a:r>
            <a:r>
              <a:rPr lang="zh-CN" altLang="en-US" sz="2800">
                <a:sym typeface="+mn-ea"/>
              </a:rPr>
              <a:t>伸展树的查找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12.6.</a:t>
            </a:r>
            <a:r>
              <a:rPr lang="en-US" dirty="0"/>
              <a:t>3</a:t>
            </a:r>
            <a:r>
              <a:rPr dirty="0"/>
              <a:t>  伸展树的</a:t>
            </a:r>
            <a:r>
              <a:rPr lang="zh-CN" dirty="0"/>
              <a:t>插入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pic>
        <p:nvPicPr>
          <p:cNvPr id="22586" name="图形 2258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43230" y="2997835"/>
            <a:ext cx="5191760" cy="3177540"/>
          </a:xfrm>
          <a:prstGeom prst="rect">
            <a:avLst/>
          </a:prstGeom>
        </p:spPr>
      </p:pic>
      <p:pic>
        <p:nvPicPr>
          <p:cNvPr id="26627" name="图形 266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348095" y="2649220"/>
            <a:ext cx="5060950" cy="4006215"/>
          </a:xfrm>
          <a:prstGeom prst="rect">
            <a:avLst/>
          </a:prstGeom>
        </p:spPr>
      </p:pic>
      <p:sp>
        <p:nvSpPr>
          <p:cNvPr id="5" name="右箭头 4"/>
          <p:cNvSpPr/>
          <p:nvPr>
            <p:custDataLst>
              <p:tags r:id="rId3"/>
            </p:custDataLst>
          </p:nvPr>
        </p:nvSpPr>
        <p:spPr>
          <a:xfrm>
            <a:off x="5427980" y="4394835"/>
            <a:ext cx="956945" cy="1536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836295" y="1074420"/>
            <a:ext cx="10241915" cy="1130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30000"/>
              </a:lnSpc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题目：请分别依次查找4和18两个关键字在下图的伸展树中所在结点，绘制查找后的伸展树。</a:t>
            </a:r>
          </a:p>
        </p:txBody>
      </p:sp>
      <p:sp>
        <p:nvSpPr>
          <p:cNvPr id="29" name="任意多边形: 形状 28"/>
          <p:cNvSpPr/>
          <p:nvPr>
            <p:custDataLst>
              <p:tags r:id="rId5"/>
            </p:custDataLst>
          </p:nvPr>
        </p:nvSpPr>
        <p:spPr>
          <a:xfrm>
            <a:off x="972185" y="2306320"/>
            <a:ext cx="1678940" cy="691515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marL="0" indent="0" algn="ctr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答案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12.6.4  </a:t>
            </a:r>
            <a:r>
              <a:rPr lang="zh-CN" altLang="en-US" sz="2800">
                <a:sym typeface="+mn-ea"/>
              </a:rPr>
              <a:t>伸展树的插入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12.6.</a:t>
            </a:r>
            <a:r>
              <a:rPr lang="en-US" dirty="0"/>
              <a:t>4</a:t>
            </a:r>
            <a:r>
              <a:rPr dirty="0"/>
              <a:t>  伸展树的</a:t>
            </a:r>
            <a:r>
              <a:rPr lang="zh-CN" dirty="0"/>
              <a:t>插入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pic>
        <p:nvPicPr>
          <p:cNvPr id="26628" name="图形 266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26440" y="1989455"/>
            <a:ext cx="10196830" cy="3233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12.6.4  </a:t>
            </a:r>
            <a:r>
              <a:rPr lang="zh-CN" altLang="en-US" sz="2800">
                <a:sym typeface="+mn-ea"/>
              </a:rPr>
              <a:t>伸展树的插入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12.6.</a:t>
            </a:r>
            <a:r>
              <a:rPr lang="en-US" dirty="0"/>
              <a:t>4</a:t>
            </a:r>
            <a:r>
              <a:rPr dirty="0"/>
              <a:t>  伸展树的</a:t>
            </a:r>
            <a:r>
              <a:rPr lang="zh-CN" dirty="0"/>
              <a:t>插入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5160" y="1733550"/>
            <a:ext cx="10925810" cy="98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例：从一颗空树插入1,3,2,5,6建立伸展树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12.6.4  </a:t>
            </a:r>
            <a:r>
              <a:rPr lang="zh-CN" altLang="en-US" sz="2800">
                <a:sym typeface="+mn-ea"/>
              </a:rPr>
              <a:t>伸展树的插入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12.6.</a:t>
            </a:r>
            <a:r>
              <a:rPr lang="en-US" dirty="0"/>
              <a:t>4</a:t>
            </a:r>
            <a:r>
              <a:rPr dirty="0"/>
              <a:t>  伸展树的</a:t>
            </a:r>
            <a:r>
              <a:rPr lang="zh-CN" dirty="0"/>
              <a:t>插入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5160" y="1733550"/>
            <a:ext cx="10925810" cy="98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例：从一颗空树插入1,3,2,5,6建立伸展树</a:t>
            </a:r>
          </a:p>
        </p:txBody>
      </p:sp>
      <p:pic>
        <p:nvPicPr>
          <p:cNvPr id="26637" name="图形 266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788285" y="2971800"/>
            <a:ext cx="3116580" cy="3437255"/>
          </a:xfrm>
          <a:prstGeom prst="rect">
            <a:avLst/>
          </a:prstGeom>
        </p:spPr>
      </p:pic>
      <p:sp>
        <p:nvSpPr>
          <p:cNvPr id="29" name="任意多边形: 形状 28"/>
          <p:cNvSpPr/>
          <p:nvPr>
            <p:custDataLst>
              <p:tags r:id="rId3"/>
            </p:custDataLst>
          </p:nvPr>
        </p:nvSpPr>
        <p:spPr>
          <a:xfrm>
            <a:off x="972185" y="2927985"/>
            <a:ext cx="1678940" cy="691515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marL="0" indent="0" algn="ctr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答案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7623"/>
            <a:ext cx="10515600" cy="518958"/>
          </a:xfrm>
        </p:spPr>
        <p:txBody>
          <a:bodyPr/>
          <a:lstStyle/>
          <a:p>
            <a:r>
              <a:rPr lang="en-US" altLang="zh-CN" sz="2800" dirty="0"/>
              <a:t>12.6.5  </a:t>
            </a:r>
            <a:r>
              <a:rPr lang="zh-CN" altLang="en-US" sz="2800">
                <a:sym typeface="+mn-ea"/>
              </a:rPr>
              <a:t>伸展树的删除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12.6.</a:t>
            </a:r>
            <a:r>
              <a:rPr lang="en-US" dirty="0"/>
              <a:t>5</a:t>
            </a:r>
            <a:r>
              <a:rPr dirty="0"/>
              <a:t>  伸展树的</a:t>
            </a:r>
            <a:r>
              <a:rPr lang="zh-CN" dirty="0"/>
              <a:t>删除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85990" y="1032969"/>
            <a:ext cx="10008015" cy="579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/>
              <a:t>伸展树删除结点后从父结点到根结点回溯调整思维导图</a:t>
            </a:r>
          </a:p>
        </p:txBody>
      </p:sp>
      <p:pic>
        <p:nvPicPr>
          <p:cNvPr id="6" name="pic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6000" y="1674000"/>
            <a:ext cx="8400000" cy="35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12.6.5  </a:t>
            </a:r>
            <a:r>
              <a:rPr lang="zh-CN" altLang="en-US" sz="2800">
                <a:sym typeface="+mn-ea"/>
              </a:rPr>
              <a:t>伸展树的删除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12.6.</a:t>
            </a:r>
            <a:r>
              <a:rPr lang="en-US" dirty="0"/>
              <a:t>5</a:t>
            </a:r>
            <a:r>
              <a:rPr dirty="0"/>
              <a:t>  伸展树的</a:t>
            </a:r>
            <a:r>
              <a:rPr lang="zh-CN" dirty="0"/>
              <a:t>删除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690" y="1475105"/>
            <a:ext cx="10925810" cy="98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例：绘制删除下图伸展树的关键字为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的结点后的伸展树。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12.6.5  </a:t>
            </a:r>
            <a:r>
              <a:rPr lang="zh-CN" altLang="en-US" sz="2800">
                <a:sym typeface="+mn-ea"/>
              </a:rPr>
              <a:t>伸展树的删除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12.6.</a:t>
            </a:r>
            <a:r>
              <a:rPr lang="en-US" dirty="0"/>
              <a:t>5</a:t>
            </a:r>
            <a:r>
              <a:rPr dirty="0"/>
              <a:t>  伸展树的</a:t>
            </a:r>
            <a:r>
              <a:rPr lang="zh-CN" dirty="0"/>
              <a:t>删除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pic>
        <p:nvPicPr>
          <p:cNvPr id="22573" name="图形 2257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635" y="2522855"/>
            <a:ext cx="4606290" cy="380619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67690" y="1475105"/>
            <a:ext cx="10925810" cy="98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例：绘制删除下图伸展树的关键字为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的结点后的伸展树。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12.6.6  </a:t>
            </a:r>
            <a:r>
              <a:rPr lang="zh-CN" altLang="en-US" sz="2800">
                <a:sym typeface="+mn-ea"/>
              </a:rPr>
              <a:t>伸展树小结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12.6.</a:t>
            </a:r>
            <a:r>
              <a:rPr lang="en-US" dirty="0"/>
              <a:t>6</a:t>
            </a:r>
            <a:r>
              <a:rPr dirty="0"/>
              <a:t>  伸展树</a:t>
            </a:r>
            <a:r>
              <a:rPr lang="zh-CN" dirty="0"/>
              <a:t>小结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92430" y="1666240"/>
            <a:ext cx="10925810" cy="649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684"/>
              </a:buClr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通过高度、平衡因子等辅助数据保证插入删除操作后的平衡性，而是通过旋转操作将查找、插入、删除等操作目标旋转到根的伸展树，由于最近访问的数据经常再被多次访问，且在旋转过程中，经过的路径上的结点的深度大约减少一半，从而使得在保证大量操作后，达到平均（分摊）对数的运行时间。</a:t>
            </a:r>
          </a:p>
          <a:p>
            <a:pPr>
              <a:buClr>
                <a:srgbClr val="007684"/>
              </a:buClr>
              <a:buFont typeface="Wingdings" panose="05000000000000000000" charset="0"/>
              <a:buChar char="l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sfca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大学官网的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~galles/visualization/SplayTree.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html文件可以图形化地动态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查看伸展树的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查找、插入和删除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变化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情况。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 1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128" name="图片 1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0001700" y="2854959"/>
            <a:ext cx="2268815" cy="2101347"/>
            <a:chOff x="6175344" y="342254"/>
            <a:chExt cx="7803037" cy="7227071"/>
          </a:xfrm>
        </p:grpSpPr>
        <p:sp>
          <p:nvSpPr>
            <p:cNvPr id="19" name="六边形 18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863825" y="4346576"/>
            <a:ext cx="2963878" cy="2745105"/>
            <a:chOff x="6175344" y="342254"/>
            <a:chExt cx="7803037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464686" y="3439840"/>
            <a:ext cx="326263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12.6 伸展树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47186" y="2445722"/>
            <a:ext cx="38976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高级查找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024554" y="3265946"/>
            <a:ext cx="6116350" cy="0"/>
          </a:xfrm>
          <a:prstGeom prst="line">
            <a:avLst/>
          </a:prstGeom>
          <a:ln w="22225">
            <a:solidFill>
              <a:schemeClr val="bg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221671" y="2179434"/>
            <a:ext cx="7748658" cy="2397279"/>
            <a:chOff x="2221671" y="2179434"/>
            <a:chExt cx="7748658" cy="2397279"/>
          </a:xfrm>
        </p:grpSpPr>
        <p:sp>
          <p:nvSpPr>
            <p:cNvPr id="6" name="标题 9801"/>
            <p:cNvSpPr txBox="1"/>
            <p:nvPr/>
          </p:nvSpPr>
          <p:spPr>
            <a:xfrm rot="16200000">
              <a:off x="8719085" y="3325468"/>
              <a:ext cx="2397277" cy="105210"/>
            </a:xfrm>
            <a:prstGeom prst="parallelogram">
              <a:avLst>
                <a:gd name="adj" fmla="val 98875"/>
              </a:avLst>
            </a:prstGeom>
            <a:gradFill flip="none" rotWithShape="1">
              <a:gsLst>
                <a:gs pos="100000">
                  <a:srgbClr val="016773"/>
                </a:gs>
                <a:gs pos="0">
                  <a:srgbClr val="00ABA5"/>
                </a:gs>
              </a:gsLst>
              <a:lin ang="6000000" scaled="0"/>
              <a:tileRect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10" name="标题 9801"/>
            <p:cNvSpPr txBox="1"/>
            <p:nvPr/>
          </p:nvSpPr>
          <p:spPr>
            <a:xfrm flipH="1">
              <a:off x="2221671" y="4468236"/>
              <a:ext cx="7748657" cy="108477"/>
            </a:xfrm>
            <a:prstGeom prst="parallelogram">
              <a:avLst>
                <a:gd name="adj" fmla="val 102209"/>
              </a:avLst>
            </a:prstGeom>
            <a:gradFill>
              <a:gsLst>
                <a:gs pos="55000">
                  <a:srgbClr val="016773"/>
                </a:gs>
                <a:gs pos="0">
                  <a:srgbClr val="00ABA5"/>
                </a:gs>
                <a:gs pos="100000">
                  <a:srgbClr val="00ABA5"/>
                </a:gs>
              </a:gsLst>
              <a:lin ang="6000000" scaled="0"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2221671" y="2179434"/>
              <a:ext cx="76428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 flipH="1">
              <a:off x="10768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222317" y="4468236"/>
              <a:ext cx="7642800" cy="0"/>
            </a:xfrm>
            <a:prstGeom prst="line">
              <a:avLst/>
            </a:prstGeom>
            <a:ln w="15875" cap="rnd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36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 flipH="1">
              <a:off x="87196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8933514" y="5200219"/>
            <a:ext cx="1549536" cy="1435160"/>
            <a:chOff x="6175344" y="342254"/>
            <a:chExt cx="7803037" cy="7227071"/>
          </a:xfrm>
        </p:grpSpPr>
        <p:sp>
          <p:nvSpPr>
            <p:cNvPr id="22" name="六边形 2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25" name="六边形 2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034782" y="4861769"/>
            <a:ext cx="412243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戴波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016738" y="5305446"/>
            <a:ext cx="6158524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306705" y="4644472"/>
            <a:ext cx="9165288" cy="2546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12.6.7  </a:t>
            </a:r>
            <a:r>
              <a:rPr lang="zh-CN" altLang="en-US" sz="2800">
                <a:sym typeface="+mn-ea"/>
              </a:rPr>
              <a:t>伸展树作业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12.6.</a:t>
            </a:r>
            <a:r>
              <a:rPr lang="en-US" dirty="0"/>
              <a:t>7</a:t>
            </a:r>
            <a:r>
              <a:rPr dirty="0"/>
              <a:t>  伸展树</a:t>
            </a:r>
            <a:r>
              <a:rPr lang="zh-CN" dirty="0"/>
              <a:t>作业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92430" y="1666240"/>
            <a:ext cx="10925810" cy="649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Clr>
                <a:srgbClr val="007684"/>
              </a:buClr>
              <a:buFont typeface="+mj-lt"/>
              <a:buAutoNum type="arabicPeriod"/>
            </a:pPr>
            <a:r>
              <a:rPr lang="zh-CN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插入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1,3,2,5,6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建立的伸展树平衡性能很差，为什么说在插入、删除、搜索操作都保证了大量操作下，能够保持平均（分摊）的对数的运行时间？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buClr>
                <a:srgbClr val="007684"/>
              </a:buClr>
              <a:buFont typeface="+mj-lt"/>
              <a:buAutoNum type="arabicPeriod"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13,56,7,1,83,67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个数，请建立伸展树。然后在这颗伸展树中查找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，删除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13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，插入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25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，绘制出最后的伸展树。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24384" y="4587109"/>
            <a:ext cx="9165288" cy="2546903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18" name="六边形 1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7"/>
          <p:cNvSpPr/>
          <p:nvPr/>
        </p:nvSpPr>
        <p:spPr>
          <a:xfrm>
            <a:off x="2421652" y="2038221"/>
            <a:ext cx="7054775" cy="31185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000"/>
            </a:schemeClr>
          </a:solidFill>
          <a:ln>
            <a:solidFill>
              <a:schemeClr val="bg1"/>
            </a:solidFill>
          </a:ln>
          <a:effectLst>
            <a:outerShdw blurRad="1524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7558543" y="954064"/>
            <a:ext cx="5262302" cy="5007863"/>
            <a:chOff x="6175345" y="153244"/>
            <a:chExt cx="7792878" cy="7416082"/>
          </a:xfrm>
        </p:grpSpPr>
        <p:grpSp>
          <p:nvGrpSpPr>
            <p:cNvPr id="32" name="组合 31"/>
            <p:cNvGrpSpPr/>
            <p:nvPr/>
          </p:nvGrpSpPr>
          <p:grpSpPr>
            <a:xfrm>
              <a:off x="6175345" y="342257"/>
              <a:ext cx="7792878" cy="7227069"/>
              <a:chOff x="5983104" y="1708488"/>
              <a:chExt cx="4080721" cy="3784437"/>
            </a:xfrm>
          </p:grpSpPr>
          <p:sp>
            <p:nvSpPr>
              <p:cNvPr id="33" name="六边形 32"/>
              <p:cNvSpPr/>
              <p:nvPr/>
            </p:nvSpPr>
            <p:spPr>
              <a:xfrm rot="5400000">
                <a:off x="5811401" y="1880191"/>
                <a:ext cx="3784437" cy="3441032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77000">
                    <a:srgbClr val="016773"/>
                  </a:gs>
                  <a:gs pos="100000">
                    <a:srgbClr val="007684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 rot="19714174">
                <a:off x="7064019" y="3212601"/>
                <a:ext cx="2999806" cy="1616793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 rot="1849986">
              <a:off x="8151150" y="153244"/>
              <a:ext cx="4944370" cy="2163608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isometricTopUp">
                  <a:rot lat="19176265" lon="2388000" rev="1989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zh-CN" sz="11500" b="1" dirty="0">
                  <a:gradFill>
                    <a:gsLst>
                      <a:gs pos="30000">
                        <a:srgbClr val="007684"/>
                      </a:gs>
                      <a:gs pos="83000">
                        <a:srgbClr val="016773"/>
                      </a:gs>
                    </a:gsLst>
                    <a:lin ang="5400000" scaled="0"/>
                  </a:gradFill>
                  <a:latin typeface="Bauhaus 93" panose="04030905020B02020C02" pitchFamily="82" charset="0"/>
                  <a:ea typeface="Segoe UI Black" panose="020B0A02040204020203" pitchFamily="34" charset="0"/>
                </a:rPr>
                <a:t>101</a:t>
              </a:r>
              <a:endParaRPr lang="zh-CN" altLang="en-US" sz="115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4000" y="4177005"/>
            <a:ext cx="4644000" cy="124808"/>
            <a:chOff x="3774000" y="4177005"/>
            <a:chExt cx="4644000" cy="124808"/>
          </a:xfrm>
        </p:grpSpPr>
        <p:pic>
          <p:nvPicPr>
            <p:cNvPr id="24" name="图片 23"/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19" t="22713" r="2956" b="25211"/>
            <a:stretch>
              <a:fillRect/>
            </a:stretch>
          </p:blipFill>
          <p:spPr bwMode="auto">
            <a:xfrm rot="5400000">
              <a:off x="6033596" y="1917409"/>
              <a:ext cx="124808" cy="46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</p:pic>
        <p:cxnSp>
          <p:nvCxnSpPr>
            <p:cNvPr id="25" name="直接连接符 24"/>
            <p:cNvCxnSpPr/>
            <p:nvPr/>
          </p:nvCxnSpPr>
          <p:spPr>
            <a:xfrm>
              <a:off x="3936000" y="4177005"/>
              <a:ext cx="4320000" cy="0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900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4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890173" y="4315438"/>
            <a:ext cx="2268815" cy="2101347"/>
            <a:chOff x="6175344" y="342254"/>
            <a:chExt cx="7803037" cy="7227071"/>
          </a:xfrm>
        </p:grpSpPr>
        <p:sp>
          <p:nvSpPr>
            <p:cNvPr id="6" name="六边形 5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4548" y="5375868"/>
            <a:ext cx="1123874" cy="1040917"/>
            <a:chOff x="6175344" y="342254"/>
            <a:chExt cx="7803037" cy="7227071"/>
          </a:xfrm>
        </p:grpSpPr>
        <p:sp>
          <p:nvSpPr>
            <p:cNvPr id="12" name="六边形 1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709077" y="4985964"/>
            <a:ext cx="1077639" cy="994687"/>
            <a:chOff x="6175344" y="342254"/>
            <a:chExt cx="7829785" cy="7227071"/>
          </a:xfrm>
        </p:grpSpPr>
        <p:sp>
          <p:nvSpPr>
            <p:cNvPr id="45" name="六边形 4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453603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07690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48718" y="2830973"/>
            <a:ext cx="766167" cy="1054879"/>
          </a:xfrm>
          <a:custGeom>
            <a:avLst/>
            <a:gdLst/>
            <a:ahLst/>
            <a:cxnLst/>
            <a:rect l="l" t="t" r="r" b="b"/>
            <a:pathLst>
              <a:path w="766167" h="1054879">
                <a:moveTo>
                  <a:pt x="478854" y="261193"/>
                </a:moveTo>
                <a:lnTo>
                  <a:pt x="578978" y="261193"/>
                </a:lnTo>
                <a:lnTo>
                  <a:pt x="578978" y="470148"/>
                </a:lnTo>
                <a:cubicBezTo>
                  <a:pt x="578978" y="548506"/>
                  <a:pt x="570272" y="619608"/>
                  <a:pt x="552859" y="683456"/>
                </a:cubicBezTo>
                <a:lnTo>
                  <a:pt x="635570" y="683456"/>
                </a:lnTo>
                <a:lnTo>
                  <a:pt x="635570" y="914177"/>
                </a:lnTo>
                <a:cubicBezTo>
                  <a:pt x="635570" y="922883"/>
                  <a:pt x="638472" y="927236"/>
                  <a:pt x="644277" y="927236"/>
                </a:cubicBezTo>
                <a:cubicBezTo>
                  <a:pt x="650081" y="927236"/>
                  <a:pt x="655885" y="924334"/>
                  <a:pt x="661690" y="918530"/>
                </a:cubicBezTo>
                <a:cubicBezTo>
                  <a:pt x="687809" y="874998"/>
                  <a:pt x="712477" y="824210"/>
                  <a:pt x="735694" y="766167"/>
                </a:cubicBezTo>
                <a:lnTo>
                  <a:pt x="748754" y="770520"/>
                </a:lnTo>
                <a:cubicBezTo>
                  <a:pt x="716830" y="854682"/>
                  <a:pt x="718281" y="908372"/>
                  <a:pt x="753107" y="931589"/>
                </a:cubicBezTo>
                <a:cubicBezTo>
                  <a:pt x="761814" y="937394"/>
                  <a:pt x="764716" y="941747"/>
                  <a:pt x="761814" y="944649"/>
                </a:cubicBezTo>
                <a:cubicBezTo>
                  <a:pt x="735694" y="1020105"/>
                  <a:pt x="690711" y="1056382"/>
                  <a:pt x="626864" y="1053480"/>
                </a:cubicBezTo>
                <a:cubicBezTo>
                  <a:pt x="539799" y="1062186"/>
                  <a:pt x="499169" y="1030262"/>
                  <a:pt x="504973" y="957709"/>
                </a:cubicBezTo>
                <a:lnTo>
                  <a:pt x="504973" y="792286"/>
                </a:lnTo>
                <a:cubicBezTo>
                  <a:pt x="458539" y="885155"/>
                  <a:pt x="358415" y="972220"/>
                  <a:pt x="204601" y="1053480"/>
                </a:cubicBezTo>
                <a:lnTo>
                  <a:pt x="200248" y="1040420"/>
                </a:lnTo>
                <a:cubicBezTo>
                  <a:pt x="385985" y="895313"/>
                  <a:pt x="478854" y="705222"/>
                  <a:pt x="478854" y="470148"/>
                </a:cubicBezTo>
                <a:close/>
                <a:moveTo>
                  <a:pt x="644277" y="0"/>
                </a:moveTo>
                <a:lnTo>
                  <a:pt x="766167" y="47885"/>
                </a:lnTo>
                <a:lnTo>
                  <a:pt x="726988" y="100124"/>
                </a:lnTo>
                <a:lnTo>
                  <a:pt x="726988" y="626864"/>
                </a:lnTo>
                <a:lnTo>
                  <a:pt x="605098" y="626864"/>
                </a:lnTo>
                <a:lnTo>
                  <a:pt x="605098" y="134950"/>
                </a:lnTo>
                <a:lnTo>
                  <a:pt x="452735" y="134950"/>
                </a:lnTo>
                <a:lnTo>
                  <a:pt x="452735" y="622511"/>
                </a:lnTo>
                <a:lnTo>
                  <a:pt x="335198" y="622511"/>
                </a:lnTo>
                <a:lnTo>
                  <a:pt x="330845" y="626864"/>
                </a:lnTo>
                <a:lnTo>
                  <a:pt x="330845" y="69651"/>
                </a:lnTo>
                <a:lnTo>
                  <a:pt x="300372" y="117537"/>
                </a:lnTo>
                <a:cubicBezTo>
                  <a:pt x="300372" y="280057"/>
                  <a:pt x="284410" y="415007"/>
                  <a:pt x="252487" y="522386"/>
                </a:cubicBezTo>
                <a:cubicBezTo>
                  <a:pt x="301823" y="618157"/>
                  <a:pt x="327942" y="703771"/>
                  <a:pt x="330845" y="779227"/>
                </a:cubicBezTo>
                <a:cubicBezTo>
                  <a:pt x="330845" y="837270"/>
                  <a:pt x="314883" y="872095"/>
                  <a:pt x="282959" y="883704"/>
                </a:cubicBezTo>
                <a:cubicBezTo>
                  <a:pt x="242329" y="889508"/>
                  <a:pt x="217661" y="866291"/>
                  <a:pt x="208954" y="814052"/>
                </a:cubicBezTo>
                <a:cubicBezTo>
                  <a:pt x="203150" y="767618"/>
                  <a:pt x="197346" y="726988"/>
                  <a:pt x="191541" y="692162"/>
                </a:cubicBezTo>
                <a:cubicBezTo>
                  <a:pt x="142205" y="790835"/>
                  <a:pt x="81260" y="869193"/>
                  <a:pt x="8706" y="927236"/>
                </a:cubicBezTo>
                <a:lnTo>
                  <a:pt x="0" y="922883"/>
                </a:lnTo>
                <a:cubicBezTo>
                  <a:pt x="63847" y="812601"/>
                  <a:pt x="111732" y="679102"/>
                  <a:pt x="143656" y="522386"/>
                </a:cubicBezTo>
                <a:cubicBezTo>
                  <a:pt x="120439" y="444028"/>
                  <a:pt x="87064" y="351160"/>
                  <a:pt x="43532" y="243780"/>
                </a:cubicBezTo>
                <a:cubicBezTo>
                  <a:pt x="40630" y="235074"/>
                  <a:pt x="37728" y="229269"/>
                  <a:pt x="34826" y="226367"/>
                </a:cubicBezTo>
                <a:lnTo>
                  <a:pt x="43532" y="217661"/>
                </a:lnTo>
                <a:cubicBezTo>
                  <a:pt x="84162" y="261193"/>
                  <a:pt x="126243" y="316334"/>
                  <a:pt x="169775" y="383083"/>
                </a:cubicBezTo>
                <a:cubicBezTo>
                  <a:pt x="181384" y="296019"/>
                  <a:pt x="187188" y="216210"/>
                  <a:pt x="187188" y="143656"/>
                </a:cubicBezTo>
                <a:lnTo>
                  <a:pt x="17413" y="143656"/>
                </a:lnTo>
                <a:lnTo>
                  <a:pt x="17413" y="65298"/>
                </a:lnTo>
                <a:lnTo>
                  <a:pt x="187188" y="65298"/>
                </a:lnTo>
                <a:lnTo>
                  <a:pt x="226367" y="13059"/>
                </a:lnTo>
                <a:lnTo>
                  <a:pt x="330845" y="56592"/>
                </a:lnTo>
                <a:lnTo>
                  <a:pt x="330845" y="8706"/>
                </a:lnTo>
                <a:lnTo>
                  <a:pt x="452735" y="8706"/>
                </a:lnTo>
                <a:lnTo>
                  <a:pt x="452735" y="56592"/>
                </a:lnTo>
                <a:lnTo>
                  <a:pt x="600744" y="56592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11511" y="2830973"/>
            <a:ext cx="757461" cy="1057833"/>
          </a:xfrm>
          <a:custGeom>
            <a:avLst/>
            <a:gdLst/>
            <a:ahLst/>
            <a:cxnLst/>
            <a:rect l="l" t="t" r="r" b="b"/>
            <a:pathLst>
              <a:path w="757461" h="1057833">
                <a:moveTo>
                  <a:pt x="252487" y="892410"/>
                </a:moveTo>
                <a:lnTo>
                  <a:pt x="252487" y="940296"/>
                </a:lnTo>
                <a:lnTo>
                  <a:pt x="531093" y="940296"/>
                </a:lnTo>
                <a:lnTo>
                  <a:pt x="531093" y="892410"/>
                </a:lnTo>
                <a:close/>
                <a:moveTo>
                  <a:pt x="252487" y="761814"/>
                </a:moveTo>
                <a:lnTo>
                  <a:pt x="252487" y="818406"/>
                </a:lnTo>
                <a:lnTo>
                  <a:pt x="531093" y="818406"/>
                </a:lnTo>
                <a:lnTo>
                  <a:pt x="531093" y="761814"/>
                </a:lnTo>
                <a:close/>
                <a:moveTo>
                  <a:pt x="252487" y="635570"/>
                </a:moveTo>
                <a:lnTo>
                  <a:pt x="252487" y="692162"/>
                </a:lnTo>
                <a:lnTo>
                  <a:pt x="531093" y="692162"/>
                </a:lnTo>
                <a:lnTo>
                  <a:pt x="531093" y="635570"/>
                </a:lnTo>
                <a:close/>
                <a:moveTo>
                  <a:pt x="565919" y="0"/>
                </a:moveTo>
                <a:lnTo>
                  <a:pt x="687809" y="100124"/>
                </a:lnTo>
                <a:cubicBezTo>
                  <a:pt x="609451" y="123341"/>
                  <a:pt x="525289" y="136401"/>
                  <a:pt x="435322" y="139303"/>
                </a:cubicBezTo>
                <a:cubicBezTo>
                  <a:pt x="435322" y="145107"/>
                  <a:pt x="433871" y="155265"/>
                  <a:pt x="430969" y="169775"/>
                </a:cubicBezTo>
                <a:cubicBezTo>
                  <a:pt x="428067" y="187188"/>
                  <a:pt x="425165" y="198797"/>
                  <a:pt x="422263" y="204601"/>
                </a:cubicBezTo>
                <a:lnTo>
                  <a:pt x="692163" y="204601"/>
                </a:lnTo>
                <a:lnTo>
                  <a:pt x="692163" y="282959"/>
                </a:lnTo>
                <a:lnTo>
                  <a:pt x="400497" y="282959"/>
                </a:lnTo>
                <a:cubicBezTo>
                  <a:pt x="397594" y="291666"/>
                  <a:pt x="391790" y="306176"/>
                  <a:pt x="383084" y="326491"/>
                </a:cubicBezTo>
                <a:cubicBezTo>
                  <a:pt x="374377" y="349709"/>
                  <a:pt x="368573" y="365670"/>
                  <a:pt x="365671" y="374377"/>
                </a:cubicBezTo>
                <a:lnTo>
                  <a:pt x="757461" y="374377"/>
                </a:lnTo>
                <a:lnTo>
                  <a:pt x="757461" y="448382"/>
                </a:lnTo>
                <a:lnTo>
                  <a:pt x="326492" y="448382"/>
                </a:lnTo>
                <a:cubicBezTo>
                  <a:pt x="300372" y="489012"/>
                  <a:pt x="271351" y="526740"/>
                  <a:pt x="239427" y="561565"/>
                </a:cubicBezTo>
                <a:lnTo>
                  <a:pt x="522387" y="561565"/>
                </a:lnTo>
                <a:lnTo>
                  <a:pt x="557213" y="509327"/>
                </a:lnTo>
                <a:lnTo>
                  <a:pt x="692163" y="548506"/>
                </a:lnTo>
                <a:lnTo>
                  <a:pt x="657337" y="600744"/>
                </a:lnTo>
                <a:lnTo>
                  <a:pt x="657337" y="1057833"/>
                </a:lnTo>
                <a:lnTo>
                  <a:pt x="531093" y="1057833"/>
                </a:lnTo>
                <a:lnTo>
                  <a:pt x="531093" y="1009947"/>
                </a:lnTo>
                <a:lnTo>
                  <a:pt x="252487" y="1009947"/>
                </a:lnTo>
                <a:lnTo>
                  <a:pt x="252487" y="1057833"/>
                </a:lnTo>
                <a:lnTo>
                  <a:pt x="126244" y="1057833"/>
                </a:lnTo>
                <a:lnTo>
                  <a:pt x="126244" y="661690"/>
                </a:lnTo>
                <a:cubicBezTo>
                  <a:pt x="120439" y="664592"/>
                  <a:pt x="110282" y="670396"/>
                  <a:pt x="95771" y="679102"/>
                </a:cubicBezTo>
                <a:cubicBezTo>
                  <a:pt x="63847" y="699418"/>
                  <a:pt x="33375" y="716830"/>
                  <a:pt x="4353" y="731341"/>
                </a:cubicBezTo>
                <a:lnTo>
                  <a:pt x="0" y="722635"/>
                </a:lnTo>
                <a:cubicBezTo>
                  <a:pt x="84162" y="635570"/>
                  <a:pt x="149461" y="544153"/>
                  <a:pt x="195895" y="448382"/>
                </a:cubicBezTo>
                <a:lnTo>
                  <a:pt x="8707" y="448382"/>
                </a:lnTo>
                <a:lnTo>
                  <a:pt x="8707" y="374377"/>
                </a:lnTo>
                <a:lnTo>
                  <a:pt x="230721" y="374377"/>
                </a:lnTo>
                <a:cubicBezTo>
                  <a:pt x="242330" y="342453"/>
                  <a:pt x="253938" y="311981"/>
                  <a:pt x="265547" y="282959"/>
                </a:cubicBezTo>
                <a:lnTo>
                  <a:pt x="74005" y="282959"/>
                </a:lnTo>
                <a:lnTo>
                  <a:pt x="74005" y="204601"/>
                </a:lnTo>
                <a:lnTo>
                  <a:pt x="287313" y="204601"/>
                </a:lnTo>
                <a:cubicBezTo>
                  <a:pt x="287313" y="198797"/>
                  <a:pt x="290215" y="184286"/>
                  <a:pt x="296019" y="161069"/>
                </a:cubicBezTo>
                <a:cubicBezTo>
                  <a:pt x="298921" y="152363"/>
                  <a:pt x="300372" y="145107"/>
                  <a:pt x="300372" y="139303"/>
                </a:cubicBezTo>
                <a:cubicBezTo>
                  <a:pt x="236525" y="136401"/>
                  <a:pt x="153814" y="124792"/>
                  <a:pt x="52239" y="104477"/>
                </a:cubicBezTo>
                <a:lnTo>
                  <a:pt x="52239" y="91417"/>
                </a:lnTo>
                <a:cubicBezTo>
                  <a:pt x="240878" y="82711"/>
                  <a:pt x="412105" y="52238"/>
                  <a:pt x="565919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9801"/>
          <p:cNvSpPr txBox="1"/>
          <p:nvPr/>
        </p:nvSpPr>
        <p:spPr>
          <a:xfrm flipV="1">
            <a:off x="0" y="729000"/>
            <a:ext cx="11615165" cy="5400000"/>
          </a:xfrm>
          <a:prstGeom prst="cube">
            <a:avLst>
              <a:gd name="adj" fmla="val 1804"/>
            </a:avLst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5400000">
            <a:off x="-5678865" y="-723361"/>
            <a:ext cx="9564253" cy="8696378"/>
          </a:xfrm>
          <a:prstGeom prst="hexagon">
            <a:avLst>
              <a:gd name="adj" fmla="val 30493"/>
              <a:gd name="vf" fmla="val 115470"/>
            </a:avLst>
          </a:prstGeom>
          <a:gradFill>
            <a:gsLst>
              <a:gs pos="77000">
                <a:srgbClr val="016773"/>
              </a:gs>
              <a:gs pos="100000">
                <a:srgbClr val="007684"/>
              </a:gs>
            </a:gsLst>
            <a:lin ang="5400000" scaled="0"/>
          </a:gradFill>
          <a:ln>
            <a:noFill/>
          </a:ln>
          <a:effectLst>
            <a:outerShdw blurRad="698500" dist="165100" algn="l" rotWithShape="0">
              <a:srgbClr val="013F4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19714174">
            <a:off x="-2503449" y="2643987"/>
            <a:ext cx="7581286" cy="4086054"/>
          </a:xfrm>
          <a:prstGeom prst="parallelogram">
            <a:avLst>
              <a:gd name="adj" fmla="val 61032"/>
            </a:avLst>
          </a:prstGeom>
          <a:solidFill>
            <a:srgbClr val="00AB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20891" y="2740372"/>
            <a:ext cx="540023" cy="1384403"/>
          </a:xfrm>
          <a:custGeom>
            <a:avLst/>
            <a:gdLst/>
            <a:ahLst/>
            <a:cxnLst/>
            <a:rect l="l" t="t" r="r" b="b"/>
            <a:pathLst>
              <a:path w="540023" h="1384403">
                <a:moveTo>
                  <a:pt x="195374" y="1232620"/>
                </a:moveTo>
                <a:lnTo>
                  <a:pt x="204155" y="1247987"/>
                </a:lnTo>
                <a:cubicBezTo>
                  <a:pt x="132445" y="1288964"/>
                  <a:pt x="80491" y="1317502"/>
                  <a:pt x="48295" y="1333600"/>
                </a:cubicBezTo>
                <a:cubicBezTo>
                  <a:pt x="42441" y="1337991"/>
                  <a:pt x="37319" y="1336527"/>
                  <a:pt x="32928" y="1329210"/>
                </a:cubicBezTo>
                <a:cubicBezTo>
                  <a:pt x="27074" y="1321892"/>
                  <a:pt x="16830" y="1305062"/>
                  <a:pt x="2195" y="1278720"/>
                </a:cubicBezTo>
                <a:cubicBezTo>
                  <a:pt x="732" y="1277256"/>
                  <a:pt x="0" y="1275793"/>
                  <a:pt x="0" y="1274329"/>
                </a:cubicBezTo>
                <a:close/>
                <a:moveTo>
                  <a:pt x="458800" y="863824"/>
                </a:moveTo>
                <a:cubicBezTo>
                  <a:pt x="460264" y="862361"/>
                  <a:pt x="463190" y="863092"/>
                  <a:pt x="467581" y="866019"/>
                </a:cubicBezTo>
                <a:cubicBezTo>
                  <a:pt x="470508" y="867483"/>
                  <a:pt x="474167" y="870410"/>
                  <a:pt x="478557" y="874800"/>
                </a:cubicBezTo>
                <a:cubicBezTo>
                  <a:pt x="500509" y="892362"/>
                  <a:pt x="515144" y="903338"/>
                  <a:pt x="522461" y="907728"/>
                </a:cubicBezTo>
                <a:cubicBezTo>
                  <a:pt x="528315" y="912119"/>
                  <a:pt x="530510" y="915778"/>
                  <a:pt x="529047" y="918705"/>
                </a:cubicBezTo>
                <a:cubicBezTo>
                  <a:pt x="529047" y="920168"/>
                  <a:pt x="526120" y="922363"/>
                  <a:pt x="520266" y="925290"/>
                </a:cubicBezTo>
                <a:cubicBezTo>
                  <a:pt x="511485" y="928217"/>
                  <a:pt x="507826" y="934071"/>
                  <a:pt x="509290" y="942852"/>
                </a:cubicBezTo>
                <a:cubicBezTo>
                  <a:pt x="509290" y="1112615"/>
                  <a:pt x="508558" y="1223839"/>
                  <a:pt x="507095" y="1276525"/>
                </a:cubicBezTo>
                <a:cubicBezTo>
                  <a:pt x="507095" y="1314575"/>
                  <a:pt x="500509" y="1336527"/>
                  <a:pt x="487338" y="1342381"/>
                </a:cubicBezTo>
                <a:cubicBezTo>
                  <a:pt x="477093" y="1351162"/>
                  <a:pt x="467581" y="1361406"/>
                  <a:pt x="458800" y="1373114"/>
                </a:cubicBezTo>
                <a:cubicBezTo>
                  <a:pt x="450019" y="1381895"/>
                  <a:pt x="442702" y="1385554"/>
                  <a:pt x="436848" y="1384090"/>
                </a:cubicBezTo>
                <a:cubicBezTo>
                  <a:pt x="432457" y="1381163"/>
                  <a:pt x="430994" y="1373846"/>
                  <a:pt x="432457" y="1362138"/>
                </a:cubicBezTo>
                <a:cubicBezTo>
                  <a:pt x="436848" y="1347503"/>
                  <a:pt x="433921" y="1337259"/>
                  <a:pt x="423677" y="1331405"/>
                </a:cubicBezTo>
                <a:cubicBezTo>
                  <a:pt x="413432" y="1321161"/>
                  <a:pt x="392212" y="1307989"/>
                  <a:pt x="360015" y="1291891"/>
                </a:cubicBezTo>
                <a:lnTo>
                  <a:pt x="366601" y="1278720"/>
                </a:lnTo>
                <a:lnTo>
                  <a:pt x="443434" y="1294086"/>
                </a:lnTo>
                <a:cubicBezTo>
                  <a:pt x="447824" y="1276525"/>
                  <a:pt x="450019" y="1152861"/>
                  <a:pt x="450019" y="923095"/>
                </a:cubicBezTo>
                <a:lnTo>
                  <a:pt x="278792" y="929681"/>
                </a:lnTo>
                <a:lnTo>
                  <a:pt x="274402" y="1221644"/>
                </a:lnTo>
                <a:cubicBezTo>
                  <a:pt x="302208" y="1173349"/>
                  <a:pt x="323428" y="1130177"/>
                  <a:pt x="338063" y="1092127"/>
                </a:cubicBezTo>
                <a:cubicBezTo>
                  <a:pt x="323428" y="1061394"/>
                  <a:pt x="305135" y="1027002"/>
                  <a:pt x="283183" y="988951"/>
                </a:cubicBezTo>
                <a:lnTo>
                  <a:pt x="296354" y="980171"/>
                </a:lnTo>
                <a:cubicBezTo>
                  <a:pt x="318306" y="1005050"/>
                  <a:pt x="337332" y="1028465"/>
                  <a:pt x="353430" y="1050417"/>
                </a:cubicBezTo>
                <a:cubicBezTo>
                  <a:pt x="357820" y="1038710"/>
                  <a:pt x="362211" y="1026270"/>
                  <a:pt x="366601" y="1013099"/>
                </a:cubicBezTo>
                <a:cubicBezTo>
                  <a:pt x="373918" y="986756"/>
                  <a:pt x="378309" y="966999"/>
                  <a:pt x="379772" y="953828"/>
                </a:cubicBezTo>
                <a:cubicBezTo>
                  <a:pt x="379772" y="947974"/>
                  <a:pt x="384163" y="947242"/>
                  <a:pt x="392944" y="951633"/>
                </a:cubicBezTo>
                <a:cubicBezTo>
                  <a:pt x="397334" y="956023"/>
                  <a:pt x="406847" y="961877"/>
                  <a:pt x="421481" y="969194"/>
                </a:cubicBezTo>
                <a:cubicBezTo>
                  <a:pt x="427335" y="972121"/>
                  <a:pt x="430994" y="974317"/>
                  <a:pt x="432457" y="975780"/>
                </a:cubicBezTo>
                <a:cubicBezTo>
                  <a:pt x="436848" y="977244"/>
                  <a:pt x="436848" y="983098"/>
                  <a:pt x="432457" y="993342"/>
                </a:cubicBezTo>
                <a:cubicBezTo>
                  <a:pt x="430994" y="997732"/>
                  <a:pt x="428067" y="1004318"/>
                  <a:pt x="423677" y="1013099"/>
                </a:cubicBezTo>
                <a:cubicBezTo>
                  <a:pt x="420750" y="1021880"/>
                  <a:pt x="417823" y="1028465"/>
                  <a:pt x="414896" y="1032856"/>
                </a:cubicBezTo>
                <a:cubicBezTo>
                  <a:pt x="406115" y="1054808"/>
                  <a:pt x="397334" y="1075297"/>
                  <a:pt x="388553" y="1094322"/>
                </a:cubicBezTo>
                <a:cubicBezTo>
                  <a:pt x="413432" y="1127982"/>
                  <a:pt x="430994" y="1153593"/>
                  <a:pt x="441238" y="1171154"/>
                </a:cubicBezTo>
                <a:cubicBezTo>
                  <a:pt x="448556" y="1182862"/>
                  <a:pt x="448556" y="1193838"/>
                  <a:pt x="441238" y="1204082"/>
                </a:cubicBezTo>
                <a:cubicBezTo>
                  <a:pt x="429531" y="1224571"/>
                  <a:pt x="417823" y="1239206"/>
                  <a:pt x="406115" y="1247987"/>
                </a:cubicBezTo>
                <a:cubicBezTo>
                  <a:pt x="391480" y="1211400"/>
                  <a:pt x="376845" y="1175545"/>
                  <a:pt x="362211" y="1140421"/>
                </a:cubicBezTo>
                <a:cubicBezTo>
                  <a:pt x="338795" y="1179935"/>
                  <a:pt x="308794" y="1216522"/>
                  <a:pt x="272207" y="1250182"/>
                </a:cubicBezTo>
                <a:lnTo>
                  <a:pt x="272207" y="1337991"/>
                </a:lnTo>
                <a:cubicBezTo>
                  <a:pt x="272207" y="1346771"/>
                  <a:pt x="269280" y="1351894"/>
                  <a:pt x="263426" y="1353357"/>
                </a:cubicBezTo>
                <a:cubicBezTo>
                  <a:pt x="248791" y="1363602"/>
                  <a:pt x="234156" y="1370919"/>
                  <a:pt x="219522" y="1375309"/>
                </a:cubicBezTo>
                <a:cubicBezTo>
                  <a:pt x="212204" y="1376773"/>
                  <a:pt x="209277" y="1373846"/>
                  <a:pt x="210741" y="1366528"/>
                </a:cubicBezTo>
                <a:cubicBezTo>
                  <a:pt x="213668" y="1307989"/>
                  <a:pt x="216595" y="1202619"/>
                  <a:pt x="219522" y="1050417"/>
                </a:cubicBezTo>
                <a:cubicBezTo>
                  <a:pt x="220985" y="1005050"/>
                  <a:pt x="221717" y="975048"/>
                  <a:pt x="221717" y="960414"/>
                </a:cubicBezTo>
                <a:cubicBezTo>
                  <a:pt x="221717" y="932608"/>
                  <a:pt x="221717" y="906265"/>
                  <a:pt x="221717" y="881386"/>
                </a:cubicBezTo>
                <a:cubicBezTo>
                  <a:pt x="221717" y="876995"/>
                  <a:pt x="222449" y="874800"/>
                  <a:pt x="223912" y="874800"/>
                </a:cubicBezTo>
                <a:cubicBezTo>
                  <a:pt x="223912" y="873337"/>
                  <a:pt x="226107" y="873337"/>
                  <a:pt x="230498" y="874800"/>
                </a:cubicBezTo>
                <a:cubicBezTo>
                  <a:pt x="242206" y="879191"/>
                  <a:pt x="259035" y="887972"/>
                  <a:pt x="280988" y="901143"/>
                </a:cubicBezTo>
                <a:lnTo>
                  <a:pt x="434653" y="894557"/>
                </a:lnTo>
                <a:cubicBezTo>
                  <a:pt x="434653" y="894557"/>
                  <a:pt x="435384" y="894557"/>
                  <a:pt x="436848" y="894557"/>
                </a:cubicBezTo>
                <a:cubicBezTo>
                  <a:pt x="445629" y="893094"/>
                  <a:pt x="450019" y="890167"/>
                  <a:pt x="450019" y="885776"/>
                </a:cubicBezTo>
                <a:cubicBezTo>
                  <a:pt x="452946" y="882849"/>
                  <a:pt x="454410" y="878459"/>
                  <a:pt x="454410" y="872605"/>
                </a:cubicBezTo>
                <a:cubicBezTo>
                  <a:pt x="455873" y="866751"/>
                  <a:pt x="457337" y="863824"/>
                  <a:pt x="458800" y="863824"/>
                </a:cubicBezTo>
                <a:close/>
                <a:moveTo>
                  <a:pt x="111956" y="857239"/>
                </a:moveTo>
                <a:cubicBezTo>
                  <a:pt x="113420" y="855775"/>
                  <a:pt x="115615" y="856507"/>
                  <a:pt x="118542" y="859434"/>
                </a:cubicBezTo>
                <a:cubicBezTo>
                  <a:pt x="120005" y="860897"/>
                  <a:pt x="123664" y="863092"/>
                  <a:pt x="129518" y="866019"/>
                </a:cubicBezTo>
                <a:cubicBezTo>
                  <a:pt x="155860" y="880654"/>
                  <a:pt x="170495" y="889435"/>
                  <a:pt x="173422" y="892362"/>
                </a:cubicBezTo>
                <a:cubicBezTo>
                  <a:pt x="177813" y="895289"/>
                  <a:pt x="177081" y="899679"/>
                  <a:pt x="171227" y="905533"/>
                </a:cubicBezTo>
                <a:cubicBezTo>
                  <a:pt x="166836" y="909924"/>
                  <a:pt x="158787" y="919436"/>
                  <a:pt x="147080" y="934071"/>
                </a:cubicBezTo>
                <a:cubicBezTo>
                  <a:pt x="110493" y="980902"/>
                  <a:pt x="81223" y="1013099"/>
                  <a:pt x="59271" y="1030660"/>
                </a:cubicBezTo>
                <a:lnTo>
                  <a:pt x="131713" y="1021880"/>
                </a:lnTo>
                <a:cubicBezTo>
                  <a:pt x="136103" y="1014562"/>
                  <a:pt x="139762" y="1007977"/>
                  <a:pt x="142689" y="1002123"/>
                </a:cubicBezTo>
                <a:cubicBezTo>
                  <a:pt x="150006" y="988951"/>
                  <a:pt x="155860" y="975048"/>
                  <a:pt x="160251" y="960414"/>
                </a:cubicBezTo>
                <a:cubicBezTo>
                  <a:pt x="161714" y="957487"/>
                  <a:pt x="163178" y="956023"/>
                  <a:pt x="164641" y="956023"/>
                </a:cubicBezTo>
                <a:cubicBezTo>
                  <a:pt x="164641" y="954560"/>
                  <a:pt x="166105" y="955292"/>
                  <a:pt x="169032" y="958218"/>
                </a:cubicBezTo>
                <a:cubicBezTo>
                  <a:pt x="193911" y="974317"/>
                  <a:pt x="209277" y="986024"/>
                  <a:pt x="215131" y="993342"/>
                </a:cubicBezTo>
                <a:cubicBezTo>
                  <a:pt x="217326" y="994074"/>
                  <a:pt x="218424" y="995537"/>
                  <a:pt x="218424" y="997732"/>
                </a:cubicBezTo>
                <a:cubicBezTo>
                  <a:pt x="218424" y="999927"/>
                  <a:pt x="217326" y="1002854"/>
                  <a:pt x="215131" y="1006513"/>
                </a:cubicBezTo>
                <a:cubicBezTo>
                  <a:pt x="212204" y="1009440"/>
                  <a:pt x="207814" y="1014562"/>
                  <a:pt x="201960" y="1021880"/>
                </a:cubicBezTo>
                <a:cubicBezTo>
                  <a:pt x="194643" y="1029197"/>
                  <a:pt x="189520" y="1035051"/>
                  <a:pt x="186593" y="1039441"/>
                </a:cubicBezTo>
                <a:cubicBezTo>
                  <a:pt x="154397" y="1084809"/>
                  <a:pt x="121469" y="1123591"/>
                  <a:pt x="87809" y="1155788"/>
                </a:cubicBezTo>
                <a:lnTo>
                  <a:pt x="190984" y="1140421"/>
                </a:lnTo>
                <a:lnTo>
                  <a:pt x="199765" y="1160178"/>
                </a:lnTo>
                <a:lnTo>
                  <a:pt x="87809" y="1199692"/>
                </a:lnTo>
                <a:cubicBezTo>
                  <a:pt x="67320" y="1208473"/>
                  <a:pt x="54149" y="1215790"/>
                  <a:pt x="48295" y="1221644"/>
                </a:cubicBezTo>
                <a:lnTo>
                  <a:pt x="15367" y="1162373"/>
                </a:lnTo>
                <a:cubicBezTo>
                  <a:pt x="34392" y="1159447"/>
                  <a:pt x="48295" y="1150666"/>
                  <a:pt x="57076" y="1136031"/>
                </a:cubicBezTo>
                <a:cubicBezTo>
                  <a:pt x="76101" y="1109688"/>
                  <a:pt x="94394" y="1083346"/>
                  <a:pt x="111956" y="1057003"/>
                </a:cubicBezTo>
                <a:lnTo>
                  <a:pt x="68052" y="1070174"/>
                </a:lnTo>
                <a:cubicBezTo>
                  <a:pt x="51954" y="1076028"/>
                  <a:pt x="39514" y="1082614"/>
                  <a:pt x="30733" y="1089931"/>
                </a:cubicBezTo>
                <a:lnTo>
                  <a:pt x="0" y="1037246"/>
                </a:lnTo>
                <a:cubicBezTo>
                  <a:pt x="13171" y="1032856"/>
                  <a:pt x="23416" y="1026270"/>
                  <a:pt x="30733" y="1017489"/>
                </a:cubicBezTo>
                <a:cubicBezTo>
                  <a:pt x="61466" y="967731"/>
                  <a:pt x="82687" y="928949"/>
                  <a:pt x="94394" y="901143"/>
                </a:cubicBezTo>
                <a:cubicBezTo>
                  <a:pt x="101712" y="885045"/>
                  <a:pt x="106834" y="871873"/>
                  <a:pt x="109761" y="861629"/>
                </a:cubicBezTo>
                <a:cubicBezTo>
                  <a:pt x="111224" y="858702"/>
                  <a:pt x="111956" y="857239"/>
                  <a:pt x="111956" y="857239"/>
                </a:cubicBezTo>
                <a:close/>
                <a:moveTo>
                  <a:pt x="498314" y="233425"/>
                </a:moveTo>
                <a:cubicBezTo>
                  <a:pt x="501241" y="236352"/>
                  <a:pt x="504900" y="240011"/>
                  <a:pt x="509290" y="244402"/>
                </a:cubicBezTo>
                <a:cubicBezTo>
                  <a:pt x="518071" y="254646"/>
                  <a:pt x="524656" y="261231"/>
                  <a:pt x="529047" y="264158"/>
                </a:cubicBezTo>
                <a:cubicBezTo>
                  <a:pt x="531974" y="267085"/>
                  <a:pt x="532706" y="270012"/>
                  <a:pt x="531242" y="272939"/>
                </a:cubicBezTo>
                <a:cubicBezTo>
                  <a:pt x="529779" y="274403"/>
                  <a:pt x="526852" y="275135"/>
                  <a:pt x="522461" y="275135"/>
                </a:cubicBezTo>
                <a:cubicBezTo>
                  <a:pt x="510753" y="273671"/>
                  <a:pt x="490997" y="273671"/>
                  <a:pt x="463190" y="275135"/>
                </a:cubicBezTo>
                <a:cubicBezTo>
                  <a:pt x="445629" y="275135"/>
                  <a:pt x="431726" y="275135"/>
                  <a:pt x="421481" y="275135"/>
                </a:cubicBezTo>
                <a:lnTo>
                  <a:pt x="381968" y="277330"/>
                </a:lnTo>
                <a:cubicBezTo>
                  <a:pt x="387821" y="278793"/>
                  <a:pt x="390017" y="280988"/>
                  <a:pt x="388553" y="283915"/>
                </a:cubicBezTo>
                <a:lnTo>
                  <a:pt x="388553" y="336601"/>
                </a:lnTo>
                <a:lnTo>
                  <a:pt x="436848" y="334405"/>
                </a:lnTo>
                <a:cubicBezTo>
                  <a:pt x="442702" y="332942"/>
                  <a:pt x="452214" y="331478"/>
                  <a:pt x="465386" y="330015"/>
                </a:cubicBezTo>
                <a:cubicBezTo>
                  <a:pt x="478557" y="328551"/>
                  <a:pt x="487338" y="327820"/>
                  <a:pt x="491728" y="327820"/>
                </a:cubicBezTo>
                <a:cubicBezTo>
                  <a:pt x="500509" y="336601"/>
                  <a:pt x="508558" y="344650"/>
                  <a:pt x="515876" y="351967"/>
                </a:cubicBezTo>
                <a:cubicBezTo>
                  <a:pt x="518803" y="354894"/>
                  <a:pt x="520266" y="357089"/>
                  <a:pt x="520266" y="358553"/>
                </a:cubicBezTo>
                <a:cubicBezTo>
                  <a:pt x="518803" y="360016"/>
                  <a:pt x="515876" y="360748"/>
                  <a:pt x="511485" y="360748"/>
                </a:cubicBezTo>
                <a:cubicBezTo>
                  <a:pt x="492460" y="360748"/>
                  <a:pt x="475630" y="361480"/>
                  <a:pt x="460995" y="362943"/>
                </a:cubicBezTo>
                <a:lnTo>
                  <a:pt x="388553" y="367334"/>
                </a:lnTo>
                <a:lnTo>
                  <a:pt x="388553" y="446361"/>
                </a:lnTo>
                <a:cubicBezTo>
                  <a:pt x="426604" y="452215"/>
                  <a:pt x="477093" y="452947"/>
                  <a:pt x="540023" y="448556"/>
                </a:cubicBezTo>
                <a:lnTo>
                  <a:pt x="537828" y="463923"/>
                </a:lnTo>
                <a:cubicBezTo>
                  <a:pt x="523193" y="472704"/>
                  <a:pt x="507095" y="487339"/>
                  <a:pt x="489533" y="507827"/>
                </a:cubicBezTo>
                <a:cubicBezTo>
                  <a:pt x="485143" y="518072"/>
                  <a:pt x="475630" y="521730"/>
                  <a:pt x="460995" y="518803"/>
                </a:cubicBezTo>
                <a:cubicBezTo>
                  <a:pt x="358552" y="518803"/>
                  <a:pt x="289769" y="483680"/>
                  <a:pt x="254645" y="413433"/>
                </a:cubicBezTo>
                <a:cubicBezTo>
                  <a:pt x="235620" y="463191"/>
                  <a:pt x="200496" y="503437"/>
                  <a:pt x="149275" y="534170"/>
                </a:cubicBezTo>
                <a:lnTo>
                  <a:pt x="140494" y="525389"/>
                </a:lnTo>
                <a:cubicBezTo>
                  <a:pt x="172690" y="477094"/>
                  <a:pt x="193911" y="425141"/>
                  <a:pt x="204155" y="369529"/>
                </a:cubicBezTo>
                <a:cubicBezTo>
                  <a:pt x="208546" y="346113"/>
                  <a:pt x="210741" y="325624"/>
                  <a:pt x="210741" y="308063"/>
                </a:cubicBezTo>
                <a:cubicBezTo>
                  <a:pt x="210741" y="303672"/>
                  <a:pt x="211473" y="301477"/>
                  <a:pt x="212936" y="301477"/>
                </a:cubicBezTo>
                <a:cubicBezTo>
                  <a:pt x="214399" y="300014"/>
                  <a:pt x="217326" y="300014"/>
                  <a:pt x="221717" y="301477"/>
                </a:cubicBezTo>
                <a:cubicBezTo>
                  <a:pt x="239279" y="307331"/>
                  <a:pt x="256840" y="313185"/>
                  <a:pt x="274402" y="319039"/>
                </a:cubicBezTo>
                <a:cubicBezTo>
                  <a:pt x="278792" y="323429"/>
                  <a:pt x="280256" y="327820"/>
                  <a:pt x="278792" y="332210"/>
                </a:cubicBezTo>
                <a:cubicBezTo>
                  <a:pt x="278792" y="335137"/>
                  <a:pt x="276597" y="342454"/>
                  <a:pt x="272207" y="354162"/>
                </a:cubicBezTo>
                <a:cubicBezTo>
                  <a:pt x="267816" y="367334"/>
                  <a:pt x="264889" y="376846"/>
                  <a:pt x="263426" y="382700"/>
                </a:cubicBezTo>
                <a:cubicBezTo>
                  <a:pt x="280988" y="401725"/>
                  <a:pt x="300745" y="416360"/>
                  <a:pt x="322697" y="426604"/>
                </a:cubicBezTo>
                <a:lnTo>
                  <a:pt x="322697" y="279525"/>
                </a:lnTo>
                <a:lnTo>
                  <a:pt x="285378" y="279525"/>
                </a:lnTo>
                <a:cubicBezTo>
                  <a:pt x="266353" y="279525"/>
                  <a:pt x="238547" y="280988"/>
                  <a:pt x="201960" y="283915"/>
                </a:cubicBezTo>
                <a:lnTo>
                  <a:pt x="180008" y="250987"/>
                </a:lnTo>
                <a:cubicBezTo>
                  <a:pt x="194643" y="250987"/>
                  <a:pt x="218790" y="250255"/>
                  <a:pt x="252450" y="248792"/>
                </a:cubicBezTo>
                <a:cubicBezTo>
                  <a:pt x="265621" y="248792"/>
                  <a:pt x="273670" y="248792"/>
                  <a:pt x="276597" y="248792"/>
                </a:cubicBezTo>
                <a:lnTo>
                  <a:pt x="406115" y="244402"/>
                </a:lnTo>
                <a:cubicBezTo>
                  <a:pt x="409042" y="244402"/>
                  <a:pt x="413432" y="244402"/>
                  <a:pt x="419286" y="244402"/>
                </a:cubicBezTo>
                <a:cubicBezTo>
                  <a:pt x="457337" y="241475"/>
                  <a:pt x="483679" y="237816"/>
                  <a:pt x="498314" y="233425"/>
                </a:cubicBezTo>
                <a:close/>
                <a:moveTo>
                  <a:pt x="377577" y="136836"/>
                </a:moveTo>
                <a:lnTo>
                  <a:pt x="289769" y="141226"/>
                </a:lnTo>
                <a:lnTo>
                  <a:pt x="289769" y="178545"/>
                </a:lnTo>
                <a:lnTo>
                  <a:pt x="384163" y="174155"/>
                </a:lnTo>
                <a:cubicBezTo>
                  <a:pt x="395871" y="174155"/>
                  <a:pt x="406115" y="173423"/>
                  <a:pt x="414896" y="171959"/>
                </a:cubicBezTo>
                <a:lnTo>
                  <a:pt x="414896" y="136836"/>
                </a:lnTo>
                <a:cubicBezTo>
                  <a:pt x="406115" y="136836"/>
                  <a:pt x="393675" y="136836"/>
                  <a:pt x="377577" y="136836"/>
                </a:cubicBezTo>
                <a:close/>
                <a:moveTo>
                  <a:pt x="417091" y="68784"/>
                </a:moveTo>
                <a:lnTo>
                  <a:pt x="289769" y="73175"/>
                </a:lnTo>
                <a:lnTo>
                  <a:pt x="289769" y="112689"/>
                </a:lnTo>
                <a:lnTo>
                  <a:pt x="370991" y="108298"/>
                </a:lnTo>
                <a:cubicBezTo>
                  <a:pt x="375382" y="108298"/>
                  <a:pt x="381968" y="107566"/>
                  <a:pt x="390748" y="106103"/>
                </a:cubicBezTo>
                <a:cubicBezTo>
                  <a:pt x="398066" y="106103"/>
                  <a:pt x="403188" y="106103"/>
                  <a:pt x="406115" y="106103"/>
                </a:cubicBezTo>
                <a:cubicBezTo>
                  <a:pt x="409042" y="110493"/>
                  <a:pt x="412701" y="114884"/>
                  <a:pt x="417091" y="119274"/>
                </a:cubicBezTo>
                <a:close/>
                <a:moveTo>
                  <a:pt x="423677" y="11709"/>
                </a:moveTo>
                <a:cubicBezTo>
                  <a:pt x="425140" y="10245"/>
                  <a:pt x="428067" y="10977"/>
                  <a:pt x="432457" y="13904"/>
                </a:cubicBezTo>
                <a:cubicBezTo>
                  <a:pt x="439775" y="19758"/>
                  <a:pt x="451483" y="28539"/>
                  <a:pt x="467581" y="40247"/>
                </a:cubicBezTo>
                <a:cubicBezTo>
                  <a:pt x="480752" y="47564"/>
                  <a:pt x="488801" y="52686"/>
                  <a:pt x="491728" y="55613"/>
                </a:cubicBezTo>
                <a:cubicBezTo>
                  <a:pt x="497582" y="60003"/>
                  <a:pt x="500509" y="63662"/>
                  <a:pt x="500509" y="66589"/>
                </a:cubicBezTo>
                <a:cubicBezTo>
                  <a:pt x="500509" y="69516"/>
                  <a:pt x="497582" y="71711"/>
                  <a:pt x="491728" y="73175"/>
                </a:cubicBezTo>
                <a:cubicBezTo>
                  <a:pt x="482947" y="76102"/>
                  <a:pt x="479289" y="81956"/>
                  <a:pt x="480752" y="90736"/>
                </a:cubicBezTo>
                <a:cubicBezTo>
                  <a:pt x="479289" y="106835"/>
                  <a:pt x="478557" y="141226"/>
                  <a:pt x="478557" y="193912"/>
                </a:cubicBezTo>
                <a:cubicBezTo>
                  <a:pt x="478557" y="198302"/>
                  <a:pt x="477825" y="201229"/>
                  <a:pt x="476362" y="202692"/>
                </a:cubicBezTo>
                <a:cubicBezTo>
                  <a:pt x="467581" y="207083"/>
                  <a:pt x="450019" y="212937"/>
                  <a:pt x="423677" y="220254"/>
                </a:cubicBezTo>
                <a:cubicBezTo>
                  <a:pt x="416359" y="221718"/>
                  <a:pt x="413432" y="219522"/>
                  <a:pt x="414896" y="213668"/>
                </a:cubicBezTo>
                <a:lnTo>
                  <a:pt x="414896" y="202692"/>
                </a:lnTo>
                <a:cubicBezTo>
                  <a:pt x="407578" y="202692"/>
                  <a:pt x="399529" y="202692"/>
                  <a:pt x="390748" y="202692"/>
                </a:cubicBezTo>
                <a:lnTo>
                  <a:pt x="289769" y="207083"/>
                </a:lnTo>
                <a:cubicBezTo>
                  <a:pt x="289769" y="212937"/>
                  <a:pt x="288305" y="216595"/>
                  <a:pt x="285378" y="218059"/>
                </a:cubicBezTo>
                <a:cubicBezTo>
                  <a:pt x="266353" y="225376"/>
                  <a:pt x="248791" y="230498"/>
                  <a:pt x="232693" y="233425"/>
                </a:cubicBezTo>
                <a:cubicBezTo>
                  <a:pt x="229766" y="234889"/>
                  <a:pt x="227571" y="234889"/>
                  <a:pt x="226107" y="233425"/>
                </a:cubicBezTo>
                <a:cubicBezTo>
                  <a:pt x="226107" y="233425"/>
                  <a:pt x="226107" y="231962"/>
                  <a:pt x="226107" y="229035"/>
                </a:cubicBezTo>
                <a:cubicBezTo>
                  <a:pt x="226107" y="218791"/>
                  <a:pt x="226107" y="196839"/>
                  <a:pt x="226107" y="163179"/>
                </a:cubicBezTo>
                <a:cubicBezTo>
                  <a:pt x="227571" y="123665"/>
                  <a:pt x="228302" y="95859"/>
                  <a:pt x="228302" y="79760"/>
                </a:cubicBezTo>
                <a:cubicBezTo>
                  <a:pt x="228302" y="63662"/>
                  <a:pt x="228302" y="47564"/>
                  <a:pt x="228302" y="31466"/>
                </a:cubicBezTo>
                <a:cubicBezTo>
                  <a:pt x="226839" y="27075"/>
                  <a:pt x="226839" y="24148"/>
                  <a:pt x="228302" y="22685"/>
                </a:cubicBezTo>
                <a:cubicBezTo>
                  <a:pt x="229766" y="21221"/>
                  <a:pt x="231961" y="21221"/>
                  <a:pt x="234888" y="22685"/>
                </a:cubicBezTo>
                <a:cubicBezTo>
                  <a:pt x="243669" y="25612"/>
                  <a:pt x="258304" y="31466"/>
                  <a:pt x="278792" y="40247"/>
                </a:cubicBezTo>
                <a:cubicBezTo>
                  <a:pt x="283183" y="41710"/>
                  <a:pt x="286842" y="43173"/>
                  <a:pt x="289769" y="44637"/>
                </a:cubicBezTo>
                <a:lnTo>
                  <a:pt x="406115" y="40247"/>
                </a:lnTo>
                <a:cubicBezTo>
                  <a:pt x="410505" y="40247"/>
                  <a:pt x="414164" y="38051"/>
                  <a:pt x="417091" y="33661"/>
                </a:cubicBezTo>
                <a:cubicBezTo>
                  <a:pt x="420018" y="29270"/>
                  <a:pt x="421481" y="24148"/>
                  <a:pt x="421481" y="18294"/>
                </a:cubicBezTo>
                <a:cubicBezTo>
                  <a:pt x="422945" y="13904"/>
                  <a:pt x="423677" y="11709"/>
                  <a:pt x="423677" y="11709"/>
                </a:cubicBezTo>
                <a:close/>
                <a:moveTo>
                  <a:pt x="83418" y="733"/>
                </a:moveTo>
                <a:cubicBezTo>
                  <a:pt x="84882" y="-731"/>
                  <a:pt x="88540" y="1"/>
                  <a:pt x="94394" y="2928"/>
                </a:cubicBezTo>
                <a:cubicBezTo>
                  <a:pt x="114883" y="8782"/>
                  <a:pt x="132445" y="16099"/>
                  <a:pt x="147080" y="24880"/>
                </a:cubicBezTo>
                <a:cubicBezTo>
                  <a:pt x="151470" y="26343"/>
                  <a:pt x="153665" y="30002"/>
                  <a:pt x="153665" y="35856"/>
                </a:cubicBezTo>
                <a:cubicBezTo>
                  <a:pt x="152202" y="46100"/>
                  <a:pt x="151470" y="65857"/>
                  <a:pt x="151470" y="95127"/>
                </a:cubicBezTo>
                <a:lnTo>
                  <a:pt x="151470" y="123665"/>
                </a:lnTo>
                <a:cubicBezTo>
                  <a:pt x="166105" y="120738"/>
                  <a:pt x="180008" y="118543"/>
                  <a:pt x="193179" y="117079"/>
                </a:cubicBezTo>
                <a:cubicBezTo>
                  <a:pt x="201960" y="127323"/>
                  <a:pt x="210009" y="136104"/>
                  <a:pt x="217326" y="143422"/>
                </a:cubicBezTo>
                <a:cubicBezTo>
                  <a:pt x="218790" y="146349"/>
                  <a:pt x="219522" y="148544"/>
                  <a:pt x="219522" y="150007"/>
                </a:cubicBezTo>
                <a:cubicBezTo>
                  <a:pt x="218058" y="151471"/>
                  <a:pt x="215131" y="152202"/>
                  <a:pt x="210741" y="152202"/>
                </a:cubicBezTo>
                <a:cubicBezTo>
                  <a:pt x="187325" y="152202"/>
                  <a:pt x="168300" y="152934"/>
                  <a:pt x="153665" y="154398"/>
                </a:cubicBezTo>
                <a:lnTo>
                  <a:pt x="151470" y="154398"/>
                </a:lnTo>
                <a:cubicBezTo>
                  <a:pt x="151470" y="179277"/>
                  <a:pt x="151470" y="204888"/>
                  <a:pt x="151470" y="231230"/>
                </a:cubicBezTo>
                <a:lnTo>
                  <a:pt x="206350" y="211473"/>
                </a:lnTo>
                <a:lnTo>
                  <a:pt x="212936" y="222449"/>
                </a:lnTo>
                <a:cubicBezTo>
                  <a:pt x="195374" y="235621"/>
                  <a:pt x="174886" y="250255"/>
                  <a:pt x="151470" y="266354"/>
                </a:cubicBezTo>
                <a:cubicBezTo>
                  <a:pt x="151470" y="279525"/>
                  <a:pt x="151470" y="291965"/>
                  <a:pt x="151470" y="303672"/>
                </a:cubicBezTo>
                <a:cubicBezTo>
                  <a:pt x="150006" y="375383"/>
                  <a:pt x="145616" y="419287"/>
                  <a:pt x="138299" y="435385"/>
                </a:cubicBezTo>
                <a:cubicBezTo>
                  <a:pt x="128054" y="467582"/>
                  <a:pt x="110493" y="496119"/>
                  <a:pt x="85614" y="520999"/>
                </a:cubicBezTo>
                <a:cubicBezTo>
                  <a:pt x="73906" y="531243"/>
                  <a:pt x="65857" y="534902"/>
                  <a:pt x="61466" y="531975"/>
                </a:cubicBezTo>
                <a:cubicBezTo>
                  <a:pt x="57076" y="529048"/>
                  <a:pt x="57076" y="520267"/>
                  <a:pt x="61466" y="505632"/>
                </a:cubicBezTo>
                <a:cubicBezTo>
                  <a:pt x="64393" y="490997"/>
                  <a:pt x="62198" y="480021"/>
                  <a:pt x="54881" y="472704"/>
                </a:cubicBezTo>
                <a:cubicBezTo>
                  <a:pt x="46100" y="460996"/>
                  <a:pt x="29270" y="444898"/>
                  <a:pt x="4391" y="424409"/>
                </a:cubicBezTo>
                <a:lnTo>
                  <a:pt x="13171" y="413433"/>
                </a:lnTo>
                <a:lnTo>
                  <a:pt x="74637" y="435385"/>
                </a:lnTo>
                <a:cubicBezTo>
                  <a:pt x="79028" y="410506"/>
                  <a:pt x="82687" y="370260"/>
                  <a:pt x="85614" y="314648"/>
                </a:cubicBezTo>
                <a:cubicBezTo>
                  <a:pt x="82687" y="316112"/>
                  <a:pt x="78296" y="319039"/>
                  <a:pt x="72442" y="323429"/>
                </a:cubicBezTo>
                <a:cubicBezTo>
                  <a:pt x="63661" y="329283"/>
                  <a:pt x="57076" y="333674"/>
                  <a:pt x="52685" y="336601"/>
                </a:cubicBezTo>
                <a:cubicBezTo>
                  <a:pt x="48295" y="339527"/>
                  <a:pt x="44636" y="339527"/>
                  <a:pt x="41709" y="336601"/>
                </a:cubicBezTo>
                <a:cubicBezTo>
                  <a:pt x="41709" y="338064"/>
                  <a:pt x="40977" y="338064"/>
                  <a:pt x="39514" y="336601"/>
                </a:cubicBezTo>
                <a:cubicBezTo>
                  <a:pt x="38051" y="333674"/>
                  <a:pt x="35124" y="330015"/>
                  <a:pt x="30733" y="325624"/>
                </a:cubicBezTo>
                <a:cubicBezTo>
                  <a:pt x="17562" y="308063"/>
                  <a:pt x="8781" y="293428"/>
                  <a:pt x="4391" y="281720"/>
                </a:cubicBezTo>
                <a:lnTo>
                  <a:pt x="85614" y="253182"/>
                </a:lnTo>
                <a:cubicBezTo>
                  <a:pt x="85614" y="222449"/>
                  <a:pt x="85614" y="190985"/>
                  <a:pt x="85614" y="158788"/>
                </a:cubicBezTo>
                <a:lnTo>
                  <a:pt x="74637" y="158788"/>
                </a:lnTo>
                <a:cubicBezTo>
                  <a:pt x="57076" y="161715"/>
                  <a:pt x="40977" y="163179"/>
                  <a:pt x="26343" y="163179"/>
                </a:cubicBezTo>
                <a:lnTo>
                  <a:pt x="6586" y="132446"/>
                </a:lnTo>
                <a:cubicBezTo>
                  <a:pt x="15367" y="132446"/>
                  <a:pt x="27806" y="131714"/>
                  <a:pt x="43904" y="130250"/>
                </a:cubicBezTo>
                <a:cubicBezTo>
                  <a:pt x="54149" y="130250"/>
                  <a:pt x="61466" y="130250"/>
                  <a:pt x="65857" y="130250"/>
                </a:cubicBezTo>
                <a:lnTo>
                  <a:pt x="85614" y="128055"/>
                </a:lnTo>
                <a:lnTo>
                  <a:pt x="85614" y="95127"/>
                </a:lnTo>
                <a:cubicBezTo>
                  <a:pt x="85614" y="55613"/>
                  <a:pt x="84882" y="27807"/>
                  <a:pt x="83418" y="11709"/>
                </a:cubicBezTo>
                <a:cubicBezTo>
                  <a:pt x="81955" y="5855"/>
                  <a:pt x="81955" y="2196"/>
                  <a:pt x="83418" y="7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颜宋简体_中" panose="02000000000000000000" pitchFamily="2" charset="-122"/>
              <a:ea typeface="方正颜宋简体_中" panose="02000000000000000000" pitchFamily="2" charset="-122"/>
              <a:cs typeface="方正颜宋简体_中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48885" y="1006213"/>
            <a:ext cx="5403215" cy="4122682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12.6.1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伸展树的定义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12.6.2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伸展树的旋转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12.6.3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伸展树的查找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12.6.4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伸展树的插入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12.6.5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伸展树删除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12.6.6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伸展树小结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12.6.7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伸展树作业</a:t>
            </a: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  </a:t>
            </a: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1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12.6.1  </a:t>
            </a:r>
            <a:r>
              <a:rPr lang="zh-CN" altLang="en-US" sz="2800">
                <a:sym typeface="+mn-ea"/>
              </a:rPr>
              <a:t>伸展树的定义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12.6.1  伸展树的定义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61440" y="3754120"/>
            <a:ext cx="978789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伸展树的定义：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 algn="just">
              <a:lnSpc>
                <a:spcPct val="150000"/>
              </a:lnSpc>
              <a:buSzTx/>
              <a:buFont typeface="+mj-lt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伸展树是一棵二叉查找树；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 algn="just">
              <a:lnSpc>
                <a:spcPct val="150000"/>
              </a:lnSpc>
              <a:buSzTx/>
              <a:buFont typeface="+mj-lt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2.在一棵伸展树T中，访问结点x后，需要通过一系列调整，得到一棵结点x为根结点的伸展树；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 algn="just">
              <a:lnSpc>
                <a:spcPct val="150000"/>
              </a:lnSpc>
              <a:buSzTx/>
              <a:buFont typeface="+mj-lt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3.调整分三种情况: 两层的zig型和三层的zig-zig及zig-zag型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4285" y="1625600"/>
            <a:ext cx="955611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伸展树不是严格平衡的二叉查找树，他不需要通过高度、平衡因子等辅助数据保证插入删除操作后的平衡性，而是通过旋转操作将查找、插入、删除等操作目标旋转到根，由于最近访问的数据经常再被多次访问，且在旋转过程中，经过的路径上的结点的深度大约减少一半，从而使得在保证大量操作后，达到平均（分摊）对数的运行时间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12.6.1  </a:t>
            </a:r>
            <a:r>
              <a:rPr lang="zh-CN" altLang="en-US" sz="2800">
                <a:sym typeface="+mn-ea"/>
              </a:rPr>
              <a:t>伸展树的定义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12.6.1  伸展树的定义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2305" y="3145790"/>
            <a:ext cx="10925810" cy="2448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当结点有一个祖先结点时，执行三层旋转操作。</a:t>
            </a:r>
          </a:p>
          <a:p>
            <a:pPr indent="0">
              <a:buNone/>
            </a:pP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当结点没有祖先结点时，执行两层旋转操作。</a:t>
            </a:r>
          </a:p>
          <a:p>
            <a:pPr indent="0">
              <a:buNone/>
            </a:pP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因此，我们可以通过对结点进行重复伸展操作，直到目标结点变成伸展树的根结点。</a:t>
            </a:r>
          </a:p>
        </p:txBody>
      </p:sp>
      <p:sp>
        <p:nvSpPr>
          <p:cNvPr id="29" name="任意多边形: 形状 28"/>
          <p:cNvSpPr/>
          <p:nvPr>
            <p:custDataLst>
              <p:tags r:id="rId2"/>
            </p:custDataLst>
          </p:nvPr>
        </p:nvSpPr>
        <p:spPr>
          <a:xfrm>
            <a:off x="838200" y="1713230"/>
            <a:ext cx="5450205" cy="691515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marL="0" indent="0" algn="ctr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伸展树调整规则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12.6.2  </a:t>
            </a:r>
            <a:r>
              <a:rPr lang="zh-CN" altLang="en-US" sz="2800">
                <a:sym typeface="+mn-ea"/>
              </a:rPr>
              <a:t>伸展树的旋转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12.6.</a:t>
            </a:r>
            <a:r>
              <a:rPr lang="en-US" dirty="0"/>
              <a:t>2</a:t>
            </a:r>
            <a:r>
              <a:rPr dirty="0"/>
              <a:t>  伸展树的</a:t>
            </a:r>
            <a:r>
              <a:rPr lang="zh-CN" dirty="0"/>
              <a:t>旋转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29" name="任意多边形: 形状 28"/>
          <p:cNvSpPr/>
          <p:nvPr>
            <p:custDataLst>
              <p:tags r:id="rId1"/>
            </p:custDataLst>
          </p:nvPr>
        </p:nvSpPr>
        <p:spPr>
          <a:xfrm>
            <a:off x="2205355" y="1456055"/>
            <a:ext cx="7178675" cy="691515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marL="0" indent="0" algn="ctr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伸展树的两层调整：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zig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型旋转</a:t>
            </a:r>
          </a:p>
        </p:txBody>
      </p:sp>
      <p:pic>
        <p:nvPicPr>
          <p:cNvPr id="22570" name="图形 2257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266315" y="2806700"/>
            <a:ext cx="7659370" cy="2425065"/>
          </a:xfrm>
          <a:prstGeom prst="rect">
            <a:avLst/>
          </a:prstGeom>
        </p:spPr>
      </p:pic>
      <p:sp>
        <p:nvSpPr>
          <p:cNvPr id="100" name="文本框 99"/>
          <p:cNvSpPr txBox="1"/>
          <p:nvPr>
            <p:custDataLst>
              <p:tags r:id="rId3"/>
            </p:custDataLst>
          </p:nvPr>
        </p:nvSpPr>
        <p:spPr>
          <a:xfrm>
            <a:off x="3718560" y="559879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zh-CN" sz="1800" b="0">
                <a:latin typeface="宋体" panose="02010600030101010101" pitchFamily="2" charset="-122"/>
                <a:ea typeface="黑体" panose="02010609060101010101" charset="-122"/>
              </a:rPr>
              <a:t>两层的</a:t>
            </a:r>
            <a:r>
              <a:rPr lang="en-US" sz="1800" b="0">
                <a:latin typeface="宋体" panose="02010600030101010101" pitchFamily="2" charset="-122"/>
              </a:rPr>
              <a:t>z</a:t>
            </a:r>
            <a:r>
              <a:rPr lang="en-US" sz="1800" b="0">
                <a:latin typeface="宋体" panose="02010600030101010101" pitchFamily="2" charset="-122"/>
                <a:ea typeface="黑体" panose="02010609060101010101" charset="-122"/>
                <a:cs typeface="Times New Roman" panose="02020603050405020304" charset="0"/>
              </a:rPr>
              <a:t>ig</a:t>
            </a:r>
            <a:r>
              <a:rPr lang="zh-CN" sz="1800" b="0">
                <a:latin typeface="宋体" panose="02010600030101010101" pitchFamily="2" charset="-122"/>
                <a:ea typeface="黑体" panose="02010609060101010101" charset="-122"/>
              </a:rPr>
              <a:t>型调整</a:t>
            </a:r>
            <a:endParaRPr lang="zh-CN" altLang="en-US" sz="1800" b="0">
              <a:latin typeface="宋体" panose="02010600030101010101" pitchFamily="2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12.6.2  </a:t>
            </a:r>
            <a:r>
              <a:rPr lang="zh-CN" altLang="en-US" sz="2800">
                <a:sym typeface="+mn-ea"/>
              </a:rPr>
              <a:t>伸展树的旋转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12.6.</a:t>
            </a:r>
            <a:r>
              <a:rPr lang="en-US" dirty="0"/>
              <a:t>2</a:t>
            </a:r>
            <a:r>
              <a:rPr dirty="0"/>
              <a:t>  伸展树的</a:t>
            </a:r>
            <a:r>
              <a:rPr lang="zh-CN" dirty="0"/>
              <a:t>旋转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29" name="任意多边形: 形状 28"/>
          <p:cNvSpPr/>
          <p:nvPr>
            <p:custDataLst>
              <p:tags r:id="rId1"/>
            </p:custDataLst>
          </p:nvPr>
        </p:nvSpPr>
        <p:spPr>
          <a:xfrm>
            <a:off x="2244090" y="1644015"/>
            <a:ext cx="7178675" cy="691515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marL="0" indent="0" algn="ctr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伸展树三层调整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(1): zig-zig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型旋转</a:t>
            </a:r>
          </a:p>
        </p:txBody>
      </p:sp>
      <p:pic>
        <p:nvPicPr>
          <p:cNvPr id="22571" name="图形 2257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469515" y="2698115"/>
            <a:ext cx="6901815" cy="2667000"/>
          </a:xfrm>
          <a:prstGeom prst="rect">
            <a:avLst/>
          </a:prstGeom>
        </p:spPr>
      </p:pic>
      <p:sp>
        <p:nvSpPr>
          <p:cNvPr id="100" name="文本框 99"/>
          <p:cNvSpPr txBox="1"/>
          <p:nvPr>
            <p:custDataLst>
              <p:tags r:id="rId3"/>
            </p:custDataLst>
          </p:nvPr>
        </p:nvSpPr>
        <p:spPr>
          <a:xfrm>
            <a:off x="3291205" y="536511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en-US" sz="2800" b="0">
                <a:latin typeface="宋体" panose="02010600030101010101" pitchFamily="2" charset="-122"/>
              </a:rPr>
              <a:t>zi</a:t>
            </a:r>
            <a:r>
              <a:rPr lang="en-US" sz="2800" b="0">
                <a:latin typeface="宋体" panose="02010600030101010101" pitchFamily="2" charset="-122"/>
                <a:ea typeface="黑体" panose="02010609060101010101" charset="-122"/>
                <a:cs typeface="Times New Roman" panose="02020603050405020304" charset="0"/>
              </a:rPr>
              <a:t>g-zig</a:t>
            </a:r>
            <a:r>
              <a:rPr lang="zh-CN" sz="2800" b="0">
                <a:latin typeface="宋体" panose="02010600030101010101" pitchFamily="2" charset="-122"/>
                <a:ea typeface="黑体" panose="02010609060101010101" charset="-122"/>
              </a:rPr>
              <a:t>型</a:t>
            </a:r>
            <a:endParaRPr lang="zh-CN" altLang="en-US" sz="2800" b="0">
              <a:latin typeface="宋体" panose="02010600030101010101" pitchFamily="2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12.6.2  </a:t>
            </a:r>
            <a:r>
              <a:rPr lang="zh-CN" altLang="en-US" sz="2800">
                <a:sym typeface="+mn-ea"/>
              </a:rPr>
              <a:t>伸展树的旋转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12.6.</a:t>
            </a:r>
            <a:r>
              <a:rPr lang="en-US" dirty="0"/>
              <a:t>2</a:t>
            </a:r>
            <a:r>
              <a:rPr dirty="0"/>
              <a:t>  伸展树的</a:t>
            </a:r>
            <a:r>
              <a:rPr lang="zh-CN" dirty="0"/>
              <a:t>旋转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29" name="任意多边形: 形状 28"/>
          <p:cNvSpPr/>
          <p:nvPr>
            <p:custDataLst>
              <p:tags r:id="rId1"/>
            </p:custDataLst>
          </p:nvPr>
        </p:nvSpPr>
        <p:spPr>
          <a:xfrm>
            <a:off x="2244090" y="1644015"/>
            <a:ext cx="7178675" cy="691515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marL="0" indent="0" algn="ctr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伸展树三层调整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(2): zig-zag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型旋转</a:t>
            </a:r>
          </a:p>
        </p:txBody>
      </p:sp>
      <p:pic>
        <p:nvPicPr>
          <p:cNvPr id="22572" name="图形 2257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598295" y="2865755"/>
            <a:ext cx="9895205" cy="232346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651250" y="559435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en-US" b="0">
                <a:latin typeface="宋体" panose="02010600030101010101" pitchFamily="2" charset="-122"/>
                <a:ea typeface="黑体" panose="02010609060101010101" charset="-122"/>
                <a:cs typeface="Times New Roman" panose="02020603050405020304" charset="0"/>
              </a:rPr>
              <a:t>zig-zag</a:t>
            </a:r>
            <a:r>
              <a:rPr lang="zh-CN" b="0">
                <a:latin typeface="宋体" panose="02010600030101010101" pitchFamily="2" charset="-122"/>
                <a:ea typeface="黑体" panose="02010609060101010101" charset="-122"/>
              </a:rPr>
              <a:t>型</a:t>
            </a:r>
            <a:endParaRPr lang="zh-CN" altLang="en-US" b="0">
              <a:latin typeface="宋体" panose="02010600030101010101" pitchFamily="2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6823"/>
            <a:ext cx="10515600" cy="518958"/>
          </a:xfrm>
        </p:spPr>
        <p:txBody>
          <a:bodyPr/>
          <a:lstStyle/>
          <a:p>
            <a:r>
              <a:rPr lang="en-US" altLang="zh-CN" sz="2800" dirty="0"/>
              <a:t>12.6.2  </a:t>
            </a:r>
            <a:r>
              <a:rPr lang="zh-CN" altLang="en-US" sz="2800">
                <a:sym typeface="+mn-ea"/>
              </a:rPr>
              <a:t>伸展树的旋转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12.6.</a:t>
            </a:r>
            <a:r>
              <a:rPr lang="en-US" dirty="0"/>
              <a:t>2</a:t>
            </a:r>
            <a:r>
              <a:rPr dirty="0"/>
              <a:t>  伸展树的</a:t>
            </a:r>
            <a:r>
              <a:rPr lang="zh-CN" dirty="0"/>
              <a:t>旋转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2305" y="1950720"/>
            <a:ext cx="10925810" cy="191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伸展树的旋转让查找的结点上升到根，使得下次再次查找这个结点可以一步到位，搜索效率非常高。但是，也注意到，如下图访问结点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，从左图通过旋转将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调整到根，如右图所示。有的结点比如结点3和结点5，到根距离由3变成4，访问距离反而增加。但仅有少数位置距离根较近的结点会增加最多2层深度，而搜索路径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上大多数结点会减少约一半的深度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pic>
        <p:nvPicPr>
          <p:cNvPr id="8" name="图形 2257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396365" y="3713480"/>
            <a:ext cx="3486823" cy="2881241"/>
          </a:xfrm>
          <a:prstGeom prst="rect">
            <a:avLst/>
          </a:prstGeom>
        </p:spPr>
      </p:pic>
      <p:pic>
        <p:nvPicPr>
          <p:cNvPr id="9" name="图形 2258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953251" y="3926205"/>
            <a:ext cx="4738870" cy="2455545"/>
          </a:xfrm>
          <a:prstGeom prst="rect">
            <a:avLst/>
          </a:prstGeom>
        </p:spPr>
      </p:pic>
      <p:sp>
        <p:nvSpPr>
          <p:cNvPr id="10" name="右箭头 3"/>
          <p:cNvSpPr/>
          <p:nvPr>
            <p:custDataLst>
              <p:tags r:id="rId4"/>
            </p:custDataLst>
          </p:nvPr>
        </p:nvSpPr>
        <p:spPr>
          <a:xfrm>
            <a:off x="5570855" y="5335905"/>
            <a:ext cx="679976" cy="2698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>
            <p:custDataLst>
              <p:tags r:id="rId5"/>
            </p:custDataLst>
          </p:nvPr>
        </p:nvSpPr>
        <p:spPr>
          <a:xfrm>
            <a:off x="838200" y="1125220"/>
            <a:ext cx="5450205" cy="691515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marL="0" indent="0" algn="ctr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伸展树旋转调整小结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ljYzUzMWQ4OWI0YzBkYjYzMDRhZTY5ZjZkYmFmY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907</Words>
  <Application>Microsoft Office PowerPoint</Application>
  <PresentationFormat>宽屏</PresentationFormat>
  <Paragraphs>109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方正美黑简体</vt:lpstr>
      <vt:lpstr>方正颜宋简体_中</vt:lpstr>
      <vt:lpstr>黑体</vt:lpstr>
      <vt:lpstr>华文中宋</vt:lpstr>
      <vt:lpstr>宋体</vt:lpstr>
      <vt:lpstr>微软雅黑</vt:lpstr>
      <vt:lpstr>Arial</vt:lpstr>
      <vt:lpstr>Bauhaus 93</vt:lpstr>
      <vt:lpstr>Calibri</vt:lpstr>
      <vt:lpstr>Calibri Light</vt:lpstr>
      <vt:lpstr>Segoe UI Black</vt:lpstr>
      <vt:lpstr>Times New Roman</vt:lpstr>
      <vt:lpstr>Webdings</vt:lpstr>
      <vt:lpstr>Wingdings</vt:lpstr>
      <vt:lpstr>Office 主题</vt:lpstr>
      <vt:lpstr>PowerPoint 演示文稿</vt:lpstr>
      <vt:lpstr>PowerPoint 演示文稿</vt:lpstr>
      <vt:lpstr>PowerPoint 演示文稿</vt:lpstr>
      <vt:lpstr>12.6.1  伸展树的定义</vt:lpstr>
      <vt:lpstr>12.6.1  伸展树的定义</vt:lpstr>
      <vt:lpstr>12.6.2  伸展树的旋转</vt:lpstr>
      <vt:lpstr>12.6.2  伸展树的旋转</vt:lpstr>
      <vt:lpstr>12.6.2  伸展树的旋转</vt:lpstr>
      <vt:lpstr>12.6.2  伸展树的旋转</vt:lpstr>
      <vt:lpstr>12.6.3  伸展树的查找</vt:lpstr>
      <vt:lpstr>PowerPoint 演示文稿</vt:lpstr>
      <vt:lpstr>12.6.3  伸展树的查找</vt:lpstr>
      <vt:lpstr>12.6.4  伸展树的插入</vt:lpstr>
      <vt:lpstr>12.6.4  伸展树的插入</vt:lpstr>
      <vt:lpstr>12.6.4  伸展树的插入</vt:lpstr>
      <vt:lpstr>12.6.5  伸展树的删除</vt:lpstr>
      <vt:lpstr>12.6.5  伸展树的删除</vt:lpstr>
      <vt:lpstr>12.6.5  伸展树的删除</vt:lpstr>
      <vt:lpstr>12.6.6  伸展树小结</vt:lpstr>
      <vt:lpstr>12.6.7  伸展树作业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倪文慧</cp:lastModifiedBy>
  <cp:revision>13</cp:revision>
  <dcterms:created xsi:type="dcterms:W3CDTF">2023-08-06T08:09:00Z</dcterms:created>
  <dcterms:modified xsi:type="dcterms:W3CDTF">2024-07-08T13:00:59Z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2BEBE954EB05401FB6CC54BBC415AC6C_13</vt:lpwstr>
  </property>
  <property fmtid="{D5CDD505-2E9C-101B-9397-08002B2CF9AE}" pid="3" name="KSOProductBuildVer">
    <vt:lpwstr>2052-12.1.0.15120</vt:lpwstr>
  </property>
</Properties>
</file>