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368" r:id="rId5"/>
    <p:sldId id="371" r:id="rId6"/>
    <p:sldId id="474" r:id="rId7"/>
    <p:sldId id="475" r:id="rId8"/>
    <p:sldId id="476" r:id="rId9"/>
    <p:sldId id="372" r:id="rId10"/>
    <p:sldId id="477" r:id="rId11"/>
    <p:sldId id="478" r:id="rId12"/>
    <p:sldId id="479" r:id="rId13"/>
    <p:sldId id="480" r:id="rId14"/>
    <p:sldId id="442" r:id="rId15"/>
    <p:sldId id="482" r:id="rId16"/>
    <p:sldId id="390" r:id="rId17"/>
    <p:sldId id="483" r:id="rId18"/>
    <p:sldId id="431" r:id="rId19"/>
    <p:sldId id="485" r:id="rId20"/>
    <p:sldId id="486" r:id="rId21"/>
    <p:sldId id="487" r:id="rId22"/>
    <p:sldId id="488" r:id="rId23"/>
    <p:sldId id="489" r:id="rId24"/>
    <p:sldId id="490" r:id="rId25"/>
    <p:sldId id="465" r:id="rId26"/>
    <p:sldId id="484" r:id="rId27"/>
    <p:sldId id="270" r:id="rId28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i bo" initials="db" lastIdx="1" clrIdx="0"/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6773"/>
    <a:srgbClr val="007684"/>
    <a:srgbClr val="009999"/>
    <a:srgbClr val="19A382"/>
    <a:srgbClr val="FF9933"/>
    <a:srgbClr val="FF6600"/>
    <a:srgbClr val="FF7C80"/>
    <a:srgbClr val="FF3399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87971" autoAdjust="0"/>
  </p:normalViewPr>
  <p:slideViewPr>
    <p:cSldViewPr snapToGrid="0">
      <p:cViewPr varScale="1">
        <p:scale>
          <a:sx n="63" d="100"/>
          <a:sy n="63" d="100"/>
        </p:scale>
        <p:origin x="7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40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7FE23-F5A8-42E9-9888-C3A84DB64DCA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0775B-E8BF-40E3-8D21-20EEF706A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126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24A5-F0C5-4B72-8135-2FAC1AE300C9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ECDA-B852-4CA6-98F9-FDA299AD4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50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封面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823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章节页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798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66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结语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86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564948"/>
            <a:ext cx="10515600" cy="51895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6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单击此处编辑一级标题样式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13" name="六边形 12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57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平行四边形 11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84225" y="271204"/>
            <a:ext cx="4864359" cy="327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单击此处编辑小节名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6798353" y="200366"/>
            <a:ext cx="5157787" cy="323806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2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数据结构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1" hasCustomPrompt="1"/>
          </p:nvPr>
        </p:nvSpPr>
        <p:spPr>
          <a:xfrm>
            <a:off x="584225" y="1276350"/>
            <a:ext cx="11055325" cy="50577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单击此处编辑正文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（深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6"/>
          <p:cNvSpPr/>
          <p:nvPr userDrawn="1"/>
        </p:nvSpPr>
        <p:spPr>
          <a:xfrm>
            <a:off x="0" y="0"/>
            <a:ext cx="12192000" cy="6857999"/>
          </a:xfrm>
          <a:prstGeom prst="roundRect">
            <a:avLst>
              <a:gd name="adj" fmla="val 0"/>
            </a:avLst>
          </a:prstGeom>
          <a:gradFill>
            <a:gsLst>
              <a:gs pos="22000">
                <a:srgbClr val="016773"/>
              </a:gs>
              <a:gs pos="100000">
                <a:srgbClr val="00ABA5"/>
              </a:gs>
            </a:gsLst>
            <a:lin ang="3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564948"/>
            <a:ext cx="10515600" cy="51895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单击此处编辑一级标题样式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7DC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7DC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13" name="六边形 12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10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7DC2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平行四边形 11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rgbClr val="C1E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84250" y="271204"/>
            <a:ext cx="4864359" cy="327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C1E2E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单击此处编辑小节名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6798353" y="200366"/>
            <a:ext cx="5157787" cy="323806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200" b="0">
                <a:solidFill>
                  <a:srgbClr val="C1E2E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数据结构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1" hasCustomPrompt="1"/>
          </p:nvPr>
        </p:nvSpPr>
        <p:spPr>
          <a:xfrm>
            <a:off x="584225" y="1276350"/>
            <a:ext cx="11055325" cy="50577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单击此处编辑正文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09" y="6483552"/>
            <a:ext cx="1647783" cy="245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8754004" y="255456"/>
            <a:ext cx="3216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spc="12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zh-CN" sz="1200" spc="12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4" name="六边形 3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57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平行四边形 4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平行四边形 7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572335" y="230736"/>
            <a:ext cx="6324687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前馈神经网络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56C6-9774-47FC-A39E-CCCBDFE7815A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8200-D7D1-4D60-9004-3F0BBDC27A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56C6-9774-47FC-A39E-CCCBDFE7815A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8200-D7D1-4D60-9004-3F0BBDC27A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0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10.sv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8.png"/><Relationship Id="rId5" Type="http://schemas.openxmlformats.org/officeDocument/2006/relationships/tags" Target="../tags/tag24.xml"/><Relationship Id="rId10" Type="http://schemas.openxmlformats.org/officeDocument/2006/relationships/image" Target="../media/image8.svg"/><Relationship Id="rId4" Type="http://schemas.openxmlformats.org/officeDocument/2006/relationships/tags" Target="../tags/tag23.xml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12.sv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12.sv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49.xml"/><Relationship Id="rId7" Type="http://schemas.openxmlformats.org/officeDocument/2006/relationships/image" Target="../media/image10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58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9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65.xml"/><Relationship Id="rId7" Type="http://schemas.openxmlformats.org/officeDocument/2006/relationships/image" Target="../media/image12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tags" Target="../tags/tag9.xml"/><Relationship Id="rId7" Type="http://schemas.openxmlformats.org/officeDocument/2006/relationships/image" Target="../media/image7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.xml"/><Relationship Id="rId10" Type="http://schemas.openxmlformats.org/officeDocument/2006/relationships/image" Target="../media/image10.svg"/><Relationship Id="rId4" Type="http://schemas.openxmlformats.org/officeDocument/2006/relationships/tags" Target="../tags/tag10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0.svg"/><Relationship Id="rId5" Type="http://schemas.openxmlformats.org/officeDocument/2006/relationships/tags" Target="../tags/tag16.xml"/><Relationship Id="rId10" Type="http://schemas.openxmlformats.org/officeDocument/2006/relationships/image" Target="../media/image8.png"/><Relationship Id="rId4" Type="http://schemas.openxmlformats.org/officeDocument/2006/relationships/tags" Target="../tags/tag15.xml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-46319"/>
            <a:ext cx="12192000" cy="571650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8" t="60187" r="62545" b="13687"/>
          <a:stretch>
            <a:fillRect/>
          </a:stretch>
        </p:blipFill>
        <p:spPr>
          <a:xfrm flipH="1" flipV="1">
            <a:off x="8544560" y="5394960"/>
            <a:ext cx="3677920" cy="14935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-132080" y="4453337"/>
            <a:ext cx="9165288" cy="2546903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-905689" y="342255"/>
            <a:ext cx="14873910" cy="7227071"/>
            <a:chOff x="2275139" y="1708487"/>
            <a:chExt cx="7788686" cy="3784438"/>
          </a:xfrm>
        </p:grpSpPr>
        <p:sp>
          <p:nvSpPr>
            <p:cNvPr id="9" name="六边形 8"/>
            <p:cNvSpPr/>
            <p:nvPr/>
          </p:nvSpPr>
          <p:spPr>
            <a:xfrm rot="5400000">
              <a:off x="5811401" y="1880190"/>
              <a:ext cx="3784438" cy="3441032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77000">
                  <a:srgbClr val="016773"/>
                </a:gs>
                <a:gs pos="100000">
                  <a:srgbClr val="00768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平行四边形 9"/>
            <p:cNvSpPr/>
            <p:nvPr/>
          </p:nvSpPr>
          <p:spPr>
            <a:xfrm rot="19714174">
              <a:off x="7064019" y="3212601"/>
              <a:ext cx="2999806" cy="1616793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单圆角矩形 10"/>
            <p:cNvSpPr/>
            <p:nvPr/>
          </p:nvSpPr>
          <p:spPr>
            <a:xfrm>
              <a:off x="2275139" y="3590090"/>
              <a:ext cx="5733603" cy="45719"/>
            </a:xfrm>
            <a:prstGeom prst="round1Rect">
              <a:avLst/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727158" y="2057400"/>
            <a:ext cx="6737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数据结构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98664" y="342255"/>
            <a:ext cx="3015569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计算机领域本科教育教学改革试点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工作计划（“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计划”）研究成果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65" y="231750"/>
            <a:ext cx="701051" cy="80848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34782" y="4299065"/>
            <a:ext cx="4122438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俞勇、张铭、陈越、韩文弢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16738" y="4985017"/>
            <a:ext cx="6158524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上海交通大学、北京大学、浙江大学、清华大学</a:t>
            </a:r>
          </a:p>
        </p:txBody>
      </p:sp>
      <p:sp>
        <p:nvSpPr>
          <p:cNvPr id="19" name="文本框 18"/>
          <p:cNvSpPr txBox="1"/>
          <p:nvPr/>
        </p:nvSpPr>
        <p:spPr>
          <a:xfrm rot="1849986">
            <a:off x="8195789" y="49084"/>
            <a:ext cx="4944370" cy="2163608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isometricTopUp">
                <a:rot lat="19176265" lon="2388000" rev="19890000"/>
              </a:camera>
              <a:lightRig rig="threePt" dir="t"/>
            </a:scene3d>
          </a:bodyPr>
          <a:lstStyle/>
          <a:p>
            <a:pPr algn="ctr"/>
            <a:r>
              <a:rPr lang="en-US" altLang="zh-CN" sz="19900" b="1" dirty="0">
                <a:gradFill>
                  <a:gsLst>
                    <a:gs pos="30000">
                      <a:srgbClr val="007684"/>
                    </a:gs>
                    <a:gs pos="83000">
                      <a:srgbClr val="016773"/>
                    </a:gs>
                  </a:gsLst>
                  <a:lin ang="5400000" scaled="0"/>
                </a:gradFill>
                <a:latin typeface="Bauhaus 93" panose="04030905020B02020C02" pitchFamily="82" charset="0"/>
                <a:ea typeface="Segoe UI Black" panose="020B0A02040204020203" pitchFamily="34" charset="0"/>
              </a:rPr>
              <a:t>101</a:t>
            </a:r>
            <a:endParaRPr lang="zh-CN" altLang="en-US" sz="19900" b="1" dirty="0">
              <a:gradFill>
                <a:gsLst>
                  <a:gs pos="30000">
                    <a:srgbClr val="007684"/>
                  </a:gs>
                  <a:gs pos="83000">
                    <a:srgbClr val="016773"/>
                  </a:gs>
                </a:gsLst>
                <a:lin ang="5400000" scaled="0"/>
              </a:gradFill>
              <a:latin typeface="Bauhaus 93" panose="04030905020B02020C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0943"/>
            <a:ext cx="10515600" cy="518958"/>
          </a:xfrm>
        </p:spPr>
        <p:txBody>
          <a:bodyPr/>
          <a:lstStyle/>
          <a:p>
            <a:r>
              <a:rPr lang="en-US" altLang="zh-CN" sz="2800" dirty="0"/>
              <a:t>12.8.3  </a:t>
            </a:r>
            <a:r>
              <a:rPr lang="zh-CN" altLang="en-US" sz="2800">
                <a:sym typeface="+mn-ea"/>
              </a:rPr>
              <a:t>KD树的查找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12.8.</a:t>
            </a:r>
            <a:r>
              <a:rPr lang="en-US" dirty="0"/>
              <a:t>3</a:t>
            </a:r>
            <a:r>
              <a:rPr dirty="0"/>
              <a:t>  KD树的</a:t>
            </a:r>
            <a:r>
              <a:rPr lang="zh-CN" dirty="0"/>
              <a:t>查找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10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7970" y="897146"/>
            <a:ext cx="10925530" cy="5417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548235"/>
              </a:buClr>
              <a:buFont typeface="+mj-lt"/>
              <a:buAutoNum type="arabicPeriod"/>
            </a:pPr>
            <a:r>
              <a:rPr lang="zh-CN" altLang="zh-CN" sz="2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分析</a:t>
            </a:r>
            <a:r>
              <a:rPr lang="zh-CN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</a:p>
          <a:p>
            <a:pPr marL="457200" lvl="0" indent="-457200">
              <a:buClr>
                <a:srgbClr val="548235"/>
              </a:buClr>
              <a:buFont typeface="+mj-lt"/>
              <a:buAutoNum type="arabicPeriod"/>
            </a:pPr>
            <a:r>
              <a:rPr lang="zh-CN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首先查找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(2,4)</a:t>
            </a:r>
            <a:r>
              <a:rPr lang="zh-CN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marL="457200" lvl="1" indent="-457200">
              <a:buFont typeface="+mj-ea"/>
              <a:buAutoNum type="circleNumDbPlain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r=1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，先从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树的根开始查找，比较第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维的大小：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2&lt;6;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则转到左分支继续查找；</a:t>
            </a:r>
          </a:p>
          <a:p>
            <a:pPr marL="457200" lvl="1" indent="-457200">
              <a:buFont typeface="+mj-ea"/>
              <a:buAutoNum type="circleNumDbPlai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r=(r+1)%2=2,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比较第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维的大小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4&lt;7,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转到左分支继续查找；</a:t>
            </a:r>
          </a:p>
          <a:p>
            <a:pPr marL="457200" lvl="1" indent="-457200">
              <a:buFont typeface="+mj-ea"/>
              <a:buAutoNum type="circleNumDbPlai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r=(r+1)%2=1,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比较第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维的大小：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2=2,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相同，则继续比较下一个维度：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 != 6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，则查找失败。</a:t>
            </a:r>
          </a:p>
          <a:p>
            <a:pPr marL="457200" lvl="0" indent="-457200">
              <a:buClr>
                <a:srgbClr val="016773"/>
              </a:buClr>
              <a:buFont typeface="+mj-lt"/>
              <a:buAutoNum type="arabicPeriod"/>
            </a:pPr>
            <a:r>
              <a:rPr lang="zh-CN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然后查找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(8,2)</a:t>
            </a:r>
            <a:r>
              <a:rPr lang="zh-CN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marL="457200" lvl="1" indent="-457200">
              <a:buFont typeface="+mj-ea"/>
              <a:buAutoNum type="circleNumDbPlain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r=1,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从根比较第一维大小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8&gt;6,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则转到右分支继续查找；</a:t>
            </a:r>
          </a:p>
          <a:p>
            <a:pPr marL="457200" lvl="1" indent="-457200">
              <a:buFont typeface="+mj-ea"/>
              <a:buAutoNum type="circleNumDbPlai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r=(r+1)%2=2,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比较第二维大小：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2&lt;3,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转到左分支继续查找；</a:t>
            </a:r>
          </a:p>
          <a:p>
            <a:pPr marL="457200" indent="-457200">
              <a:buClr>
                <a:srgbClr val="016773"/>
              </a:buClr>
              <a:buFont typeface="+mj-lt"/>
              <a:buAutoNum type="arabicPeriod"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r=(r+1)%2=1,</a:t>
            </a:r>
            <a:r>
              <a:rPr lang="zh-CN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比较第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维大小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:8=8,</a:t>
            </a:r>
            <a:r>
              <a:rPr lang="zh-CN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相同，在这个结点继续比较下一维：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2=2</a:t>
            </a:r>
            <a:r>
              <a:rPr lang="zh-CN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个维度比较完，所以维度都相等，结束查找，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(8,2)</a:t>
            </a:r>
            <a:r>
              <a:rPr lang="zh-CN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所在位置查找成功。</a:t>
            </a:r>
          </a:p>
        </p:txBody>
      </p:sp>
      <p:pic>
        <p:nvPicPr>
          <p:cNvPr id="11" name="图形 235"/>
          <p:cNvPicPr/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957612" y="3169757"/>
            <a:ext cx="2904832" cy="19356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7970" y="1440706"/>
            <a:ext cx="10925530" cy="5417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以查找最大值为例，查找步骤如下：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首先从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KD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树的根结点开始，从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r=1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维开始，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r==t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，如果右分支不空，则到当前结点的右分支继续查找维度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的最大值，如果右分支空，则当前结点第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维的值就是这颗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KD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树的第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维的最大值；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③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如果待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t&lt;&gt;r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，则需要当前结点的左右子树递归寻找维度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的最大值，且最大值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=max(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左子树第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维的最大值，右子树第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维的最大值，当前结点第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维的最大值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0943"/>
            <a:ext cx="10515600" cy="518958"/>
          </a:xfrm>
        </p:spPr>
        <p:txBody>
          <a:bodyPr/>
          <a:lstStyle/>
          <a:p>
            <a:r>
              <a:rPr lang="en-US" altLang="zh-CN" sz="2800" dirty="0"/>
              <a:t>12.8.3  </a:t>
            </a:r>
            <a:r>
              <a:rPr lang="zh-CN" altLang="en-US" sz="2800">
                <a:sym typeface="+mn-ea"/>
              </a:rPr>
              <a:t>KD树的查找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12.8.</a:t>
            </a:r>
            <a:r>
              <a:rPr lang="en-US" dirty="0"/>
              <a:t>3</a:t>
            </a:r>
            <a:r>
              <a:rPr dirty="0"/>
              <a:t>  KD树的</a:t>
            </a:r>
            <a:r>
              <a:rPr lang="zh-CN" dirty="0"/>
              <a:t>查找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29" name="任意多边形: 形状 28"/>
          <p:cNvSpPr/>
          <p:nvPr>
            <p:custDataLst>
              <p:tags r:id="rId2"/>
            </p:custDataLst>
          </p:nvPr>
        </p:nvSpPr>
        <p:spPr>
          <a:xfrm>
            <a:off x="713740" y="4150995"/>
            <a:ext cx="5257165" cy="464820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lstStyle/>
          <a:p>
            <a:pPr marL="0" indent="0" algn="ctr">
              <a:buNone/>
            </a:pPr>
            <a:r>
              <a:rPr lang="zh-CN" altLang="en-US" sz="2400" dirty="0">
                <a:sym typeface="+mn-ea"/>
              </a:rPr>
              <a:t>例：第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维的最大值和第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维的最小值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1" name="图形 234"/>
          <p:cNvPicPr/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2165692" y="4544337"/>
            <a:ext cx="1930058" cy="1494513"/>
          </a:xfrm>
          <a:prstGeom prst="rect">
            <a:avLst/>
          </a:prstGeom>
        </p:spPr>
      </p:pic>
      <p:pic>
        <p:nvPicPr>
          <p:cNvPr id="12" name="图形 235"/>
          <p:cNvPicPr/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410647" y="4407513"/>
            <a:ext cx="2457003" cy="1494513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2232626" y="6228976"/>
            <a:ext cx="203132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平面区域划分</a:t>
            </a: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5933217" y="6038850"/>
            <a:ext cx="1861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建立的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KD</a:t>
            </a:r>
            <a:r>
              <a:rPr lang="zh-CN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任意多边形: 形状 28"/>
          <p:cNvSpPr/>
          <p:nvPr>
            <p:custDataLst>
              <p:tags r:id="rId7"/>
            </p:custDataLst>
          </p:nvPr>
        </p:nvSpPr>
        <p:spPr>
          <a:xfrm>
            <a:off x="713740" y="883285"/>
            <a:ext cx="4347210" cy="464820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lstStyle/>
          <a:p>
            <a:pPr marL="0" lvl="0" indent="0">
              <a:buNone/>
            </a:pPr>
            <a:r>
              <a:rPr lang="zh-CN" altLang="zh-CN" sz="2400" dirty="0">
                <a:sym typeface="+mn-ea"/>
              </a:rPr>
              <a:t>查找某维度</a:t>
            </a:r>
            <a:r>
              <a:rPr lang="en-US" altLang="zh-CN" sz="2400" dirty="0">
                <a:sym typeface="+mn-ea"/>
              </a:rPr>
              <a:t>t</a:t>
            </a:r>
            <a:r>
              <a:rPr lang="zh-CN" altLang="zh-CN" sz="2400" dirty="0">
                <a:sym typeface="+mn-ea"/>
              </a:rPr>
              <a:t>的最大值</a:t>
            </a:r>
            <a:r>
              <a:rPr lang="en-US" altLang="zh-CN" sz="2400" dirty="0">
                <a:sym typeface="+mn-ea"/>
              </a:rPr>
              <a:t>/</a:t>
            </a:r>
            <a:r>
              <a:rPr lang="zh-CN" altLang="zh-CN" sz="2400" dirty="0">
                <a:sym typeface="+mn-ea"/>
              </a:rPr>
              <a:t>最小值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0943"/>
            <a:ext cx="10515600" cy="518958"/>
          </a:xfrm>
        </p:spPr>
        <p:txBody>
          <a:bodyPr/>
          <a:lstStyle/>
          <a:p>
            <a:r>
              <a:rPr lang="en-US" altLang="zh-CN" sz="2800" dirty="0"/>
              <a:t>12.8.3  </a:t>
            </a:r>
            <a:r>
              <a:rPr lang="zh-CN" altLang="en-US" sz="2800">
                <a:sym typeface="+mn-ea"/>
              </a:rPr>
              <a:t>KD树的查找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12.8.</a:t>
            </a:r>
            <a:r>
              <a:rPr lang="en-US" dirty="0"/>
              <a:t>3</a:t>
            </a:r>
            <a:r>
              <a:rPr dirty="0"/>
              <a:t>  KD树的</a:t>
            </a:r>
            <a:r>
              <a:rPr lang="zh-CN" dirty="0"/>
              <a:t>查找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10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84200" y="1632585"/>
            <a:ext cx="10925810" cy="3896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先寻找第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维的最大值。</a:t>
            </a:r>
          </a:p>
          <a:p>
            <a:pPr marL="0" lvl="1" indent="0"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t=1,r=1,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t=r,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因此到根结点右分支继续；</a:t>
            </a:r>
          </a:p>
          <a:p>
            <a:pPr marL="0" lvl="1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r=(r+1)%2=2,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 != r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，需要在当前结点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(7,3)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左右分支寻找最大值：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左分支：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r=(r+1)%2=1,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这时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t=r,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到右分支寻找最大值，右分支是空，因此最大值是当前结点第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维的值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右分支：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r=(r+1)%2=1,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这时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t=r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，到右分支寻找最大值，右分支也是空，所以最大值也是当前结点第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维的值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marL="0" indent="0"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因此，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KD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树的第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维的最大值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=max(8,9,3)=9</a:t>
            </a:r>
          </a:p>
        </p:txBody>
      </p:sp>
      <p:sp>
        <p:nvSpPr>
          <p:cNvPr id="16" name="任意多边形: 形状 28"/>
          <p:cNvSpPr/>
          <p:nvPr>
            <p:custDataLst>
              <p:tags r:id="rId2"/>
            </p:custDataLst>
          </p:nvPr>
        </p:nvSpPr>
        <p:spPr>
          <a:xfrm>
            <a:off x="713740" y="883285"/>
            <a:ext cx="1303655" cy="464820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lstStyle/>
          <a:p>
            <a:pPr marL="0" lvl="0" indent="0"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0943"/>
            <a:ext cx="10515600" cy="518958"/>
          </a:xfrm>
        </p:spPr>
        <p:txBody>
          <a:bodyPr/>
          <a:lstStyle/>
          <a:p>
            <a:r>
              <a:rPr lang="en-US" altLang="zh-CN" sz="2800" dirty="0"/>
              <a:t>12.8.3  </a:t>
            </a:r>
            <a:r>
              <a:rPr lang="zh-CN" altLang="en-US" sz="2800">
                <a:sym typeface="+mn-ea"/>
              </a:rPr>
              <a:t>KD树的查找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12.8.</a:t>
            </a:r>
            <a:r>
              <a:rPr lang="en-US" dirty="0"/>
              <a:t>3</a:t>
            </a:r>
            <a:r>
              <a:rPr dirty="0"/>
              <a:t>  KD树的</a:t>
            </a:r>
            <a:r>
              <a:rPr lang="zh-CN" dirty="0"/>
              <a:t>查找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10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27990" y="1759585"/>
            <a:ext cx="10925810" cy="451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寻找第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维的最小值。</a:t>
            </a:r>
          </a:p>
          <a:p>
            <a:pPr marL="0" indent="0"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令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t=2,r=1,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 != r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，需要在当前结点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(6,1)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的左右分支寻找最小值。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左分支：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r=(r+1)%2=2,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这时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t=r,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到左分支寻找最小值。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r=(r+1)%2=1,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这时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 != r,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继续到当前结点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(2,6)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的左右分支寻找最小值。结点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(2,6)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的右分支为空，则只需要查看左分支。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r=(r+1)%2=2,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这时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 == r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，需要查看结点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(1,5)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的左分支，左分支空，所以最小值是结点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(1,5)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的第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维值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右分支：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r=(r+1)%2=2,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这时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t=r,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到左分支寻找最小值。左分支结点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(8,2)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是叶结点，其第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维最小值是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marL="0" indent="0"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所以第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维的最小值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=min(5,2,1)=1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任意多边形: 形状 28"/>
          <p:cNvSpPr/>
          <p:nvPr>
            <p:custDataLst>
              <p:tags r:id="rId2"/>
            </p:custDataLst>
          </p:nvPr>
        </p:nvSpPr>
        <p:spPr>
          <a:xfrm>
            <a:off x="584200" y="1163955"/>
            <a:ext cx="1303655" cy="464820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lstStyle/>
          <a:p>
            <a:pPr marL="0" lvl="0" indent="0"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12.8.4  </a:t>
            </a:r>
            <a:r>
              <a:rPr lang="zh-CN" altLang="en-US" sz="2800">
                <a:sym typeface="+mn-ea"/>
              </a:rPr>
              <a:t>KD树的插入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12.8.</a:t>
            </a:r>
            <a:r>
              <a:rPr lang="en-US" dirty="0"/>
              <a:t>4</a:t>
            </a:r>
            <a:r>
              <a:rPr dirty="0"/>
              <a:t>  KD树的</a:t>
            </a:r>
            <a:r>
              <a:rPr lang="zh-CN" dirty="0"/>
              <a:t>插入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7970" y="1135271"/>
            <a:ext cx="10925530" cy="5417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(4,9)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插入下图所示的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KD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</a:t>
            </a:r>
          </a:p>
        </p:txBody>
      </p:sp>
      <p:pic>
        <p:nvPicPr>
          <p:cNvPr id="6" name="图形 235"/>
          <p:cNvPicPr/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25" y="2604426"/>
            <a:ext cx="2904832" cy="19356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12.8.4  </a:t>
            </a:r>
            <a:r>
              <a:rPr lang="zh-CN" altLang="en-US" sz="2800">
                <a:sym typeface="+mn-ea"/>
              </a:rPr>
              <a:t>KD树的插入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12.8.</a:t>
            </a:r>
            <a:r>
              <a:rPr lang="en-US" dirty="0"/>
              <a:t>4</a:t>
            </a:r>
            <a:r>
              <a:rPr dirty="0"/>
              <a:t>  KD树的</a:t>
            </a:r>
            <a:r>
              <a:rPr lang="zh-CN" dirty="0"/>
              <a:t>插入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84200" y="1881505"/>
            <a:ext cx="5993765" cy="42195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 r=1,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将待插入数据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(4,9)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的第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维与根结点第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维比较大小：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4&lt;6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，到左子树插入。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 r=(r+1)%2=2,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(4,9)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的第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维和当前结点第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9&gt;7,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到当前结点的右子树插入。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(3) r=(r+1)%2=1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，将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(4,9)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的第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维和当前结点第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维比较大小：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4&gt;3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，到右子树插入。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(4)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右子树空，分配新结点存储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(4,9)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，并将结点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(3,8)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的右孩子指针指向新结点，如下图所示。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形 236"/>
          <p:cNvPicPr/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035384" y="2094997"/>
            <a:ext cx="3145879" cy="2330130"/>
          </a:xfrm>
          <a:prstGeom prst="rect">
            <a:avLst/>
          </a:prstGeom>
        </p:spPr>
      </p:pic>
      <p:sp>
        <p:nvSpPr>
          <p:cNvPr id="16" name="任意多边形: 形状 28"/>
          <p:cNvSpPr/>
          <p:nvPr>
            <p:custDataLst>
              <p:tags r:id="rId3"/>
            </p:custDataLst>
          </p:nvPr>
        </p:nvSpPr>
        <p:spPr>
          <a:xfrm>
            <a:off x="739140" y="1163955"/>
            <a:ext cx="1303655" cy="464820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lstStyle/>
          <a:p>
            <a:pPr marL="0" lvl="0" indent="0"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7623"/>
            <a:ext cx="10515600" cy="518958"/>
          </a:xfrm>
        </p:spPr>
        <p:txBody>
          <a:bodyPr/>
          <a:lstStyle/>
          <a:p>
            <a:r>
              <a:rPr lang="en-US" altLang="zh-CN" sz="2800" dirty="0"/>
              <a:t>12.8.5  </a:t>
            </a:r>
            <a:r>
              <a:rPr lang="zh-CN" altLang="en-US" sz="2800">
                <a:sym typeface="+mn-ea"/>
              </a:rPr>
              <a:t>KD树的删除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12.8.</a:t>
            </a:r>
            <a:r>
              <a:rPr lang="en-US" dirty="0"/>
              <a:t>5</a:t>
            </a:r>
            <a:r>
              <a:rPr dirty="0"/>
              <a:t>  KD树的</a:t>
            </a:r>
            <a:r>
              <a:rPr lang="zh-CN" dirty="0"/>
              <a:t>删除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85990" y="1032969"/>
            <a:ext cx="10008015" cy="579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/>
              <a:t>KD树删除结点后从父结点到根结点回溯调整思维导图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87170" y="1612265"/>
            <a:ext cx="941006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树中查找到待删除结点，根据二叉查找树的删除方法，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树删除也分成如下几种情况：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(1)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叶结点：直接删除该结点，父结点指向该结点的指针置为空。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(2)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有右孩结点：右子树对应的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维的最小值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所在结点替换该待删除结点，然后删除那个最小值结点。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(3)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只有左孩结点：左孩子树对应的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维的最大值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所在结点替换该待删除结点，再删除那个最大值结点。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7623"/>
            <a:ext cx="10515600" cy="518958"/>
          </a:xfrm>
        </p:spPr>
        <p:txBody>
          <a:bodyPr/>
          <a:lstStyle/>
          <a:p>
            <a:r>
              <a:rPr lang="en-US" altLang="zh-CN" sz="2800" dirty="0"/>
              <a:t>12.8.5  </a:t>
            </a:r>
            <a:r>
              <a:rPr lang="zh-CN" altLang="en-US" sz="2800">
                <a:sym typeface="+mn-ea"/>
              </a:rPr>
              <a:t>KD树的删除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12.8.</a:t>
            </a:r>
            <a:r>
              <a:rPr lang="en-US" dirty="0"/>
              <a:t>5</a:t>
            </a:r>
            <a:r>
              <a:rPr dirty="0"/>
              <a:t>  KD树的</a:t>
            </a:r>
            <a:r>
              <a:rPr lang="zh-CN" dirty="0"/>
              <a:t>删除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85990" y="1032969"/>
            <a:ext cx="10008015" cy="579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/>
              <a:t>KD树删除结点后从父结点到根结点回溯调整思维导图</a:t>
            </a:r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67690" y="1362075"/>
            <a:ext cx="10925810" cy="4952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绘制在下图的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KD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树中各自实现删除下面这些结点后的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KD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结点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(9,9)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结点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(2,6)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(3)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结点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(4,7);(4)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删除结点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(6,1)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</p:txBody>
      </p:sp>
      <p:pic>
        <p:nvPicPr>
          <p:cNvPr id="8" name="图形 236"/>
          <p:cNvPicPr/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734078" y="2673010"/>
            <a:ext cx="3321179" cy="2443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12.8.6  </a:t>
            </a:r>
            <a:r>
              <a:rPr lang="zh-CN" altLang="en-US" sz="2800">
                <a:sym typeface="+mn-ea"/>
              </a:rPr>
              <a:t>KD树的应用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12.8.</a:t>
            </a:r>
            <a:r>
              <a:rPr lang="en-US" dirty="0"/>
              <a:t>6</a:t>
            </a:r>
            <a:r>
              <a:rPr dirty="0"/>
              <a:t>  KD树</a:t>
            </a:r>
            <a:r>
              <a:rPr lang="zh-CN" dirty="0"/>
              <a:t>应用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92430" y="1666240"/>
            <a:ext cx="10925810" cy="649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684"/>
              </a:buClr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KD树是基于堆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二叉查找树，它既不是一个规则形态的二叉查找树，更不是二叉堆这样的完全二叉树，也不符合AVL树或者红黑树这些平衡树的要求，是一棵近似平衡的二叉查找树。KD树的插入删除简单直观，速度也不错，但是这里的堆是随机生成的，所以不能保证每一个操作都在一定的时限内完成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rgbClr val="007684"/>
              </a:buClr>
              <a:buFont typeface="Wingdings" panose="05000000000000000000" charset="0"/>
              <a:buChar char="l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12.8.6  </a:t>
            </a:r>
            <a:r>
              <a:rPr lang="zh-CN" altLang="en-US" sz="2800">
                <a:sym typeface="+mn-ea"/>
              </a:rPr>
              <a:t>KD树的应用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12.8.</a:t>
            </a:r>
            <a:r>
              <a:rPr lang="en-US" dirty="0"/>
              <a:t>6</a:t>
            </a:r>
            <a:r>
              <a:rPr dirty="0"/>
              <a:t>  KD树</a:t>
            </a:r>
            <a:r>
              <a:rPr lang="zh-CN" dirty="0"/>
              <a:t>应用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16" name="任意多边形: 形状 28"/>
          <p:cNvSpPr/>
          <p:nvPr>
            <p:custDataLst>
              <p:tags r:id="rId1"/>
            </p:custDataLst>
          </p:nvPr>
        </p:nvSpPr>
        <p:spPr>
          <a:xfrm>
            <a:off x="739140" y="1163955"/>
            <a:ext cx="2476500" cy="464820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lstStyle/>
          <a:p>
            <a:pPr marL="0" lvl="0" indent="0"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寻找最近顶点</a:t>
            </a: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67690" y="1837690"/>
            <a:ext cx="10925810" cy="4476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题目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在一颗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KD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树中寻找与给定顶点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p(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x,y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的最近顶点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marL="0" indent="0">
              <a:buNone/>
            </a:pPr>
            <a:r>
              <a:rPr lang="zh-CN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算法分析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为了在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KD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树中寻找距离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最近的点，由于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KD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树是根据维度建立的二叉查找树，所以可以按照维度和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比较大小，如果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更小，则到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KD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树的左分支，否则到右分支，直到找到叶结点；然后向根结点回溯，查看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距离当前结点的切线距离是否比已经查到的最近距离更近，如果是，则在当前结点的另外一个分支可能存在距离更近的点，因此需要向另外一个分支查找距离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的距离，如果另外分支距离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更近，则更新最近距离，直到回溯到根结点或者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到当前结点的切线距离大于已经找到的最近距离。</a:t>
            </a:r>
          </a:p>
        </p:txBody>
      </p:sp>
      <p:pic>
        <p:nvPicPr>
          <p:cNvPr id="6" name="图形 234"/>
          <p:cNvPicPr/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962" y="4591327"/>
            <a:ext cx="1930058" cy="1494513"/>
          </a:xfrm>
          <a:prstGeom prst="rect">
            <a:avLst/>
          </a:prstGeom>
        </p:spPr>
      </p:pic>
      <p:pic>
        <p:nvPicPr>
          <p:cNvPr id="8" name="图形 235"/>
          <p:cNvPicPr/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797" y="4514828"/>
            <a:ext cx="2457003" cy="1494513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6739221" y="6086101"/>
            <a:ext cx="203132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平面区域划分</a:t>
            </a: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9804178" y="6009827"/>
            <a:ext cx="1861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建立的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KD</a:t>
            </a:r>
            <a:r>
              <a:rPr lang="zh-CN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 1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6" t="32053" r="20333"/>
          <a:stretch>
            <a:fillRect/>
          </a:stretch>
        </p:blipFill>
        <p:spPr>
          <a:xfrm>
            <a:off x="-38911" y="-77822"/>
            <a:ext cx="7247108" cy="3570513"/>
          </a:xfrm>
          <a:prstGeom prst="rect">
            <a:avLst/>
          </a:prstGeom>
        </p:spPr>
      </p:pic>
      <p:pic>
        <p:nvPicPr>
          <p:cNvPr id="128" name="图片 1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56" r="67172"/>
          <a:stretch>
            <a:fillRect/>
          </a:stretch>
        </p:blipFill>
        <p:spPr>
          <a:xfrm>
            <a:off x="8244776" y="-48638"/>
            <a:ext cx="4002347" cy="237752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0001700" y="2854959"/>
            <a:ext cx="2268815" cy="2101347"/>
            <a:chOff x="6175344" y="342254"/>
            <a:chExt cx="7803037" cy="7227071"/>
          </a:xfrm>
        </p:grpSpPr>
        <p:sp>
          <p:nvSpPr>
            <p:cNvPr id="19" name="六边形 18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863825" y="4346576"/>
            <a:ext cx="2963878" cy="2745105"/>
            <a:chOff x="6175344" y="342254"/>
            <a:chExt cx="7803037" cy="7227071"/>
          </a:xfrm>
        </p:grpSpPr>
        <p:sp>
          <p:nvSpPr>
            <p:cNvPr id="15" name="六边形 1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4598671" y="3439840"/>
            <a:ext cx="299466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12.8 KD树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47186" y="2445722"/>
            <a:ext cx="389763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高级查找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024554" y="3265946"/>
            <a:ext cx="6116350" cy="0"/>
          </a:xfrm>
          <a:prstGeom prst="line">
            <a:avLst/>
          </a:prstGeom>
          <a:ln w="22225">
            <a:solidFill>
              <a:schemeClr val="bg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221671" y="2179434"/>
            <a:ext cx="7748658" cy="2397279"/>
            <a:chOff x="2221671" y="2179434"/>
            <a:chExt cx="7748658" cy="2397279"/>
          </a:xfrm>
        </p:grpSpPr>
        <p:sp>
          <p:nvSpPr>
            <p:cNvPr id="6" name="标题 9801"/>
            <p:cNvSpPr txBox="1"/>
            <p:nvPr/>
          </p:nvSpPr>
          <p:spPr>
            <a:xfrm rot="16200000">
              <a:off x="8719085" y="3325468"/>
              <a:ext cx="2397277" cy="105210"/>
            </a:xfrm>
            <a:prstGeom prst="parallelogram">
              <a:avLst>
                <a:gd name="adj" fmla="val 98875"/>
              </a:avLst>
            </a:prstGeom>
            <a:gradFill flip="none" rotWithShape="1">
              <a:gsLst>
                <a:gs pos="100000">
                  <a:srgbClr val="016773"/>
                </a:gs>
                <a:gs pos="0">
                  <a:srgbClr val="00ABA5"/>
                </a:gs>
              </a:gsLst>
              <a:lin ang="6000000" scaled="0"/>
              <a:tileRect/>
            </a:gradFill>
            <a:ln w="15875" cap="rnd">
              <a:solidFill>
                <a:schemeClr val="bg1">
                  <a:alpha val="5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10" name="标题 9801"/>
            <p:cNvSpPr txBox="1"/>
            <p:nvPr/>
          </p:nvSpPr>
          <p:spPr>
            <a:xfrm flipH="1">
              <a:off x="2221671" y="4468236"/>
              <a:ext cx="7748657" cy="108477"/>
            </a:xfrm>
            <a:prstGeom prst="parallelogram">
              <a:avLst>
                <a:gd name="adj" fmla="val 102209"/>
              </a:avLst>
            </a:prstGeom>
            <a:gradFill>
              <a:gsLst>
                <a:gs pos="55000">
                  <a:srgbClr val="016773"/>
                </a:gs>
                <a:gs pos="0">
                  <a:srgbClr val="00ABA5"/>
                </a:gs>
                <a:gs pos="100000">
                  <a:srgbClr val="00ABA5"/>
                </a:gs>
              </a:gsLst>
              <a:lin ang="6000000" scaled="0"/>
            </a:gradFill>
            <a:ln w="15875" cap="rnd">
              <a:solidFill>
                <a:schemeClr val="bg1">
                  <a:alpha val="5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zh-CN" altLang="en-US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2221671" y="2179434"/>
              <a:ext cx="76428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 flipH="1">
              <a:off x="1076871" y="3324234"/>
              <a:ext cx="22896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2222317" y="4468236"/>
              <a:ext cx="7642800" cy="0"/>
            </a:xfrm>
            <a:prstGeom prst="line">
              <a:avLst/>
            </a:prstGeom>
            <a:ln w="15875" cap="rnd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36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 flipH="1">
              <a:off x="8719671" y="3324234"/>
              <a:ext cx="22896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8933514" y="5200219"/>
            <a:ext cx="1549536" cy="1435160"/>
            <a:chOff x="6175344" y="342254"/>
            <a:chExt cx="7803037" cy="7227071"/>
          </a:xfrm>
        </p:grpSpPr>
        <p:sp>
          <p:nvSpPr>
            <p:cNvPr id="22" name="六边形 21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-875295" y="-875664"/>
            <a:ext cx="2974038" cy="2745105"/>
            <a:chOff x="6175344" y="342254"/>
            <a:chExt cx="7829785" cy="7227071"/>
          </a:xfrm>
        </p:grpSpPr>
        <p:sp>
          <p:nvSpPr>
            <p:cNvPr id="25" name="六边形 2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59840" y="635784"/>
            <a:ext cx="823697" cy="760292"/>
            <a:chOff x="6175344" y="342254"/>
            <a:chExt cx="7829785" cy="7227071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平行四边形 28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4034782" y="4861769"/>
            <a:ext cx="412243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戴波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016738" y="5305446"/>
            <a:ext cx="6158524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306705" y="4644472"/>
            <a:ext cx="9165288" cy="2546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12.8.6  </a:t>
            </a:r>
            <a:r>
              <a:rPr lang="zh-CN" altLang="en-US" sz="2800">
                <a:sym typeface="+mn-ea"/>
              </a:rPr>
              <a:t>KD树的应用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12.8.</a:t>
            </a:r>
            <a:r>
              <a:rPr lang="en-US" dirty="0"/>
              <a:t>6</a:t>
            </a:r>
            <a:r>
              <a:rPr dirty="0"/>
              <a:t>  KD树</a:t>
            </a:r>
            <a:r>
              <a:rPr lang="zh-CN" dirty="0"/>
              <a:t>应用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7690" y="1419860"/>
            <a:ext cx="10925810" cy="4894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例：在下图的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KD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树中搜索距离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p(3,9)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最近的顶点。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146901" y="5136728"/>
            <a:ext cx="203132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平面区域划分</a:t>
            </a: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7159272" y="5136728"/>
            <a:ext cx="1861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建立的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KD</a:t>
            </a:r>
            <a:r>
              <a:rPr lang="zh-CN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pic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1615" y="1932697"/>
            <a:ext cx="3769428" cy="2928182"/>
          </a:xfrm>
          <a:prstGeom prst="rect">
            <a:avLst/>
          </a:prstGeom>
        </p:spPr>
      </p:pic>
      <p:pic>
        <p:nvPicPr>
          <p:cNvPr id="11" name="pic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04655" y="1850772"/>
            <a:ext cx="3248945" cy="26839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12.8.6  </a:t>
            </a:r>
            <a:r>
              <a:rPr lang="zh-CN" altLang="en-US" sz="2800">
                <a:sym typeface="+mn-ea"/>
              </a:rPr>
              <a:t>KD树的应用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12.8.</a:t>
            </a:r>
            <a:r>
              <a:rPr lang="en-US" dirty="0"/>
              <a:t>6</a:t>
            </a:r>
            <a:r>
              <a:rPr dirty="0"/>
              <a:t>  KD树</a:t>
            </a:r>
            <a:r>
              <a:rPr lang="zh-CN" dirty="0"/>
              <a:t>应用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16" name="任意多边形: 形状 28"/>
          <p:cNvSpPr/>
          <p:nvPr>
            <p:custDataLst>
              <p:tags r:id="rId1"/>
            </p:custDataLst>
          </p:nvPr>
        </p:nvSpPr>
        <p:spPr>
          <a:xfrm>
            <a:off x="739140" y="1163955"/>
            <a:ext cx="3213100" cy="464820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lstStyle/>
          <a:p>
            <a:pPr marL="0" lv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KD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树实现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KNN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</a:t>
            </a: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67690" y="2193925"/>
            <a:ext cx="10925810" cy="4120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题目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：给定一个构建于一个样本集的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kd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树，寻找距离某个点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最近的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k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个样本。</a:t>
            </a:r>
          </a:p>
          <a:p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12.8.6  </a:t>
            </a:r>
            <a:r>
              <a:rPr lang="zh-CN" altLang="en-US" sz="2800">
                <a:sym typeface="+mn-ea"/>
              </a:rPr>
              <a:t>KD树的应用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12.8.</a:t>
            </a:r>
            <a:r>
              <a:rPr lang="en-US" dirty="0"/>
              <a:t>6</a:t>
            </a:r>
            <a:r>
              <a:rPr dirty="0"/>
              <a:t>  KD树</a:t>
            </a:r>
            <a:r>
              <a:rPr lang="zh-CN" dirty="0"/>
              <a:t>应用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7690" y="1430020"/>
            <a:ext cx="10925810" cy="488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算法分析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：基于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KD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树求距离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最近顶点的方法，但需要保存最近的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个样本。所以可以用列表保持已经求出的最近距离，只要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|L|&lt;k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，就将回溯中遇到的新结点标记已经搜索过并加入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列表中，否则选择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列表中距离最远的点，将更近的点替换进去。具体步骤如下：</a:t>
            </a:r>
          </a:p>
          <a:p>
            <a:pPr marL="0" lvl="0" indent="0"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L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为一个有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k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个空位的列表，用于保存已搜寻到的最近点。令搜索维度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r=1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marL="0" lvl="0" indent="0"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的坐标值和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KD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树的每个结点的当前维度比较大小，如果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的第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当前结点第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维，则到左子树，否则到右子树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且令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r=(r+1)%n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继续搜索。</a:t>
            </a:r>
          </a:p>
          <a:p>
            <a:pPr marL="0" indent="0"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当达到一个叶结点时，将其标记为访问过。如果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L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里不足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k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个点，则将当前结点的特征坐标加入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L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；如果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|L|==k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并且当前结点的特征与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的距离小于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L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里最长的距离，则用当前特征坐标替换掉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L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中离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最远的点。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12.8.6  </a:t>
            </a:r>
            <a:r>
              <a:rPr lang="zh-CN" altLang="en-US" sz="2800">
                <a:sym typeface="+mn-ea"/>
              </a:rPr>
              <a:t>KD树的应用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12.8.</a:t>
            </a:r>
            <a:r>
              <a:rPr lang="en-US" dirty="0"/>
              <a:t>6</a:t>
            </a:r>
            <a:r>
              <a:rPr dirty="0"/>
              <a:t>  KD树</a:t>
            </a:r>
            <a:r>
              <a:rPr lang="zh-CN" dirty="0"/>
              <a:t>应用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7690" y="1439545"/>
            <a:ext cx="10925810" cy="4874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如果当前结点不是整棵树根结点，执行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(a)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；反之，输出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L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，算法完成。</a:t>
            </a:r>
          </a:p>
          <a:p>
            <a:pPr marL="457200" indent="-457200">
              <a:buClr>
                <a:srgbClr val="016773"/>
              </a:buClr>
              <a:buFont typeface="+mj-lt"/>
              <a:buAutoNum type="alphaLcPeriod"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向上爬一个结点。如果当前（向上爬之后的）结点未曾被访问过，将其标记为被访问过，然后执行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b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；如果当前结点被访问过，再次执行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(a)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marL="457200" indent="-457200">
              <a:buClr>
                <a:srgbClr val="016773"/>
              </a:buClr>
              <a:buFont typeface="+mj-lt"/>
              <a:buAutoNum type="alphaLcPeriod"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如果此时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L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里不足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个点，则将结点特征加入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L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；如果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L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中已满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k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个点，且当前结点与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的距离小于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L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里最长的距离，则用结点特征替换掉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L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中距离最远的点。</a:t>
            </a:r>
          </a:p>
          <a:p>
            <a:pPr marL="457200" indent="-457200">
              <a:buClr>
                <a:srgbClr val="016773"/>
              </a:buClr>
              <a:buFont typeface="+mj-lt"/>
              <a:buAutoNum type="alphaLcPeriod"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和当前结点的切分线距离。如果该距离大于等于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L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中距离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最远的距离并且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L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中已有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k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个点，则在切分线另一边不会有更近的点，执行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(3)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；如果该距离小于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L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中最远的距离或者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L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中不足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k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个点，则切分线另一边可能有更近的点，因此在当前结点的另一个分支从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(2)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继续执行。</a:t>
            </a: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12.8.6  </a:t>
            </a:r>
            <a:r>
              <a:rPr lang="zh-CN" altLang="en-US" sz="2800">
                <a:sym typeface="+mn-ea"/>
              </a:rPr>
              <a:t>KD树的应用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12.8.</a:t>
            </a:r>
            <a:r>
              <a:rPr lang="en-US" dirty="0"/>
              <a:t>6</a:t>
            </a:r>
            <a:r>
              <a:rPr dirty="0"/>
              <a:t>  KD树</a:t>
            </a:r>
            <a:r>
              <a:rPr lang="zh-CN" dirty="0"/>
              <a:t>应用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84200" y="1188085"/>
            <a:ext cx="10925810" cy="73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pic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1651" y="2500380"/>
            <a:ext cx="3358700" cy="2609119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534886" y="5412101"/>
            <a:ext cx="2031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800" kern="1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平面区域划分</a:t>
            </a:r>
            <a:endParaRPr lang="zh-CN" altLang="en-US" sz="1800" dirty="0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7547257" y="5412101"/>
            <a:ext cx="1861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800" kern="1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建立的</a:t>
            </a:r>
            <a:r>
              <a:rPr lang="en-US" altLang="zh-CN" sz="1800" kern="100" dirty="0">
                <a:latin typeface="Times New Roman" panose="02020603050405020304" charset="0"/>
                <a:ea typeface="宋体" panose="02010600030101010101" pitchFamily="2" charset="-122"/>
              </a:rPr>
              <a:t>KD</a:t>
            </a:r>
            <a:r>
              <a:rPr lang="zh-CN" altLang="zh-CN" sz="1800" kern="1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树</a:t>
            </a:r>
            <a:endParaRPr lang="zh-CN" altLang="en-US" sz="1800" dirty="0"/>
          </a:p>
        </p:txBody>
      </p:sp>
      <p:pic>
        <p:nvPicPr>
          <p:cNvPr id="10" name="pic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59265" y="2646266"/>
            <a:ext cx="2924157" cy="2415608"/>
          </a:xfrm>
          <a:prstGeom prst="rect">
            <a:avLst/>
          </a:prstGeom>
        </p:spPr>
      </p:pic>
      <p:sp>
        <p:nvSpPr>
          <p:cNvPr id="16" name="任意多边形: 形状 28"/>
          <p:cNvSpPr/>
          <p:nvPr>
            <p:custDataLst>
              <p:tags r:id="rId6"/>
            </p:custDataLst>
          </p:nvPr>
        </p:nvSpPr>
        <p:spPr>
          <a:xfrm>
            <a:off x="739140" y="1390015"/>
            <a:ext cx="9240520" cy="464820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lstStyle/>
          <a:p>
            <a:pPr marL="0" lv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在下图的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树中搜索距离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p(4,4)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k=3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个样本。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>
              <a:buNone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12.8.7  </a:t>
            </a:r>
            <a:r>
              <a:rPr lang="zh-CN" altLang="en-US" sz="2800">
                <a:sym typeface="+mn-ea"/>
              </a:rPr>
              <a:t>KD树小结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12.8.</a:t>
            </a:r>
            <a:r>
              <a:rPr lang="en-US" dirty="0"/>
              <a:t>7</a:t>
            </a:r>
            <a:r>
              <a:rPr dirty="0"/>
              <a:t>  KD树</a:t>
            </a:r>
            <a:r>
              <a:rPr lang="zh-CN" dirty="0"/>
              <a:t>小结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92430" y="1666240"/>
            <a:ext cx="10925810" cy="649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KD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树是分割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维数据空间的数据结构。主要应用于多维空间关键数据的搜索，他的每一个结点包括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特征坐标，切分轴，指向左孩结点的指针，指向右孩结点的指针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]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KD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树可用于寻找最邻近点或者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KNN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算法。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12.8.8  </a:t>
            </a:r>
            <a:r>
              <a:rPr lang="zh-CN" altLang="en-US" sz="2800">
                <a:sym typeface="+mn-ea"/>
              </a:rPr>
              <a:t>KD树作业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12.8.</a:t>
            </a:r>
            <a:r>
              <a:rPr lang="en-US" dirty="0"/>
              <a:t>8</a:t>
            </a:r>
            <a:r>
              <a:rPr dirty="0"/>
              <a:t>  KD树</a:t>
            </a:r>
            <a:r>
              <a:rPr lang="zh-CN" dirty="0"/>
              <a:t>作业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3375" y="1226711"/>
            <a:ext cx="10925530" cy="5417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在下图的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KD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树中，求距离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p(5,4)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最近的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k=3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个样本。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在下图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KD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树中，寻找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3&lt;=x&lt;=7,5&lt;=y&lt;=8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的所有顶点。</a:t>
            </a:r>
          </a:p>
          <a:p>
            <a:pPr marL="457200" indent="-457200">
              <a:buFont typeface="+mj-lt"/>
              <a:buAutoNum type="arabicPeriod"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pic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80546" y="2539115"/>
            <a:ext cx="3358700" cy="2609119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583781" y="5450836"/>
            <a:ext cx="2031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平面区域划分</a:t>
            </a: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7596152" y="5450836"/>
            <a:ext cx="1861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建立的</a:t>
            </a:r>
            <a:r>
              <a:rPr lang="en-US" altLang="zh-CN" sz="1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KD</a:t>
            </a:r>
            <a:r>
              <a:rPr lang="zh-CN" altLang="zh-CN" sz="1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pic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08160" y="2685001"/>
            <a:ext cx="2924157" cy="2415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6" t="32053" r="20333"/>
          <a:stretch>
            <a:fillRect/>
          </a:stretch>
        </p:blipFill>
        <p:spPr>
          <a:xfrm>
            <a:off x="-38911" y="-77822"/>
            <a:ext cx="7247108" cy="35705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56" r="67172"/>
          <a:stretch>
            <a:fillRect/>
          </a:stretch>
        </p:blipFill>
        <p:spPr>
          <a:xfrm>
            <a:off x="8244776" y="-48638"/>
            <a:ext cx="4002347" cy="2377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-24384" y="4587109"/>
            <a:ext cx="9165288" cy="2546903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-875295" y="-875664"/>
            <a:ext cx="2974038" cy="2745105"/>
            <a:chOff x="6175344" y="342254"/>
            <a:chExt cx="7829785" cy="7227071"/>
          </a:xfrm>
        </p:grpSpPr>
        <p:sp>
          <p:nvSpPr>
            <p:cNvPr id="15" name="六边形 1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59840" y="635784"/>
            <a:ext cx="823697" cy="760292"/>
            <a:chOff x="6175344" y="342254"/>
            <a:chExt cx="7829785" cy="7227071"/>
          </a:xfrm>
        </p:grpSpPr>
        <p:sp>
          <p:nvSpPr>
            <p:cNvPr id="18" name="六边形 17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: 圆角 7"/>
          <p:cNvSpPr/>
          <p:nvPr/>
        </p:nvSpPr>
        <p:spPr>
          <a:xfrm>
            <a:off x="2421652" y="2038221"/>
            <a:ext cx="7054775" cy="31185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000"/>
            </a:schemeClr>
          </a:solidFill>
          <a:ln>
            <a:solidFill>
              <a:schemeClr val="bg1"/>
            </a:solidFill>
          </a:ln>
          <a:effectLst>
            <a:outerShdw blurRad="1524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7558543" y="954064"/>
            <a:ext cx="5262302" cy="5007863"/>
            <a:chOff x="6175345" y="153244"/>
            <a:chExt cx="7792878" cy="7416082"/>
          </a:xfrm>
        </p:grpSpPr>
        <p:grpSp>
          <p:nvGrpSpPr>
            <p:cNvPr id="32" name="组合 31"/>
            <p:cNvGrpSpPr/>
            <p:nvPr/>
          </p:nvGrpSpPr>
          <p:grpSpPr>
            <a:xfrm>
              <a:off x="6175345" y="342257"/>
              <a:ext cx="7792878" cy="7227069"/>
              <a:chOff x="5983104" y="1708488"/>
              <a:chExt cx="4080721" cy="3784437"/>
            </a:xfrm>
          </p:grpSpPr>
          <p:sp>
            <p:nvSpPr>
              <p:cNvPr id="33" name="六边形 32"/>
              <p:cNvSpPr/>
              <p:nvPr/>
            </p:nvSpPr>
            <p:spPr>
              <a:xfrm rot="5400000">
                <a:off x="5811401" y="1880191"/>
                <a:ext cx="3784437" cy="3441032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77000">
                    <a:srgbClr val="016773"/>
                  </a:gs>
                  <a:gs pos="100000">
                    <a:srgbClr val="007684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 rot="19714174">
                <a:off x="7064019" y="3212601"/>
                <a:ext cx="2999806" cy="1616793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 rot="1849986">
              <a:off x="8151150" y="153244"/>
              <a:ext cx="4944370" cy="2163608"/>
            </a:xfrm>
            <a:prstGeom prst="rect">
              <a:avLst/>
            </a:prstGeom>
            <a:noFill/>
          </p:spPr>
          <p:txBody>
            <a:bodyPr wrap="square" rtlCol="0">
              <a:noAutofit/>
              <a:scene3d>
                <a:camera prst="isometricTopUp">
                  <a:rot lat="19176265" lon="2388000" rev="19890000"/>
                </a:camera>
                <a:lightRig rig="threePt" dir="t"/>
              </a:scene3d>
            </a:bodyPr>
            <a:lstStyle/>
            <a:p>
              <a:pPr algn="ctr"/>
              <a:r>
                <a:rPr lang="en-US" altLang="zh-CN" sz="11500" b="1" dirty="0">
                  <a:gradFill>
                    <a:gsLst>
                      <a:gs pos="30000">
                        <a:srgbClr val="007684"/>
                      </a:gs>
                      <a:gs pos="83000">
                        <a:srgbClr val="016773"/>
                      </a:gs>
                    </a:gsLst>
                    <a:lin ang="5400000" scaled="0"/>
                  </a:gradFill>
                  <a:latin typeface="Bauhaus 93" panose="04030905020B02020C02" pitchFamily="82" charset="0"/>
                  <a:ea typeface="Segoe UI Black" panose="020B0A02040204020203" pitchFamily="34" charset="0"/>
                </a:rPr>
                <a:t>101</a:t>
              </a:r>
              <a:endParaRPr lang="zh-CN" altLang="en-US" sz="11500" b="1" dirty="0">
                <a:gradFill>
                  <a:gsLst>
                    <a:gs pos="30000">
                      <a:srgbClr val="007684"/>
                    </a:gs>
                    <a:gs pos="83000">
                      <a:srgbClr val="016773"/>
                    </a:gs>
                  </a:gsLst>
                  <a:lin ang="5400000" scaled="0"/>
                </a:gra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74000" y="4177005"/>
            <a:ext cx="4644000" cy="124808"/>
            <a:chOff x="3774000" y="4177005"/>
            <a:chExt cx="4644000" cy="124808"/>
          </a:xfrm>
        </p:grpSpPr>
        <p:pic>
          <p:nvPicPr>
            <p:cNvPr id="24" name="图片 23"/>
            <p:cNvPicPr>
              <a:picLocks noChangeAspect="1" noChangeArrowheads="1"/>
            </p:cNvPicPr>
            <p:nvPr/>
          </p:nvPicPr>
          <p:blipFill>
            <a:blip r:embed="rId6">
              <a:biLevel thresh="50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019" t="22713" r="2956" b="25211"/>
            <a:stretch>
              <a:fillRect/>
            </a:stretch>
          </p:blipFill>
          <p:spPr bwMode="auto">
            <a:xfrm rot="5400000">
              <a:off x="6033596" y="1917409"/>
              <a:ext cx="124808" cy="46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</p:pic>
        <p:cxnSp>
          <p:nvCxnSpPr>
            <p:cNvPr id="25" name="直接连接符 24"/>
            <p:cNvCxnSpPr/>
            <p:nvPr/>
          </p:nvCxnSpPr>
          <p:spPr>
            <a:xfrm>
              <a:off x="3936000" y="4177005"/>
              <a:ext cx="4320000" cy="0"/>
            </a:xfrm>
            <a:prstGeom prst="line">
              <a:avLst/>
            </a:prstGeom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69000">
                    <a:schemeClr val="bg1"/>
                  </a:gs>
                  <a:gs pos="100000">
                    <a:schemeClr val="bg1">
                      <a:alpha val="0"/>
                    </a:schemeClr>
                  </a:gs>
                  <a:gs pos="4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890173" y="4315438"/>
            <a:ext cx="2268815" cy="2101347"/>
            <a:chOff x="6175344" y="342254"/>
            <a:chExt cx="7803037" cy="7227071"/>
          </a:xfrm>
        </p:grpSpPr>
        <p:sp>
          <p:nvSpPr>
            <p:cNvPr id="6" name="六边形 5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4548" y="5375868"/>
            <a:ext cx="1123874" cy="1040917"/>
            <a:chOff x="6175344" y="342254"/>
            <a:chExt cx="7803037" cy="7227071"/>
          </a:xfrm>
        </p:grpSpPr>
        <p:sp>
          <p:nvSpPr>
            <p:cNvPr id="12" name="六边形 11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平行四边形 12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709077" y="4985964"/>
            <a:ext cx="1077639" cy="994687"/>
            <a:chOff x="6175344" y="342254"/>
            <a:chExt cx="7829785" cy="7227071"/>
          </a:xfrm>
        </p:grpSpPr>
        <p:sp>
          <p:nvSpPr>
            <p:cNvPr id="45" name="六边形 4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平行四边形 4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4453603" y="2835325"/>
            <a:ext cx="757461" cy="1054024"/>
          </a:xfrm>
          <a:custGeom>
            <a:avLst/>
            <a:gdLst/>
            <a:ahLst/>
            <a:cxnLst/>
            <a:rect l="l" t="t" r="r" b="b"/>
            <a:pathLst>
              <a:path w="757461" h="1054024">
                <a:moveTo>
                  <a:pt x="339552" y="504974"/>
                </a:moveTo>
                <a:lnTo>
                  <a:pt x="339552" y="583332"/>
                </a:lnTo>
                <a:lnTo>
                  <a:pt x="404850" y="583332"/>
                </a:lnTo>
                <a:lnTo>
                  <a:pt x="404850" y="504974"/>
                </a:lnTo>
                <a:close/>
                <a:moveTo>
                  <a:pt x="513681" y="422263"/>
                </a:moveTo>
                <a:cubicBezTo>
                  <a:pt x="563017" y="471599"/>
                  <a:pt x="587685" y="528191"/>
                  <a:pt x="587685" y="592038"/>
                </a:cubicBezTo>
                <a:cubicBezTo>
                  <a:pt x="587685" y="623962"/>
                  <a:pt x="578979" y="642826"/>
                  <a:pt x="561566" y="648630"/>
                </a:cubicBezTo>
                <a:cubicBezTo>
                  <a:pt x="526740" y="654434"/>
                  <a:pt x="510778" y="638473"/>
                  <a:pt x="513681" y="600745"/>
                </a:cubicBezTo>
                <a:cubicBezTo>
                  <a:pt x="519485" y="545604"/>
                  <a:pt x="516583" y="487561"/>
                  <a:pt x="504974" y="426616"/>
                </a:cubicBezTo>
                <a:close/>
                <a:moveTo>
                  <a:pt x="339552" y="365671"/>
                </a:moveTo>
                <a:lnTo>
                  <a:pt x="339552" y="439675"/>
                </a:lnTo>
                <a:lnTo>
                  <a:pt x="404850" y="439675"/>
                </a:lnTo>
                <a:lnTo>
                  <a:pt x="404850" y="365671"/>
                </a:lnTo>
                <a:close/>
                <a:moveTo>
                  <a:pt x="104478" y="252487"/>
                </a:moveTo>
                <a:lnTo>
                  <a:pt x="222015" y="296019"/>
                </a:lnTo>
                <a:lnTo>
                  <a:pt x="187189" y="339551"/>
                </a:lnTo>
                <a:lnTo>
                  <a:pt x="187189" y="796640"/>
                </a:lnTo>
                <a:cubicBezTo>
                  <a:pt x="204602" y="785031"/>
                  <a:pt x="230721" y="766167"/>
                  <a:pt x="265547" y="740048"/>
                </a:cubicBezTo>
                <a:lnTo>
                  <a:pt x="274253" y="748754"/>
                </a:lnTo>
                <a:cubicBezTo>
                  <a:pt x="227819" y="861938"/>
                  <a:pt x="162521" y="949003"/>
                  <a:pt x="78358" y="1009948"/>
                </a:cubicBezTo>
                <a:cubicBezTo>
                  <a:pt x="63848" y="969318"/>
                  <a:pt x="49337" y="927236"/>
                  <a:pt x="34826" y="883704"/>
                </a:cubicBezTo>
                <a:cubicBezTo>
                  <a:pt x="40630" y="880802"/>
                  <a:pt x="49337" y="876449"/>
                  <a:pt x="60946" y="870645"/>
                </a:cubicBezTo>
                <a:cubicBezTo>
                  <a:pt x="66750" y="864840"/>
                  <a:pt x="71103" y="861938"/>
                  <a:pt x="74005" y="861938"/>
                </a:cubicBezTo>
                <a:lnTo>
                  <a:pt x="74005" y="378730"/>
                </a:lnTo>
                <a:lnTo>
                  <a:pt x="0" y="378730"/>
                </a:lnTo>
                <a:lnTo>
                  <a:pt x="0" y="304726"/>
                </a:lnTo>
                <a:lnTo>
                  <a:pt x="65299" y="304726"/>
                </a:lnTo>
                <a:close/>
                <a:moveTo>
                  <a:pt x="339552" y="226368"/>
                </a:moveTo>
                <a:lnTo>
                  <a:pt x="339552" y="291666"/>
                </a:lnTo>
                <a:lnTo>
                  <a:pt x="404850" y="291666"/>
                </a:lnTo>
                <a:lnTo>
                  <a:pt x="404850" y="226368"/>
                </a:lnTo>
                <a:close/>
                <a:moveTo>
                  <a:pt x="605098" y="4353"/>
                </a:moveTo>
                <a:lnTo>
                  <a:pt x="713929" y="4353"/>
                </a:lnTo>
                <a:lnTo>
                  <a:pt x="713929" y="252487"/>
                </a:lnTo>
                <a:lnTo>
                  <a:pt x="757461" y="252487"/>
                </a:lnTo>
                <a:lnTo>
                  <a:pt x="757461" y="330845"/>
                </a:lnTo>
                <a:lnTo>
                  <a:pt x="713929" y="330845"/>
                </a:lnTo>
                <a:lnTo>
                  <a:pt x="713929" y="983828"/>
                </a:lnTo>
                <a:cubicBezTo>
                  <a:pt x="713929" y="1027361"/>
                  <a:pt x="670397" y="1050578"/>
                  <a:pt x="583332" y="1053480"/>
                </a:cubicBezTo>
                <a:cubicBezTo>
                  <a:pt x="568821" y="1053480"/>
                  <a:pt x="561566" y="1047676"/>
                  <a:pt x="561566" y="1036067"/>
                </a:cubicBezTo>
                <a:cubicBezTo>
                  <a:pt x="561566" y="998339"/>
                  <a:pt x="544153" y="975122"/>
                  <a:pt x="509327" y="966415"/>
                </a:cubicBezTo>
                <a:lnTo>
                  <a:pt x="509327" y="953356"/>
                </a:lnTo>
                <a:cubicBezTo>
                  <a:pt x="578979" y="962062"/>
                  <a:pt x="610903" y="956258"/>
                  <a:pt x="605098" y="935943"/>
                </a:cubicBezTo>
                <a:lnTo>
                  <a:pt x="605098" y="330845"/>
                </a:lnTo>
                <a:lnTo>
                  <a:pt x="509327" y="330845"/>
                </a:lnTo>
                <a:lnTo>
                  <a:pt x="509327" y="252487"/>
                </a:lnTo>
                <a:lnTo>
                  <a:pt x="605098" y="252487"/>
                </a:lnTo>
                <a:close/>
                <a:moveTo>
                  <a:pt x="56592" y="4353"/>
                </a:moveTo>
                <a:cubicBezTo>
                  <a:pt x="134950" y="24668"/>
                  <a:pt x="182836" y="62396"/>
                  <a:pt x="200249" y="117537"/>
                </a:cubicBezTo>
                <a:cubicBezTo>
                  <a:pt x="214759" y="158167"/>
                  <a:pt x="201700" y="187189"/>
                  <a:pt x="161070" y="204601"/>
                </a:cubicBezTo>
                <a:cubicBezTo>
                  <a:pt x="123342" y="216210"/>
                  <a:pt x="100125" y="203150"/>
                  <a:pt x="91418" y="165422"/>
                </a:cubicBezTo>
                <a:cubicBezTo>
                  <a:pt x="85614" y="98673"/>
                  <a:pt x="71103" y="46434"/>
                  <a:pt x="47886" y="8706"/>
                </a:cubicBezTo>
                <a:close/>
                <a:moveTo>
                  <a:pt x="313432" y="0"/>
                </a:moveTo>
                <a:lnTo>
                  <a:pt x="430969" y="0"/>
                </a:lnTo>
                <a:cubicBezTo>
                  <a:pt x="413556" y="72554"/>
                  <a:pt x="383084" y="124792"/>
                  <a:pt x="339552" y="156716"/>
                </a:cubicBezTo>
                <a:lnTo>
                  <a:pt x="400497" y="156716"/>
                </a:lnTo>
                <a:lnTo>
                  <a:pt x="426616" y="117537"/>
                </a:lnTo>
                <a:lnTo>
                  <a:pt x="535447" y="152363"/>
                </a:lnTo>
                <a:lnTo>
                  <a:pt x="496268" y="204601"/>
                </a:lnTo>
                <a:lnTo>
                  <a:pt x="496268" y="975122"/>
                </a:lnTo>
                <a:cubicBezTo>
                  <a:pt x="499170" y="1024458"/>
                  <a:pt x="455638" y="1050578"/>
                  <a:pt x="365671" y="1053480"/>
                </a:cubicBezTo>
                <a:cubicBezTo>
                  <a:pt x="348258" y="1056382"/>
                  <a:pt x="341003" y="1047676"/>
                  <a:pt x="343905" y="1027361"/>
                </a:cubicBezTo>
                <a:cubicBezTo>
                  <a:pt x="343905" y="992535"/>
                  <a:pt x="322139" y="972220"/>
                  <a:pt x="278607" y="966415"/>
                </a:cubicBezTo>
                <a:lnTo>
                  <a:pt x="278607" y="953356"/>
                </a:lnTo>
                <a:cubicBezTo>
                  <a:pt x="371475" y="959160"/>
                  <a:pt x="413556" y="951905"/>
                  <a:pt x="404850" y="931590"/>
                </a:cubicBezTo>
                <a:lnTo>
                  <a:pt x="404850" y="766167"/>
                </a:lnTo>
                <a:cubicBezTo>
                  <a:pt x="341003" y="853232"/>
                  <a:pt x="272802" y="912726"/>
                  <a:pt x="200249" y="944649"/>
                </a:cubicBezTo>
                <a:lnTo>
                  <a:pt x="195895" y="935943"/>
                </a:lnTo>
                <a:cubicBezTo>
                  <a:pt x="245232" y="877900"/>
                  <a:pt x="294568" y="782129"/>
                  <a:pt x="343905" y="648630"/>
                </a:cubicBezTo>
                <a:lnTo>
                  <a:pt x="213308" y="648630"/>
                </a:lnTo>
                <a:lnTo>
                  <a:pt x="213308" y="583332"/>
                </a:lnTo>
                <a:lnTo>
                  <a:pt x="248134" y="583332"/>
                </a:lnTo>
                <a:lnTo>
                  <a:pt x="248134" y="130597"/>
                </a:lnTo>
                <a:lnTo>
                  <a:pt x="300373" y="130597"/>
                </a:lnTo>
                <a:cubicBezTo>
                  <a:pt x="311981" y="84162"/>
                  <a:pt x="316335" y="40630"/>
                  <a:pt x="313432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307690" y="2835325"/>
            <a:ext cx="757461" cy="1054024"/>
          </a:xfrm>
          <a:custGeom>
            <a:avLst/>
            <a:gdLst/>
            <a:ahLst/>
            <a:cxnLst/>
            <a:rect l="l" t="t" r="r" b="b"/>
            <a:pathLst>
              <a:path w="757461" h="1054024">
                <a:moveTo>
                  <a:pt x="339552" y="504974"/>
                </a:moveTo>
                <a:lnTo>
                  <a:pt x="339552" y="583332"/>
                </a:lnTo>
                <a:lnTo>
                  <a:pt x="404850" y="583332"/>
                </a:lnTo>
                <a:lnTo>
                  <a:pt x="404850" y="504974"/>
                </a:lnTo>
                <a:close/>
                <a:moveTo>
                  <a:pt x="513681" y="422263"/>
                </a:moveTo>
                <a:cubicBezTo>
                  <a:pt x="563017" y="471599"/>
                  <a:pt x="587685" y="528191"/>
                  <a:pt x="587685" y="592038"/>
                </a:cubicBezTo>
                <a:cubicBezTo>
                  <a:pt x="587685" y="623962"/>
                  <a:pt x="578979" y="642826"/>
                  <a:pt x="561566" y="648630"/>
                </a:cubicBezTo>
                <a:cubicBezTo>
                  <a:pt x="526740" y="654434"/>
                  <a:pt x="510778" y="638473"/>
                  <a:pt x="513681" y="600745"/>
                </a:cubicBezTo>
                <a:cubicBezTo>
                  <a:pt x="519485" y="545604"/>
                  <a:pt x="516583" y="487561"/>
                  <a:pt x="504974" y="426616"/>
                </a:cubicBezTo>
                <a:close/>
                <a:moveTo>
                  <a:pt x="339552" y="365671"/>
                </a:moveTo>
                <a:lnTo>
                  <a:pt x="339552" y="439675"/>
                </a:lnTo>
                <a:lnTo>
                  <a:pt x="404850" y="439675"/>
                </a:lnTo>
                <a:lnTo>
                  <a:pt x="404850" y="365671"/>
                </a:lnTo>
                <a:close/>
                <a:moveTo>
                  <a:pt x="104478" y="252487"/>
                </a:moveTo>
                <a:lnTo>
                  <a:pt x="222015" y="296019"/>
                </a:lnTo>
                <a:lnTo>
                  <a:pt x="187189" y="339551"/>
                </a:lnTo>
                <a:lnTo>
                  <a:pt x="187189" y="796640"/>
                </a:lnTo>
                <a:cubicBezTo>
                  <a:pt x="204602" y="785031"/>
                  <a:pt x="230721" y="766167"/>
                  <a:pt x="265547" y="740048"/>
                </a:cubicBezTo>
                <a:lnTo>
                  <a:pt x="274253" y="748754"/>
                </a:lnTo>
                <a:cubicBezTo>
                  <a:pt x="227819" y="861938"/>
                  <a:pt x="162521" y="949003"/>
                  <a:pt x="78358" y="1009948"/>
                </a:cubicBezTo>
                <a:cubicBezTo>
                  <a:pt x="63848" y="969318"/>
                  <a:pt x="49337" y="927236"/>
                  <a:pt x="34826" y="883704"/>
                </a:cubicBezTo>
                <a:cubicBezTo>
                  <a:pt x="40630" y="880802"/>
                  <a:pt x="49337" y="876449"/>
                  <a:pt x="60946" y="870645"/>
                </a:cubicBezTo>
                <a:cubicBezTo>
                  <a:pt x="66750" y="864840"/>
                  <a:pt x="71103" y="861938"/>
                  <a:pt x="74005" y="861938"/>
                </a:cubicBezTo>
                <a:lnTo>
                  <a:pt x="74005" y="378730"/>
                </a:lnTo>
                <a:lnTo>
                  <a:pt x="0" y="378730"/>
                </a:lnTo>
                <a:lnTo>
                  <a:pt x="0" y="304726"/>
                </a:lnTo>
                <a:lnTo>
                  <a:pt x="65299" y="304726"/>
                </a:lnTo>
                <a:close/>
                <a:moveTo>
                  <a:pt x="339552" y="226368"/>
                </a:moveTo>
                <a:lnTo>
                  <a:pt x="339552" y="291666"/>
                </a:lnTo>
                <a:lnTo>
                  <a:pt x="404850" y="291666"/>
                </a:lnTo>
                <a:lnTo>
                  <a:pt x="404850" y="226368"/>
                </a:lnTo>
                <a:close/>
                <a:moveTo>
                  <a:pt x="605098" y="4353"/>
                </a:moveTo>
                <a:lnTo>
                  <a:pt x="713929" y="4353"/>
                </a:lnTo>
                <a:lnTo>
                  <a:pt x="713929" y="252487"/>
                </a:lnTo>
                <a:lnTo>
                  <a:pt x="757461" y="252487"/>
                </a:lnTo>
                <a:lnTo>
                  <a:pt x="757461" y="330845"/>
                </a:lnTo>
                <a:lnTo>
                  <a:pt x="713929" y="330845"/>
                </a:lnTo>
                <a:lnTo>
                  <a:pt x="713929" y="983828"/>
                </a:lnTo>
                <a:cubicBezTo>
                  <a:pt x="713929" y="1027361"/>
                  <a:pt x="670397" y="1050578"/>
                  <a:pt x="583332" y="1053480"/>
                </a:cubicBezTo>
                <a:cubicBezTo>
                  <a:pt x="568821" y="1053480"/>
                  <a:pt x="561566" y="1047676"/>
                  <a:pt x="561566" y="1036067"/>
                </a:cubicBezTo>
                <a:cubicBezTo>
                  <a:pt x="561566" y="998339"/>
                  <a:pt x="544153" y="975122"/>
                  <a:pt x="509327" y="966415"/>
                </a:cubicBezTo>
                <a:lnTo>
                  <a:pt x="509327" y="953356"/>
                </a:lnTo>
                <a:cubicBezTo>
                  <a:pt x="578979" y="962062"/>
                  <a:pt x="610903" y="956258"/>
                  <a:pt x="605098" y="935943"/>
                </a:cubicBezTo>
                <a:lnTo>
                  <a:pt x="605098" y="330845"/>
                </a:lnTo>
                <a:lnTo>
                  <a:pt x="509327" y="330845"/>
                </a:lnTo>
                <a:lnTo>
                  <a:pt x="509327" y="252487"/>
                </a:lnTo>
                <a:lnTo>
                  <a:pt x="605098" y="252487"/>
                </a:lnTo>
                <a:close/>
                <a:moveTo>
                  <a:pt x="56592" y="4353"/>
                </a:moveTo>
                <a:cubicBezTo>
                  <a:pt x="134950" y="24668"/>
                  <a:pt x="182836" y="62396"/>
                  <a:pt x="200249" y="117537"/>
                </a:cubicBezTo>
                <a:cubicBezTo>
                  <a:pt x="214759" y="158167"/>
                  <a:pt x="201700" y="187189"/>
                  <a:pt x="161070" y="204601"/>
                </a:cubicBezTo>
                <a:cubicBezTo>
                  <a:pt x="123342" y="216210"/>
                  <a:pt x="100125" y="203150"/>
                  <a:pt x="91418" y="165422"/>
                </a:cubicBezTo>
                <a:cubicBezTo>
                  <a:pt x="85614" y="98673"/>
                  <a:pt x="71103" y="46434"/>
                  <a:pt x="47886" y="8706"/>
                </a:cubicBezTo>
                <a:close/>
                <a:moveTo>
                  <a:pt x="313432" y="0"/>
                </a:moveTo>
                <a:lnTo>
                  <a:pt x="430969" y="0"/>
                </a:lnTo>
                <a:cubicBezTo>
                  <a:pt x="413556" y="72554"/>
                  <a:pt x="383084" y="124792"/>
                  <a:pt x="339552" y="156716"/>
                </a:cubicBezTo>
                <a:lnTo>
                  <a:pt x="400497" y="156716"/>
                </a:lnTo>
                <a:lnTo>
                  <a:pt x="426616" y="117537"/>
                </a:lnTo>
                <a:lnTo>
                  <a:pt x="535447" y="152363"/>
                </a:lnTo>
                <a:lnTo>
                  <a:pt x="496268" y="204601"/>
                </a:lnTo>
                <a:lnTo>
                  <a:pt x="496268" y="975122"/>
                </a:lnTo>
                <a:cubicBezTo>
                  <a:pt x="499170" y="1024458"/>
                  <a:pt x="455638" y="1050578"/>
                  <a:pt x="365671" y="1053480"/>
                </a:cubicBezTo>
                <a:cubicBezTo>
                  <a:pt x="348258" y="1056382"/>
                  <a:pt x="341003" y="1047676"/>
                  <a:pt x="343905" y="1027361"/>
                </a:cubicBezTo>
                <a:cubicBezTo>
                  <a:pt x="343905" y="992535"/>
                  <a:pt x="322139" y="972220"/>
                  <a:pt x="278607" y="966415"/>
                </a:cubicBezTo>
                <a:lnTo>
                  <a:pt x="278607" y="953356"/>
                </a:lnTo>
                <a:cubicBezTo>
                  <a:pt x="371475" y="959160"/>
                  <a:pt x="413556" y="951905"/>
                  <a:pt x="404850" y="931590"/>
                </a:cubicBezTo>
                <a:lnTo>
                  <a:pt x="404850" y="766167"/>
                </a:lnTo>
                <a:cubicBezTo>
                  <a:pt x="341003" y="853232"/>
                  <a:pt x="272802" y="912726"/>
                  <a:pt x="200249" y="944649"/>
                </a:cubicBezTo>
                <a:lnTo>
                  <a:pt x="195895" y="935943"/>
                </a:lnTo>
                <a:cubicBezTo>
                  <a:pt x="245232" y="877900"/>
                  <a:pt x="294568" y="782129"/>
                  <a:pt x="343905" y="648630"/>
                </a:cubicBezTo>
                <a:lnTo>
                  <a:pt x="213308" y="648630"/>
                </a:lnTo>
                <a:lnTo>
                  <a:pt x="213308" y="583332"/>
                </a:lnTo>
                <a:lnTo>
                  <a:pt x="248134" y="583332"/>
                </a:lnTo>
                <a:lnTo>
                  <a:pt x="248134" y="130597"/>
                </a:lnTo>
                <a:lnTo>
                  <a:pt x="300373" y="130597"/>
                </a:lnTo>
                <a:cubicBezTo>
                  <a:pt x="311981" y="84162"/>
                  <a:pt x="316335" y="40630"/>
                  <a:pt x="313432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48718" y="2830973"/>
            <a:ext cx="766167" cy="1054879"/>
          </a:xfrm>
          <a:custGeom>
            <a:avLst/>
            <a:gdLst/>
            <a:ahLst/>
            <a:cxnLst/>
            <a:rect l="l" t="t" r="r" b="b"/>
            <a:pathLst>
              <a:path w="766167" h="1054879">
                <a:moveTo>
                  <a:pt x="478854" y="261193"/>
                </a:moveTo>
                <a:lnTo>
                  <a:pt x="578978" y="261193"/>
                </a:lnTo>
                <a:lnTo>
                  <a:pt x="578978" y="470148"/>
                </a:lnTo>
                <a:cubicBezTo>
                  <a:pt x="578978" y="548506"/>
                  <a:pt x="570272" y="619608"/>
                  <a:pt x="552859" y="683456"/>
                </a:cubicBezTo>
                <a:lnTo>
                  <a:pt x="635570" y="683456"/>
                </a:lnTo>
                <a:lnTo>
                  <a:pt x="635570" y="914177"/>
                </a:lnTo>
                <a:cubicBezTo>
                  <a:pt x="635570" y="922883"/>
                  <a:pt x="638472" y="927236"/>
                  <a:pt x="644277" y="927236"/>
                </a:cubicBezTo>
                <a:cubicBezTo>
                  <a:pt x="650081" y="927236"/>
                  <a:pt x="655885" y="924334"/>
                  <a:pt x="661690" y="918530"/>
                </a:cubicBezTo>
                <a:cubicBezTo>
                  <a:pt x="687809" y="874998"/>
                  <a:pt x="712477" y="824210"/>
                  <a:pt x="735694" y="766167"/>
                </a:cubicBezTo>
                <a:lnTo>
                  <a:pt x="748754" y="770520"/>
                </a:lnTo>
                <a:cubicBezTo>
                  <a:pt x="716830" y="854682"/>
                  <a:pt x="718281" y="908372"/>
                  <a:pt x="753107" y="931589"/>
                </a:cubicBezTo>
                <a:cubicBezTo>
                  <a:pt x="761814" y="937394"/>
                  <a:pt x="764716" y="941747"/>
                  <a:pt x="761814" y="944649"/>
                </a:cubicBezTo>
                <a:cubicBezTo>
                  <a:pt x="735694" y="1020105"/>
                  <a:pt x="690711" y="1056382"/>
                  <a:pt x="626864" y="1053480"/>
                </a:cubicBezTo>
                <a:cubicBezTo>
                  <a:pt x="539799" y="1062186"/>
                  <a:pt x="499169" y="1030262"/>
                  <a:pt x="504973" y="957709"/>
                </a:cubicBezTo>
                <a:lnTo>
                  <a:pt x="504973" y="792286"/>
                </a:lnTo>
                <a:cubicBezTo>
                  <a:pt x="458539" y="885155"/>
                  <a:pt x="358415" y="972220"/>
                  <a:pt x="204601" y="1053480"/>
                </a:cubicBezTo>
                <a:lnTo>
                  <a:pt x="200248" y="1040420"/>
                </a:lnTo>
                <a:cubicBezTo>
                  <a:pt x="385985" y="895313"/>
                  <a:pt x="478854" y="705222"/>
                  <a:pt x="478854" y="470148"/>
                </a:cubicBezTo>
                <a:close/>
                <a:moveTo>
                  <a:pt x="644277" y="0"/>
                </a:moveTo>
                <a:lnTo>
                  <a:pt x="766167" y="47885"/>
                </a:lnTo>
                <a:lnTo>
                  <a:pt x="726988" y="100124"/>
                </a:lnTo>
                <a:lnTo>
                  <a:pt x="726988" y="626864"/>
                </a:lnTo>
                <a:lnTo>
                  <a:pt x="605098" y="626864"/>
                </a:lnTo>
                <a:lnTo>
                  <a:pt x="605098" y="134950"/>
                </a:lnTo>
                <a:lnTo>
                  <a:pt x="452735" y="134950"/>
                </a:lnTo>
                <a:lnTo>
                  <a:pt x="452735" y="622511"/>
                </a:lnTo>
                <a:lnTo>
                  <a:pt x="335198" y="622511"/>
                </a:lnTo>
                <a:lnTo>
                  <a:pt x="330845" y="626864"/>
                </a:lnTo>
                <a:lnTo>
                  <a:pt x="330845" y="69651"/>
                </a:lnTo>
                <a:lnTo>
                  <a:pt x="300372" y="117537"/>
                </a:lnTo>
                <a:cubicBezTo>
                  <a:pt x="300372" y="280057"/>
                  <a:pt x="284410" y="415007"/>
                  <a:pt x="252487" y="522386"/>
                </a:cubicBezTo>
                <a:cubicBezTo>
                  <a:pt x="301823" y="618157"/>
                  <a:pt x="327942" y="703771"/>
                  <a:pt x="330845" y="779227"/>
                </a:cubicBezTo>
                <a:cubicBezTo>
                  <a:pt x="330845" y="837270"/>
                  <a:pt x="314883" y="872095"/>
                  <a:pt x="282959" y="883704"/>
                </a:cubicBezTo>
                <a:cubicBezTo>
                  <a:pt x="242329" y="889508"/>
                  <a:pt x="217661" y="866291"/>
                  <a:pt x="208954" y="814052"/>
                </a:cubicBezTo>
                <a:cubicBezTo>
                  <a:pt x="203150" y="767618"/>
                  <a:pt x="197346" y="726988"/>
                  <a:pt x="191541" y="692162"/>
                </a:cubicBezTo>
                <a:cubicBezTo>
                  <a:pt x="142205" y="790835"/>
                  <a:pt x="81260" y="869193"/>
                  <a:pt x="8706" y="927236"/>
                </a:cubicBezTo>
                <a:lnTo>
                  <a:pt x="0" y="922883"/>
                </a:lnTo>
                <a:cubicBezTo>
                  <a:pt x="63847" y="812601"/>
                  <a:pt x="111732" y="679102"/>
                  <a:pt x="143656" y="522386"/>
                </a:cubicBezTo>
                <a:cubicBezTo>
                  <a:pt x="120439" y="444028"/>
                  <a:pt x="87064" y="351160"/>
                  <a:pt x="43532" y="243780"/>
                </a:cubicBezTo>
                <a:cubicBezTo>
                  <a:pt x="40630" y="235074"/>
                  <a:pt x="37728" y="229269"/>
                  <a:pt x="34826" y="226367"/>
                </a:cubicBezTo>
                <a:lnTo>
                  <a:pt x="43532" y="217661"/>
                </a:lnTo>
                <a:cubicBezTo>
                  <a:pt x="84162" y="261193"/>
                  <a:pt x="126243" y="316334"/>
                  <a:pt x="169775" y="383083"/>
                </a:cubicBezTo>
                <a:cubicBezTo>
                  <a:pt x="181384" y="296019"/>
                  <a:pt x="187188" y="216210"/>
                  <a:pt x="187188" y="143656"/>
                </a:cubicBezTo>
                <a:lnTo>
                  <a:pt x="17413" y="143656"/>
                </a:lnTo>
                <a:lnTo>
                  <a:pt x="17413" y="65298"/>
                </a:lnTo>
                <a:lnTo>
                  <a:pt x="187188" y="65298"/>
                </a:lnTo>
                <a:lnTo>
                  <a:pt x="226367" y="13059"/>
                </a:lnTo>
                <a:lnTo>
                  <a:pt x="330845" y="56592"/>
                </a:lnTo>
                <a:lnTo>
                  <a:pt x="330845" y="8706"/>
                </a:lnTo>
                <a:lnTo>
                  <a:pt x="452735" y="8706"/>
                </a:lnTo>
                <a:lnTo>
                  <a:pt x="452735" y="56592"/>
                </a:lnTo>
                <a:lnTo>
                  <a:pt x="600744" y="56592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011511" y="2830973"/>
            <a:ext cx="757461" cy="1057833"/>
          </a:xfrm>
          <a:custGeom>
            <a:avLst/>
            <a:gdLst/>
            <a:ahLst/>
            <a:cxnLst/>
            <a:rect l="l" t="t" r="r" b="b"/>
            <a:pathLst>
              <a:path w="757461" h="1057833">
                <a:moveTo>
                  <a:pt x="252487" y="892410"/>
                </a:moveTo>
                <a:lnTo>
                  <a:pt x="252487" y="940296"/>
                </a:lnTo>
                <a:lnTo>
                  <a:pt x="531093" y="940296"/>
                </a:lnTo>
                <a:lnTo>
                  <a:pt x="531093" y="892410"/>
                </a:lnTo>
                <a:close/>
                <a:moveTo>
                  <a:pt x="252487" y="761814"/>
                </a:moveTo>
                <a:lnTo>
                  <a:pt x="252487" y="818406"/>
                </a:lnTo>
                <a:lnTo>
                  <a:pt x="531093" y="818406"/>
                </a:lnTo>
                <a:lnTo>
                  <a:pt x="531093" y="761814"/>
                </a:lnTo>
                <a:close/>
                <a:moveTo>
                  <a:pt x="252487" y="635570"/>
                </a:moveTo>
                <a:lnTo>
                  <a:pt x="252487" y="692162"/>
                </a:lnTo>
                <a:lnTo>
                  <a:pt x="531093" y="692162"/>
                </a:lnTo>
                <a:lnTo>
                  <a:pt x="531093" y="635570"/>
                </a:lnTo>
                <a:close/>
                <a:moveTo>
                  <a:pt x="565919" y="0"/>
                </a:moveTo>
                <a:lnTo>
                  <a:pt x="687809" y="100124"/>
                </a:lnTo>
                <a:cubicBezTo>
                  <a:pt x="609451" y="123341"/>
                  <a:pt x="525289" y="136401"/>
                  <a:pt x="435322" y="139303"/>
                </a:cubicBezTo>
                <a:cubicBezTo>
                  <a:pt x="435322" y="145107"/>
                  <a:pt x="433871" y="155265"/>
                  <a:pt x="430969" y="169775"/>
                </a:cubicBezTo>
                <a:cubicBezTo>
                  <a:pt x="428067" y="187188"/>
                  <a:pt x="425165" y="198797"/>
                  <a:pt x="422263" y="204601"/>
                </a:cubicBezTo>
                <a:lnTo>
                  <a:pt x="692163" y="204601"/>
                </a:lnTo>
                <a:lnTo>
                  <a:pt x="692163" y="282959"/>
                </a:lnTo>
                <a:lnTo>
                  <a:pt x="400497" y="282959"/>
                </a:lnTo>
                <a:cubicBezTo>
                  <a:pt x="397594" y="291666"/>
                  <a:pt x="391790" y="306176"/>
                  <a:pt x="383084" y="326491"/>
                </a:cubicBezTo>
                <a:cubicBezTo>
                  <a:pt x="374377" y="349709"/>
                  <a:pt x="368573" y="365670"/>
                  <a:pt x="365671" y="374377"/>
                </a:cubicBezTo>
                <a:lnTo>
                  <a:pt x="757461" y="374377"/>
                </a:lnTo>
                <a:lnTo>
                  <a:pt x="757461" y="448382"/>
                </a:lnTo>
                <a:lnTo>
                  <a:pt x="326492" y="448382"/>
                </a:lnTo>
                <a:cubicBezTo>
                  <a:pt x="300372" y="489012"/>
                  <a:pt x="271351" y="526740"/>
                  <a:pt x="239427" y="561565"/>
                </a:cubicBezTo>
                <a:lnTo>
                  <a:pt x="522387" y="561565"/>
                </a:lnTo>
                <a:lnTo>
                  <a:pt x="557213" y="509327"/>
                </a:lnTo>
                <a:lnTo>
                  <a:pt x="692163" y="548506"/>
                </a:lnTo>
                <a:lnTo>
                  <a:pt x="657337" y="600744"/>
                </a:lnTo>
                <a:lnTo>
                  <a:pt x="657337" y="1057833"/>
                </a:lnTo>
                <a:lnTo>
                  <a:pt x="531093" y="1057833"/>
                </a:lnTo>
                <a:lnTo>
                  <a:pt x="531093" y="1009947"/>
                </a:lnTo>
                <a:lnTo>
                  <a:pt x="252487" y="1009947"/>
                </a:lnTo>
                <a:lnTo>
                  <a:pt x="252487" y="1057833"/>
                </a:lnTo>
                <a:lnTo>
                  <a:pt x="126244" y="1057833"/>
                </a:lnTo>
                <a:lnTo>
                  <a:pt x="126244" y="661690"/>
                </a:lnTo>
                <a:cubicBezTo>
                  <a:pt x="120439" y="664592"/>
                  <a:pt x="110282" y="670396"/>
                  <a:pt x="95771" y="679102"/>
                </a:cubicBezTo>
                <a:cubicBezTo>
                  <a:pt x="63847" y="699418"/>
                  <a:pt x="33375" y="716830"/>
                  <a:pt x="4353" y="731341"/>
                </a:cubicBezTo>
                <a:lnTo>
                  <a:pt x="0" y="722635"/>
                </a:lnTo>
                <a:cubicBezTo>
                  <a:pt x="84162" y="635570"/>
                  <a:pt x="149461" y="544153"/>
                  <a:pt x="195895" y="448382"/>
                </a:cubicBezTo>
                <a:lnTo>
                  <a:pt x="8707" y="448382"/>
                </a:lnTo>
                <a:lnTo>
                  <a:pt x="8707" y="374377"/>
                </a:lnTo>
                <a:lnTo>
                  <a:pt x="230721" y="374377"/>
                </a:lnTo>
                <a:cubicBezTo>
                  <a:pt x="242330" y="342453"/>
                  <a:pt x="253938" y="311981"/>
                  <a:pt x="265547" y="282959"/>
                </a:cubicBezTo>
                <a:lnTo>
                  <a:pt x="74005" y="282959"/>
                </a:lnTo>
                <a:lnTo>
                  <a:pt x="74005" y="204601"/>
                </a:lnTo>
                <a:lnTo>
                  <a:pt x="287313" y="204601"/>
                </a:lnTo>
                <a:cubicBezTo>
                  <a:pt x="287313" y="198797"/>
                  <a:pt x="290215" y="184286"/>
                  <a:pt x="296019" y="161069"/>
                </a:cubicBezTo>
                <a:cubicBezTo>
                  <a:pt x="298921" y="152363"/>
                  <a:pt x="300372" y="145107"/>
                  <a:pt x="300372" y="139303"/>
                </a:cubicBezTo>
                <a:cubicBezTo>
                  <a:pt x="236525" y="136401"/>
                  <a:pt x="153814" y="124792"/>
                  <a:pt x="52239" y="104477"/>
                </a:cubicBezTo>
                <a:lnTo>
                  <a:pt x="52239" y="91417"/>
                </a:lnTo>
                <a:cubicBezTo>
                  <a:pt x="240878" y="82711"/>
                  <a:pt x="412105" y="52238"/>
                  <a:pt x="565919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9801"/>
          <p:cNvSpPr txBox="1"/>
          <p:nvPr/>
        </p:nvSpPr>
        <p:spPr>
          <a:xfrm flipV="1">
            <a:off x="0" y="729000"/>
            <a:ext cx="11615165" cy="5400000"/>
          </a:xfrm>
          <a:prstGeom prst="cube">
            <a:avLst>
              <a:gd name="adj" fmla="val 1804"/>
            </a:avLst>
          </a:prstGeom>
          <a:pattFill prst="ltHorz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5" name="六边形 4"/>
          <p:cNvSpPr/>
          <p:nvPr/>
        </p:nvSpPr>
        <p:spPr>
          <a:xfrm rot="5400000">
            <a:off x="-5678865" y="-723361"/>
            <a:ext cx="9564253" cy="8696378"/>
          </a:xfrm>
          <a:prstGeom prst="hexagon">
            <a:avLst>
              <a:gd name="adj" fmla="val 30493"/>
              <a:gd name="vf" fmla="val 115470"/>
            </a:avLst>
          </a:prstGeom>
          <a:gradFill>
            <a:gsLst>
              <a:gs pos="77000">
                <a:srgbClr val="016773"/>
              </a:gs>
              <a:gs pos="100000">
                <a:srgbClr val="007684"/>
              </a:gs>
            </a:gsLst>
            <a:lin ang="5400000" scaled="0"/>
          </a:gradFill>
          <a:ln>
            <a:noFill/>
          </a:ln>
          <a:effectLst>
            <a:outerShdw blurRad="698500" dist="165100" algn="l" rotWithShape="0">
              <a:srgbClr val="013F4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 rot="19714174">
            <a:off x="-2503449" y="2643987"/>
            <a:ext cx="7581286" cy="4086054"/>
          </a:xfrm>
          <a:prstGeom prst="parallelogram">
            <a:avLst>
              <a:gd name="adj" fmla="val 61032"/>
            </a:avLst>
          </a:prstGeom>
          <a:solidFill>
            <a:srgbClr val="00AB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320891" y="2740372"/>
            <a:ext cx="540023" cy="1384403"/>
          </a:xfrm>
          <a:custGeom>
            <a:avLst/>
            <a:gdLst/>
            <a:ahLst/>
            <a:cxnLst/>
            <a:rect l="l" t="t" r="r" b="b"/>
            <a:pathLst>
              <a:path w="540023" h="1384403">
                <a:moveTo>
                  <a:pt x="195374" y="1232620"/>
                </a:moveTo>
                <a:lnTo>
                  <a:pt x="204155" y="1247987"/>
                </a:lnTo>
                <a:cubicBezTo>
                  <a:pt x="132445" y="1288964"/>
                  <a:pt x="80491" y="1317502"/>
                  <a:pt x="48295" y="1333600"/>
                </a:cubicBezTo>
                <a:cubicBezTo>
                  <a:pt x="42441" y="1337991"/>
                  <a:pt x="37319" y="1336527"/>
                  <a:pt x="32928" y="1329210"/>
                </a:cubicBezTo>
                <a:cubicBezTo>
                  <a:pt x="27074" y="1321892"/>
                  <a:pt x="16830" y="1305062"/>
                  <a:pt x="2195" y="1278720"/>
                </a:cubicBezTo>
                <a:cubicBezTo>
                  <a:pt x="732" y="1277256"/>
                  <a:pt x="0" y="1275793"/>
                  <a:pt x="0" y="1274329"/>
                </a:cubicBezTo>
                <a:close/>
                <a:moveTo>
                  <a:pt x="458800" y="863824"/>
                </a:moveTo>
                <a:cubicBezTo>
                  <a:pt x="460264" y="862361"/>
                  <a:pt x="463190" y="863092"/>
                  <a:pt x="467581" y="866019"/>
                </a:cubicBezTo>
                <a:cubicBezTo>
                  <a:pt x="470508" y="867483"/>
                  <a:pt x="474167" y="870410"/>
                  <a:pt x="478557" y="874800"/>
                </a:cubicBezTo>
                <a:cubicBezTo>
                  <a:pt x="500509" y="892362"/>
                  <a:pt x="515144" y="903338"/>
                  <a:pt x="522461" y="907728"/>
                </a:cubicBezTo>
                <a:cubicBezTo>
                  <a:pt x="528315" y="912119"/>
                  <a:pt x="530510" y="915778"/>
                  <a:pt x="529047" y="918705"/>
                </a:cubicBezTo>
                <a:cubicBezTo>
                  <a:pt x="529047" y="920168"/>
                  <a:pt x="526120" y="922363"/>
                  <a:pt x="520266" y="925290"/>
                </a:cubicBezTo>
                <a:cubicBezTo>
                  <a:pt x="511485" y="928217"/>
                  <a:pt x="507826" y="934071"/>
                  <a:pt x="509290" y="942852"/>
                </a:cubicBezTo>
                <a:cubicBezTo>
                  <a:pt x="509290" y="1112615"/>
                  <a:pt x="508558" y="1223839"/>
                  <a:pt x="507095" y="1276525"/>
                </a:cubicBezTo>
                <a:cubicBezTo>
                  <a:pt x="507095" y="1314575"/>
                  <a:pt x="500509" y="1336527"/>
                  <a:pt x="487338" y="1342381"/>
                </a:cubicBezTo>
                <a:cubicBezTo>
                  <a:pt x="477093" y="1351162"/>
                  <a:pt x="467581" y="1361406"/>
                  <a:pt x="458800" y="1373114"/>
                </a:cubicBezTo>
                <a:cubicBezTo>
                  <a:pt x="450019" y="1381895"/>
                  <a:pt x="442702" y="1385554"/>
                  <a:pt x="436848" y="1384090"/>
                </a:cubicBezTo>
                <a:cubicBezTo>
                  <a:pt x="432457" y="1381163"/>
                  <a:pt x="430994" y="1373846"/>
                  <a:pt x="432457" y="1362138"/>
                </a:cubicBezTo>
                <a:cubicBezTo>
                  <a:pt x="436848" y="1347503"/>
                  <a:pt x="433921" y="1337259"/>
                  <a:pt x="423677" y="1331405"/>
                </a:cubicBezTo>
                <a:cubicBezTo>
                  <a:pt x="413432" y="1321161"/>
                  <a:pt x="392212" y="1307989"/>
                  <a:pt x="360015" y="1291891"/>
                </a:cubicBezTo>
                <a:lnTo>
                  <a:pt x="366601" y="1278720"/>
                </a:lnTo>
                <a:lnTo>
                  <a:pt x="443434" y="1294086"/>
                </a:lnTo>
                <a:cubicBezTo>
                  <a:pt x="447824" y="1276525"/>
                  <a:pt x="450019" y="1152861"/>
                  <a:pt x="450019" y="923095"/>
                </a:cubicBezTo>
                <a:lnTo>
                  <a:pt x="278792" y="929681"/>
                </a:lnTo>
                <a:lnTo>
                  <a:pt x="274402" y="1221644"/>
                </a:lnTo>
                <a:cubicBezTo>
                  <a:pt x="302208" y="1173349"/>
                  <a:pt x="323428" y="1130177"/>
                  <a:pt x="338063" y="1092127"/>
                </a:cubicBezTo>
                <a:cubicBezTo>
                  <a:pt x="323428" y="1061394"/>
                  <a:pt x="305135" y="1027002"/>
                  <a:pt x="283183" y="988951"/>
                </a:cubicBezTo>
                <a:lnTo>
                  <a:pt x="296354" y="980171"/>
                </a:lnTo>
                <a:cubicBezTo>
                  <a:pt x="318306" y="1005050"/>
                  <a:pt x="337332" y="1028465"/>
                  <a:pt x="353430" y="1050417"/>
                </a:cubicBezTo>
                <a:cubicBezTo>
                  <a:pt x="357820" y="1038710"/>
                  <a:pt x="362211" y="1026270"/>
                  <a:pt x="366601" y="1013099"/>
                </a:cubicBezTo>
                <a:cubicBezTo>
                  <a:pt x="373918" y="986756"/>
                  <a:pt x="378309" y="966999"/>
                  <a:pt x="379772" y="953828"/>
                </a:cubicBezTo>
                <a:cubicBezTo>
                  <a:pt x="379772" y="947974"/>
                  <a:pt x="384163" y="947242"/>
                  <a:pt x="392944" y="951633"/>
                </a:cubicBezTo>
                <a:cubicBezTo>
                  <a:pt x="397334" y="956023"/>
                  <a:pt x="406847" y="961877"/>
                  <a:pt x="421481" y="969194"/>
                </a:cubicBezTo>
                <a:cubicBezTo>
                  <a:pt x="427335" y="972121"/>
                  <a:pt x="430994" y="974317"/>
                  <a:pt x="432457" y="975780"/>
                </a:cubicBezTo>
                <a:cubicBezTo>
                  <a:pt x="436848" y="977244"/>
                  <a:pt x="436848" y="983098"/>
                  <a:pt x="432457" y="993342"/>
                </a:cubicBezTo>
                <a:cubicBezTo>
                  <a:pt x="430994" y="997732"/>
                  <a:pt x="428067" y="1004318"/>
                  <a:pt x="423677" y="1013099"/>
                </a:cubicBezTo>
                <a:cubicBezTo>
                  <a:pt x="420750" y="1021880"/>
                  <a:pt x="417823" y="1028465"/>
                  <a:pt x="414896" y="1032856"/>
                </a:cubicBezTo>
                <a:cubicBezTo>
                  <a:pt x="406115" y="1054808"/>
                  <a:pt x="397334" y="1075297"/>
                  <a:pt x="388553" y="1094322"/>
                </a:cubicBezTo>
                <a:cubicBezTo>
                  <a:pt x="413432" y="1127982"/>
                  <a:pt x="430994" y="1153593"/>
                  <a:pt x="441238" y="1171154"/>
                </a:cubicBezTo>
                <a:cubicBezTo>
                  <a:pt x="448556" y="1182862"/>
                  <a:pt x="448556" y="1193838"/>
                  <a:pt x="441238" y="1204082"/>
                </a:cubicBezTo>
                <a:cubicBezTo>
                  <a:pt x="429531" y="1224571"/>
                  <a:pt x="417823" y="1239206"/>
                  <a:pt x="406115" y="1247987"/>
                </a:cubicBezTo>
                <a:cubicBezTo>
                  <a:pt x="391480" y="1211400"/>
                  <a:pt x="376845" y="1175545"/>
                  <a:pt x="362211" y="1140421"/>
                </a:cubicBezTo>
                <a:cubicBezTo>
                  <a:pt x="338795" y="1179935"/>
                  <a:pt x="308794" y="1216522"/>
                  <a:pt x="272207" y="1250182"/>
                </a:cubicBezTo>
                <a:lnTo>
                  <a:pt x="272207" y="1337991"/>
                </a:lnTo>
                <a:cubicBezTo>
                  <a:pt x="272207" y="1346771"/>
                  <a:pt x="269280" y="1351894"/>
                  <a:pt x="263426" y="1353357"/>
                </a:cubicBezTo>
                <a:cubicBezTo>
                  <a:pt x="248791" y="1363602"/>
                  <a:pt x="234156" y="1370919"/>
                  <a:pt x="219522" y="1375309"/>
                </a:cubicBezTo>
                <a:cubicBezTo>
                  <a:pt x="212204" y="1376773"/>
                  <a:pt x="209277" y="1373846"/>
                  <a:pt x="210741" y="1366528"/>
                </a:cubicBezTo>
                <a:cubicBezTo>
                  <a:pt x="213668" y="1307989"/>
                  <a:pt x="216595" y="1202619"/>
                  <a:pt x="219522" y="1050417"/>
                </a:cubicBezTo>
                <a:cubicBezTo>
                  <a:pt x="220985" y="1005050"/>
                  <a:pt x="221717" y="975048"/>
                  <a:pt x="221717" y="960414"/>
                </a:cubicBezTo>
                <a:cubicBezTo>
                  <a:pt x="221717" y="932608"/>
                  <a:pt x="221717" y="906265"/>
                  <a:pt x="221717" y="881386"/>
                </a:cubicBezTo>
                <a:cubicBezTo>
                  <a:pt x="221717" y="876995"/>
                  <a:pt x="222449" y="874800"/>
                  <a:pt x="223912" y="874800"/>
                </a:cubicBezTo>
                <a:cubicBezTo>
                  <a:pt x="223912" y="873337"/>
                  <a:pt x="226107" y="873337"/>
                  <a:pt x="230498" y="874800"/>
                </a:cubicBezTo>
                <a:cubicBezTo>
                  <a:pt x="242206" y="879191"/>
                  <a:pt x="259035" y="887972"/>
                  <a:pt x="280988" y="901143"/>
                </a:cubicBezTo>
                <a:lnTo>
                  <a:pt x="434653" y="894557"/>
                </a:lnTo>
                <a:cubicBezTo>
                  <a:pt x="434653" y="894557"/>
                  <a:pt x="435384" y="894557"/>
                  <a:pt x="436848" y="894557"/>
                </a:cubicBezTo>
                <a:cubicBezTo>
                  <a:pt x="445629" y="893094"/>
                  <a:pt x="450019" y="890167"/>
                  <a:pt x="450019" y="885776"/>
                </a:cubicBezTo>
                <a:cubicBezTo>
                  <a:pt x="452946" y="882849"/>
                  <a:pt x="454410" y="878459"/>
                  <a:pt x="454410" y="872605"/>
                </a:cubicBezTo>
                <a:cubicBezTo>
                  <a:pt x="455873" y="866751"/>
                  <a:pt x="457337" y="863824"/>
                  <a:pt x="458800" y="863824"/>
                </a:cubicBezTo>
                <a:close/>
                <a:moveTo>
                  <a:pt x="111956" y="857239"/>
                </a:moveTo>
                <a:cubicBezTo>
                  <a:pt x="113420" y="855775"/>
                  <a:pt x="115615" y="856507"/>
                  <a:pt x="118542" y="859434"/>
                </a:cubicBezTo>
                <a:cubicBezTo>
                  <a:pt x="120005" y="860897"/>
                  <a:pt x="123664" y="863092"/>
                  <a:pt x="129518" y="866019"/>
                </a:cubicBezTo>
                <a:cubicBezTo>
                  <a:pt x="155860" y="880654"/>
                  <a:pt x="170495" y="889435"/>
                  <a:pt x="173422" y="892362"/>
                </a:cubicBezTo>
                <a:cubicBezTo>
                  <a:pt x="177813" y="895289"/>
                  <a:pt x="177081" y="899679"/>
                  <a:pt x="171227" y="905533"/>
                </a:cubicBezTo>
                <a:cubicBezTo>
                  <a:pt x="166836" y="909924"/>
                  <a:pt x="158787" y="919436"/>
                  <a:pt x="147080" y="934071"/>
                </a:cubicBezTo>
                <a:cubicBezTo>
                  <a:pt x="110493" y="980902"/>
                  <a:pt x="81223" y="1013099"/>
                  <a:pt x="59271" y="1030660"/>
                </a:cubicBezTo>
                <a:lnTo>
                  <a:pt x="131713" y="1021880"/>
                </a:lnTo>
                <a:cubicBezTo>
                  <a:pt x="136103" y="1014562"/>
                  <a:pt x="139762" y="1007977"/>
                  <a:pt x="142689" y="1002123"/>
                </a:cubicBezTo>
                <a:cubicBezTo>
                  <a:pt x="150006" y="988951"/>
                  <a:pt x="155860" y="975048"/>
                  <a:pt x="160251" y="960414"/>
                </a:cubicBezTo>
                <a:cubicBezTo>
                  <a:pt x="161714" y="957487"/>
                  <a:pt x="163178" y="956023"/>
                  <a:pt x="164641" y="956023"/>
                </a:cubicBezTo>
                <a:cubicBezTo>
                  <a:pt x="164641" y="954560"/>
                  <a:pt x="166105" y="955292"/>
                  <a:pt x="169032" y="958218"/>
                </a:cubicBezTo>
                <a:cubicBezTo>
                  <a:pt x="193911" y="974317"/>
                  <a:pt x="209277" y="986024"/>
                  <a:pt x="215131" y="993342"/>
                </a:cubicBezTo>
                <a:cubicBezTo>
                  <a:pt x="217326" y="994074"/>
                  <a:pt x="218424" y="995537"/>
                  <a:pt x="218424" y="997732"/>
                </a:cubicBezTo>
                <a:cubicBezTo>
                  <a:pt x="218424" y="999927"/>
                  <a:pt x="217326" y="1002854"/>
                  <a:pt x="215131" y="1006513"/>
                </a:cubicBezTo>
                <a:cubicBezTo>
                  <a:pt x="212204" y="1009440"/>
                  <a:pt x="207814" y="1014562"/>
                  <a:pt x="201960" y="1021880"/>
                </a:cubicBezTo>
                <a:cubicBezTo>
                  <a:pt x="194643" y="1029197"/>
                  <a:pt x="189520" y="1035051"/>
                  <a:pt x="186593" y="1039441"/>
                </a:cubicBezTo>
                <a:cubicBezTo>
                  <a:pt x="154397" y="1084809"/>
                  <a:pt x="121469" y="1123591"/>
                  <a:pt x="87809" y="1155788"/>
                </a:cubicBezTo>
                <a:lnTo>
                  <a:pt x="190984" y="1140421"/>
                </a:lnTo>
                <a:lnTo>
                  <a:pt x="199765" y="1160178"/>
                </a:lnTo>
                <a:lnTo>
                  <a:pt x="87809" y="1199692"/>
                </a:lnTo>
                <a:cubicBezTo>
                  <a:pt x="67320" y="1208473"/>
                  <a:pt x="54149" y="1215790"/>
                  <a:pt x="48295" y="1221644"/>
                </a:cubicBezTo>
                <a:lnTo>
                  <a:pt x="15367" y="1162373"/>
                </a:lnTo>
                <a:cubicBezTo>
                  <a:pt x="34392" y="1159447"/>
                  <a:pt x="48295" y="1150666"/>
                  <a:pt x="57076" y="1136031"/>
                </a:cubicBezTo>
                <a:cubicBezTo>
                  <a:pt x="76101" y="1109688"/>
                  <a:pt x="94394" y="1083346"/>
                  <a:pt x="111956" y="1057003"/>
                </a:cubicBezTo>
                <a:lnTo>
                  <a:pt x="68052" y="1070174"/>
                </a:lnTo>
                <a:cubicBezTo>
                  <a:pt x="51954" y="1076028"/>
                  <a:pt x="39514" y="1082614"/>
                  <a:pt x="30733" y="1089931"/>
                </a:cubicBezTo>
                <a:lnTo>
                  <a:pt x="0" y="1037246"/>
                </a:lnTo>
                <a:cubicBezTo>
                  <a:pt x="13171" y="1032856"/>
                  <a:pt x="23416" y="1026270"/>
                  <a:pt x="30733" y="1017489"/>
                </a:cubicBezTo>
                <a:cubicBezTo>
                  <a:pt x="61466" y="967731"/>
                  <a:pt x="82687" y="928949"/>
                  <a:pt x="94394" y="901143"/>
                </a:cubicBezTo>
                <a:cubicBezTo>
                  <a:pt x="101712" y="885045"/>
                  <a:pt x="106834" y="871873"/>
                  <a:pt x="109761" y="861629"/>
                </a:cubicBezTo>
                <a:cubicBezTo>
                  <a:pt x="111224" y="858702"/>
                  <a:pt x="111956" y="857239"/>
                  <a:pt x="111956" y="857239"/>
                </a:cubicBezTo>
                <a:close/>
                <a:moveTo>
                  <a:pt x="498314" y="233425"/>
                </a:moveTo>
                <a:cubicBezTo>
                  <a:pt x="501241" y="236352"/>
                  <a:pt x="504900" y="240011"/>
                  <a:pt x="509290" y="244402"/>
                </a:cubicBezTo>
                <a:cubicBezTo>
                  <a:pt x="518071" y="254646"/>
                  <a:pt x="524656" y="261231"/>
                  <a:pt x="529047" y="264158"/>
                </a:cubicBezTo>
                <a:cubicBezTo>
                  <a:pt x="531974" y="267085"/>
                  <a:pt x="532706" y="270012"/>
                  <a:pt x="531242" y="272939"/>
                </a:cubicBezTo>
                <a:cubicBezTo>
                  <a:pt x="529779" y="274403"/>
                  <a:pt x="526852" y="275135"/>
                  <a:pt x="522461" y="275135"/>
                </a:cubicBezTo>
                <a:cubicBezTo>
                  <a:pt x="510753" y="273671"/>
                  <a:pt x="490997" y="273671"/>
                  <a:pt x="463190" y="275135"/>
                </a:cubicBezTo>
                <a:cubicBezTo>
                  <a:pt x="445629" y="275135"/>
                  <a:pt x="431726" y="275135"/>
                  <a:pt x="421481" y="275135"/>
                </a:cubicBezTo>
                <a:lnTo>
                  <a:pt x="381968" y="277330"/>
                </a:lnTo>
                <a:cubicBezTo>
                  <a:pt x="387821" y="278793"/>
                  <a:pt x="390017" y="280988"/>
                  <a:pt x="388553" y="283915"/>
                </a:cubicBezTo>
                <a:lnTo>
                  <a:pt x="388553" y="336601"/>
                </a:lnTo>
                <a:lnTo>
                  <a:pt x="436848" y="334405"/>
                </a:lnTo>
                <a:cubicBezTo>
                  <a:pt x="442702" y="332942"/>
                  <a:pt x="452214" y="331478"/>
                  <a:pt x="465386" y="330015"/>
                </a:cubicBezTo>
                <a:cubicBezTo>
                  <a:pt x="478557" y="328551"/>
                  <a:pt x="487338" y="327820"/>
                  <a:pt x="491728" y="327820"/>
                </a:cubicBezTo>
                <a:cubicBezTo>
                  <a:pt x="500509" y="336601"/>
                  <a:pt x="508558" y="344650"/>
                  <a:pt x="515876" y="351967"/>
                </a:cubicBezTo>
                <a:cubicBezTo>
                  <a:pt x="518803" y="354894"/>
                  <a:pt x="520266" y="357089"/>
                  <a:pt x="520266" y="358553"/>
                </a:cubicBezTo>
                <a:cubicBezTo>
                  <a:pt x="518803" y="360016"/>
                  <a:pt x="515876" y="360748"/>
                  <a:pt x="511485" y="360748"/>
                </a:cubicBezTo>
                <a:cubicBezTo>
                  <a:pt x="492460" y="360748"/>
                  <a:pt x="475630" y="361480"/>
                  <a:pt x="460995" y="362943"/>
                </a:cubicBezTo>
                <a:lnTo>
                  <a:pt x="388553" y="367334"/>
                </a:lnTo>
                <a:lnTo>
                  <a:pt x="388553" y="446361"/>
                </a:lnTo>
                <a:cubicBezTo>
                  <a:pt x="426604" y="452215"/>
                  <a:pt x="477093" y="452947"/>
                  <a:pt x="540023" y="448556"/>
                </a:cubicBezTo>
                <a:lnTo>
                  <a:pt x="537828" y="463923"/>
                </a:lnTo>
                <a:cubicBezTo>
                  <a:pt x="523193" y="472704"/>
                  <a:pt x="507095" y="487339"/>
                  <a:pt x="489533" y="507827"/>
                </a:cubicBezTo>
                <a:cubicBezTo>
                  <a:pt x="485143" y="518072"/>
                  <a:pt x="475630" y="521730"/>
                  <a:pt x="460995" y="518803"/>
                </a:cubicBezTo>
                <a:cubicBezTo>
                  <a:pt x="358552" y="518803"/>
                  <a:pt x="289769" y="483680"/>
                  <a:pt x="254645" y="413433"/>
                </a:cubicBezTo>
                <a:cubicBezTo>
                  <a:pt x="235620" y="463191"/>
                  <a:pt x="200496" y="503437"/>
                  <a:pt x="149275" y="534170"/>
                </a:cubicBezTo>
                <a:lnTo>
                  <a:pt x="140494" y="525389"/>
                </a:lnTo>
                <a:cubicBezTo>
                  <a:pt x="172690" y="477094"/>
                  <a:pt x="193911" y="425141"/>
                  <a:pt x="204155" y="369529"/>
                </a:cubicBezTo>
                <a:cubicBezTo>
                  <a:pt x="208546" y="346113"/>
                  <a:pt x="210741" y="325624"/>
                  <a:pt x="210741" y="308063"/>
                </a:cubicBezTo>
                <a:cubicBezTo>
                  <a:pt x="210741" y="303672"/>
                  <a:pt x="211473" y="301477"/>
                  <a:pt x="212936" y="301477"/>
                </a:cubicBezTo>
                <a:cubicBezTo>
                  <a:pt x="214399" y="300014"/>
                  <a:pt x="217326" y="300014"/>
                  <a:pt x="221717" y="301477"/>
                </a:cubicBezTo>
                <a:cubicBezTo>
                  <a:pt x="239279" y="307331"/>
                  <a:pt x="256840" y="313185"/>
                  <a:pt x="274402" y="319039"/>
                </a:cubicBezTo>
                <a:cubicBezTo>
                  <a:pt x="278792" y="323429"/>
                  <a:pt x="280256" y="327820"/>
                  <a:pt x="278792" y="332210"/>
                </a:cubicBezTo>
                <a:cubicBezTo>
                  <a:pt x="278792" y="335137"/>
                  <a:pt x="276597" y="342454"/>
                  <a:pt x="272207" y="354162"/>
                </a:cubicBezTo>
                <a:cubicBezTo>
                  <a:pt x="267816" y="367334"/>
                  <a:pt x="264889" y="376846"/>
                  <a:pt x="263426" y="382700"/>
                </a:cubicBezTo>
                <a:cubicBezTo>
                  <a:pt x="280988" y="401725"/>
                  <a:pt x="300745" y="416360"/>
                  <a:pt x="322697" y="426604"/>
                </a:cubicBezTo>
                <a:lnTo>
                  <a:pt x="322697" y="279525"/>
                </a:lnTo>
                <a:lnTo>
                  <a:pt x="285378" y="279525"/>
                </a:lnTo>
                <a:cubicBezTo>
                  <a:pt x="266353" y="279525"/>
                  <a:pt x="238547" y="280988"/>
                  <a:pt x="201960" y="283915"/>
                </a:cubicBezTo>
                <a:lnTo>
                  <a:pt x="180008" y="250987"/>
                </a:lnTo>
                <a:cubicBezTo>
                  <a:pt x="194643" y="250987"/>
                  <a:pt x="218790" y="250255"/>
                  <a:pt x="252450" y="248792"/>
                </a:cubicBezTo>
                <a:cubicBezTo>
                  <a:pt x="265621" y="248792"/>
                  <a:pt x="273670" y="248792"/>
                  <a:pt x="276597" y="248792"/>
                </a:cubicBezTo>
                <a:lnTo>
                  <a:pt x="406115" y="244402"/>
                </a:lnTo>
                <a:cubicBezTo>
                  <a:pt x="409042" y="244402"/>
                  <a:pt x="413432" y="244402"/>
                  <a:pt x="419286" y="244402"/>
                </a:cubicBezTo>
                <a:cubicBezTo>
                  <a:pt x="457337" y="241475"/>
                  <a:pt x="483679" y="237816"/>
                  <a:pt x="498314" y="233425"/>
                </a:cubicBezTo>
                <a:close/>
                <a:moveTo>
                  <a:pt x="377577" y="136836"/>
                </a:moveTo>
                <a:lnTo>
                  <a:pt x="289769" y="141226"/>
                </a:lnTo>
                <a:lnTo>
                  <a:pt x="289769" y="178545"/>
                </a:lnTo>
                <a:lnTo>
                  <a:pt x="384163" y="174155"/>
                </a:lnTo>
                <a:cubicBezTo>
                  <a:pt x="395871" y="174155"/>
                  <a:pt x="406115" y="173423"/>
                  <a:pt x="414896" y="171959"/>
                </a:cubicBezTo>
                <a:lnTo>
                  <a:pt x="414896" y="136836"/>
                </a:lnTo>
                <a:cubicBezTo>
                  <a:pt x="406115" y="136836"/>
                  <a:pt x="393675" y="136836"/>
                  <a:pt x="377577" y="136836"/>
                </a:cubicBezTo>
                <a:close/>
                <a:moveTo>
                  <a:pt x="417091" y="68784"/>
                </a:moveTo>
                <a:lnTo>
                  <a:pt x="289769" y="73175"/>
                </a:lnTo>
                <a:lnTo>
                  <a:pt x="289769" y="112689"/>
                </a:lnTo>
                <a:lnTo>
                  <a:pt x="370991" y="108298"/>
                </a:lnTo>
                <a:cubicBezTo>
                  <a:pt x="375382" y="108298"/>
                  <a:pt x="381968" y="107566"/>
                  <a:pt x="390748" y="106103"/>
                </a:cubicBezTo>
                <a:cubicBezTo>
                  <a:pt x="398066" y="106103"/>
                  <a:pt x="403188" y="106103"/>
                  <a:pt x="406115" y="106103"/>
                </a:cubicBezTo>
                <a:cubicBezTo>
                  <a:pt x="409042" y="110493"/>
                  <a:pt x="412701" y="114884"/>
                  <a:pt x="417091" y="119274"/>
                </a:cubicBezTo>
                <a:close/>
                <a:moveTo>
                  <a:pt x="423677" y="11709"/>
                </a:moveTo>
                <a:cubicBezTo>
                  <a:pt x="425140" y="10245"/>
                  <a:pt x="428067" y="10977"/>
                  <a:pt x="432457" y="13904"/>
                </a:cubicBezTo>
                <a:cubicBezTo>
                  <a:pt x="439775" y="19758"/>
                  <a:pt x="451483" y="28539"/>
                  <a:pt x="467581" y="40247"/>
                </a:cubicBezTo>
                <a:cubicBezTo>
                  <a:pt x="480752" y="47564"/>
                  <a:pt x="488801" y="52686"/>
                  <a:pt x="491728" y="55613"/>
                </a:cubicBezTo>
                <a:cubicBezTo>
                  <a:pt x="497582" y="60003"/>
                  <a:pt x="500509" y="63662"/>
                  <a:pt x="500509" y="66589"/>
                </a:cubicBezTo>
                <a:cubicBezTo>
                  <a:pt x="500509" y="69516"/>
                  <a:pt x="497582" y="71711"/>
                  <a:pt x="491728" y="73175"/>
                </a:cubicBezTo>
                <a:cubicBezTo>
                  <a:pt x="482947" y="76102"/>
                  <a:pt x="479289" y="81956"/>
                  <a:pt x="480752" y="90736"/>
                </a:cubicBezTo>
                <a:cubicBezTo>
                  <a:pt x="479289" y="106835"/>
                  <a:pt x="478557" y="141226"/>
                  <a:pt x="478557" y="193912"/>
                </a:cubicBezTo>
                <a:cubicBezTo>
                  <a:pt x="478557" y="198302"/>
                  <a:pt x="477825" y="201229"/>
                  <a:pt x="476362" y="202692"/>
                </a:cubicBezTo>
                <a:cubicBezTo>
                  <a:pt x="467581" y="207083"/>
                  <a:pt x="450019" y="212937"/>
                  <a:pt x="423677" y="220254"/>
                </a:cubicBezTo>
                <a:cubicBezTo>
                  <a:pt x="416359" y="221718"/>
                  <a:pt x="413432" y="219522"/>
                  <a:pt x="414896" y="213668"/>
                </a:cubicBezTo>
                <a:lnTo>
                  <a:pt x="414896" y="202692"/>
                </a:lnTo>
                <a:cubicBezTo>
                  <a:pt x="407578" y="202692"/>
                  <a:pt x="399529" y="202692"/>
                  <a:pt x="390748" y="202692"/>
                </a:cubicBezTo>
                <a:lnTo>
                  <a:pt x="289769" y="207083"/>
                </a:lnTo>
                <a:cubicBezTo>
                  <a:pt x="289769" y="212937"/>
                  <a:pt x="288305" y="216595"/>
                  <a:pt x="285378" y="218059"/>
                </a:cubicBezTo>
                <a:cubicBezTo>
                  <a:pt x="266353" y="225376"/>
                  <a:pt x="248791" y="230498"/>
                  <a:pt x="232693" y="233425"/>
                </a:cubicBezTo>
                <a:cubicBezTo>
                  <a:pt x="229766" y="234889"/>
                  <a:pt x="227571" y="234889"/>
                  <a:pt x="226107" y="233425"/>
                </a:cubicBezTo>
                <a:cubicBezTo>
                  <a:pt x="226107" y="233425"/>
                  <a:pt x="226107" y="231962"/>
                  <a:pt x="226107" y="229035"/>
                </a:cubicBezTo>
                <a:cubicBezTo>
                  <a:pt x="226107" y="218791"/>
                  <a:pt x="226107" y="196839"/>
                  <a:pt x="226107" y="163179"/>
                </a:cubicBezTo>
                <a:cubicBezTo>
                  <a:pt x="227571" y="123665"/>
                  <a:pt x="228302" y="95859"/>
                  <a:pt x="228302" y="79760"/>
                </a:cubicBezTo>
                <a:cubicBezTo>
                  <a:pt x="228302" y="63662"/>
                  <a:pt x="228302" y="47564"/>
                  <a:pt x="228302" y="31466"/>
                </a:cubicBezTo>
                <a:cubicBezTo>
                  <a:pt x="226839" y="27075"/>
                  <a:pt x="226839" y="24148"/>
                  <a:pt x="228302" y="22685"/>
                </a:cubicBezTo>
                <a:cubicBezTo>
                  <a:pt x="229766" y="21221"/>
                  <a:pt x="231961" y="21221"/>
                  <a:pt x="234888" y="22685"/>
                </a:cubicBezTo>
                <a:cubicBezTo>
                  <a:pt x="243669" y="25612"/>
                  <a:pt x="258304" y="31466"/>
                  <a:pt x="278792" y="40247"/>
                </a:cubicBezTo>
                <a:cubicBezTo>
                  <a:pt x="283183" y="41710"/>
                  <a:pt x="286842" y="43173"/>
                  <a:pt x="289769" y="44637"/>
                </a:cubicBezTo>
                <a:lnTo>
                  <a:pt x="406115" y="40247"/>
                </a:lnTo>
                <a:cubicBezTo>
                  <a:pt x="410505" y="40247"/>
                  <a:pt x="414164" y="38051"/>
                  <a:pt x="417091" y="33661"/>
                </a:cubicBezTo>
                <a:cubicBezTo>
                  <a:pt x="420018" y="29270"/>
                  <a:pt x="421481" y="24148"/>
                  <a:pt x="421481" y="18294"/>
                </a:cubicBezTo>
                <a:cubicBezTo>
                  <a:pt x="422945" y="13904"/>
                  <a:pt x="423677" y="11709"/>
                  <a:pt x="423677" y="11709"/>
                </a:cubicBezTo>
                <a:close/>
                <a:moveTo>
                  <a:pt x="83418" y="733"/>
                </a:moveTo>
                <a:cubicBezTo>
                  <a:pt x="84882" y="-731"/>
                  <a:pt x="88540" y="1"/>
                  <a:pt x="94394" y="2928"/>
                </a:cubicBezTo>
                <a:cubicBezTo>
                  <a:pt x="114883" y="8782"/>
                  <a:pt x="132445" y="16099"/>
                  <a:pt x="147080" y="24880"/>
                </a:cubicBezTo>
                <a:cubicBezTo>
                  <a:pt x="151470" y="26343"/>
                  <a:pt x="153665" y="30002"/>
                  <a:pt x="153665" y="35856"/>
                </a:cubicBezTo>
                <a:cubicBezTo>
                  <a:pt x="152202" y="46100"/>
                  <a:pt x="151470" y="65857"/>
                  <a:pt x="151470" y="95127"/>
                </a:cubicBezTo>
                <a:lnTo>
                  <a:pt x="151470" y="123665"/>
                </a:lnTo>
                <a:cubicBezTo>
                  <a:pt x="166105" y="120738"/>
                  <a:pt x="180008" y="118543"/>
                  <a:pt x="193179" y="117079"/>
                </a:cubicBezTo>
                <a:cubicBezTo>
                  <a:pt x="201960" y="127323"/>
                  <a:pt x="210009" y="136104"/>
                  <a:pt x="217326" y="143422"/>
                </a:cubicBezTo>
                <a:cubicBezTo>
                  <a:pt x="218790" y="146349"/>
                  <a:pt x="219522" y="148544"/>
                  <a:pt x="219522" y="150007"/>
                </a:cubicBezTo>
                <a:cubicBezTo>
                  <a:pt x="218058" y="151471"/>
                  <a:pt x="215131" y="152202"/>
                  <a:pt x="210741" y="152202"/>
                </a:cubicBezTo>
                <a:cubicBezTo>
                  <a:pt x="187325" y="152202"/>
                  <a:pt x="168300" y="152934"/>
                  <a:pt x="153665" y="154398"/>
                </a:cubicBezTo>
                <a:lnTo>
                  <a:pt x="151470" y="154398"/>
                </a:lnTo>
                <a:cubicBezTo>
                  <a:pt x="151470" y="179277"/>
                  <a:pt x="151470" y="204888"/>
                  <a:pt x="151470" y="231230"/>
                </a:cubicBezTo>
                <a:lnTo>
                  <a:pt x="206350" y="211473"/>
                </a:lnTo>
                <a:lnTo>
                  <a:pt x="212936" y="222449"/>
                </a:lnTo>
                <a:cubicBezTo>
                  <a:pt x="195374" y="235621"/>
                  <a:pt x="174886" y="250255"/>
                  <a:pt x="151470" y="266354"/>
                </a:cubicBezTo>
                <a:cubicBezTo>
                  <a:pt x="151470" y="279525"/>
                  <a:pt x="151470" y="291965"/>
                  <a:pt x="151470" y="303672"/>
                </a:cubicBezTo>
                <a:cubicBezTo>
                  <a:pt x="150006" y="375383"/>
                  <a:pt x="145616" y="419287"/>
                  <a:pt x="138299" y="435385"/>
                </a:cubicBezTo>
                <a:cubicBezTo>
                  <a:pt x="128054" y="467582"/>
                  <a:pt x="110493" y="496119"/>
                  <a:pt x="85614" y="520999"/>
                </a:cubicBezTo>
                <a:cubicBezTo>
                  <a:pt x="73906" y="531243"/>
                  <a:pt x="65857" y="534902"/>
                  <a:pt x="61466" y="531975"/>
                </a:cubicBezTo>
                <a:cubicBezTo>
                  <a:pt x="57076" y="529048"/>
                  <a:pt x="57076" y="520267"/>
                  <a:pt x="61466" y="505632"/>
                </a:cubicBezTo>
                <a:cubicBezTo>
                  <a:pt x="64393" y="490997"/>
                  <a:pt x="62198" y="480021"/>
                  <a:pt x="54881" y="472704"/>
                </a:cubicBezTo>
                <a:cubicBezTo>
                  <a:pt x="46100" y="460996"/>
                  <a:pt x="29270" y="444898"/>
                  <a:pt x="4391" y="424409"/>
                </a:cubicBezTo>
                <a:lnTo>
                  <a:pt x="13171" y="413433"/>
                </a:lnTo>
                <a:lnTo>
                  <a:pt x="74637" y="435385"/>
                </a:lnTo>
                <a:cubicBezTo>
                  <a:pt x="79028" y="410506"/>
                  <a:pt x="82687" y="370260"/>
                  <a:pt x="85614" y="314648"/>
                </a:cubicBezTo>
                <a:cubicBezTo>
                  <a:pt x="82687" y="316112"/>
                  <a:pt x="78296" y="319039"/>
                  <a:pt x="72442" y="323429"/>
                </a:cubicBezTo>
                <a:cubicBezTo>
                  <a:pt x="63661" y="329283"/>
                  <a:pt x="57076" y="333674"/>
                  <a:pt x="52685" y="336601"/>
                </a:cubicBezTo>
                <a:cubicBezTo>
                  <a:pt x="48295" y="339527"/>
                  <a:pt x="44636" y="339527"/>
                  <a:pt x="41709" y="336601"/>
                </a:cubicBezTo>
                <a:cubicBezTo>
                  <a:pt x="41709" y="338064"/>
                  <a:pt x="40977" y="338064"/>
                  <a:pt x="39514" y="336601"/>
                </a:cubicBezTo>
                <a:cubicBezTo>
                  <a:pt x="38051" y="333674"/>
                  <a:pt x="35124" y="330015"/>
                  <a:pt x="30733" y="325624"/>
                </a:cubicBezTo>
                <a:cubicBezTo>
                  <a:pt x="17562" y="308063"/>
                  <a:pt x="8781" y="293428"/>
                  <a:pt x="4391" y="281720"/>
                </a:cubicBezTo>
                <a:lnTo>
                  <a:pt x="85614" y="253182"/>
                </a:lnTo>
                <a:cubicBezTo>
                  <a:pt x="85614" y="222449"/>
                  <a:pt x="85614" y="190985"/>
                  <a:pt x="85614" y="158788"/>
                </a:cubicBezTo>
                <a:lnTo>
                  <a:pt x="74637" y="158788"/>
                </a:lnTo>
                <a:cubicBezTo>
                  <a:pt x="57076" y="161715"/>
                  <a:pt x="40977" y="163179"/>
                  <a:pt x="26343" y="163179"/>
                </a:cubicBezTo>
                <a:lnTo>
                  <a:pt x="6586" y="132446"/>
                </a:lnTo>
                <a:cubicBezTo>
                  <a:pt x="15367" y="132446"/>
                  <a:pt x="27806" y="131714"/>
                  <a:pt x="43904" y="130250"/>
                </a:cubicBezTo>
                <a:cubicBezTo>
                  <a:pt x="54149" y="130250"/>
                  <a:pt x="61466" y="130250"/>
                  <a:pt x="65857" y="130250"/>
                </a:cubicBezTo>
                <a:lnTo>
                  <a:pt x="85614" y="128055"/>
                </a:lnTo>
                <a:lnTo>
                  <a:pt x="85614" y="95127"/>
                </a:lnTo>
                <a:cubicBezTo>
                  <a:pt x="85614" y="55613"/>
                  <a:pt x="84882" y="27807"/>
                  <a:pt x="83418" y="11709"/>
                </a:cubicBezTo>
                <a:cubicBezTo>
                  <a:pt x="81955" y="5855"/>
                  <a:pt x="81955" y="2196"/>
                  <a:pt x="83418" y="7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dist="38100" dir="2700000" algn="tl">
              <a:srgbClr val="000000">
                <a:alpha val="43137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颜宋简体_中" panose="02000000000000000000" pitchFamily="2" charset="-122"/>
              <a:ea typeface="方正颜宋简体_中" panose="02000000000000000000" pitchFamily="2" charset="-122"/>
              <a:cs typeface="方正颜宋简体_中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26965" y="825500"/>
            <a:ext cx="5403215" cy="5246370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12.8.1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KD树的定义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12.8.2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KD树的建立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12.8.3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KD树的查找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12.8.4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KD树的插入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12.8.5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KD树删除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12.8.6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KD树应用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12.8.7   KD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树小结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12.8.8   KD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树作业</a:t>
            </a:r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  </a:t>
            </a:r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11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12.8.1  </a:t>
            </a:r>
            <a:r>
              <a:rPr lang="zh-CN" altLang="en-US" sz="2800">
                <a:sym typeface="+mn-ea"/>
              </a:rPr>
              <a:t>KD树的定义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12.8.1  KD树的定义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84200" y="1620520"/>
            <a:ext cx="10925810" cy="3824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KD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树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(k-dimensional tree)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，是用来分割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维数据空间的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数据结构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，常用来作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多维空间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的关键数据的搜索。</a:t>
            </a:r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KD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树是每个结点均为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维数值点的二叉树，其上的每个结点代表一个超平面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(R</a:t>
            </a:r>
            <a:r>
              <a:rPr lang="en-US" altLang="zh-CN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空间中的某个超平面是该空间内的一个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n-1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维的仿射子空间。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n - 1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维仿射子空间即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n-1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维子空间的一个平移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，该超平面垂直于当前划分维度的坐标轴，在该维度上将空间划分为两部分，一部分在其左子树，另一部分在其右子树。即若当前结点的划分维度为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，其左子树上所有点在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维的坐标值均小于当前值，右子树上所有点在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维的坐标值均大于等于当前值，本定义对其任意子结点均成立。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12.8.2  </a:t>
            </a:r>
            <a:r>
              <a:rPr lang="zh-CN" altLang="en-US" sz="2800">
                <a:sym typeface="+mn-ea"/>
              </a:rPr>
              <a:t>KD树的建立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12.8.</a:t>
            </a:r>
            <a:r>
              <a:rPr lang="en-US" dirty="0"/>
              <a:t>2</a:t>
            </a:r>
            <a:r>
              <a:rPr dirty="0"/>
              <a:t>  KD树的</a:t>
            </a:r>
            <a:r>
              <a:rPr lang="zh-CN" dirty="0"/>
              <a:t>建立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8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7690" y="1517015"/>
            <a:ext cx="10925810" cy="479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KD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树是一颗二叉树，它的每一个结点包括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[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特征坐标，切分轴，指向左孩结点的指针，指向右孩结点的指针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]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。其中，特征坐标是线性空间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</a:t>
            </a:r>
            <a:r>
              <a:rPr lang="en-US" altLang="zh-CN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中的一个点（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,x</a:t>
            </a:r>
            <a:r>
              <a:rPr lang="en-US" altLang="zh-CN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,…,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</a:t>
            </a:r>
            <a:r>
              <a:rPr lang="en-US" altLang="zh-CN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）。</a:t>
            </a:r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切分轴由一个整数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表示，这里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 &lt;= r &lt;= n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，是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维空间中沿第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r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维进行的一次分割。</a:t>
            </a:r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结点的左分支和右分支分别都是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kd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树，并且满足：如果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y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是左分支的一个特征坐标，那么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</a:t>
            </a:r>
            <a:r>
              <a:rPr lang="en-US" altLang="zh-CN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</a:t>
            </a:r>
            <a:r>
              <a:rPr lang="en-US" altLang="zh-CN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&lt;=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</a:t>
            </a:r>
            <a:r>
              <a:rPr lang="en-US" altLang="zh-CN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z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是右分支的一个特征坐标，那么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</a:t>
            </a:r>
            <a:r>
              <a:rPr lang="en-US" altLang="zh-CN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</a:t>
            </a:r>
            <a:r>
              <a:rPr lang="en-US" altLang="zh-CN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&gt;=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</a:t>
            </a:r>
            <a:r>
              <a:rPr lang="en-US" altLang="zh-CN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12.8.2  </a:t>
            </a:r>
            <a:r>
              <a:rPr lang="zh-CN" altLang="en-US" sz="2800">
                <a:sym typeface="+mn-ea"/>
              </a:rPr>
              <a:t>KD树的建立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12.8.</a:t>
            </a:r>
            <a:r>
              <a:rPr lang="en-US" dirty="0"/>
              <a:t>2</a:t>
            </a:r>
            <a:r>
              <a:rPr dirty="0"/>
              <a:t>  KD树的</a:t>
            </a:r>
            <a:r>
              <a:rPr lang="zh-CN" dirty="0"/>
              <a:t>建立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7690" y="1590040"/>
            <a:ext cx="1092581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初始化：r = 1,读入所有样本数据到S集；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只要r &lt;= n，则循环下面步骤：</a:t>
            </a:r>
          </a:p>
          <a:p>
            <a:pPr marL="914400" lvl="1" indent="-457200">
              <a:lnSpc>
                <a:spcPct val="14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1.如果 |S| = 1，记录 S 中唯一的一个点为当前结点的特征数据，并且该结点没有左分支和右分支。其中|S|指集合 S 中元素的数量。</a:t>
            </a:r>
          </a:p>
          <a:p>
            <a:pPr marL="914400" lvl="1" indent="-457200">
              <a:lnSpc>
                <a:spcPct val="14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2.如果 |S|&gt;1：</a:t>
            </a:r>
          </a:p>
          <a:p>
            <a:pPr marL="1371600" lvl="2" indent="-457200">
              <a:lnSpc>
                <a:spcPct val="140000"/>
              </a:lnSpc>
              <a:buFont typeface="+mj-lt"/>
              <a:buAutoNum type="alphaLcParenR"/>
            </a:pP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2.1.将 S 内所有点按照第 r 个坐标的大小进行排序；</a:t>
            </a:r>
          </a:p>
          <a:p>
            <a:pPr marL="1371600" lvl="2" indent="-457200">
              <a:lnSpc>
                <a:spcPct val="140000"/>
              </a:lnSpc>
              <a:buFont typeface="+mj-lt"/>
              <a:buAutoNum type="alphaLcParenR"/>
            </a:pP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2.2.选出该排列后的中位元素（如果一共有偶数个元素，则选择中位左边或右边的元素，左或右并无影响），作为当前结点的特征坐标，并且记录切分轴 r；</a:t>
            </a:r>
          </a:p>
          <a:p>
            <a:pPr marL="1371600" lvl="2" indent="-457200">
              <a:lnSpc>
                <a:spcPct val="140000"/>
              </a:lnSpc>
              <a:buFont typeface="+mj-lt"/>
              <a:buAutoNum type="alphaLcParenR"/>
            </a:pP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2.3.将 SL 设为在 S 中所有排列在中位元素之前的元素； SR 设为在 S 中所有排列在中位元素后的元素；</a:t>
            </a:r>
          </a:p>
          <a:p>
            <a:pPr marL="1371600" lvl="2" indent="-457200">
              <a:lnSpc>
                <a:spcPct val="140000"/>
              </a:lnSpc>
              <a:buFont typeface="+mj-lt"/>
              <a:buAutoNum type="alphaLcParenR"/>
            </a:pP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2.4.当前结点的左分支设为以 SL   为数据集并且 r 为切分轴制作出的 kd 树；当前结点的右分支设为以 SR  为数据集并且 r 为切分轴制作出的 kd 树。</a:t>
            </a:r>
          </a:p>
          <a:p>
            <a:pPr marL="1371600" lvl="2" indent="-457200">
              <a:lnSpc>
                <a:spcPct val="140000"/>
              </a:lnSpc>
              <a:buFont typeface="+mj-lt"/>
              <a:buAutoNum type="alphaLcParenR"/>
            </a:pP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2.5   r=(r+1) % n</a:t>
            </a:r>
          </a:p>
        </p:txBody>
      </p:sp>
      <p:sp>
        <p:nvSpPr>
          <p:cNvPr id="29" name="任意多边形: 形状 28"/>
          <p:cNvSpPr/>
          <p:nvPr>
            <p:custDataLst>
              <p:tags r:id="rId2"/>
            </p:custDataLst>
          </p:nvPr>
        </p:nvSpPr>
        <p:spPr>
          <a:xfrm>
            <a:off x="707390" y="1125220"/>
            <a:ext cx="4044950" cy="464820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lstStyle/>
          <a:p>
            <a:pPr marL="0" indent="0" algn="ctr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树的建立算法描述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12.8.2  </a:t>
            </a:r>
            <a:r>
              <a:rPr lang="zh-CN" altLang="en-US" sz="2800">
                <a:sym typeface="+mn-ea"/>
              </a:rPr>
              <a:t>KD树的建立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12.8.</a:t>
            </a:r>
            <a:r>
              <a:rPr lang="en-US" dirty="0"/>
              <a:t>2</a:t>
            </a:r>
            <a:r>
              <a:rPr dirty="0"/>
              <a:t>  KD树的</a:t>
            </a:r>
            <a:r>
              <a:rPr lang="zh-CN" dirty="0"/>
              <a:t>建立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7690" y="1381760"/>
            <a:ext cx="10925810" cy="4932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已知平面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个点的坐标为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(2,6)(9,9)(4,7)(1,5)(7,3)(8,2)(3,8)(6,1)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，请建立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KD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12.8.2  </a:t>
            </a:r>
            <a:r>
              <a:rPr lang="zh-CN" altLang="en-US" sz="2800">
                <a:sym typeface="+mn-ea"/>
              </a:rPr>
              <a:t>KD树的建立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12.8.</a:t>
            </a:r>
            <a:r>
              <a:rPr lang="en-US" dirty="0"/>
              <a:t>2</a:t>
            </a:r>
            <a:r>
              <a:rPr dirty="0"/>
              <a:t>  KD树的</a:t>
            </a:r>
            <a:r>
              <a:rPr lang="zh-CN" dirty="0"/>
              <a:t>建立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7690" y="1381760"/>
            <a:ext cx="10925810" cy="4932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已知平面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个点的坐标为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(2,6)(9,9)(4,7)(1,5)(7,3)(8,2)(3,8)(6,1)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，请建立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KD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树。</a:t>
            </a:r>
          </a:p>
        </p:txBody>
      </p:sp>
      <p:pic>
        <p:nvPicPr>
          <p:cNvPr id="6" name="图形 234"/>
          <p:cNvPicPr/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401058" y="2637207"/>
            <a:ext cx="3326971" cy="2522283"/>
          </a:xfrm>
          <a:prstGeom prst="rect">
            <a:avLst/>
          </a:prstGeom>
        </p:spPr>
      </p:pic>
      <p:pic>
        <p:nvPicPr>
          <p:cNvPr id="7" name="图形 235"/>
          <p:cNvPicPr/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134615" y="2953791"/>
            <a:ext cx="2767435" cy="2039875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3284701" y="5383049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平面区域划分</a:t>
            </a: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7875331" y="5383048"/>
            <a:ext cx="1861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建立的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KD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0943"/>
            <a:ext cx="10515600" cy="518958"/>
          </a:xfrm>
        </p:spPr>
        <p:txBody>
          <a:bodyPr/>
          <a:lstStyle/>
          <a:p>
            <a:r>
              <a:rPr lang="en-US" altLang="zh-CN" sz="2800" dirty="0"/>
              <a:t>12.8.3  </a:t>
            </a:r>
            <a:r>
              <a:rPr lang="zh-CN" altLang="en-US" sz="2800">
                <a:sym typeface="+mn-ea"/>
              </a:rPr>
              <a:t>KD树的查找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12.8.</a:t>
            </a:r>
            <a:r>
              <a:rPr lang="en-US" dirty="0"/>
              <a:t>3</a:t>
            </a:r>
            <a:r>
              <a:rPr dirty="0"/>
              <a:t>  KD树的</a:t>
            </a:r>
            <a:r>
              <a:rPr lang="zh-CN" dirty="0"/>
              <a:t>查找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7970" y="897146"/>
            <a:ext cx="10925530" cy="5417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查找分为查找关键字所在结点和查找最大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最小关键字所在结点。</a:t>
            </a:r>
          </a:p>
          <a:p>
            <a:pPr marL="0" lv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查找关键字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根据待查找的数据，从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r=1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维度依次和根结点的对应维度关键字比较大小，相等则在本结点继续比较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 =(r+1) % n 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的下一个维度的关键字，如果所有维度的关键字都相同，则查找成功。否则，如果待查找数据比当前结点的对应维度关键字小，则转左分支；否则转右分支；然后继续比较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r=(r+1) % n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的下一个维度的关键字大小。直到找到所有维度相同的关键字，则查找成功，或者找到空指针，则待查找数据不在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KD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树中，查找失败。</a:t>
            </a:r>
          </a:p>
          <a:p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形 234"/>
          <p:cNvPicPr/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165692" y="4544337"/>
            <a:ext cx="1930058" cy="1494513"/>
          </a:xfrm>
          <a:prstGeom prst="rect">
            <a:avLst/>
          </a:prstGeom>
        </p:spPr>
      </p:pic>
      <p:pic>
        <p:nvPicPr>
          <p:cNvPr id="7" name="图形 235"/>
          <p:cNvPicPr/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410647" y="4407513"/>
            <a:ext cx="2457003" cy="1494513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232626" y="6228976"/>
            <a:ext cx="203132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平面区域划分</a:t>
            </a: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5933217" y="6038850"/>
            <a:ext cx="186140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建立的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KD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任意多边形: 形状 28"/>
          <p:cNvSpPr/>
          <p:nvPr>
            <p:custDataLst>
              <p:tags r:id="rId6"/>
            </p:custDataLst>
          </p:nvPr>
        </p:nvSpPr>
        <p:spPr>
          <a:xfrm>
            <a:off x="838200" y="3889375"/>
            <a:ext cx="5257165" cy="464820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lstStyle/>
          <a:p>
            <a:pPr marL="0" indent="0" algn="ctr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例：查找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(2,4),(8,2)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这两个结点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U4YmNlNWMwMjlhM2UyZmExYjU5ZGZkYjU0MmU2OG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2563</Words>
  <Application>Microsoft Office PowerPoint</Application>
  <PresentationFormat>宽屏</PresentationFormat>
  <Paragraphs>194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方正美黑简体</vt:lpstr>
      <vt:lpstr>方正颜宋简体_中</vt:lpstr>
      <vt:lpstr>华文中宋</vt:lpstr>
      <vt:lpstr>宋体</vt:lpstr>
      <vt:lpstr>微软雅黑</vt:lpstr>
      <vt:lpstr>幼圆</vt:lpstr>
      <vt:lpstr>Arial</vt:lpstr>
      <vt:lpstr>Bauhaus 93</vt:lpstr>
      <vt:lpstr>Calibri</vt:lpstr>
      <vt:lpstr>Calibri Light</vt:lpstr>
      <vt:lpstr>Segoe UI Black</vt:lpstr>
      <vt:lpstr>Times New Roman</vt:lpstr>
      <vt:lpstr>Webdings</vt:lpstr>
      <vt:lpstr>Wingdings</vt:lpstr>
      <vt:lpstr>Office 主题</vt:lpstr>
      <vt:lpstr>PowerPoint 演示文稿</vt:lpstr>
      <vt:lpstr>PowerPoint 演示文稿</vt:lpstr>
      <vt:lpstr>PowerPoint 演示文稿</vt:lpstr>
      <vt:lpstr>12.8.1  KD树的定义</vt:lpstr>
      <vt:lpstr>12.8.2  KD树的建立</vt:lpstr>
      <vt:lpstr>12.8.2  KD树的建立</vt:lpstr>
      <vt:lpstr>12.8.2  KD树的建立</vt:lpstr>
      <vt:lpstr>12.8.2  KD树的建立</vt:lpstr>
      <vt:lpstr>12.8.3  KD树的查找</vt:lpstr>
      <vt:lpstr>12.8.3  KD树的查找</vt:lpstr>
      <vt:lpstr>12.8.3  KD树的查找</vt:lpstr>
      <vt:lpstr>12.8.3  KD树的查找</vt:lpstr>
      <vt:lpstr>12.8.3  KD树的查找</vt:lpstr>
      <vt:lpstr>12.8.4  KD树的插入</vt:lpstr>
      <vt:lpstr>12.8.4  KD树的插入</vt:lpstr>
      <vt:lpstr>12.8.5  KD树的删除</vt:lpstr>
      <vt:lpstr>12.8.5  KD树的删除</vt:lpstr>
      <vt:lpstr>12.8.6  KD树的应用</vt:lpstr>
      <vt:lpstr>12.8.6  KD树的应用</vt:lpstr>
      <vt:lpstr>12.8.6  KD树的应用</vt:lpstr>
      <vt:lpstr>12.8.6  KD树的应用</vt:lpstr>
      <vt:lpstr>12.8.6  KD树的应用</vt:lpstr>
      <vt:lpstr>12.8.6  KD树的应用</vt:lpstr>
      <vt:lpstr>12.8.6  KD树的应用</vt:lpstr>
      <vt:lpstr>12.8.7  KD树小结</vt:lpstr>
      <vt:lpstr>12.8.8  KD树作业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倪文慧</cp:lastModifiedBy>
  <cp:revision>34</cp:revision>
  <dcterms:created xsi:type="dcterms:W3CDTF">2023-08-06T08:09:00Z</dcterms:created>
  <dcterms:modified xsi:type="dcterms:W3CDTF">2024-07-08T13:04:09Z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02C628BAACAC44F281C99582EE9254F3_13</vt:lpwstr>
  </property>
  <property fmtid="{D5CDD505-2E9C-101B-9397-08002B2CF9AE}" pid="3" name="KSOProductBuildVer">
    <vt:lpwstr>2052-12.1.0.15120</vt:lpwstr>
  </property>
</Properties>
</file>