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308" r:id="rId5"/>
    <p:sldId id="346" r:id="rId6"/>
    <p:sldId id="350" r:id="rId7"/>
    <p:sldId id="351" r:id="rId8"/>
    <p:sldId id="353" r:id="rId9"/>
    <p:sldId id="355" r:id="rId10"/>
    <p:sldId id="356" r:id="rId11"/>
    <p:sldId id="357" r:id="rId12"/>
    <p:sldId id="358" r:id="rId13"/>
    <p:sldId id="359" r:id="rId14"/>
    <p:sldId id="361" r:id="rId15"/>
    <p:sldId id="362" r:id="rId16"/>
    <p:sldId id="364" r:id="rId17"/>
    <p:sldId id="365" r:id="rId18"/>
    <p:sldId id="366" r:id="rId19"/>
    <p:sldId id="377" r:id="rId20"/>
    <p:sldId id="401" r:id="rId21"/>
    <p:sldId id="376" r:id="rId22"/>
    <p:sldId id="378" r:id="rId23"/>
    <p:sldId id="379" r:id="rId24"/>
    <p:sldId id="380" r:id="rId25"/>
    <p:sldId id="381" r:id="rId26"/>
    <p:sldId id="382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2" r:id="rId35"/>
    <p:sldId id="410" r:id="rId36"/>
    <p:sldId id="393" r:id="rId37"/>
    <p:sldId id="394" r:id="rId38"/>
    <p:sldId id="395" r:id="rId39"/>
    <p:sldId id="396" r:id="rId40"/>
    <p:sldId id="398" r:id="rId41"/>
    <p:sldId id="397" r:id="rId42"/>
    <p:sldId id="399" r:id="rId43"/>
    <p:sldId id="400" r:id="rId44"/>
    <p:sldId id="367" r:id="rId45"/>
    <p:sldId id="368" r:id="rId46"/>
    <p:sldId id="369" r:id="rId47"/>
    <p:sldId id="370" r:id="rId48"/>
    <p:sldId id="371" r:id="rId49"/>
    <p:sldId id="408" r:id="rId50"/>
    <p:sldId id="409" r:id="rId51"/>
    <p:sldId id="374" r:id="rId52"/>
    <p:sldId id="375" r:id="rId53"/>
    <p:sldId id="402" r:id="rId54"/>
    <p:sldId id="403" r:id="rId55"/>
    <p:sldId id="404" r:id="rId56"/>
    <p:sldId id="405" r:id="rId57"/>
    <p:sldId id="406" r:id="rId58"/>
    <p:sldId id="407" r:id="rId59"/>
    <p:sldId id="331" r:id="rId60"/>
    <p:sldId id="270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84"/>
    <a:srgbClr val="FF9933"/>
    <a:srgbClr val="FF6600"/>
    <a:srgbClr val="FF7C80"/>
    <a:srgbClr val="FF3399"/>
    <a:srgbClr val="FF33CC"/>
    <a:srgbClr val="009999"/>
    <a:srgbClr val="51ADB7"/>
    <a:srgbClr val="C1E2E5"/>
    <a:srgbClr val="7DC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79551" autoAdjust="0"/>
  </p:normalViewPr>
  <p:slideViewPr>
    <p:cSldViewPr snapToGrid="0">
      <p:cViewPr>
        <p:scale>
          <a:sx n="93" d="100"/>
          <a:sy n="93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56"/>
    </p:cViewPr>
  </p:sorter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0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itchFamily="34" charset="-122"/>
              </a:rPr>
              <a:t>程序员对磁盘文件进行输入输出时，都需要管理标志文件当前位置的文件指针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09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Times New Roman" pitchFamily="18" charset="0"/>
              </a:rPr>
              <a:t>先进先出（</a:t>
            </a:r>
            <a:r>
              <a:rPr lang="en-US" altLang="zh-CN" sz="2400" dirty="0">
                <a:latin typeface="Times New Roman" pitchFamily="18" charset="0"/>
              </a:rPr>
              <a:t>FIFO</a:t>
            </a:r>
            <a:r>
              <a:rPr lang="zh-CN" altLang="en-US" sz="2400" dirty="0">
                <a:latin typeface="Times New Roman" pitchFamily="18" charset="0"/>
              </a:rPr>
              <a:t>）：替换出被占用时间最长的缓冲块。队列管理，队列头被重用，重用后调到队列尾</a:t>
            </a:r>
          </a:p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Times New Roman" pitchFamily="18" charset="0"/>
              </a:rPr>
              <a:t>最不频繁使用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( LFU ):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记录每个缓冲区被访问次数，次数最少的最先淘汰</a:t>
            </a:r>
          </a:p>
          <a:p>
            <a:pPr marL="723900" lvl="1" indent="-3683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pitchFamily="34" charset="0"/>
              </a:rPr>
              <a:t>(1) </a:t>
            </a:r>
            <a:r>
              <a:rPr lang="zh-CN" altLang="en-US" sz="2000" dirty="0">
                <a:latin typeface="Arial" pitchFamily="34" charset="0"/>
              </a:rPr>
              <a:t>它需要对每一个缓冲区维护访问计数；</a:t>
            </a:r>
          </a:p>
          <a:p>
            <a:pPr marL="723900" lvl="1" indent="-3683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pitchFamily="34" charset="0"/>
              </a:rPr>
              <a:t>(2) </a:t>
            </a:r>
            <a:r>
              <a:rPr lang="zh-CN" altLang="en-US" sz="2000" dirty="0">
                <a:latin typeface="Arial" pitchFamily="34" charset="0"/>
              </a:rPr>
              <a:t>过去被引用多次可能与现在无关</a:t>
            </a:r>
          </a:p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Times New Roman" pitchFamily="18" charset="0"/>
              </a:rPr>
              <a:t>最近最少使用（</a:t>
            </a:r>
            <a:r>
              <a:rPr lang="en-US" altLang="zh-CN" sz="2400" dirty="0">
                <a:latin typeface="Times New Roman" pitchFamily="18" charset="0"/>
              </a:rPr>
              <a:t>LRU</a:t>
            </a:r>
            <a:r>
              <a:rPr lang="zh-CN" altLang="en-US" sz="2400" dirty="0">
                <a:latin typeface="Times New Roman" pitchFamily="18" charset="0"/>
              </a:rPr>
              <a:t>）：替换出最长时间没有读或写过的块。链表管理，缓冲区被访问一次，则调到链表头，重用链表尾缓冲区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（最好！但也有例外）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2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顺串：用内排序方法对文件的各段进行初始排序，并存放在外存</a:t>
            </a:r>
          </a:p>
          <a:p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外排序所需要的时间由三部分组成：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内部排序所需要的时间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外存信息读写所需要的时间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内部归并所需要的时间 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减少外存信息的读写次数是提高外部排序效率的关键 </a:t>
            </a:r>
          </a:p>
          <a:p>
            <a:endParaRPr lang="zh-CN" altLang="en-US" dirty="0"/>
          </a:p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34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56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在生成初始顺串时，往往采用一种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置换选择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算法，能够生成更长的初始顺串，从而减少了初始顺串的个数，该算法将在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13.7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节中介绍</a:t>
            </a:r>
            <a:r>
              <a:rPr lang="zh-CN" altLang="zh-CN" sz="4400" dirty="0">
                <a:effectLst/>
              </a:rPr>
              <a:t> </a:t>
            </a: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18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5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61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94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85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一般情况下，对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个初始顺串进行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路归并时归并趟数为  </a:t>
            </a:r>
            <a:r>
              <a:rPr lang="en-US" altLang="zh-CN" sz="24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zh-CN" sz="2400" kern="1200" baseline="-250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CN" sz="24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。增加每次归并的顺串数量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可以减少归并趟数</a:t>
            </a:r>
            <a:endParaRPr lang="en-US" altLang="zh-CN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altLang="zh-CN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路归并是每次将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个顺串合并成一个排好序的顺串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路归并中，最直接的方法就是作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k-1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次比较来找出所要的记录，但这样做花的代价较大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我们采用选择树的方法来实现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选择树是完全二叉树，有两种类型：</a:t>
            </a:r>
            <a:r>
              <a:rPr lang="zh-CN" altLang="en-US" sz="2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赢者树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zh-CN" altLang="en-US" sz="2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败者树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一般情况下，对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个初始顺串进行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路归并时归并趟数为  </a:t>
            </a:r>
            <a:r>
              <a:rPr lang="en-US" altLang="zh-CN" sz="24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zh-CN" sz="2400" kern="1200" baseline="-250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CN" sz="24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。增加每次归并的顺串数量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可以减少归并趟数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21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路归并是每次将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个顺串合并成一个排好序的顺串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路归并中，最直接的方法就是作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k-1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次比较来找出所要的记录，但这样做花的代价较大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我们采用选择树的方法来实现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选择树是完全二叉树，有两种类型：</a:t>
            </a:r>
            <a:r>
              <a:rPr lang="zh-CN" altLang="en-US" sz="2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赢者树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zh-CN" altLang="en-US" sz="2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败者树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一般情况下，对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个初始顺串进行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路归并时归并趟数为  </a:t>
            </a:r>
            <a:r>
              <a:rPr lang="en-US" altLang="zh-CN" sz="24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zh-CN" sz="2400" kern="1200" baseline="-250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CN" sz="24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。增加每次归并的顺串数量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可以减少归并趟数</a:t>
            </a:r>
          </a:p>
          <a:p>
            <a:endParaRPr lang="zh-CN" alt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21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叶子结点用数组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L[1..n]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代表各顺串在合并过程中的当前记录（图中标出了它们各自的关键码值）</a:t>
            </a:r>
          </a:p>
          <a:p>
            <a:pPr>
              <a:spcBef>
                <a:spcPct val="400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分支结点用数组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B[1..n-1]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每个分支结点代表其两个儿子结点中的赢者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关键码值较小的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所对应数组 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的索引</a:t>
            </a:r>
          </a:p>
          <a:p>
            <a:pPr>
              <a:spcBef>
                <a:spcPct val="40000"/>
              </a:spcBef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因此，根结点是树中的最终赢者的索引，即为下一个要输出的记录结点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如果一个选手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L[</a:t>
            </a:r>
            <a:r>
              <a:rPr lang="en-US" altLang="zh-CN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的分数值改变了，可以很容易地修改这棵赢者树。只需要沿着从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L[</a:t>
            </a:r>
            <a:r>
              <a:rPr lang="en-US" altLang="zh-CN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到根结点的路径修改二叉树，而不必改变其它比赛的结果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35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内部结点数组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存储的是顺串 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的下标编号</a:t>
            </a:r>
          </a:p>
          <a:p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当前正在进行比较的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个顺串的首位置关键码</a:t>
            </a:r>
          </a:p>
          <a:p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正在进行归并排序的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个顺串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75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4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124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latin typeface="+mj-ea"/>
              </a:rPr>
              <a:t>外部结点数</a:t>
            </a:r>
            <a:r>
              <a:rPr lang="en-US" altLang="zh-CN" sz="2400" dirty="0">
                <a:latin typeface="+mj-ea"/>
              </a:rPr>
              <a:t>n</a:t>
            </a:r>
            <a:r>
              <a:rPr lang="zh-CN" altLang="en-US" sz="2400" dirty="0">
                <a:latin typeface="+mj-ea"/>
              </a:rPr>
              <a:t>为奇数。</a:t>
            </a:r>
            <a:endParaRPr lang="en-US" altLang="zh-CN" sz="2400" dirty="0">
              <a:latin typeface="+mj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LowExt</a:t>
            </a:r>
            <a:r>
              <a:rPr lang="en-US" altLang="zh-CN" sz="2400" dirty="0"/>
              <a:t> + Offset = 2n-1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外部结点的数目为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LowExt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代表最底层的外部结点数目 ；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代表最底层外部结点之上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LowExt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之外的外部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所有结点数目。每一个外部结点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L[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所对应的内部结点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B[p]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之间存在如下的关系：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8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36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2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68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0000"/>
                </a:solidFill>
              </a:rPr>
              <a:t> </a:t>
            </a:r>
            <a:r>
              <a:rPr lang="en-US" altLang="zh-TW" sz="3200" dirty="0">
                <a:solidFill>
                  <a:srgbClr val="007400"/>
                </a:solidFill>
              </a:rPr>
              <a:t>// </a:t>
            </a:r>
            <a:r>
              <a:rPr lang="zh-TW" altLang="en-US" sz="3200" dirty="0">
                <a:solidFill>
                  <a:srgbClr val="007400"/>
                </a:solidFill>
              </a:rPr>
              <a:t>这里用</a:t>
            </a:r>
            <a:r>
              <a:rPr lang="en-US" altLang="zh-TW" sz="3200" dirty="0">
                <a:solidFill>
                  <a:srgbClr val="007400"/>
                </a:solidFill>
              </a:rPr>
              <a:t>L[LowExt+1]</a:t>
            </a:r>
            <a:r>
              <a:rPr lang="zh-TW" altLang="en-US" sz="3200" dirty="0">
                <a:solidFill>
                  <a:srgbClr val="007400"/>
                </a:solidFill>
              </a:rPr>
              <a:t>和它的父结点比赛</a:t>
            </a:r>
            <a:endParaRPr lang="zh-TW" alt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000000"/>
                </a:solidFill>
              </a:rPr>
              <a:t> </a:t>
            </a:r>
            <a:r>
              <a:rPr lang="en-US" altLang="zh-TW" sz="3200" dirty="0">
                <a:solidFill>
                  <a:srgbClr val="007400"/>
                </a:solidFill>
              </a:rPr>
              <a:t>// </a:t>
            </a:r>
            <a:r>
              <a:rPr lang="zh-TW" altLang="en-US" sz="3200" dirty="0">
                <a:solidFill>
                  <a:srgbClr val="007400"/>
                </a:solidFill>
              </a:rPr>
              <a:t>因为此时它的父结点中存放的是其兄弟结点处的比赛胜者索引</a:t>
            </a:r>
            <a:endParaRPr lang="zh-CN" altLang="en-US" sz="3200" dirty="0"/>
          </a:p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6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0000"/>
                </a:solidFill>
              </a:rPr>
              <a:t> </a:t>
            </a:r>
            <a:r>
              <a:rPr lang="en-US" altLang="zh-TW" sz="3200" dirty="0">
                <a:solidFill>
                  <a:srgbClr val="007400"/>
                </a:solidFill>
              </a:rPr>
              <a:t>// </a:t>
            </a:r>
            <a:r>
              <a:rPr lang="zh-TW" altLang="en-US" sz="3200" dirty="0">
                <a:solidFill>
                  <a:srgbClr val="007400"/>
                </a:solidFill>
              </a:rPr>
              <a:t>这里用</a:t>
            </a:r>
            <a:r>
              <a:rPr lang="en-US" altLang="zh-TW" sz="3200" dirty="0">
                <a:solidFill>
                  <a:srgbClr val="007400"/>
                </a:solidFill>
              </a:rPr>
              <a:t>L[LowExt+1]</a:t>
            </a:r>
            <a:r>
              <a:rPr lang="zh-TW" altLang="en-US" sz="3200" dirty="0">
                <a:solidFill>
                  <a:srgbClr val="007400"/>
                </a:solidFill>
              </a:rPr>
              <a:t>和它的父结点比赛</a:t>
            </a:r>
            <a:endParaRPr lang="zh-TW" alt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000000"/>
                </a:solidFill>
              </a:rPr>
              <a:t> </a:t>
            </a:r>
            <a:r>
              <a:rPr lang="en-US" altLang="zh-TW" sz="3200" dirty="0">
                <a:solidFill>
                  <a:srgbClr val="007400"/>
                </a:solidFill>
              </a:rPr>
              <a:t>// </a:t>
            </a:r>
            <a:r>
              <a:rPr lang="zh-TW" altLang="en-US" sz="3200" dirty="0">
                <a:solidFill>
                  <a:srgbClr val="007400"/>
                </a:solidFill>
              </a:rPr>
              <a:t>因为此时它的父结点中存放的是其兄弟结点处的比赛胜者索引</a:t>
            </a:r>
            <a:endParaRPr lang="zh-CN" altLang="en-US" sz="3200" dirty="0"/>
          </a:p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617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007400"/>
                </a:solidFill>
              </a:rPr>
              <a:t>//</a:t>
            </a:r>
            <a:r>
              <a:rPr lang="zh-CN" altLang="en-US" sz="3200" dirty="0">
                <a:solidFill>
                  <a:srgbClr val="007400"/>
                </a:solidFill>
              </a:rPr>
              <a:t>成员函数</a:t>
            </a:r>
            <a:r>
              <a:rPr lang="en-US" altLang="zh-CN" sz="3200" dirty="0">
                <a:solidFill>
                  <a:srgbClr val="007400"/>
                </a:solidFill>
              </a:rPr>
              <a:t>Play</a:t>
            </a:r>
            <a:r>
              <a:rPr lang="zh-CN" altLang="en-US" sz="3200" dirty="0">
                <a:solidFill>
                  <a:srgbClr val="007400"/>
                </a:solidFill>
              </a:rPr>
              <a:t>负责在内部结点</a:t>
            </a:r>
            <a:r>
              <a:rPr lang="en-US" altLang="zh-CN" sz="3200" dirty="0">
                <a:solidFill>
                  <a:srgbClr val="007400"/>
                </a:solidFill>
              </a:rPr>
              <a:t>B[p]</a:t>
            </a:r>
            <a:r>
              <a:rPr lang="zh-CN" altLang="en-US" sz="3200" dirty="0">
                <a:solidFill>
                  <a:srgbClr val="007400"/>
                </a:solidFill>
              </a:rPr>
              <a:t>处开始比赛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7400"/>
                </a:solidFill>
                <a:latin typeface="+mn-lt"/>
              </a:rPr>
              <a:t>// </a:t>
            </a:r>
            <a:r>
              <a:rPr lang="zh-CN" altLang="en-US" sz="3200" dirty="0">
                <a:solidFill>
                  <a:srgbClr val="007400"/>
                </a:solidFill>
                <a:latin typeface="+mn-lt"/>
              </a:rPr>
              <a:t>和</a:t>
            </a:r>
            <a:r>
              <a:rPr lang="en-US" altLang="zh-CN" sz="3200" dirty="0">
                <a:solidFill>
                  <a:srgbClr val="007400"/>
                </a:solidFill>
                <a:latin typeface="+mn-lt"/>
              </a:rPr>
              <a:t>B[p]</a:t>
            </a:r>
            <a:r>
              <a:rPr lang="zh-CN" altLang="en-US" sz="3200" dirty="0">
                <a:solidFill>
                  <a:srgbClr val="007400"/>
                </a:solidFill>
                <a:latin typeface="+mn-lt"/>
              </a:rPr>
              <a:t>的父结点所标识的外部结点相比较</a:t>
            </a:r>
            <a:endParaRPr lang="zh-CN" altLang="en-US" sz="3200" dirty="0">
              <a:solidFill>
                <a:srgbClr val="000000"/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7400"/>
                </a:solidFill>
                <a:latin typeface="+mn-lt"/>
              </a:rPr>
              <a:t>// p</a:t>
            </a:r>
            <a:r>
              <a:rPr lang="zh-CN" altLang="en-US" sz="3200" dirty="0">
                <a:solidFill>
                  <a:srgbClr val="007400"/>
                </a:solidFill>
                <a:latin typeface="+mn-lt"/>
              </a:rPr>
              <a:t>的胜者和</a:t>
            </a:r>
            <a:r>
              <a:rPr lang="en-US" altLang="zh-CN" sz="3200" dirty="0">
                <a:solidFill>
                  <a:srgbClr val="007400"/>
                </a:solidFill>
                <a:latin typeface="+mn-lt"/>
              </a:rPr>
              <a:t>p</a:t>
            </a:r>
            <a:r>
              <a:rPr lang="zh-CN" altLang="en-US" sz="3200" dirty="0">
                <a:solidFill>
                  <a:srgbClr val="007400"/>
                </a:solidFill>
                <a:latin typeface="+mn-lt"/>
              </a:rPr>
              <a:t>的父结点比，赢者存在</a:t>
            </a:r>
            <a:r>
              <a:rPr lang="en-US" altLang="zh-CN" sz="3200" dirty="0">
                <a:solidFill>
                  <a:srgbClr val="007400"/>
                </a:solidFill>
                <a:latin typeface="+mn-lt"/>
              </a:rPr>
              <a:t>temp2</a:t>
            </a:r>
            <a:r>
              <a:rPr lang="zh-CN" altLang="en-US" sz="3200" dirty="0">
                <a:solidFill>
                  <a:srgbClr val="007400"/>
                </a:solidFill>
                <a:latin typeface="+mn-lt"/>
              </a:rPr>
              <a:t>中</a:t>
            </a:r>
            <a:endParaRPr lang="zh-CN" altLang="en-US" sz="3200" dirty="0"/>
          </a:p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52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05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99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1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7432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文件结构 </a:t>
            </a: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file structure )</a:t>
            </a:r>
          </a:p>
          <a:p>
            <a:pPr marL="925830" lvl="1" indent="-45720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Lucida Fax" panose="02060602050505020204" pitchFamily="18" charset="0"/>
              <a:buChar char="–"/>
              <a:defRPr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对于在外存中存储的数据</a:t>
            </a:r>
          </a:p>
          <a:p>
            <a:pPr marL="925830" lvl="1" indent="-45720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Lucida Fax" panose="02060602050505020204" pitchFamily="18" charset="0"/>
              <a:buChar char="–"/>
              <a:defRPr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数据量太大不可能同时把它们放到内存中</a:t>
            </a:r>
          </a:p>
          <a:p>
            <a:pPr marL="925830" lvl="1" indent="-45720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Lucida Fax" panose="02060602050505020204" pitchFamily="18" charset="0"/>
              <a:buChar char="–"/>
              <a:defRPr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需要把全部数据放到磁盘中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87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314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809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023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24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188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07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531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942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9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9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873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456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429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445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689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31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459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397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059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090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3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474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 </a:t>
            </a:r>
            <a:r>
              <a:rPr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file ) </a:t>
            </a:r>
            <a:r>
              <a:rPr lang="zh-CN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是存储在外存上的数据结构，是由大量性质相同的记录 </a:t>
            </a:r>
            <a:r>
              <a:rPr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record ) </a:t>
            </a:r>
            <a:r>
              <a:rPr lang="zh-CN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组成的集合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所谓记录，就是具有独立逻辑意义的数据块，是文件的基本数据单位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最简单的记录可以是字符或者二进制序列，复杂的记录通常可以由若干字段或域 </a:t>
            </a:r>
            <a:r>
              <a:rPr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field ) </a:t>
            </a:r>
            <a:r>
              <a:rPr lang="zh-CN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的数据项组成 </a:t>
            </a:r>
          </a:p>
          <a:p>
            <a:endParaRPr lang="zh-CN" altLang="en-US" sz="3200" dirty="0"/>
          </a:p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zh-CN" alt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7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Relationship Id="rId9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1ACF47-729C-09A9-C8A9-B9BBA4950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F3B194-01EF-E0F6-329E-0DCBBD3660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499AAA-A602-726B-03B3-377E140ABE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C7AC61-7B37-B6BF-FE77-7A8591F588B4}"/>
              </a:ext>
            </a:extLst>
          </p:cNvPr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B9D67FCA-72B3-A085-B085-BC46AC2D2C05}"/>
                </a:ext>
              </a:extLst>
            </p:cNvPr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87C942B9-CE5D-4F3F-9CC3-AB78ECA56B8C}"/>
                </a:ext>
              </a:extLst>
            </p:cNvPr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单圆角矩形 20">
              <a:extLst>
                <a:ext uri="{FF2B5EF4-FFF2-40B4-BE49-F238E27FC236}">
                  <a16:creationId xmlns:a16="http://schemas.microsoft.com/office/drawing/2014/main" id="{8BCA0FFD-CA89-BE5D-69EB-976270743971}"/>
                </a:ext>
              </a:extLst>
            </p:cNvPr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61EE0DA-869F-9C9D-EE5A-2CADAAE79381}"/>
              </a:ext>
            </a:extLst>
          </p:cNvPr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AF6759-C7A9-5EF2-D0FB-EC1DE53CD641}"/>
              </a:ext>
            </a:extLst>
          </p:cNvPr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DAA0A5E-8373-412F-C6B9-C6CBB5B0C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EE45073-02FE-A685-B1D5-818E3BFAA381}"/>
              </a:ext>
            </a:extLst>
          </p:cNvPr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4FEA9D-82C9-C1DB-03AC-B6C2B93C76E3}"/>
              </a:ext>
            </a:extLst>
          </p:cNvPr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61C0DF-D362-B905-7AA6-7A5D68A93EF7}"/>
              </a:ext>
            </a:extLst>
          </p:cNvPr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文件组织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13.2</a:t>
            </a:r>
            <a:r>
              <a:rPr lang="zh-CN" altLang="en-US" dirty="0">
                <a:latin typeface="微软雅黑" pitchFamily="34" charset="-122"/>
              </a:rPr>
              <a:t>文件与文件流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561E0F-4770-ADDC-C7F4-462179347373}"/>
              </a:ext>
            </a:extLst>
          </p:cNvPr>
          <p:cNvSpPr txBox="1">
            <a:spLocks noChangeArrowheads="1"/>
          </p:cNvSpPr>
          <p:nvPr/>
        </p:nvSpPr>
        <p:spPr>
          <a:xfrm>
            <a:off x="2505319" y="1527549"/>
            <a:ext cx="7848599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文件逻辑组织有三种形式：</a:t>
            </a:r>
            <a:endParaRPr lang="en-US" altLang="zh-CN" sz="2400" b="1" dirty="0"/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顺序结构的定长记录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顺序结构的变长记录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按关键码存取的记录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常见的物理组织结构：</a:t>
            </a:r>
            <a:endParaRPr lang="en-US" altLang="zh-CN" sz="2400" b="1" dirty="0"/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顺序文件 </a:t>
            </a: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计算寻址结构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散列文件 </a:t>
            </a: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带索引的结构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带索引文件</a:t>
            </a:r>
          </a:p>
          <a:p>
            <a:pPr lvl="3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倒排是一种特殊的索引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438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文件上的操作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13.2</a:t>
            </a:r>
            <a:r>
              <a:rPr lang="zh-CN" altLang="en-US" dirty="0">
                <a:latin typeface="微软雅黑" pitchFamily="34" charset="-122"/>
              </a:rPr>
              <a:t>文件与文件流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561E0F-4770-ADDC-C7F4-462179347373}"/>
              </a:ext>
            </a:extLst>
          </p:cNvPr>
          <p:cNvSpPr txBox="1">
            <a:spLocks noChangeArrowheads="1"/>
          </p:cNvSpPr>
          <p:nvPr/>
        </p:nvSpPr>
        <p:spPr>
          <a:xfrm>
            <a:off x="2505319" y="1527549"/>
            <a:ext cx="7848599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346B2B-1986-033C-A8D9-21419091EE78}"/>
              </a:ext>
            </a:extLst>
          </p:cNvPr>
          <p:cNvSpPr txBox="1">
            <a:spLocks noChangeArrowheads="1"/>
          </p:cNvSpPr>
          <p:nvPr/>
        </p:nvSpPr>
        <p:spPr>
          <a:xfrm>
            <a:off x="2324100" y="1801869"/>
            <a:ext cx="7848599" cy="299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检索：</a:t>
            </a:r>
            <a:r>
              <a:rPr lang="zh-CN" altLang="en-US" sz="2400" dirty="0"/>
              <a:t>在文件中寻找满足一定条件的记录 </a:t>
            </a:r>
          </a:p>
          <a:p>
            <a:pPr marL="18415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修改：</a:t>
            </a:r>
            <a:r>
              <a:rPr lang="zh-CN" altLang="en-US" sz="2400" dirty="0"/>
              <a:t>是指对记录中某些数据值进行修改。若对关键码值进行修改，这相当于删除加插入</a:t>
            </a:r>
          </a:p>
          <a:p>
            <a:pPr marL="18415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插入：</a:t>
            </a:r>
            <a:r>
              <a:rPr lang="zh-CN" altLang="en-US" sz="2400" dirty="0"/>
              <a:t>向文件中增加一个新记录</a:t>
            </a:r>
          </a:p>
          <a:p>
            <a:pPr marL="18415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删除：</a:t>
            </a:r>
            <a:r>
              <a:rPr lang="zh-CN" altLang="en-US" sz="2400" dirty="0"/>
              <a:t>从文件中删去一个记录</a:t>
            </a:r>
          </a:p>
          <a:p>
            <a:pPr marL="18415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排序：</a:t>
            </a:r>
            <a:r>
              <a:rPr lang="zh-CN" altLang="en-US" sz="2400" dirty="0"/>
              <a:t>对指定好的数据项，按其值的大小把文件中的记录排成序列，较常用的是按关键码值的排序</a:t>
            </a:r>
          </a:p>
        </p:txBody>
      </p:sp>
    </p:spTree>
    <p:extLst>
      <p:ext uri="{BB962C8B-B14F-4D97-AF65-F5344CB8AC3E}">
        <p14:creationId xmlns:p14="http://schemas.microsoft.com/office/powerpoint/2010/main" val="167688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C++ </a:t>
            </a:r>
            <a:r>
              <a:rPr lang="zh-CN" altLang="en-US" dirty="0"/>
              <a:t>的标准输入输出流类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13.2</a:t>
            </a:r>
            <a:r>
              <a:rPr lang="zh-CN" altLang="en-US" dirty="0">
                <a:latin typeface="微软雅黑" pitchFamily="34" charset="-122"/>
              </a:rPr>
              <a:t>文件与文件流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561E0F-4770-ADDC-C7F4-462179347373}"/>
              </a:ext>
            </a:extLst>
          </p:cNvPr>
          <p:cNvSpPr txBox="1">
            <a:spLocks noChangeArrowheads="1"/>
          </p:cNvSpPr>
          <p:nvPr/>
        </p:nvSpPr>
        <p:spPr>
          <a:xfrm>
            <a:off x="2505319" y="1527549"/>
            <a:ext cx="7848599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15FCB0-A876-D9D0-5E66-48A019A9963B}"/>
              </a:ext>
            </a:extLst>
          </p:cNvPr>
          <p:cNvSpPr txBox="1">
            <a:spLocks noChangeArrowheads="1"/>
          </p:cNvSpPr>
          <p:nvPr/>
        </p:nvSpPr>
        <p:spPr>
          <a:xfrm>
            <a:off x="1689978" y="1592058"/>
            <a:ext cx="8663940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标准输入输出流类</a:t>
            </a:r>
          </a:p>
          <a:p>
            <a:pPr marL="1098550" lvl="3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是通用输入流和其它输入流的基类，支持输入</a:t>
            </a:r>
          </a:p>
          <a:p>
            <a:pPr marL="1098550" lvl="3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是通用输出流和其它输出流的基类，支持输出</a:t>
            </a:r>
          </a:p>
          <a:p>
            <a:pPr marL="1098550" lvl="3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iostream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是通用输入输出流和其它输入输出流的基类，支持输入输出</a:t>
            </a:r>
          </a:p>
          <a:p>
            <a:pPr marL="18415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3</a:t>
            </a:r>
            <a:r>
              <a:rPr lang="zh-CN" altLang="en-US" sz="2400" dirty="0"/>
              <a:t>个用于文件操作的文件类</a:t>
            </a:r>
          </a:p>
          <a:p>
            <a:pPr marL="1098550" lvl="3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类派生，支持从磁盘文件的输入</a:t>
            </a:r>
          </a:p>
          <a:p>
            <a:pPr marL="1098550" lvl="3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类派生，支持向磁盘文件的输出</a:t>
            </a:r>
          </a:p>
          <a:p>
            <a:pPr marL="1098550" lvl="3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iostream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类派生，支持对磁盘文件的输入和输出</a:t>
            </a:r>
          </a:p>
        </p:txBody>
      </p:sp>
    </p:spTree>
    <p:extLst>
      <p:ext uri="{BB962C8B-B14F-4D97-AF65-F5344CB8AC3E}">
        <p14:creationId xmlns:p14="http://schemas.microsoft.com/office/powerpoint/2010/main" val="23584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fstream</a:t>
            </a:r>
            <a:r>
              <a:rPr lang="zh-CN" altLang="en-US" dirty="0"/>
              <a:t>类的主要成员函数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13.2</a:t>
            </a:r>
            <a:r>
              <a:rPr lang="zh-CN" altLang="en-US" dirty="0">
                <a:latin typeface="微软雅黑" pitchFamily="34" charset="-122"/>
              </a:rPr>
              <a:t>文件与文件流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561E0F-4770-ADDC-C7F4-462179347373}"/>
              </a:ext>
            </a:extLst>
          </p:cNvPr>
          <p:cNvSpPr txBox="1">
            <a:spLocks noChangeArrowheads="1"/>
          </p:cNvSpPr>
          <p:nvPr/>
        </p:nvSpPr>
        <p:spPr>
          <a:xfrm>
            <a:off x="2505319" y="1527549"/>
            <a:ext cx="7848599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15FCB0-A876-D9D0-5E66-48A019A9963B}"/>
              </a:ext>
            </a:extLst>
          </p:cNvPr>
          <p:cNvSpPr txBox="1">
            <a:spLocks noChangeArrowheads="1"/>
          </p:cNvSpPr>
          <p:nvPr/>
        </p:nvSpPr>
        <p:spPr>
          <a:xfrm>
            <a:off x="1391724" y="1377650"/>
            <a:ext cx="9779196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730250">
              <a:spcBef>
                <a:spcPts val="600"/>
              </a:spcBef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文件指针 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；在当前文件指针位置 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；向当前文件指针位置 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写入</a:t>
            </a: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57179F3D-B778-0AEF-7D6D-0693D1EE4137}"/>
              </a:ext>
            </a:extLst>
          </p:cNvPr>
          <p:cNvSpPr/>
          <p:nvPr/>
        </p:nvSpPr>
        <p:spPr>
          <a:xfrm>
            <a:off x="1900355" y="1889760"/>
            <a:ext cx="8816574" cy="451104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——————————————————————————————————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fstream.h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//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::open(char*name,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openmode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mode); 	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::read(char*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numbytes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从文件当前位置读入字节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::write(char*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numbtyes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	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向文件当前位置写入字节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seekg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seekp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：在文件中移动当前位置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以便在文件中的任何位置读出或写入字节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seekg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pos);                 	//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输入时用于设置读取位置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seekg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pos,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seekp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pos);                 	//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设置输出时的写入位置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seekp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pos,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::end);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::close();                   	//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处理结束后关闭文件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——————————————————————————————————</a:t>
            </a:r>
          </a:p>
        </p:txBody>
      </p:sp>
    </p:spTree>
    <p:extLst>
      <p:ext uri="{BB962C8B-B14F-4D97-AF65-F5344CB8AC3E}">
        <p14:creationId xmlns:p14="http://schemas.microsoft.com/office/powerpoint/2010/main" val="87117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缓冲区和缓冲池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13.2</a:t>
            </a:r>
            <a:r>
              <a:rPr lang="zh-CN" altLang="en-US" dirty="0">
                <a:latin typeface="微软雅黑" pitchFamily="34" charset="-122"/>
              </a:rPr>
              <a:t>文件与文件流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36727-B4E3-29EB-7293-BFB45E1B0187}"/>
              </a:ext>
            </a:extLst>
          </p:cNvPr>
          <p:cNvSpPr txBox="1">
            <a:spLocks noChangeArrowheads="1"/>
          </p:cNvSpPr>
          <p:nvPr/>
        </p:nvSpPr>
        <p:spPr>
          <a:xfrm>
            <a:off x="2131103" y="1571020"/>
            <a:ext cx="8663940" cy="3844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目的：</a:t>
            </a:r>
            <a:r>
              <a:rPr lang="zh-CN" altLang="en-US" sz="2400" dirty="0"/>
              <a:t>减少磁盘访问次数新的页块申请缓冲区时，把最近最不可能被再次引用的缓冲区释放来存放新页</a:t>
            </a:r>
          </a:p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方法：</a:t>
            </a:r>
            <a:r>
              <a:rPr lang="zh-CN" altLang="en-US" sz="2400" dirty="0"/>
              <a:t>缓冲 </a:t>
            </a:r>
            <a:r>
              <a:rPr lang="en-US" altLang="zh-CN" sz="2400" dirty="0"/>
              <a:t>( </a:t>
            </a:r>
            <a:r>
              <a:rPr lang="en" altLang="zh-CN" sz="2400" dirty="0"/>
              <a:t>buffering ) </a:t>
            </a:r>
            <a:r>
              <a:rPr lang="zh-CN" altLang="en-US" sz="2400" dirty="0"/>
              <a:t>或缓存 </a:t>
            </a:r>
            <a:r>
              <a:rPr lang="en-US" altLang="zh-CN" sz="2400" dirty="0"/>
              <a:t>( </a:t>
            </a:r>
            <a:r>
              <a:rPr lang="en" altLang="zh-CN" sz="2400" dirty="0"/>
              <a:t>caching )</a:t>
            </a:r>
          </a:p>
          <a:p>
            <a:pPr marL="1098550" lvl="2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在内存中保留尽可能多的块</a:t>
            </a:r>
          </a:p>
          <a:p>
            <a:pPr marL="1098550" lvl="2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可以增加待访问的块已经在内存中的机会</a:t>
            </a:r>
          </a:p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存储在一个缓冲区中的信息经常称为一页</a:t>
            </a:r>
            <a:r>
              <a:rPr lang="en-US" altLang="zh-CN" sz="2400" dirty="0"/>
              <a:t>( </a:t>
            </a:r>
            <a:r>
              <a:rPr lang="en" altLang="zh-CN" sz="2400" dirty="0"/>
              <a:t>page )</a:t>
            </a:r>
            <a:r>
              <a:rPr lang="zh-CN" altLang="en" sz="2400" dirty="0"/>
              <a:t>，</a:t>
            </a:r>
            <a:r>
              <a:rPr lang="zh-CN" altLang="en-US" sz="2400" dirty="0"/>
              <a:t>往往是一次 </a:t>
            </a:r>
            <a:r>
              <a:rPr lang="en" altLang="zh-CN" sz="2400" dirty="0"/>
              <a:t>I/O </a:t>
            </a:r>
            <a:r>
              <a:rPr lang="zh-CN" altLang="en-US" sz="2400" dirty="0"/>
              <a:t>的量</a:t>
            </a:r>
          </a:p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缓冲区合起来称为缓冲池</a:t>
            </a:r>
            <a:r>
              <a:rPr lang="en-US" altLang="zh-CN" sz="2400" dirty="0"/>
              <a:t>( </a:t>
            </a:r>
            <a:r>
              <a:rPr lang="en" altLang="zh-CN" sz="2400" dirty="0"/>
              <a:t>buffer pool )</a:t>
            </a:r>
          </a:p>
          <a:p>
            <a:pPr marL="18415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53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替换缓冲区块的策略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13.2</a:t>
            </a:r>
            <a:r>
              <a:rPr lang="zh-CN" altLang="en-US" dirty="0">
                <a:latin typeface="微软雅黑" pitchFamily="34" charset="-122"/>
              </a:rPr>
              <a:t>文件与文件流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36727-B4E3-29EB-7293-BFB45E1B0187}"/>
              </a:ext>
            </a:extLst>
          </p:cNvPr>
          <p:cNvSpPr txBox="1">
            <a:spLocks noChangeArrowheads="1"/>
          </p:cNvSpPr>
          <p:nvPr/>
        </p:nvSpPr>
        <p:spPr>
          <a:xfrm>
            <a:off x="2054903" y="2141072"/>
            <a:ext cx="8663940" cy="21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新的页块申请缓冲区时，把最近最不可能被再次引用的缓冲区释放来存放新页</a:t>
            </a:r>
            <a:endParaRPr lang="en-US" altLang="zh-CN" sz="2400" dirty="0"/>
          </a:p>
          <a:p>
            <a:pPr marL="1098550" lvl="2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“先进先出”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FIFO ) </a:t>
            </a:r>
          </a:p>
          <a:p>
            <a:pPr marL="1098550" lvl="2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最不频繁使用”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LFU ) </a:t>
            </a:r>
          </a:p>
          <a:p>
            <a:pPr marL="1098550" lvl="2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最近最少使用”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LRU ) </a:t>
            </a:r>
          </a:p>
        </p:txBody>
      </p:sp>
    </p:spTree>
    <p:extLst>
      <p:ext uri="{BB962C8B-B14F-4D97-AF65-F5344CB8AC3E}">
        <p14:creationId xmlns:p14="http://schemas.microsoft.com/office/powerpoint/2010/main" val="330718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 </a:t>
            </a:r>
            <a:r>
              <a:rPr lang="zh-CN" altLang="en-US" dirty="0"/>
              <a:t>磁盘文件的排序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13.3</a:t>
            </a:r>
            <a:r>
              <a:rPr lang="zh-CN" altLang="en-US" dirty="0"/>
              <a:t>外排序处理过程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6B7402-25D8-F6CE-B2D8-9792AB613B8D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1929107"/>
            <a:ext cx="7536180" cy="306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itchFamily="34" charset="-122"/>
              </a:rPr>
              <a:t>对外存设备上</a:t>
            </a:r>
            <a:r>
              <a:rPr lang="en-US" altLang="zh-CN" sz="2400" dirty="0">
                <a:latin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400" dirty="0">
                <a:latin typeface="微软雅黑" pitchFamily="34" charset="-122"/>
              </a:rPr>
              <a:t>文件</a:t>
            </a:r>
            <a:r>
              <a:rPr lang="en-US" altLang="zh-CN" sz="2400" dirty="0">
                <a:latin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微软雅黑" pitchFamily="34" charset="-122"/>
              </a:rPr>
              <a:t>的排序技术</a:t>
            </a:r>
            <a:endParaRPr lang="en-US" altLang="zh-CN" sz="2400" dirty="0">
              <a:latin typeface="微软雅黑" pitchFamily="34" charset="-122"/>
            </a:endParaRPr>
          </a:p>
          <a:p>
            <a:pPr marL="514350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itchFamily="34" charset="-122"/>
              </a:rPr>
              <a:t>待排的文件非常大，内存放不下，只能分段处理</a:t>
            </a:r>
            <a:endParaRPr lang="en-US" altLang="zh-CN" sz="2400" dirty="0">
              <a:latin typeface="微软雅黑" pitchFamily="34" charset="-122"/>
            </a:endParaRPr>
          </a:p>
          <a:p>
            <a:pPr marL="514350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j-lt"/>
              </a:rPr>
              <a:t>通常由两个相对独立的阶段组成：</a:t>
            </a:r>
            <a:endParaRPr lang="en-US" altLang="zh-CN" sz="2400" dirty="0">
              <a:latin typeface="+mj-lt"/>
            </a:endParaRPr>
          </a:p>
          <a:p>
            <a:pPr marL="971550" lvl="1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文件形成尽可能长的初始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顺串（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28750" lvl="2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作为待归并段，将来处理</a:t>
            </a:r>
            <a:endParaRPr lang="en-US" altLang="zh-CN" dirty="0">
              <a:solidFill>
                <a:srgbClr val="0076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处理顺串，最后形成对整个数据文件的排列文件</a:t>
            </a:r>
            <a:endParaRPr lang="zh-CN" altLang="en-US" sz="3200" dirty="0">
              <a:latin typeface="+mj-lt"/>
            </a:endParaRPr>
          </a:p>
          <a:p>
            <a:pPr marL="514350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latin typeface="+mj-lt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03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外排序的基本过程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13.3</a:t>
            </a:r>
            <a:r>
              <a:rPr lang="zh-CN" altLang="en-US" dirty="0"/>
              <a:t>外排序处理过程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6B7402-25D8-F6CE-B2D8-9792AB613B8D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1929107"/>
            <a:ext cx="7536180" cy="306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置换选择排序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把外存文件初始化为尽可能长的顺串集</a:t>
            </a:r>
          </a:p>
          <a:p>
            <a:pPr marL="971550" lvl="1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目的：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把顺串集逐趟归并排序，形成全局有序的外存文件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73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外排序的时间组成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13.3</a:t>
            </a:r>
            <a:r>
              <a:rPr lang="zh-CN" altLang="en-US" dirty="0"/>
              <a:t>外排序处理过程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B449ED-716F-833A-B06E-CB20D8AE67C8}"/>
              </a:ext>
            </a:extLst>
          </p:cNvPr>
          <p:cNvSpPr txBox="1">
            <a:spLocks noChangeArrowheads="1"/>
          </p:cNvSpPr>
          <p:nvPr/>
        </p:nvSpPr>
        <p:spPr>
          <a:xfrm>
            <a:off x="2041367" y="1488215"/>
            <a:ext cx="9049543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产生初始顺串的内排序所需时间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初始化顺串和归并过程所需的读写（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）时间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内部归并所需要的时间 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减少外存信息的读写（</a:t>
            </a:r>
            <a:r>
              <a:rPr lang="en-US" altLang="zh-CN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）次数是提高外部排序效率的关键 </a:t>
            </a:r>
          </a:p>
        </p:txBody>
      </p:sp>
    </p:spTree>
    <p:extLst>
      <p:ext uri="{BB962C8B-B14F-4D97-AF65-F5344CB8AC3E}">
        <p14:creationId xmlns:p14="http://schemas.microsoft.com/office/powerpoint/2010/main" val="107847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13.4 </a:t>
            </a:r>
            <a:r>
              <a:rPr lang="zh-CN" altLang="en-US" dirty="0"/>
              <a:t>二路外排序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13.4</a:t>
            </a:r>
            <a:r>
              <a:rPr lang="zh-CN" altLang="en-US" dirty="0"/>
              <a:t> 二路外排序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2" name="Rectangle 3">
            <a:extLst>
              <a:ext uri="{FF2B5EF4-FFF2-40B4-BE49-F238E27FC236}">
                <a16:creationId xmlns:a16="http://schemas.microsoft.com/office/drawing/2014/main" id="{5FBD6A69-ABD8-94BB-A554-60EF1F2D8D16}"/>
              </a:ext>
            </a:extLst>
          </p:cNvPr>
          <p:cNvSpPr txBox="1">
            <a:spLocks noChangeArrowheads="1"/>
          </p:cNvSpPr>
          <p:nvPr/>
        </p:nvSpPr>
        <p:spPr>
          <a:xfrm>
            <a:off x="2212298" y="1662747"/>
            <a:ext cx="7848599" cy="356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归并原理：把第一阶段所生成的顺串加以合并</a:t>
            </a:r>
            <a:r>
              <a:rPr lang="en-US" altLang="zh-CN" sz="2400" dirty="0"/>
              <a:t>(</a:t>
            </a:r>
            <a:r>
              <a:rPr lang="zh-CN" altLang="en-US" sz="2400" dirty="0"/>
              <a:t>例如通过若干次二路合并</a:t>
            </a:r>
            <a:r>
              <a:rPr lang="en-US" altLang="zh-CN" sz="2400" dirty="0"/>
              <a:t>)</a:t>
            </a:r>
            <a:r>
              <a:rPr lang="zh-CN" altLang="en-US" sz="2400" dirty="0"/>
              <a:t>，直至变为一个顺串为止，即形成一个已排序的文件</a:t>
            </a:r>
          </a:p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为一个待排文件创建</a:t>
            </a:r>
            <a:r>
              <a:rPr lang="zh-CN" altLang="en-US" sz="2400" b="1" dirty="0">
                <a:solidFill>
                  <a:srgbClr val="C00000"/>
                </a:solidFill>
              </a:rPr>
              <a:t>尽可能大的初始顺串</a:t>
            </a:r>
            <a:r>
              <a:rPr lang="zh-CN" altLang="en-US" sz="2400" dirty="0"/>
              <a:t>，可以大大减少扫描遍数和外存读写次数</a:t>
            </a:r>
          </a:p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归并顺序的安排也能影响读写次数，把初始顺串长度作为权，其实质就是 </a:t>
            </a:r>
            <a:r>
              <a:rPr lang="en-US" altLang="zh-CN" sz="2400" b="1" dirty="0">
                <a:solidFill>
                  <a:srgbClr val="C00000"/>
                </a:solidFill>
              </a:rPr>
              <a:t>Huffman </a:t>
            </a:r>
            <a:r>
              <a:rPr lang="zh-CN" altLang="en-US" sz="2400" b="1" dirty="0">
                <a:solidFill>
                  <a:srgbClr val="C00000"/>
                </a:solidFill>
              </a:rPr>
              <a:t>树最优化</a:t>
            </a:r>
            <a:r>
              <a:rPr lang="zh-CN" altLang="en-US" sz="2400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0816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768B4DF6-32FD-47E3-B7CC-A91F9FF88B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6"/>
            <a:ext cx="9185070" cy="2552400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5140449" y="3439840"/>
            <a:ext cx="19111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外排序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5118810" y="2445722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1EF47B7-ACB2-48A4-B6FF-CD0A170062B0}"/>
              </a:ext>
            </a:extLst>
          </p:cNvPr>
          <p:cNvSpPr txBox="1"/>
          <p:nvPr/>
        </p:nvSpPr>
        <p:spPr>
          <a:xfrm>
            <a:off x="4034782" y="4861769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张铭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0B8CC5-78DC-4EBA-8877-DC819C7FB976}"/>
              </a:ext>
            </a:extLst>
          </p:cNvPr>
          <p:cNvSpPr txBox="1"/>
          <p:nvPr/>
        </p:nvSpPr>
        <p:spPr>
          <a:xfrm>
            <a:off x="3016738" y="5305446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例子：产生顺串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13.4</a:t>
            </a:r>
            <a:r>
              <a:rPr lang="zh-CN" altLang="en-US" dirty="0"/>
              <a:t> 二路外排序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8D28F7-E713-3040-A087-8C2FD9969940}"/>
              </a:ext>
            </a:extLst>
          </p:cNvPr>
          <p:cNvSpPr txBox="1">
            <a:spLocks noChangeArrowheads="1"/>
          </p:cNvSpPr>
          <p:nvPr/>
        </p:nvSpPr>
        <p:spPr>
          <a:xfrm>
            <a:off x="2212298" y="1377650"/>
            <a:ext cx="7848599" cy="356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设有一个文件，内含</a:t>
            </a:r>
            <a:r>
              <a:rPr lang="en-US" altLang="zh-CN" sz="2400" dirty="0">
                <a:solidFill>
                  <a:srgbClr val="C00000"/>
                </a:solidFill>
              </a:rPr>
              <a:t>4500</a:t>
            </a:r>
            <a:r>
              <a:rPr lang="zh-CN" altLang="en-US" sz="2400" dirty="0"/>
              <a:t>个记录：</a:t>
            </a:r>
            <a:r>
              <a:rPr lang="en" altLang="zh-CN" sz="2400" dirty="0"/>
              <a:t>A1</a:t>
            </a:r>
            <a:r>
              <a:rPr lang="zh-CN" altLang="en" sz="2400" dirty="0"/>
              <a:t>，</a:t>
            </a:r>
            <a:r>
              <a:rPr lang="en" altLang="zh-CN" sz="2400" dirty="0"/>
              <a:t>A2</a:t>
            </a:r>
            <a:r>
              <a:rPr lang="zh-CN" altLang="en" sz="2400" dirty="0"/>
              <a:t>，</a:t>
            </a:r>
            <a:r>
              <a:rPr lang="en" altLang="zh-CN" sz="2400" dirty="0"/>
              <a:t>…</a:t>
            </a:r>
            <a:r>
              <a:rPr lang="zh-CN" altLang="en" sz="2400" dirty="0"/>
              <a:t>， </a:t>
            </a:r>
            <a:r>
              <a:rPr lang="en" altLang="zh-CN" sz="2400" dirty="0"/>
              <a:t>A4500</a:t>
            </a:r>
            <a:r>
              <a:rPr lang="zh-CN" altLang="en" sz="2400" dirty="0"/>
              <a:t>，</a:t>
            </a:r>
            <a:r>
              <a:rPr lang="zh-CN" altLang="en-US" sz="2400" dirty="0"/>
              <a:t>现在要对该文件进行排序，但可占用的内存空间至多只能对</a:t>
            </a:r>
            <a:r>
              <a:rPr lang="en-US" altLang="zh-CN" sz="2400" dirty="0">
                <a:solidFill>
                  <a:srgbClr val="C00000"/>
                </a:solidFill>
              </a:rPr>
              <a:t>750</a:t>
            </a:r>
            <a:r>
              <a:rPr lang="zh-CN" altLang="en-US" sz="2400" dirty="0"/>
              <a:t>个记录进行排序。输入文件</a:t>
            </a:r>
            <a:r>
              <a:rPr lang="en-US" altLang="zh-CN" sz="2400" dirty="0"/>
              <a:t>(</a:t>
            </a:r>
            <a:r>
              <a:rPr lang="zh-CN" altLang="en-US" sz="2400" dirty="0"/>
              <a:t>被排序的文件</a:t>
            </a:r>
            <a:r>
              <a:rPr lang="en-US" altLang="zh-CN" sz="2400" dirty="0"/>
              <a:t>)</a:t>
            </a:r>
            <a:r>
              <a:rPr lang="zh-CN" altLang="en-US" sz="2400" dirty="0"/>
              <a:t>放在磁盘上，页块长为</a:t>
            </a:r>
            <a:r>
              <a:rPr lang="en-US" altLang="zh-CN" sz="2400" dirty="0">
                <a:solidFill>
                  <a:srgbClr val="C00000"/>
                </a:solidFill>
              </a:rPr>
              <a:t>250</a:t>
            </a:r>
            <a:r>
              <a:rPr lang="zh-CN" altLang="en-US" sz="2400" dirty="0"/>
              <a:t>个记录 </a:t>
            </a:r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417189A4-63FA-8D1C-46E4-49D91162C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839" y="4204680"/>
            <a:ext cx="145164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C57CDBF8-D331-9417-E41D-419A1FABD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955942"/>
              </p:ext>
            </p:extLst>
          </p:nvPr>
        </p:nvGraphicFramePr>
        <p:xfrm>
          <a:off x="1320207" y="3429000"/>
          <a:ext cx="9632780" cy="176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图片" r:id="rId4" imgW="7658100" imgH="1193800" progId="Word.Picture.8">
                  <p:embed/>
                </p:oleObj>
              </mc:Choice>
              <mc:Fallback>
                <p:oleObj name="图片" r:id="rId4" imgW="7658100" imgH="11938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207" y="3429000"/>
                        <a:ext cx="9632780" cy="1768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66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例子：产生顺串 </a:t>
            </a:r>
            <a:r>
              <a:rPr lang="en-US" altLang="zh-CN" dirty="0"/>
              <a:t>-&gt; </a:t>
            </a:r>
            <a:r>
              <a:rPr lang="zh-CN" altLang="en-US" dirty="0"/>
              <a:t>归并顺串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13.4</a:t>
            </a:r>
            <a:r>
              <a:rPr lang="zh-CN" altLang="en-US" dirty="0"/>
              <a:t> 二路外排序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91C3E5-1C4C-5E21-5C98-D6280556AE58}"/>
              </a:ext>
            </a:extLst>
          </p:cNvPr>
          <p:cNvGrpSpPr/>
          <p:nvPr/>
        </p:nvGrpSpPr>
        <p:grpSpPr>
          <a:xfrm>
            <a:off x="1643372" y="1597330"/>
            <a:ext cx="9307702" cy="4522800"/>
            <a:chOff x="73652" y="1643050"/>
            <a:chExt cx="9307702" cy="4522800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9BFA5DCD-0C8F-14A8-F5C8-05C2F9428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410" y="2900363"/>
              <a:ext cx="1003169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顺串</a:t>
              </a:r>
              <a:r>
                <a:rPr lang="en-US" altLang="zh-CN"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5B0A9BF0-47F5-A66E-7651-EB1C91F9F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752" y="3713163"/>
              <a:ext cx="100528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顺串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54E3E826-0AAA-129B-A4EC-5C8CC2802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056" y="2263700"/>
              <a:ext cx="8719537" cy="1957388"/>
              <a:chOff x="565" y="1559"/>
              <a:chExt cx="4120" cy="1233"/>
            </a:xfrm>
          </p:grpSpPr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id="{A2D2F854-1AED-F272-03C2-D54C35E75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" name="Rectangle 12">
                <a:extLst>
                  <a:ext uri="{FF2B5EF4-FFF2-40B4-BE49-F238E27FC236}">
                    <a16:creationId xmlns:a16="http://schemas.microsoft.com/office/drawing/2014/main" id="{EBB83AF7-6FED-B0FA-F48A-66184E9A0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" name="Rectangle 13">
                <a:extLst>
                  <a:ext uri="{FF2B5EF4-FFF2-40B4-BE49-F238E27FC236}">
                    <a16:creationId xmlns:a16="http://schemas.microsoft.com/office/drawing/2014/main" id="{94F63265-123C-A6EB-2A6E-C2780EC19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559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" name="Rectangle 14">
                <a:extLst>
                  <a:ext uri="{FF2B5EF4-FFF2-40B4-BE49-F238E27FC236}">
                    <a16:creationId xmlns:a16="http://schemas.microsoft.com/office/drawing/2014/main" id="{8F27EE0E-519D-98C0-F743-EB1DF59F7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0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Rectangle 15">
                <a:extLst>
                  <a:ext uri="{FF2B5EF4-FFF2-40B4-BE49-F238E27FC236}">
                    <a16:creationId xmlns:a16="http://schemas.microsoft.com/office/drawing/2014/main" id="{546F92E6-3347-FA17-B0E9-31F8E858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9" y="1559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Rectangle 16">
                <a:extLst>
                  <a:ext uri="{FF2B5EF4-FFF2-40B4-BE49-F238E27FC236}">
                    <a16:creationId xmlns:a16="http://schemas.microsoft.com/office/drawing/2014/main" id="{E236B07A-7D8B-8295-0F54-F22F6BFFC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" name="Rectangle 17">
                <a:extLst>
                  <a:ext uri="{FF2B5EF4-FFF2-40B4-BE49-F238E27FC236}">
                    <a16:creationId xmlns:a16="http://schemas.microsoft.com/office/drawing/2014/main" id="{D576261C-DAB5-D0D6-0639-50770CD70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59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" name="Rectangle 18">
                <a:extLst>
                  <a:ext uri="{FF2B5EF4-FFF2-40B4-BE49-F238E27FC236}">
                    <a16:creationId xmlns:a16="http://schemas.microsoft.com/office/drawing/2014/main" id="{A5D1A55A-EDB7-9B31-A1BC-72DE4CE13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7" name="Rectangle 19">
                <a:extLst>
                  <a:ext uri="{FF2B5EF4-FFF2-40B4-BE49-F238E27FC236}">
                    <a16:creationId xmlns:a16="http://schemas.microsoft.com/office/drawing/2014/main" id="{64C81EF1-0077-6D7B-413D-64343A107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8" name="Rectangle 20">
                <a:extLst>
                  <a:ext uri="{FF2B5EF4-FFF2-40B4-BE49-F238E27FC236}">
                    <a16:creationId xmlns:a16="http://schemas.microsoft.com/office/drawing/2014/main" id="{D53ED12F-C8F8-1644-0258-5108E90FC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1559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9" name="Rectangle 21">
                <a:extLst>
                  <a:ext uri="{FF2B5EF4-FFF2-40B4-BE49-F238E27FC236}">
                    <a16:creationId xmlns:a16="http://schemas.microsoft.com/office/drawing/2014/main" id="{60145621-BFC8-E2E0-2CC1-2CEBBFC97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0" name="Rectangle 22">
                <a:extLst>
                  <a:ext uri="{FF2B5EF4-FFF2-40B4-BE49-F238E27FC236}">
                    <a16:creationId xmlns:a16="http://schemas.microsoft.com/office/drawing/2014/main" id="{47E8720F-4C68-AABA-2EE8-26192D95F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559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1" name="Rectangle 23">
                <a:extLst>
                  <a:ext uri="{FF2B5EF4-FFF2-40B4-BE49-F238E27FC236}">
                    <a16:creationId xmlns:a16="http://schemas.microsoft.com/office/drawing/2014/main" id="{B8A2920E-7A5C-1A0D-C6C1-13A6176B1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A2AF4CC5-1BCE-C05E-D4FD-B1AF58C16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1559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3" name="Rectangle 25">
                <a:extLst>
                  <a:ext uri="{FF2B5EF4-FFF2-40B4-BE49-F238E27FC236}">
                    <a16:creationId xmlns:a16="http://schemas.microsoft.com/office/drawing/2014/main" id="{377D4021-3612-1C4C-C48B-D7B4893C6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4" name="Rectangle 26">
                <a:extLst>
                  <a:ext uri="{FF2B5EF4-FFF2-40B4-BE49-F238E27FC236}">
                    <a16:creationId xmlns:a16="http://schemas.microsoft.com/office/drawing/2014/main" id="{B7965028-4D36-2290-5551-07311F331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3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5" name="Rectangle 27">
                <a:extLst>
                  <a:ext uri="{FF2B5EF4-FFF2-40B4-BE49-F238E27FC236}">
                    <a16:creationId xmlns:a16="http://schemas.microsoft.com/office/drawing/2014/main" id="{937BABFB-5D07-3748-1E92-8997401FE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1559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6" name="Rectangle 28">
                <a:extLst>
                  <a:ext uri="{FF2B5EF4-FFF2-40B4-BE49-F238E27FC236}">
                    <a16:creationId xmlns:a16="http://schemas.microsoft.com/office/drawing/2014/main" id="{F80A4C75-3F86-8DC6-65EE-1EF8DBBCE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559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D0096272-4C18-A18C-949E-5E605D545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3" y="1765"/>
                <a:ext cx="237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8AAA4468-E6A0-52CE-7C61-FE8C85DEE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" y="1765"/>
                <a:ext cx="949" cy="10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9" name="Text Box 31">
                <a:extLst>
                  <a:ext uri="{FF2B5EF4-FFF2-40B4-BE49-F238E27FC236}">
                    <a16:creationId xmlns:a16="http://schemas.microsoft.com/office/drawing/2014/main" id="{FE41070D-CD18-221F-E79F-85BCE20E7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559"/>
                <a:ext cx="474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18</a:t>
                </a:r>
              </a:p>
            </p:txBody>
          </p:sp>
          <p:sp>
            <p:nvSpPr>
              <p:cNvPr id="110" name="Text Box 32">
                <a:extLst>
                  <a:ext uri="{FF2B5EF4-FFF2-40B4-BE49-F238E27FC236}">
                    <a16:creationId xmlns:a16="http://schemas.microsoft.com/office/drawing/2014/main" id="{5EFBE3DE-6254-9EEB-C156-2E299F0AD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1559"/>
                <a:ext cx="474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4500</a:t>
                </a:r>
              </a:p>
            </p:txBody>
          </p:sp>
        </p:grpSp>
        <p:grpSp>
          <p:nvGrpSpPr>
            <p:cNvPr id="11" name="Group 33">
              <a:extLst>
                <a:ext uri="{FF2B5EF4-FFF2-40B4-BE49-F238E27FC236}">
                  <a16:creationId xmlns:a16="http://schemas.microsoft.com/office/drawing/2014/main" id="{CF645300-529D-D151-3C3F-B59B9AD88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940" y="3060701"/>
              <a:ext cx="8721653" cy="1141413"/>
              <a:chOff x="564" y="2073"/>
              <a:chExt cx="4121" cy="719"/>
            </a:xfrm>
          </p:grpSpPr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F2EBC306-2D93-A06B-E020-CBA62B3B1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2175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816BFC4-964F-25BA-4617-AA3D7F066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2175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1947CB79-E83F-3A96-7E0F-8A4D55E42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75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506E5B79-D89E-062D-2725-E106394DF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0" y="2175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19DD71B3-6A0A-3B5F-4C59-615EF4317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9" y="2175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EDA039C6-BEC4-D61C-5CA8-F6B705C77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175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F0E46DC9-1D59-0F8F-9141-B752756DD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2175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55F8F59D-8820-8F17-BBAC-E4598AA37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175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69BA2952-A9D8-4F8B-6B85-B160CDFC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2175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610E101E-30E4-6A45-E1B5-D27108DED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2175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97174762-5526-510C-0D0A-14777B12A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175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068CBCFA-A3C1-09A8-05B0-960D579F8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175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Line 46">
                <a:extLst>
                  <a:ext uri="{FF2B5EF4-FFF2-40B4-BE49-F238E27FC236}">
                    <a16:creationId xmlns:a16="http://schemas.microsoft.com/office/drawing/2014/main" id="{054B69C0-6DDC-7096-DD0F-67A2AAAB3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0" y="2381"/>
                <a:ext cx="237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6" name="Line 47">
                <a:extLst>
                  <a:ext uri="{FF2B5EF4-FFF2-40B4-BE49-F238E27FC236}">
                    <a16:creationId xmlns:a16="http://schemas.microsoft.com/office/drawing/2014/main" id="{DF108DC2-D5B5-E37D-1BF3-4B03B8BFF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381"/>
                <a:ext cx="356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" name="Text Box 48">
                <a:extLst>
                  <a:ext uri="{FF2B5EF4-FFF2-40B4-BE49-F238E27FC236}">
                    <a16:creationId xmlns:a16="http://schemas.microsoft.com/office/drawing/2014/main" id="{5B245746-88D7-ADB3-0F6E-103CE37EC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" y="2175"/>
                <a:ext cx="474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12</a:t>
                </a:r>
              </a:p>
            </p:txBody>
          </p:sp>
          <p:sp>
            <p:nvSpPr>
              <p:cNvPr id="88" name="Text Box 49">
                <a:extLst>
                  <a:ext uri="{FF2B5EF4-FFF2-40B4-BE49-F238E27FC236}">
                    <a16:creationId xmlns:a16="http://schemas.microsoft.com/office/drawing/2014/main" id="{78132D76-313E-2963-FDBA-0195EFABF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073"/>
                <a:ext cx="474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3000</a:t>
                </a:r>
              </a:p>
            </p:txBody>
          </p:sp>
        </p:grpSp>
        <p:grpSp>
          <p:nvGrpSpPr>
            <p:cNvPr id="12" name="Group 57">
              <a:extLst>
                <a:ext uri="{FF2B5EF4-FFF2-40B4-BE49-F238E27FC236}">
                  <a16:creationId xmlns:a16="http://schemas.microsoft.com/office/drawing/2014/main" id="{DC09A030-646D-F59D-02EA-9992DC9F9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897" y="4202113"/>
              <a:ext cx="8666628" cy="977900"/>
              <a:chOff x="598" y="2792"/>
              <a:chExt cx="4095" cy="616"/>
            </a:xfrm>
          </p:grpSpPr>
          <p:sp>
            <p:nvSpPr>
              <p:cNvPr id="47" name="Rectangle 58">
                <a:extLst>
                  <a:ext uri="{FF2B5EF4-FFF2-40B4-BE49-F238E27FC236}">
                    <a16:creationId xmlns:a16="http://schemas.microsoft.com/office/drawing/2014/main" id="{E6B7A656-BC92-73F7-E6C6-8657AEF26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792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8" name="Rectangle 59">
                <a:extLst>
                  <a:ext uri="{FF2B5EF4-FFF2-40B4-BE49-F238E27FC236}">
                    <a16:creationId xmlns:a16="http://schemas.microsoft.com/office/drawing/2014/main" id="{B2C0F229-9943-4018-6B4B-EFA18C0F7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Rectangle 60">
                <a:extLst>
                  <a:ext uri="{FF2B5EF4-FFF2-40B4-BE49-F238E27FC236}">
                    <a16:creationId xmlns:a16="http://schemas.microsoft.com/office/drawing/2014/main" id="{2E7603B6-DDC8-8A7F-E153-F21FE6898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792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Rectangle 61">
                <a:extLst>
                  <a:ext uri="{FF2B5EF4-FFF2-40B4-BE49-F238E27FC236}">
                    <a16:creationId xmlns:a16="http://schemas.microsoft.com/office/drawing/2014/main" id="{7AD9EF84-CB9F-0775-D0BD-DABA5218F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Rectangle 62">
                <a:extLst>
                  <a:ext uri="{FF2B5EF4-FFF2-40B4-BE49-F238E27FC236}">
                    <a16:creationId xmlns:a16="http://schemas.microsoft.com/office/drawing/2014/main" id="{FA7E760A-8DD4-ED07-4686-8147AF983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792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5868905C-3BBC-8FA3-4DE9-99EDFCD0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" name="Rectangle 64">
                <a:extLst>
                  <a:ext uri="{FF2B5EF4-FFF2-40B4-BE49-F238E27FC236}">
                    <a16:creationId xmlns:a16="http://schemas.microsoft.com/office/drawing/2014/main" id="{E7C5D82D-E273-7441-DE1E-99B65EDA6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" name="Rectangle 65">
                <a:extLst>
                  <a:ext uri="{FF2B5EF4-FFF2-40B4-BE49-F238E27FC236}">
                    <a16:creationId xmlns:a16="http://schemas.microsoft.com/office/drawing/2014/main" id="{5329DA01-91A0-B487-9C22-A1C4FA8C4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" name="Rectangle 66">
                <a:extLst>
                  <a:ext uri="{FF2B5EF4-FFF2-40B4-BE49-F238E27FC236}">
                    <a16:creationId xmlns:a16="http://schemas.microsoft.com/office/drawing/2014/main" id="{6A401245-911B-CCF0-F948-585EA80D6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2792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Rectangle 67">
                <a:extLst>
                  <a:ext uri="{FF2B5EF4-FFF2-40B4-BE49-F238E27FC236}">
                    <a16:creationId xmlns:a16="http://schemas.microsoft.com/office/drawing/2014/main" id="{2E7EF5F7-8B22-2A17-7627-89C037291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Rectangle 68">
                <a:extLst>
                  <a:ext uri="{FF2B5EF4-FFF2-40B4-BE49-F238E27FC236}">
                    <a16:creationId xmlns:a16="http://schemas.microsoft.com/office/drawing/2014/main" id="{8163B1F3-1051-A3DE-36D9-1EF1A2AC9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792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Rectangle 69">
                <a:extLst>
                  <a:ext uri="{FF2B5EF4-FFF2-40B4-BE49-F238E27FC236}">
                    <a16:creationId xmlns:a16="http://schemas.microsoft.com/office/drawing/2014/main" id="{0BAD6A66-BB91-53C6-6882-562BD5515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" name="Rectangle 70">
                <a:extLst>
                  <a:ext uri="{FF2B5EF4-FFF2-40B4-BE49-F238E27FC236}">
                    <a16:creationId xmlns:a16="http://schemas.microsoft.com/office/drawing/2014/main" id="{6DB7654C-86DD-1FAC-6F04-E5342D6C1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" y="2792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Rectangle 71">
                <a:extLst>
                  <a:ext uri="{FF2B5EF4-FFF2-40B4-BE49-F238E27FC236}">
                    <a16:creationId xmlns:a16="http://schemas.microsoft.com/office/drawing/2014/main" id="{6F7BEE4B-1B06-5D48-649A-FCBDBF8F2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" name="Rectangle 72">
                <a:extLst>
                  <a:ext uri="{FF2B5EF4-FFF2-40B4-BE49-F238E27FC236}">
                    <a16:creationId xmlns:a16="http://schemas.microsoft.com/office/drawing/2014/main" id="{1FCCFFC7-6BCD-53E4-A86A-CB2C9AFBC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" name="Rectangle 73">
                <a:extLst>
                  <a:ext uri="{FF2B5EF4-FFF2-40B4-BE49-F238E27FC236}">
                    <a16:creationId xmlns:a16="http://schemas.microsoft.com/office/drawing/2014/main" id="{9D144624-D167-11FD-F839-BC6135E86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92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" name="Rectangle 74">
                <a:extLst>
                  <a:ext uri="{FF2B5EF4-FFF2-40B4-BE49-F238E27FC236}">
                    <a16:creationId xmlns:a16="http://schemas.microsoft.com/office/drawing/2014/main" id="{F5FDFCFD-FF51-A5BF-F8D9-110BB95E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0" y="2792"/>
                <a:ext cx="119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Rectangle 75">
                <a:extLst>
                  <a:ext uri="{FF2B5EF4-FFF2-40B4-BE49-F238E27FC236}">
                    <a16:creationId xmlns:a16="http://schemas.microsoft.com/office/drawing/2014/main" id="{7CE12F37-6D4A-5D95-E955-7CFD4F5A0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9" y="2792"/>
                <a:ext cx="118" cy="2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5" name="Line 76">
                <a:extLst>
                  <a:ext uri="{FF2B5EF4-FFF2-40B4-BE49-F238E27FC236}">
                    <a16:creationId xmlns:a16="http://schemas.microsoft.com/office/drawing/2014/main" id="{F57699AE-463D-74ED-B378-007A35864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04" y="2998"/>
                <a:ext cx="238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6" name="Line 77">
                <a:extLst>
                  <a:ext uri="{FF2B5EF4-FFF2-40B4-BE49-F238E27FC236}">
                    <a16:creationId xmlns:a16="http://schemas.microsoft.com/office/drawing/2014/main" id="{3166F9AA-DDE8-6B19-58DA-A73FECD0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2" y="2998"/>
                <a:ext cx="118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" name="Line 78">
                <a:extLst>
                  <a:ext uri="{FF2B5EF4-FFF2-40B4-BE49-F238E27FC236}">
                    <a16:creationId xmlns:a16="http://schemas.microsoft.com/office/drawing/2014/main" id="{AF74E1AE-1BE4-1150-3616-FF18C808E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72" y="2998"/>
                <a:ext cx="118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Line 79">
                <a:extLst>
                  <a:ext uri="{FF2B5EF4-FFF2-40B4-BE49-F238E27FC236}">
                    <a16:creationId xmlns:a16="http://schemas.microsoft.com/office/drawing/2014/main" id="{FF825AD8-63F0-6A46-B8C8-857DCAC46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" y="2998"/>
                <a:ext cx="119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" name="Line 80">
                <a:extLst>
                  <a:ext uri="{FF2B5EF4-FFF2-40B4-BE49-F238E27FC236}">
                    <a16:creationId xmlns:a16="http://schemas.microsoft.com/office/drawing/2014/main" id="{5E1AA588-D36F-63F5-7271-CFDBC597A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9" y="2998"/>
                <a:ext cx="118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" name="Line 81">
                <a:extLst>
                  <a:ext uri="{FF2B5EF4-FFF2-40B4-BE49-F238E27FC236}">
                    <a16:creationId xmlns:a16="http://schemas.microsoft.com/office/drawing/2014/main" id="{D6BCC989-55B9-D0E3-59DD-3D8501275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" y="2998"/>
                <a:ext cx="119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" name="Text Box 82">
                <a:extLst>
                  <a:ext uri="{FF2B5EF4-FFF2-40B4-BE49-F238E27FC236}">
                    <a16:creationId xmlns:a16="http://schemas.microsoft.com/office/drawing/2014/main" id="{D5639F5D-0D70-4BE5-0793-DFBF749F3F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" y="2792"/>
                <a:ext cx="474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</a:p>
            </p:txBody>
          </p:sp>
          <p:sp>
            <p:nvSpPr>
              <p:cNvPr id="72" name="Text Box 83">
                <a:extLst>
                  <a:ext uri="{FF2B5EF4-FFF2-40B4-BE49-F238E27FC236}">
                    <a16:creationId xmlns:a16="http://schemas.microsoft.com/office/drawing/2014/main" id="{3C71DF62-FF7E-26B2-93E4-FD562AA46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9" y="2818"/>
                <a:ext cx="474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1500</a:t>
                </a:r>
              </a:p>
            </p:txBody>
          </p:sp>
        </p:grpSp>
        <p:sp>
          <p:nvSpPr>
            <p:cNvPr id="13" name="Text Box 84">
              <a:extLst>
                <a:ext uri="{FF2B5EF4-FFF2-40B4-BE49-F238E27FC236}">
                  <a16:creationId xmlns:a16="http://schemas.microsoft.com/office/drawing/2014/main" id="{FCEB13E4-361E-43BA-21BB-938C6453A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316" y="1917701"/>
              <a:ext cx="100528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顺串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  <p:sp>
          <p:nvSpPr>
            <p:cNvPr id="14" name="Rectangle 85">
              <a:extLst>
                <a:ext uri="{FF2B5EF4-FFF2-40B4-BE49-F238E27FC236}">
                  <a16:creationId xmlns:a16="http://schemas.microsoft.com/office/drawing/2014/main" id="{AFF586AC-D45F-9D4B-2C22-4AAD87C4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127" y="5180014"/>
              <a:ext cx="251851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ectangle 86">
              <a:extLst>
                <a:ext uri="{FF2B5EF4-FFF2-40B4-BE49-F238E27FC236}">
                  <a16:creationId xmlns:a16="http://schemas.microsoft.com/office/drawing/2014/main" id="{BC3A1D97-4DBB-7765-46A9-15F865253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978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ectangle 87">
              <a:extLst>
                <a:ext uri="{FF2B5EF4-FFF2-40B4-BE49-F238E27FC236}">
                  <a16:creationId xmlns:a16="http://schemas.microsoft.com/office/drawing/2014/main" id="{B5766871-76EB-9187-FEF2-265AEE275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711" y="5180014"/>
              <a:ext cx="25185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Rectangle 88">
              <a:extLst>
                <a:ext uri="{FF2B5EF4-FFF2-40B4-BE49-F238E27FC236}">
                  <a16:creationId xmlns:a16="http://schemas.microsoft.com/office/drawing/2014/main" id="{60ACAB83-2159-2313-887E-0B794FF3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413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Rectangle 89">
              <a:extLst>
                <a:ext uri="{FF2B5EF4-FFF2-40B4-BE49-F238E27FC236}">
                  <a16:creationId xmlns:a16="http://schemas.microsoft.com/office/drawing/2014/main" id="{F183B139-0821-3A38-5B6D-332AF9519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146" y="5180014"/>
              <a:ext cx="25185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Rectangle 90">
              <a:extLst>
                <a:ext uri="{FF2B5EF4-FFF2-40B4-BE49-F238E27FC236}">
                  <a16:creationId xmlns:a16="http://schemas.microsoft.com/office/drawing/2014/main" id="{7ACF026F-2849-1C6C-AA07-8BEF269A7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997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Rectangle 91">
              <a:extLst>
                <a:ext uri="{FF2B5EF4-FFF2-40B4-BE49-F238E27FC236}">
                  <a16:creationId xmlns:a16="http://schemas.microsoft.com/office/drawing/2014/main" id="{DE7ED0D5-6DD0-8308-6DFB-ED10A730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316" y="5180014"/>
              <a:ext cx="25185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Rectangle 92">
              <a:extLst>
                <a:ext uri="{FF2B5EF4-FFF2-40B4-BE49-F238E27FC236}">
                  <a16:creationId xmlns:a16="http://schemas.microsoft.com/office/drawing/2014/main" id="{4C44E907-12D5-F5AF-3D3A-1B2599FC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166" y="5180014"/>
              <a:ext cx="251851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Rectangle 93">
              <a:extLst>
                <a:ext uri="{FF2B5EF4-FFF2-40B4-BE49-F238E27FC236}">
                  <a16:creationId xmlns:a16="http://schemas.microsoft.com/office/drawing/2014/main" id="{57662CBF-6ACF-2564-31D8-E89C9672A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018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Rectangle 94">
              <a:extLst>
                <a:ext uri="{FF2B5EF4-FFF2-40B4-BE49-F238E27FC236}">
                  <a16:creationId xmlns:a16="http://schemas.microsoft.com/office/drawing/2014/main" id="{376332DA-3FD9-3CA5-7687-2AE17579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602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Rectangle 95">
              <a:extLst>
                <a:ext uri="{FF2B5EF4-FFF2-40B4-BE49-F238E27FC236}">
                  <a16:creationId xmlns:a16="http://schemas.microsoft.com/office/drawing/2014/main" id="{3A7AF212-3476-C228-F350-1FC033DB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36" y="5180014"/>
              <a:ext cx="251851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1031FD9C-75D3-A0C6-603C-DA60D3689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4187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Rectangle 97">
              <a:extLst>
                <a:ext uri="{FF2B5EF4-FFF2-40B4-BE49-F238E27FC236}">
                  <a16:creationId xmlns:a16="http://schemas.microsoft.com/office/drawing/2014/main" id="{54ACFD7A-940F-6908-E728-396FF42E4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622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Rectangle 98">
              <a:extLst>
                <a:ext uri="{FF2B5EF4-FFF2-40B4-BE49-F238E27FC236}">
                  <a16:creationId xmlns:a16="http://schemas.microsoft.com/office/drawing/2014/main" id="{BE451B75-D3EB-507F-8213-E2BA1EE1D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356" y="5180014"/>
              <a:ext cx="25185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Rectangle 99">
              <a:extLst>
                <a:ext uri="{FF2B5EF4-FFF2-40B4-BE49-F238E27FC236}">
                  <a16:creationId xmlns:a16="http://schemas.microsoft.com/office/drawing/2014/main" id="{848F07CA-CB1A-1E05-839F-E847D2FD9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206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Rectangle 100">
              <a:extLst>
                <a:ext uri="{FF2B5EF4-FFF2-40B4-BE49-F238E27FC236}">
                  <a16:creationId xmlns:a16="http://schemas.microsoft.com/office/drawing/2014/main" id="{11BD0163-1854-327B-3383-DD5FC68F7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792" y="5180014"/>
              <a:ext cx="249734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Rectangle 101">
              <a:extLst>
                <a:ext uri="{FF2B5EF4-FFF2-40B4-BE49-F238E27FC236}">
                  <a16:creationId xmlns:a16="http://schemas.microsoft.com/office/drawing/2014/main" id="{2119E932-BB6E-1156-39A5-463039437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525" y="5180014"/>
              <a:ext cx="25185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Rectangle 102">
              <a:extLst>
                <a:ext uri="{FF2B5EF4-FFF2-40B4-BE49-F238E27FC236}">
                  <a16:creationId xmlns:a16="http://schemas.microsoft.com/office/drawing/2014/main" id="{4BC5EF6C-258D-D25E-9C62-AEC6698A7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376" y="5180014"/>
              <a:ext cx="251851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Text Box 103">
              <a:extLst>
                <a:ext uri="{FF2B5EF4-FFF2-40B4-BE49-F238E27FC236}">
                  <a16:creationId xmlns:a16="http://schemas.microsoft.com/office/drawing/2014/main" id="{CAAC3B69-EAA9-6708-4FF0-EAE47C462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52" y="1643050"/>
              <a:ext cx="1378084" cy="368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每个顺串中的块数</a:t>
              </a:r>
            </a:p>
          </p:txBody>
        </p:sp>
        <p:sp>
          <p:nvSpPr>
            <p:cNvPr id="33" name="Text Box 104">
              <a:extLst>
                <a:ext uri="{FF2B5EF4-FFF2-40B4-BE49-F238E27FC236}">
                  <a16:creationId xmlns:a16="http://schemas.microsoft.com/office/drawing/2014/main" id="{3FA9B744-9AA2-6787-B768-E34BDA19C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53" y="5180014"/>
              <a:ext cx="1003169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</a:p>
          </p:txBody>
        </p:sp>
        <p:sp>
          <p:nvSpPr>
            <p:cNvPr id="34" name="Text Box 105">
              <a:extLst>
                <a:ext uri="{FF2B5EF4-FFF2-40B4-BE49-F238E27FC236}">
                  <a16:creationId xmlns:a16="http://schemas.microsoft.com/office/drawing/2014/main" id="{B93B79E5-BA74-41C8-F7DF-DFA9BE7EB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0088" y="1643050"/>
              <a:ext cx="1961266" cy="244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每个顺串中的记录数</a:t>
              </a:r>
            </a:p>
          </p:txBody>
        </p:sp>
        <p:sp>
          <p:nvSpPr>
            <p:cNvPr id="35" name="Text Box 106">
              <a:extLst>
                <a:ext uri="{FF2B5EF4-FFF2-40B4-BE49-F238E27FC236}">
                  <a16:creationId xmlns:a16="http://schemas.microsoft.com/office/drawing/2014/main" id="{6458C353-5054-FE35-804D-1180AFFA3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423" y="5192941"/>
              <a:ext cx="1003169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750</a:t>
              </a:r>
            </a:p>
          </p:txBody>
        </p:sp>
        <p:sp>
          <p:nvSpPr>
            <p:cNvPr id="36" name="Text Box 103">
              <a:extLst>
                <a:ext uri="{FF2B5EF4-FFF2-40B4-BE49-F238E27FC236}">
                  <a16:creationId xmlns:a16="http://schemas.microsoft.com/office/drawing/2014/main" id="{7544C927-F587-A565-9020-12C591EAE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04" y="5805488"/>
              <a:ext cx="7972446" cy="360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读写各：</a:t>
              </a:r>
              <a:r>
                <a: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*</a:t>
              </a:r>
              <a:r>
                <a: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+ 6</a:t>
              </a:r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*</a:t>
              </a:r>
              <a:r>
                <a: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+ </a:t>
              </a:r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</a:t>
              </a:r>
              <a:r>
                <a: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12 +6</a:t>
              </a:r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</a:t>
              </a:r>
              <a:r>
                <a: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= 48 </a:t>
              </a:r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次</a:t>
              </a:r>
              <a:r>
                <a: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</a:t>
              </a:r>
              <a:endPara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7" name="Group 5">
              <a:extLst>
                <a:ext uri="{FF2B5EF4-FFF2-40B4-BE49-F238E27FC236}">
                  <a16:creationId xmlns:a16="http://schemas.microsoft.com/office/drawing/2014/main" id="{2A2466C3-E59E-9CE5-7446-8D6778F7F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9918" y="3713163"/>
              <a:ext cx="3028555" cy="325437"/>
              <a:chOff x="1380" y="2484"/>
              <a:chExt cx="1431" cy="205"/>
            </a:xfrm>
          </p:grpSpPr>
          <p:sp>
            <p:nvSpPr>
              <p:cNvPr id="45" name="Text Box 6">
                <a:extLst>
                  <a:ext uri="{FF2B5EF4-FFF2-40B4-BE49-F238E27FC236}">
                    <a16:creationId xmlns:a16="http://schemas.microsoft.com/office/drawing/2014/main" id="{E04B7435-AB13-E786-8BEC-93A5F386C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0" y="2484"/>
                <a:ext cx="514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顺串</a:t>
                </a:r>
                <a:r>
                  <a:rPr lang="en-US" altLang="zh-CN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</a:p>
            </p:txBody>
          </p:sp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E44486FD-4FD5-DC25-0A14-2CD69C717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7" y="2484"/>
                <a:ext cx="474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顺串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</a:p>
            </p:txBody>
          </p:sp>
        </p:grpSp>
        <p:grpSp>
          <p:nvGrpSpPr>
            <p:cNvPr id="38" name="Group 50">
              <a:extLst>
                <a:ext uri="{FF2B5EF4-FFF2-40B4-BE49-F238E27FC236}">
                  <a16:creationId xmlns:a16="http://schemas.microsoft.com/office/drawing/2014/main" id="{DAA3A00F-0248-3D71-CB6B-4C5685F33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1349" y="4691064"/>
              <a:ext cx="6645468" cy="327025"/>
              <a:chOff x="1083" y="3100"/>
              <a:chExt cx="3140" cy="206"/>
            </a:xfrm>
          </p:grpSpPr>
          <p:sp>
            <p:nvSpPr>
              <p:cNvPr id="39" name="Text Box 51">
                <a:extLst>
                  <a:ext uri="{FF2B5EF4-FFF2-40B4-BE49-F238E27FC236}">
                    <a16:creationId xmlns:a16="http://schemas.microsoft.com/office/drawing/2014/main" id="{AFFFA599-FF8F-8324-AB1C-C2590D99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3" y="3100"/>
                <a:ext cx="47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顺串</a:t>
                </a:r>
                <a:r>
                  <a:rPr lang="en-US" altLang="zh-CN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</a:p>
            </p:txBody>
          </p:sp>
          <p:sp>
            <p:nvSpPr>
              <p:cNvPr id="40" name="Text Box 52">
                <a:extLst>
                  <a:ext uri="{FF2B5EF4-FFF2-40B4-BE49-F238E27FC236}">
                    <a16:creationId xmlns:a16="http://schemas.microsoft.com/office/drawing/2014/main" id="{AC64AB00-C03F-0BBE-46BF-59871BC82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4" y="3100"/>
                <a:ext cx="474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顺串</a:t>
                </a:r>
                <a:r>
                  <a:rPr lang="en-US" altLang="zh-CN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</a:p>
            </p:txBody>
          </p:sp>
          <p:sp>
            <p:nvSpPr>
              <p:cNvPr id="41" name="Text Box 53">
                <a:extLst>
                  <a:ext uri="{FF2B5EF4-FFF2-40B4-BE49-F238E27FC236}">
                    <a16:creationId xmlns:a16="http://schemas.microsoft.com/office/drawing/2014/main" id="{8D233FBA-613E-EBF7-6C77-7897731E0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3" y="3100"/>
                <a:ext cx="47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顺串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</a:p>
            </p:txBody>
          </p:sp>
          <p:sp>
            <p:nvSpPr>
              <p:cNvPr id="42" name="Text Box 54">
                <a:extLst>
                  <a:ext uri="{FF2B5EF4-FFF2-40B4-BE49-F238E27FC236}">
                    <a16:creationId xmlns:a16="http://schemas.microsoft.com/office/drawing/2014/main" id="{02157A26-A76E-405D-90FB-C23E0C9DB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1" y="3100"/>
                <a:ext cx="47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顺串</a:t>
                </a:r>
                <a:r>
                  <a:rPr lang="en-US" altLang="zh-CN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</a:p>
            </p:txBody>
          </p:sp>
          <p:sp>
            <p:nvSpPr>
              <p:cNvPr id="43" name="Text Box 55">
                <a:extLst>
                  <a:ext uri="{FF2B5EF4-FFF2-40B4-BE49-F238E27FC236}">
                    <a16:creationId xmlns:a16="http://schemas.microsoft.com/office/drawing/2014/main" id="{39416537-E743-C233-7DD9-7FFB7F648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0" y="3100"/>
                <a:ext cx="474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顺串</a:t>
                </a:r>
                <a:r>
                  <a:rPr lang="en-US" altLang="zh-CN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</a:p>
            </p:txBody>
          </p:sp>
          <p:sp>
            <p:nvSpPr>
              <p:cNvPr id="44" name="Text Box 56">
                <a:extLst>
                  <a:ext uri="{FF2B5EF4-FFF2-40B4-BE49-F238E27FC236}">
                    <a16:creationId xmlns:a16="http://schemas.microsoft.com/office/drawing/2014/main" id="{44FCEFE9-3858-4BA6-FB03-7F4D3D978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3100"/>
                <a:ext cx="474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顺串</a:t>
                </a:r>
                <a:r>
                  <a:rPr lang="en-US" altLang="zh-CN" sz="20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9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13.5 </a:t>
            </a:r>
            <a:r>
              <a:rPr lang="zh-CN" altLang="en-US" dirty="0"/>
              <a:t>三路归并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B96C71-60E6-76BA-9194-B296278AF5AD}"/>
              </a:ext>
            </a:extLst>
          </p:cNvPr>
          <p:cNvGrpSpPr/>
          <p:nvPr/>
        </p:nvGrpSpPr>
        <p:grpSpPr>
          <a:xfrm>
            <a:off x="1894363" y="1832765"/>
            <a:ext cx="8403274" cy="3192469"/>
            <a:chOff x="425395" y="2124519"/>
            <a:chExt cx="8403274" cy="31924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4D58C3-F869-FA5B-FBF0-98B72E8E2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144" y="2124519"/>
              <a:ext cx="5693822" cy="822325"/>
              <a:chOff x="1053" y="1323"/>
              <a:chExt cx="3583" cy="518"/>
            </a:xfrm>
          </p:grpSpPr>
          <p:sp>
            <p:nvSpPr>
              <p:cNvPr id="142" name="Oval 6">
                <a:extLst>
                  <a:ext uri="{FF2B5EF4-FFF2-40B4-BE49-F238E27FC236}">
                    <a16:creationId xmlns:a16="http://schemas.microsoft.com/office/drawing/2014/main" id="{A3E4964C-E03F-4DB8-09FF-CA40A7197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1323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D65B000C-1D41-1FA0-66C6-966619C9E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3" y="1471"/>
                <a:ext cx="1791" cy="37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8">
                <a:extLst>
                  <a:ext uri="{FF2B5EF4-FFF2-40B4-BE49-F238E27FC236}">
                    <a16:creationId xmlns:a16="http://schemas.microsoft.com/office/drawing/2014/main" id="{E3DD10AA-A0DD-4C45-E364-CBB90153D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5" y="1470"/>
                <a:ext cx="0" cy="37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9">
                <a:extLst>
                  <a:ext uri="{FF2B5EF4-FFF2-40B4-BE49-F238E27FC236}">
                    <a16:creationId xmlns:a16="http://schemas.microsoft.com/office/drawing/2014/main" id="{3B859640-7E58-60E8-C5E2-BB78594C8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5" y="1471"/>
                <a:ext cx="1791" cy="37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CEC563ED-F1F5-7A8E-3802-D014B5B10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232" y="2970663"/>
              <a:ext cx="7589644" cy="820737"/>
              <a:chOff x="457" y="1840"/>
              <a:chExt cx="4776" cy="517"/>
            </a:xfrm>
          </p:grpSpPr>
          <p:sp>
            <p:nvSpPr>
              <p:cNvPr id="130" name="Oval 11">
                <a:extLst>
                  <a:ext uri="{FF2B5EF4-FFF2-40B4-BE49-F238E27FC236}">
                    <a16:creationId xmlns:a16="http://schemas.microsoft.com/office/drawing/2014/main" id="{90BEF238-15AB-C809-D0ED-6DE44EB4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84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2">
                <a:extLst>
                  <a:ext uri="{FF2B5EF4-FFF2-40B4-BE49-F238E27FC236}">
                    <a16:creationId xmlns:a16="http://schemas.microsoft.com/office/drawing/2014/main" id="{2394B4E8-79AA-2535-DB8C-922DB4F0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" y="1988"/>
                <a:ext cx="597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3">
                <a:extLst>
                  <a:ext uri="{FF2B5EF4-FFF2-40B4-BE49-F238E27FC236}">
                    <a16:creationId xmlns:a16="http://schemas.microsoft.com/office/drawing/2014/main" id="{F4DA2DED-0ECE-517F-BB22-C5F362F09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4" y="1988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4">
                <a:extLst>
                  <a:ext uri="{FF2B5EF4-FFF2-40B4-BE49-F238E27FC236}">
                    <a16:creationId xmlns:a16="http://schemas.microsoft.com/office/drawing/2014/main" id="{E057BEF9-4F18-2603-2D9F-5E38D10D0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4" y="1988"/>
                <a:ext cx="597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Oval 15">
                <a:extLst>
                  <a:ext uri="{FF2B5EF4-FFF2-40B4-BE49-F238E27FC236}">
                    <a16:creationId xmlns:a16="http://schemas.microsoft.com/office/drawing/2014/main" id="{C7074006-34F7-9FAA-AAC7-CC3809D0E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184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6">
                <a:extLst>
                  <a:ext uri="{FF2B5EF4-FFF2-40B4-BE49-F238E27FC236}">
                    <a16:creationId xmlns:a16="http://schemas.microsoft.com/office/drawing/2014/main" id="{F236D800-BF04-6E86-F666-8DAF3858E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8" y="1988"/>
                <a:ext cx="597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17">
                <a:extLst>
                  <a:ext uri="{FF2B5EF4-FFF2-40B4-BE49-F238E27FC236}">
                    <a16:creationId xmlns:a16="http://schemas.microsoft.com/office/drawing/2014/main" id="{5409CF14-8337-407F-9696-D8C0B6290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5" y="1988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18">
                <a:extLst>
                  <a:ext uri="{FF2B5EF4-FFF2-40B4-BE49-F238E27FC236}">
                    <a16:creationId xmlns:a16="http://schemas.microsoft.com/office/drawing/2014/main" id="{D6675029-49B2-1B5C-5827-D54F3F904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5" y="1988"/>
                <a:ext cx="597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Oval 19">
                <a:extLst>
                  <a:ext uri="{FF2B5EF4-FFF2-40B4-BE49-F238E27FC236}">
                    <a16:creationId xmlns:a16="http://schemas.microsoft.com/office/drawing/2014/main" id="{F15112BE-0588-5103-42CA-EC1A3C281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1" y="184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0">
                <a:extLst>
                  <a:ext uri="{FF2B5EF4-FFF2-40B4-BE49-F238E27FC236}">
                    <a16:creationId xmlns:a16="http://schemas.microsoft.com/office/drawing/2014/main" id="{C30C1E5F-EECC-BA06-406F-6808A48DF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9" y="1988"/>
                <a:ext cx="597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21">
                <a:extLst>
                  <a:ext uri="{FF2B5EF4-FFF2-40B4-BE49-F238E27FC236}">
                    <a16:creationId xmlns:a16="http://schemas.microsoft.com/office/drawing/2014/main" id="{9241118D-AB85-7B5C-AD17-0C1A9B568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6" y="1988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22">
                <a:extLst>
                  <a:ext uri="{FF2B5EF4-FFF2-40B4-BE49-F238E27FC236}">
                    <a16:creationId xmlns:a16="http://schemas.microsoft.com/office/drawing/2014/main" id="{06184145-A688-5507-46A8-EB5D9A674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36" y="1988"/>
                <a:ext cx="597" cy="3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352E1A1C-163F-21D9-3EF3-FFE313BDC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48" y="5197925"/>
              <a:ext cx="8268200" cy="119063"/>
              <a:chOff x="286" y="3243"/>
              <a:chExt cx="5203" cy="75"/>
            </a:xfrm>
          </p:grpSpPr>
          <p:sp>
            <p:nvSpPr>
              <p:cNvPr id="102" name="Rectangle 24">
                <a:extLst>
                  <a:ext uri="{FF2B5EF4-FFF2-40B4-BE49-F238E27FC236}">
                    <a16:creationId xmlns:a16="http://schemas.microsoft.com/office/drawing/2014/main" id="{B5867057-C7CF-679F-51B0-AC6CC3B9F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03" name="Rectangle 25">
                <a:extLst>
                  <a:ext uri="{FF2B5EF4-FFF2-40B4-BE49-F238E27FC236}">
                    <a16:creationId xmlns:a16="http://schemas.microsoft.com/office/drawing/2014/main" id="{623237D4-DCBE-327C-6ABD-7121915CD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04" name="Rectangle 26">
                <a:extLst>
                  <a:ext uri="{FF2B5EF4-FFF2-40B4-BE49-F238E27FC236}">
                    <a16:creationId xmlns:a16="http://schemas.microsoft.com/office/drawing/2014/main" id="{932AE4EA-B607-2B7C-A594-5C0CFD88A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05" name="Rectangle 27">
                <a:extLst>
                  <a:ext uri="{FF2B5EF4-FFF2-40B4-BE49-F238E27FC236}">
                    <a16:creationId xmlns:a16="http://schemas.microsoft.com/office/drawing/2014/main" id="{674AADCF-085B-5B38-04C8-ED5244673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06" name="Rectangle 28">
                <a:extLst>
                  <a:ext uri="{FF2B5EF4-FFF2-40B4-BE49-F238E27FC236}">
                    <a16:creationId xmlns:a16="http://schemas.microsoft.com/office/drawing/2014/main" id="{EAED329B-6201-0FB9-FE08-534ED6FC6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07" name="Rectangle 29">
                <a:extLst>
                  <a:ext uri="{FF2B5EF4-FFF2-40B4-BE49-F238E27FC236}">
                    <a16:creationId xmlns:a16="http://schemas.microsoft.com/office/drawing/2014/main" id="{E99D4BCC-51F1-483D-C87E-C061BCDF7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08" name="Rectangle 30">
                <a:extLst>
                  <a:ext uri="{FF2B5EF4-FFF2-40B4-BE49-F238E27FC236}">
                    <a16:creationId xmlns:a16="http://schemas.microsoft.com/office/drawing/2014/main" id="{8D6D7B6B-5E99-34CC-C5DF-D5D44301C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09" name="Rectangle 31">
                <a:extLst>
                  <a:ext uri="{FF2B5EF4-FFF2-40B4-BE49-F238E27FC236}">
                    <a16:creationId xmlns:a16="http://schemas.microsoft.com/office/drawing/2014/main" id="{76D8FE04-DD8B-5BCE-033C-A78FEF0DD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0" name="Rectangle 32">
                <a:extLst>
                  <a:ext uri="{FF2B5EF4-FFF2-40B4-BE49-F238E27FC236}">
                    <a16:creationId xmlns:a16="http://schemas.microsoft.com/office/drawing/2014/main" id="{A4E8DDEE-C836-3B70-2E2D-1694B762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1" name="Rectangle 33">
                <a:extLst>
                  <a:ext uri="{FF2B5EF4-FFF2-40B4-BE49-F238E27FC236}">
                    <a16:creationId xmlns:a16="http://schemas.microsoft.com/office/drawing/2014/main" id="{3726EFE2-0D8C-B303-42B9-9DAEE131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3" name="Rectangle 34">
                <a:extLst>
                  <a:ext uri="{FF2B5EF4-FFF2-40B4-BE49-F238E27FC236}">
                    <a16:creationId xmlns:a16="http://schemas.microsoft.com/office/drawing/2014/main" id="{C7F2C935-D1B7-A1CC-ED3B-C628DB668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4" name="Rectangle 35">
                <a:extLst>
                  <a:ext uri="{FF2B5EF4-FFF2-40B4-BE49-F238E27FC236}">
                    <a16:creationId xmlns:a16="http://schemas.microsoft.com/office/drawing/2014/main" id="{A50EC8B8-9824-5F06-695B-CEC08A0B4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5" name="Rectangle 36">
                <a:extLst>
                  <a:ext uri="{FF2B5EF4-FFF2-40B4-BE49-F238E27FC236}">
                    <a16:creationId xmlns:a16="http://schemas.microsoft.com/office/drawing/2014/main" id="{771A21A2-E3BC-94F5-3B73-78153BF9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6" name="Rectangle 37">
                <a:extLst>
                  <a:ext uri="{FF2B5EF4-FFF2-40B4-BE49-F238E27FC236}">
                    <a16:creationId xmlns:a16="http://schemas.microsoft.com/office/drawing/2014/main" id="{ADBD4F9E-F604-BA0C-CC0C-F0EBE124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7" name="Rectangle 38">
                <a:extLst>
                  <a:ext uri="{FF2B5EF4-FFF2-40B4-BE49-F238E27FC236}">
                    <a16:creationId xmlns:a16="http://schemas.microsoft.com/office/drawing/2014/main" id="{0088E998-8729-021C-5A46-A0E8531C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8" name="Rectangle 39">
                <a:extLst>
                  <a:ext uri="{FF2B5EF4-FFF2-40B4-BE49-F238E27FC236}">
                    <a16:creationId xmlns:a16="http://schemas.microsoft.com/office/drawing/2014/main" id="{04E95DCB-7180-4CCA-1CE2-6FC746968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19" name="Rectangle 40">
                <a:extLst>
                  <a:ext uri="{FF2B5EF4-FFF2-40B4-BE49-F238E27FC236}">
                    <a16:creationId xmlns:a16="http://schemas.microsoft.com/office/drawing/2014/main" id="{77910BE4-DB9D-7BE4-0B81-9FC2C36EF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AFD7BCCB-4CC3-F5B2-423C-7A6015443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1" name="Rectangle 42">
                <a:extLst>
                  <a:ext uri="{FF2B5EF4-FFF2-40B4-BE49-F238E27FC236}">
                    <a16:creationId xmlns:a16="http://schemas.microsoft.com/office/drawing/2014/main" id="{F35DB6E4-840C-D27B-9B1A-8CF925FC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2" name="Rectangle 43">
                <a:extLst>
                  <a:ext uri="{FF2B5EF4-FFF2-40B4-BE49-F238E27FC236}">
                    <a16:creationId xmlns:a16="http://schemas.microsoft.com/office/drawing/2014/main" id="{DE82152C-5EC9-0AC0-6A90-AE1F8C39D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3" name="Rectangle 44">
                <a:extLst>
                  <a:ext uri="{FF2B5EF4-FFF2-40B4-BE49-F238E27FC236}">
                    <a16:creationId xmlns:a16="http://schemas.microsoft.com/office/drawing/2014/main" id="{95F04B00-6DA2-FB6A-3B60-7AA54235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4" name="Rectangle 45">
                <a:extLst>
                  <a:ext uri="{FF2B5EF4-FFF2-40B4-BE49-F238E27FC236}">
                    <a16:creationId xmlns:a16="http://schemas.microsoft.com/office/drawing/2014/main" id="{7D6C090E-DCCF-4399-F099-6F2C620F3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5" name="Rectangle 46">
                <a:extLst>
                  <a:ext uri="{FF2B5EF4-FFF2-40B4-BE49-F238E27FC236}">
                    <a16:creationId xmlns:a16="http://schemas.microsoft.com/office/drawing/2014/main" id="{555D4068-AEA1-9E0F-9CAB-5EA862A22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6" name="Rectangle 47">
                <a:extLst>
                  <a:ext uri="{FF2B5EF4-FFF2-40B4-BE49-F238E27FC236}">
                    <a16:creationId xmlns:a16="http://schemas.microsoft.com/office/drawing/2014/main" id="{371D10E5-B5AB-E4F0-B578-26F882B77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7" name="Rectangle 48">
                <a:extLst>
                  <a:ext uri="{FF2B5EF4-FFF2-40B4-BE49-F238E27FC236}">
                    <a16:creationId xmlns:a16="http://schemas.microsoft.com/office/drawing/2014/main" id="{BC57478B-7B23-C018-868C-2DF2DB1A0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" y="3243"/>
                <a:ext cx="86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8" name="Rectangle 49">
                <a:extLst>
                  <a:ext uri="{FF2B5EF4-FFF2-40B4-BE49-F238E27FC236}">
                    <a16:creationId xmlns:a16="http://schemas.microsoft.com/office/drawing/2014/main" id="{E1D42A8A-29A9-DFB7-0E9B-788B9A71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  <p:sp>
            <p:nvSpPr>
              <p:cNvPr id="129" name="Rectangle 50">
                <a:extLst>
                  <a:ext uri="{FF2B5EF4-FFF2-40B4-BE49-F238E27FC236}">
                    <a16:creationId xmlns:a16="http://schemas.microsoft.com/office/drawing/2014/main" id="{8C28CC45-4BA3-233B-2B9A-C5332BA68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3243"/>
                <a:ext cx="85" cy="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ea typeface="华文新魏"/>
                </a:endParaRPr>
              </a:p>
            </p:txBody>
          </p:sp>
        </p:grpSp>
        <p:grpSp>
          <p:nvGrpSpPr>
            <p:cNvPr id="10" name="Group 51">
              <a:extLst>
                <a:ext uri="{FF2B5EF4-FFF2-40B4-BE49-F238E27FC236}">
                  <a16:creationId xmlns:a16="http://schemas.microsoft.com/office/drawing/2014/main" id="{A7F847B8-D569-8BE7-4AEB-C8DFD70B6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288" y="3791400"/>
              <a:ext cx="8133124" cy="703263"/>
              <a:chOff x="286" y="2357"/>
              <a:chExt cx="5118" cy="443"/>
            </a:xfrm>
          </p:grpSpPr>
          <p:sp>
            <p:nvSpPr>
              <p:cNvPr id="66" name="Oval 52">
                <a:extLst>
                  <a:ext uri="{FF2B5EF4-FFF2-40B4-BE49-F238E27FC236}">
                    <a16:creationId xmlns:a16="http://schemas.microsoft.com/office/drawing/2014/main" id="{6AFBDFF7-F3B0-05DD-EF6E-DAC4CEA69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" y="2357"/>
                <a:ext cx="171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53">
                <a:extLst>
                  <a:ext uri="{FF2B5EF4-FFF2-40B4-BE49-F238E27FC236}">
                    <a16:creationId xmlns:a16="http://schemas.microsoft.com/office/drawing/2014/main" id="{051B62AF-2F2A-B8DA-92C7-58E6729D8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2357"/>
                <a:ext cx="170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Oval 54">
                <a:extLst>
                  <a:ext uri="{FF2B5EF4-FFF2-40B4-BE49-F238E27FC236}">
                    <a16:creationId xmlns:a16="http://schemas.microsoft.com/office/drawing/2014/main" id="{DB4FA52C-CE90-4C63-B80F-A04BAF426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2357"/>
                <a:ext cx="170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55">
                <a:extLst>
                  <a:ext uri="{FF2B5EF4-FFF2-40B4-BE49-F238E27FC236}">
                    <a16:creationId xmlns:a16="http://schemas.microsoft.com/office/drawing/2014/main" id="{5EC3C4B7-1041-CA24-F3B2-EA951E4E2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56">
                <a:extLst>
                  <a:ext uri="{FF2B5EF4-FFF2-40B4-BE49-F238E27FC236}">
                    <a16:creationId xmlns:a16="http://schemas.microsoft.com/office/drawing/2014/main" id="{EC7263C8-2D2A-2A0B-F4CD-12C40FF75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57">
                <a:extLst>
                  <a:ext uri="{FF2B5EF4-FFF2-40B4-BE49-F238E27FC236}">
                    <a16:creationId xmlns:a16="http://schemas.microsoft.com/office/drawing/2014/main" id="{4DB48135-9898-D1BA-F8CC-9C1441569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" y="2504"/>
                <a:ext cx="17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58">
                <a:extLst>
                  <a:ext uri="{FF2B5EF4-FFF2-40B4-BE49-F238E27FC236}">
                    <a16:creationId xmlns:a16="http://schemas.microsoft.com/office/drawing/2014/main" id="{7C6D00B8-F58F-C954-8D1A-C691562F7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3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59">
                <a:extLst>
                  <a:ext uri="{FF2B5EF4-FFF2-40B4-BE49-F238E27FC236}">
                    <a16:creationId xmlns:a16="http://schemas.microsoft.com/office/drawing/2014/main" id="{F151305C-7E8E-134E-02C6-897BCB1DB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4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60">
                <a:extLst>
                  <a:ext uri="{FF2B5EF4-FFF2-40B4-BE49-F238E27FC236}">
                    <a16:creationId xmlns:a16="http://schemas.microsoft.com/office/drawing/2014/main" id="{FA0FEC15-28FB-C8AA-8D1E-D72FD3999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4" y="2504"/>
                <a:ext cx="17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61">
                <a:extLst>
                  <a:ext uri="{FF2B5EF4-FFF2-40B4-BE49-F238E27FC236}">
                    <a16:creationId xmlns:a16="http://schemas.microsoft.com/office/drawing/2014/main" id="{5CC003A6-6E25-A18B-3F48-C5648A97B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0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62">
                <a:extLst>
                  <a:ext uri="{FF2B5EF4-FFF2-40B4-BE49-F238E27FC236}">
                    <a16:creationId xmlns:a16="http://schemas.microsoft.com/office/drawing/2014/main" id="{2C2115F8-A4DA-9C81-1C18-E716278B9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1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63">
                <a:extLst>
                  <a:ext uri="{FF2B5EF4-FFF2-40B4-BE49-F238E27FC236}">
                    <a16:creationId xmlns:a16="http://schemas.microsoft.com/office/drawing/2014/main" id="{9B1BDDF3-2D53-6590-3DAD-FA3C2D9AC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51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Oval 64">
                <a:extLst>
                  <a:ext uri="{FF2B5EF4-FFF2-40B4-BE49-F238E27FC236}">
                    <a16:creationId xmlns:a16="http://schemas.microsoft.com/office/drawing/2014/main" id="{137049D2-EE97-CD37-29FF-D63E92F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2357"/>
                <a:ext cx="170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Oval 65">
                <a:extLst>
                  <a:ext uri="{FF2B5EF4-FFF2-40B4-BE49-F238E27FC236}">
                    <a16:creationId xmlns:a16="http://schemas.microsoft.com/office/drawing/2014/main" id="{CE603AA7-12D8-62A8-F20F-B32EF206B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357"/>
                <a:ext cx="170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66">
                <a:extLst>
                  <a:ext uri="{FF2B5EF4-FFF2-40B4-BE49-F238E27FC236}">
                    <a16:creationId xmlns:a16="http://schemas.microsoft.com/office/drawing/2014/main" id="{72CA5B01-27C2-D835-2C47-56A8E4760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7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67">
                <a:extLst>
                  <a:ext uri="{FF2B5EF4-FFF2-40B4-BE49-F238E27FC236}">
                    <a16:creationId xmlns:a16="http://schemas.microsoft.com/office/drawing/2014/main" id="{19FC0990-0AA4-E656-D00E-282474F10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8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68">
                <a:extLst>
                  <a:ext uri="{FF2B5EF4-FFF2-40B4-BE49-F238E27FC236}">
                    <a16:creationId xmlns:a16="http://schemas.microsoft.com/office/drawing/2014/main" id="{9DCD75F5-EB6D-F271-3298-4C7576828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48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69">
                <a:extLst>
                  <a:ext uri="{FF2B5EF4-FFF2-40B4-BE49-F238E27FC236}">
                    <a16:creationId xmlns:a16="http://schemas.microsoft.com/office/drawing/2014/main" id="{213239E6-90B6-E942-8B5C-8B8FE05F4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4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70">
                <a:extLst>
                  <a:ext uri="{FF2B5EF4-FFF2-40B4-BE49-F238E27FC236}">
                    <a16:creationId xmlns:a16="http://schemas.microsoft.com/office/drawing/2014/main" id="{FB740B87-FE08-B82E-77B6-501248C12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5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71">
                <a:extLst>
                  <a:ext uri="{FF2B5EF4-FFF2-40B4-BE49-F238E27FC236}">
                    <a16:creationId xmlns:a16="http://schemas.microsoft.com/office/drawing/2014/main" id="{8E04AE25-C5F9-647E-6160-4AA6796CA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5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Oval 72">
                <a:extLst>
                  <a:ext uri="{FF2B5EF4-FFF2-40B4-BE49-F238E27FC236}">
                    <a16:creationId xmlns:a16="http://schemas.microsoft.com/office/drawing/2014/main" id="{4BE0988E-67AD-41F1-A3E9-EC0038D77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4" y="2357"/>
                <a:ext cx="170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Oval 73">
                <a:extLst>
                  <a:ext uri="{FF2B5EF4-FFF2-40B4-BE49-F238E27FC236}">
                    <a16:creationId xmlns:a16="http://schemas.microsoft.com/office/drawing/2014/main" id="{A8F3FE83-3292-1D69-35A2-D5294CEED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1" y="2357"/>
                <a:ext cx="170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Oval 74">
                <a:extLst>
                  <a:ext uri="{FF2B5EF4-FFF2-40B4-BE49-F238E27FC236}">
                    <a16:creationId xmlns:a16="http://schemas.microsoft.com/office/drawing/2014/main" id="{E546AA81-FD86-B756-40E6-A10CBA313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2357"/>
                <a:ext cx="170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75">
                <a:extLst>
                  <a:ext uri="{FF2B5EF4-FFF2-40B4-BE49-F238E27FC236}">
                    <a16:creationId xmlns:a16="http://schemas.microsoft.com/office/drawing/2014/main" id="{DCB19A43-5269-DA5F-F391-6EA389951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8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76">
                <a:extLst>
                  <a:ext uri="{FF2B5EF4-FFF2-40B4-BE49-F238E27FC236}">
                    <a16:creationId xmlns:a16="http://schemas.microsoft.com/office/drawing/2014/main" id="{85950B0D-AAD1-EF88-5E45-7F5A30FA3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9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77">
                <a:extLst>
                  <a:ext uri="{FF2B5EF4-FFF2-40B4-BE49-F238E27FC236}">
                    <a16:creationId xmlns:a16="http://schemas.microsoft.com/office/drawing/2014/main" id="{4FC47FE5-F7A0-CF4B-9D66-08420CAF7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9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78">
                <a:extLst>
                  <a:ext uri="{FF2B5EF4-FFF2-40B4-BE49-F238E27FC236}">
                    <a16:creationId xmlns:a16="http://schemas.microsoft.com/office/drawing/2014/main" id="{817ABC51-1545-B690-84F1-395EA69B7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6" y="2504"/>
                <a:ext cx="17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79">
                <a:extLst>
                  <a:ext uri="{FF2B5EF4-FFF2-40B4-BE49-F238E27FC236}">
                    <a16:creationId xmlns:a16="http://schemas.microsoft.com/office/drawing/2014/main" id="{1650B725-8EC0-B100-D1B7-AA99FFF21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6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D8F43C2C-6F4A-F55A-7B7A-9EAD4191A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36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81">
                <a:extLst>
                  <a:ext uri="{FF2B5EF4-FFF2-40B4-BE49-F238E27FC236}">
                    <a16:creationId xmlns:a16="http://schemas.microsoft.com/office/drawing/2014/main" id="{AEA9938A-D10F-2DA1-44FE-B8DFA5BB7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3" y="2504"/>
                <a:ext cx="17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82">
                <a:extLst>
                  <a:ext uri="{FF2B5EF4-FFF2-40B4-BE49-F238E27FC236}">
                    <a16:creationId xmlns:a16="http://schemas.microsoft.com/office/drawing/2014/main" id="{733A5F5F-851D-9004-0431-BB44B1FFE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3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83">
                <a:extLst>
                  <a:ext uri="{FF2B5EF4-FFF2-40B4-BE49-F238E27FC236}">
                    <a16:creationId xmlns:a16="http://schemas.microsoft.com/office/drawing/2014/main" id="{B845792D-B357-B861-7751-CC5DB9A34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33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Oval 84">
                <a:extLst>
                  <a:ext uri="{FF2B5EF4-FFF2-40B4-BE49-F238E27FC236}">
                    <a16:creationId xmlns:a16="http://schemas.microsoft.com/office/drawing/2014/main" id="{A98EDB8C-9C2B-DFF5-3C4B-5D31E662A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2357"/>
                <a:ext cx="170" cy="14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85">
                <a:extLst>
                  <a:ext uri="{FF2B5EF4-FFF2-40B4-BE49-F238E27FC236}">
                    <a16:creationId xmlns:a16="http://schemas.microsoft.com/office/drawing/2014/main" id="{30393178-15E9-7666-FB93-2CB1E0816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1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86">
                <a:extLst>
                  <a:ext uri="{FF2B5EF4-FFF2-40B4-BE49-F238E27FC236}">
                    <a16:creationId xmlns:a16="http://schemas.microsoft.com/office/drawing/2014/main" id="{53CB403F-6E50-462B-5960-81C92F6FD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2" y="2504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87">
                <a:extLst>
                  <a:ext uri="{FF2B5EF4-FFF2-40B4-BE49-F238E27FC236}">
                    <a16:creationId xmlns:a16="http://schemas.microsoft.com/office/drawing/2014/main" id="{60D4FA88-B636-AF12-5686-E94C10EAA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42" y="2504"/>
                <a:ext cx="171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88">
              <a:extLst>
                <a:ext uri="{FF2B5EF4-FFF2-40B4-BE49-F238E27FC236}">
                  <a16:creationId xmlns:a16="http://schemas.microsoft.com/office/drawing/2014/main" id="{E971460B-C22C-987D-0624-46C05086D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395" y="4494662"/>
              <a:ext cx="8403274" cy="703262"/>
              <a:chOff x="201" y="2800"/>
              <a:chExt cx="5288" cy="443"/>
            </a:xfrm>
          </p:grpSpPr>
          <p:sp>
            <p:nvSpPr>
              <p:cNvPr id="12" name="Line 89">
                <a:extLst>
                  <a:ext uri="{FF2B5EF4-FFF2-40B4-BE49-F238E27FC236}">
                    <a16:creationId xmlns:a16="http://schemas.microsoft.com/office/drawing/2014/main" id="{438CE393-8DB3-8A39-4CD7-FDE085162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Oval 90">
                <a:extLst>
                  <a:ext uri="{FF2B5EF4-FFF2-40B4-BE49-F238E27FC236}">
                    <a16:creationId xmlns:a16="http://schemas.microsoft.com/office/drawing/2014/main" id="{4405112F-D76A-E032-B952-DCF131EDD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91">
                <a:extLst>
                  <a:ext uri="{FF2B5EF4-FFF2-40B4-BE49-F238E27FC236}">
                    <a16:creationId xmlns:a16="http://schemas.microsoft.com/office/drawing/2014/main" id="{1EDEBCC6-E102-EA4A-42EE-6DCD8074A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Oval 92">
                <a:extLst>
                  <a:ext uri="{FF2B5EF4-FFF2-40B4-BE49-F238E27FC236}">
                    <a16:creationId xmlns:a16="http://schemas.microsoft.com/office/drawing/2014/main" id="{BBB127DD-1685-EAF9-F2BC-6206D6EA9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93">
                <a:extLst>
                  <a:ext uri="{FF2B5EF4-FFF2-40B4-BE49-F238E27FC236}">
                    <a16:creationId xmlns:a16="http://schemas.microsoft.com/office/drawing/2014/main" id="{BC83238D-85B2-95A0-B26E-C0EC17B61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7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Oval 94">
                <a:extLst>
                  <a:ext uri="{FF2B5EF4-FFF2-40B4-BE49-F238E27FC236}">
                    <a16:creationId xmlns:a16="http://schemas.microsoft.com/office/drawing/2014/main" id="{8BEDFEA2-DAF8-E6BF-1994-06BE0A20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95">
                <a:extLst>
                  <a:ext uri="{FF2B5EF4-FFF2-40B4-BE49-F238E27FC236}">
                    <a16:creationId xmlns:a16="http://schemas.microsoft.com/office/drawing/2014/main" id="{3F7CC806-4CA7-8993-AC18-D8C9A6777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3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Oval 96">
                <a:extLst>
                  <a:ext uri="{FF2B5EF4-FFF2-40B4-BE49-F238E27FC236}">
                    <a16:creationId xmlns:a16="http://schemas.microsoft.com/office/drawing/2014/main" id="{1701EE86-1C2A-FC4F-668E-457E6F4B7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97">
                <a:extLst>
                  <a:ext uri="{FF2B5EF4-FFF2-40B4-BE49-F238E27FC236}">
                    <a16:creationId xmlns:a16="http://schemas.microsoft.com/office/drawing/2014/main" id="{6DC46A89-5BCA-3A16-68FB-CF0A92E8C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4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Oval 98">
                <a:extLst>
                  <a:ext uri="{FF2B5EF4-FFF2-40B4-BE49-F238E27FC236}">
                    <a16:creationId xmlns:a16="http://schemas.microsoft.com/office/drawing/2014/main" id="{FE3A756A-5898-75B7-7453-8FB5F28B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99">
                <a:extLst>
                  <a:ext uri="{FF2B5EF4-FFF2-40B4-BE49-F238E27FC236}">
                    <a16:creationId xmlns:a16="http://schemas.microsoft.com/office/drawing/2014/main" id="{A544B542-3CF0-EA39-7F86-8A33D3DB5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4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Oval 100">
                <a:extLst>
                  <a:ext uri="{FF2B5EF4-FFF2-40B4-BE49-F238E27FC236}">
                    <a16:creationId xmlns:a16="http://schemas.microsoft.com/office/drawing/2014/main" id="{594773BD-C975-93F4-5148-A8A1B55C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1">
                <a:extLst>
                  <a:ext uri="{FF2B5EF4-FFF2-40B4-BE49-F238E27FC236}">
                    <a16:creationId xmlns:a16="http://schemas.microsoft.com/office/drawing/2014/main" id="{2A736622-7BC5-13A0-1B7E-748057A1E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1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Oval 102">
                <a:extLst>
                  <a:ext uri="{FF2B5EF4-FFF2-40B4-BE49-F238E27FC236}">
                    <a16:creationId xmlns:a16="http://schemas.microsoft.com/office/drawing/2014/main" id="{B2666BF8-C8FC-1D74-3C1D-88D0E48C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3">
                <a:extLst>
                  <a:ext uri="{FF2B5EF4-FFF2-40B4-BE49-F238E27FC236}">
                    <a16:creationId xmlns:a16="http://schemas.microsoft.com/office/drawing/2014/main" id="{8E2FB70D-7850-92A8-CB3F-ECDA6D3FE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0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104">
                <a:extLst>
                  <a:ext uri="{FF2B5EF4-FFF2-40B4-BE49-F238E27FC236}">
                    <a16:creationId xmlns:a16="http://schemas.microsoft.com/office/drawing/2014/main" id="{1A56334B-A863-44D9-419C-CC4730CD3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05">
                <a:extLst>
                  <a:ext uri="{FF2B5EF4-FFF2-40B4-BE49-F238E27FC236}">
                    <a16:creationId xmlns:a16="http://schemas.microsoft.com/office/drawing/2014/main" id="{5E7509F4-2414-02DE-DAAE-B65C5812B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2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Oval 106">
                <a:extLst>
                  <a:ext uri="{FF2B5EF4-FFF2-40B4-BE49-F238E27FC236}">
                    <a16:creationId xmlns:a16="http://schemas.microsoft.com/office/drawing/2014/main" id="{79D3FCC6-3FCC-CA7F-C05B-521AD2BD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07">
                <a:extLst>
                  <a:ext uri="{FF2B5EF4-FFF2-40B4-BE49-F238E27FC236}">
                    <a16:creationId xmlns:a16="http://schemas.microsoft.com/office/drawing/2014/main" id="{2CF840FD-4BF0-7096-8100-DF26D3A74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7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08">
                <a:extLst>
                  <a:ext uri="{FF2B5EF4-FFF2-40B4-BE49-F238E27FC236}">
                    <a16:creationId xmlns:a16="http://schemas.microsoft.com/office/drawing/2014/main" id="{A76B63F9-5EE5-E86C-2FB0-E4796AC5E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09">
                <a:extLst>
                  <a:ext uri="{FF2B5EF4-FFF2-40B4-BE49-F238E27FC236}">
                    <a16:creationId xmlns:a16="http://schemas.microsoft.com/office/drawing/2014/main" id="{68FFAE58-D860-710E-1278-556A7EE9E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8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Oval 110">
                <a:extLst>
                  <a:ext uri="{FF2B5EF4-FFF2-40B4-BE49-F238E27FC236}">
                    <a16:creationId xmlns:a16="http://schemas.microsoft.com/office/drawing/2014/main" id="{4EFF5534-21D7-22B6-8E05-5D66A5911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11">
                <a:extLst>
                  <a:ext uri="{FF2B5EF4-FFF2-40B4-BE49-F238E27FC236}">
                    <a16:creationId xmlns:a16="http://schemas.microsoft.com/office/drawing/2014/main" id="{6E3F1C20-DAAB-6B2C-EF29-3D895B17B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Oval 112">
                <a:extLst>
                  <a:ext uri="{FF2B5EF4-FFF2-40B4-BE49-F238E27FC236}">
                    <a16:creationId xmlns:a16="http://schemas.microsoft.com/office/drawing/2014/main" id="{27A8E774-281F-0100-E217-5B71CA8C1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13">
                <a:extLst>
                  <a:ext uri="{FF2B5EF4-FFF2-40B4-BE49-F238E27FC236}">
                    <a16:creationId xmlns:a16="http://schemas.microsoft.com/office/drawing/2014/main" id="{E3F8E6E6-59C3-6E98-82CD-AD38CE0C5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4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Oval 114">
                <a:extLst>
                  <a:ext uri="{FF2B5EF4-FFF2-40B4-BE49-F238E27FC236}">
                    <a16:creationId xmlns:a16="http://schemas.microsoft.com/office/drawing/2014/main" id="{00DC7F9F-8EA9-9AD5-4117-8CC4435FD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Oval 115">
                <a:extLst>
                  <a:ext uri="{FF2B5EF4-FFF2-40B4-BE49-F238E27FC236}">
                    <a16:creationId xmlns:a16="http://schemas.microsoft.com/office/drawing/2014/main" id="{96F606DE-B6BA-D911-9128-24309ABFC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116">
                <a:extLst>
                  <a:ext uri="{FF2B5EF4-FFF2-40B4-BE49-F238E27FC236}">
                    <a16:creationId xmlns:a16="http://schemas.microsoft.com/office/drawing/2014/main" id="{2F9CFAB8-F46C-0CFA-F1A3-D7BA6D61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0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17">
                <a:extLst>
                  <a:ext uri="{FF2B5EF4-FFF2-40B4-BE49-F238E27FC236}">
                    <a16:creationId xmlns:a16="http://schemas.microsoft.com/office/drawing/2014/main" id="{172DD0AB-20D5-E05C-4154-68CD4A0F2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5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18">
                <a:extLst>
                  <a:ext uri="{FF2B5EF4-FFF2-40B4-BE49-F238E27FC236}">
                    <a16:creationId xmlns:a16="http://schemas.microsoft.com/office/drawing/2014/main" id="{32A686D0-91A4-BDA8-7C29-5B81DE19A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6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19">
                <a:extLst>
                  <a:ext uri="{FF2B5EF4-FFF2-40B4-BE49-F238E27FC236}">
                    <a16:creationId xmlns:a16="http://schemas.microsoft.com/office/drawing/2014/main" id="{B4E987A2-0606-A1AD-1C3D-A77854CE2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8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Oval 120">
                <a:extLst>
                  <a:ext uri="{FF2B5EF4-FFF2-40B4-BE49-F238E27FC236}">
                    <a16:creationId xmlns:a16="http://schemas.microsoft.com/office/drawing/2014/main" id="{A3B02489-610E-6D7E-4C04-F0E6298FA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3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21">
                <a:extLst>
                  <a:ext uri="{FF2B5EF4-FFF2-40B4-BE49-F238E27FC236}">
                    <a16:creationId xmlns:a16="http://schemas.microsoft.com/office/drawing/2014/main" id="{1059EC89-AC7C-D5A9-E98F-5C919EF38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9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Oval 122">
                <a:extLst>
                  <a:ext uri="{FF2B5EF4-FFF2-40B4-BE49-F238E27FC236}">
                    <a16:creationId xmlns:a16="http://schemas.microsoft.com/office/drawing/2014/main" id="{B30CA8F3-DE64-85A0-2287-A196EBF43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4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23">
                <a:extLst>
                  <a:ext uri="{FF2B5EF4-FFF2-40B4-BE49-F238E27FC236}">
                    <a16:creationId xmlns:a16="http://schemas.microsoft.com/office/drawing/2014/main" id="{2A6EB1C4-1CA9-B66A-40BA-41EB49637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0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Oval 124">
                <a:extLst>
                  <a:ext uri="{FF2B5EF4-FFF2-40B4-BE49-F238E27FC236}">
                    <a16:creationId xmlns:a16="http://schemas.microsoft.com/office/drawing/2014/main" id="{46E42C4D-D475-91B6-017F-8A251DC6B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25">
                <a:extLst>
                  <a:ext uri="{FF2B5EF4-FFF2-40B4-BE49-F238E27FC236}">
                    <a16:creationId xmlns:a16="http://schemas.microsoft.com/office/drawing/2014/main" id="{DD533C24-3860-773C-B8FC-BE99C327D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6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Oval 126">
                <a:extLst>
                  <a:ext uri="{FF2B5EF4-FFF2-40B4-BE49-F238E27FC236}">
                    <a16:creationId xmlns:a16="http://schemas.microsoft.com/office/drawing/2014/main" id="{BCC93A0D-E8EE-1BAE-A234-7D95AEAF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27">
                <a:extLst>
                  <a:ext uri="{FF2B5EF4-FFF2-40B4-BE49-F238E27FC236}">
                    <a16:creationId xmlns:a16="http://schemas.microsoft.com/office/drawing/2014/main" id="{B8EB5C0A-EDF3-84B6-2489-73B376BBA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6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Oval 128">
                <a:extLst>
                  <a:ext uri="{FF2B5EF4-FFF2-40B4-BE49-F238E27FC236}">
                    <a16:creationId xmlns:a16="http://schemas.microsoft.com/office/drawing/2014/main" id="{ADCD7A2A-6E2B-42D6-3F30-8AE6C64C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1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29">
                <a:extLst>
                  <a:ext uri="{FF2B5EF4-FFF2-40B4-BE49-F238E27FC236}">
                    <a16:creationId xmlns:a16="http://schemas.microsoft.com/office/drawing/2014/main" id="{F38906F2-802C-BE16-EBD6-6730FEB34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7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30">
                <a:extLst>
                  <a:ext uri="{FF2B5EF4-FFF2-40B4-BE49-F238E27FC236}">
                    <a16:creationId xmlns:a16="http://schemas.microsoft.com/office/drawing/2014/main" id="{9648DE3B-5FB5-9A5A-B0DB-8048ECC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1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31">
                <a:extLst>
                  <a:ext uri="{FF2B5EF4-FFF2-40B4-BE49-F238E27FC236}">
                    <a16:creationId xmlns:a16="http://schemas.microsoft.com/office/drawing/2014/main" id="{6853C2C0-167E-4B21-1208-04A2914F8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3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132">
                <a:extLst>
                  <a:ext uri="{FF2B5EF4-FFF2-40B4-BE49-F238E27FC236}">
                    <a16:creationId xmlns:a16="http://schemas.microsoft.com/office/drawing/2014/main" id="{9C4FD081-324D-F03D-F1AE-823EC50C3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7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Oval 133">
                <a:extLst>
                  <a:ext uri="{FF2B5EF4-FFF2-40B4-BE49-F238E27FC236}">
                    <a16:creationId xmlns:a16="http://schemas.microsoft.com/office/drawing/2014/main" id="{EF8DDB50-7B7A-5C06-5655-9739A238D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Oval 134">
                <a:extLst>
                  <a:ext uri="{FF2B5EF4-FFF2-40B4-BE49-F238E27FC236}">
                    <a16:creationId xmlns:a16="http://schemas.microsoft.com/office/drawing/2014/main" id="{7F1C4B9A-C330-5DA8-660E-FB7BB7776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35">
                <a:extLst>
                  <a:ext uri="{FF2B5EF4-FFF2-40B4-BE49-F238E27FC236}">
                    <a16:creationId xmlns:a16="http://schemas.microsoft.com/office/drawing/2014/main" id="{02A30555-51AC-2748-DA89-31E6B76DE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3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136">
                <a:extLst>
                  <a:ext uri="{FF2B5EF4-FFF2-40B4-BE49-F238E27FC236}">
                    <a16:creationId xmlns:a16="http://schemas.microsoft.com/office/drawing/2014/main" id="{EA70A88D-E0BE-E3B1-A02B-CD50DD79D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04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37">
                <a:extLst>
                  <a:ext uri="{FF2B5EF4-FFF2-40B4-BE49-F238E27FC236}">
                    <a16:creationId xmlns:a16="http://schemas.microsoft.com/office/drawing/2014/main" id="{9CA5164B-8C4D-F604-24B1-12D95C6DD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1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138">
                <a:extLst>
                  <a:ext uri="{FF2B5EF4-FFF2-40B4-BE49-F238E27FC236}">
                    <a16:creationId xmlns:a16="http://schemas.microsoft.com/office/drawing/2014/main" id="{28BE58EE-268D-B095-1914-4339F4DB5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Oval 139">
                <a:extLst>
                  <a:ext uri="{FF2B5EF4-FFF2-40B4-BE49-F238E27FC236}">
                    <a16:creationId xmlns:a16="http://schemas.microsoft.com/office/drawing/2014/main" id="{7C36A4F5-FA5F-084D-05F1-5B8B10E37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2800"/>
                <a:ext cx="170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Oval 140">
                <a:extLst>
                  <a:ext uri="{FF2B5EF4-FFF2-40B4-BE49-F238E27FC236}">
                    <a16:creationId xmlns:a16="http://schemas.microsoft.com/office/drawing/2014/main" id="{18A50183-AF87-9E12-2C9D-22501F27D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2800"/>
                <a:ext cx="171" cy="1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41">
                <a:extLst>
                  <a:ext uri="{FF2B5EF4-FFF2-40B4-BE49-F238E27FC236}">
                    <a16:creationId xmlns:a16="http://schemas.microsoft.com/office/drawing/2014/main" id="{12C48393-5FDB-72CB-3708-98CBC5C73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2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42">
                <a:extLst>
                  <a:ext uri="{FF2B5EF4-FFF2-40B4-BE49-F238E27FC236}">
                    <a16:creationId xmlns:a16="http://schemas.microsoft.com/office/drawing/2014/main" id="{2C67D46B-1500-0858-7050-238333C05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3" y="29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2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多路归并</a:t>
            </a:r>
            <a:r>
              <a:rPr lang="en-US" altLang="zh-CN" dirty="0"/>
              <a:t>——</a:t>
            </a:r>
            <a:r>
              <a:rPr lang="zh-CN" altLang="en-US" dirty="0"/>
              <a:t>选择树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2" name="Rectangle 3">
            <a:extLst>
              <a:ext uri="{FF2B5EF4-FFF2-40B4-BE49-F238E27FC236}">
                <a16:creationId xmlns:a16="http://schemas.microsoft.com/office/drawing/2014/main" id="{E6F4DF1D-BBA6-7F69-EE43-FD24EDF7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" y="1839211"/>
            <a:ext cx="8387080" cy="317957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marL="18415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路归并时，实质就是找最小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00050" lvl="2" indent="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None/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如果用对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个顺串用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k-1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次比较来找最小，代价较大</a:t>
            </a:r>
          </a:p>
          <a:p>
            <a:pPr marL="18415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采用选择树，可以保存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个待排数曾经比较过的中间结果</a:t>
            </a:r>
          </a:p>
          <a:p>
            <a:pPr marL="1041400" lvl="3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赢者树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041400" lvl="3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败者树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415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目的：提高在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个归并串的当前值中找到最小值的效率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25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赢者树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047B9F-4662-6054-872B-EA42BD71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018401"/>
            <a:ext cx="11176000" cy="38019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叶子结点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用数组 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L[1..n]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endParaRPr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Tx/>
              <a:buChar char="-"/>
              <a:defRPr/>
            </a:pP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代表各顺串在合并过程中的当前记录</a:t>
            </a:r>
            <a:endParaRPr lang="en-US" altLang="zh-CN" sz="20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分支结点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用数组 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B[1..n-1]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endParaRPr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None/>
              <a:defRPr/>
            </a:pP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每个分支结点代表其两个儿子结点中的赢者</a:t>
            </a: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关键码值较小的</a:t>
            </a: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所对应数组</a:t>
            </a: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的索引</a:t>
            </a:r>
            <a:endParaRPr lang="en-US" altLang="zh-CN" sz="20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根结点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B[1] 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是树中的最终赢者的索引，即为下一个要输出的记录结点</a:t>
            </a:r>
            <a:endParaRPr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如果一个选手</a:t>
            </a:r>
            <a:r>
              <a:rPr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L[</a:t>
            </a:r>
            <a:r>
              <a:rPr lang="en-US" altLang="zh-CN" sz="24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的分数值改变了，可以很容易地修改这棵赢者树</a:t>
            </a:r>
            <a:endParaRPr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None/>
              <a:defRPr/>
            </a:pP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只需要沿着从</a:t>
            </a: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L[</a:t>
            </a:r>
            <a:r>
              <a:rPr lang="en-US" altLang="zh-CN" sz="20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到根结点的路径修改二叉树，而不必改变其它比赛的结果 </a:t>
            </a:r>
          </a:p>
        </p:txBody>
      </p:sp>
      <p:graphicFrame>
        <p:nvGraphicFramePr>
          <p:cNvPr id="6" name="Object 48">
            <a:extLst>
              <a:ext uri="{FF2B5EF4-FFF2-40B4-BE49-F238E27FC236}">
                <a16:creationId xmlns:a16="http://schemas.microsoft.com/office/drawing/2014/main" id="{D5AC2CE0-C727-4A39-7D12-2D6F5B74B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17092"/>
              </p:ext>
            </p:extLst>
          </p:nvPr>
        </p:nvGraphicFramePr>
        <p:xfrm>
          <a:off x="8179157" y="712072"/>
          <a:ext cx="4366949" cy="261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5" imgW="3876120" imgH="2319120" progId="Word.Picture.8">
                  <p:embed/>
                </p:oleObj>
              </mc:Choice>
              <mc:Fallback>
                <p:oleObj name="Picture" r:id="rId5" imgW="3876120" imgH="2319120" progId="Word.Picture.8">
                  <p:embed/>
                  <p:pic>
                    <p:nvPicPr>
                      <p:cNvPr id="6" name="Object 48">
                        <a:extLst>
                          <a:ext uri="{FF2B5EF4-FFF2-40B4-BE49-F238E27FC236}">
                            <a16:creationId xmlns:a16="http://schemas.microsoft.com/office/drawing/2014/main" id="{71DC1FB5-398A-49DA-9E92-56129832641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157" y="712072"/>
                        <a:ext cx="4366949" cy="2612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899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charset="-122"/>
              </a:rPr>
              <a:t>赢者树与数组的对应关系</a:t>
            </a:r>
            <a:r>
              <a:rPr lang="zh-CN" altLang="en-US" dirty="0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Object 48">
            <a:extLst>
              <a:ext uri="{FF2B5EF4-FFF2-40B4-BE49-F238E27FC236}">
                <a16:creationId xmlns:a16="http://schemas.microsoft.com/office/drawing/2014/main" id="{D0852C1E-791D-964D-42D1-77C20A1A9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57421"/>
              </p:ext>
            </p:extLst>
          </p:nvPr>
        </p:nvGraphicFramePr>
        <p:xfrm>
          <a:off x="2054360" y="1203104"/>
          <a:ext cx="4366949" cy="261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icture" r:id="rId4" imgW="3876120" imgH="2319120" progId="Word.Picture.8">
                  <p:embed/>
                </p:oleObj>
              </mc:Choice>
              <mc:Fallback>
                <p:oleObj name="Picture" r:id="rId4" imgW="3876120" imgH="2319120" progId="Word.Picture.8">
                  <p:embed/>
                  <p:pic>
                    <p:nvPicPr>
                      <p:cNvPr id="88068" name="Object 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360" y="1203104"/>
                        <a:ext cx="4366949" cy="2612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095C5FAB-A3D9-BED4-F5BF-161256572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353" y="2071784"/>
            <a:ext cx="4642931" cy="9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n=6,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LowExt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=4, Offset=7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LowExt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Offset = 2n-1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956EED5-D847-4E6F-E95F-6416F3615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977" y="4030577"/>
            <a:ext cx="11039096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外部结点的数目为 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LowExt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代表最底层的外部结点数目 ； 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offset 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代表最底层外部结点之上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LowExt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之外的外部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所有结点数目。每一个外部结点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L[</a:t>
            </a:r>
            <a:r>
              <a:rPr lang="en-US" altLang="zh-CN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所对应的内部结点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B[p]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之间存在如下的关系： 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Object 49">
            <a:extLst>
              <a:ext uri="{FF2B5EF4-FFF2-40B4-BE49-F238E27FC236}">
                <a16:creationId xmlns:a16="http://schemas.microsoft.com/office/drawing/2014/main" id="{12A53A0E-539F-AE5C-0083-FED149BE4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509454"/>
              </p:ext>
            </p:extLst>
          </p:nvPr>
        </p:nvGraphicFramePr>
        <p:xfrm>
          <a:off x="3213765" y="5453265"/>
          <a:ext cx="641508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6" imgW="2387520" imgH="457200" progId="Equation.3">
                  <p:embed/>
                </p:oleObj>
              </mc:Choice>
              <mc:Fallback>
                <p:oleObj name="公式" r:id="rId6" imgW="2387520" imgH="457200" progId="Equation.3">
                  <p:embed/>
                  <p:pic>
                    <p:nvPicPr>
                      <p:cNvPr id="88072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765" y="5453265"/>
                        <a:ext cx="6415087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09199D5-57D9-2B5A-063D-6026A5316ED7}"/>
              </a:ext>
            </a:extLst>
          </p:cNvPr>
          <p:cNvSpPr/>
          <p:nvPr/>
        </p:nvSpPr>
        <p:spPr>
          <a:xfrm>
            <a:off x="2468048" y="5611548"/>
            <a:ext cx="745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59084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669" y="200024"/>
            <a:ext cx="10515600" cy="51895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charset="-122"/>
              </a:rPr>
              <a:t>赢者树的示例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907C3A0C-DF68-90FB-A364-B6CEBA2D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5322888"/>
            <a:ext cx="8532813" cy="13541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33CC"/>
                </a:solidFill>
                <a:latin typeface="+mn-lt"/>
                <a:ea typeface="+mn-ea"/>
              </a:rPr>
              <a:t>根结点所指向的</a:t>
            </a:r>
            <a:r>
              <a:rPr lang="en-US" altLang="zh-CN" sz="2400" b="1">
                <a:solidFill>
                  <a:srgbClr val="0033CC"/>
                </a:solidFill>
                <a:latin typeface="+mn-lt"/>
                <a:ea typeface="+mn-ea"/>
              </a:rPr>
              <a:t>L[4]</a:t>
            </a:r>
            <a:r>
              <a:rPr lang="zh-CN" altLang="en-US" sz="2400" b="1">
                <a:solidFill>
                  <a:srgbClr val="0033CC"/>
                </a:solidFill>
                <a:latin typeface="+mn-lt"/>
                <a:ea typeface="+mn-ea"/>
              </a:rPr>
              <a:t>记录具有最小的关键码值</a:t>
            </a:r>
            <a:r>
              <a:rPr lang="en-US" altLang="zh-CN" sz="2400" b="1">
                <a:solidFill>
                  <a:srgbClr val="0033CC"/>
                </a:solidFill>
                <a:latin typeface="+mn-lt"/>
                <a:ea typeface="+mn-ea"/>
              </a:rPr>
              <a:t>6</a:t>
            </a:r>
            <a:r>
              <a:rPr lang="zh-CN" altLang="en-US" sz="2400" b="1">
                <a:solidFill>
                  <a:srgbClr val="0033CC"/>
                </a:solidFill>
                <a:latin typeface="+mn-lt"/>
                <a:ea typeface="+mn-ea"/>
              </a:rPr>
              <a:t>，它所指的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33CC"/>
                </a:solidFill>
                <a:latin typeface="+mn-lt"/>
                <a:ea typeface="+mn-ea"/>
              </a:rPr>
              <a:t>记录是顺串</a:t>
            </a:r>
            <a:r>
              <a:rPr lang="en-US" altLang="zh-CN" sz="2400" b="1">
                <a:solidFill>
                  <a:srgbClr val="0033CC"/>
                </a:solidFill>
                <a:latin typeface="+mn-lt"/>
                <a:ea typeface="+mn-ea"/>
              </a:rPr>
              <a:t>4</a:t>
            </a:r>
            <a:r>
              <a:rPr lang="zh-CN" altLang="en-US" sz="2400" b="1">
                <a:solidFill>
                  <a:srgbClr val="0033CC"/>
                </a:solidFill>
                <a:latin typeface="+mn-lt"/>
                <a:ea typeface="+mn-ea"/>
              </a:rPr>
              <a:t>的当前记录，该记录即为下一个要输出的记录。</a:t>
            </a:r>
            <a:r>
              <a:rPr lang="zh-CN" altLang="en-US" sz="1800" b="1">
                <a:solidFill>
                  <a:schemeClr val="tx1"/>
                </a:solidFill>
                <a:latin typeface="+mn-lt"/>
                <a:ea typeface="+mn-ea"/>
              </a:rPr>
              <a:t> </a:t>
            </a:r>
            <a:endParaRPr lang="zh-CN" altLang="en-US" sz="2400" b="1">
              <a:solidFill>
                <a:srgbClr val="0033CC"/>
              </a:solidFill>
              <a:latin typeface="+mn-lt"/>
              <a:ea typeface="+mn-ea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6E69175B-37EB-90A1-9F04-D8555D85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5340350"/>
            <a:ext cx="8532813" cy="13176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重构后的赢者树，改动的结点用较粗的框显示出来。为了重构</a:t>
            </a:r>
          </a:p>
          <a:p>
            <a:pPr eaLnBrk="1" hangingPunct="1"/>
            <a:r>
              <a:rPr lang="zh-CN" altLang="en-US" sz="2400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这棵树，只须沿着从结点 </a:t>
            </a:r>
            <a:r>
              <a:rPr lang="en-US" altLang="zh-CN" sz="2400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L[4] </a:t>
            </a:r>
            <a:r>
              <a:rPr lang="zh-CN" altLang="en-US" sz="2400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到根结点的路径重新进行比赛。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270ED41-65D4-CDFD-A61B-05A42857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903538"/>
            <a:ext cx="363537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EE139548-6387-41A1-A190-CC81BF4B4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5" y="630238"/>
          <a:ext cx="7773988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图片" r:id="rId4" imgW="3675888" imgH="3675888" progId="Word.Picture.8">
                  <p:embed/>
                </p:oleObj>
              </mc:Choice>
              <mc:Fallback>
                <p:oleObj name="图片" r:id="rId4" imgW="3675888" imgH="3675888" progId="Word.Picture.8">
                  <p:embed/>
                  <p:pic>
                    <p:nvPicPr>
                      <p:cNvPr id="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630238"/>
                        <a:ext cx="7773988" cy="478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8">
            <a:extLst>
              <a:ext uri="{FF2B5EF4-FFF2-40B4-BE49-F238E27FC236}">
                <a16:creationId xmlns:a16="http://schemas.microsoft.com/office/drawing/2014/main" id="{2006C2C5-BCE3-64F2-2151-181802F9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3556000"/>
            <a:ext cx="508000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eaLnBrk="1" hangingPunct="1"/>
            <a:endParaRPr lang="zh-CN" altLang="en-US" sz="14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48687FFD-7D3A-ED58-88BE-CEA61321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357" y="3856038"/>
            <a:ext cx="5544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1"/>
                </a:solidFill>
                <a:latin typeface="+mn-lt"/>
                <a:ea typeface="+mn-ea"/>
              </a:rPr>
              <a:t>25</a:t>
            </a:r>
          </a:p>
          <a:p>
            <a:pPr algn="ctr" eaLnBrk="1" hangingPunct="1"/>
            <a:r>
              <a:rPr lang="en-US" altLang="zh-CN" sz="1400" b="1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algn="ctr" eaLnBrk="1" hangingPunct="1"/>
            <a:r>
              <a:rPr lang="en-US" altLang="zh-CN" sz="1400" b="1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algn="ctr" eaLnBrk="1" hangingPunct="1"/>
            <a:r>
              <a:rPr lang="en-US" altLang="zh-CN" sz="1400" b="1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22B16B1-844B-B8F9-4704-EBB36C4E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544888"/>
            <a:ext cx="5318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1"/>
                </a:solidFill>
                <a:latin typeface="+mn-lt"/>
                <a:ea typeface="+mn-ea"/>
              </a:rPr>
              <a:t>15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1364F94-F636-7CEB-6DA3-F5CA2049F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18" y="2841623"/>
            <a:ext cx="5667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tx1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9B8D12C5-D7A2-0064-27B9-7A20473D3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802" y="1235869"/>
            <a:ext cx="1365250" cy="928687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20&gt;15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C385153A-FBB8-FA18-B4FC-52FD1F46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2570163"/>
            <a:ext cx="33695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tx1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26" name="AutoShape 15">
            <a:extLst>
              <a:ext uri="{FF2B5EF4-FFF2-40B4-BE49-F238E27FC236}">
                <a16:creationId xmlns:a16="http://schemas.microsoft.com/office/drawing/2014/main" id="{4F63D908-0ADD-DF36-5031-D6D1B3EB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835150"/>
            <a:ext cx="1365250" cy="928688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9&lt;15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8AE4E76-A104-E08F-F205-317CEBADE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097088"/>
            <a:ext cx="33695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tx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2DDB0622-A239-1514-D7F7-33D7E675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134" y="-76190"/>
            <a:ext cx="1365250" cy="928687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9&gt;8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1BEAA898-6CBE-4B06-5EA7-DDEF0BCD3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1319213"/>
            <a:ext cx="33695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tx1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F6E07373-C2DC-05F7-BF38-DFD4C835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2033588"/>
            <a:ext cx="682625" cy="550862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9A999341-8AB5-4F7B-3CA9-FF01AE4D2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1254125"/>
            <a:ext cx="682625" cy="550863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39DB5CE6-AE6D-D57A-5F23-D91AD938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644525"/>
            <a:ext cx="682625" cy="550863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D063D1A-F44A-E00C-5A12-7FB4E2DEC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772" y="2903538"/>
            <a:ext cx="2810338" cy="719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 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存正在比较的关键码</a:t>
            </a:r>
          </a:p>
          <a:p>
            <a:endParaRPr lang="zh-CN" altLang="en-US" sz="2000" b="1" dirty="0">
              <a:solidFill>
                <a:srgbClr val="9933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655A83F-15C8-F6DA-C0D2-79CD5F5C8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652" y="1116012"/>
            <a:ext cx="2810338" cy="719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 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存储的顺串 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 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的编号</a:t>
            </a:r>
          </a:p>
          <a:p>
            <a:endParaRPr lang="zh-CN" altLang="en-US" sz="2000" b="1" dirty="0">
              <a:solidFill>
                <a:srgbClr val="9933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6C82015F-DDEC-EEA7-9431-B8D242FB9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001" y="4017717"/>
            <a:ext cx="2810338" cy="719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正在归并的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个顺串</a:t>
            </a:r>
          </a:p>
          <a:p>
            <a:endParaRPr lang="zh-CN" altLang="en-US" sz="2000" b="1" dirty="0">
              <a:solidFill>
                <a:srgbClr val="9933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7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254 L 0.00017 -0.101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1503E-6 L -0.00156 -0.0908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5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743E-6 -2.96296E-6 L 4.29743E-6 -0.042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15 L -0.04558 -0.0677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34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33526E-6 L 0.07903 -0.1132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5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00208 L -0.16354 -0.0867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-4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2" grpId="0"/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败者树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30A4AC-CFC3-4DAB-359E-2B4122FD97BC}"/>
              </a:ext>
            </a:extLst>
          </p:cNvPr>
          <p:cNvSpPr txBox="1">
            <a:spLocks noChangeArrowheads="1"/>
          </p:cNvSpPr>
          <p:nvPr/>
        </p:nvSpPr>
        <p:spPr>
          <a:xfrm>
            <a:off x="1576113" y="1942201"/>
            <a:ext cx="8817826" cy="383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是赢者树的一种变体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在败者树中，用父结点记录其左右子结点进行比赛的败者，而让获胜者去参加更高阶段的比赛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76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新增根结点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B[0]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，来记录整个比赛的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全局胜者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败者树是为了简化重构过程，树结构未变</a:t>
            </a:r>
          </a:p>
        </p:txBody>
      </p:sp>
    </p:spTree>
    <p:extLst>
      <p:ext uri="{BB962C8B-B14F-4D97-AF65-F5344CB8AC3E}">
        <p14:creationId xmlns:p14="http://schemas.microsoft.com/office/powerpoint/2010/main" val="404339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败者树的结构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EAA9B2-38BD-65A2-7F71-26D1E3DB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93" y="1377650"/>
            <a:ext cx="5218213" cy="47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7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败者树示例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EFF4C7-BF5E-5C45-4FD2-05C9E0F4B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896" y="2126722"/>
            <a:ext cx="3539003" cy="125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外部结点数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n=5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最底层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LowExt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最底层之上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Offset=7</a:t>
            </a:r>
          </a:p>
        </p:txBody>
      </p: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6AA1CCF6-FE61-FA62-AB3D-172C08E6E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875548"/>
              </p:ext>
            </p:extLst>
          </p:nvPr>
        </p:nvGraphicFramePr>
        <p:xfrm>
          <a:off x="1009300" y="1850792"/>
          <a:ext cx="6138862" cy="348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icture" r:id="rId4" imgW="3543480" imgH="2319120" progId="Word.Picture.8">
                  <p:embed/>
                </p:oleObj>
              </mc:Choice>
              <mc:Fallback>
                <p:oleObj name="Picture" r:id="rId4" imgW="3543480" imgH="2319120" progId="Word.Picture.8">
                  <p:embed/>
                  <p:pic>
                    <p:nvPicPr>
                      <p:cNvPr id="9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300" y="1850792"/>
                        <a:ext cx="6138862" cy="3482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796B9658-C970-B166-A443-039FC071EC41}"/>
              </a:ext>
            </a:extLst>
          </p:cNvPr>
          <p:cNvSpPr/>
          <p:nvPr/>
        </p:nvSpPr>
        <p:spPr bwMode="auto">
          <a:xfrm>
            <a:off x="3812030" y="1124230"/>
            <a:ext cx="598716" cy="598716"/>
          </a:xfrm>
          <a:prstGeom prst="ellipse">
            <a:avLst/>
          </a:prstGeom>
          <a:solidFill>
            <a:schemeClr val="bg1">
              <a:alpha val="32156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6D5E08-F8DF-CD09-E934-2CFDADF7BB7B}"/>
              </a:ext>
            </a:extLst>
          </p:cNvPr>
          <p:cNvSpPr txBox="1"/>
          <p:nvPr/>
        </p:nvSpPr>
        <p:spPr bwMode="auto">
          <a:xfrm>
            <a:off x="3114993" y="1054268"/>
            <a:ext cx="828357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B[0]</a:t>
            </a:r>
            <a:endParaRPr lang="zh-CN" altLang="en-US" sz="2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接连接符 6">
            <a:extLst>
              <a:ext uri="{FF2B5EF4-FFF2-40B4-BE49-F238E27FC236}">
                <a16:creationId xmlns:a16="http://schemas.microsoft.com/office/drawing/2014/main" id="{353E30D9-9B30-FA66-7662-7943178A3D68}"/>
              </a:ext>
            </a:extLst>
          </p:cNvPr>
          <p:cNvCxnSpPr/>
          <p:nvPr/>
        </p:nvCxnSpPr>
        <p:spPr bwMode="auto">
          <a:xfrm>
            <a:off x="4111388" y="1722946"/>
            <a:ext cx="0" cy="275256"/>
          </a:xfrm>
          <a:prstGeom prst="line">
            <a:avLst/>
          </a:prstGeom>
          <a:solidFill>
            <a:srgbClr val="CC99FF">
              <a:alpha val="32156"/>
            </a:srgb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2" name="Object 35">
            <a:extLst>
              <a:ext uri="{FF2B5EF4-FFF2-40B4-BE49-F238E27FC236}">
                <a16:creationId xmlns:a16="http://schemas.microsoft.com/office/drawing/2014/main" id="{B8FDBC72-407C-B0DD-F96B-2818CFF16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32122"/>
              </p:ext>
            </p:extLst>
          </p:nvPr>
        </p:nvGraphicFramePr>
        <p:xfrm>
          <a:off x="5657514" y="5060223"/>
          <a:ext cx="5812809" cy="84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6" imgW="2387520" imgH="457200" progId="Equation.3">
                  <p:embed/>
                </p:oleObj>
              </mc:Choice>
              <mc:Fallback>
                <p:oleObj name="公式" r:id="rId6" imgW="2387520" imgH="457200" progId="Equation.3">
                  <p:embed/>
                  <p:pic>
                    <p:nvPicPr>
                      <p:cNvPr id="12" name="Object 35">
                        <a:extLst>
                          <a:ext uri="{FF2B5EF4-FFF2-40B4-BE49-F238E27FC236}">
                            <a16:creationId xmlns:a16="http://schemas.microsoft.com/office/drawing/2014/main" id="{B1C84B11-28FC-4F32-8161-AFC578AEC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514" y="5060223"/>
                        <a:ext cx="5812809" cy="840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9A630652-0C61-194D-B85A-F45FEFA66147}"/>
              </a:ext>
            </a:extLst>
          </p:cNvPr>
          <p:cNvSpPr/>
          <p:nvPr/>
        </p:nvSpPr>
        <p:spPr>
          <a:xfrm>
            <a:off x="4944177" y="4573766"/>
            <a:ext cx="652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外部 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L[</a:t>
            </a:r>
            <a:r>
              <a:rPr lang="en-US" altLang="zh-CN" sz="18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]</a:t>
            </a: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所对应的内部结点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B[p]</a:t>
            </a: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之间存在如下的关系： </a:t>
            </a:r>
            <a:endParaRPr lang="en-US" altLang="zh-CN" sz="1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C68327-E19C-E3DF-9831-7C3E1CEAEBA9}"/>
              </a:ext>
            </a:extLst>
          </p:cNvPr>
          <p:cNvSpPr/>
          <p:nvPr/>
        </p:nvSpPr>
        <p:spPr>
          <a:xfrm>
            <a:off x="4911797" y="5195305"/>
            <a:ext cx="745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272384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8135" y="637851"/>
            <a:ext cx="5555413" cy="5582297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13.1 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问题引入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13.2 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文件与文件流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13.3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外排序处理过程 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13.4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二路外排序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13.5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多路归并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13.6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最佳归并树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13.7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置换选择排序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13.8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拓展延伸 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13.9	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应用场景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外部结点</a:t>
            </a:r>
            <a:r>
              <a:rPr lang="en" altLang="zh-CN" dirty="0">
                <a:solidFill>
                  <a:srgbClr val="C00000"/>
                </a:solidFill>
              </a:rPr>
              <a:t>L[</a:t>
            </a:r>
            <a:r>
              <a:rPr lang="en" altLang="zh-CN" dirty="0" err="1">
                <a:solidFill>
                  <a:srgbClr val="C00000"/>
                </a:solidFill>
              </a:rPr>
              <a:t>i</a:t>
            </a:r>
            <a:r>
              <a:rPr lang="en" altLang="zh-CN" dirty="0">
                <a:solidFill>
                  <a:srgbClr val="C00000"/>
                </a:solidFill>
              </a:rPr>
              <a:t>]</a:t>
            </a:r>
            <a:r>
              <a:rPr lang="zh-CN" altLang="en-US" dirty="0"/>
              <a:t>与内部父结点</a:t>
            </a:r>
            <a:r>
              <a:rPr lang="en" altLang="zh-CN" dirty="0">
                <a:solidFill>
                  <a:srgbClr val="C00000"/>
                </a:solidFill>
              </a:rPr>
              <a:t>B[p]</a:t>
            </a:r>
            <a:r>
              <a:rPr lang="zh-CN" altLang="en-US" dirty="0"/>
              <a:t>关系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70D7DB-FF24-D211-068B-A4EB74E87391}"/>
              </a:ext>
            </a:extLst>
          </p:cNvPr>
          <p:cNvSpPr txBox="1">
            <a:spLocks noChangeArrowheads="1"/>
          </p:cNvSpPr>
          <p:nvPr/>
        </p:nvSpPr>
        <p:spPr>
          <a:xfrm>
            <a:off x="1693477" y="1745546"/>
            <a:ext cx="7848599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4525" indent="-285750">
              <a:spcBef>
                <a:spcPts val="18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最底层最左端内部结点编号为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2^s</a:t>
            </a:r>
          </a:p>
          <a:p>
            <a:pPr marL="1044575" lvl="1" indent="-285750" algn="l">
              <a:spcBef>
                <a:spcPts val="1800"/>
              </a:spcBef>
              <a:buSzPct val="50000"/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                  </a:t>
            </a:r>
          </a:p>
          <a:p>
            <a:pPr marL="1044575" lvl="1" indent="-285750" algn="l">
              <a:spcBef>
                <a:spcPts val="18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如右图，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B[4]= 2^2=4</a:t>
            </a:r>
          </a:p>
          <a:p>
            <a:pPr marL="644525" indent="-285750">
              <a:spcBef>
                <a:spcPts val="18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最底层的内部结点数为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n-2^s</a:t>
            </a:r>
          </a:p>
          <a:p>
            <a:pPr marL="1044575" lvl="1" indent="-285750" algn="l">
              <a:spcBef>
                <a:spcPts val="18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如右图，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n-2^s=5-4=1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587375" indent="-285750">
              <a:spcBef>
                <a:spcPts val="18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最底层的外部结点个数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LowExt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为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301625">
              <a:spcBef>
                <a:spcPts val="1800"/>
              </a:spcBef>
              <a:buSzPct val="50000"/>
              <a:defRPr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最底层内部结点数的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倍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15875">
              <a:spcBef>
                <a:spcPts val="1800"/>
              </a:spcBef>
              <a:buSzPct val="50000"/>
              <a:defRPr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即：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LowExt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= 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*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(n-2^s)=2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*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1=2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224B36C-DEDA-F99F-027E-3F58F290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081" y="257559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2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8CD18248-6DC1-725F-0B27-1DD3F715C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081" y="267560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2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F153C3EE-9224-B0C3-A2C4-5DEB821C2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63814"/>
              </p:ext>
            </p:extLst>
          </p:nvPr>
        </p:nvGraphicFramePr>
        <p:xfrm>
          <a:off x="2888161" y="2172653"/>
          <a:ext cx="16811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939392" imgH="253890" progId="Equation.DSMT4">
                  <p:embed/>
                </p:oleObj>
              </mc:Choice>
              <mc:Fallback>
                <p:oleObj name="Equation" r:id="rId5" imgW="939392" imgH="253890" progId="Equation.DSMT4">
                  <p:embed/>
                  <p:pic>
                    <p:nvPicPr>
                      <p:cNvPr id="440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161" y="2172653"/>
                        <a:ext cx="1681163" cy="452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">
            <a:extLst>
              <a:ext uri="{FF2B5EF4-FFF2-40B4-BE49-F238E27FC236}">
                <a16:creationId xmlns:a16="http://schemas.microsoft.com/office/drawing/2014/main" id="{E98719A5-356E-696A-F7F3-86A60513192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73" y="2195604"/>
            <a:ext cx="3168650" cy="33543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7E6597E8-BD9A-AF5E-5E63-C732E8D31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47018"/>
              </p:ext>
            </p:extLst>
          </p:nvPr>
        </p:nvGraphicFramePr>
        <p:xfrm>
          <a:off x="4616999" y="2172653"/>
          <a:ext cx="1879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8" imgW="1066337" imgH="253890" progId="Equation.DSMT4">
                  <p:embed/>
                </p:oleObj>
              </mc:Choice>
              <mc:Fallback>
                <p:oleObj name="Equation" r:id="rId8" imgW="1066337" imgH="253890" progId="Equation.DSMT4">
                  <p:embed/>
                  <p:pic>
                    <p:nvPicPr>
                      <p:cNvPr id="440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999" y="2172653"/>
                        <a:ext cx="1879600" cy="446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3">
            <a:extLst>
              <a:ext uri="{FF2B5EF4-FFF2-40B4-BE49-F238E27FC236}">
                <a16:creationId xmlns:a16="http://schemas.microsoft.com/office/drawing/2014/main" id="{F6BB016C-9CB1-F4E4-116E-A7D29BB48183}"/>
              </a:ext>
            </a:extLst>
          </p:cNvPr>
          <p:cNvCxnSpPr/>
          <p:nvPr/>
        </p:nvCxnSpPr>
        <p:spPr bwMode="auto">
          <a:xfrm>
            <a:off x="4813117" y="2901654"/>
            <a:ext cx="2604409" cy="109775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6">
            <a:extLst>
              <a:ext uri="{FF2B5EF4-FFF2-40B4-BE49-F238E27FC236}">
                <a16:creationId xmlns:a16="http://schemas.microsoft.com/office/drawing/2014/main" id="{760099D9-C31E-CD13-ECA8-9C7AB446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334" y="4674946"/>
            <a:ext cx="1374775" cy="584775"/>
          </a:xfrm>
          <a:prstGeom prst="rect">
            <a:avLst/>
          </a:prstGeom>
          <a:noFill/>
          <a:ln w="19050" algn="ctr">
            <a:solidFill>
              <a:srgbClr val="3333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2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72">
            <a:extLst>
              <a:ext uri="{FF2B5EF4-FFF2-40B4-BE49-F238E27FC236}">
                <a16:creationId xmlns:a16="http://schemas.microsoft.com/office/drawing/2014/main" id="{20CA4EEE-14D7-E7B2-CE8C-CEEFD03CF24B}"/>
              </a:ext>
            </a:extLst>
          </p:cNvPr>
          <p:cNvCxnSpPr>
            <a:cxnSpLocks noChangeShapeType="1"/>
            <a:endCxn id="21" idx="1"/>
          </p:cNvCxnSpPr>
          <p:nvPr/>
        </p:nvCxnSpPr>
        <p:spPr bwMode="auto">
          <a:xfrm flipV="1">
            <a:off x="5775960" y="4967334"/>
            <a:ext cx="1582374" cy="138066"/>
          </a:xfrm>
          <a:prstGeom prst="straightConnector1">
            <a:avLst/>
          </a:prstGeom>
          <a:noFill/>
          <a:ln w="12700" algn="ctr">
            <a:solidFill>
              <a:srgbClr val="3333FF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900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外部结点</a:t>
            </a:r>
            <a:r>
              <a:rPr lang="en" altLang="zh-CN" dirty="0">
                <a:solidFill>
                  <a:srgbClr val="C00000"/>
                </a:solidFill>
              </a:rPr>
              <a:t>L[</a:t>
            </a:r>
            <a:r>
              <a:rPr lang="en" altLang="zh-CN" dirty="0" err="1">
                <a:solidFill>
                  <a:srgbClr val="C00000"/>
                </a:solidFill>
              </a:rPr>
              <a:t>i</a:t>
            </a:r>
            <a:r>
              <a:rPr lang="en" altLang="zh-CN" dirty="0">
                <a:solidFill>
                  <a:srgbClr val="C00000"/>
                </a:solidFill>
              </a:rPr>
              <a:t>]</a:t>
            </a:r>
            <a:r>
              <a:rPr lang="zh-CN" altLang="en-US" dirty="0"/>
              <a:t>与内部父结点</a:t>
            </a:r>
            <a:r>
              <a:rPr lang="en" altLang="zh-CN" dirty="0">
                <a:solidFill>
                  <a:srgbClr val="C00000"/>
                </a:solidFill>
              </a:rPr>
              <a:t>B[p]</a:t>
            </a:r>
            <a:r>
              <a:rPr lang="zh-CN" altLang="en-US" dirty="0"/>
              <a:t>关系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B4A5C8-37C6-7B54-6484-C48CDB1BA9BF}"/>
              </a:ext>
            </a:extLst>
          </p:cNvPr>
          <p:cNvSpPr txBox="1">
            <a:spLocks noChangeArrowheads="1"/>
          </p:cNvSpPr>
          <p:nvPr/>
        </p:nvSpPr>
        <p:spPr>
          <a:xfrm>
            <a:off x="726352" y="1901060"/>
            <a:ext cx="6390728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1675" indent="-342900">
              <a:lnSpc>
                <a:spcPct val="150000"/>
              </a:lnSpc>
              <a:spcBef>
                <a:spcPts val="1200"/>
              </a:spcBef>
              <a:buSzPct val="5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最底层外部结点之上的所有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结点数目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offset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</a:p>
          <a:p>
            <a:pPr marL="1044575" lvl="1" indent="-285750" algn="l">
              <a:lnSpc>
                <a:spcPct val="150000"/>
              </a:lnSpc>
              <a:spcBef>
                <a:spcPts val="1200"/>
              </a:spcBef>
              <a:buSzPct val="50000"/>
              <a:buFont typeface="Wingdings" pitchFamily="2" charset="2"/>
              <a:buChar char="l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offset = 2^(s+1)-1</a:t>
            </a:r>
          </a:p>
          <a:p>
            <a:pPr marL="1044575" lvl="1" indent="-285750" algn="l">
              <a:lnSpc>
                <a:spcPct val="150000"/>
              </a:lnSpc>
              <a:spcBef>
                <a:spcPts val="1200"/>
              </a:spcBef>
              <a:buSzPct val="50000"/>
              <a:buFont typeface="Wingdings" pitchFamily="2" charset="2"/>
              <a:buChar char="l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如右图，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offset=2^(2+1)-1=7</a:t>
            </a:r>
          </a:p>
          <a:p>
            <a:pPr marL="701675" indent="-342900">
              <a:lnSpc>
                <a:spcPct val="150000"/>
              </a:lnSpc>
              <a:spcBef>
                <a:spcPts val="1200"/>
              </a:spcBef>
              <a:buSzPct val="50000"/>
              <a:buFont typeface="Wingdings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外部结点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L[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与内部父结点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B[p]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关系可以表示如下：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6DE882-69AA-0B69-4B67-A45485B2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097" y="304803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200" b="0">
              <a:latin typeface="Arial" panose="020B0604020202020204" pitchFamily="34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14ABE0F3-1B03-699B-1C7A-FE77D4165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31491"/>
              </p:ext>
            </p:extLst>
          </p:nvPr>
        </p:nvGraphicFramePr>
        <p:xfrm>
          <a:off x="1372530" y="4850540"/>
          <a:ext cx="5061857" cy="87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5" imgW="2476500" imgH="393700" progId="Equation.DSMT4">
                  <p:embed/>
                </p:oleObj>
              </mc:Choice>
              <mc:Fallback>
                <p:oleObj name="Equation" r:id="rId5" imgW="2476500" imgH="393700" progId="Equation.DSMT4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530" y="4850540"/>
                        <a:ext cx="5061857" cy="877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9A13DDE8-415A-CFDC-E22F-C6BCB4D0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097" y="314804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200" b="0">
              <a:latin typeface="Arial" panose="020B0604020202020204" pitchFamily="34" charset="0"/>
            </a:endParaRP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E3CF8455-542E-330D-B604-11AA8F1B487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10" y="2181122"/>
            <a:ext cx="3168650" cy="33559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6B1CF5FD-4A5B-1026-5E3F-C1DF0BF3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110" y="2176145"/>
            <a:ext cx="3168650" cy="2412000"/>
          </a:xfrm>
          <a:prstGeom prst="rect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200" b="0">
              <a:latin typeface="Arial" panose="020B0604020202020204" pitchFamily="34" charset="0"/>
            </a:endParaRPr>
          </a:p>
        </p:txBody>
      </p:sp>
      <p:cxnSp>
        <p:nvCxnSpPr>
          <p:cNvPr id="12" name="直接箭头连接符 3">
            <a:extLst>
              <a:ext uri="{FF2B5EF4-FFF2-40B4-BE49-F238E27FC236}">
                <a16:creationId xmlns:a16="http://schemas.microsoft.com/office/drawing/2014/main" id="{20BEF272-D8C4-7136-C5B7-BADCDDD92C60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 flipV="1">
            <a:off x="5059680" y="3382145"/>
            <a:ext cx="2424430" cy="350674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6">
            <a:extLst>
              <a:ext uri="{FF2B5EF4-FFF2-40B4-BE49-F238E27FC236}">
                <a16:creationId xmlns:a16="http://schemas.microsoft.com/office/drawing/2014/main" id="{1803EB0D-F3FA-42EF-CF74-8F8E3229E600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 flipV="1">
            <a:off x="6106097" y="5065103"/>
            <a:ext cx="1378012" cy="14369"/>
          </a:xfrm>
          <a:prstGeom prst="straightConnector1">
            <a:avLst/>
          </a:prstGeom>
          <a:noFill/>
          <a:ln w="19050" algn="ctr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B9681F2-A8DF-2E78-9154-8E4D4AB2836E}"/>
              </a:ext>
            </a:extLst>
          </p:cNvPr>
          <p:cNvSpPr/>
          <p:nvPr/>
        </p:nvSpPr>
        <p:spPr bwMode="auto">
          <a:xfrm>
            <a:off x="7484109" y="4660692"/>
            <a:ext cx="1354138" cy="80882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8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8A5F5-26BB-4D1B-BC9A-D9AC0D5F6C0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C1A24AF6-B328-4A17-A098-FDAC7E21E97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1770765"/>
              </p:ext>
            </p:extLst>
          </p:nvPr>
        </p:nvGraphicFramePr>
        <p:xfrm>
          <a:off x="1333009" y="-109278"/>
          <a:ext cx="9956800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Picture" r:id="rId4" imgW="4000500" imgH="3403600" progId="Word.Picture.8">
                  <p:embed/>
                </p:oleObj>
              </mc:Choice>
              <mc:Fallback>
                <p:oleObj name="Picture" r:id="rId4" imgW="4000500" imgH="3403600" progId="Word.Picture.8">
                  <p:embed/>
                  <p:pic>
                    <p:nvPicPr>
                      <p:cNvPr id="3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009" y="-109278"/>
                        <a:ext cx="9956800" cy="6473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5">
            <a:extLst>
              <a:ext uri="{FF2B5EF4-FFF2-40B4-BE49-F238E27FC236}">
                <a16:creationId xmlns:a16="http://schemas.microsoft.com/office/drawing/2014/main" id="{918E56C5-DCFF-4F6D-A84A-623C087E9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616" y="749558"/>
            <a:ext cx="7848907" cy="808038"/>
          </a:xfrm>
          <a:extLst/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败方树示例</a:t>
            </a:r>
          </a:p>
        </p:txBody>
      </p:sp>
      <p:sp>
        <p:nvSpPr>
          <p:cNvPr id="83" name="Text Box 7">
            <a:extLst>
              <a:ext uri="{FF2B5EF4-FFF2-40B4-BE49-F238E27FC236}">
                <a16:creationId xmlns:a16="http://schemas.microsoft.com/office/drawing/2014/main" id="{FDDDB41B-6D01-4809-87DF-C9FCF0A0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381" y="503263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ahoma" pitchFamily="34" charset="0"/>
              </a:rPr>
              <a:t>6</a:t>
            </a:r>
          </a:p>
        </p:txBody>
      </p:sp>
      <p:sp>
        <p:nvSpPr>
          <p:cNvPr id="84" name="Text Box 8">
            <a:extLst>
              <a:ext uri="{FF2B5EF4-FFF2-40B4-BE49-F238E27FC236}">
                <a16:creationId xmlns:a16="http://schemas.microsoft.com/office/drawing/2014/main" id="{27B58CA9-8B68-4E8C-9503-E7A71FBE6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912" y="567081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ahoma" pitchFamily="34" charset="0"/>
              </a:rPr>
              <a:t>15</a:t>
            </a:r>
          </a:p>
        </p:txBody>
      </p:sp>
      <p:sp>
        <p:nvSpPr>
          <p:cNvPr id="85" name="AutoShape 9">
            <a:extLst>
              <a:ext uri="{FF2B5EF4-FFF2-40B4-BE49-F238E27FC236}">
                <a16:creationId xmlns:a16="http://schemas.microsoft.com/office/drawing/2014/main" id="{7E9D17B0-07E9-4A07-BE39-0F2EA0BB9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990" y="2700281"/>
            <a:ext cx="2323797" cy="1235075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L[3]&gt;L[4]</a:t>
            </a:r>
          </a:p>
        </p:txBody>
      </p:sp>
      <p:sp>
        <p:nvSpPr>
          <p:cNvPr id="86" name="Text Box 10">
            <a:extLst>
              <a:ext uri="{FF2B5EF4-FFF2-40B4-BE49-F238E27FC236}">
                <a16:creationId xmlns:a16="http://schemas.microsoft.com/office/drawing/2014/main" id="{23BA3B9D-CA38-4BF0-B120-ED7B9AC6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837" y="4424622"/>
            <a:ext cx="34817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ahoma" pitchFamily="34" charset="0"/>
              </a:rPr>
              <a:t>3</a:t>
            </a:r>
          </a:p>
        </p:txBody>
      </p:sp>
      <p:sp>
        <p:nvSpPr>
          <p:cNvPr id="87" name="AutoShape 11">
            <a:extLst>
              <a:ext uri="{FF2B5EF4-FFF2-40B4-BE49-F238E27FC236}">
                <a16:creationId xmlns:a16="http://schemas.microsoft.com/office/drawing/2014/main" id="{BF783D97-F834-42A1-8C06-3FBDF8CD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84" y="1542039"/>
            <a:ext cx="2207395" cy="1262062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L[2]&lt;L[4]</a:t>
            </a:r>
          </a:p>
        </p:txBody>
      </p:sp>
      <p:sp>
        <p:nvSpPr>
          <p:cNvPr id="88" name="Text Box 12">
            <a:extLst>
              <a:ext uri="{FF2B5EF4-FFF2-40B4-BE49-F238E27FC236}">
                <a16:creationId xmlns:a16="http://schemas.microsoft.com/office/drawing/2014/main" id="{F1FF313D-4BAF-4564-AA80-E4A596031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620" y="4410335"/>
            <a:ext cx="34817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ahoma" pitchFamily="34" charset="0"/>
              </a:rPr>
              <a:t>4</a:t>
            </a:r>
          </a:p>
        </p:txBody>
      </p:sp>
      <p:sp>
        <p:nvSpPr>
          <p:cNvPr id="89" name="Text Box 14">
            <a:extLst>
              <a:ext uri="{FF2B5EF4-FFF2-40B4-BE49-F238E27FC236}">
                <a16:creationId xmlns:a16="http://schemas.microsoft.com/office/drawing/2014/main" id="{F38C9C56-A208-46E4-96BB-2EDB46779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238" y="2854585"/>
            <a:ext cx="34817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ahoma" pitchFamily="34" charset="0"/>
              </a:rPr>
              <a:t>2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F646B95-BBEA-4053-9284-94B6868D6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321" y="1954472"/>
            <a:ext cx="34817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ahoma" pitchFamily="34" charset="0"/>
              </a:rPr>
              <a:t>5</a:t>
            </a:r>
          </a:p>
        </p:txBody>
      </p:sp>
      <p:sp>
        <p:nvSpPr>
          <p:cNvPr id="91" name="AutoShape 16">
            <a:extLst>
              <a:ext uri="{FF2B5EF4-FFF2-40B4-BE49-F238E27FC236}">
                <a16:creationId xmlns:a16="http://schemas.microsoft.com/office/drawing/2014/main" id="{1724F1BE-CB37-4099-8FA5-3C1AF034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88" y="-7679"/>
            <a:ext cx="1959780" cy="711200"/>
          </a:xfrm>
          <a:prstGeom prst="cloudCallout">
            <a:avLst>
              <a:gd name="adj1" fmla="val -57949"/>
              <a:gd name="adj2" fmla="val 58704"/>
            </a:avLst>
          </a:prstGeom>
          <a:noFill/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全优胜者</a:t>
            </a:r>
          </a:p>
        </p:txBody>
      </p:sp>
      <p:sp>
        <p:nvSpPr>
          <p:cNvPr id="92" name="Text Box 18">
            <a:extLst>
              <a:ext uri="{FF2B5EF4-FFF2-40B4-BE49-F238E27FC236}">
                <a16:creationId xmlns:a16="http://schemas.microsoft.com/office/drawing/2014/main" id="{CDE62F8D-2D89-484C-B227-AFB755C6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258" y="508502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93" name="Text Box 19">
            <a:extLst>
              <a:ext uri="{FF2B5EF4-FFF2-40B4-BE49-F238E27FC236}">
                <a16:creationId xmlns:a16="http://schemas.microsoft.com/office/drawing/2014/main" id="{BB520A96-BC20-4E12-A624-4EF3F927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254" y="567874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16</a:t>
            </a:r>
          </a:p>
        </p:txBody>
      </p:sp>
      <p:sp>
        <p:nvSpPr>
          <p:cNvPr id="94" name="Text Box 20">
            <a:extLst>
              <a:ext uri="{FF2B5EF4-FFF2-40B4-BE49-F238E27FC236}">
                <a16:creationId xmlns:a16="http://schemas.microsoft.com/office/drawing/2014/main" id="{C2497BA4-9998-4D1C-8F86-EAA0610CE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517" y="4419860"/>
            <a:ext cx="312906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</a:rPr>
              <a:t>5</a:t>
            </a:r>
          </a:p>
        </p:txBody>
      </p:sp>
      <p:sp>
        <p:nvSpPr>
          <p:cNvPr id="95" name="AutoShape 21">
            <a:extLst>
              <a:ext uri="{FF2B5EF4-FFF2-40B4-BE49-F238E27FC236}">
                <a16:creationId xmlns:a16="http://schemas.microsoft.com/office/drawing/2014/main" id="{AEB52326-01B1-455E-A42E-BFC0B13E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217" y="3327661"/>
            <a:ext cx="2323797" cy="1235075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L[5]&gt;L[6]</a:t>
            </a:r>
          </a:p>
        </p:txBody>
      </p:sp>
      <p:sp>
        <p:nvSpPr>
          <p:cNvPr id="96" name="AutoShape 22">
            <a:extLst>
              <a:ext uri="{FF2B5EF4-FFF2-40B4-BE49-F238E27FC236}">
                <a16:creationId xmlns:a16="http://schemas.microsoft.com/office/drawing/2014/main" id="{5C3D7879-6A55-41E5-8E24-55CC6FF8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789" y="2562486"/>
            <a:ext cx="2323797" cy="1235075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L[6]&lt;L[8]</a:t>
            </a:r>
          </a:p>
        </p:txBody>
      </p:sp>
      <p:sp>
        <p:nvSpPr>
          <p:cNvPr id="97" name="AutoShape 24">
            <a:extLst>
              <a:ext uri="{FF2B5EF4-FFF2-40B4-BE49-F238E27FC236}">
                <a16:creationId xmlns:a16="http://schemas.microsoft.com/office/drawing/2014/main" id="{9A520408-EC1F-43A0-A183-98AB2209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89" y="639991"/>
            <a:ext cx="2556601" cy="1263650"/>
          </a:xfrm>
          <a:prstGeom prst="irregularSeal1">
            <a:avLst/>
          </a:prstGeom>
          <a:noFill/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L[2]&lt;L[6]</a:t>
            </a:r>
          </a:p>
        </p:txBody>
      </p:sp>
      <p:sp>
        <p:nvSpPr>
          <p:cNvPr id="98" name="Text Box 25">
            <a:extLst>
              <a:ext uri="{FF2B5EF4-FFF2-40B4-BE49-F238E27FC236}">
                <a16:creationId xmlns:a16="http://schemas.microsoft.com/office/drawing/2014/main" id="{E6EA1CC2-4D2D-44F9-BA35-5DECC159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0489" y="4416685"/>
            <a:ext cx="312906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</a:rPr>
              <a:t>6</a:t>
            </a: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D76CFCB7-FC90-42D7-AF7E-2FA41435A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59" y="2849822"/>
            <a:ext cx="312906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</a:rPr>
              <a:t>8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4225" y="271204"/>
            <a:ext cx="4864359" cy="327421"/>
          </a:xfrm>
        </p:spPr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</p:spTree>
    <p:extLst>
      <p:ext uri="{BB962C8B-B14F-4D97-AF65-F5344CB8AC3E}">
        <p14:creationId xmlns:p14="http://schemas.microsoft.com/office/powerpoint/2010/main" val="39708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815 " pathEditMode="relative" ptsTypes="AA">
                                      <p:cBhvr>
                                        <p:cTn id="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26 4.73988E-6 L -0.0007 -0.0929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6191E-6 -4.17921E-6 L 0.0397 -0.0620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3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714E-6 -2.91464E-6 L -0.15097 -0.2389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5" y="-1195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782 -0.01226 L 0.2079 -0.1475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4" y="-6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-0.0044 L 5.55556E-7 -0.2201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22011 L 5.55556E-7 -0.2961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093 L 0.00382 -0.1065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9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231 " pathEditMode="relative" ptsTypes="AA">
                                      <p:cBhvr>
                                        <p:cTn id="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32 -0.06127 " pathEditMode="relative" ptsTypes="AA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31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226 -0.35514 " pathEditMode="relative" ptsTypes="AA">
                                      <p:cBhvr>
                                        <p:cTn id="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13 -0.13087 L 0.20313 -0.35075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3" grpId="1"/>
      <p:bldP spid="84" grpId="0"/>
      <p:bldP spid="84" grpId="1"/>
      <p:bldP spid="85" grpId="0"/>
      <p:bldP spid="85" grpId="1"/>
      <p:bldP spid="86" grpId="0" animBg="1"/>
      <p:bldP spid="86" grpId="1" animBg="1"/>
      <p:bldP spid="87" grpId="0"/>
      <p:bldP spid="87" grpId="1"/>
      <p:bldP spid="88" grpId="0" animBg="1"/>
      <p:bldP spid="88" grpId="1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0" grpId="3" animBg="1"/>
      <p:bldP spid="91" grpId="0"/>
      <p:bldP spid="91" grpId="1"/>
      <p:bldP spid="91" grpId="2"/>
      <p:bldP spid="92" grpId="0"/>
      <p:bldP spid="92" grpId="1"/>
      <p:bldP spid="93" grpId="0"/>
      <p:bldP spid="93" grpId="1"/>
      <p:bldP spid="94" grpId="0" animBg="1"/>
      <p:bldP spid="94" grpId="1" animBg="1"/>
      <p:bldP spid="95" grpId="0" animBg="1"/>
      <p:bldP spid="96" grpId="0"/>
      <p:bldP spid="97" grpId="0" animBg="1"/>
      <p:bldP spid="98" grpId="0" animBg="1"/>
      <p:bldP spid="98" grpId="1" animBg="1"/>
      <p:bldP spid="99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败者树 </a:t>
            </a:r>
            <a:r>
              <a:rPr lang="en" altLang="zh-CN" dirty="0"/>
              <a:t>ADT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任意多边形: 形状 13">
            <a:extLst>
              <a:ext uri="{FF2B5EF4-FFF2-40B4-BE49-F238E27FC236}">
                <a16:creationId xmlns:a16="http://schemas.microsoft.com/office/drawing/2014/main" id="{EFC660D5-D8FA-B1F7-3B39-BAAF10008371}"/>
              </a:ext>
            </a:extLst>
          </p:cNvPr>
          <p:cNvSpPr/>
          <p:nvPr/>
        </p:nvSpPr>
        <p:spPr>
          <a:xfrm>
            <a:off x="1453456" y="1298339"/>
            <a:ext cx="9285088" cy="4816947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——————————————————————————————————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LoserTree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数据对象：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kMaxSize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B, 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kMaxSize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分别表示最大选手数和当前选手数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分别表示最底层外部结点数和最底层外部结点之上的结点总数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表示存放下标的胜者树数组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表示元素数组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Initialize(tree, array, size)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初始化败者树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Winner(tree, 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：比较两个元素并返回胜者。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Loser(tree, 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：比较两个元素并返回败者。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Play(tree, p, left, right)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：在初始化时，从内部结点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到树根的路径上进行比赛。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(tree,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：重构时，从外部结点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到树根的路径上重新进行比赛。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FinalWinner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(tree)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：根据败者树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返回最终胜者。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——————————————————————————————————</a:t>
            </a:r>
          </a:p>
        </p:txBody>
      </p:sp>
    </p:spTree>
    <p:extLst>
      <p:ext uri="{BB962C8B-B14F-4D97-AF65-F5344CB8AC3E}">
        <p14:creationId xmlns:p14="http://schemas.microsoft.com/office/powerpoint/2010/main" val="58925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败者树初始化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任意多边形: 形状 13">
                <a:extLst>
                  <a:ext uri="{FF2B5EF4-FFF2-40B4-BE49-F238E27FC236}">
                    <a16:creationId xmlns:a16="http://schemas.microsoft.com/office/drawing/2014/main" id="{EFC660D5-D8FA-B1F7-3B39-BAAF10008371}"/>
                  </a:ext>
                </a:extLst>
              </p:cNvPr>
              <p:cNvSpPr/>
              <p:nvPr/>
            </p:nvSpPr>
            <p:spPr>
              <a:xfrm>
                <a:off x="196988" y="1219321"/>
                <a:ext cx="7742730" cy="5135918"/>
              </a:xfrm>
              <a:custGeom>
                <a:avLst/>
                <a:gdLst>
                  <a:gd name="connsiteX0" fmla="*/ 0 w 11055350"/>
                  <a:gd name="connsiteY0" fmla="*/ 188921 h 1889214"/>
                  <a:gd name="connsiteX1" fmla="*/ 188921 w 11055350"/>
                  <a:gd name="connsiteY1" fmla="*/ 0 h 1889214"/>
                  <a:gd name="connsiteX2" fmla="*/ 10866429 w 11055350"/>
                  <a:gd name="connsiteY2" fmla="*/ 0 h 1889214"/>
                  <a:gd name="connsiteX3" fmla="*/ 11055350 w 11055350"/>
                  <a:gd name="connsiteY3" fmla="*/ 188921 h 1889214"/>
                  <a:gd name="connsiteX4" fmla="*/ 11055350 w 11055350"/>
                  <a:gd name="connsiteY4" fmla="*/ 1700293 h 1889214"/>
                  <a:gd name="connsiteX5" fmla="*/ 10866429 w 11055350"/>
                  <a:gd name="connsiteY5" fmla="*/ 1889214 h 1889214"/>
                  <a:gd name="connsiteX6" fmla="*/ 188921 w 11055350"/>
                  <a:gd name="connsiteY6" fmla="*/ 1889214 h 1889214"/>
                  <a:gd name="connsiteX7" fmla="*/ 0 w 11055350"/>
                  <a:gd name="connsiteY7" fmla="*/ 1700293 h 1889214"/>
                  <a:gd name="connsiteX8" fmla="*/ 0 w 11055350"/>
                  <a:gd name="connsiteY8" fmla="*/ 188921 h 188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5350" h="1889214">
                    <a:moveTo>
                      <a:pt x="0" y="188921"/>
                    </a:moveTo>
                    <a:cubicBezTo>
                      <a:pt x="0" y="84583"/>
                      <a:pt x="84583" y="0"/>
                      <a:pt x="188921" y="0"/>
                    </a:cubicBezTo>
                    <a:lnTo>
                      <a:pt x="10866429" y="0"/>
                    </a:lnTo>
                    <a:cubicBezTo>
                      <a:pt x="10970767" y="0"/>
                      <a:pt x="11055350" y="84583"/>
                      <a:pt x="11055350" y="188921"/>
                    </a:cubicBezTo>
                    <a:lnTo>
                      <a:pt x="11055350" y="1700293"/>
                    </a:lnTo>
                    <a:cubicBezTo>
                      <a:pt x="11055350" y="1804631"/>
                      <a:pt x="10970767" y="1889214"/>
                      <a:pt x="10866429" y="1889214"/>
                    </a:cubicBezTo>
                    <a:lnTo>
                      <a:pt x="188921" y="1889214"/>
                    </a:lnTo>
                    <a:cubicBezTo>
                      <a:pt x="84583" y="1889214"/>
                      <a:pt x="0" y="1804631"/>
                      <a:pt x="0" y="1700293"/>
                    </a:cubicBezTo>
                    <a:lnTo>
                      <a:pt x="0" y="188921"/>
                    </a:lnTo>
                    <a:close/>
                  </a:path>
                </a:pathLst>
              </a:custGeom>
              <a:solidFill>
                <a:srgbClr val="009999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393" tIns="154393" rIns="154393" bIns="154393" numCol="1" spcCol="1270" anchor="ctr" anchorCtr="0">
                <a:no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——————————————————————————————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输入：元素数组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array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，元素个数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输出：败者树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Initialize(tree, array, size)</a:t>
                </a:r>
                <a:r>
                  <a:rPr lang="e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tree.n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← size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tree.L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← array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d ←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tree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−1)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tree.n_L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← 2×(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tree.n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tree.n_B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i←2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while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≤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tree.n_L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do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|  p ← 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i+n_B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)/2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|  Play(tree, p, i-1,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//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最底层外部结点比赛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| 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← i+2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end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—————————————————————————————</a:t>
                </a:r>
              </a:p>
            </p:txBody>
          </p:sp>
        </mc:Choice>
        <mc:Fallback xmlns="">
          <p:sp>
            <p:nvSpPr>
              <p:cNvPr id="5" name="任意多边形: 形状 13">
                <a:extLst>
                  <a:ext uri="{FF2B5EF4-FFF2-40B4-BE49-F238E27FC236}">
                    <a16:creationId xmlns:a16="http://schemas.microsoft.com/office/drawing/2014/main" id="{EFC660D5-D8FA-B1F7-3B39-BAAF10008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8" y="1219321"/>
                <a:ext cx="7742730" cy="5135918"/>
              </a:xfrm>
              <a:custGeom>
                <a:avLst/>
                <a:gdLst>
                  <a:gd name="connsiteX0" fmla="*/ 0 w 11055350"/>
                  <a:gd name="connsiteY0" fmla="*/ 188921 h 1889214"/>
                  <a:gd name="connsiteX1" fmla="*/ 188921 w 11055350"/>
                  <a:gd name="connsiteY1" fmla="*/ 0 h 1889214"/>
                  <a:gd name="connsiteX2" fmla="*/ 10866429 w 11055350"/>
                  <a:gd name="connsiteY2" fmla="*/ 0 h 1889214"/>
                  <a:gd name="connsiteX3" fmla="*/ 11055350 w 11055350"/>
                  <a:gd name="connsiteY3" fmla="*/ 188921 h 1889214"/>
                  <a:gd name="connsiteX4" fmla="*/ 11055350 w 11055350"/>
                  <a:gd name="connsiteY4" fmla="*/ 1700293 h 1889214"/>
                  <a:gd name="connsiteX5" fmla="*/ 10866429 w 11055350"/>
                  <a:gd name="connsiteY5" fmla="*/ 1889214 h 1889214"/>
                  <a:gd name="connsiteX6" fmla="*/ 188921 w 11055350"/>
                  <a:gd name="connsiteY6" fmla="*/ 1889214 h 1889214"/>
                  <a:gd name="connsiteX7" fmla="*/ 0 w 11055350"/>
                  <a:gd name="connsiteY7" fmla="*/ 1700293 h 1889214"/>
                  <a:gd name="connsiteX8" fmla="*/ 0 w 11055350"/>
                  <a:gd name="connsiteY8" fmla="*/ 188921 h 188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5350" h="1889214">
                    <a:moveTo>
                      <a:pt x="0" y="188921"/>
                    </a:moveTo>
                    <a:cubicBezTo>
                      <a:pt x="0" y="84583"/>
                      <a:pt x="84583" y="0"/>
                      <a:pt x="188921" y="0"/>
                    </a:cubicBezTo>
                    <a:lnTo>
                      <a:pt x="10866429" y="0"/>
                    </a:lnTo>
                    <a:cubicBezTo>
                      <a:pt x="10970767" y="0"/>
                      <a:pt x="11055350" y="84583"/>
                      <a:pt x="11055350" y="188921"/>
                    </a:cubicBezTo>
                    <a:lnTo>
                      <a:pt x="11055350" y="1700293"/>
                    </a:lnTo>
                    <a:cubicBezTo>
                      <a:pt x="11055350" y="1804631"/>
                      <a:pt x="10970767" y="1889214"/>
                      <a:pt x="10866429" y="1889214"/>
                    </a:cubicBezTo>
                    <a:lnTo>
                      <a:pt x="188921" y="1889214"/>
                    </a:lnTo>
                    <a:cubicBezTo>
                      <a:pt x="84583" y="1889214"/>
                      <a:pt x="0" y="1804631"/>
                      <a:pt x="0" y="1700293"/>
                    </a:cubicBezTo>
                    <a:lnTo>
                      <a:pt x="0" y="188921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A1D1A409-F2C0-E972-9DF2-B48135757CA5}"/>
              </a:ext>
            </a:extLst>
          </p:cNvPr>
          <p:cNvGrpSpPr/>
          <p:nvPr/>
        </p:nvGrpSpPr>
        <p:grpSpPr>
          <a:xfrm>
            <a:off x="8128309" y="1175346"/>
            <a:ext cx="3794997" cy="2991027"/>
            <a:chOff x="1041957" y="1054268"/>
            <a:chExt cx="6138862" cy="4295503"/>
          </a:xfrm>
        </p:grpSpPr>
        <p:graphicFrame>
          <p:nvGraphicFramePr>
            <p:cNvPr id="7" name="Object 19">
              <a:extLst>
                <a:ext uri="{FF2B5EF4-FFF2-40B4-BE49-F238E27FC236}">
                  <a16:creationId xmlns:a16="http://schemas.microsoft.com/office/drawing/2014/main" id="{0CE9B418-073E-8A4C-4700-B0ACFA87C8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7581080"/>
                </p:ext>
              </p:extLst>
            </p:nvPr>
          </p:nvGraphicFramePr>
          <p:xfrm>
            <a:off x="1041957" y="1867250"/>
            <a:ext cx="6138862" cy="3482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Picture" r:id="rId5" imgW="3543480" imgH="2319120" progId="Word.Picture.8">
                    <p:embed/>
                  </p:oleObj>
                </mc:Choice>
                <mc:Fallback>
                  <p:oleObj name="Picture" r:id="rId5" imgW="3543480" imgH="2319120" progId="Word.Picture.8">
                    <p:embed/>
                    <p:pic>
                      <p:nvPicPr>
                        <p:cNvPr id="23" name="Object 19">
                          <a:extLst>
                            <a:ext uri="{FF2B5EF4-FFF2-40B4-BE49-F238E27FC236}">
                              <a16:creationId xmlns:a16="http://schemas.microsoft.com/office/drawing/2014/main" id="{683B403A-2A49-4AF4-8E4C-72F345FECA36}"/>
                            </a:ext>
                          </a:extLst>
                        </p:cNvPr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957" y="1867250"/>
                          <a:ext cx="6138862" cy="34825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9CC53CB-1B0E-C2F1-66BB-9EA66348B2C3}"/>
                </a:ext>
              </a:extLst>
            </p:cNvPr>
            <p:cNvSpPr/>
            <p:nvPr/>
          </p:nvSpPr>
          <p:spPr bwMode="auto">
            <a:xfrm>
              <a:off x="3812030" y="1124230"/>
              <a:ext cx="598716" cy="598716"/>
            </a:xfrm>
            <a:prstGeom prst="ellipse">
              <a:avLst/>
            </a:prstGeom>
            <a:solidFill>
              <a:schemeClr val="bg1">
                <a:alpha val="32156"/>
              </a:schemeClr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0" name="直接连接符 24">
              <a:extLst>
                <a:ext uri="{FF2B5EF4-FFF2-40B4-BE49-F238E27FC236}">
                  <a16:creationId xmlns:a16="http://schemas.microsoft.com/office/drawing/2014/main" id="{7C56DCFB-D260-7BD4-A857-E62D36BF28B1}"/>
                </a:ext>
              </a:extLst>
            </p:cNvPr>
            <p:cNvCxnSpPr>
              <a:stCxn id="8" idx="4"/>
            </p:cNvCxnSpPr>
            <p:nvPr/>
          </p:nvCxnSpPr>
          <p:spPr bwMode="auto">
            <a:xfrm>
              <a:off x="4111388" y="1722946"/>
              <a:ext cx="0" cy="275256"/>
            </a:xfrm>
            <a:prstGeom prst="line">
              <a:avLst/>
            </a:prstGeom>
            <a:solidFill>
              <a:srgbClr val="CC99FF">
                <a:alpha val="32156"/>
              </a:srgbClr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AECAF78-801B-19E7-3E15-AD6D736B962D}"/>
                </a:ext>
              </a:extLst>
            </p:cNvPr>
            <p:cNvSpPr txBox="1"/>
            <p:nvPr/>
          </p:nvSpPr>
          <p:spPr bwMode="auto">
            <a:xfrm>
              <a:off x="2955955" y="1054268"/>
              <a:ext cx="987395" cy="38894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algn="just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1200" b="1" dirty="0">
                  <a:solidFill>
                    <a:srgbClr val="FF0000"/>
                  </a:solidFill>
                  <a:latin typeface="+mj-lt"/>
                </a:rPr>
                <a:t>B[0]</a:t>
              </a:r>
              <a:endParaRPr lang="zh-CN" altLang="en-US" sz="1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5">
                <a:extLst>
                  <a:ext uri="{FF2B5EF4-FFF2-40B4-BE49-F238E27FC236}">
                    <a16:creationId xmlns:a16="http://schemas.microsoft.com/office/drawing/2014/main" id="{08673069-C667-A479-4CCE-6007E0BF435D}"/>
                  </a:ext>
                </a:extLst>
              </p:cNvPr>
              <p:cNvSpPr txBox="1"/>
              <p:nvPr/>
            </p:nvSpPr>
            <p:spPr bwMode="auto">
              <a:xfrm>
                <a:off x="7939722" y="4740159"/>
                <a:ext cx="4160838" cy="6016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)/2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𝐿𝑜𝑤𝐸𝑥𝑡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𝐿𝑜𝑤𝐸𝑥𝑡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−1)/2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𝐿𝑜𝑤𝐸𝑥𝑡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35">
                <a:extLst>
                  <a:ext uri="{FF2B5EF4-FFF2-40B4-BE49-F238E27FC236}">
                    <a16:creationId xmlns:a16="http://schemas.microsoft.com/office/drawing/2014/main" id="{08673069-C667-A479-4CCE-6007E0BF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9722" y="4740159"/>
                <a:ext cx="4160838" cy="60166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785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败者树初始化（续）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任意多边形: 形状 13">
            <a:extLst>
              <a:ext uri="{FF2B5EF4-FFF2-40B4-BE49-F238E27FC236}">
                <a16:creationId xmlns:a16="http://schemas.microsoft.com/office/drawing/2014/main" id="{EFC660D5-D8FA-B1F7-3B39-BAAF10008371}"/>
              </a:ext>
            </a:extLst>
          </p:cNvPr>
          <p:cNvSpPr/>
          <p:nvPr/>
        </p:nvSpPr>
        <p:spPr>
          <a:xfrm>
            <a:off x="196988" y="1219321"/>
            <a:ext cx="7742730" cy="5135918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处理其余外部结点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tree.n%2=1 then // 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为奇数，内部结点和外部结点比赛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|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L[n_L+1]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和它的父结点比赛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|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因为此时它的父结点中存放的是其兄弟结点处的比赛胜者索引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|  Play(tree,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[(tree.n-1)/2], tree.n_L+1)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tree.n_L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tree.n_L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i≤tree.n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|  p ← (i-tree.n_L+tree.n-1)/2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|  Play(tree, p, i-1,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剩余外部结点的比赛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i+2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D1A409-F2C0-E972-9DF2-B48135757CA5}"/>
              </a:ext>
            </a:extLst>
          </p:cNvPr>
          <p:cNvGrpSpPr/>
          <p:nvPr/>
        </p:nvGrpSpPr>
        <p:grpSpPr>
          <a:xfrm>
            <a:off x="8128309" y="1175346"/>
            <a:ext cx="3794997" cy="2991027"/>
            <a:chOff x="1041957" y="1054268"/>
            <a:chExt cx="6138862" cy="4295503"/>
          </a:xfrm>
        </p:grpSpPr>
        <p:graphicFrame>
          <p:nvGraphicFramePr>
            <p:cNvPr id="7" name="Object 19">
              <a:extLst>
                <a:ext uri="{FF2B5EF4-FFF2-40B4-BE49-F238E27FC236}">
                  <a16:creationId xmlns:a16="http://schemas.microsoft.com/office/drawing/2014/main" id="{0CE9B418-073E-8A4C-4700-B0ACFA87C8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1957" y="1867250"/>
            <a:ext cx="6138862" cy="3482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Picture" r:id="rId4" imgW="3543480" imgH="2319120" progId="Word.Picture.8">
                    <p:embed/>
                  </p:oleObj>
                </mc:Choice>
                <mc:Fallback>
                  <p:oleObj name="Picture" r:id="rId4" imgW="3543480" imgH="2319120" progId="Word.Picture.8">
                    <p:embed/>
                    <p:pic>
                      <p:nvPicPr>
                        <p:cNvPr id="7" name="Object 19">
                          <a:extLst>
                            <a:ext uri="{FF2B5EF4-FFF2-40B4-BE49-F238E27FC236}">
                              <a16:creationId xmlns:a16="http://schemas.microsoft.com/office/drawing/2014/main" id="{0CE9B418-073E-8A4C-4700-B0ACFA87C8B8}"/>
                            </a:ext>
                          </a:extLst>
                        </p:cNvPr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957" y="1867250"/>
                          <a:ext cx="6138862" cy="34825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9CC53CB-1B0E-C2F1-66BB-9EA66348B2C3}"/>
                </a:ext>
              </a:extLst>
            </p:cNvPr>
            <p:cNvSpPr/>
            <p:nvPr/>
          </p:nvSpPr>
          <p:spPr bwMode="auto">
            <a:xfrm>
              <a:off x="3812030" y="1124230"/>
              <a:ext cx="598716" cy="598716"/>
            </a:xfrm>
            <a:prstGeom prst="ellipse">
              <a:avLst/>
            </a:prstGeom>
            <a:solidFill>
              <a:schemeClr val="bg1">
                <a:alpha val="32156"/>
              </a:schemeClr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0" name="直接连接符 24">
              <a:extLst>
                <a:ext uri="{FF2B5EF4-FFF2-40B4-BE49-F238E27FC236}">
                  <a16:creationId xmlns:a16="http://schemas.microsoft.com/office/drawing/2014/main" id="{7C56DCFB-D260-7BD4-A857-E62D36BF28B1}"/>
                </a:ext>
              </a:extLst>
            </p:cNvPr>
            <p:cNvCxnSpPr>
              <a:stCxn id="8" idx="4"/>
            </p:cNvCxnSpPr>
            <p:nvPr/>
          </p:nvCxnSpPr>
          <p:spPr bwMode="auto">
            <a:xfrm>
              <a:off x="4111388" y="1722946"/>
              <a:ext cx="0" cy="275256"/>
            </a:xfrm>
            <a:prstGeom prst="line">
              <a:avLst/>
            </a:prstGeom>
            <a:solidFill>
              <a:srgbClr val="CC99FF">
                <a:alpha val="32156"/>
              </a:srgbClr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AECAF78-801B-19E7-3E15-AD6D736B962D}"/>
                </a:ext>
              </a:extLst>
            </p:cNvPr>
            <p:cNvSpPr txBox="1"/>
            <p:nvPr/>
          </p:nvSpPr>
          <p:spPr bwMode="auto">
            <a:xfrm>
              <a:off x="2955955" y="1054268"/>
              <a:ext cx="987395" cy="38894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algn="just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1200" b="1" dirty="0">
                  <a:solidFill>
                    <a:srgbClr val="FF0000"/>
                  </a:solidFill>
                  <a:latin typeface="+mj-lt"/>
                </a:rPr>
                <a:t>B[0]</a:t>
              </a:r>
              <a:endParaRPr lang="zh-CN" altLang="en-US" sz="1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5">
                <a:extLst>
                  <a:ext uri="{FF2B5EF4-FFF2-40B4-BE49-F238E27FC236}">
                    <a16:creationId xmlns:a16="http://schemas.microsoft.com/office/drawing/2014/main" id="{08673069-C667-A479-4CCE-6007E0BF435D}"/>
                  </a:ext>
                </a:extLst>
              </p:cNvPr>
              <p:cNvSpPr txBox="1"/>
              <p:nvPr/>
            </p:nvSpPr>
            <p:spPr bwMode="auto">
              <a:xfrm>
                <a:off x="7939722" y="4740159"/>
                <a:ext cx="4160838" cy="6016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)/2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𝐿𝑜𝑤𝐸𝑥𝑡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𝐿𝑜𝑤𝐸𝑥𝑡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−1)/2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𝐿𝑜𝑤𝐸𝑥𝑡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35">
                <a:extLst>
                  <a:ext uri="{FF2B5EF4-FFF2-40B4-BE49-F238E27FC236}">
                    <a16:creationId xmlns:a16="http://schemas.microsoft.com/office/drawing/2014/main" id="{08673069-C667-A479-4CCE-6007E0BF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9722" y="4740159"/>
                <a:ext cx="4160838" cy="60166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400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Play </a:t>
            </a:r>
            <a:r>
              <a:rPr lang="zh-CN" altLang="en-US" dirty="0"/>
              <a:t>比赛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任意多边形: 形状 13">
            <a:extLst>
              <a:ext uri="{FF2B5EF4-FFF2-40B4-BE49-F238E27FC236}">
                <a16:creationId xmlns:a16="http://schemas.microsoft.com/office/drawing/2014/main" id="{EFC660D5-D8FA-B1F7-3B39-BAAF10008371}"/>
              </a:ext>
            </a:extLst>
          </p:cNvPr>
          <p:cNvSpPr/>
          <p:nvPr/>
        </p:nvSpPr>
        <p:spPr>
          <a:xfrm>
            <a:off x="196988" y="1219321"/>
            <a:ext cx="7742730" cy="5135918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Play(tree, p, left, right) {</a:t>
            </a:r>
            <a:endParaRPr lang="e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[p] ← Loser(tree, left, right)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将败者索引放在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B[p]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winner1 ← Winner(tree, left, right)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将胜者索引暂存在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winner1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p&gt;1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p%2=1 do  // 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是某个结点右孩子，需要沿路径继续向上比赛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胜者和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B[p]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父结点所标识的外部结点相比较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winner2 ← Winner(tree, winner1,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[p/2])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新的胜者索引暂存在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winner2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[p/2] ← Loser(tree, winner1,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[p/2])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新的败者索引存在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B[p/2]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winner1 ← winner2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 ← p/2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结束循环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(B[p]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是左孩子，或者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B[1])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B[p]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的父结点写入胜者索引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[p/2] ← winner1</a:t>
            </a:r>
            <a:endParaRPr lang="e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B72E6CB-72BF-0876-D6E6-968A34CA0B41}"/>
              </a:ext>
            </a:extLst>
          </p:cNvPr>
          <p:cNvGrpSpPr/>
          <p:nvPr/>
        </p:nvGrpSpPr>
        <p:grpSpPr>
          <a:xfrm>
            <a:off x="8015789" y="2073219"/>
            <a:ext cx="3979223" cy="2410917"/>
            <a:chOff x="6758733" y="1119630"/>
            <a:chExt cx="5262748" cy="3394075"/>
          </a:xfrm>
        </p:grpSpPr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A3B20ABE-8F7F-970D-9C0E-85ED2A5272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157271"/>
                </p:ext>
              </p:extLst>
            </p:nvPr>
          </p:nvGraphicFramePr>
          <p:xfrm>
            <a:off x="6836706" y="1119630"/>
            <a:ext cx="5184775" cy="339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Picture" r:id="rId4" imgW="3543480" imgH="2319120" progId="Word.Picture.8">
                    <p:embed/>
                  </p:oleObj>
                </mc:Choice>
                <mc:Fallback>
                  <p:oleObj name="Picture" r:id="rId4" imgW="3543480" imgH="2319120" progId="Word.Picture.8">
                    <p:embed/>
                    <p:pic>
                      <p:nvPicPr>
                        <p:cNvPr id="2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6706" y="1119630"/>
                          <a:ext cx="5184775" cy="3394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76CA673F-9635-ACCF-283A-F3653D035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9092" y="2908063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8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555A89A3-AC01-CCA8-68B9-B5FF096F3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8733" y="3804892"/>
              <a:ext cx="630082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10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D184CBBA-6258-DCAE-EE5F-D2BCB741E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329" y="3803415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9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9745250F-1353-DCEC-14F9-E23246465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1704" y="3804892"/>
              <a:ext cx="630082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20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ABCE97E0-720E-FEE2-7EE6-4C1515923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6266" y="3819743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6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0B76375-E00F-9EB3-27CC-A696DAE92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7507" y="2978595"/>
              <a:ext cx="401116" cy="40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chemeClr val="tx1"/>
                  </a:solidFill>
                  <a:latin typeface="+mn-lt"/>
                  <a:ea typeface="宋体" charset="-122"/>
                </a:rPr>
                <a:t>1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D4B78D95-815B-EB94-5890-8C808857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9699" y="2114311"/>
              <a:ext cx="401116" cy="40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chemeClr val="tx1"/>
                  </a:solidFill>
                  <a:latin typeface="+mn-lt"/>
                  <a:ea typeface="宋体" charset="-122"/>
                </a:rPr>
                <a:t>2</a:t>
              </a:r>
            </a:p>
          </p:txBody>
        </p:sp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5ACF0324-160C-08C4-F50B-83C3D9AD3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5804" y="2932428"/>
              <a:ext cx="630082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12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CBF1F7BF-41CF-99E8-C2AB-180E32375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5134" y="2054894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6</a:t>
              </a: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EDE01542-581D-E12B-56CB-0247E416D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2324" y="2939813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charset="-122"/>
                </a:rPr>
                <a:t>3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C5A7F12F-08D3-8995-27A7-7B8BDC6F6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758" y="1313303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360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RePlay</a:t>
            </a:r>
            <a:r>
              <a:rPr lang="zh-CN" altLang="en-US" dirty="0"/>
              <a:t>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任意多边形: 形状 13">
            <a:extLst>
              <a:ext uri="{FF2B5EF4-FFF2-40B4-BE49-F238E27FC236}">
                <a16:creationId xmlns:a16="http://schemas.microsoft.com/office/drawing/2014/main" id="{EFC660D5-D8FA-B1F7-3B39-BAAF10008371}"/>
              </a:ext>
            </a:extLst>
          </p:cNvPr>
          <p:cNvSpPr/>
          <p:nvPr/>
        </p:nvSpPr>
        <p:spPr>
          <a:xfrm>
            <a:off x="196988" y="1219321"/>
            <a:ext cx="7742730" cy="5135918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(tree,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i≤tree.n_L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then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确定父结点的位置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 ←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i+tree.n_B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 ← (i-tree.n_L+tree.n-1)/2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 ← Winner(tree,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[p])  // B[0]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中始终保存胜者的索引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[p] ← Loser(tree,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[p])  // B[p]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中保存败者的索引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 p/2≥1 do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沿路径向上比赛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winner ← Winner(tree,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[p/2],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[0]) //winner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临时存放胜者的索引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[p/2] ← Loser(tree,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[p/2],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tree.B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 ← winner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 ← p/2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DAF135B-B915-3F36-349F-690B7831CA77}"/>
              </a:ext>
            </a:extLst>
          </p:cNvPr>
          <p:cNvGrpSpPr/>
          <p:nvPr/>
        </p:nvGrpSpPr>
        <p:grpSpPr>
          <a:xfrm>
            <a:off x="8212777" y="2223541"/>
            <a:ext cx="3979223" cy="2410917"/>
            <a:chOff x="6758733" y="1119630"/>
            <a:chExt cx="5262748" cy="3394075"/>
          </a:xfrm>
        </p:grpSpPr>
        <p:graphicFrame>
          <p:nvGraphicFramePr>
            <p:cNvPr id="34" name="Object 6">
              <a:extLst>
                <a:ext uri="{FF2B5EF4-FFF2-40B4-BE49-F238E27FC236}">
                  <a16:creationId xmlns:a16="http://schemas.microsoft.com/office/drawing/2014/main" id="{D7DED1EA-59E0-0552-DB6D-1C8AA32ECB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399971"/>
                </p:ext>
              </p:extLst>
            </p:nvPr>
          </p:nvGraphicFramePr>
          <p:xfrm>
            <a:off x="6836706" y="1119630"/>
            <a:ext cx="5184775" cy="339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Picture" r:id="rId4" imgW="3543480" imgH="2319120" progId="Word.Picture.8">
                    <p:embed/>
                  </p:oleObj>
                </mc:Choice>
                <mc:Fallback>
                  <p:oleObj name="Picture" r:id="rId4" imgW="3543480" imgH="2319120" progId="Word.Picture.8">
                    <p:embed/>
                    <p:pic>
                      <p:nvPicPr>
                        <p:cNvPr id="1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6706" y="1119630"/>
                          <a:ext cx="5184775" cy="3394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8A64B9B7-BFAD-3E4D-D916-0B08DA3C3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9092" y="2908063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8</a:t>
              </a:r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54363DC6-F7A2-81AA-F00F-3017352CA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8733" y="3804892"/>
              <a:ext cx="630082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10</a:t>
              </a:r>
            </a:p>
          </p:txBody>
        </p:sp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81D21304-C5E9-12D8-9740-AE9A0C500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329" y="3803415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9</a:t>
              </a: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09672959-E379-3691-7963-1B0FCC38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1704" y="3804892"/>
              <a:ext cx="630082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20</a:t>
              </a:r>
            </a:p>
          </p:txBody>
        </p:sp>
        <p:sp>
          <p:nvSpPr>
            <p:cNvPr id="39" name="Text Box 13">
              <a:extLst>
                <a:ext uri="{FF2B5EF4-FFF2-40B4-BE49-F238E27FC236}">
                  <a16:creationId xmlns:a16="http://schemas.microsoft.com/office/drawing/2014/main" id="{FD72F65E-1975-6102-287D-8093646F2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6266" y="3819743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6</a:t>
              </a:r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C6EC2EB8-0EC1-A81B-C7BF-B746C8EB3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7507" y="2978595"/>
              <a:ext cx="401116" cy="40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chemeClr val="tx1"/>
                  </a:solidFill>
                  <a:latin typeface="+mn-lt"/>
                  <a:ea typeface="宋体" charset="-122"/>
                </a:rPr>
                <a:t>1</a:t>
              </a: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FBBD1827-6F32-270F-7687-932027F3B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9699" y="2114311"/>
              <a:ext cx="401116" cy="40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chemeClr val="tx1"/>
                  </a:solidFill>
                  <a:latin typeface="+mn-lt"/>
                  <a:ea typeface="宋体" charset="-122"/>
                </a:rPr>
                <a:t>2</a:t>
              </a:r>
            </a:p>
          </p:txBody>
        </p:sp>
        <p:sp>
          <p:nvSpPr>
            <p:cNvPr id="42" name="Text Box 17">
              <a:extLst>
                <a:ext uri="{FF2B5EF4-FFF2-40B4-BE49-F238E27FC236}">
                  <a16:creationId xmlns:a16="http://schemas.microsoft.com/office/drawing/2014/main" id="{E81EE59B-F2F2-6791-FD5E-3C74FE20E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5804" y="2932428"/>
              <a:ext cx="630082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12</a:t>
              </a: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D2278F22-3D65-598D-A6DA-23EC51D94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5134" y="2054894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6</a:t>
              </a: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449AD3C0-6A47-C5DE-F0E2-F36724380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2324" y="2939813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charset="-122"/>
                </a:rPr>
                <a:t>3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2CEAE718-56AF-1C7C-9F29-8BB88E66A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758" y="1313303"/>
              <a:ext cx="437158" cy="48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1pPr>
              <a:lvl2pPr marL="742950" indent="-28575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2pPr>
              <a:lvl3pPr marL="11430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3pPr>
              <a:lvl4pPr marL="16002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4pPr>
              <a:lvl5pPr marL="2057400" indent="-228600"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accent2"/>
                  </a:solidFill>
                  <a:latin typeface="Monotype Corsiva" pitchFamily="66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tx1"/>
                  </a:solidFill>
                  <a:latin typeface="+mn-lt"/>
                  <a:ea typeface="宋体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64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外排序效率考虑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813E04-AA8F-CC39-FA27-6821C32A3636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1551622"/>
            <a:ext cx="7848599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对同一个文件而言，进行外排序所需读写外存的次数与归并趟数有关系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假设有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个初始顺串，每次对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k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个顺串进行归并，归并趟数为  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itchFamily="18" charset="2"/>
              </a:rPr>
              <a:t>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logkm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itchFamily="18" charset="2"/>
              </a:rPr>
              <a:t></a:t>
            </a:r>
            <a:endParaRPr lang="zh-CN" altLang="en-US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为了减少归并趟数，可以从两个方面着手：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lvl="2" algn="l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减少初始顺串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的个数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</a:t>
            </a:r>
            <a:endParaRPr lang="zh-CN" altLang="en-US" sz="22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lvl="2" algn="l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增加同时归并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的顺串数量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k</a:t>
            </a:r>
            <a:endParaRPr lang="zh-CN" altLang="en-US" sz="22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9161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多路归并的效率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E5F31C-2E54-A084-EC4D-D2577538E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407" y="1377650"/>
            <a:ext cx="8984080" cy="425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假设对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个顺串进行归并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原始方法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找到每一个最小值的时间是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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(k)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，产生一个大小为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的顺串的总时间是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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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败者树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初始化包含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个选手的败者树需要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(k)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读入一个新值并重构败者树的时间为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log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k)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故产生一大小为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的顺串的总时间为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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k+n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</a:t>
            </a:r>
            <a:r>
              <a:rPr kumimoji="0" lang="en-US" altLang="zh-CN" sz="2000" b="1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k)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1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</a:t>
            </a:r>
            <a:r>
              <a:rPr lang="zh-CN" altLang="en-US" dirty="0"/>
              <a:t>内存与外存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13.1</a:t>
            </a:r>
            <a:r>
              <a:rPr lang="zh-CN" altLang="en-US" dirty="0"/>
              <a:t>问题引入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9938F8-210E-F7CD-DB00-A8206E52A22A}"/>
              </a:ext>
            </a:extLst>
          </p:cNvPr>
          <p:cNvSpPr txBox="1">
            <a:spLocks noChangeArrowheads="1"/>
          </p:cNvSpPr>
          <p:nvPr/>
        </p:nvSpPr>
        <p:spPr>
          <a:xfrm>
            <a:off x="1559626" y="1377650"/>
            <a:ext cx="9072748" cy="4254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dirty="0"/>
              <a:t>计算机存储器主要有两种： </a:t>
            </a:r>
          </a:p>
          <a:p>
            <a:pPr marL="342900" lvl="1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主存储器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(primary memory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memory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，简称“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”，或者“主存”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800100"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随机访问存储器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Random Access Memory,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RAM )</a:t>
            </a:r>
          </a:p>
          <a:p>
            <a:pPr marL="800100"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高速缓存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cache )</a:t>
            </a:r>
          </a:p>
          <a:p>
            <a:pPr marL="800100"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视频存储器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video memory ) </a:t>
            </a:r>
          </a:p>
          <a:p>
            <a:pPr marL="342900" lvl="1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外存储器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(peripheral storage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secondary storage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，简称“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800100"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硬盘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几百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 - 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几百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10</a:t>
            </a:r>
            <a:r>
              <a:rPr lang="en-US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 )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磁带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几个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10</a:t>
            </a:r>
            <a:r>
              <a:rPr lang="en-US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 )</a:t>
            </a:r>
          </a:p>
        </p:txBody>
      </p:sp>
    </p:spTree>
    <p:extLst>
      <p:ext uri="{BB962C8B-B14F-4D97-AF65-F5344CB8AC3E}">
        <p14:creationId xmlns:p14="http://schemas.microsoft.com/office/powerpoint/2010/main" val="3248663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13.5</a:t>
            </a:r>
            <a:r>
              <a:rPr lang="zh-CN" altLang="en-US" dirty="0"/>
              <a:t>多路归并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A568651-48FA-1C73-C98C-B8570153DE05}"/>
              </a:ext>
            </a:extLst>
          </p:cNvPr>
          <p:cNvSpPr txBox="1">
            <a:spLocks/>
          </p:cNvSpPr>
          <p:nvPr/>
        </p:nvSpPr>
        <p:spPr>
          <a:xfrm>
            <a:off x="3317501" y="2344103"/>
            <a:ext cx="6466580" cy="175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败者树的访外次数比赢者树少吗？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是否可以用赢者树或败者树形成初始顺串？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是否可以用堆进行多路归并？</a:t>
            </a:r>
          </a:p>
          <a:p>
            <a:pPr>
              <a:lnSpc>
                <a:spcPct val="125000"/>
              </a:lnSpc>
              <a:buFont typeface="Arial" pitchFamily="34" charset="0"/>
              <a:buChar char="•"/>
              <a:defRPr/>
            </a:pPr>
            <a:endParaRPr lang="zh-CN" altLang="en-US" dirty="0"/>
          </a:p>
          <a:p>
            <a:pPr>
              <a:lnSpc>
                <a:spcPct val="125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544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13.6 </a:t>
            </a:r>
            <a:r>
              <a:rPr lang="zh-CN" altLang="en-US" dirty="0"/>
              <a:t>最佳归并树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13.6</a:t>
            </a:r>
            <a:r>
              <a:rPr lang="zh-CN" altLang="en-US" dirty="0"/>
              <a:t>最佳归并树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5" name="Object 21">
            <a:extLst>
              <a:ext uri="{FF2B5EF4-FFF2-40B4-BE49-F238E27FC236}">
                <a16:creationId xmlns:a16="http://schemas.microsoft.com/office/drawing/2014/main" id="{B3E8651C-A82D-8E54-4FA3-AA7224E92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5104"/>
              </p:ext>
            </p:extLst>
          </p:nvPr>
        </p:nvGraphicFramePr>
        <p:xfrm>
          <a:off x="2297113" y="1827331"/>
          <a:ext cx="8139112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Picture" r:id="rId4" imgW="6515280" imgH="2715120" progId="Word.Picture.8">
                  <p:embed/>
                </p:oleObj>
              </mc:Choice>
              <mc:Fallback>
                <p:oleObj name="Picture" r:id="rId4" imgW="6515280" imgH="2715120" progId="Word.Picture.8">
                  <p:embed/>
                  <p:pic>
                    <p:nvPicPr>
                      <p:cNvPr id="8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1827331"/>
                        <a:ext cx="8139112" cy="28051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AE60AE0-ECAC-7044-9B44-233E08A3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5502" y="4851493"/>
            <a:ext cx="798835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读写总次数次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376           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读写总次数次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356 </a:t>
            </a:r>
          </a:p>
        </p:txBody>
      </p:sp>
    </p:spTree>
    <p:extLst>
      <p:ext uri="{BB962C8B-B14F-4D97-AF65-F5344CB8AC3E}">
        <p14:creationId xmlns:p14="http://schemas.microsoft.com/office/powerpoint/2010/main" val="2073996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13.6</a:t>
            </a:r>
            <a:r>
              <a:rPr lang="zh-CN" altLang="en-US" dirty="0"/>
              <a:t>最佳归并树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A568651-48FA-1C73-C98C-B8570153DE05}"/>
              </a:ext>
            </a:extLst>
          </p:cNvPr>
          <p:cNvSpPr txBox="1">
            <a:spLocks/>
          </p:cNvSpPr>
          <p:nvPr/>
        </p:nvSpPr>
        <p:spPr>
          <a:xfrm>
            <a:off x="2585981" y="1709395"/>
            <a:ext cx="7533380" cy="333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当初始归并顺串的数目不能构成满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叉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Huffman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树时，需附加长度为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的“虚”顺串。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 algn="l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个初始顺串，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路归并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 algn="l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 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(n-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) % (k-1) == 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，则不需要加“虚”顺串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l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 否则需要附加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(n-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)% (k-1) - 1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个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“虚”顺串，即第一次归并为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(n-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) % (k-1) + 1 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路归并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>
              <a:lnSpc>
                <a:spcPct val="125000"/>
              </a:lnSpc>
            </a:pP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B6D246-6B59-43E6-FAF1-222A6058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4948"/>
            <a:ext cx="10515600" cy="518958"/>
          </a:xfrm>
        </p:spPr>
        <p:txBody>
          <a:bodyPr/>
          <a:lstStyle/>
          <a:p>
            <a:r>
              <a:rPr lang="zh-CN" altLang="en-US" dirty="0"/>
              <a:t>最佳归并树 </a:t>
            </a:r>
          </a:p>
        </p:txBody>
      </p:sp>
    </p:spTree>
    <p:extLst>
      <p:ext uri="{BB962C8B-B14F-4D97-AF65-F5344CB8AC3E}">
        <p14:creationId xmlns:p14="http://schemas.microsoft.com/office/powerpoint/2010/main" val="4223638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13.6</a:t>
            </a:r>
            <a:r>
              <a:rPr lang="zh-CN" altLang="en-US" dirty="0"/>
              <a:t>最佳归并树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A2653F1-69C3-1F54-882B-CC08337E5E5B}"/>
              </a:ext>
            </a:extLst>
          </p:cNvPr>
          <p:cNvSpPr txBox="1">
            <a:spLocks/>
          </p:cNvSpPr>
          <p:nvPr/>
        </p:nvSpPr>
        <p:spPr bwMode="auto">
          <a:xfrm>
            <a:off x="2171700" y="1488733"/>
            <a:ext cx="7848599" cy="399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设内部结点共有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个，外部结点（初始归并段的个数）为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个。设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s=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+ n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从结点出发的边（出度），共计有：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k×n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支；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若从进入结点的角度进行考虑（入度），则共：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+ n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注意：根结点入度 为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k×n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+ 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即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 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1 ) / ( k -1)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 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1 )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％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 k -1)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，无需增加虚段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否则，要增加虚段，其数目为：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 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1 )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％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 k -1)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04406C-F1E3-AEF2-5D60-59696F5D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4948"/>
            <a:ext cx="10515600" cy="518958"/>
          </a:xfrm>
        </p:spPr>
        <p:txBody>
          <a:bodyPr/>
          <a:lstStyle/>
          <a:p>
            <a:r>
              <a:rPr lang="zh-CN" altLang="en-US" dirty="0"/>
              <a:t>最佳归并树 </a:t>
            </a:r>
          </a:p>
        </p:txBody>
      </p:sp>
    </p:spTree>
    <p:extLst>
      <p:ext uri="{BB962C8B-B14F-4D97-AF65-F5344CB8AC3E}">
        <p14:creationId xmlns:p14="http://schemas.microsoft.com/office/powerpoint/2010/main" val="3377253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13.7 </a:t>
            </a:r>
            <a:r>
              <a:rPr lang="zh-CN" altLang="en-US" dirty="0"/>
              <a:t>置换选择排序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B449ED-716F-833A-B06E-CB20D8AE67C8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1" y="4530383"/>
            <a:ext cx="9399270" cy="14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将文件生成若干初始顺串（顺串越长越好，个数越少越好）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借助在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中的堆来完成</a:t>
            </a:r>
          </a:p>
        </p:txBody>
      </p:sp>
      <p:pic>
        <p:nvPicPr>
          <p:cNvPr id="14340" name="Picture 4" descr="http://www.kdocs.cn/api/v3/office/copy/QmhiMzlIQVN0L1ZxTXZ0VWlUdFR2UWZmcjBEWTU4RXg5d0EwTlRVUEd0ZVBiTzlHZW1NdHNNWFZPUHA5eEwwVU1tdTk5SjV1bjFBbHpTYXdZL2M4cUlhcUJud3NwN3pVb3ZHL0JVUm8vU0hRRzhKcEdCR0kvUjdCTld5M1V5VzFLY0p3WlhscXhOUWxCc0l0WS9PRWZOUFZXM2wzeklpbzcrZ29Cang5eE5ZZ0dWYTdxYkVLNzZmNTFTOU5Zbkw5MHBoRzRJclM4Qk9pWlVjSEM3VmpPUlJKWXZCanhiT3VMQktnbldnd2JGODhZNko2Ry8xQkJxZEowTFRjQTVUL0puK05RcGtqOHcwPQ==/attach/object/caaade87774f8fedc9c03cfcaa74abf16ca35cfd?">
            <a:extLst>
              <a:ext uri="{FF2B5EF4-FFF2-40B4-BE49-F238E27FC236}">
                <a16:creationId xmlns:a16="http://schemas.microsoft.com/office/drawing/2014/main" id="{1B24E860-1DDC-4913-B0BD-7336AAFE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8" y="1750686"/>
            <a:ext cx="8858749" cy="18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D4ED71-02F2-4004-8E23-5510C52E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841" y="2456841"/>
            <a:ext cx="1055205" cy="10671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03E5AE-7BDD-4751-9C52-6D2C8233A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13" y="2357611"/>
            <a:ext cx="913275" cy="11664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9D6B40-08BA-4537-ADEA-FA8A012ED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410" y="2442943"/>
            <a:ext cx="913275" cy="12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9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置换选择示例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78B275E-1C30-47FA-9AA5-210A2E15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488" y="1990784"/>
            <a:ext cx="7489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684"/>
                </a:solidFill>
                <a:latin typeface="+mj-lt"/>
              </a:rPr>
              <a:t>&gt;16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1EB65A4-D61B-2134-63C1-BA4511A7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095" y="1645007"/>
            <a:ext cx="1755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684"/>
                </a:solidFill>
                <a:latin typeface="+mj-lt"/>
                <a:ea typeface="+mn-ea"/>
              </a:rPr>
              <a:t>重新排列堆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46FD0A7-B86D-735D-F321-A6B2F7277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99" y="369099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19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F9DEADB-4D11-232D-9CCA-DF17BE334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947" y="3700522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31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CC877B1-4CE0-FEAF-527B-7622F73F6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272" y="457999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25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49B2A65-F5D8-168F-5B47-DAA89F28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81" y="457999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21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72378690-4DB6-1B3E-8368-87DE087A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566" y="457364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56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331384BC-5478-BDCE-6054-2B999805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097" y="457364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40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C95B431D-20CE-3F2D-2A93-7BD7729A6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800" y="2392421"/>
            <a:ext cx="16423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ahoma" pitchFamily="34" charset="0"/>
              </a:rPr>
              <a:t>存储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AA682566-C5AC-ED5A-4E10-A4BE49AA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381" y="2392421"/>
            <a:ext cx="12550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ahoma" pitchFamily="34" charset="0"/>
              </a:rPr>
              <a:t>输入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1DAC54D5-28B8-C653-5DAA-3F0B60ABE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8173" y="2392421"/>
            <a:ext cx="14306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ahoma" pitchFamily="34" charset="0"/>
              </a:rPr>
              <a:t>输出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C6C0342-5CDC-0879-97AD-A9C38352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381" y="353224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j-lt"/>
              </a:rPr>
              <a:t>14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5520E4E6-C98B-B62D-B8C6-B58CDA8FD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381" y="3905309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j-lt"/>
              </a:rPr>
              <a:t>35</a:t>
            </a: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FB3F350C-005C-A724-623A-D4480A85C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381" y="3257609"/>
            <a:ext cx="0" cy="208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497291F3-6314-8E15-1D33-5212C8BF1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630" y="3257609"/>
            <a:ext cx="0" cy="208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CE912BE5-F5CE-5CB9-C554-CE18F000B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155" y="2998847"/>
            <a:ext cx="551877" cy="481945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华文新魏"/>
            </a:endParaRP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31C0E98B-85F2-29EE-E22B-5543B29C8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008" y="2995672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16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C3FD876F-C72A-A6B5-CA49-7E839081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381" y="3181409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j-lt"/>
              </a:rPr>
              <a:t>29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A627A42F-F02E-4615-4732-0D2FFD1E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970" y="318458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12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02A7EC47-8DCE-505F-34F0-E739472D5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481" y="3094096"/>
            <a:ext cx="960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684"/>
                </a:solidFill>
                <a:latin typeface="+mj-lt"/>
              </a:rPr>
              <a:t>19&lt;29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4270F528-E088-2F71-CB58-78D5EB6BB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980" y="5307106"/>
            <a:ext cx="1425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684"/>
                </a:solidFill>
                <a:latin typeface="+mj-lt"/>
              </a:rPr>
              <a:t>21&lt;25&lt;29</a:t>
            </a: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0F5B5D36-2BD5-271F-6024-8696596E4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9018" y="3259197"/>
            <a:ext cx="0" cy="208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77659B4E-56C9-2D10-67EB-561776422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7268" y="3259197"/>
            <a:ext cx="0" cy="208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2831B782-574F-8910-85A3-3D5256FFE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729" y="430218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j-lt"/>
              </a:rPr>
              <a:t>13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2F813068-DB02-20E2-2C4B-CEDAC20C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409" y="1253034"/>
            <a:ext cx="356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7684"/>
                </a:solidFill>
                <a:latin typeface="+mj-lt"/>
                <a:ea typeface="+mn-ea"/>
              </a:rPr>
              <a:t>输出</a:t>
            </a:r>
            <a:r>
              <a:rPr lang="en-US" altLang="zh-CN" sz="2400" b="1" dirty="0">
                <a:solidFill>
                  <a:srgbClr val="007684"/>
                </a:solidFill>
                <a:latin typeface="+mj-lt"/>
                <a:ea typeface="+mn-ea"/>
              </a:rPr>
              <a:t>16</a:t>
            </a:r>
            <a:r>
              <a:rPr lang="zh-CN" altLang="en-US" sz="2400" b="1" dirty="0">
                <a:solidFill>
                  <a:srgbClr val="007684"/>
                </a:solidFill>
                <a:latin typeface="+mj-lt"/>
                <a:ea typeface="+mn-ea"/>
              </a:rPr>
              <a:t>插入</a:t>
            </a:r>
            <a:r>
              <a:rPr lang="en-US" altLang="zh-CN" sz="2400" b="1" dirty="0">
                <a:solidFill>
                  <a:srgbClr val="007684"/>
                </a:solidFill>
                <a:latin typeface="+mj-lt"/>
                <a:ea typeface="+mn-ea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3748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21965E-6 L 3.88889E-6 0.05711 " pathEditMode="relative" ptsTypes="AA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4.68208E-6 L 0.33086 0.0321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1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556 -0.16925 " pathEditMode="relative" ptsTypes="AA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55 -0.16924 L 0.29809 -0.0330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67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06289 " pathEditMode="relative" ptsTypes="AA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06289 " pathEditMode="relative" ptsTypes="AA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05919 " pathEditMode="relative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93 L 0.07149 -0.10648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537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05 -0.0331 L 0.22422 0.0752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03919 -0.128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643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22 0.07524 L 0.26341 0.2039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11" grpId="0"/>
      <p:bldP spid="14" grpId="0"/>
      <p:bldP spid="20" grpId="0"/>
      <p:bldP spid="21" grpId="0"/>
      <p:bldP spid="24" grpId="0" animBg="1"/>
      <p:bldP spid="24" grpId="1" animBg="1"/>
      <p:bldP spid="25" grpId="0"/>
      <p:bldP spid="26" grpId="0"/>
      <p:bldP spid="26" grpId="1"/>
      <p:bldP spid="26" grpId="2"/>
      <p:bldP spid="26" grpId="3"/>
      <p:bldP spid="27" grpId="0"/>
      <p:bldP spid="28" grpId="0"/>
      <p:bldP spid="28" grpId="1"/>
      <p:bldP spid="29" grpId="0"/>
      <p:bldP spid="29" grpId="1"/>
      <p:bldP spid="32" grpId="0"/>
      <p:bldP spid="33" grpId="0"/>
      <p:bldP spid="3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置换选择示例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8E280A34-005D-A7B7-714B-310611E20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216" y="1911383"/>
            <a:ext cx="649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684"/>
                </a:solidFill>
                <a:latin typeface="+mn-lt"/>
                <a:ea typeface="+mn-ea"/>
              </a:rPr>
              <a:t>&lt;25</a:t>
            </a:r>
          </a:p>
        </p:txBody>
      </p:sp>
      <p:sp>
        <p:nvSpPr>
          <p:cNvPr id="68" name="Text Box 3">
            <a:extLst>
              <a:ext uri="{FF2B5EF4-FFF2-40B4-BE49-F238E27FC236}">
                <a16:creationId xmlns:a16="http://schemas.microsoft.com/office/drawing/2014/main" id="{48899937-90C3-3E39-702C-62C8443C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92" y="1887571"/>
            <a:ext cx="154708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7684"/>
                </a:solidFill>
                <a:latin typeface="+mn-lt"/>
                <a:ea typeface="+mn-ea"/>
              </a:rPr>
              <a:t>&lt;19</a:t>
            </a:r>
          </a:p>
        </p:txBody>
      </p:sp>
      <p:sp>
        <p:nvSpPr>
          <p:cNvPr id="69" name="Text Box 4">
            <a:extLst>
              <a:ext uri="{FF2B5EF4-FFF2-40B4-BE49-F238E27FC236}">
                <a16:creationId xmlns:a16="http://schemas.microsoft.com/office/drawing/2014/main" id="{16A6479F-9B5B-A687-EEA2-8932658F3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831" y="1908208"/>
            <a:ext cx="333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7684"/>
                </a:solidFill>
                <a:latin typeface="+mn-lt"/>
                <a:ea typeface="+mn-ea"/>
              </a:rPr>
              <a:t>输出</a:t>
            </a:r>
            <a:r>
              <a:rPr lang="en-US" altLang="zh-CN" sz="2400" b="1">
                <a:solidFill>
                  <a:srgbClr val="007684"/>
                </a:solidFill>
                <a:latin typeface="+mn-lt"/>
                <a:ea typeface="+mn-ea"/>
              </a:rPr>
              <a:t>19</a:t>
            </a:r>
            <a:r>
              <a:rPr lang="zh-CN" altLang="en-US" sz="2400" b="1">
                <a:solidFill>
                  <a:srgbClr val="007684"/>
                </a:solidFill>
                <a:latin typeface="+mn-lt"/>
                <a:ea typeface="+mn-ea"/>
              </a:rPr>
              <a:t>插入</a:t>
            </a:r>
            <a:r>
              <a:rPr lang="en-US" altLang="zh-CN" sz="2400" b="1">
                <a:solidFill>
                  <a:srgbClr val="007684"/>
                </a:solidFill>
                <a:latin typeface="+mn-lt"/>
                <a:ea typeface="+mn-ea"/>
              </a:rPr>
              <a:t>14</a:t>
            </a:r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8D0EE906-ABF9-1F35-5301-D00C8F8C0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476" y="1893921"/>
            <a:ext cx="20633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684"/>
                </a:solidFill>
                <a:latin typeface="+mn-lt"/>
                <a:ea typeface="+mn-ea"/>
              </a:rPr>
              <a:t>输出</a:t>
            </a:r>
            <a:r>
              <a:rPr lang="en-US" altLang="zh-CN" sz="2400" b="1" dirty="0">
                <a:solidFill>
                  <a:srgbClr val="007684"/>
                </a:solidFill>
                <a:latin typeface="+mn-lt"/>
                <a:ea typeface="+mn-ea"/>
              </a:rPr>
              <a:t>21</a:t>
            </a:r>
            <a:r>
              <a:rPr lang="zh-CN" altLang="en-US" sz="2400" b="1" dirty="0">
                <a:solidFill>
                  <a:srgbClr val="007684"/>
                </a:solidFill>
                <a:latin typeface="+mn-lt"/>
                <a:ea typeface="+mn-ea"/>
              </a:rPr>
              <a:t>插入</a:t>
            </a:r>
            <a:r>
              <a:rPr lang="en-US" altLang="zh-CN" sz="2400" b="1" dirty="0">
                <a:solidFill>
                  <a:srgbClr val="007684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FA1A8D3-A6C3-5974-C25C-AFD65E94D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186" y="1892333"/>
            <a:ext cx="649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684"/>
                </a:solidFill>
                <a:latin typeface="+mn-lt"/>
                <a:ea typeface="+mn-ea"/>
              </a:rPr>
              <a:t>&gt;21</a:t>
            </a:r>
          </a:p>
        </p:txBody>
      </p:sp>
      <p:sp>
        <p:nvSpPr>
          <p:cNvPr id="72" name="Text Box 8">
            <a:extLst>
              <a:ext uri="{FF2B5EF4-FFF2-40B4-BE49-F238E27FC236}">
                <a16:creationId xmlns:a16="http://schemas.microsoft.com/office/drawing/2014/main" id="{73047174-6E4D-ADE4-77F9-CB3D0F7A4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702" y="1893921"/>
            <a:ext cx="1755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684"/>
                </a:solidFill>
                <a:latin typeface="+mn-lt"/>
                <a:ea typeface="+mn-ea"/>
              </a:rPr>
              <a:t>重新排列堆</a:t>
            </a:r>
          </a:p>
        </p:txBody>
      </p:sp>
      <p:sp>
        <p:nvSpPr>
          <p:cNvPr id="73" name="Text Box 10">
            <a:extLst>
              <a:ext uri="{FF2B5EF4-FFF2-40B4-BE49-F238E27FC236}">
                <a16:creationId xmlns:a16="http://schemas.microsoft.com/office/drawing/2014/main" id="{4D597D76-E83D-D2B6-23A9-74BE377D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285" y="363858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</a:rPr>
              <a:t>31</a:t>
            </a:r>
          </a:p>
        </p:txBody>
      </p:sp>
      <p:sp>
        <p:nvSpPr>
          <p:cNvPr id="74" name="Text Box 11">
            <a:extLst>
              <a:ext uri="{FF2B5EF4-FFF2-40B4-BE49-F238E27FC236}">
                <a16:creationId xmlns:a16="http://schemas.microsoft.com/office/drawing/2014/main" id="{52246F9A-DDB2-B826-C70D-A8C97960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569" y="450218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</a:rPr>
              <a:t>25</a:t>
            </a:r>
          </a:p>
        </p:txBody>
      </p:sp>
      <p:sp>
        <p:nvSpPr>
          <p:cNvPr id="75" name="Text Box 12">
            <a:extLst>
              <a:ext uri="{FF2B5EF4-FFF2-40B4-BE49-F238E27FC236}">
                <a16:creationId xmlns:a16="http://schemas.microsoft.com/office/drawing/2014/main" id="{3BCB2AA9-DD17-382A-9A59-3CE0B274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985" y="448948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</a:rPr>
              <a:t>29</a:t>
            </a:r>
          </a:p>
        </p:txBody>
      </p:sp>
      <p:sp>
        <p:nvSpPr>
          <p:cNvPr id="76" name="Text Box 13">
            <a:extLst>
              <a:ext uri="{FF2B5EF4-FFF2-40B4-BE49-F238E27FC236}">
                <a16:creationId xmlns:a16="http://schemas.microsoft.com/office/drawing/2014/main" id="{55B0508E-5A67-8987-935E-CB159581C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905" y="2340008"/>
            <a:ext cx="14306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+mn-lt"/>
                <a:ea typeface="+mn-ea"/>
              </a:rPr>
              <a:t>存储</a:t>
            </a:r>
          </a:p>
        </p:txBody>
      </p:sp>
      <p:sp>
        <p:nvSpPr>
          <p:cNvPr id="77" name="Text Box 14">
            <a:extLst>
              <a:ext uri="{FF2B5EF4-FFF2-40B4-BE49-F238E27FC236}">
                <a16:creationId xmlns:a16="http://schemas.microsoft.com/office/drawing/2014/main" id="{C03A5C84-20FB-55F8-A664-EFF12954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485" y="2340008"/>
            <a:ext cx="12550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+mn-lt"/>
                <a:ea typeface="+mn-ea"/>
              </a:rPr>
              <a:t>输入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68BFD4EB-0925-4126-6FE2-BF72EF6EA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277" y="2340008"/>
            <a:ext cx="137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+mn-lt"/>
                <a:ea typeface="+mn-ea"/>
              </a:rPr>
              <a:t>输出</a:t>
            </a:r>
          </a:p>
        </p:txBody>
      </p:sp>
      <p:sp>
        <p:nvSpPr>
          <p:cNvPr id="79" name="Text Box 16">
            <a:extLst>
              <a:ext uri="{FF2B5EF4-FFF2-40B4-BE49-F238E27FC236}">
                <a16:creationId xmlns:a16="http://schemas.microsoft.com/office/drawing/2014/main" id="{D644F1AC-BF19-1E29-DC7D-73E98729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485" y="341633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n-lt"/>
                <a:ea typeface="+mn-ea"/>
              </a:rPr>
              <a:t>35</a:t>
            </a: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A779AFBB-0F0F-1339-6D0C-EF7CCB8E8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7485" y="3205196"/>
            <a:ext cx="0" cy="208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51339F86-8AF7-10EB-10BF-916767AE8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734" y="3205196"/>
            <a:ext cx="0" cy="208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82" name="Oval 19">
            <a:extLst>
              <a:ext uri="{FF2B5EF4-FFF2-40B4-BE49-F238E27FC236}">
                <a16:creationId xmlns:a16="http://schemas.microsoft.com/office/drawing/2014/main" id="{BEECFF47-00D5-6D7F-0CA0-5A9C753E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508" y="2946434"/>
            <a:ext cx="615869" cy="504825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940F78DE-A8D3-C9C0-FC49-F5DAAB44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445" y="2919446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n-lt"/>
                <a:ea typeface="+mn-ea"/>
              </a:rPr>
              <a:t>19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F32AD819-2F9F-A912-B3DF-D7497C262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485" y="3049621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n-lt"/>
                <a:ea typeface="+mn-ea"/>
              </a:rPr>
              <a:t>14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7186C477-B9E3-163D-5255-22443AD7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636" y="3121059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</a:rPr>
              <a:t>16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6720C6A7-AFD4-C4F3-71E7-E37DECFDA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018" y="352110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n-lt"/>
                <a:ea typeface="+mn-ea"/>
              </a:rPr>
              <a:t>12</a:t>
            </a:r>
          </a:p>
        </p:txBody>
      </p:sp>
      <p:sp>
        <p:nvSpPr>
          <p:cNvPr id="87" name="Line 24">
            <a:extLst>
              <a:ext uri="{FF2B5EF4-FFF2-40B4-BE49-F238E27FC236}">
                <a16:creationId xmlns:a16="http://schemas.microsoft.com/office/drawing/2014/main" id="{29C9CBE6-6018-2F40-8C70-58715B215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8066" y="3206784"/>
            <a:ext cx="0" cy="208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88" name="Line 25">
            <a:extLst>
              <a:ext uri="{FF2B5EF4-FFF2-40B4-BE49-F238E27FC236}">
                <a16:creationId xmlns:a16="http://schemas.microsoft.com/office/drawing/2014/main" id="{F6D96937-ACC5-E891-8C84-4A6E31BE3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6316" y="3206784"/>
            <a:ext cx="0" cy="208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89" name="Text Box 26">
            <a:extLst>
              <a:ext uri="{FF2B5EF4-FFF2-40B4-BE49-F238E27FC236}">
                <a16:creationId xmlns:a16="http://schemas.microsoft.com/office/drawing/2014/main" id="{D3A2C13C-CDE0-BA60-C22E-4F9E8C00B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339" y="451669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</a:p>
        </p:txBody>
      </p:sp>
      <p:sp>
        <p:nvSpPr>
          <p:cNvPr id="90" name="Line 27">
            <a:extLst>
              <a:ext uri="{FF2B5EF4-FFF2-40B4-BE49-F238E27FC236}">
                <a16:creationId xmlns:a16="http://schemas.microsoft.com/office/drawing/2014/main" id="{CBD1A15E-31D2-653E-B3E6-37028824B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37" y="4141822"/>
            <a:ext cx="522749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91" name="Rectangle 28">
            <a:extLst>
              <a:ext uri="{FF2B5EF4-FFF2-40B4-BE49-F238E27FC236}">
                <a16:creationId xmlns:a16="http://schemas.microsoft.com/office/drawing/2014/main" id="{04351FA7-21F5-326A-424F-723E3015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37" y="4006883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C0000"/>
                </a:solidFill>
                <a:latin typeface="+mn-lt"/>
                <a:ea typeface="+mn-ea"/>
              </a:rPr>
              <a:t>×</a:t>
            </a:r>
          </a:p>
        </p:txBody>
      </p:sp>
      <p:sp>
        <p:nvSpPr>
          <p:cNvPr id="92" name="Text Box 29">
            <a:extLst>
              <a:ext uri="{FF2B5EF4-FFF2-40B4-BE49-F238E27FC236}">
                <a16:creationId xmlns:a16="http://schemas.microsoft.com/office/drawing/2014/main" id="{39EA727D-DFDE-2616-9422-820036376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294" y="3111533"/>
            <a:ext cx="1425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684"/>
                </a:solidFill>
                <a:latin typeface="+mn-lt"/>
                <a:ea typeface="+mn-ea"/>
              </a:rPr>
              <a:t>40&gt;31&gt;21</a:t>
            </a:r>
          </a:p>
        </p:txBody>
      </p:sp>
      <p:sp>
        <p:nvSpPr>
          <p:cNvPr id="93" name="Text Box 30">
            <a:extLst>
              <a:ext uri="{FF2B5EF4-FFF2-40B4-BE49-F238E27FC236}">
                <a16:creationId xmlns:a16="http://schemas.microsoft.com/office/drawing/2014/main" id="{51C10FC6-0123-D5CC-92D3-DCCA7A4E4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929" y="363427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</a:rPr>
              <a:t>21</a:t>
            </a:r>
          </a:p>
        </p:txBody>
      </p:sp>
      <p:sp>
        <p:nvSpPr>
          <p:cNvPr id="94" name="Text Box 31">
            <a:extLst>
              <a:ext uri="{FF2B5EF4-FFF2-40B4-BE49-F238E27FC236}">
                <a16:creationId xmlns:a16="http://schemas.microsoft.com/office/drawing/2014/main" id="{DEAA8B7F-FAAE-32BE-ADAA-73AFE3AF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334" y="4054508"/>
            <a:ext cx="1425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684"/>
                </a:solidFill>
                <a:latin typeface="+mn-lt"/>
                <a:ea typeface="+mn-ea"/>
              </a:rPr>
              <a:t>40&gt;29&gt;25</a:t>
            </a:r>
          </a:p>
        </p:txBody>
      </p:sp>
      <p:sp>
        <p:nvSpPr>
          <p:cNvPr id="95" name="Text Box 32">
            <a:extLst>
              <a:ext uri="{FF2B5EF4-FFF2-40B4-BE49-F238E27FC236}">
                <a16:creationId xmlns:a16="http://schemas.microsoft.com/office/drawing/2014/main" id="{4395016A-33DB-6B5B-2C58-32A3D791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294" y="3113121"/>
            <a:ext cx="1425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684"/>
                </a:solidFill>
                <a:latin typeface="+mn-lt"/>
                <a:ea typeface="+mn-ea"/>
              </a:rPr>
              <a:t>35&gt;31&gt;25</a:t>
            </a:r>
            <a:endParaRPr lang="en-US" altLang="zh-CN" sz="2400" b="1">
              <a:solidFill>
                <a:srgbClr val="007684"/>
              </a:solidFill>
              <a:latin typeface="+mn-lt"/>
              <a:ea typeface="+mn-ea"/>
            </a:endParaRPr>
          </a:p>
        </p:txBody>
      </p:sp>
      <p:sp>
        <p:nvSpPr>
          <p:cNvPr id="96" name="Text Box 33">
            <a:extLst>
              <a:ext uri="{FF2B5EF4-FFF2-40B4-BE49-F238E27FC236}">
                <a16:creationId xmlns:a16="http://schemas.microsoft.com/office/drawing/2014/main" id="{4E75C300-845B-48B2-93FA-AA1692863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791" y="4071971"/>
            <a:ext cx="960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684"/>
                </a:solidFill>
                <a:latin typeface="+mn-lt"/>
                <a:ea typeface="+mn-ea"/>
              </a:rPr>
              <a:t>35&gt;29</a:t>
            </a:r>
          </a:p>
        </p:txBody>
      </p:sp>
      <p:sp>
        <p:nvSpPr>
          <p:cNvPr id="97" name="Text Box 34">
            <a:extLst>
              <a:ext uri="{FF2B5EF4-FFF2-40B4-BE49-F238E27FC236}">
                <a16:creationId xmlns:a16="http://schemas.microsoft.com/office/drawing/2014/main" id="{C7908EF6-2227-1562-3F16-1FCDE42BA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69" y="3827496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+mn-lt"/>
                <a:ea typeface="+mn-ea"/>
              </a:rPr>
              <a:t>13</a:t>
            </a:r>
          </a:p>
        </p:txBody>
      </p:sp>
      <p:sp>
        <p:nvSpPr>
          <p:cNvPr id="98" name="Text Box 35">
            <a:extLst>
              <a:ext uri="{FF2B5EF4-FFF2-40B4-BE49-F238E27FC236}">
                <a16:creationId xmlns:a16="http://schemas.microsoft.com/office/drawing/2014/main" id="{C0DBBAA2-2688-9090-B437-CB2FB5FF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874" y="4512162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</a:rPr>
              <a:t>56</a:t>
            </a:r>
          </a:p>
        </p:txBody>
      </p:sp>
      <p:sp>
        <p:nvSpPr>
          <p:cNvPr id="99" name="Line 36">
            <a:extLst>
              <a:ext uri="{FF2B5EF4-FFF2-40B4-BE49-F238E27FC236}">
                <a16:creationId xmlns:a16="http://schemas.microsoft.com/office/drawing/2014/main" id="{1E2C91E3-7B13-2EC9-C843-232AFA4ED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8119" y="4127534"/>
            <a:ext cx="330157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684"/>
              </a:solidFill>
              <a:latin typeface="+mn-lt"/>
              <a:ea typeface="+mn-ea"/>
            </a:endParaRPr>
          </a:p>
        </p:txBody>
      </p:sp>
      <p:sp>
        <p:nvSpPr>
          <p:cNvPr id="100" name="Text Box 37">
            <a:extLst>
              <a:ext uri="{FF2B5EF4-FFF2-40B4-BE49-F238E27FC236}">
                <a16:creationId xmlns:a16="http://schemas.microsoft.com/office/drawing/2014/main" id="{4C525D93-B2BA-C551-5FC4-C5AC2B97C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306" y="3970828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C0000"/>
                </a:solidFill>
                <a:latin typeface="+mn-lt"/>
                <a:ea typeface="+mn-ea"/>
              </a:rPr>
              <a:t>×</a:t>
            </a:r>
          </a:p>
        </p:txBody>
      </p:sp>
      <p:sp>
        <p:nvSpPr>
          <p:cNvPr id="101" name="Text Box 38">
            <a:extLst>
              <a:ext uri="{FF2B5EF4-FFF2-40B4-BE49-F238E27FC236}">
                <a16:creationId xmlns:a16="http://schemas.microsoft.com/office/drawing/2014/main" id="{1B137BF6-9BBB-2A8E-50AA-6B7CF524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294" y="3125821"/>
            <a:ext cx="1425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684"/>
                </a:solidFill>
                <a:latin typeface="+mn-lt"/>
                <a:ea typeface="+mn-ea"/>
              </a:rPr>
              <a:t>56&gt;31&gt;29</a:t>
            </a:r>
          </a:p>
        </p:txBody>
      </p:sp>
      <p:sp>
        <p:nvSpPr>
          <p:cNvPr id="102" name="Text Box 39">
            <a:extLst>
              <a:ext uri="{FF2B5EF4-FFF2-40B4-BE49-F238E27FC236}">
                <a16:creationId xmlns:a16="http://schemas.microsoft.com/office/drawing/2014/main" id="{FD6B4E7D-62C9-5E25-1BFA-D3E1D96D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88" y="4073558"/>
            <a:ext cx="1425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684"/>
                </a:solidFill>
                <a:latin typeface="+mn-lt"/>
                <a:ea typeface="+mn-ea"/>
              </a:rPr>
              <a:t>56&gt;40&gt;35</a:t>
            </a:r>
          </a:p>
        </p:txBody>
      </p:sp>
    </p:spTree>
    <p:extLst>
      <p:ext uri="{BB962C8B-B14F-4D97-AF65-F5344CB8AC3E}">
        <p14:creationId xmlns:p14="http://schemas.microsoft.com/office/powerpoint/2010/main" val="39993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21965E-6 L 3.88889E-6 0.05711 " pathEditMode="relative" ptsTypes="AA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93642E-7 L 0.32448 0.031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15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21965E-6 L 3.88889E-6 0.05711 " pathEditMode="relative" ptsTypes="AA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0.25555 -0.1692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-84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7 -0.05295 " pathEditMode="relative" ptsTypes="AA">
                                      <p:cBhvr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3 L 0.00122 -0.0598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8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559 -0.16944 L 0.43385 0.2136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1914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L -0.12904 -0.2307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92" decel="100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92" decel="100000"/>
                                        <p:tgtEl>
                                          <p:spTgt spid="9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19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19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072 -0.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5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04 -0.23079 L -0.19753 -0.12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39 0.00209 L 0.05065 -0.12662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64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53 -0.125 L -0.24857 -0.00208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201 -0.1 L 0.3875 -0.07268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8" y="136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48 0.03145 L 0.32448 0.0820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5711 L 8.33333E-7 0.11214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5711 L -1.94444E-6 0.11214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5295 L 0.25399 -0.2263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-8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555 -0.22266 L 0.30312 -0.0767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728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16 -0.07037 L 0.23476 0.0338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520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65 -0.12662 L 0.1181 -0.23079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520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5989 L 0.00122 -0.11053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0209 L -0.03216 -0.12546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6389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67 0.03542 L 0.26901 0.1629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66 -0.22662 L 0.44115 -0.20162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125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1214 L -4.44444E-6 0.16509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6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551 L 8.33333E-7 0.170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755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83 0.08648 L 0.32327 0.14151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75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11 -0.07268 L 0.38867 -0.01782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273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1283 L 0.25364 -0.28208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-8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6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677 -0.28287 L 0.35079 0.09305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18796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277 L -0.04649 -0.2282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92" decel="100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192" decel="100000"/>
                                        <p:tgtEl>
                                          <p:spTgt spid="1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9" dur="192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1" dur="192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500"/>
                            </p:stCondLst>
                            <p:childTnLst>
                              <p:par>
                                <p:cTn id="18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000"/>
                            </p:stCondLst>
                            <p:childTnLst>
                              <p:par>
                                <p:cTn id="18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45 -0.2301 L -0.11407 -0.12315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5347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03 -0.12106 L 0.03542 -0.22893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grpId="2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11394 -0.1243 L -0.08073 0.00047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6227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01 0.16297 L 0.23476 0.03172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2" grpId="2"/>
      <p:bldP spid="72" grpId="3"/>
      <p:bldP spid="72" grpId="4"/>
      <p:bldP spid="74" grpId="0"/>
      <p:bldP spid="74" grpId="1"/>
      <p:bldP spid="74" grpId="2"/>
      <p:bldP spid="75" grpId="0"/>
      <p:bldP spid="75" grpId="1"/>
      <p:bldP spid="79" grpId="0"/>
      <p:bldP spid="79" grpId="1"/>
      <p:bldP spid="79" grpId="2"/>
      <p:bldP spid="79" grpId="3"/>
      <p:bldP spid="79" grpId="4"/>
      <p:bldP spid="79" grpId="5"/>
      <p:bldP spid="82" grpId="0" animBg="1"/>
      <p:bldP spid="82" grpId="1" animBg="1"/>
      <p:bldP spid="83" grpId="0"/>
      <p:bldP spid="83" grpId="1"/>
      <p:bldP spid="83" grpId="2"/>
      <p:bldP spid="84" grpId="0"/>
      <p:bldP spid="84" grpId="1"/>
      <p:bldP spid="85" grpId="0"/>
      <p:bldP spid="85" grpId="1"/>
      <p:bldP spid="85" grpId="2"/>
      <p:bldP spid="86" grpId="0"/>
      <p:bldP spid="86" grpId="1"/>
      <p:bldP spid="86" grpId="2"/>
      <p:bldP spid="89" grpId="0"/>
      <p:bldP spid="89" grpId="1"/>
      <p:bldP spid="89" grpId="2"/>
      <p:bldP spid="90" grpId="0" animBg="1"/>
      <p:bldP spid="91" grpId="0"/>
      <p:bldP spid="91" grpId="1"/>
      <p:bldP spid="92" grpId="0"/>
      <p:bldP spid="92" grpId="1"/>
      <p:bldP spid="93" grpId="0"/>
      <p:bldP spid="93" grpId="1"/>
      <p:bldP spid="93" grpId="2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7" grpId="2"/>
      <p:bldP spid="97" grpId="3"/>
      <p:bldP spid="98" grpId="0"/>
      <p:bldP spid="98" grpId="1"/>
      <p:bldP spid="98" grpId="2"/>
      <p:bldP spid="99" grpId="0" animBg="1"/>
      <p:bldP spid="100" grpId="0"/>
      <p:bldP spid="100" grpId="1"/>
      <p:bldP spid="101" grpId="0"/>
      <p:bldP spid="101" grpId="1"/>
      <p:bldP spid="10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置换选择算法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B449ED-716F-833A-B06E-CB20D8AE67C8}"/>
              </a:ext>
            </a:extLst>
          </p:cNvPr>
          <p:cNvSpPr txBox="1">
            <a:spLocks noChangeArrowheads="1"/>
          </p:cNvSpPr>
          <p:nvPr/>
        </p:nvSpPr>
        <p:spPr>
          <a:xfrm>
            <a:off x="2041367" y="1488215"/>
            <a:ext cx="9049543" cy="355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初始化最小堆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：目的是提高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中排序的效率</a:t>
            </a:r>
          </a:p>
          <a:p>
            <a:pPr algn="just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(a)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从缓冲区读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个记录放到数组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</a:p>
          <a:p>
            <a:pPr algn="just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(b)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设置堆尾标志：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＝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－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(c)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建立一个最小值堆</a:t>
            </a:r>
          </a:p>
        </p:txBody>
      </p:sp>
    </p:spTree>
    <p:extLst>
      <p:ext uri="{BB962C8B-B14F-4D97-AF65-F5344CB8AC3E}">
        <p14:creationId xmlns:p14="http://schemas.microsoft.com/office/powerpoint/2010/main" val="3247051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置换选择算法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35025F-C1D2-C7D9-E349-C55464C4FAF1}"/>
              </a:ext>
            </a:extLst>
          </p:cNvPr>
          <p:cNvSpPr txBox="1">
            <a:spLocks noChangeArrowheads="1"/>
          </p:cNvSpPr>
          <p:nvPr/>
        </p:nvSpPr>
        <p:spPr>
          <a:xfrm>
            <a:off x="1506263" y="1571020"/>
            <a:ext cx="9603698" cy="418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重复以下步骤，直至堆空（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）（即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&lt; 0</a:t>
            </a: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把具有最小关键码值的记录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送到输出缓冲区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是输入缓冲区中的下一条记录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	</a:t>
            </a:r>
            <a:r>
              <a:rPr lang="en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不小于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刚输出的关键码值，则把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放到根结点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	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否则，使用数组中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位置的记录代替根结点，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然后把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放到</a:t>
            </a: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位置（等待下一顺串处理），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设置</a:t>
            </a: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 </a:t>
            </a:r>
            <a:r>
              <a:rPr lang="zh-CN" altLang="e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LAST-1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(c)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重新排列堆，筛出根结点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91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置换选择算法的实现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任意多边形: 形状 13">
            <a:extLst>
              <a:ext uri="{FF2B5EF4-FFF2-40B4-BE49-F238E27FC236}">
                <a16:creationId xmlns:a16="http://schemas.microsoft.com/office/drawing/2014/main" id="{EFC660D5-D8FA-B1F7-3B39-BAAF10008371}"/>
              </a:ext>
            </a:extLst>
          </p:cNvPr>
          <p:cNvSpPr/>
          <p:nvPr/>
        </p:nvSpPr>
        <p:spPr>
          <a:xfrm>
            <a:off x="1674436" y="1948070"/>
            <a:ext cx="8843128" cy="3524948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——————————————————————————————————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输入：外存中读入的数组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，数组中元素个数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file_in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输出：输出文件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中存放生成的若干有序顺串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ReplacementSelection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ReadToRAM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从磁盘读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个记录放到数组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MakeMinHeap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m)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建立一个最小堆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buffer_in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InitInputBuffer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初始化输入缓冲区，读入一部分数据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buffer_out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InitOutputBuffer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初始化输出缓冲区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——————————————————————————————————</a:t>
            </a:r>
          </a:p>
        </p:txBody>
      </p:sp>
    </p:spTree>
    <p:extLst>
      <p:ext uri="{BB962C8B-B14F-4D97-AF65-F5344CB8AC3E}">
        <p14:creationId xmlns:p14="http://schemas.microsoft.com/office/powerpoint/2010/main" val="204873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54D07FCA-418B-8614-99D4-924EA503670D}"/>
              </a:ext>
            </a:extLst>
          </p:cNvPr>
          <p:cNvSpPr/>
          <p:nvPr/>
        </p:nvSpPr>
        <p:spPr>
          <a:xfrm>
            <a:off x="9835462" y="3573167"/>
            <a:ext cx="532254" cy="2113163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 algn="ctr" defTabSz="1155700">
              <a:spcBef>
                <a:spcPct val="0"/>
              </a:spcBef>
              <a:buNone/>
            </a:pPr>
            <a:endParaRPr lang="zh-CN" altLang="en-US" sz="2400" kern="1200" dirty="0"/>
          </a:p>
        </p:txBody>
      </p:sp>
      <p:sp>
        <p:nvSpPr>
          <p:cNvPr id="36" name="任意多边形: 形状 16">
            <a:extLst>
              <a:ext uri="{FF2B5EF4-FFF2-40B4-BE49-F238E27FC236}">
                <a16:creationId xmlns:a16="http://schemas.microsoft.com/office/drawing/2014/main" id="{4509ED39-51BF-0F34-64EF-F87F6657C1B8}"/>
              </a:ext>
            </a:extLst>
          </p:cNvPr>
          <p:cNvSpPr/>
          <p:nvPr/>
        </p:nvSpPr>
        <p:spPr>
          <a:xfrm>
            <a:off x="9835462" y="1664169"/>
            <a:ext cx="532254" cy="1138707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 algn="ctr" defTabSz="1155700">
              <a:spcBef>
                <a:spcPct val="0"/>
              </a:spcBef>
              <a:buNone/>
            </a:pPr>
            <a:endParaRPr lang="zh-CN" altLang="en-US" sz="2400" kern="1200" dirty="0"/>
          </a:p>
        </p:txBody>
      </p:sp>
      <p:sp>
        <p:nvSpPr>
          <p:cNvPr id="35" name="任意多边形: 形状 16">
            <a:extLst>
              <a:ext uri="{FF2B5EF4-FFF2-40B4-BE49-F238E27FC236}">
                <a16:creationId xmlns:a16="http://schemas.microsoft.com/office/drawing/2014/main" id="{A1902522-04A3-B54A-821B-9561FEF2C8EC}"/>
              </a:ext>
            </a:extLst>
          </p:cNvPr>
          <p:cNvSpPr/>
          <p:nvPr/>
        </p:nvSpPr>
        <p:spPr>
          <a:xfrm>
            <a:off x="1460810" y="4781635"/>
            <a:ext cx="1200368" cy="740821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 algn="ctr" defTabSz="1155700">
              <a:spcBef>
                <a:spcPct val="0"/>
              </a:spcBef>
              <a:buNone/>
            </a:pPr>
            <a:endParaRPr lang="zh-CN" altLang="en-US" sz="2400" kern="1200" dirty="0"/>
          </a:p>
        </p:txBody>
      </p:sp>
      <p:sp>
        <p:nvSpPr>
          <p:cNvPr id="34" name="任意多边形: 形状 16">
            <a:extLst>
              <a:ext uri="{FF2B5EF4-FFF2-40B4-BE49-F238E27FC236}">
                <a16:creationId xmlns:a16="http://schemas.microsoft.com/office/drawing/2014/main" id="{C4F982FD-B692-B03A-FA0C-8CA7ADE8B260}"/>
              </a:ext>
            </a:extLst>
          </p:cNvPr>
          <p:cNvSpPr/>
          <p:nvPr/>
        </p:nvSpPr>
        <p:spPr>
          <a:xfrm>
            <a:off x="1483982" y="3005528"/>
            <a:ext cx="1513710" cy="1003013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 algn="ctr" defTabSz="1155700">
              <a:spcBef>
                <a:spcPct val="0"/>
              </a:spcBef>
              <a:buNone/>
            </a:pPr>
            <a:endParaRPr lang="zh-CN" altLang="en-US" sz="2400" kern="1200" dirty="0"/>
          </a:p>
        </p:txBody>
      </p:sp>
      <p:sp>
        <p:nvSpPr>
          <p:cNvPr id="33" name="任意多边形: 形状 16">
            <a:extLst>
              <a:ext uri="{FF2B5EF4-FFF2-40B4-BE49-F238E27FC236}">
                <a16:creationId xmlns:a16="http://schemas.microsoft.com/office/drawing/2014/main" id="{7E146173-EB20-0250-7A0C-A858AFA31845}"/>
              </a:ext>
            </a:extLst>
          </p:cNvPr>
          <p:cNvSpPr/>
          <p:nvPr/>
        </p:nvSpPr>
        <p:spPr>
          <a:xfrm>
            <a:off x="1602164" y="1652568"/>
            <a:ext cx="1513710" cy="740821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 algn="ctr" defTabSz="1155700">
              <a:spcBef>
                <a:spcPct val="0"/>
              </a:spcBef>
              <a:buNone/>
            </a:pPr>
            <a:endParaRPr lang="zh-CN" altLang="en-US" sz="2400" kern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物理存储介质概览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13.1</a:t>
            </a:r>
            <a:r>
              <a:rPr lang="zh-CN" altLang="en-US" dirty="0"/>
              <a:t>问题引入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B066298-8785-F14F-AA7E-9D1DAEC2A061}"/>
              </a:ext>
            </a:extLst>
          </p:cNvPr>
          <p:cNvGrpSpPr/>
          <p:nvPr/>
        </p:nvGrpSpPr>
        <p:grpSpPr>
          <a:xfrm>
            <a:off x="1445247" y="1618726"/>
            <a:ext cx="8978856" cy="4136276"/>
            <a:chOff x="92395" y="1468457"/>
            <a:chExt cx="8717455" cy="47466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D66773-31CA-AEFB-C705-42FD1873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5" y="1724050"/>
              <a:ext cx="1760465" cy="633380"/>
            </a:xfrm>
            <a:prstGeom prst="rect">
              <a:avLst/>
            </a:prstGeom>
            <a:noFill/>
            <a:ln>
              <a:noFill/>
            </a:ln>
          </p:spPr>
          <p:txBody>
            <a:bodyPr lIns="92075" tIns="46038" rIns="92075" bIns="46038"/>
            <a:lstStyle/>
            <a:p>
              <a:pPr marL="231775" indent="-231775" eaLnBrk="0" hangingPunct="0">
                <a:lnSpc>
                  <a:spcPct val="90000"/>
                </a:lnSpc>
                <a:spcBef>
                  <a:spcPct val="35000"/>
                </a:spcBef>
                <a:buClr>
                  <a:schemeClr val="accent1"/>
                </a:buClr>
                <a:buSzPct val="55000"/>
                <a:buFont typeface="Wingdings" pitchFamily="2" charset="2"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基本存储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D3328F15-9DE9-7CEB-A240-9A6B6C60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601" y="1471632"/>
              <a:ext cx="2912925" cy="5334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高速缓冲存储器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03A486FD-CC8E-F0CE-2DBC-BC3A0D324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256" y="2233632"/>
              <a:ext cx="3530818" cy="5334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主存储器</a:t>
              </a: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7F33A29D-7C16-6C8B-2FA6-2D959D922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907" y="2995632"/>
              <a:ext cx="4148711" cy="5334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快闪存储器</a:t>
              </a: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E412E46B-CB9E-30C9-F3D3-A8402B959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973" y="3757632"/>
              <a:ext cx="5116009" cy="5334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磁盘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B5CDC121-4204-3491-9DF2-FA91B188B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385" y="4672032"/>
              <a:ext cx="5881019" cy="5334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光盘</a:t>
              </a: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F782D7EA-DE45-3A63-E8AF-4B7CE69A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440" y="5529282"/>
              <a:ext cx="6423514" cy="6858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b="1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磁带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D07E11A9-7D57-360F-75AB-429D279F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441" y="5205432"/>
              <a:ext cx="441352" cy="457200"/>
            </a:xfrm>
            <a:prstGeom prst="upArrow">
              <a:avLst>
                <a:gd name="adj1" fmla="val 50000"/>
                <a:gd name="adj2" fmla="val 3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E27F8717-16A6-2043-3BD9-37704DF2E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441" y="4367232"/>
              <a:ext cx="441352" cy="457200"/>
            </a:xfrm>
            <a:prstGeom prst="upArrow">
              <a:avLst>
                <a:gd name="adj1" fmla="val 50000"/>
                <a:gd name="adj2" fmla="val 3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1086EF98-C294-4526-0465-D7856B99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441" y="3529032"/>
              <a:ext cx="441352" cy="3810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B4A412BF-3AAC-ABD7-7AC0-B7D56F921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441" y="2767032"/>
              <a:ext cx="441352" cy="3810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4AE0CDC7-8A23-7D7F-2903-D93741EBD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441" y="2005032"/>
              <a:ext cx="441352" cy="3810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53FB9DA5-C95F-EA28-DAA8-FF055D06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416" y="2005032"/>
              <a:ext cx="441352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7047A14B-8835-8C6B-26AC-C387999F2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416" y="2767032"/>
              <a:ext cx="441352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CF204F15-5B7B-D844-261E-F7854AD3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416" y="3529032"/>
              <a:ext cx="441352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B5C4229E-CE24-0763-5089-0EFBF6C2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416" y="4291032"/>
              <a:ext cx="441352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9EC476AE-63BE-2264-1C17-85B26D9E1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416" y="5205432"/>
              <a:ext cx="441352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BD1376F7-68A3-932C-DBEB-4006E1542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040" y="1468457"/>
              <a:ext cx="304760" cy="1066800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412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2A05B9DB-1426-D04B-B5E0-C8ACE8531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626" y="3071832"/>
              <a:ext cx="203174" cy="1066800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412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AutoShape 24">
              <a:extLst>
                <a:ext uri="{FF2B5EF4-FFF2-40B4-BE49-F238E27FC236}">
                  <a16:creationId xmlns:a16="http://schemas.microsoft.com/office/drawing/2014/main" id="{7310AB28-22EC-4E2D-FD60-A1781ACA1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106" y="4748232"/>
              <a:ext cx="101587" cy="1447800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412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AutoShape 25">
              <a:extLst>
                <a:ext uri="{FF2B5EF4-FFF2-40B4-BE49-F238E27FC236}">
                  <a16:creationId xmlns:a16="http://schemas.microsoft.com/office/drawing/2014/main" id="{C07B1D18-996D-2538-3E4B-FBD2CAD8D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280" y="1547832"/>
              <a:ext cx="203174" cy="12192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412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" name="AutoShape 26">
              <a:extLst>
                <a:ext uri="{FF2B5EF4-FFF2-40B4-BE49-F238E27FC236}">
                  <a16:creationId xmlns:a16="http://schemas.microsoft.com/office/drawing/2014/main" id="{0B98D11C-DC37-1FE1-2BC9-19DB7AD94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312" y="3148032"/>
              <a:ext cx="203174" cy="3048000"/>
            </a:xfrm>
            <a:prstGeom prst="rightBrace">
              <a:avLst>
                <a:gd name="adj1" fmla="val 166667"/>
                <a:gd name="adj2" fmla="val 50000"/>
              </a:avLst>
            </a:prstGeom>
            <a:noFill/>
            <a:ln w="412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D51AB93A-7552-19E2-6BF9-6A82D40B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977" y="3360187"/>
              <a:ext cx="636195" cy="2776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1775" indent="-231775" eaLnBrk="0" hangingPunct="0">
                <a:lnSpc>
                  <a:spcPct val="90000"/>
                </a:lnSpc>
                <a:spcBef>
                  <a:spcPct val="35000"/>
                </a:spcBef>
                <a:buClr>
                  <a:schemeClr val="accent1"/>
                </a:buClr>
                <a:buSzPct val="55000"/>
                <a:buFont typeface="Wingdings" pitchFamily="2" charset="2"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非</a:t>
              </a:r>
              <a:br>
                <a:rPr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易失性存储</a:t>
              </a: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878A5446-C07B-5182-9CA0-FB27B6CAC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99" y="5128462"/>
              <a:ext cx="1260399" cy="789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1775" indent="-231775" eaLnBrk="0" hangingPunct="0">
                <a:lnSpc>
                  <a:spcPct val="90000"/>
                </a:lnSpc>
                <a:spcBef>
                  <a:spcPct val="35000"/>
                </a:spcBef>
                <a:buClr>
                  <a:schemeClr val="accent1"/>
                </a:buClr>
                <a:buSzPct val="55000"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三级存储</a:t>
              </a:r>
            </a:p>
            <a:p>
              <a:pPr marL="231775" indent="-231775" eaLnBrk="0" hangingPunct="0">
                <a:lnSpc>
                  <a:spcPct val="90000"/>
                </a:lnSpc>
                <a:spcBef>
                  <a:spcPct val="35000"/>
                </a:spcBef>
                <a:buClr>
                  <a:schemeClr val="accent1"/>
                </a:buClr>
                <a:buSzPct val="55000"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脱机存储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D50D04-A658-689B-4DEB-3A7E4136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8346" y="1571612"/>
              <a:ext cx="571504" cy="125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55000"/>
                <a:buFont typeface="Wingdings" pitchFamily="2" charset="2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易失性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ED6ED382-EF66-8E50-24C4-FF188F4F3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95" y="3130146"/>
              <a:ext cx="1787969" cy="108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55000"/>
                <a:buFont typeface="Wingdings" pitchFamily="2" charset="2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辅助存储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55000"/>
                <a:buFont typeface="Wingdings" pitchFamily="2" charset="2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联机存储</a:t>
              </a:r>
              <a:r>
                <a:rPr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232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置换选择算法的实现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任意多边形: 形状 13">
            <a:extLst>
              <a:ext uri="{FF2B5EF4-FFF2-40B4-BE49-F238E27FC236}">
                <a16:creationId xmlns:a16="http://schemas.microsoft.com/office/drawing/2014/main" id="{EFC660D5-D8FA-B1F7-3B39-BAAF10008371}"/>
              </a:ext>
            </a:extLst>
          </p:cNvPr>
          <p:cNvSpPr/>
          <p:nvPr/>
        </p:nvSpPr>
        <p:spPr>
          <a:xfrm>
            <a:off x="1552516" y="1083906"/>
            <a:ext cx="9086967" cy="5296772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——————————————————————————————————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 do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堆不为空就重复循环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min_rec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堆的最小值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SendToOutputBuffer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min_rec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buffer_out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min_rec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送到输出缓冲区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buffer_in.Read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(record)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从输入缓冲区读入一个记录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if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record.key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≥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min_rec.key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← record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放到根结点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否则用最后元素代替根结点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← record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放到最后位置，下标为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curr_size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if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curr_size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 then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|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SiftDown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重新排列堆，筛出根结点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 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EndUpInputBuffer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buffer_in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EndUpOutputBuffer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buffer_out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——————————————————————————————————</a:t>
            </a:r>
          </a:p>
        </p:txBody>
      </p:sp>
    </p:spTree>
    <p:extLst>
      <p:ext uri="{BB962C8B-B14F-4D97-AF65-F5344CB8AC3E}">
        <p14:creationId xmlns:p14="http://schemas.microsoft.com/office/powerpoint/2010/main" val="3183889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置换选择算法的效果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C05CDC-41CD-5680-743D-C02C24A457B2}"/>
              </a:ext>
            </a:extLst>
          </p:cNvPr>
          <p:cNvSpPr txBox="1">
            <a:spLocks noChangeArrowheads="1"/>
          </p:cNvSpPr>
          <p:nvPr/>
        </p:nvSpPr>
        <p:spPr>
          <a:xfrm>
            <a:off x="1706087" y="1664835"/>
            <a:ext cx="9129553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堆的大小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，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算法得到的</a:t>
            </a:r>
            <a:r>
              <a:rPr lang="zh-CN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顺串长度并不相等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15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如果一个顺串的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最小长度就是 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M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个记录</a:t>
            </a:r>
          </a:p>
          <a:p>
            <a:pPr lvl="1" algn="l">
              <a:spcBef>
                <a:spcPts val="1500"/>
              </a:spcBef>
              <a:defRPr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至少原来在堆中的那些记录将成为顺串的一部分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最好的情况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下，例如输入为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正序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，有可能一次就把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整个文件生成为一个顺串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平均情况下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，置换选择排序算法可以形成</a:t>
            </a:r>
            <a:r>
              <a:rPr lang="zh-CN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长度为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2M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的顺串</a:t>
            </a:r>
          </a:p>
        </p:txBody>
      </p:sp>
    </p:spTree>
    <p:extLst>
      <p:ext uri="{BB962C8B-B14F-4D97-AF65-F5344CB8AC3E}">
        <p14:creationId xmlns:p14="http://schemas.microsoft.com/office/powerpoint/2010/main" val="3912323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扫雪机模型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13.7</a:t>
            </a:r>
            <a:r>
              <a:rPr lang="zh-CN" altLang="en-US" dirty="0"/>
              <a:t>置换选择排序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BDAE3-90BA-4971-9CDD-DFF2D221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12" y="1859622"/>
            <a:ext cx="7492124" cy="38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52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13.8 </a:t>
            </a:r>
            <a:r>
              <a:rPr lang="zh-CN" altLang="en-US" dirty="0"/>
              <a:t>并行归并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13.8</a:t>
            </a:r>
            <a:r>
              <a:rPr lang="zh-CN" altLang="en-US" dirty="0"/>
              <a:t>拓展延伸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BE5F31C-2E54-A084-EC4D-D2577538E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0407" y="1377650"/>
                <a:ext cx="8984080" cy="364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为了进一步提高并行排序算法的速度，归并排序算法的</a:t>
                </a:r>
                <a:r>
                  <a:rPr kumimoji="0" lang="zh-CN" altLang="en-US" sz="24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归并阶段</a:t>
                </a:r>
                <a:r>
                  <a:rPr kumimoji="0" lang="zh-CN" altLang="en-US" sz="24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可以利用</a:t>
                </a:r>
                <a:r>
                  <a:rPr kumimoji="0" lang="zh-CN" altLang="en-US" sz="24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多个处理器并行</a:t>
                </a:r>
                <a:r>
                  <a:rPr kumimoji="0" lang="zh-CN" altLang="en-US" sz="24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完成</a:t>
                </a:r>
                <a:endParaRPr lang="en-US" altLang="zh-CN" sz="2400" kern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en-US" sz="20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用二分搜索从长度均为𝑛</a:t>
                </a:r>
                <a:r>
                  <a:rPr lang="en-US" altLang="zh-CN" sz="20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/2</a:t>
                </a:r>
                <a:r>
                  <a:rPr lang="zh-CN" altLang="en-US" sz="20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的两个有序序列中挑选出全局的中位数 </a:t>
                </a:r>
                <a:endParaRPr lang="en-US" altLang="zh-CN" sz="2000" kern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en-US" sz="20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将小于该中位数的两个子串的归并问题分配给一个处理器，大于该中位数的两个子串的归并问题分配给另一个处理器 </a:t>
                </a:r>
                <a:endParaRPr kumimoji="0" lang="en-US" altLang="zh-CN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zh-CN" sz="2400" kern="10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该并行归并排序算法的最坏时间复杂度为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zh-CN" sz="24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BE5F31C-2E54-A084-EC4D-D2577538E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407" y="1377650"/>
                <a:ext cx="8984080" cy="3641159"/>
              </a:xfrm>
              <a:prstGeom prst="rect">
                <a:avLst/>
              </a:prstGeom>
              <a:blipFill>
                <a:blip r:embed="rId3"/>
                <a:stretch>
                  <a:fillRect l="-12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924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奇偶归并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13.8</a:t>
            </a:r>
            <a:r>
              <a:rPr lang="zh-CN" altLang="en-US" dirty="0"/>
              <a:t>拓展延伸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E5F31C-2E54-A084-EC4D-D2577538E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407" y="1377651"/>
            <a:ext cx="8984080" cy="7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长度分别为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0" lang="zh-CN" altLang="e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的有序序列为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0" lang="zh-CN" altLang="e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0" lang="zh-CN" altLang="e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归并后的有序序列为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E2E859-6F28-032E-355F-91D6BFB4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74" y="2150919"/>
            <a:ext cx="4548851" cy="37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双调归并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13.8</a:t>
            </a:r>
            <a:r>
              <a:rPr lang="zh-CN" altLang="en-US" dirty="0"/>
              <a:t>拓展延伸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E5F31C-2E54-A084-EC4D-D2577538E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08" y="1252802"/>
            <a:ext cx="9964882" cy="7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两有序序列的长度均为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zh-CN" altLang="e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两有序序列连接为长度为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的双调序列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0" lang="zh-CN" altLang="e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归并后的有序序列为</a:t>
            </a:r>
            <a:r>
              <a:rPr kumimoji="0" lang="en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c 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C71341-03F0-5201-9A2A-9A7CA4E0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360" y="2401422"/>
            <a:ext cx="4480358" cy="38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8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分布式场景的并行外排序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13.8</a:t>
            </a:r>
            <a:r>
              <a:rPr lang="zh-CN" altLang="en-US" dirty="0"/>
              <a:t>拓展延伸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BE5F31C-2E54-A084-EC4D-D2577538E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0407" y="1279004"/>
                <a:ext cx="8984080" cy="773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Lucida Fax" panose="02060602050505020204" pitchFamily="18" charset="0"/>
                    <a:ea typeface="微软雅黑" panose="020B0503020204020204" pitchFamily="34" charset="-122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en-US" sz="24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在一个服务器集群中有𝑀台服务器，每台服务器都在硬盘中分布式存储了𝑁条数据，现在需要从这𝑀𝑁条数据中找出前𝐾大的数据并排序，假设</a:t>
                </a:r>
                <a:r>
                  <a:rPr lang="zh-CN" altLang="en-US" sz="2400" kern="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𝐾</a:t>
                </a:r>
                <a:r>
                  <a:rPr lang="en-US" altLang="zh-CN" sz="2400" kern="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&lt;𝑁</a:t>
                </a:r>
                <a:r>
                  <a:rPr lang="zh-CN" altLang="en-US" sz="24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和</a:t>
                </a:r>
                <a:r>
                  <a:rPr lang="zh-CN" altLang="en-US" sz="2400" kern="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𝑀</a:t>
                </a:r>
                <a:r>
                  <a:rPr lang="en-US" altLang="zh-CN" sz="2400" kern="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&lt;𝑁</a:t>
                </a:r>
                <a:r>
                  <a:rPr lang="zh-CN" altLang="en-US" sz="24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恒成立 </a:t>
                </a:r>
                <a:endParaRPr lang="en-US" altLang="zh-CN" sz="2400" kern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buFont typeface="+mj-lt"/>
                  <a:buAutoNum type="arabicPeriod"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在每台存有待排序数据的服务器上使用求前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</a:t>
                </a:r>
                <a:r>
                  <a:rPr kumimoji="0" lang="zh-CN" altLang="en-US" sz="1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大元素算法找到前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</a:t>
                </a:r>
                <a:r>
                  <a:rPr kumimoji="0" lang="zh-CN" altLang="en-US" sz="1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大元素并执行外排序。</a:t>
                </a:r>
                <a:endParaRPr kumimoji="0" lang="en-US" altLang="zh-CN" sz="1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buFont typeface="+mj-lt"/>
                  <a:buAutoNum type="arabicPeriod"/>
                  <a:defRPr/>
                </a:pP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设目前存有待排序数据的服务器共</a:t>
                </a:r>
                <a:r>
                  <a:rPr lang="en-US" altLang="zh-CN" sz="1600" kern="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m≤M</a:t>
                </a: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台，这些服务器从</a:t>
                </a:r>
                <a:r>
                  <a:rPr lang="en-US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开始编号为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ker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zh-CN" altLang="zh-CN" sz="1600" i="1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ker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zh-CN" altLang="zh-CN" sz="1600" i="1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1600" kern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buFont typeface="+mj-lt"/>
                  <a:buAutoNum type="arabicPeriod"/>
                  <a:defRPr/>
                </a:pP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对于编号为奇数的服务器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，将其存储的已排序的前</a:t>
                </a:r>
                <a:r>
                  <a:rPr lang="en-US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</a:t>
                </a: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大数据传输至服务器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。此时仅编号为偶数的服务器存有待排序数据 </a:t>
                </a:r>
                <a:endParaRPr lang="en-US" altLang="zh-CN" sz="1600" kern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buFont typeface="+mj-lt"/>
                  <a:buAutoNum type="arabicPeriod"/>
                  <a:defRPr/>
                </a:pP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对于每台编号为偶数的服务器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ker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，如果它收到了其他服务器传输来的前</a:t>
                </a:r>
                <a:r>
                  <a:rPr lang="en-US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</a:t>
                </a: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大数据，则使用归并排序方法找到传输来的数据和自己存储的数据中前</a:t>
                </a:r>
                <a:r>
                  <a:rPr lang="en-US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</a:t>
                </a: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大的数据 </a:t>
                </a:r>
                <a:endParaRPr lang="en-US" altLang="zh-CN" sz="1600" kern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buFont typeface="+mj-lt"/>
                  <a:buAutoNum type="arabicPeriod"/>
                  <a:defRPr/>
                </a:pP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如果目前存有待排序数据的服务器只有一台，该服务器上存有的数据即为最终排序结果；否则将有数据的服务器重新编号，回到第</a:t>
                </a:r>
                <a:r>
                  <a:rPr lang="en-US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r>
                  <a:rPr lang="zh-CN" altLang="zh-CN" sz="1600" kern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步循环执行 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endParaRPr kumimoji="0" lang="en-US" altLang="zh-CN" sz="1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BE5F31C-2E54-A084-EC4D-D2577538E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407" y="1279004"/>
                <a:ext cx="8984080" cy="773268"/>
              </a:xfrm>
              <a:prstGeom prst="rect">
                <a:avLst/>
              </a:prstGeom>
              <a:blipFill>
                <a:blip r:embed="rId3"/>
                <a:stretch>
                  <a:fillRect l="-1289" b="-559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37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13.9 </a:t>
            </a:r>
            <a:r>
              <a:rPr lang="zh-CN" altLang="en-US" dirty="0"/>
              <a:t>数据库中的排序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13.9</a:t>
            </a:r>
            <a:r>
              <a:rPr lang="zh-CN" altLang="en-US" dirty="0"/>
              <a:t>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E5F31C-2E54-A084-EC4D-D2577538E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407" y="1279004"/>
            <a:ext cx="8984080" cy="7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如今数据库无处不在，从个人云存储到天气预报，我们今天使用的许多服务背后都有数据库的支持</a:t>
            </a:r>
            <a:endParaRPr lang="en-US" altLang="zh-CN" sz="24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无法将所有数据加载到内存中进行排序，因此需要采用外排序算法 </a:t>
            </a:r>
            <a:endParaRPr lang="en-US" altLang="zh-CN" sz="24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常用的外排序算法：</a:t>
            </a:r>
            <a:endParaRPr lang="en-US" altLang="zh-CN" sz="24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lang="en-US" altLang="zh-CN" sz="20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平衡多路归并排序  </a:t>
            </a:r>
            <a:endParaRPr lang="en-US" altLang="zh-CN" sz="20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磁盘排序 </a:t>
            </a:r>
            <a:endParaRPr lang="en-US" altLang="zh-CN" sz="20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65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二路归并过程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13.9</a:t>
            </a:r>
            <a:r>
              <a:rPr lang="zh-CN" altLang="en-US" dirty="0"/>
              <a:t>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DD1161-041B-71EB-5AA0-821A3C0F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36" y="1377650"/>
            <a:ext cx="9389992" cy="3568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170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13.10 </a:t>
            </a:r>
            <a:r>
              <a:rPr lang="zh-CN" altLang="en-US" sz="2800" dirty="0"/>
              <a:t>小结</a:t>
            </a:r>
          </a:p>
        </p:txBody>
      </p: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>
          <a:xfrm>
            <a:off x="784251" y="271204"/>
            <a:ext cx="1522532" cy="327421"/>
          </a:xfrm>
        </p:spPr>
        <p:txBody>
          <a:bodyPr/>
          <a:lstStyle/>
          <a:p>
            <a:r>
              <a:rPr lang="en-US" altLang="zh-CN" dirty="0"/>
              <a:t>13.10</a:t>
            </a:r>
            <a:r>
              <a:rPr lang="zh-CN" altLang="en-US" dirty="0"/>
              <a:t>小结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E4B5E4F6-F0A8-478E-8AF8-EC0E3082A0A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807152"/>
            <a:ext cx="11055325" cy="3243695"/>
          </a:xfrm>
        </p:spPr>
        <p:txBody>
          <a:bodyPr>
            <a:normAutofit fontScale="85000" lnSpcReduction="20000"/>
          </a:bodyPr>
          <a:lstStyle/>
          <a:p>
            <a:pPr eaLnBrk="0" fontAlgn="base" hangingPunct="0">
              <a:lnSpc>
                <a:spcPct val="110000"/>
              </a:lnSpc>
              <a:spcAft>
                <a:spcPct val="0"/>
              </a:spcAft>
            </a:pPr>
            <a:r>
              <a:rPr lang="zh-CN" altLang="zh-CN" sz="2400" dirty="0"/>
              <a:t>本章主要介绍了</a:t>
            </a:r>
            <a:r>
              <a:rPr lang="zh-CN" altLang="en-US" sz="2400" dirty="0"/>
              <a:t>外排序相关的重要概念、算法及相关运用：</a:t>
            </a:r>
            <a:endParaRPr lang="en-US" altLang="zh-CN" sz="2400" dirty="0"/>
          </a:p>
          <a:p>
            <a:pPr marL="342900" indent="-342900" eaLnBrk="0" fontAlgn="base" hangingPunct="0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学习重点：</a:t>
            </a:r>
            <a:r>
              <a:rPr lang="zh-CN" altLang="en-US" sz="2400" dirty="0"/>
              <a:t>利用尽可能少</a:t>
            </a:r>
            <a:r>
              <a:rPr lang="en" altLang="zh-CN" sz="2400" dirty="0"/>
              <a:t>I/O</a:t>
            </a:r>
            <a:r>
              <a:rPr lang="zh-CN" altLang="en-US" sz="2400" dirty="0"/>
              <a:t>操作完成文件排序过程的技术 </a:t>
            </a:r>
            <a:endParaRPr lang="en-US" altLang="zh-CN" sz="2400" dirty="0"/>
          </a:p>
          <a:p>
            <a:pPr marL="342900" indent="-342900" eaLnBrk="0" fontAlgn="base" hangingPunct="0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多路归并排序：</a:t>
            </a:r>
            <a:r>
              <a:rPr lang="zh-CN" altLang="en-US" sz="2400" dirty="0"/>
              <a:t>多个顺串归并成一个顺串</a:t>
            </a:r>
            <a:endParaRPr lang="en-US" altLang="zh-CN" sz="2400" dirty="0"/>
          </a:p>
          <a:p>
            <a:pPr marL="342900" indent="-342900" eaLnBrk="0" fontAlgn="base" hangingPunct="0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胜者树：</a:t>
            </a:r>
            <a:r>
              <a:rPr lang="zh-CN" altLang="en-US" sz="2400" dirty="0"/>
              <a:t>分支结点代表其两个子结点中的赢者</a:t>
            </a:r>
            <a:r>
              <a:rPr lang="en-US" altLang="zh-CN" sz="2400" dirty="0"/>
              <a:t>(</a:t>
            </a:r>
            <a:r>
              <a:rPr lang="zh-CN" altLang="en-US" sz="2400" dirty="0"/>
              <a:t>关键码值较小的</a:t>
            </a:r>
            <a:r>
              <a:rPr lang="en-US" altLang="zh-CN" sz="2400" dirty="0"/>
              <a:t>)</a:t>
            </a:r>
            <a:r>
              <a:rPr lang="zh-CN" altLang="en-US" sz="2400" dirty="0"/>
              <a:t>所对应的索引</a:t>
            </a:r>
            <a:endParaRPr lang="en-US" altLang="zh-CN" sz="2400" dirty="0"/>
          </a:p>
          <a:p>
            <a:pPr marL="342900" indent="-342900" eaLnBrk="0" fontAlgn="base" hangingPunct="0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败者树 ：</a:t>
            </a:r>
            <a:r>
              <a:rPr lang="zh-CN" altLang="en-US" sz="2400" dirty="0"/>
              <a:t>分支结点记录其左右子结点中的败者， 新增根结点以记录全局胜者，简化重构过程</a:t>
            </a:r>
            <a:endParaRPr lang="en-US" altLang="zh-CN" sz="2400" dirty="0"/>
          </a:p>
          <a:p>
            <a:pPr marL="342900" indent="-342900" eaLnBrk="0" fontAlgn="base" hangingPunct="0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最佳归并树：</a:t>
            </a:r>
            <a:r>
              <a:rPr lang="en" altLang="zh-CN" sz="2400" dirty="0"/>
              <a:t>K</a:t>
            </a:r>
            <a:r>
              <a:rPr lang="zh-CN" altLang="en-US" sz="2400" dirty="0"/>
              <a:t>叉</a:t>
            </a:r>
            <a:r>
              <a:rPr lang="en" altLang="zh-CN" sz="2400" dirty="0"/>
              <a:t>Huffman</a:t>
            </a:r>
            <a:r>
              <a:rPr lang="zh-CN" altLang="en-US" sz="2400" dirty="0"/>
              <a:t>树，</a:t>
            </a:r>
            <a:r>
              <a:rPr lang="en" altLang="zh-CN" sz="2400" dirty="0"/>
              <a:t>I/O</a:t>
            </a:r>
            <a:r>
              <a:rPr lang="zh-CN" altLang="en-US" sz="2400" dirty="0"/>
              <a:t>降到最少  </a:t>
            </a:r>
            <a:endParaRPr lang="en-US" altLang="zh-CN" sz="2400" dirty="0"/>
          </a:p>
          <a:p>
            <a:pPr marL="342900" indent="-342900" eaLnBrk="0" fontAlgn="base" hangingPunct="0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置换选择排序：</a:t>
            </a:r>
            <a:r>
              <a:rPr lang="zh-CN" altLang="en-US" sz="2400" dirty="0"/>
              <a:t>利用最小堆 产生尽可能长的顺串</a:t>
            </a:r>
            <a:endParaRPr lang="en-US" altLang="zh-CN" sz="2400" dirty="0"/>
          </a:p>
          <a:p>
            <a:pPr marL="342900" indent="-342900" eaLnBrk="0" fontAlgn="base" hangingPunct="0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并行归并：</a:t>
            </a:r>
            <a:r>
              <a:rPr lang="zh-CN" altLang="en-US" sz="2400" dirty="0"/>
              <a:t>充分利用更多的处理器和计算节点 </a:t>
            </a:r>
            <a:endParaRPr lang="en-US" altLang="zh-CN" sz="2400" dirty="0"/>
          </a:p>
          <a:p>
            <a:pPr marL="342900" indent="-342900" eaLnBrk="0" fontAlgn="base" hangingPunct="0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010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内存的优缺点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13.1</a:t>
            </a:r>
            <a:r>
              <a:rPr lang="zh-CN" altLang="en-US" dirty="0"/>
              <a:t>问题引入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19E6E1A-1C6D-BF6B-2B7F-BE543331BC1A}"/>
              </a:ext>
            </a:extLst>
          </p:cNvPr>
          <p:cNvSpPr txBox="1">
            <a:spLocks noChangeArrowheads="1"/>
          </p:cNvSpPr>
          <p:nvPr/>
        </p:nvSpPr>
        <p:spPr>
          <a:xfrm>
            <a:off x="2437607" y="1902143"/>
            <a:ext cx="7848599" cy="280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优点：</a:t>
            </a:r>
            <a:r>
              <a:rPr lang="zh-CN" altLang="en-US" sz="2400" dirty="0"/>
              <a:t>访问速度快</a:t>
            </a:r>
          </a:p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缺点：</a:t>
            </a:r>
            <a:r>
              <a:rPr lang="zh-CN" altLang="en-US" sz="2400" dirty="0"/>
              <a:t>造价高，存储容量小，断电丢数据</a:t>
            </a:r>
          </a:p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CPU </a:t>
            </a:r>
            <a:r>
              <a:rPr lang="zh-CN" altLang="en-US" sz="2400" dirty="0"/>
              <a:t>直接与主存沟通，对存储在内存地址的数据进行访问时，所需要的时间可以看作是一个很小的常数 </a:t>
            </a:r>
          </a:p>
        </p:txBody>
      </p:sp>
    </p:spTree>
    <p:extLst>
      <p:ext uri="{BB962C8B-B14F-4D97-AF65-F5344CB8AC3E}">
        <p14:creationId xmlns:p14="http://schemas.microsoft.com/office/powerpoint/2010/main" val="2125795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外存的优缺点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13.1</a:t>
            </a:r>
            <a:r>
              <a:rPr lang="zh-CN" altLang="en-US" dirty="0"/>
              <a:t>问题引入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2B5C87-4312-63C9-27D4-0283332C4BE8}"/>
              </a:ext>
            </a:extLst>
          </p:cNvPr>
          <p:cNvSpPr txBox="1">
            <a:spLocks noChangeArrowheads="1"/>
          </p:cNvSpPr>
          <p:nvPr/>
        </p:nvSpPr>
        <p:spPr>
          <a:xfrm>
            <a:off x="2437606" y="1732717"/>
            <a:ext cx="7848599" cy="368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优点：</a:t>
            </a:r>
            <a:r>
              <a:rPr lang="zh-CN" altLang="en-US" sz="2400" dirty="0"/>
              <a:t>价格低、信息不易失 、便携性   </a:t>
            </a:r>
          </a:p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缺点：</a:t>
            </a:r>
            <a:r>
              <a:rPr lang="zh-CN" altLang="en-US" sz="2400" dirty="0"/>
              <a:t>存取速度慢 </a:t>
            </a:r>
          </a:p>
          <a:p>
            <a:pPr marL="0" lvl="1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一般的内存访问存取时间的单位是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10-9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外存一次访问时间则以 毫秒（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10-3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秒）或秒为数量级</a:t>
            </a:r>
          </a:p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牵扯到外存的计算机程序应当尽量 </a:t>
            </a:r>
            <a:r>
              <a:rPr lang="zh-CN" altLang="en-US" sz="2400" b="1" dirty="0">
                <a:solidFill>
                  <a:srgbClr val="C00000"/>
                </a:solidFill>
              </a:rPr>
              <a:t>减少外存的访问次数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zh-CN" altLang="en-US" sz="2400" dirty="0"/>
              <a:t>从而减少程序执行的时间 </a:t>
            </a:r>
          </a:p>
        </p:txBody>
      </p:sp>
    </p:spTree>
    <p:extLst>
      <p:ext uri="{BB962C8B-B14F-4D97-AF65-F5344CB8AC3E}">
        <p14:creationId xmlns:p14="http://schemas.microsoft.com/office/powerpoint/2010/main" val="388214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charset="-122"/>
              </a:rPr>
              <a:t>13.2 </a:t>
            </a:r>
            <a:r>
              <a:rPr lang="zh-CN" altLang="en-US" dirty="0">
                <a:latin typeface="宋体" charset="-122"/>
              </a:rPr>
              <a:t>文件的逻辑结构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13.2</a:t>
            </a:r>
            <a:r>
              <a:rPr lang="zh-CN" altLang="en-US" dirty="0"/>
              <a:t>文件与文件流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6C9EE4-BEEB-AC2C-2E30-59A4DBB00E97}"/>
              </a:ext>
            </a:extLst>
          </p:cNvPr>
          <p:cNvSpPr txBox="1">
            <a:spLocks noChangeArrowheads="1"/>
          </p:cNvSpPr>
          <p:nvPr/>
        </p:nvSpPr>
        <p:spPr>
          <a:xfrm>
            <a:off x="2505320" y="2038551"/>
            <a:ext cx="6836800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文件是记录的汇集</a:t>
            </a:r>
          </a:p>
          <a:p>
            <a:pPr marL="914400" lvl="3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一个文件的各个记录按照某种次序排列起来，各纪录间就自然地形成了一种线性关系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3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因而，文件可看成是一种线性结构 </a:t>
            </a:r>
          </a:p>
        </p:txBody>
      </p:sp>
    </p:spTree>
    <p:extLst>
      <p:ext uri="{BB962C8B-B14F-4D97-AF65-F5344CB8AC3E}">
        <p14:creationId xmlns:p14="http://schemas.microsoft.com/office/powerpoint/2010/main" val="333740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文件的组织和管理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13.2</a:t>
            </a:r>
            <a:r>
              <a:rPr lang="zh-CN" altLang="en-US" dirty="0">
                <a:latin typeface="微软雅黑" pitchFamily="34" charset="-122"/>
              </a:rPr>
              <a:t>文件与文件流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38457E-22F1-DFD7-D500-0B64B0ED33B1}"/>
              </a:ext>
            </a:extLst>
          </p:cNvPr>
          <p:cNvSpPr txBox="1"/>
          <p:nvPr/>
        </p:nvSpPr>
        <p:spPr>
          <a:xfrm>
            <a:off x="12546106" y="5230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870036-8E8B-5FA1-C341-B7C0F4FB43B9}"/>
              </a:ext>
            </a:extLst>
          </p:cNvPr>
          <p:cNvSpPr txBox="1">
            <a:spLocks noChangeArrowheads="1"/>
          </p:cNvSpPr>
          <p:nvPr/>
        </p:nvSpPr>
        <p:spPr>
          <a:xfrm>
            <a:off x="2505320" y="1527549"/>
            <a:ext cx="7848599" cy="425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逻辑文件</a:t>
            </a:r>
            <a:r>
              <a:rPr lang="en-US" altLang="zh-CN" sz="2400" dirty="0"/>
              <a:t>( logical file )</a:t>
            </a: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对高级程序语言的编程人员而言</a:t>
            </a: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连续的字节构成记录，记录构成逻辑文件</a:t>
            </a:r>
          </a:p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物理文件</a:t>
            </a:r>
            <a:r>
              <a:rPr lang="en-US" altLang="zh-CN" sz="2400" dirty="0"/>
              <a:t>( physical file )</a:t>
            </a: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成块地分布在整个磁盘中</a:t>
            </a:r>
          </a:p>
          <a:p>
            <a:pPr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文件管理器</a:t>
            </a: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操作系统或数据库系统的一部分</a:t>
            </a:r>
          </a:p>
          <a:p>
            <a:pPr lvl="4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文件的记录无结构，数据库文件是结构型记录</a:t>
            </a:r>
          </a:p>
          <a:p>
            <a:pPr lvl="2" indent="-342900" algn="just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把逻辑位置映射为磁盘中具体的物理位置</a:t>
            </a:r>
          </a:p>
        </p:txBody>
      </p:sp>
    </p:spTree>
    <p:extLst>
      <p:ext uri="{BB962C8B-B14F-4D97-AF65-F5344CB8AC3E}">
        <p14:creationId xmlns:p14="http://schemas.microsoft.com/office/powerpoint/2010/main" val="251369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6542</Words>
  <Application>Microsoft Office PowerPoint</Application>
  <PresentationFormat>宽屏</PresentationFormat>
  <Paragraphs>772</Paragraphs>
  <Slides>60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88" baseType="lpstr">
      <vt:lpstr>Arial Unicode MS</vt:lpstr>
      <vt:lpstr>新細明體</vt:lpstr>
      <vt:lpstr>等线</vt:lpstr>
      <vt:lpstr>方正美黑简体</vt:lpstr>
      <vt:lpstr>方正颜宋简体_中</vt:lpstr>
      <vt:lpstr>华文新魏</vt:lpstr>
      <vt:lpstr>华文中宋</vt:lpstr>
      <vt:lpstr>楷体_GB2312</vt:lpstr>
      <vt:lpstr>宋体</vt:lpstr>
      <vt:lpstr>微软雅黑</vt:lpstr>
      <vt:lpstr>微软雅黑</vt:lpstr>
      <vt:lpstr>Arial</vt:lpstr>
      <vt:lpstr>Bauhaus 93</vt:lpstr>
      <vt:lpstr>Calibri</vt:lpstr>
      <vt:lpstr>Calibri Light</vt:lpstr>
      <vt:lpstr>Cambria Math</vt:lpstr>
      <vt:lpstr>Lucida Fax</vt:lpstr>
      <vt:lpstr>Segoe UI Black</vt:lpstr>
      <vt:lpstr>Symbol</vt:lpstr>
      <vt:lpstr>Tahoma</vt:lpstr>
      <vt:lpstr>Times New Roman</vt:lpstr>
      <vt:lpstr>Verdana</vt:lpstr>
      <vt:lpstr>Wingdings</vt:lpstr>
      <vt:lpstr>Office 主题</vt:lpstr>
      <vt:lpstr>图片</vt:lpstr>
      <vt:lpstr>Picture</vt:lpstr>
      <vt:lpstr>公式</vt:lpstr>
      <vt:lpstr>Equation</vt:lpstr>
      <vt:lpstr>PowerPoint 演示文稿</vt:lpstr>
      <vt:lpstr>PowerPoint 演示文稿</vt:lpstr>
      <vt:lpstr>PowerPoint 演示文稿</vt:lpstr>
      <vt:lpstr>13.1内存与外存</vt:lpstr>
      <vt:lpstr>物理存储介质概览</vt:lpstr>
      <vt:lpstr>内存的优缺点</vt:lpstr>
      <vt:lpstr>外存的优缺点</vt:lpstr>
      <vt:lpstr>13.2 文件的逻辑结构</vt:lpstr>
      <vt:lpstr>文件的组织和管理</vt:lpstr>
      <vt:lpstr>文件组织</vt:lpstr>
      <vt:lpstr>文件上的操作</vt:lpstr>
      <vt:lpstr>C++ 的标准输入输出流类</vt:lpstr>
      <vt:lpstr>fstream类的主要成员函数</vt:lpstr>
      <vt:lpstr>缓冲区和缓冲池</vt:lpstr>
      <vt:lpstr>替换缓冲区块的策略</vt:lpstr>
      <vt:lpstr>13.3 磁盘文件的排序</vt:lpstr>
      <vt:lpstr>外排序的基本过程</vt:lpstr>
      <vt:lpstr>外排序的时间组成</vt:lpstr>
      <vt:lpstr>13.4 二路外排序</vt:lpstr>
      <vt:lpstr>例子：产生顺串</vt:lpstr>
      <vt:lpstr>例子：产生顺串 -&gt; 归并顺串 </vt:lpstr>
      <vt:lpstr>13.5 三路归并</vt:lpstr>
      <vt:lpstr>多路归并——选择树</vt:lpstr>
      <vt:lpstr>赢者树</vt:lpstr>
      <vt:lpstr>赢者树与数组的对应关系 </vt:lpstr>
      <vt:lpstr>赢者树的示例</vt:lpstr>
      <vt:lpstr>败者树</vt:lpstr>
      <vt:lpstr>败者树的结构</vt:lpstr>
      <vt:lpstr>败者树示例</vt:lpstr>
      <vt:lpstr>外部结点L[i]与内部父结点B[p]关系</vt:lpstr>
      <vt:lpstr>外部结点L[i]与内部父结点B[p]关系</vt:lpstr>
      <vt:lpstr>败方树示例</vt:lpstr>
      <vt:lpstr>败者树 ADT </vt:lpstr>
      <vt:lpstr>败者树初始化</vt:lpstr>
      <vt:lpstr>败者树初始化（续）</vt:lpstr>
      <vt:lpstr>Play 比赛</vt:lpstr>
      <vt:lpstr>RePlay重构</vt:lpstr>
      <vt:lpstr>外排序效率考虑</vt:lpstr>
      <vt:lpstr>多路归并的效率</vt:lpstr>
      <vt:lpstr>思考</vt:lpstr>
      <vt:lpstr>13.6 最佳归并树 </vt:lpstr>
      <vt:lpstr>最佳归并树 </vt:lpstr>
      <vt:lpstr>最佳归并树 </vt:lpstr>
      <vt:lpstr>13.7 置换选择排序</vt:lpstr>
      <vt:lpstr>置换选择示例</vt:lpstr>
      <vt:lpstr>置换选择示例</vt:lpstr>
      <vt:lpstr>置换选择算法</vt:lpstr>
      <vt:lpstr>置换选择算法(续)</vt:lpstr>
      <vt:lpstr>置换选择算法的实现</vt:lpstr>
      <vt:lpstr>置换选择算法的实现</vt:lpstr>
      <vt:lpstr>置换选择算法的效果</vt:lpstr>
      <vt:lpstr>扫雪机模型 </vt:lpstr>
      <vt:lpstr>13.8 并行归并</vt:lpstr>
      <vt:lpstr>奇偶归并 </vt:lpstr>
      <vt:lpstr>双调归并 </vt:lpstr>
      <vt:lpstr>分布式场景的并行外排序 </vt:lpstr>
      <vt:lpstr>13.9 数据库中的排序</vt:lpstr>
      <vt:lpstr>二路归并过程 </vt:lpstr>
      <vt:lpstr>13.10 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11</cp:lastModifiedBy>
  <cp:revision>597</cp:revision>
  <cp:lastPrinted>2023-08-16T09:40:12Z</cp:lastPrinted>
  <dcterms:created xsi:type="dcterms:W3CDTF">2023-07-28T08:56:46Z</dcterms:created>
  <dcterms:modified xsi:type="dcterms:W3CDTF">2023-08-24T16:37:58Z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575BE437404044CA4A81C364E200AF97_42</vt:lpwstr>
  </property>
  <property fmtid="{D5CDD505-2E9C-101B-9397-08002B2CF9AE}" pid="3" name="KSOProductBuildVer">
    <vt:lpwstr>2052-5.4.0.7910</vt:lpwstr>
  </property>
</Properties>
</file>