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307" r:id="rId5"/>
    <p:sldId id="346" r:id="rId6"/>
    <p:sldId id="347" r:id="rId7"/>
    <p:sldId id="348" r:id="rId8"/>
    <p:sldId id="349" r:id="rId9"/>
    <p:sldId id="350" r:id="rId10"/>
    <p:sldId id="365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4" r:id="rId24"/>
    <p:sldId id="363" r:id="rId25"/>
    <p:sldId id="366" r:id="rId26"/>
    <p:sldId id="27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00"/>
    <a:srgbClr val="FF7C80"/>
    <a:srgbClr val="FF3399"/>
    <a:srgbClr val="FF33CC"/>
    <a:srgbClr val="009999"/>
    <a:srgbClr val="51ADB7"/>
    <a:srgbClr val="C1E2E5"/>
    <a:srgbClr val="7DC2C9"/>
    <a:srgbClr val="014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87971" autoAdjust="0"/>
  </p:normalViewPr>
  <p:slideViewPr>
    <p:cSldViewPr snapToGrid="0">
      <p:cViewPr varScale="1">
        <p:scale>
          <a:sx n="70" d="100"/>
          <a:sy n="70" d="100"/>
        </p:scale>
        <p:origin x="10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4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7FE23-F5A8-42E9-9888-C3A84DB64DCA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0775B-E8BF-40E3-8D21-20EEF706A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24A5-F0C5-4B72-8135-2FAC1AE300C9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ECDA-B852-4CA6-98F9-FDA299AD4FD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封面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章节页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4225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6"/>
          <p:cNvSpPr/>
          <p:nvPr userDrawn="1"/>
        </p:nvSpPr>
        <p:spPr>
          <a:xfrm>
            <a:off x="0" y="0"/>
            <a:ext cx="12192000" cy="6857999"/>
          </a:xfrm>
          <a:prstGeom prst="roundRect">
            <a:avLst>
              <a:gd name="adj" fmla="val 0"/>
            </a:avLst>
          </a:prstGeom>
          <a:gradFill>
            <a:gsLst>
              <a:gs pos="22000">
                <a:srgbClr val="016773"/>
              </a:gs>
              <a:gs pos="100000">
                <a:srgbClr val="00ABA5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10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7DC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rgbClr val="C1E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84250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09" y="6483552"/>
            <a:ext cx="1647783" cy="245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8754004" y="255456"/>
            <a:ext cx="3216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spc="12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zh-CN" sz="1200" spc="12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4" name="六边形 3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平行四边形 4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平行四边形 7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572335" y="230736"/>
            <a:ext cx="6324687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56C6-9774-47FC-A39E-CCCBDFE7815A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8200-D7D1-4D60-9004-3F0BBDC27A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-46319"/>
            <a:ext cx="12192000" cy="571650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t="60187" r="62545" b="13687"/>
          <a:stretch>
            <a:fillRect/>
          </a:stretch>
        </p:blipFill>
        <p:spPr>
          <a:xfrm flipH="1" flipV="1">
            <a:off x="8544560" y="5394960"/>
            <a:ext cx="3677920" cy="14935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132080" y="4453337"/>
            <a:ext cx="9165288" cy="254690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-905689" y="342255"/>
            <a:ext cx="14873910" cy="7227071"/>
            <a:chOff x="2275139" y="1708487"/>
            <a:chExt cx="7788686" cy="3784438"/>
          </a:xfrm>
        </p:grpSpPr>
        <p:sp>
          <p:nvSpPr>
            <p:cNvPr id="9" name="六边形 8"/>
            <p:cNvSpPr/>
            <p:nvPr/>
          </p:nvSpPr>
          <p:spPr>
            <a:xfrm rot="5400000">
              <a:off x="5811401" y="1880190"/>
              <a:ext cx="3784438" cy="3441032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77000">
                  <a:srgbClr val="016773"/>
                </a:gs>
                <a:gs pos="100000">
                  <a:srgbClr val="00768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/>
            <p:cNvSpPr/>
            <p:nvPr/>
          </p:nvSpPr>
          <p:spPr>
            <a:xfrm rot="19714174">
              <a:off x="7064019" y="3212601"/>
              <a:ext cx="2999806" cy="1616793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单圆角矩形 10"/>
            <p:cNvSpPr/>
            <p:nvPr/>
          </p:nvSpPr>
          <p:spPr>
            <a:xfrm>
              <a:off x="2275139" y="3590090"/>
              <a:ext cx="5733603" cy="45719"/>
            </a:xfrm>
            <a:prstGeom prst="round1Rect">
              <a:avLst/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27158" y="2057400"/>
            <a:ext cx="6737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数据结构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98664" y="342255"/>
            <a:ext cx="301556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计算机领域本科教育教学改革试点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工作计划（“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计划”）研究成果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5" y="231750"/>
            <a:ext cx="701051" cy="8084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34782" y="4299065"/>
            <a:ext cx="412243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俞勇、张铭、陈越、韩文弢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16738" y="4985017"/>
            <a:ext cx="6158524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上海交通大学、北京大学、浙江大学、清华大学</a:t>
            </a:r>
          </a:p>
        </p:txBody>
      </p:sp>
      <p:sp>
        <p:nvSpPr>
          <p:cNvPr id="19" name="文本框 18"/>
          <p:cNvSpPr txBox="1"/>
          <p:nvPr/>
        </p:nvSpPr>
        <p:spPr>
          <a:xfrm rot="1849986">
            <a:off x="8195789" y="49084"/>
            <a:ext cx="4944370" cy="216360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isometricTopUp">
                <a:rot lat="19176265" lon="2388000" rev="19890000"/>
              </a:camera>
              <a:lightRig rig="threePt" dir="t"/>
            </a:scene3d>
          </a:bodyPr>
          <a:lstStyle/>
          <a:p>
            <a:pPr algn="ctr"/>
            <a:r>
              <a:rPr lang="en-US" altLang="zh-CN" sz="199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  <a:ea typeface="Segoe UI Black" panose="020B0A02040204020203" pitchFamily="34" charset="0"/>
              </a:rPr>
              <a:t>101</a:t>
            </a:r>
            <a:endParaRPr lang="zh-CN" altLang="en-US" sz="19900" b="1" dirty="0">
              <a:gradFill>
                <a:gsLst>
                  <a:gs pos="30000">
                    <a:srgbClr val="007684"/>
                  </a:gs>
                  <a:gs pos="83000">
                    <a:srgbClr val="016773"/>
                  </a:gs>
                </a:gsLst>
                <a:lin ang="5400000" scaled="0"/>
              </a:gradFill>
              <a:latin typeface="Bauhaus 93" panose="04030905020B02020C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例：离散背包问题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16.1 </a:t>
            </a:r>
            <a:r>
              <a:rPr lang="zh-CN" altLang="en-US" dirty="0"/>
              <a:t>近似算法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FCF70B8-670E-40A6-B365-36A8B48ED58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约定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假定一共有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个物品，编号为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至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。第</a:t>
            </a:r>
            <a:r>
              <a:rPr lang="en-US" altLang="zh-CN" sz="2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个物品的重量记为</a:t>
            </a:r>
            <a:r>
              <a:rPr lang="en-US" altLang="zh-CN" sz="2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，第</a:t>
            </a:r>
            <a:r>
              <a:rPr lang="en-US" altLang="zh-CN" sz="2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个物品的价值记为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通过每次选取剩余物品中“价值最大”的物品获得一个贪心解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，通过每次选取剩余物品中“单位重量下价值最大”的物品获得一个贪心解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，然后从这两个解中选取总价值最大的解作为最终解。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：上述算法的近似比为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4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算法与</a:t>
            </a:r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启发式搜索算法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FCF70B8-670E-40A6-B365-36A8B48ED58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4225" y="1145723"/>
            <a:ext cx="11055325" cy="4710794"/>
          </a:xfrm>
        </p:spPr>
        <p:txBody>
          <a:bodyPr>
            <a:noAutofit/>
          </a:bodyPr>
          <a:lstStyle/>
          <a:p>
            <a:pPr indent="304800" algn="just">
              <a:lnSpc>
                <a:spcPct val="100000"/>
              </a:lnSpc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算法和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A*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算法是经典的启发式搜索算法，首先介绍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算法。在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算法中，定义如下评价函数对某一状态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进行评估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+ 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其中，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表示当前状态，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表示从初始状态到达当前状态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已经花费的代价，例如在图搜索中，可以是起点到当前点的路径长度；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称为启发函数，表示从当前状态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到目标状态所需最小代价的估计值，例如在图搜索中，可表示当前点到目标点的最短路径长度的估计值。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E148E016-3417-C44B-FEBE-D2CBBC64B306}"/>
              </a:ext>
            </a:extLst>
          </p:cNvPr>
          <p:cNvSpPr/>
          <p:nvPr/>
        </p:nvSpPr>
        <p:spPr>
          <a:xfrm>
            <a:off x="870856" y="4452258"/>
            <a:ext cx="10657115" cy="979714"/>
          </a:xfrm>
          <a:prstGeom prst="wedgeRoundRectCallout">
            <a:avLst>
              <a:gd name="adj1" fmla="val -10750"/>
              <a:gd name="adj2" fmla="val -24093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反映了从初始状态经过</a:t>
            </a:r>
            <a:r>
              <a:rPr lang="en-US" altLang="zh-CN" sz="28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到达目标状态的路径的最小代价估计值，</a:t>
            </a:r>
            <a:r>
              <a:rPr lang="en-US" altLang="zh-CN" sz="28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越小意味着</a:t>
            </a:r>
            <a:r>
              <a:rPr lang="en-US" altLang="zh-CN" sz="2800" i="1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越有可能在解路径上。</a:t>
            </a:r>
            <a:endParaRPr lang="zh-CN" altLang="en-US" sz="2800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1D51718-38A2-5A32-DC14-4535D82E9FFD}"/>
              </a:ext>
            </a:extLst>
          </p:cNvPr>
          <p:cNvSpPr/>
          <p:nvPr/>
        </p:nvSpPr>
        <p:spPr>
          <a:xfrm>
            <a:off x="1467066" y="5529943"/>
            <a:ext cx="9180783" cy="738464"/>
          </a:xfrm>
          <a:custGeom>
            <a:avLst/>
            <a:gdLst>
              <a:gd name="connsiteX0" fmla="*/ 0 w 11055350"/>
              <a:gd name="connsiteY0" fmla="*/ 184991 h 1849909"/>
              <a:gd name="connsiteX1" fmla="*/ 184991 w 11055350"/>
              <a:gd name="connsiteY1" fmla="*/ 0 h 1849909"/>
              <a:gd name="connsiteX2" fmla="*/ 10870359 w 11055350"/>
              <a:gd name="connsiteY2" fmla="*/ 0 h 1849909"/>
              <a:gd name="connsiteX3" fmla="*/ 11055350 w 11055350"/>
              <a:gd name="connsiteY3" fmla="*/ 184991 h 1849909"/>
              <a:gd name="connsiteX4" fmla="*/ 11055350 w 11055350"/>
              <a:gd name="connsiteY4" fmla="*/ 1664918 h 1849909"/>
              <a:gd name="connsiteX5" fmla="*/ 10870359 w 11055350"/>
              <a:gd name="connsiteY5" fmla="*/ 1849909 h 1849909"/>
              <a:gd name="connsiteX6" fmla="*/ 184991 w 11055350"/>
              <a:gd name="connsiteY6" fmla="*/ 1849909 h 1849909"/>
              <a:gd name="connsiteX7" fmla="*/ 0 w 11055350"/>
              <a:gd name="connsiteY7" fmla="*/ 1664918 h 1849909"/>
              <a:gd name="connsiteX8" fmla="*/ 0 w 11055350"/>
              <a:gd name="connsiteY8" fmla="*/ 184991 h 184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49909">
                <a:moveTo>
                  <a:pt x="0" y="184991"/>
                </a:moveTo>
                <a:cubicBezTo>
                  <a:pt x="0" y="82823"/>
                  <a:pt x="82823" y="0"/>
                  <a:pt x="184991" y="0"/>
                </a:cubicBezTo>
                <a:lnTo>
                  <a:pt x="10870359" y="0"/>
                </a:lnTo>
                <a:cubicBezTo>
                  <a:pt x="10972527" y="0"/>
                  <a:pt x="11055350" y="82823"/>
                  <a:pt x="11055350" y="184991"/>
                </a:cubicBezTo>
                <a:lnTo>
                  <a:pt x="11055350" y="1664918"/>
                </a:lnTo>
                <a:cubicBezTo>
                  <a:pt x="11055350" y="1767086"/>
                  <a:pt x="10972527" y="1849909"/>
                  <a:pt x="10870359" y="1849909"/>
                </a:cubicBezTo>
                <a:lnTo>
                  <a:pt x="184991" y="1849909"/>
                </a:lnTo>
                <a:cubicBezTo>
                  <a:pt x="82823" y="1849909"/>
                  <a:pt x="0" y="1767086"/>
                  <a:pt x="0" y="1664918"/>
                </a:cubicBezTo>
                <a:lnTo>
                  <a:pt x="0" y="18499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3242" tIns="153242" rIns="153242" bIns="153242" numCol="1" spcCol="1270" anchor="ctr" anchorCtr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在搜索过程中，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算法每次选择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值最小的状态进行下一步搜索。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6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八数码问题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启发式搜索算法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FCF70B8-670E-40A6-B365-36A8B48ED58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4225" y="1145723"/>
            <a:ext cx="11055325" cy="4710794"/>
          </a:xfrm>
        </p:spPr>
        <p:txBody>
          <a:bodyPr>
            <a:noAutofit/>
          </a:bodyPr>
          <a:lstStyle/>
          <a:p>
            <a:pPr indent="304800" algn="just">
              <a:lnSpc>
                <a:spcPct val="100000"/>
              </a:lnSpc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有一个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的九宫格棋盘，棋盘中放置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个棋子，每个棋子标有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1-8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某个数字，不同棋子上标的数字各不相同。棋盘上还有一个空格，与空格相邻的棋子可以移到空格中。要解决的问题是：给定一个初始状态和一个目标状态，找出一种从初始状态变换为目标状态的最优方案，该方案使棋子的移动步数最少。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8F4B4D-4D84-D2E2-3D2D-3D92FE6F6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27" y="3686736"/>
            <a:ext cx="7196803" cy="23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八数码问题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启发式搜索算法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3C2B4D-F7CF-DC91-C369-0D4E5534B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5726" y="832440"/>
            <a:ext cx="3866788" cy="575901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A6F3A18F-6683-FBF9-B619-4E4419C99472}"/>
              </a:ext>
            </a:extLst>
          </p:cNvPr>
          <p:cNvSpPr/>
          <p:nvPr/>
        </p:nvSpPr>
        <p:spPr>
          <a:xfrm>
            <a:off x="4865914" y="5388428"/>
            <a:ext cx="7162800" cy="598715"/>
          </a:xfrm>
          <a:custGeom>
            <a:avLst/>
            <a:gdLst>
              <a:gd name="connsiteX0" fmla="*/ 0 w 11055350"/>
              <a:gd name="connsiteY0" fmla="*/ 184991 h 1849909"/>
              <a:gd name="connsiteX1" fmla="*/ 184991 w 11055350"/>
              <a:gd name="connsiteY1" fmla="*/ 0 h 1849909"/>
              <a:gd name="connsiteX2" fmla="*/ 10870359 w 11055350"/>
              <a:gd name="connsiteY2" fmla="*/ 0 h 1849909"/>
              <a:gd name="connsiteX3" fmla="*/ 11055350 w 11055350"/>
              <a:gd name="connsiteY3" fmla="*/ 184991 h 1849909"/>
              <a:gd name="connsiteX4" fmla="*/ 11055350 w 11055350"/>
              <a:gd name="connsiteY4" fmla="*/ 1664918 h 1849909"/>
              <a:gd name="connsiteX5" fmla="*/ 10870359 w 11055350"/>
              <a:gd name="connsiteY5" fmla="*/ 1849909 h 1849909"/>
              <a:gd name="connsiteX6" fmla="*/ 184991 w 11055350"/>
              <a:gd name="connsiteY6" fmla="*/ 1849909 h 1849909"/>
              <a:gd name="connsiteX7" fmla="*/ 0 w 11055350"/>
              <a:gd name="connsiteY7" fmla="*/ 1664918 h 1849909"/>
              <a:gd name="connsiteX8" fmla="*/ 0 w 11055350"/>
              <a:gd name="connsiteY8" fmla="*/ 184991 h 1849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49909">
                <a:moveTo>
                  <a:pt x="0" y="184991"/>
                </a:moveTo>
                <a:cubicBezTo>
                  <a:pt x="0" y="82823"/>
                  <a:pt x="82823" y="0"/>
                  <a:pt x="184991" y="0"/>
                </a:cubicBezTo>
                <a:lnTo>
                  <a:pt x="10870359" y="0"/>
                </a:lnTo>
                <a:cubicBezTo>
                  <a:pt x="10972527" y="0"/>
                  <a:pt x="11055350" y="82823"/>
                  <a:pt x="11055350" y="184991"/>
                </a:cubicBezTo>
                <a:lnTo>
                  <a:pt x="11055350" y="1664918"/>
                </a:lnTo>
                <a:cubicBezTo>
                  <a:pt x="11055350" y="1767086"/>
                  <a:pt x="10972527" y="1849909"/>
                  <a:pt x="10870359" y="1849909"/>
                </a:cubicBezTo>
                <a:lnTo>
                  <a:pt x="184991" y="1849909"/>
                </a:lnTo>
                <a:cubicBezTo>
                  <a:pt x="82823" y="1849909"/>
                  <a:pt x="0" y="1767086"/>
                  <a:pt x="0" y="1664918"/>
                </a:cubicBezTo>
                <a:lnTo>
                  <a:pt x="0" y="18499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3242" tIns="153242" rIns="153242" bIns="153242" numCol="1" spcCol="1270" anchor="ctr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对应的棋盘中不在目标位置的棋子个数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FE5A2B6-8BA4-7EB0-CC17-1975DF1CF4EA}"/>
              </a:ext>
            </a:extLst>
          </p:cNvPr>
          <p:cNvSpPr txBox="1"/>
          <p:nvPr/>
        </p:nvSpPr>
        <p:spPr>
          <a:xfrm>
            <a:off x="4637314" y="1220097"/>
            <a:ext cx="7304315" cy="384786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搜索过程中，每次从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OPEN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表中选择评价函数值最小的结点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进行扩展。如果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是目标结点，则找到一个解，算法终止；若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不是目标结点，则扩展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。对于由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扩展出的结点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：若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既不在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OPEN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表中，也不在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表中，说明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之前没有被扩展过，将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OPEN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表中；若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已经在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OPEN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表中，意味着找到了从初始结点到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的两条路径，保留其中代价小的路径；若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已经在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表中，也意味着找到了从初始结点到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的两条路径，如果新路径的代价低，则将</a:t>
            </a:r>
            <a:r>
              <a:rPr lang="en-US" altLang="zh-CN" sz="20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CLOSED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表中取出，重新放入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OPEN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表中，以备后续重新扩展。重复以上过程，直至找到解或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OPEN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表为空。若算法以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OPEN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表为空结束，意味着该问题没有解</a:t>
            </a:r>
            <a:r>
              <a:rPr lang="zh-CN" altLang="en-US" sz="2000" kern="100" dirty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86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启发式搜索算法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FCF70B8-670E-40A6-B365-36A8B48ED58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4225" y="1145723"/>
            <a:ext cx="11055325" cy="4710794"/>
          </a:xfrm>
        </p:spPr>
        <p:txBody>
          <a:bodyPr>
            <a:noAutofit/>
          </a:bodyPr>
          <a:lstStyle/>
          <a:p>
            <a:pPr indent="304800" algn="just">
              <a:lnSpc>
                <a:spcPct val="100000"/>
              </a:lnSpc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如果启发式函数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满足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*(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*(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到目标状态的最优代价的实际值，则可以证明，当问题存在解时，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算法一定能够搜索到最优解。启发式函数满足上述条件的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算法，称作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A*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算法。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00000"/>
              </a:lnSpc>
            </a:pP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78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算法的单调限制条件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启发式搜索算法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FCF70B8-670E-40A6-B365-36A8B48ED58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4225" y="1145723"/>
            <a:ext cx="11055325" cy="4710794"/>
          </a:xfrm>
        </p:spPr>
        <p:txBody>
          <a:bodyPr>
            <a:noAutofit/>
          </a:bodyPr>
          <a:lstStyle/>
          <a:p>
            <a:pPr indent="304800" algn="just"/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从上面的搜索过程可以看出，某些已扩展完毕的结点可能会从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CLOSED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表中取出，重新放入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表中，后续重新被扩展。从而导致一个结点可能被多次扩展，影响搜索效率。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/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如果启发式函数满足如下条件：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-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C(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)=0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的子结点，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是目标结点，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C(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的代价，则称启发式函数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满足单调限制条件。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/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可以证明，若算法使用的启发式函数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满足单调限制条件，搜索过程中不会发生一个结点被多次扩展的情况。此外，满足单调限制条件的启发函数也一定满足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*(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，即一定能找到最优解。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00000"/>
              </a:lnSpc>
            </a:pP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17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局部搜索算法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启发式搜索算法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FCF70B8-670E-40A6-B365-36A8B48ED58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4225" y="1145723"/>
            <a:ext cx="11055325" cy="4710794"/>
          </a:xfrm>
        </p:spPr>
        <p:txBody>
          <a:bodyPr>
            <a:noAutofit/>
          </a:bodyPr>
          <a:lstStyle/>
          <a:p>
            <a:pPr indent="304800" algn="just">
              <a:lnSpc>
                <a:spcPct val="100000"/>
              </a:lnSpc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爬山算法是最简单的局部搜索算法之一。该方法首先设定一个评价函数来衡量解的质量。假定求解最大化问题，即目标是找使评价函数值最大的解。在搜索过程中，从一个初始解出发，每次对当前解施加局部修改，得到其邻域内的所有解。然后，在这些解中选择使评分值增加最多的解，继续下一步搜索，直至某个解的邻域内没有更好的解为止；即无论对该解进行何种局部修改，都无法使解的评分值增加，则当前解就是搜索到的局部最优解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1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例：顶点覆盖问题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启发式搜索算法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DAE991-B259-15AF-87F2-14DB3177D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10" y="1315040"/>
            <a:ext cx="5269865" cy="45980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49AC5623-79B0-9EE8-8527-CD0AA2077AFA}"/>
                  </a:ext>
                </a:extLst>
              </p:cNvPr>
              <p:cNvSpPr/>
              <p:nvPr/>
            </p:nvSpPr>
            <p:spPr>
              <a:xfrm>
                <a:off x="5519056" y="5388428"/>
                <a:ext cx="6509657" cy="598715"/>
              </a:xfrm>
              <a:custGeom>
                <a:avLst/>
                <a:gdLst>
                  <a:gd name="connsiteX0" fmla="*/ 0 w 11055350"/>
                  <a:gd name="connsiteY0" fmla="*/ 184991 h 1849909"/>
                  <a:gd name="connsiteX1" fmla="*/ 184991 w 11055350"/>
                  <a:gd name="connsiteY1" fmla="*/ 0 h 1849909"/>
                  <a:gd name="connsiteX2" fmla="*/ 10870359 w 11055350"/>
                  <a:gd name="connsiteY2" fmla="*/ 0 h 1849909"/>
                  <a:gd name="connsiteX3" fmla="*/ 11055350 w 11055350"/>
                  <a:gd name="connsiteY3" fmla="*/ 184991 h 1849909"/>
                  <a:gd name="connsiteX4" fmla="*/ 11055350 w 11055350"/>
                  <a:gd name="connsiteY4" fmla="*/ 1664918 h 1849909"/>
                  <a:gd name="connsiteX5" fmla="*/ 10870359 w 11055350"/>
                  <a:gd name="connsiteY5" fmla="*/ 1849909 h 1849909"/>
                  <a:gd name="connsiteX6" fmla="*/ 184991 w 11055350"/>
                  <a:gd name="connsiteY6" fmla="*/ 1849909 h 1849909"/>
                  <a:gd name="connsiteX7" fmla="*/ 0 w 11055350"/>
                  <a:gd name="connsiteY7" fmla="*/ 1664918 h 1849909"/>
                  <a:gd name="connsiteX8" fmla="*/ 0 w 11055350"/>
                  <a:gd name="connsiteY8" fmla="*/ 184991 h 184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5350" h="1849909">
                    <a:moveTo>
                      <a:pt x="0" y="184991"/>
                    </a:moveTo>
                    <a:cubicBezTo>
                      <a:pt x="0" y="82823"/>
                      <a:pt x="82823" y="0"/>
                      <a:pt x="184991" y="0"/>
                    </a:cubicBezTo>
                    <a:lnTo>
                      <a:pt x="10870359" y="0"/>
                    </a:lnTo>
                    <a:cubicBezTo>
                      <a:pt x="10972527" y="0"/>
                      <a:pt x="11055350" y="82823"/>
                      <a:pt x="11055350" y="184991"/>
                    </a:cubicBezTo>
                    <a:lnTo>
                      <a:pt x="11055350" y="1664918"/>
                    </a:lnTo>
                    <a:cubicBezTo>
                      <a:pt x="11055350" y="1767086"/>
                      <a:pt x="10972527" y="1849909"/>
                      <a:pt x="10870359" y="1849909"/>
                    </a:cubicBezTo>
                    <a:lnTo>
                      <a:pt x="184991" y="1849909"/>
                    </a:lnTo>
                    <a:cubicBezTo>
                      <a:pt x="82823" y="1849909"/>
                      <a:pt x="0" y="1767086"/>
                      <a:pt x="0" y="1664918"/>
                    </a:cubicBezTo>
                    <a:lnTo>
                      <a:pt x="0" y="184991"/>
                    </a:lnTo>
                    <a:close/>
                  </a:path>
                </a:pathLst>
              </a:custGeom>
              <a:solidFill>
                <a:srgbClr val="009999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53242" tIns="153242" rIns="153242" bIns="153242" numCol="1" spcCol="1270" anchor="ctr" anchorCtr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/>
                        <m:t>𝑓</m:t>
                      </m:r>
                      <m:d>
                        <m:dPr>
                          <m:ctrlPr>
                            <a:rPr lang="zh-CN" altLang="zh-CN" sz="2000" i="1"/>
                          </m:ctrlPr>
                        </m:dPr>
                        <m:e>
                          <m:r>
                            <a:rPr lang="en-US" altLang="zh-CN" sz="2000" i="1"/>
                            <m:t>𝑋</m:t>
                          </m:r>
                        </m:e>
                      </m:d>
                      <m:r>
                        <a:rPr lang="en-US" altLang="zh-CN" sz="2000" i="1"/>
                        <m:t>=</m:t>
                      </m:r>
                      <m:r>
                        <a:rPr lang="zh-CN" altLang="zh-CN" sz="2000"/>
                        <m:t>被</m:t>
                      </m:r>
                      <m:r>
                        <a:rPr lang="en-US" altLang="zh-CN" sz="2000" i="1"/>
                        <m:t>𝑋</m:t>
                      </m:r>
                      <m:r>
                        <a:rPr lang="zh-CN" altLang="zh-CN" sz="2000"/>
                        <m:t>覆盖的边的条数</m:t>
                      </m:r>
                      <m:r>
                        <a:rPr lang="en-US" altLang="zh-CN" sz="2000" i="1"/>
                        <m:t>×2</m:t>
                      </m:r>
                      <m:r>
                        <a:rPr lang="zh-CN" altLang="en-US" sz="2000" i="1"/>
                        <m:t>−</m:t>
                      </m:r>
                      <m:r>
                        <a:rPr lang="en-US" altLang="zh-CN" sz="2000" i="1"/>
                        <m:t>𝑋</m:t>
                      </m:r>
                      <m:r>
                        <a:rPr lang="zh-CN" altLang="zh-CN" sz="2000"/>
                        <m:t>包含的顶点个数</m:t>
                      </m:r>
                    </m:oMath>
                  </m:oMathPara>
                </a14:m>
                <a:endParaRPr lang="zh-CN" altLang="zh-CN" sz="2000" dirty="0"/>
              </a:p>
            </p:txBody>
          </p:sp>
        </mc:Choice>
        <mc:Fallback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49AC5623-79B0-9EE8-8527-CD0AA2077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056" y="5388428"/>
                <a:ext cx="6509657" cy="598715"/>
              </a:xfrm>
              <a:custGeom>
                <a:avLst/>
                <a:gdLst>
                  <a:gd name="connsiteX0" fmla="*/ 0 w 11055350"/>
                  <a:gd name="connsiteY0" fmla="*/ 184991 h 1849909"/>
                  <a:gd name="connsiteX1" fmla="*/ 184991 w 11055350"/>
                  <a:gd name="connsiteY1" fmla="*/ 0 h 1849909"/>
                  <a:gd name="connsiteX2" fmla="*/ 10870359 w 11055350"/>
                  <a:gd name="connsiteY2" fmla="*/ 0 h 1849909"/>
                  <a:gd name="connsiteX3" fmla="*/ 11055350 w 11055350"/>
                  <a:gd name="connsiteY3" fmla="*/ 184991 h 1849909"/>
                  <a:gd name="connsiteX4" fmla="*/ 11055350 w 11055350"/>
                  <a:gd name="connsiteY4" fmla="*/ 1664918 h 1849909"/>
                  <a:gd name="connsiteX5" fmla="*/ 10870359 w 11055350"/>
                  <a:gd name="connsiteY5" fmla="*/ 1849909 h 1849909"/>
                  <a:gd name="connsiteX6" fmla="*/ 184991 w 11055350"/>
                  <a:gd name="connsiteY6" fmla="*/ 1849909 h 1849909"/>
                  <a:gd name="connsiteX7" fmla="*/ 0 w 11055350"/>
                  <a:gd name="connsiteY7" fmla="*/ 1664918 h 1849909"/>
                  <a:gd name="connsiteX8" fmla="*/ 0 w 11055350"/>
                  <a:gd name="connsiteY8" fmla="*/ 184991 h 1849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055350" h="1849909">
                    <a:moveTo>
                      <a:pt x="0" y="184991"/>
                    </a:moveTo>
                    <a:cubicBezTo>
                      <a:pt x="0" y="82823"/>
                      <a:pt x="82823" y="0"/>
                      <a:pt x="184991" y="0"/>
                    </a:cubicBezTo>
                    <a:lnTo>
                      <a:pt x="10870359" y="0"/>
                    </a:lnTo>
                    <a:cubicBezTo>
                      <a:pt x="10972527" y="0"/>
                      <a:pt x="11055350" y="82823"/>
                      <a:pt x="11055350" y="184991"/>
                    </a:cubicBezTo>
                    <a:lnTo>
                      <a:pt x="11055350" y="1664918"/>
                    </a:lnTo>
                    <a:cubicBezTo>
                      <a:pt x="11055350" y="1767086"/>
                      <a:pt x="10972527" y="1849909"/>
                      <a:pt x="10870359" y="1849909"/>
                    </a:cubicBezTo>
                    <a:lnTo>
                      <a:pt x="184991" y="1849909"/>
                    </a:lnTo>
                    <a:cubicBezTo>
                      <a:pt x="82823" y="1849909"/>
                      <a:pt x="0" y="1767086"/>
                      <a:pt x="0" y="1664918"/>
                    </a:cubicBezTo>
                    <a:lnTo>
                      <a:pt x="0" y="184991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D18E7E7C-E85B-7A44-B59C-9D25C72EA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785" y="1864405"/>
            <a:ext cx="4205786" cy="291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模拟退火算法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启发式搜索算法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FCF70B8-670E-40A6-B365-36A8B48ED586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>
              <a:xfrm>
                <a:off x="584225" y="1145722"/>
                <a:ext cx="11055325" cy="5102677"/>
              </a:xfrm>
            </p:spPr>
            <p:txBody>
              <a:bodyPr>
                <a:noAutofit/>
              </a:bodyPr>
              <a:lstStyle/>
              <a:p>
                <a:pPr marL="457200" indent="-457200" algn="just"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原理：将固体加温至充分高，再让其慢慢冷却。高温时，固体内部粒子内能大，粒子的活跃度高，活动趋于无序状；而当温度慢慢降低时，粒子内能减小，活跃度降低，活动范围亦减小。最后，常温时粒子达到稳定装态，内能减为最小，物体达到能量最小的状态。</a:t>
                </a:r>
                <a:endParaRPr lang="zh-CN" alt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</a:pP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步骤：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为每个解赋予一个能量值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，能量相当于评价函数，但要求值越低解的质量越好，最优解具有最低的能量值。此外，引入一个温度参数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，初始时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具有较大值，为模拟降温的过程，可以在算法每迭代一定次数后，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按一定比例减小。在搜索过程中，每次在当前解的邻域内随机选择一个新解，若该解比当前解更好，则接受该解，否则以概率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2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r>
                              <a:rPr lang="en-US" altLang="zh-CN" sz="2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altLang="zh-CN" sz="2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𝑘𝑇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接受该解，其中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为事先设定的常数，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为新解和当前解的能量差。直至温度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 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减小到某一阈值时算法终止。</a:t>
                </a:r>
                <a:endParaRPr lang="zh-CN" alt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FCF70B8-670E-40A6-B365-36A8B48ED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584225" y="1145722"/>
                <a:ext cx="11055325" cy="5102677"/>
              </a:xfrm>
              <a:blipFill>
                <a:blip r:embed="rId2"/>
                <a:stretch>
                  <a:fillRect l="-993" t="-1314" r="-1103" b="-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335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基本思想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随机算法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FCF70B8-670E-40A6-B365-36A8B48ED58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4225" y="1145722"/>
            <a:ext cx="11055325" cy="5102677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一个算法的行为不仅由输入决定，而且也由随机数决定，则可称此类算法为随机算法。与之对应，未使用随机数做决策的算法可称为确定型算法。对于确定型算法，可能存在特定的输入数据，其总能导致最坏情况的运行时间。而对于随机算法，以相同的输入数据运行两次，往往会得到不同的运行时间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一些问题，当算法在执行过程中面临某种选择时，随机性选择往往比最优选择省时，这种情况下将使得随机算法的效率优于确定型算法。而对于另一些问题，某些算法往往在平均情况下时间复杂度较低，仅在最坏情况下时间复杂度高，此时可以结合随机策略，降低最坏情况发生的概率，从而设计出在平均情况下高效的算法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768B4DF6-32FD-47E3-B7CC-A91F9FF88B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357777" y="4986737"/>
            <a:ext cx="9165288" cy="2546903"/>
          </a:xfrm>
          <a:prstGeom prst="rect">
            <a:avLst/>
          </a:prstGeom>
        </p:spPr>
      </p:pic>
      <p:pic>
        <p:nvPicPr>
          <p:cNvPr id="130" name="图片 12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128" name="图片 12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0001700" y="2854959"/>
            <a:ext cx="2268815" cy="2101347"/>
            <a:chOff x="6175344" y="342254"/>
            <a:chExt cx="7803037" cy="7227071"/>
          </a:xfrm>
        </p:grpSpPr>
        <p:sp>
          <p:nvSpPr>
            <p:cNvPr id="19" name="六边形 18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63825" y="4346576"/>
            <a:ext cx="2963878" cy="2745105"/>
            <a:chOff x="6175344" y="342254"/>
            <a:chExt cx="7803037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310897" y="3439840"/>
            <a:ext cx="3570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高级算法设计</a:t>
            </a:r>
          </a:p>
        </p:txBody>
      </p:sp>
      <p:sp>
        <p:nvSpPr>
          <p:cNvPr id="8" name="矩形 7"/>
          <p:cNvSpPr/>
          <p:nvPr/>
        </p:nvSpPr>
        <p:spPr>
          <a:xfrm>
            <a:off x="5118810" y="2445722"/>
            <a:ext cx="19543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024554" y="3265946"/>
            <a:ext cx="6116350" cy="0"/>
          </a:xfrm>
          <a:prstGeom prst="line">
            <a:avLst/>
          </a:prstGeom>
          <a:ln w="22225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221671" y="2179434"/>
            <a:ext cx="7748658" cy="2397279"/>
            <a:chOff x="2221671" y="2179434"/>
            <a:chExt cx="7748658" cy="2397279"/>
          </a:xfrm>
        </p:grpSpPr>
        <p:sp>
          <p:nvSpPr>
            <p:cNvPr id="6" name="标题 9801"/>
            <p:cNvSpPr txBox="1"/>
            <p:nvPr/>
          </p:nvSpPr>
          <p:spPr>
            <a:xfrm rot="16200000">
              <a:off x="8719085" y="3325468"/>
              <a:ext cx="2397277" cy="105210"/>
            </a:xfrm>
            <a:prstGeom prst="parallelogram">
              <a:avLst>
                <a:gd name="adj" fmla="val 98875"/>
              </a:avLst>
            </a:prstGeom>
            <a:gradFill flip="none" rotWithShape="1">
              <a:gsLst>
                <a:gs pos="100000">
                  <a:srgbClr val="016773"/>
                </a:gs>
                <a:gs pos="0">
                  <a:srgbClr val="00ABA5"/>
                </a:gs>
              </a:gsLst>
              <a:lin ang="6000000" scaled="0"/>
              <a:tileRect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10" name="标题 9801"/>
            <p:cNvSpPr txBox="1"/>
            <p:nvPr/>
          </p:nvSpPr>
          <p:spPr>
            <a:xfrm flipH="1">
              <a:off x="2221671" y="4468236"/>
              <a:ext cx="7748657" cy="108477"/>
            </a:xfrm>
            <a:prstGeom prst="parallelogram">
              <a:avLst>
                <a:gd name="adj" fmla="val 102209"/>
              </a:avLst>
            </a:prstGeom>
            <a:gradFill>
              <a:gsLst>
                <a:gs pos="55000">
                  <a:srgbClr val="016773"/>
                </a:gs>
                <a:gs pos="0">
                  <a:srgbClr val="00ABA5"/>
                </a:gs>
                <a:gs pos="100000">
                  <a:srgbClr val="00ABA5"/>
                </a:gs>
              </a:gsLst>
              <a:lin ang="6000000" scaled="0"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2221671" y="2179434"/>
              <a:ext cx="76428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H="1">
              <a:off x="10768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222317" y="4468236"/>
              <a:ext cx="7642800" cy="0"/>
            </a:xfrm>
            <a:prstGeom prst="line">
              <a:avLst/>
            </a:prstGeom>
            <a:ln w="15875" cap="rnd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36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 flipH="1">
              <a:off x="87196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933514" y="5200219"/>
            <a:ext cx="1549536" cy="1435160"/>
            <a:chOff x="6175344" y="342254"/>
            <a:chExt cx="7803037" cy="7227071"/>
          </a:xfrm>
        </p:grpSpPr>
        <p:sp>
          <p:nvSpPr>
            <p:cNvPr id="22" name="六边形 2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25" name="六边形 2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01EF47B7-ACB2-48A4-B6FF-CD0A170062B0}"/>
              </a:ext>
            </a:extLst>
          </p:cNvPr>
          <p:cNvSpPr txBox="1"/>
          <p:nvPr/>
        </p:nvSpPr>
        <p:spPr>
          <a:xfrm>
            <a:off x="4034782" y="4861769"/>
            <a:ext cx="412243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朱允刚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50B8CC5-78DC-4EBA-8877-DC819C7FB976}"/>
              </a:ext>
            </a:extLst>
          </p:cNvPr>
          <p:cNvSpPr txBox="1"/>
          <p:nvPr/>
        </p:nvSpPr>
        <p:spPr>
          <a:xfrm>
            <a:off x="3016738" y="5305446"/>
            <a:ext cx="6158524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吉林大学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随机算法的分类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随机算法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FCF70B8-670E-40A6-B365-36A8B48ED58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4225" y="1145722"/>
            <a:ext cx="11055325" cy="5102677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zh-CN" sz="2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zh-CN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拉斯维加斯（</a:t>
            </a: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 Vegas</a:t>
            </a:r>
            <a:r>
              <a:rPr lang="zh-CN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）型随机算法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总能返回正确解，但算法的运行时间随机，往往由算法所选择的随机数决定，分析该类算法重点在于分析其期望时间复杂度。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zh-CN" sz="2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zh-CN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蒙特卡洛（</a:t>
            </a: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Monte Carlo</a:t>
            </a:r>
            <a:r>
              <a:rPr lang="zh-CN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）型随机算法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执行步数确定，但求得的解未必是一定正确的，属于启发式算法的一种，可能会有一定概率产生错误的解，分析该类算法重点往往在于分析其出错概率。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3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例：素数测试（蒙特卡洛型随机算法）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随机算法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FCF70B8-670E-40A6-B365-36A8B48ED58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4225" y="1091292"/>
            <a:ext cx="11055325" cy="5102677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zh-CN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费马小定理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是素数且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&lt; 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 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1(mod 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zh-CN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二次探测定理</a:t>
            </a:r>
            <a:r>
              <a:rPr lang="zh-CN" altLang="en-US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是素数，且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 &lt; 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 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1(mod 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仅有两个解，分别为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=1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ED0D9A9-BC82-66D0-0FF3-A3BBDA71A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066734"/>
              </p:ext>
            </p:extLst>
          </p:nvPr>
        </p:nvGraphicFramePr>
        <p:xfrm>
          <a:off x="316047" y="2445177"/>
          <a:ext cx="5442495" cy="4114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42495">
                  <a:extLst>
                    <a:ext uri="{9D8B030D-6E8A-4147-A177-3AD203B41FA5}">
                      <a16:colId xmlns:a16="http://schemas.microsoft.com/office/drawing/2014/main" val="369960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500" kern="100" dirty="0">
                          <a:effectLst/>
                        </a:rPr>
                        <a:t>算法</a:t>
                      </a:r>
                      <a:r>
                        <a:rPr lang="en-US" sz="1500" kern="100" dirty="0">
                          <a:effectLst/>
                        </a:rPr>
                        <a:t> </a:t>
                      </a:r>
                      <a:r>
                        <a:rPr lang="zh-CN" sz="1500" kern="100" dirty="0">
                          <a:effectLst/>
                        </a:rPr>
                        <a:t>计算</a:t>
                      </a:r>
                      <a:r>
                        <a:rPr lang="en-US" sz="1500" kern="100" dirty="0">
                          <a:effectLst/>
                        </a:rPr>
                        <a:t>a</a:t>
                      </a:r>
                      <a:r>
                        <a:rPr lang="en-US" sz="1500" kern="100" baseline="30000" dirty="0">
                          <a:effectLst/>
                        </a:rPr>
                        <a:t>i </a:t>
                      </a:r>
                      <a:r>
                        <a:rPr lang="en-US" sz="1500" kern="100" dirty="0">
                          <a:effectLst/>
                        </a:rPr>
                        <a:t>mod n</a:t>
                      </a:r>
                      <a:r>
                        <a:rPr lang="zh-CN" sz="1500" kern="100" dirty="0">
                          <a:effectLst/>
                        </a:rPr>
                        <a:t>的幂取模算法 </a:t>
                      </a:r>
                      <a:r>
                        <a:rPr lang="en-US" sz="1500" kern="100" dirty="0" err="1">
                          <a:effectLst/>
                        </a:rPr>
                        <a:t>PowMod</a:t>
                      </a:r>
                      <a:r>
                        <a:rPr lang="en-US" sz="1500" kern="100" dirty="0">
                          <a:effectLst/>
                        </a:rPr>
                        <a:t>(a, </a:t>
                      </a:r>
                      <a:r>
                        <a:rPr lang="en-US" sz="1500" kern="100" dirty="0" err="1">
                          <a:effectLst/>
                        </a:rPr>
                        <a:t>i</a:t>
                      </a:r>
                      <a:r>
                        <a:rPr lang="en-US" sz="1500" kern="100" dirty="0">
                          <a:effectLst/>
                        </a:rPr>
                        <a:t>, n)</a:t>
                      </a:r>
                      <a:endParaRPr lang="zh-CN" sz="15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41843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500" kern="100">
                          <a:effectLst/>
                        </a:rPr>
                        <a:t>输入：整数</a:t>
                      </a:r>
                      <a:r>
                        <a:rPr lang="en-US" sz="1500" kern="100">
                          <a:effectLst/>
                        </a:rPr>
                        <a:t>a, i, n</a:t>
                      </a:r>
                      <a:endParaRPr lang="zh-CN" sz="1500" kern="100">
                        <a:effectLst/>
                      </a:endParaRPr>
                    </a:p>
                    <a:p>
                      <a:pPr algn="just"/>
                      <a:r>
                        <a:rPr lang="zh-CN" sz="1500" kern="100">
                          <a:effectLst/>
                        </a:rPr>
                        <a:t>输出：</a:t>
                      </a:r>
                      <a:r>
                        <a:rPr lang="en-US" sz="1500" kern="100">
                          <a:effectLst/>
                        </a:rPr>
                        <a:t>a</a:t>
                      </a:r>
                      <a:r>
                        <a:rPr lang="en-US" sz="1500" kern="100" baseline="30000">
                          <a:effectLst/>
                        </a:rPr>
                        <a:t>i</a:t>
                      </a:r>
                      <a:r>
                        <a:rPr lang="en-US" sz="1500" kern="100">
                          <a:effectLst/>
                        </a:rPr>
                        <a:t> mod n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13398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  <a:tabLst>
                          <a:tab pos="269875" algn="l"/>
                        </a:tabLst>
                      </a:pPr>
                      <a:r>
                        <a:rPr lang="en-US" sz="1500" dirty="0">
                          <a:effectLst/>
                        </a:rPr>
                        <a:t>if </a:t>
                      </a:r>
                      <a:r>
                        <a:rPr lang="en-US" sz="1500" dirty="0" err="1">
                          <a:effectLst/>
                        </a:rPr>
                        <a:t>i</a:t>
                      </a:r>
                      <a:r>
                        <a:rPr lang="en-US" sz="1500" dirty="0">
                          <a:effectLst/>
                        </a:rPr>
                        <a:t> = 0 then 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  <a:tabLst>
                          <a:tab pos="269875" algn="l"/>
                        </a:tabLst>
                      </a:pPr>
                      <a:r>
                        <a:rPr lang="en-US" sz="1500" dirty="0">
                          <a:effectLst/>
                        </a:rPr>
                        <a:t>|  return 1 	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  <a:tabLst>
                          <a:tab pos="269875" algn="l"/>
                        </a:tabLst>
                      </a:pPr>
                      <a:r>
                        <a:rPr lang="en-US" sz="1500" dirty="0">
                          <a:effectLst/>
                        </a:rPr>
                        <a:t>end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  <a:tabLst>
                          <a:tab pos="269875" algn="l"/>
                        </a:tabLst>
                      </a:pPr>
                      <a:r>
                        <a:rPr lang="en-US" sz="1500" dirty="0">
                          <a:effectLst/>
                        </a:rPr>
                        <a:t>x </a:t>
                      </a:r>
                      <a:r>
                        <a:rPr lang="en-US" sz="1500" dirty="0">
                          <a:effectLst/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 err="1">
                          <a:effectLst/>
                        </a:rPr>
                        <a:t>PowMod</a:t>
                      </a:r>
                      <a:r>
                        <a:rPr lang="en-US" sz="1500" dirty="0">
                          <a:effectLst/>
                        </a:rPr>
                        <a:t>(a, </a:t>
                      </a:r>
                      <a:r>
                        <a:rPr lang="en-US" sz="1500" dirty="0" err="1">
                          <a:effectLst/>
                        </a:rPr>
                        <a:t>i</a:t>
                      </a:r>
                      <a:r>
                        <a:rPr lang="en-US" sz="1500" dirty="0">
                          <a:effectLst/>
                        </a:rPr>
                        <a:t>/2, n) 		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  <a:tabLst>
                          <a:tab pos="269875" algn="l"/>
                        </a:tabLst>
                      </a:pPr>
                      <a:r>
                        <a:rPr lang="en-US" sz="1500" dirty="0">
                          <a:effectLst/>
                        </a:rPr>
                        <a:t>if x = 0 then 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  <a:tabLst>
                          <a:tab pos="269875" algn="l"/>
                        </a:tabLst>
                      </a:pPr>
                      <a:r>
                        <a:rPr lang="en-US" sz="1500" dirty="0">
                          <a:effectLst/>
                        </a:rPr>
                        <a:t>|  return 0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  <a:tabLst>
                          <a:tab pos="269875" algn="l"/>
                        </a:tabLst>
                      </a:pPr>
                      <a:r>
                        <a:rPr lang="en-US" sz="1500" dirty="0">
                          <a:effectLst/>
                        </a:rPr>
                        <a:t>end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  <a:tabLst>
                          <a:tab pos="269875" algn="l"/>
                        </a:tabLst>
                      </a:pPr>
                      <a:r>
                        <a:rPr lang="en-US" sz="1500" dirty="0">
                          <a:effectLst/>
                        </a:rPr>
                        <a:t>y </a:t>
                      </a:r>
                      <a:r>
                        <a:rPr lang="en-US" sz="1500" dirty="0">
                          <a:effectLst/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1500" dirty="0">
                          <a:effectLst/>
                        </a:rPr>
                        <a:t> (x </a:t>
                      </a:r>
                      <a:r>
                        <a:rPr lang="en-US" sz="1500" dirty="0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500" dirty="0">
                          <a:effectLst/>
                        </a:rPr>
                        <a:t> x) mod n  		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  <a:tabLst>
                          <a:tab pos="269875" algn="l"/>
                        </a:tabLst>
                      </a:pPr>
                      <a:r>
                        <a:rPr lang="en-US" sz="1500" dirty="0">
                          <a:effectLst/>
                        </a:rPr>
                        <a:t>if  y = 1 </a:t>
                      </a:r>
                      <a:r>
                        <a:rPr lang="zh-CN" sz="1500" dirty="0">
                          <a:effectLst/>
                        </a:rPr>
                        <a:t>且 </a:t>
                      </a:r>
                      <a:r>
                        <a:rPr lang="en-US" sz="1500" dirty="0">
                          <a:effectLst/>
                        </a:rPr>
                        <a:t>x </a:t>
                      </a:r>
                      <a:r>
                        <a:rPr lang="en-US" sz="1500" dirty="0">
                          <a:effectLst/>
                          <a:sym typeface="Symbol" panose="05050102010706020507" pitchFamily="18" charset="2"/>
                        </a:rPr>
                        <a:t></a:t>
                      </a:r>
                      <a:r>
                        <a:rPr lang="en-US" sz="1500" dirty="0">
                          <a:effectLst/>
                        </a:rPr>
                        <a:t> 1 </a:t>
                      </a:r>
                      <a:r>
                        <a:rPr lang="zh-CN" sz="1500" dirty="0">
                          <a:effectLst/>
                        </a:rPr>
                        <a:t>且 </a:t>
                      </a:r>
                      <a:r>
                        <a:rPr lang="en-US" sz="1500" dirty="0">
                          <a:effectLst/>
                        </a:rPr>
                        <a:t>x </a:t>
                      </a:r>
                      <a:r>
                        <a:rPr lang="en-US" sz="1500" dirty="0">
                          <a:effectLst/>
                          <a:sym typeface="Symbol" panose="05050102010706020507" pitchFamily="18" charset="2"/>
                        </a:rPr>
                        <a:t></a:t>
                      </a:r>
                      <a:r>
                        <a:rPr lang="en-US" sz="1500" dirty="0">
                          <a:effectLst/>
                        </a:rPr>
                        <a:t> n-1  then	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  <a:tabLst>
                          <a:tab pos="269875" algn="l"/>
                        </a:tabLst>
                      </a:pPr>
                      <a:r>
                        <a:rPr lang="en-US" sz="1500" dirty="0">
                          <a:effectLst/>
                        </a:rPr>
                        <a:t>|  return 0 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  <a:tabLst>
                          <a:tab pos="269875" algn="l"/>
                        </a:tabLst>
                      </a:pPr>
                      <a:r>
                        <a:rPr lang="en-US" sz="1500" dirty="0">
                          <a:effectLst/>
                        </a:rPr>
                        <a:t>end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  <a:tabLst>
                          <a:tab pos="269875" algn="l"/>
                        </a:tabLst>
                      </a:pPr>
                      <a:r>
                        <a:rPr lang="en-US" sz="1500" dirty="0">
                          <a:effectLst/>
                        </a:rPr>
                        <a:t>if </a:t>
                      </a:r>
                      <a:r>
                        <a:rPr lang="en-US" sz="1500" dirty="0" err="1">
                          <a:effectLst/>
                        </a:rPr>
                        <a:t>i</a:t>
                      </a:r>
                      <a:r>
                        <a:rPr lang="en-US" sz="1500" dirty="0">
                          <a:effectLst/>
                        </a:rPr>
                        <a:t> mod 2 = 1 then 		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  <a:tabLst>
                          <a:tab pos="269875" algn="l"/>
                        </a:tabLst>
                      </a:pPr>
                      <a:r>
                        <a:rPr lang="en-US" sz="1500" dirty="0">
                          <a:effectLst/>
                        </a:rPr>
                        <a:t>|  y </a:t>
                      </a:r>
                      <a:r>
                        <a:rPr lang="en-US" sz="1500" dirty="0">
                          <a:effectLst/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1500" dirty="0">
                          <a:effectLst/>
                        </a:rPr>
                        <a:t> (</a:t>
                      </a:r>
                      <a:r>
                        <a:rPr lang="en-US" sz="1500" dirty="0" err="1">
                          <a:effectLst/>
                        </a:rPr>
                        <a:t>y</a:t>
                      </a:r>
                      <a:r>
                        <a:rPr lang="en-US" sz="1500" dirty="0" err="1">
                          <a:effectLst/>
                          <a:sym typeface="Symbol" panose="05050102010706020507" pitchFamily="18" charset="2"/>
                        </a:rPr>
                        <a:t></a:t>
                      </a:r>
                      <a:r>
                        <a:rPr lang="en-US" sz="1500" dirty="0" err="1">
                          <a:effectLst/>
                        </a:rPr>
                        <a:t>a</a:t>
                      </a:r>
                      <a:r>
                        <a:rPr lang="en-US" sz="1500" dirty="0">
                          <a:effectLst/>
                        </a:rPr>
                        <a:t>) mod n	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  <a:tabLst>
                          <a:tab pos="269875" algn="l"/>
                        </a:tabLst>
                      </a:pPr>
                      <a:r>
                        <a:rPr lang="en-US" sz="1500" dirty="0">
                          <a:effectLst/>
                        </a:rPr>
                        <a:t>end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  <a:tabLst>
                          <a:tab pos="269875" algn="l"/>
                        </a:tabLst>
                      </a:pPr>
                      <a:r>
                        <a:rPr lang="en-US" sz="1500" dirty="0">
                          <a:effectLst/>
                        </a:rPr>
                        <a:t>return y</a:t>
                      </a:r>
                      <a:endParaRPr lang="zh-CN" sz="15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7897269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98B3126-B497-7433-46CB-40AC98E5E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43853"/>
              </p:ext>
            </p:extLst>
          </p:nvPr>
        </p:nvGraphicFramePr>
        <p:xfrm>
          <a:off x="6118135" y="2445177"/>
          <a:ext cx="5148580" cy="3657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48580">
                  <a:extLst>
                    <a:ext uri="{9D8B030D-6E8A-4147-A177-3AD203B41FA5}">
                      <a16:colId xmlns:a16="http://schemas.microsoft.com/office/drawing/2014/main" val="4420946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500" kern="100" dirty="0">
                          <a:effectLst/>
                        </a:rPr>
                        <a:t>算法</a:t>
                      </a:r>
                      <a:r>
                        <a:rPr lang="en-US" sz="1500" kern="100" dirty="0">
                          <a:effectLst/>
                        </a:rPr>
                        <a:t> Miller-Rabin</a:t>
                      </a:r>
                      <a:r>
                        <a:rPr lang="zh-CN" sz="1500" kern="100" dirty="0">
                          <a:effectLst/>
                        </a:rPr>
                        <a:t>素数测试算法</a:t>
                      </a:r>
                      <a:r>
                        <a:rPr lang="en-US" sz="1500" kern="100" dirty="0">
                          <a:effectLst/>
                        </a:rPr>
                        <a:t> </a:t>
                      </a:r>
                      <a:r>
                        <a:rPr lang="en-US" sz="1500" kern="100" dirty="0" err="1">
                          <a:effectLst/>
                        </a:rPr>
                        <a:t>MillerRabin-IsPrime</a:t>
                      </a:r>
                      <a:r>
                        <a:rPr lang="en-US" sz="1500" kern="100" dirty="0">
                          <a:effectLst/>
                        </a:rPr>
                        <a:t>(</a:t>
                      </a:r>
                      <a:r>
                        <a:rPr lang="en-US" sz="1500" kern="100" dirty="0" err="1">
                          <a:effectLst/>
                        </a:rPr>
                        <a:t>n,k</a:t>
                      </a:r>
                      <a:r>
                        <a:rPr lang="en-US" sz="1500" kern="100" dirty="0">
                          <a:effectLst/>
                        </a:rPr>
                        <a:t>)</a:t>
                      </a:r>
                      <a:endParaRPr lang="zh-CN" sz="15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66187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zh-CN" sz="1500" kern="100">
                          <a:effectLst/>
                        </a:rPr>
                        <a:t>输入：整数</a:t>
                      </a:r>
                      <a:r>
                        <a:rPr lang="en-US" sz="1500" kern="100">
                          <a:effectLst/>
                        </a:rPr>
                        <a:t>n, </a:t>
                      </a:r>
                      <a:r>
                        <a:rPr lang="zh-CN" sz="1500" kern="100">
                          <a:effectLst/>
                        </a:rPr>
                        <a:t>测试次数</a:t>
                      </a:r>
                      <a:r>
                        <a:rPr lang="en-US" sz="1500" kern="100">
                          <a:effectLst/>
                        </a:rPr>
                        <a:t>k</a:t>
                      </a:r>
                      <a:endParaRPr lang="zh-CN" sz="1500" kern="100">
                        <a:effectLst/>
                      </a:endParaRPr>
                    </a:p>
                    <a:p>
                      <a:pPr algn="just"/>
                      <a:r>
                        <a:rPr lang="zh-CN" sz="1500" kern="100">
                          <a:effectLst/>
                        </a:rPr>
                        <a:t>输出：若</a:t>
                      </a:r>
                      <a:r>
                        <a:rPr lang="en-US" sz="1500" kern="100">
                          <a:effectLst/>
                        </a:rPr>
                        <a:t>n</a:t>
                      </a:r>
                      <a:r>
                        <a:rPr lang="zh-CN" sz="1500" kern="100">
                          <a:effectLst/>
                        </a:rPr>
                        <a:t>是素数，返回 </a:t>
                      </a:r>
                      <a:r>
                        <a:rPr lang="en-US" sz="1500" kern="100">
                          <a:effectLst/>
                        </a:rPr>
                        <a:t>true</a:t>
                      </a:r>
                      <a:r>
                        <a:rPr lang="zh-CN" sz="1500" kern="100">
                          <a:effectLst/>
                        </a:rPr>
                        <a:t>，否则返回</a:t>
                      </a:r>
                      <a:r>
                        <a:rPr lang="en-US" sz="1500" kern="100">
                          <a:effectLst/>
                        </a:rPr>
                        <a:t>false</a:t>
                      </a:r>
                      <a:endParaRPr lang="zh-CN" sz="15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36634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500" dirty="0">
                          <a:effectLst/>
                        </a:rPr>
                        <a:t>if n = 2 then 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500" dirty="0">
                          <a:effectLst/>
                        </a:rPr>
                        <a:t>|  return true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500" dirty="0">
                          <a:effectLst/>
                        </a:rPr>
                        <a:t>end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500" dirty="0">
                          <a:effectLst/>
                        </a:rPr>
                        <a:t>if n &lt; 2 or n mod 2 = 0 then 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500" dirty="0">
                          <a:effectLst/>
                        </a:rPr>
                        <a:t>|  return false	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500" dirty="0">
                          <a:effectLst/>
                        </a:rPr>
                        <a:t>end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500" dirty="0">
                          <a:effectLst/>
                        </a:rPr>
                        <a:t>for </a:t>
                      </a:r>
                      <a:r>
                        <a:rPr lang="en-US" sz="1500" dirty="0" err="1">
                          <a:effectLst/>
                        </a:rPr>
                        <a:t>i</a:t>
                      </a:r>
                      <a:r>
                        <a:rPr lang="en-US" sz="1500" dirty="0">
                          <a:effectLst/>
                        </a:rPr>
                        <a:t> </a:t>
                      </a:r>
                      <a:r>
                        <a:rPr lang="en-US" sz="1500" dirty="0">
                          <a:effectLst/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1500" dirty="0">
                          <a:effectLst/>
                        </a:rPr>
                        <a:t>1 to k do	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500" dirty="0">
                          <a:effectLst/>
                        </a:rPr>
                        <a:t>|  a </a:t>
                      </a:r>
                      <a:r>
                        <a:rPr lang="en-US" sz="1500" dirty="0">
                          <a:effectLst/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1500" dirty="0">
                          <a:effectLst/>
                        </a:rPr>
                        <a:t> Random(2, n-1)	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500" dirty="0">
                          <a:effectLst/>
                        </a:rPr>
                        <a:t>|  if </a:t>
                      </a:r>
                      <a:r>
                        <a:rPr lang="en-US" sz="1500" dirty="0" err="1">
                          <a:effectLst/>
                        </a:rPr>
                        <a:t>PowMod</a:t>
                      </a:r>
                      <a:r>
                        <a:rPr lang="en-US" sz="1500" dirty="0">
                          <a:effectLst/>
                        </a:rPr>
                        <a:t> (a, n-1, n) </a:t>
                      </a:r>
                      <a:r>
                        <a:rPr lang="en-US" sz="1500" dirty="0">
                          <a:effectLst/>
                          <a:sym typeface="Symbol" panose="05050102010706020507" pitchFamily="18" charset="2"/>
                        </a:rPr>
                        <a:t></a:t>
                      </a:r>
                      <a:r>
                        <a:rPr lang="en-US" sz="1500" dirty="0">
                          <a:effectLst/>
                        </a:rPr>
                        <a:t> 1 then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500" dirty="0">
                          <a:effectLst/>
                        </a:rPr>
                        <a:t>|  |  return false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500" dirty="0">
                          <a:effectLst/>
                        </a:rPr>
                        <a:t>|  end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500" dirty="0">
                          <a:effectLst/>
                        </a:rPr>
                        <a:t>end</a:t>
                      </a:r>
                      <a:endParaRPr lang="zh-CN" sz="15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1500" dirty="0">
                          <a:effectLst/>
                        </a:rPr>
                        <a:t>return true</a:t>
                      </a:r>
                      <a:endParaRPr lang="zh-CN" sz="15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23685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182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例：随机快速选择（拉斯维加斯型随机算法）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随机算法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FCF70B8-670E-40A6-B365-36A8B48ED58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4225" y="1091292"/>
            <a:ext cx="11055325" cy="5102677"/>
          </a:xfrm>
        </p:spPr>
        <p:txBody>
          <a:bodyPr>
            <a:noAutofit/>
          </a:bodyPr>
          <a:lstStyle/>
          <a:p>
            <a:pPr indent="266700" algn="just"/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快速选择问题是在包含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个元素的数组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中找第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 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）小的数。算法的基本思想是基于快速排序的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Partition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操作，将数组分为三部分：左部分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A[1…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、中间部分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、右部分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+1…n]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。如果左部分元素个数等于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A[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即为第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小的元素，算法结束；如果左部分元素个数大于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，则第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小的元素必在左部分，对左部分子数组继续递归查找第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小的元素；如果左部分元素个数小于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，则第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小的元素必在右部分，若左部分包含</a:t>
            </a:r>
            <a:r>
              <a:rPr lang="en-US" altLang="zh-CN" sz="2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个元素，则对右部分子数组递归查找第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800" i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i="1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小的元素。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快速选择算法的时间复杂度依赖于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Partition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操作中轴点的选取。若每次都选择当前子数组中位数作为轴点，则算法达到最好情况时间复杂度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，若每次都选择当前子数组的最小元素或最大元素作为轴点，则算法达到最坏情况时间复杂度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kern="1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。可见，数组已经排好序或接近有序时，算法性能较差，而这种情况在现实中往往经常出现。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299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例：随机快速选择（拉斯维加斯型随机算法）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随机算法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FCF70B8-670E-40A6-B365-36A8B48ED58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4225" y="1221921"/>
            <a:ext cx="11055325" cy="5102677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改进方案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使用随机策略选取轴点，即在当前处理的子数组中随机选择一个元素作为轴点。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无法避免最坏情况发生，但可以降低最坏情况发生的概率。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93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例：随机快速选择（拉斯维加斯型随机算法）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16.3 </a:t>
            </a:r>
            <a:r>
              <a:rPr lang="zh-CN" altLang="en-US" dirty="0"/>
              <a:t>随机算法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FCF70B8-670E-40A6-B365-36A8B48ED586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>
              <a:xfrm>
                <a:off x="584225" y="1091292"/>
                <a:ext cx="11055325" cy="5102677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zh-CN" sz="28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8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随机快速选择算法的期望时间复杂度为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O(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b="1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zh-CN" sz="28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证明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：对于数组中的某个元素，若至少有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1/4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的元素比它小，且至少有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1/4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的元素比它大，则称该元素为中心元素。约定在算法执行过程中，若当前所处理的子数组长度在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(3/4)</a:t>
                </a:r>
                <a:r>
                  <a:rPr lang="en-US" altLang="zh-CN" sz="2800" i="1" kern="100" baseline="30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kern="100" baseline="30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+1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(3/4)</a:t>
                </a:r>
                <a:r>
                  <a:rPr lang="en-US" altLang="zh-CN" sz="2800" i="1" kern="100" baseline="300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之间，称算法处于阶段</a:t>
                </a:r>
                <a:r>
                  <a:rPr lang="en-US" altLang="zh-CN" sz="2800" i="1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对于阶段</a:t>
                </a:r>
                <a:r>
                  <a:rPr lang="en-US" altLang="zh-CN" sz="2800" i="1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，若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Partition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操作选择当前子数组的中心元素作为轴点，则本次处理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使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子数组长度至少缩减至原来的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3/4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，且当前阶段结束。</a:t>
                </a:r>
                <a:endParaRPr lang="zh-CN" alt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当算法处在阶段</a:t>
                </a:r>
                <a:r>
                  <a:rPr lang="en-US" altLang="zh-CN" sz="2800" i="1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时，花费的期望迭代次数最多为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由于当前处理的子数组长度不超过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(3/4)</a:t>
                </a:r>
                <a:r>
                  <a:rPr lang="en-US" altLang="zh-CN" sz="2800" i="1" kern="100" baseline="300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，故阶段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一次迭代所需时间最多为</a:t>
                </a:r>
                <a:r>
                  <a:rPr lang="en-US" altLang="zh-CN" sz="2800" i="1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cn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(3/4)</a:t>
                </a:r>
                <a:r>
                  <a:rPr lang="en-US" altLang="zh-CN" sz="2800" i="1" kern="100" baseline="300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，其中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为常系数。算法在阶段</a:t>
                </a:r>
                <a:r>
                  <a:rPr lang="en-US" altLang="zh-CN" sz="2800" i="1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的期望运行时间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i="1" kern="100" baseline="-250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不超过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cn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(3/4)</a:t>
                </a:r>
                <a:r>
                  <a:rPr lang="en-US" altLang="zh-CN" sz="2800" i="1" kern="100" baseline="300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综上，算法的期望时间复杂度，即各阶段期望运行时间之和为：</a:t>
                </a:r>
                <a:endParaRPr lang="zh-CN" alt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𝑐𝑛</m:t>
                          </m:r>
                          <m:sSup>
                            <m:sSupPr>
                              <m:ctrlPr>
                                <a:rPr lang="zh-CN" altLang="zh-CN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≤2</m:t>
                      </m:r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𝑐𝑛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CN" altLang="zh-CN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800" i="1" kern="100"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≤8</m:t>
                      </m:r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𝑐𝑛</m:t>
                      </m:r>
                    </m:oMath>
                  </m:oMathPara>
                </a14:m>
                <a:endParaRPr lang="zh-CN" alt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00000"/>
                  </a:lnSpc>
                  <a:spcBef>
                    <a:spcPts val="0"/>
                  </a:spcBef>
                </a:pPr>
                <a:endParaRPr lang="zh-CN" alt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FCF70B8-670E-40A6-B365-36A8B48ED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xfrm>
                <a:off x="584225" y="1091292"/>
                <a:ext cx="11055325" cy="5102677"/>
              </a:xfrm>
              <a:blipFill>
                <a:blip r:embed="rId2"/>
                <a:stretch>
                  <a:fillRect l="-1158" t="-1553" r="-4357" b="-7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88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FCF70B8-670E-40A6-B365-36A8B48ED58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4225" y="1221921"/>
            <a:ext cx="11055325" cy="5102677"/>
          </a:xfrm>
        </p:spPr>
        <p:txBody>
          <a:bodyPr>
            <a:noAutofit/>
          </a:bodyPr>
          <a:lstStyle/>
          <a:p>
            <a:pPr indent="266700" algn="just"/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本章简要介绍了近似算法、启发式搜索算法和随机算法。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近似算法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不追求最优解，而是退而求其次，通过多项式时间近似算法求得近似最优解。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启发式搜索算法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通过引入针对具体问题的启发式信息来减小搜索空间，从而加速求解过程。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随机算法</a:t>
            </a:r>
            <a:r>
              <a:rPr lang="zh-CN" altLang="en-US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通过引入随机策略来降低算法最坏情况发生的概率。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19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24384" y="4587109"/>
            <a:ext cx="9165288" cy="2546903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18" name="六边形 1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7"/>
          <p:cNvSpPr/>
          <p:nvPr/>
        </p:nvSpPr>
        <p:spPr>
          <a:xfrm>
            <a:off x="2421652" y="2038221"/>
            <a:ext cx="7054775" cy="31185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000"/>
            </a:schemeClr>
          </a:solidFill>
          <a:ln>
            <a:solidFill>
              <a:schemeClr val="bg1"/>
            </a:solidFill>
          </a:ln>
          <a:effectLst>
            <a:outerShdw blurRad="1524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558543" y="954064"/>
            <a:ext cx="5262302" cy="5007863"/>
            <a:chOff x="6175345" y="153244"/>
            <a:chExt cx="7792878" cy="7416082"/>
          </a:xfrm>
        </p:grpSpPr>
        <p:grpSp>
          <p:nvGrpSpPr>
            <p:cNvPr id="32" name="组合 31"/>
            <p:cNvGrpSpPr/>
            <p:nvPr/>
          </p:nvGrpSpPr>
          <p:grpSpPr>
            <a:xfrm>
              <a:off x="6175345" y="342257"/>
              <a:ext cx="7792878" cy="7227069"/>
              <a:chOff x="5983104" y="1708488"/>
              <a:chExt cx="4080721" cy="3784437"/>
            </a:xfrm>
          </p:grpSpPr>
          <p:sp>
            <p:nvSpPr>
              <p:cNvPr id="33" name="六边形 32"/>
              <p:cNvSpPr/>
              <p:nvPr/>
            </p:nvSpPr>
            <p:spPr>
              <a:xfrm rot="5400000">
                <a:off x="5811401" y="1880191"/>
                <a:ext cx="3784437" cy="3441032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77000">
                    <a:srgbClr val="016773"/>
                  </a:gs>
                  <a:gs pos="100000">
                    <a:srgbClr val="007684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 rot="19714174">
                <a:off x="7064019" y="3212601"/>
                <a:ext cx="2999806" cy="1616793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 rot="1849986">
              <a:off x="8151150" y="153244"/>
              <a:ext cx="4944370" cy="2163608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isometricTopUp">
                  <a:rot lat="19176265" lon="2388000" rev="1989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11500" b="1" dirty="0">
                  <a:gradFill>
                    <a:gsLst>
                      <a:gs pos="30000">
                        <a:srgbClr val="007684"/>
                      </a:gs>
                      <a:gs pos="83000">
                        <a:srgbClr val="016773"/>
                      </a:gs>
                    </a:gsLst>
                    <a:lin ang="5400000" scaled="0"/>
                  </a:gradFill>
                  <a:latin typeface="Bauhaus 93" panose="04030905020B02020C02" pitchFamily="82" charset="0"/>
                  <a:ea typeface="Segoe UI Black" panose="020B0A02040204020203" pitchFamily="34" charset="0"/>
                </a:rPr>
                <a:t>101</a:t>
              </a:r>
              <a:endParaRPr lang="zh-CN" altLang="en-US" sz="115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4000" y="4177005"/>
            <a:ext cx="4644000" cy="124808"/>
            <a:chOff x="3774000" y="4177005"/>
            <a:chExt cx="4644000" cy="124808"/>
          </a:xfrm>
        </p:grpSpPr>
        <p:pic>
          <p:nvPicPr>
            <p:cNvPr id="24" name="图片 23"/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19" t="22713" r="2956" b="25211"/>
            <a:stretch>
              <a:fillRect/>
            </a:stretch>
          </p:blipFill>
          <p:spPr bwMode="auto">
            <a:xfrm rot="5400000">
              <a:off x="6033596" y="1917409"/>
              <a:ext cx="124808" cy="46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</p:pic>
        <p:cxnSp>
          <p:nvCxnSpPr>
            <p:cNvPr id="25" name="直接连接符 24"/>
            <p:cNvCxnSpPr/>
            <p:nvPr/>
          </p:nvCxnSpPr>
          <p:spPr>
            <a:xfrm>
              <a:off x="3936000" y="4177005"/>
              <a:ext cx="4320000" cy="0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900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4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90173" y="4315438"/>
            <a:ext cx="2268815" cy="2101347"/>
            <a:chOff x="6175344" y="342254"/>
            <a:chExt cx="7803037" cy="7227071"/>
          </a:xfrm>
        </p:grpSpPr>
        <p:sp>
          <p:nvSpPr>
            <p:cNvPr id="6" name="六边形 5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4548" y="5375868"/>
            <a:ext cx="1123874" cy="1040917"/>
            <a:chOff x="6175344" y="342254"/>
            <a:chExt cx="7803037" cy="7227071"/>
          </a:xfrm>
        </p:grpSpPr>
        <p:sp>
          <p:nvSpPr>
            <p:cNvPr id="12" name="六边形 1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709077" y="4985964"/>
            <a:ext cx="1077639" cy="994687"/>
            <a:chOff x="6175344" y="342254"/>
            <a:chExt cx="7829785" cy="7227071"/>
          </a:xfrm>
        </p:grpSpPr>
        <p:sp>
          <p:nvSpPr>
            <p:cNvPr id="45" name="六边形 4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453603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07690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48718" y="2830973"/>
            <a:ext cx="766167" cy="1054879"/>
          </a:xfrm>
          <a:custGeom>
            <a:avLst/>
            <a:gdLst/>
            <a:ahLst/>
            <a:cxnLst/>
            <a:rect l="l" t="t" r="r" b="b"/>
            <a:pathLst>
              <a:path w="766167" h="1054879">
                <a:moveTo>
                  <a:pt x="478854" y="261193"/>
                </a:moveTo>
                <a:lnTo>
                  <a:pt x="578978" y="261193"/>
                </a:lnTo>
                <a:lnTo>
                  <a:pt x="578978" y="470148"/>
                </a:lnTo>
                <a:cubicBezTo>
                  <a:pt x="578978" y="548506"/>
                  <a:pt x="570272" y="619608"/>
                  <a:pt x="552859" y="683456"/>
                </a:cubicBezTo>
                <a:lnTo>
                  <a:pt x="635570" y="683456"/>
                </a:lnTo>
                <a:lnTo>
                  <a:pt x="635570" y="914177"/>
                </a:lnTo>
                <a:cubicBezTo>
                  <a:pt x="635570" y="922883"/>
                  <a:pt x="638472" y="927236"/>
                  <a:pt x="644277" y="927236"/>
                </a:cubicBezTo>
                <a:cubicBezTo>
                  <a:pt x="650081" y="927236"/>
                  <a:pt x="655885" y="924334"/>
                  <a:pt x="661690" y="918530"/>
                </a:cubicBezTo>
                <a:cubicBezTo>
                  <a:pt x="687809" y="874998"/>
                  <a:pt x="712477" y="824210"/>
                  <a:pt x="735694" y="766167"/>
                </a:cubicBezTo>
                <a:lnTo>
                  <a:pt x="748754" y="770520"/>
                </a:lnTo>
                <a:cubicBezTo>
                  <a:pt x="716830" y="854682"/>
                  <a:pt x="718281" y="908372"/>
                  <a:pt x="753107" y="931589"/>
                </a:cubicBezTo>
                <a:cubicBezTo>
                  <a:pt x="761814" y="937394"/>
                  <a:pt x="764716" y="941747"/>
                  <a:pt x="761814" y="944649"/>
                </a:cubicBezTo>
                <a:cubicBezTo>
                  <a:pt x="735694" y="1020105"/>
                  <a:pt x="690711" y="1056382"/>
                  <a:pt x="626864" y="1053480"/>
                </a:cubicBezTo>
                <a:cubicBezTo>
                  <a:pt x="539799" y="1062186"/>
                  <a:pt x="499169" y="1030262"/>
                  <a:pt x="504973" y="957709"/>
                </a:cubicBezTo>
                <a:lnTo>
                  <a:pt x="504973" y="792286"/>
                </a:lnTo>
                <a:cubicBezTo>
                  <a:pt x="458539" y="885155"/>
                  <a:pt x="358415" y="972220"/>
                  <a:pt x="204601" y="1053480"/>
                </a:cubicBezTo>
                <a:lnTo>
                  <a:pt x="200248" y="1040420"/>
                </a:lnTo>
                <a:cubicBezTo>
                  <a:pt x="385985" y="895313"/>
                  <a:pt x="478854" y="705222"/>
                  <a:pt x="478854" y="470148"/>
                </a:cubicBezTo>
                <a:close/>
                <a:moveTo>
                  <a:pt x="644277" y="0"/>
                </a:moveTo>
                <a:lnTo>
                  <a:pt x="766167" y="47885"/>
                </a:lnTo>
                <a:lnTo>
                  <a:pt x="726988" y="100124"/>
                </a:lnTo>
                <a:lnTo>
                  <a:pt x="726988" y="626864"/>
                </a:lnTo>
                <a:lnTo>
                  <a:pt x="605098" y="626864"/>
                </a:lnTo>
                <a:lnTo>
                  <a:pt x="605098" y="134950"/>
                </a:lnTo>
                <a:lnTo>
                  <a:pt x="452735" y="134950"/>
                </a:lnTo>
                <a:lnTo>
                  <a:pt x="452735" y="622511"/>
                </a:lnTo>
                <a:lnTo>
                  <a:pt x="335198" y="622511"/>
                </a:lnTo>
                <a:lnTo>
                  <a:pt x="330845" y="626864"/>
                </a:lnTo>
                <a:lnTo>
                  <a:pt x="330845" y="69651"/>
                </a:lnTo>
                <a:lnTo>
                  <a:pt x="300372" y="117537"/>
                </a:lnTo>
                <a:cubicBezTo>
                  <a:pt x="300372" y="280057"/>
                  <a:pt x="284410" y="415007"/>
                  <a:pt x="252487" y="522386"/>
                </a:cubicBezTo>
                <a:cubicBezTo>
                  <a:pt x="301823" y="618157"/>
                  <a:pt x="327942" y="703771"/>
                  <a:pt x="330845" y="779227"/>
                </a:cubicBezTo>
                <a:cubicBezTo>
                  <a:pt x="330845" y="837270"/>
                  <a:pt x="314883" y="872095"/>
                  <a:pt x="282959" y="883704"/>
                </a:cubicBezTo>
                <a:cubicBezTo>
                  <a:pt x="242329" y="889508"/>
                  <a:pt x="217661" y="866291"/>
                  <a:pt x="208954" y="814052"/>
                </a:cubicBezTo>
                <a:cubicBezTo>
                  <a:pt x="203150" y="767618"/>
                  <a:pt x="197346" y="726988"/>
                  <a:pt x="191541" y="692162"/>
                </a:cubicBezTo>
                <a:cubicBezTo>
                  <a:pt x="142205" y="790835"/>
                  <a:pt x="81260" y="869193"/>
                  <a:pt x="8706" y="927236"/>
                </a:cubicBezTo>
                <a:lnTo>
                  <a:pt x="0" y="922883"/>
                </a:lnTo>
                <a:cubicBezTo>
                  <a:pt x="63847" y="812601"/>
                  <a:pt x="111732" y="679102"/>
                  <a:pt x="143656" y="522386"/>
                </a:cubicBezTo>
                <a:cubicBezTo>
                  <a:pt x="120439" y="444028"/>
                  <a:pt x="87064" y="351160"/>
                  <a:pt x="43532" y="243780"/>
                </a:cubicBezTo>
                <a:cubicBezTo>
                  <a:pt x="40630" y="235074"/>
                  <a:pt x="37728" y="229269"/>
                  <a:pt x="34826" y="226367"/>
                </a:cubicBezTo>
                <a:lnTo>
                  <a:pt x="43532" y="217661"/>
                </a:lnTo>
                <a:cubicBezTo>
                  <a:pt x="84162" y="261193"/>
                  <a:pt x="126243" y="316334"/>
                  <a:pt x="169775" y="383083"/>
                </a:cubicBezTo>
                <a:cubicBezTo>
                  <a:pt x="181384" y="296019"/>
                  <a:pt x="187188" y="216210"/>
                  <a:pt x="187188" y="143656"/>
                </a:cubicBezTo>
                <a:lnTo>
                  <a:pt x="17413" y="143656"/>
                </a:lnTo>
                <a:lnTo>
                  <a:pt x="17413" y="65298"/>
                </a:lnTo>
                <a:lnTo>
                  <a:pt x="187188" y="65298"/>
                </a:lnTo>
                <a:lnTo>
                  <a:pt x="226367" y="13059"/>
                </a:lnTo>
                <a:lnTo>
                  <a:pt x="330845" y="56592"/>
                </a:lnTo>
                <a:lnTo>
                  <a:pt x="330845" y="8706"/>
                </a:lnTo>
                <a:lnTo>
                  <a:pt x="452735" y="8706"/>
                </a:lnTo>
                <a:lnTo>
                  <a:pt x="452735" y="56592"/>
                </a:lnTo>
                <a:lnTo>
                  <a:pt x="600744" y="56592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11511" y="2830973"/>
            <a:ext cx="757461" cy="1057833"/>
          </a:xfrm>
          <a:custGeom>
            <a:avLst/>
            <a:gdLst/>
            <a:ahLst/>
            <a:cxnLst/>
            <a:rect l="l" t="t" r="r" b="b"/>
            <a:pathLst>
              <a:path w="757461" h="1057833">
                <a:moveTo>
                  <a:pt x="252487" y="892410"/>
                </a:moveTo>
                <a:lnTo>
                  <a:pt x="252487" y="940296"/>
                </a:lnTo>
                <a:lnTo>
                  <a:pt x="531093" y="940296"/>
                </a:lnTo>
                <a:lnTo>
                  <a:pt x="531093" y="892410"/>
                </a:lnTo>
                <a:close/>
                <a:moveTo>
                  <a:pt x="252487" y="761814"/>
                </a:moveTo>
                <a:lnTo>
                  <a:pt x="252487" y="818406"/>
                </a:lnTo>
                <a:lnTo>
                  <a:pt x="531093" y="818406"/>
                </a:lnTo>
                <a:lnTo>
                  <a:pt x="531093" y="761814"/>
                </a:lnTo>
                <a:close/>
                <a:moveTo>
                  <a:pt x="252487" y="635570"/>
                </a:moveTo>
                <a:lnTo>
                  <a:pt x="252487" y="692162"/>
                </a:lnTo>
                <a:lnTo>
                  <a:pt x="531093" y="692162"/>
                </a:lnTo>
                <a:lnTo>
                  <a:pt x="531093" y="635570"/>
                </a:lnTo>
                <a:close/>
                <a:moveTo>
                  <a:pt x="565919" y="0"/>
                </a:moveTo>
                <a:lnTo>
                  <a:pt x="687809" y="100124"/>
                </a:lnTo>
                <a:cubicBezTo>
                  <a:pt x="609451" y="123341"/>
                  <a:pt x="525289" y="136401"/>
                  <a:pt x="435322" y="139303"/>
                </a:cubicBezTo>
                <a:cubicBezTo>
                  <a:pt x="435322" y="145107"/>
                  <a:pt x="433871" y="155265"/>
                  <a:pt x="430969" y="169775"/>
                </a:cubicBezTo>
                <a:cubicBezTo>
                  <a:pt x="428067" y="187188"/>
                  <a:pt x="425165" y="198797"/>
                  <a:pt x="422263" y="204601"/>
                </a:cubicBezTo>
                <a:lnTo>
                  <a:pt x="692163" y="204601"/>
                </a:lnTo>
                <a:lnTo>
                  <a:pt x="692163" y="282959"/>
                </a:lnTo>
                <a:lnTo>
                  <a:pt x="400497" y="282959"/>
                </a:lnTo>
                <a:cubicBezTo>
                  <a:pt x="397594" y="291666"/>
                  <a:pt x="391790" y="306176"/>
                  <a:pt x="383084" y="326491"/>
                </a:cubicBezTo>
                <a:cubicBezTo>
                  <a:pt x="374377" y="349709"/>
                  <a:pt x="368573" y="365670"/>
                  <a:pt x="365671" y="374377"/>
                </a:cubicBezTo>
                <a:lnTo>
                  <a:pt x="757461" y="374377"/>
                </a:lnTo>
                <a:lnTo>
                  <a:pt x="757461" y="448382"/>
                </a:lnTo>
                <a:lnTo>
                  <a:pt x="326492" y="448382"/>
                </a:lnTo>
                <a:cubicBezTo>
                  <a:pt x="300372" y="489012"/>
                  <a:pt x="271351" y="526740"/>
                  <a:pt x="239427" y="561565"/>
                </a:cubicBezTo>
                <a:lnTo>
                  <a:pt x="522387" y="561565"/>
                </a:lnTo>
                <a:lnTo>
                  <a:pt x="557213" y="509327"/>
                </a:lnTo>
                <a:lnTo>
                  <a:pt x="692163" y="548506"/>
                </a:lnTo>
                <a:lnTo>
                  <a:pt x="657337" y="600744"/>
                </a:lnTo>
                <a:lnTo>
                  <a:pt x="657337" y="1057833"/>
                </a:lnTo>
                <a:lnTo>
                  <a:pt x="531093" y="1057833"/>
                </a:lnTo>
                <a:lnTo>
                  <a:pt x="531093" y="1009947"/>
                </a:lnTo>
                <a:lnTo>
                  <a:pt x="252487" y="1009947"/>
                </a:lnTo>
                <a:lnTo>
                  <a:pt x="252487" y="1057833"/>
                </a:lnTo>
                <a:lnTo>
                  <a:pt x="126244" y="1057833"/>
                </a:lnTo>
                <a:lnTo>
                  <a:pt x="126244" y="661690"/>
                </a:lnTo>
                <a:cubicBezTo>
                  <a:pt x="120439" y="664592"/>
                  <a:pt x="110282" y="670396"/>
                  <a:pt x="95771" y="679102"/>
                </a:cubicBezTo>
                <a:cubicBezTo>
                  <a:pt x="63847" y="699418"/>
                  <a:pt x="33375" y="716830"/>
                  <a:pt x="4353" y="731341"/>
                </a:cubicBezTo>
                <a:lnTo>
                  <a:pt x="0" y="722635"/>
                </a:lnTo>
                <a:cubicBezTo>
                  <a:pt x="84162" y="635570"/>
                  <a:pt x="149461" y="544153"/>
                  <a:pt x="195895" y="448382"/>
                </a:cubicBezTo>
                <a:lnTo>
                  <a:pt x="8707" y="448382"/>
                </a:lnTo>
                <a:lnTo>
                  <a:pt x="8707" y="374377"/>
                </a:lnTo>
                <a:lnTo>
                  <a:pt x="230721" y="374377"/>
                </a:lnTo>
                <a:cubicBezTo>
                  <a:pt x="242330" y="342453"/>
                  <a:pt x="253938" y="311981"/>
                  <a:pt x="265547" y="282959"/>
                </a:cubicBezTo>
                <a:lnTo>
                  <a:pt x="74005" y="282959"/>
                </a:lnTo>
                <a:lnTo>
                  <a:pt x="74005" y="204601"/>
                </a:lnTo>
                <a:lnTo>
                  <a:pt x="287313" y="204601"/>
                </a:lnTo>
                <a:cubicBezTo>
                  <a:pt x="287313" y="198797"/>
                  <a:pt x="290215" y="184286"/>
                  <a:pt x="296019" y="161069"/>
                </a:cubicBezTo>
                <a:cubicBezTo>
                  <a:pt x="298921" y="152363"/>
                  <a:pt x="300372" y="145107"/>
                  <a:pt x="300372" y="139303"/>
                </a:cubicBezTo>
                <a:cubicBezTo>
                  <a:pt x="236525" y="136401"/>
                  <a:pt x="153814" y="124792"/>
                  <a:pt x="52239" y="104477"/>
                </a:cubicBezTo>
                <a:lnTo>
                  <a:pt x="52239" y="91417"/>
                </a:lnTo>
                <a:cubicBezTo>
                  <a:pt x="240878" y="82711"/>
                  <a:pt x="412105" y="52238"/>
                  <a:pt x="565919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9801"/>
          <p:cNvSpPr txBox="1"/>
          <p:nvPr/>
        </p:nvSpPr>
        <p:spPr>
          <a:xfrm flipV="1">
            <a:off x="0" y="729000"/>
            <a:ext cx="11615165" cy="5400000"/>
          </a:xfrm>
          <a:prstGeom prst="cube">
            <a:avLst>
              <a:gd name="adj" fmla="val 1804"/>
            </a:avLst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5400000">
            <a:off x="-5678865" y="-723361"/>
            <a:ext cx="9564253" cy="8696378"/>
          </a:xfrm>
          <a:prstGeom prst="hexagon">
            <a:avLst>
              <a:gd name="adj" fmla="val 30493"/>
              <a:gd name="vf" fmla="val 115470"/>
            </a:avLst>
          </a:prstGeom>
          <a:gradFill>
            <a:gsLst>
              <a:gs pos="77000">
                <a:srgbClr val="016773"/>
              </a:gs>
              <a:gs pos="100000">
                <a:srgbClr val="007684"/>
              </a:gs>
            </a:gsLst>
            <a:lin ang="5400000" scaled="0"/>
          </a:gradFill>
          <a:ln>
            <a:noFill/>
          </a:ln>
          <a:effectLst>
            <a:outerShdw blurRad="698500" dist="165100" algn="l" rotWithShape="0">
              <a:srgbClr val="013F4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19714174">
            <a:off x="-2503449" y="2643987"/>
            <a:ext cx="7581286" cy="4086054"/>
          </a:xfrm>
          <a:prstGeom prst="parallelogram">
            <a:avLst>
              <a:gd name="adj" fmla="val 61032"/>
            </a:avLst>
          </a:prstGeom>
          <a:solidFill>
            <a:srgbClr val="00AB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20891" y="2740372"/>
            <a:ext cx="540023" cy="1384403"/>
          </a:xfrm>
          <a:custGeom>
            <a:avLst/>
            <a:gdLst/>
            <a:ahLst/>
            <a:cxnLst/>
            <a:rect l="l" t="t" r="r" b="b"/>
            <a:pathLst>
              <a:path w="540023" h="1384403">
                <a:moveTo>
                  <a:pt x="195374" y="1232620"/>
                </a:moveTo>
                <a:lnTo>
                  <a:pt x="204155" y="1247987"/>
                </a:lnTo>
                <a:cubicBezTo>
                  <a:pt x="132445" y="1288964"/>
                  <a:pt x="80491" y="1317502"/>
                  <a:pt x="48295" y="1333600"/>
                </a:cubicBezTo>
                <a:cubicBezTo>
                  <a:pt x="42441" y="1337991"/>
                  <a:pt x="37319" y="1336527"/>
                  <a:pt x="32928" y="1329210"/>
                </a:cubicBezTo>
                <a:cubicBezTo>
                  <a:pt x="27074" y="1321892"/>
                  <a:pt x="16830" y="1305062"/>
                  <a:pt x="2195" y="1278720"/>
                </a:cubicBezTo>
                <a:cubicBezTo>
                  <a:pt x="732" y="1277256"/>
                  <a:pt x="0" y="1275793"/>
                  <a:pt x="0" y="1274329"/>
                </a:cubicBezTo>
                <a:close/>
                <a:moveTo>
                  <a:pt x="458800" y="863824"/>
                </a:moveTo>
                <a:cubicBezTo>
                  <a:pt x="460264" y="862361"/>
                  <a:pt x="463190" y="863092"/>
                  <a:pt x="467581" y="866019"/>
                </a:cubicBezTo>
                <a:cubicBezTo>
                  <a:pt x="470508" y="867483"/>
                  <a:pt x="474167" y="870410"/>
                  <a:pt x="478557" y="874800"/>
                </a:cubicBezTo>
                <a:cubicBezTo>
                  <a:pt x="500509" y="892362"/>
                  <a:pt x="515144" y="903338"/>
                  <a:pt x="522461" y="907728"/>
                </a:cubicBezTo>
                <a:cubicBezTo>
                  <a:pt x="528315" y="912119"/>
                  <a:pt x="530510" y="915778"/>
                  <a:pt x="529047" y="918705"/>
                </a:cubicBezTo>
                <a:cubicBezTo>
                  <a:pt x="529047" y="920168"/>
                  <a:pt x="526120" y="922363"/>
                  <a:pt x="520266" y="925290"/>
                </a:cubicBezTo>
                <a:cubicBezTo>
                  <a:pt x="511485" y="928217"/>
                  <a:pt x="507826" y="934071"/>
                  <a:pt x="509290" y="942852"/>
                </a:cubicBezTo>
                <a:cubicBezTo>
                  <a:pt x="509290" y="1112615"/>
                  <a:pt x="508558" y="1223839"/>
                  <a:pt x="507095" y="1276525"/>
                </a:cubicBezTo>
                <a:cubicBezTo>
                  <a:pt x="507095" y="1314575"/>
                  <a:pt x="500509" y="1336527"/>
                  <a:pt x="487338" y="1342381"/>
                </a:cubicBezTo>
                <a:cubicBezTo>
                  <a:pt x="477093" y="1351162"/>
                  <a:pt x="467581" y="1361406"/>
                  <a:pt x="458800" y="1373114"/>
                </a:cubicBezTo>
                <a:cubicBezTo>
                  <a:pt x="450019" y="1381895"/>
                  <a:pt x="442702" y="1385554"/>
                  <a:pt x="436848" y="1384090"/>
                </a:cubicBezTo>
                <a:cubicBezTo>
                  <a:pt x="432457" y="1381163"/>
                  <a:pt x="430994" y="1373846"/>
                  <a:pt x="432457" y="1362138"/>
                </a:cubicBezTo>
                <a:cubicBezTo>
                  <a:pt x="436848" y="1347503"/>
                  <a:pt x="433921" y="1337259"/>
                  <a:pt x="423677" y="1331405"/>
                </a:cubicBezTo>
                <a:cubicBezTo>
                  <a:pt x="413432" y="1321161"/>
                  <a:pt x="392212" y="1307989"/>
                  <a:pt x="360015" y="1291891"/>
                </a:cubicBezTo>
                <a:lnTo>
                  <a:pt x="366601" y="1278720"/>
                </a:lnTo>
                <a:lnTo>
                  <a:pt x="443434" y="1294086"/>
                </a:lnTo>
                <a:cubicBezTo>
                  <a:pt x="447824" y="1276525"/>
                  <a:pt x="450019" y="1152861"/>
                  <a:pt x="450019" y="923095"/>
                </a:cubicBezTo>
                <a:lnTo>
                  <a:pt x="278792" y="929681"/>
                </a:lnTo>
                <a:lnTo>
                  <a:pt x="274402" y="1221644"/>
                </a:lnTo>
                <a:cubicBezTo>
                  <a:pt x="302208" y="1173349"/>
                  <a:pt x="323428" y="1130177"/>
                  <a:pt x="338063" y="1092127"/>
                </a:cubicBezTo>
                <a:cubicBezTo>
                  <a:pt x="323428" y="1061394"/>
                  <a:pt x="305135" y="1027002"/>
                  <a:pt x="283183" y="988951"/>
                </a:cubicBezTo>
                <a:lnTo>
                  <a:pt x="296354" y="980171"/>
                </a:lnTo>
                <a:cubicBezTo>
                  <a:pt x="318306" y="1005050"/>
                  <a:pt x="337332" y="1028465"/>
                  <a:pt x="353430" y="1050417"/>
                </a:cubicBezTo>
                <a:cubicBezTo>
                  <a:pt x="357820" y="1038710"/>
                  <a:pt x="362211" y="1026270"/>
                  <a:pt x="366601" y="1013099"/>
                </a:cubicBezTo>
                <a:cubicBezTo>
                  <a:pt x="373918" y="986756"/>
                  <a:pt x="378309" y="966999"/>
                  <a:pt x="379772" y="953828"/>
                </a:cubicBezTo>
                <a:cubicBezTo>
                  <a:pt x="379772" y="947974"/>
                  <a:pt x="384163" y="947242"/>
                  <a:pt x="392944" y="951633"/>
                </a:cubicBezTo>
                <a:cubicBezTo>
                  <a:pt x="397334" y="956023"/>
                  <a:pt x="406847" y="961877"/>
                  <a:pt x="421481" y="969194"/>
                </a:cubicBezTo>
                <a:cubicBezTo>
                  <a:pt x="427335" y="972121"/>
                  <a:pt x="430994" y="974317"/>
                  <a:pt x="432457" y="975780"/>
                </a:cubicBezTo>
                <a:cubicBezTo>
                  <a:pt x="436848" y="977244"/>
                  <a:pt x="436848" y="983098"/>
                  <a:pt x="432457" y="993342"/>
                </a:cubicBezTo>
                <a:cubicBezTo>
                  <a:pt x="430994" y="997732"/>
                  <a:pt x="428067" y="1004318"/>
                  <a:pt x="423677" y="1013099"/>
                </a:cubicBezTo>
                <a:cubicBezTo>
                  <a:pt x="420750" y="1021880"/>
                  <a:pt x="417823" y="1028465"/>
                  <a:pt x="414896" y="1032856"/>
                </a:cubicBezTo>
                <a:cubicBezTo>
                  <a:pt x="406115" y="1054808"/>
                  <a:pt x="397334" y="1075297"/>
                  <a:pt x="388553" y="1094322"/>
                </a:cubicBezTo>
                <a:cubicBezTo>
                  <a:pt x="413432" y="1127982"/>
                  <a:pt x="430994" y="1153593"/>
                  <a:pt x="441238" y="1171154"/>
                </a:cubicBezTo>
                <a:cubicBezTo>
                  <a:pt x="448556" y="1182862"/>
                  <a:pt x="448556" y="1193838"/>
                  <a:pt x="441238" y="1204082"/>
                </a:cubicBezTo>
                <a:cubicBezTo>
                  <a:pt x="429531" y="1224571"/>
                  <a:pt x="417823" y="1239206"/>
                  <a:pt x="406115" y="1247987"/>
                </a:cubicBezTo>
                <a:cubicBezTo>
                  <a:pt x="391480" y="1211400"/>
                  <a:pt x="376845" y="1175545"/>
                  <a:pt x="362211" y="1140421"/>
                </a:cubicBezTo>
                <a:cubicBezTo>
                  <a:pt x="338795" y="1179935"/>
                  <a:pt x="308794" y="1216522"/>
                  <a:pt x="272207" y="1250182"/>
                </a:cubicBezTo>
                <a:lnTo>
                  <a:pt x="272207" y="1337991"/>
                </a:lnTo>
                <a:cubicBezTo>
                  <a:pt x="272207" y="1346771"/>
                  <a:pt x="269280" y="1351894"/>
                  <a:pt x="263426" y="1353357"/>
                </a:cubicBezTo>
                <a:cubicBezTo>
                  <a:pt x="248791" y="1363602"/>
                  <a:pt x="234156" y="1370919"/>
                  <a:pt x="219522" y="1375309"/>
                </a:cubicBezTo>
                <a:cubicBezTo>
                  <a:pt x="212204" y="1376773"/>
                  <a:pt x="209277" y="1373846"/>
                  <a:pt x="210741" y="1366528"/>
                </a:cubicBezTo>
                <a:cubicBezTo>
                  <a:pt x="213668" y="1307989"/>
                  <a:pt x="216595" y="1202619"/>
                  <a:pt x="219522" y="1050417"/>
                </a:cubicBezTo>
                <a:cubicBezTo>
                  <a:pt x="220985" y="1005050"/>
                  <a:pt x="221717" y="975048"/>
                  <a:pt x="221717" y="960414"/>
                </a:cubicBezTo>
                <a:cubicBezTo>
                  <a:pt x="221717" y="932608"/>
                  <a:pt x="221717" y="906265"/>
                  <a:pt x="221717" y="881386"/>
                </a:cubicBezTo>
                <a:cubicBezTo>
                  <a:pt x="221717" y="876995"/>
                  <a:pt x="222449" y="874800"/>
                  <a:pt x="223912" y="874800"/>
                </a:cubicBezTo>
                <a:cubicBezTo>
                  <a:pt x="223912" y="873337"/>
                  <a:pt x="226107" y="873337"/>
                  <a:pt x="230498" y="874800"/>
                </a:cubicBezTo>
                <a:cubicBezTo>
                  <a:pt x="242206" y="879191"/>
                  <a:pt x="259035" y="887972"/>
                  <a:pt x="280988" y="901143"/>
                </a:cubicBezTo>
                <a:lnTo>
                  <a:pt x="434653" y="894557"/>
                </a:lnTo>
                <a:cubicBezTo>
                  <a:pt x="434653" y="894557"/>
                  <a:pt x="435384" y="894557"/>
                  <a:pt x="436848" y="894557"/>
                </a:cubicBezTo>
                <a:cubicBezTo>
                  <a:pt x="445629" y="893094"/>
                  <a:pt x="450019" y="890167"/>
                  <a:pt x="450019" y="885776"/>
                </a:cubicBezTo>
                <a:cubicBezTo>
                  <a:pt x="452946" y="882849"/>
                  <a:pt x="454410" y="878459"/>
                  <a:pt x="454410" y="872605"/>
                </a:cubicBezTo>
                <a:cubicBezTo>
                  <a:pt x="455873" y="866751"/>
                  <a:pt x="457337" y="863824"/>
                  <a:pt x="458800" y="863824"/>
                </a:cubicBezTo>
                <a:close/>
                <a:moveTo>
                  <a:pt x="111956" y="857239"/>
                </a:moveTo>
                <a:cubicBezTo>
                  <a:pt x="113420" y="855775"/>
                  <a:pt x="115615" y="856507"/>
                  <a:pt x="118542" y="859434"/>
                </a:cubicBezTo>
                <a:cubicBezTo>
                  <a:pt x="120005" y="860897"/>
                  <a:pt x="123664" y="863092"/>
                  <a:pt x="129518" y="866019"/>
                </a:cubicBezTo>
                <a:cubicBezTo>
                  <a:pt x="155860" y="880654"/>
                  <a:pt x="170495" y="889435"/>
                  <a:pt x="173422" y="892362"/>
                </a:cubicBezTo>
                <a:cubicBezTo>
                  <a:pt x="177813" y="895289"/>
                  <a:pt x="177081" y="899679"/>
                  <a:pt x="171227" y="905533"/>
                </a:cubicBezTo>
                <a:cubicBezTo>
                  <a:pt x="166836" y="909924"/>
                  <a:pt x="158787" y="919436"/>
                  <a:pt x="147080" y="934071"/>
                </a:cubicBezTo>
                <a:cubicBezTo>
                  <a:pt x="110493" y="980902"/>
                  <a:pt x="81223" y="1013099"/>
                  <a:pt x="59271" y="1030660"/>
                </a:cubicBezTo>
                <a:lnTo>
                  <a:pt x="131713" y="1021880"/>
                </a:lnTo>
                <a:cubicBezTo>
                  <a:pt x="136103" y="1014562"/>
                  <a:pt x="139762" y="1007977"/>
                  <a:pt x="142689" y="1002123"/>
                </a:cubicBezTo>
                <a:cubicBezTo>
                  <a:pt x="150006" y="988951"/>
                  <a:pt x="155860" y="975048"/>
                  <a:pt x="160251" y="960414"/>
                </a:cubicBezTo>
                <a:cubicBezTo>
                  <a:pt x="161714" y="957487"/>
                  <a:pt x="163178" y="956023"/>
                  <a:pt x="164641" y="956023"/>
                </a:cubicBezTo>
                <a:cubicBezTo>
                  <a:pt x="164641" y="954560"/>
                  <a:pt x="166105" y="955292"/>
                  <a:pt x="169032" y="958218"/>
                </a:cubicBezTo>
                <a:cubicBezTo>
                  <a:pt x="193911" y="974317"/>
                  <a:pt x="209277" y="986024"/>
                  <a:pt x="215131" y="993342"/>
                </a:cubicBezTo>
                <a:cubicBezTo>
                  <a:pt x="217326" y="994074"/>
                  <a:pt x="218424" y="995537"/>
                  <a:pt x="218424" y="997732"/>
                </a:cubicBezTo>
                <a:cubicBezTo>
                  <a:pt x="218424" y="999927"/>
                  <a:pt x="217326" y="1002854"/>
                  <a:pt x="215131" y="1006513"/>
                </a:cubicBezTo>
                <a:cubicBezTo>
                  <a:pt x="212204" y="1009440"/>
                  <a:pt x="207814" y="1014562"/>
                  <a:pt x="201960" y="1021880"/>
                </a:cubicBezTo>
                <a:cubicBezTo>
                  <a:pt x="194643" y="1029197"/>
                  <a:pt x="189520" y="1035051"/>
                  <a:pt x="186593" y="1039441"/>
                </a:cubicBezTo>
                <a:cubicBezTo>
                  <a:pt x="154397" y="1084809"/>
                  <a:pt x="121469" y="1123591"/>
                  <a:pt x="87809" y="1155788"/>
                </a:cubicBezTo>
                <a:lnTo>
                  <a:pt x="190984" y="1140421"/>
                </a:lnTo>
                <a:lnTo>
                  <a:pt x="199765" y="1160178"/>
                </a:lnTo>
                <a:lnTo>
                  <a:pt x="87809" y="1199692"/>
                </a:lnTo>
                <a:cubicBezTo>
                  <a:pt x="67320" y="1208473"/>
                  <a:pt x="54149" y="1215790"/>
                  <a:pt x="48295" y="1221644"/>
                </a:cubicBezTo>
                <a:lnTo>
                  <a:pt x="15367" y="1162373"/>
                </a:lnTo>
                <a:cubicBezTo>
                  <a:pt x="34392" y="1159447"/>
                  <a:pt x="48295" y="1150666"/>
                  <a:pt x="57076" y="1136031"/>
                </a:cubicBezTo>
                <a:cubicBezTo>
                  <a:pt x="76101" y="1109688"/>
                  <a:pt x="94394" y="1083346"/>
                  <a:pt x="111956" y="1057003"/>
                </a:cubicBezTo>
                <a:lnTo>
                  <a:pt x="68052" y="1070174"/>
                </a:lnTo>
                <a:cubicBezTo>
                  <a:pt x="51954" y="1076028"/>
                  <a:pt x="39514" y="1082614"/>
                  <a:pt x="30733" y="1089931"/>
                </a:cubicBezTo>
                <a:lnTo>
                  <a:pt x="0" y="1037246"/>
                </a:lnTo>
                <a:cubicBezTo>
                  <a:pt x="13171" y="1032856"/>
                  <a:pt x="23416" y="1026270"/>
                  <a:pt x="30733" y="1017489"/>
                </a:cubicBezTo>
                <a:cubicBezTo>
                  <a:pt x="61466" y="967731"/>
                  <a:pt x="82687" y="928949"/>
                  <a:pt x="94394" y="901143"/>
                </a:cubicBezTo>
                <a:cubicBezTo>
                  <a:pt x="101712" y="885045"/>
                  <a:pt x="106834" y="871873"/>
                  <a:pt x="109761" y="861629"/>
                </a:cubicBezTo>
                <a:cubicBezTo>
                  <a:pt x="111224" y="858702"/>
                  <a:pt x="111956" y="857239"/>
                  <a:pt x="111956" y="857239"/>
                </a:cubicBezTo>
                <a:close/>
                <a:moveTo>
                  <a:pt x="498314" y="233425"/>
                </a:moveTo>
                <a:cubicBezTo>
                  <a:pt x="501241" y="236352"/>
                  <a:pt x="504900" y="240011"/>
                  <a:pt x="509290" y="244402"/>
                </a:cubicBezTo>
                <a:cubicBezTo>
                  <a:pt x="518071" y="254646"/>
                  <a:pt x="524656" y="261231"/>
                  <a:pt x="529047" y="264158"/>
                </a:cubicBezTo>
                <a:cubicBezTo>
                  <a:pt x="531974" y="267085"/>
                  <a:pt x="532706" y="270012"/>
                  <a:pt x="531242" y="272939"/>
                </a:cubicBezTo>
                <a:cubicBezTo>
                  <a:pt x="529779" y="274403"/>
                  <a:pt x="526852" y="275135"/>
                  <a:pt x="522461" y="275135"/>
                </a:cubicBezTo>
                <a:cubicBezTo>
                  <a:pt x="510753" y="273671"/>
                  <a:pt x="490997" y="273671"/>
                  <a:pt x="463190" y="275135"/>
                </a:cubicBezTo>
                <a:cubicBezTo>
                  <a:pt x="445629" y="275135"/>
                  <a:pt x="431726" y="275135"/>
                  <a:pt x="421481" y="275135"/>
                </a:cubicBezTo>
                <a:lnTo>
                  <a:pt x="381968" y="277330"/>
                </a:lnTo>
                <a:cubicBezTo>
                  <a:pt x="387821" y="278793"/>
                  <a:pt x="390017" y="280988"/>
                  <a:pt x="388553" y="283915"/>
                </a:cubicBezTo>
                <a:lnTo>
                  <a:pt x="388553" y="336601"/>
                </a:lnTo>
                <a:lnTo>
                  <a:pt x="436848" y="334405"/>
                </a:lnTo>
                <a:cubicBezTo>
                  <a:pt x="442702" y="332942"/>
                  <a:pt x="452214" y="331478"/>
                  <a:pt x="465386" y="330015"/>
                </a:cubicBezTo>
                <a:cubicBezTo>
                  <a:pt x="478557" y="328551"/>
                  <a:pt x="487338" y="327820"/>
                  <a:pt x="491728" y="327820"/>
                </a:cubicBezTo>
                <a:cubicBezTo>
                  <a:pt x="500509" y="336601"/>
                  <a:pt x="508558" y="344650"/>
                  <a:pt x="515876" y="351967"/>
                </a:cubicBezTo>
                <a:cubicBezTo>
                  <a:pt x="518803" y="354894"/>
                  <a:pt x="520266" y="357089"/>
                  <a:pt x="520266" y="358553"/>
                </a:cubicBezTo>
                <a:cubicBezTo>
                  <a:pt x="518803" y="360016"/>
                  <a:pt x="515876" y="360748"/>
                  <a:pt x="511485" y="360748"/>
                </a:cubicBezTo>
                <a:cubicBezTo>
                  <a:pt x="492460" y="360748"/>
                  <a:pt x="475630" y="361480"/>
                  <a:pt x="460995" y="362943"/>
                </a:cubicBezTo>
                <a:lnTo>
                  <a:pt x="388553" y="367334"/>
                </a:lnTo>
                <a:lnTo>
                  <a:pt x="388553" y="446361"/>
                </a:lnTo>
                <a:cubicBezTo>
                  <a:pt x="426604" y="452215"/>
                  <a:pt x="477093" y="452947"/>
                  <a:pt x="540023" y="448556"/>
                </a:cubicBezTo>
                <a:lnTo>
                  <a:pt x="537828" y="463923"/>
                </a:lnTo>
                <a:cubicBezTo>
                  <a:pt x="523193" y="472704"/>
                  <a:pt x="507095" y="487339"/>
                  <a:pt x="489533" y="507827"/>
                </a:cubicBezTo>
                <a:cubicBezTo>
                  <a:pt x="485143" y="518072"/>
                  <a:pt x="475630" y="521730"/>
                  <a:pt x="460995" y="518803"/>
                </a:cubicBezTo>
                <a:cubicBezTo>
                  <a:pt x="358552" y="518803"/>
                  <a:pt x="289769" y="483680"/>
                  <a:pt x="254645" y="413433"/>
                </a:cubicBezTo>
                <a:cubicBezTo>
                  <a:pt x="235620" y="463191"/>
                  <a:pt x="200496" y="503437"/>
                  <a:pt x="149275" y="534170"/>
                </a:cubicBezTo>
                <a:lnTo>
                  <a:pt x="140494" y="525389"/>
                </a:lnTo>
                <a:cubicBezTo>
                  <a:pt x="172690" y="477094"/>
                  <a:pt x="193911" y="425141"/>
                  <a:pt x="204155" y="369529"/>
                </a:cubicBezTo>
                <a:cubicBezTo>
                  <a:pt x="208546" y="346113"/>
                  <a:pt x="210741" y="325624"/>
                  <a:pt x="210741" y="308063"/>
                </a:cubicBezTo>
                <a:cubicBezTo>
                  <a:pt x="210741" y="303672"/>
                  <a:pt x="211473" y="301477"/>
                  <a:pt x="212936" y="301477"/>
                </a:cubicBezTo>
                <a:cubicBezTo>
                  <a:pt x="214399" y="300014"/>
                  <a:pt x="217326" y="300014"/>
                  <a:pt x="221717" y="301477"/>
                </a:cubicBezTo>
                <a:cubicBezTo>
                  <a:pt x="239279" y="307331"/>
                  <a:pt x="256840" y="313185"/>
                  <a:pt x="274402" y="319039"/>
                </a:cubicBezTo>
                <a:cubicBezTo>
                  <a:pt x="278792" y="323429"/>
                  <a:pt x="280256" y="327820"/>
                  <a:pt x="278792" y="332210"/>
                </a:cubicBezTo>
                <a:cubicBezTo>
                  <a:pt x="278792" y="335137"/>
                  <a:pt x="276597" y="342454"/>
                  <a:pt x="272207" y="354162"/>
                </a:cubicBezTo>
                <a:cubicBezTo>
                  <a:pt x="267816" y="367334"/>
                  <a:pt x="264889" y="376846"/>
                  <a:pt x="263426" y="382700"/>
                </a:cubicBezTo>
                <a:cubicBezTo>
                  <a:pt x="280988" y="401725"/>
                  <a:pt x="300745" y="416360"/>
                  <a:pt x="322697" y="426604"/>
                </a:cubicBezTo>
                <a:lnTo>
                  <a:pt x="322697" y="279525"/>
                </a:lnTo>
                <a:lnTo>
                  <a:pt x="285378" y="279525"/>
                </a:lnTo>
                <a:cubicBezTo>
                  <a:pt x="266353" y="279525"/>
                  <a:pt x="238547" y="280988"/>
                  <a:pt x="201960" y="283915"/>
                </a:cubicBezTo>
                <a:lnTo>
                  <a:pt x="180008" y="250987"/>
                </a:lnTo>
                <a:cubicBezTo>
                  <a:pt x="194643" y="250987"/>
                  <a:pt x="218790" y="250255"/>
                  <a:pt x="252450" y="248792"/>
                </a:cubicBezTo>
                <a:cubicBezTo>
                  <a:pt x="265621" y="248792"/>
                  <a:pt x="273670" y="248792"/>
                  <a:pt x="276597" y="248792"/>
                </a:cubicBezTo>
                <a:lnTo>
                  <a:pt x="406115" y="244402"/>
                </a:lnTo>
                <a:cubicBezTo>
                  <a:pt x="409042" y="244402"/>
                  <a:pt x="413432" y="244402"/>
                  <a:pt x="419286" y="244402"/>
                </a:cubicBezTo>
                <a:cubicBezTo>
                  <a:pt x="457337" y="241475"/>
                  <a:pt x="483679" y="237816"/>
                  <a:pt x="498314" y="233425"/>
                </a:cubicBezTo>
                <a:close/>
                <a:moveTo>
                  <a:pt x="377577" y="136836"/>
                </a:moveTo>
                <a:lnTo>
                  <a:pt x="289769" y="141226"/>
                </a:lnTo>
                <a:lnTo>
                  <a:pt x="289769" y="178545"/>
                </a:lnTo>
                <a:lnTo>
                  <a:pt x="384163" y="174155"/>
                </a:lnTo>
                <a:cubicBezTo>
                  <a:pt x="395871" y="174155"/>
                  <a:pt x="406115" y="173423"/>
                  <a:pt x="414896" y="171959"/>
                </a:cubicBezTo>
                <a:lnTo>
                  <a:pt x="414896" y="136836"/>
                </a:lnTo>
                <a:cubicBezTo>
                  <a:pt x="406115" y="136836"/>
                  <a:pt x="393675" y="136836"/>
                  <a:pt x="377577" y="136836"/>
                </a:cubicBezTo>
                <a:close/>
                <a:moveTo>
                  <a:pt x="417091" y="68784"/>
                </a:moveTo>
                <a:lnTo>
                  <a:pt x="289769" y="73175"/>
                </a:lnTo>
                <a:lnTo>
                  <a:pt x="289769" y="112689"/>
                </a:lnTo>
                <a:lnTo>
                  <a:pt x="370991" y="108298"/>
                </a:lnTo>
                <a:cubicBezTo>
                  <a:pt x="375382" y="108298"/>
                  <a:pt x="381968" y="107566"/>
                  <a:pt x="390748" y="106103"/>
                </a:cubicBezTo>
                <a:cubicBezTo>
                  <a:pt x="398066" y="106103"/>
                  <a:pt x="403188" y="106103"/>
                  <a:pt x="406115" y="106103"/>
                </a:cubicBezTo>
                <a:cubicBezTo>
                  <a:pt x="409042" y="110493"/>
                  <a:pt x="412701" y="114884"/>
                  <a:pt x="417091" y="119274"/>
                </a:cubicBezTo>
                <a:close/>
                <a:moveTo>
                  <a:pt x="423677" y="11709"/>
                </a:moveTo>
                <a:cubicBezTo>
                  <a:pt x="425140" y="10245"/>
                  <a:pt x="428067" y="10977"/>
                  <a:pt x="432457" y="13904"/>
                </a:cubicBezTo>
                <a:cubicBezTo>
                  <a:pt x="439775" y="19758"/>
                  <a:pt x="451483" y="28539"/>
                  <a:pt x="467581" y="40247"/>
                </a:cubicBezTo>
                <a:cubicBezTo>
                  <a:pt x="480752" y="47564"/>
                  <a:pt x="488801" y="52686"/>
                  <a:pt x="491728" y="55613"/>
                </a:cubicBezTo>
                <a:cubicBezTo>
                  <a:pt x="497582" y="60003"/>
                  <a:pt x="500509" y="63662"/>
                  <a:pt x="500509" y="66589"/>
                </a:cubicBezTo>
                <a:cubicBezTo>
                  <a:pt x="500509" y="69516"/>
                  <a:pt x="497582" y="71711"/>
                  <a:pt x="491728" y="73175"/>
                </a:cubicBezTo>
                <a:cubicBezTo>
                  <a:pt x="482947" y="76102"/>
                  <a:pt x="479289" y="81956"/>
                  <a:pt x="480752" y="90736"/>
                </a:cubicBezTo>
                <a:cubicBezTo>
                  <a:pt x="479289" y="106835"/>
                  <a:pt x="478557" y="141226"/>
                  <a:pt x="478557" y="193912"/>
                </a:cubicBezTo>
                <a:cubicBezTo>
                  <a:pt x="478557" y="198302"/>
                  <a:pt x="477825" y="201229"/>
                  <a:pt x="476362" y="202692"/>
                </a:cubicBezTo>
                <a:cubicBezTo>
                  <a:pt x="467581" y="207083"/>
                  <a:pt x="450019" y="212937"/>
                  <a:pt x="423677" y="220254"/>
                </a:cubicBezTo>
                <a:cubicBezTo>
                  <a:pt x="416359" y="221718"/>
                  <a:pt x="413432" y="219522"/>
                  <a:pt x="414896" y="213668"/>
                </a:cubicBezTo>
                <a:lnTo>
                  <a:pt x="414896" y="202692"/>
                </a:lnTo>
                <a:cubicBezTo>
                  <a:pt x="407578" y="202692"/>
                  <a:pt x="399529" y="202692"/>
                  <a:pt x="390748" y="202692"/>
                </a:cubicBezTo>
                <a:lnTo>
                  <a:pt x="289769" y="207083"/>
                </a:lnTo>
                <a:cubicBezTo>
                  <a:pt x="289769" y="212937"/>
                  <a:pt x="288305" y="216595"/>
                  <a:pt x="285378" y="218059"/>
                </a:cubicBezTo>
                <a:cubicBezTo>
                  <a:pt x="266353" y="225376"/>
                  <a:pt x="248791" y="230498"/>
                  <a:pt x="232693" y="233425"/>
                </a:cubicBezTo>
                <a:cubicBezTo>
                  <a:pt x="229766" y="234889"/>
                  <a:pt x="227571" y="234889"/>
                  <a:pt x="226107" y="233425"/>
                </a:cubicBezTo>
                <a:cubicBezTo>
                  <a:pt x="226107" y="233425"/>
                  <a:pt x="226107" y="231962"/>
                  <a:pt x="226107" y="229035"/>
                </a:cubicBezTo>
                <a:cubicBezTo>
                  <a:pt x="226107" y="218791"/>
                  <a:pt x="226107" y="196839"/>
                  <a:pt x="226107" y="163179"/>
                </a:cubicBezTo>
                <a:cubicBezTo>
                  <a:pt x="227571" y="123665"/>
                  <a:pt x="228302" y="95859"/>
                  <a:pt x="228302" y="79760"/>
                </a:cubicBezTo>
                <a:cubicBezTo>
                  <a:pt x="228302" y="63662"/>
                  <a:pt x="228302" y="47564"/>
                  <a:pt x="228302" y="31466"/>
                </a:cubicBezTo>
                <a:cubicBezTo>
                  <a:pt x="226839" y="27075"/>
                  <a:pt x="226839" y="24148"/>
                  <a:pt x="228302" y="22685"/>
                </a:cubicBezTo>
                <a:cubicBezTo>
                  <a:pt x="229766" y="21221"/>
                  <a:pt x="231961" y="21221"/>
                  <a:pt x="234888" y="22685"/>
                </a:cubicBezTo>
                <a:cubicBezTo>
                  <a:pt x="243669" y="25612"/>
                  <a:pt x="258304" y="31466"/>
                  <a:pt x="278792" y="40247"/>
                </a:cubicBezTo>
                <a:cubicBezTo>
                  <a:pt x="283183" y="41710"/>
                  <a:pt x="286842" y="43173"/>
                  <a:pt x="289769" y="44637"/>
                </a:cubicBezTo>
                <a:lnTo>
                  <a:pt x="406115" y="40247"/>
                </a:lnTo>
                <a:cubicBezTo>
                  <a:pt x="410505" y="40247"/>
                  <a:pt x="414164" y="38051"/>
                  <a:pt x="417091" y="33661"/>
                </a:cubicBezTo>
                <a:cubicBezTo>
                  <a:pt x="420018" y="29270"/>
                  <a:pt x="421481" y="24148"/>
                  <a:pt x="421481" y="18294"/>
                </a:cubicBezTo>
                <a:cubicBezTo>
                  <a:pt x="422945" y="13904"/>
                  <a:pt x="423677" y="11709"/>
                  <a:pt x="423677" y="11709"/>
                </a:cubicBezTo>
                <a:close/>
                <a:moveTo>
                  <a:pt x="83418" y="733"/>
                </a:moveTo>
                <a:cubicBezTo>
                  <a:pt x="84882" y="-731"/>
                  <a:pt x="88540" y="1"/>
                  <a:pt x="94394" y="2928"/>
                </a:cubicBezTo>
                <a:cubicBezTo>
                  <a:pt x="114883" y="8782"/>
                  <a:pt x="132445" y="16099"/>
                  <a:pt x="147080" y="24880"/>
                </a:cubicBezTo>
                <a:cubicBezTo>
                  <a:pt x="151470" y="26343"/>
                  <a:pt x="153665" y="30002"/>
                  <a:pt x="153665" y="35856"/>
                </a:cubicBezTo>
                <a:cubicBezTo>
                  <a:pt x="152202" y="46100"/>
                  <a:pt x="151470" y="65857"/>
                  <a:pt x="151470" y="95127"/>
                </a:cubicBezTo>
                <a:lnTo>
                  <a:pt x="151470" y="123665"/>
                </a:lnTo>
                <a:cubicBezTo>
                  <a:pt x="166105" y="120738"/>
                  <a:pt x="180008" y="118543"/>
                  <a:pt x="193179" y="117079"/>
                </a:cubicBezTo>
                <a:cubicBezTo>
                  <a:pt x="201960" y="127323"/>
                  <a:pt x="210009" y="136104"/>
                  <a:pt x="217326" y="143422"/>
                </a:cubicBezTo>
                <a:cubicBezTo>
                  <a:pt x="218790" y="146349"/>
                  <a:pt x="219522" y="148544"/>
                  <a:pt x="219522" y="150007"/>
                </a:cubicBezTo>
                <a:cubicBezTo>
                  <a:pt x="218058" y="151471"/>
                  <a:pt x="215131" y="152202"/>
                  <a:pt x="210741" y="152202"/>
                </a:cubicBezTo>
                <a:cubicBezTo>
                  <a:pt x="187325" y="152202"/>
                  <a:pt x="168300" y="152934"/>
                  <a:pt x="153665" y="154398"/>
                </a:cubicBezTo>
                <a:lnTo>
                  <a:pt x="151470" y="154398"/>
                </a:lnTo>
                <a:cubicBezTo>
                  <a:pt x="151470" y="179277"/>
                  <a:pt x="151470" y="204888"/>
                  <a:pt x="151470" y="231230"/>
                </a:cubicBezTo>
                <a:lnTo>
                  <a:pt x="206350" y="211473"/>
                </a:lnTo>
                <a:lnTo>
                  <a:pt x="212936" y="222449"/>
                </a:lnTo>
                <a:cubicBezTo>
                  <a:pt x="195374" y="235621"/>
                  <a:pt x="174886" y="250255"/>
                  <a:pt x="151470" y="266354"/>
                </a:cubicBezTo>
                <a:cubicBezTo>
                  <a:pt x="151470" y="279525"/>
                  <a:pt x="151470" y="291965"/>
                  <a:pt x="151470" y="303672"/>
                </a:cubicBezTo>
                <a:cubicBezTo>
                  <a:pt x="150006" y="375383"/>
                  <a:pt x="145616" y="419287"/>
                  <a:pt x="138299" y="435385"/>
                </a:cubicBezTo>
                <a:cubicBezTo>
                  <a:pt x="128054" y="467582"/>
                  <a:pt x="110493" y="496119"/>
                  <a:pt x="85614" y="520999"/>
                </a:cubicBezTo>
                <a:cubicBezTo>
                  <a:pt x="73906" y="531243"/>
                  <a:pt x="65857" y="534902"/>
                  <a:pt x="61466" y="531975"/>
                </a:cubicBezTo>
                <a:cubicBezTo>
                  <a:pt x="57076" y="529048"/>
                  <a:pt x="57076" y="520267"/>
                  <a:pt x="61466" y="505632"/>
                </a:cubicBezTo>
                <a:cubicBezTo>
                  <a:pt x="64393" y="490997"/>
                  <a:pt x="62198" y="480021"/>
                  <a:pt x="54881" y="472704"/>
                </a:cubicBezTo>
                <a:cubicBezTo>
                  <a:pt x="46100" y="460996"/>
                  <a:pt x="29270" y="444898"/>
                  <a:pt x="4391" y="424409"/>
                </a:cubicBezTo>
                <a:lnTo>
                  <a:pt x="13171" y="413433"/>
                </a:lnTo>
                <a:lnTo>
                  <a:pt x="74637" y="435385"/>
                </a:lnTo>
                <a:cubicBezTo>
                  <a:pt x="79028" y="410506"/>
                  <a:pt x="82687" y="370260"/>
                  <a:pt x="85614" y="314648"/>
                </a:cubicBezTo>
                <a:cubicBezTo>
                  <a:pt x="82687" y="316112"/>
                  <a:pt x="78296" y="319039"/>
                  <a:pt x="72442" y="323429"/>
                </a:cubicBezTo>
                <a:cubicBezTo>
                  <a:pt x="63661" y="329283"/>
                  <a:pt x="57076" y="333674"/>
                  <a:pt x="52685" y="336601"/>
                </a:cubicBezTo>
                <a:cubicBezTo>
                  <a:pt x="48295" y="339527"/>
                  <a:pt x="44636" y="339527"/>
                  <a:pt x="41709" y="336601"/>
                </a:cubicBezTo>
                <a:cubicBezTo>
                  <a:pt x="41709" y="338064"/>
                  <a:pt x="40977" y="338064"/>
                  <a:pt x="39514" y="336601"/>
                </a:cubicBezTo>
                <a:cubicBezTo>
                  <a:pt x="38051" y="333674"/>
                  <a:pt x="35124" y="330015"/>
                  <a:pt x="30733" y="325624"/>
                </a:cubicBezTo>
                <a:cubicBezTo>
                  <a:pt x="17562" y="308063"/>
                  <a:pt x="8781" y="293428"/>
                  <a:pt x="4391" y="281720"/>
                </a:cubicBezTo>
                <a:lnTo>
                  <a:pt x="85614" y="253182"/>
                </a:lnTo>
                <a:cubicBezTo>
                  <a:pt x="85614" y="222449"/>
                  <a:pt x="85614" y="190985"/>
                  <a:pt x="85614" y="158788"/>
                </a:cubicBezTo>
                <a:lnTo>
                  <a:pt x="74637" y="158788"/>
                </a:lnTo>
                <a:cubicBezTo>
                  <a:pt x="57076" y="161715"/>
                  <a:pt x="40977" y="163179"/>
                  <a:pt x="26343" y="163179"/>
                </a:cubicBezTo>
                <a:lnTo>
                  <a:pt x="6586" y="132446"/>
                </a:lnTo>
                <a:cubicBezTo>
                  <a:pt x="15367" y="132446"/>
                  <a:pt x="27806" y="131714"/>
                  <a:pt x="43904" y="130250"/>
                </a:cubicBezTo>
                <a:cubicBezTo>
                  <a:pt x="54149" y="130250"/>
                  <a:pt x="61466" y="130250"/>
                  <a:pt x="65857" y="130250"/>
                </a:cubicBezTo>
                <a:lnTo>
                  <a:pt x="85614" y="128055"/>
                </a:lnTo>
                <a:lnTo>
                  <a:pt x="85614" y="95127"/>
                </a:lnTo>
                <a:cubicBezTo>
                  <a:pt x="85614" y="55613"/>
                  <a:pt x="84882" y="27807"/>
                  <a:pt x="83418" y="11709"/>
                </a:cubicBezTo>
                <a:cubicBezTo>
                  <a:pt x="81955" y="5855"/>
                  <a:pt x="81955" y="2196"/>
                  <a:pt x="83418" y="7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颜宋简体_中" panose="02000000000000000000" pitchFamily="2" charset="-122"/>
              <a:ea typeface="方正颜宋简体_中" panose="02000000000000000000" pitchFamily="2" charset="-122"/>
              <a:cs typeface="方正颜宋简体_中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19638" y="2236258"/>
            <a:ext cx="3871444" cy="1929695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16.1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近似算法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16.2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启发式搜索算法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16.3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随机算法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1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16.1 </a:t>
            </a:r>
            <a:r>
              <a:rPr lang="zh-CN" altLang="en-US" dirty="0"/>
              <a:t>近似算法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FCF70B8-670E-40A6-B365-36A8B48ED58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>
                <a:latin typeface="+mn-ea"/>
                <a:ea typeface="+mn-ea"/>
              </a:rPr>
              <a:t>    针对难以在多项式时间内精确求得最优解的问题，一种可行的替代方案是：不追求最优解，而是退而求其次，找到一种方法能够在多项式时间内求得近似最优解。在实际应用中，近似最优解往往能满足实际需要。求得近似最优解的算法就称为近似算法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近似算法的性能比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16.1 </a:t>
            </a:r>
            <a:r>
              <a:rPr lang="zh-CN" altLang="en-US" dirty="0"/>
              <a:t>近似算法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FCF70B8-670E-40A6-B365-36A8B48ED586}"/>
                  </a:ext>
                </a:extLst>
              </p:cNvPr>
              <p:cNvSpPr>
                <a:spLocks noGrp="1"/>
              </p:cNvSpPr>
              <p:nvPr>
                <p:ph idx="11"/>
              </p:nvPr>
            </p:nvSpPr>
            <p:spPr/>
            <p:txBody>
              <a:bodyPr>
                <a:noAutofit/>
              </a:bodyPr>
              <a:lstStyle/>
              <a:p>
                <a:pPr indent="266700" algn="just"/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对于规模为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的输入，若近似算法得到的近似解的代价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与最优解的代价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满足：</a:t>
                </a:r>
                <a:endParaRPr lang="zh-CN" alt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zh-CN" altLang="zh-CN" sz="2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CN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zh-CN" sz="2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zh-CN" sz="2800" i="1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i="1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𝜌</m:t>
                      </m:r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则称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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为该近似算法的</a:t>
                </a:r>
                <a:r>
                  <a:rPr lang="zh-CN" altLang="zh-CN" sz="2800" b="1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近似比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800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近似比为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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的算法，也称为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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)-</a:t>
                </a:r>
                <a:r>
                  <a:rPr lang="zh-CN" altLang="zh-CN" sz="2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近似算法。</a:t>
                </a:r>
                <a:endParaRPr lang="zh-CN" altLang="zh-CN" sz="2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7FCF70B8-670E-40A6-B365-36A8B48ED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blipFill>
                <a:blip r:embed="rId2"/>
                <a:stretch>
                  <a:fillRect l="-1158" t="-2410" r="-1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56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例：顶点覆盖问题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16.1 </a:t>
            </a:r>
            <a:r>
              <a:rPr lang="zh-CN" altLang="en-US" dirty="0"/>
              <a:t>近似算法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FCF70B8-670E-40A6-B365-36A8B48ED58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无向图的顶点覆盖是图中一些顶点的集合，使得图中的每条边都至少以该集合中的一个顶点为端点。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形式化地，无向图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）的一个顶点覆盖是一个顶点子集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V'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，若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的一条边，则必有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V'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V'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中每条边都至少有一个端点在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V’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顶点覆盖问题是指在给定的无向图中，找出一个包含顶点数最少的顶点覆盖，称这样的顶点覆盖为最优顶点覆盖。</a:t>
            </a:r>
            <a:endParaRPr lang="en-US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目前尚无精确求解该问题的多项式时间算法。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7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例：顶点覆盖问题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16.1 </a:t>
            </a:r>
            <a:r>
              <a:rPr lang="zh-CN" altLang="en-US" dirty="0"/>
              <a:t>近似算法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6203DA0-45FC-F6D0-F49C-00FCD76D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149404"/>
              </p:ext>
            </p:extLst>
          </p:nvPr>
        </p:nvGraphicFramePr>
        <p:xfrm>
          <a:off x="914400" y="1521528"/>
          <a:ext cx="10548257" cy="4401565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0548257">
                  <a:extLst>
                    <a:ext uri="{9D8B030D-6E8A-4147-A177-3AD203B41FA5}">
                      <a16:colId xmlns:a16="http://schemas.microsoft.com/office/drawing/2014/main" val="174495033"/>
                    </a:ext>
                  </a:extLst>
                </a:gridCol>
              </a:tblGrid>
              <a:tr h="397270">
                <a:tc>
                  <a:txBody>
                    <a:bodyPr/>
                    <a:lstStyle/>
                    <a:p>
                      <a:pPr algn="just"/>
                      <a:r>
                        <a:rPr lang="zh-CN" sz="2800" kern="100" dirty="0">
                          <a:effectLst/>
                        </a:rPr>
                        <a:t>算法</a:t>
                      </a:r>
                      <a:r>
                        <a:rPr lang="en-US" sz="2800" kern="100" dirty="0">
                          <a:effectLst/>
                        </a:rPr>
                        <a:t>16.1 </a:t>
                      </a:r>
                      <a:r>
                        <a:rPr lang="zh-CN" sz="2800" kern="100" dirty="0">
                          <a:effectLst/>
                        </a:rPr>
                        <a:t>顶点覆盖问题的近似算法 </a:t>
                      </a:r>
                      <a:r>
                        <a:rPr lang="en-US" sz="2800" kern="100" dirty="0" err="1">
                          <a:effectLst/>
                        </a:rPr>
                        <a:t>VertexCoverApproximation</a:t>
                      </a:r>
                      <a:r>
                        <a:rPr lang="en-US" sz="2800" kern="100" dirty="0">
                          <a:effectLst/>
                        </a:rPr>
                        <a:t>(E)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7261351"/>
                  </a:ext>
                </a:extLst>
              </a:tr>
              <a:tr h="794539">
                <a:tc>
                  <a:txBody>
                    <a:bodyPr/>
                    <a:lstStyle/>
                    <a:p>
                      <a:pPr algn="just"/>
                      <a:r>
                        <a:rPr lang="zh-CN" sz="2800" kern="100" dirty="0">
                          <a:effectLst/>
                        </a:rPr>
                        <a:t>输入：图的边集合</a:t>
                      </a:r>
                      <a:r>
                        <a:rPr lang="en-US" sz="2800" kern="100" dirty="0">
                          <a:effectLst/>
                        </a:rPr>
                        <a:t>E</a:t>
                      </a:r>
                      <a:endParaRPr lang="zh-CN" sz="2800" kern="100" dirty="0">
                        <a:effectLst/>
                      </a:endParaRPr>
                    </a:p>
                    <a:p>
                      <a:pPr algn="just"/>
                      <a:r>
                        <a:rPr lang="zh-CN" sz="2800" kern="100" dirty="0">
                          <a:effectLst/>
                        </a:rPr>
                        <a:t>输出：近似最优顶点覆盖集合</a:t>
                      </a:r>
                      <a:r>
                        <a:rPr lang="en-US" sz="2800" kern="100" dirty="0">
                          <a:effectLst/>
                        </a:rPr>
                        <a:t>C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96563"/>
                  </a:ext>
                </a:extLst>
              </a:tr>
              <a:tr h="3121405">
                <a:tc>
                  <a:txBody>
                    <a:bodyPr/>
                    <a:lstStyle/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2800" dirty="0" err="1">
                          <a:effectLst/>
                        </a:rPr>
                        <a:t>InitSet</a:t>
                      </a:r>
                      <a:r>
                        <a:rPr lang="en-US" sz="2800" dirty="0">
                          <a:effectLst/>
                        </a:rPr>
                        <a:t>(C)	//</a:t>
                      </a:r>
                      <a:r>
                        <a:rPr lang="zh-CN" sz="2800" dirty="0">
                          <a:effectLst/>
                        </a:rPr>
                        <a:t>将顶点覆盖集合初始化为空 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2800" dirty="0">
                          <a:effectLst/>
                        </a:rPr>
                        <a:t>while </a:t>
                      </a:r>
                      <a:r>
                        <a:rPr lang="en-US" sz="2800" dirty="0" err="1">
                          <a:effectLst/>
                        </a:rPr>
                        <a:t>IsEmpty</a:t>
                      </a:r>
                      <a:r>
                        <a:rPr lang="en-US" sz="2800" dirty="0">
                          <a:effectLst/>
                        </a:rPr>
                        <a:t>(E)≠true do			 </a:t>
                      </a:r>
                      <a:endParaRPr lang="zh-CN" sz="28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2800" dirty="0">
                          <a:effectLst/>
                        </a:rPr>
                        <a:t>|  </a:t>
                      </a:r>
                      <a:r>
                        <a:rPr lang="zh-CN" sz="2800" dirty="0">
                          <a:effectLst/>
                        </a:rPr>
                        <a:t>从</a:t>
                      </a:r>
                      <a:r>
                        <a:rPr lang="en-US" sz="2800" dirty="0">
                          <a:effectLst/>
                        </a:rPr>
                        <a:t>E</a:t>
                      </a:r>
                      <a:r>
                        <a:rPr lang="zh-CN" sz="2800" dirty="0">
                          <a:effectLst/>
                        </a:rPr>
                        <a:t>中任意选取一条边</a:t>
                      </a:r>
                      <a:r>
                        <a:rPr lang="en-US" sz="2800" dirty="0">
                          <a:effectLst/>
                        </a:rPr>
                        <a:t>(u, v)</a:t>
                      </a:r>
                      <a:endParaRPr lang="zh-CN" sz="28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2800" dirty="0">
                          <a:effectLst/>
                        </a:rPr>
                        <a:t>|  Insert(C, u, v)  //</a:t>
                      </a:r>
                      <a:r>
                        <a:rPr lang="zh-CN" sz="2800" dirty="0">
                          <a:effectLst/>
                        </a:rPr>
                        <a:t>将顶点</a:t>
                      </a:r>
                      <a:r>
                        <a:rPr lang="en-US" sz="2800" dirty="0">
                          <a:effectLst/>
                        </a:rPr>
                        <a:t>u</a:t>
                      </a:r>
                      <a:r>
                        <a:rPr lang="zh-CN" sz="2800" dirty="0">
                          <a:effectLst/>
                        </a:rPr>
                        <a:t>和 </a:t>
                      </a:r>
                      <a:r>
                        <a:rPr lang="en-US" sz="2800" dirty="0">
                          <a:effectLst/>
                        </a:rPr>
                        <a:t>v</a:t>
                      </a:r>
                      <a:r>
                        <a:rPr lang="zh-CN" sz="2800" dirty="0">
                          <a:effectLst/>
                        </a:rPr>
                        <a:t>插入顶点覆盖集合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2800" dirty="0">
                          <a:effectLst/>
                        </a:rPr>
                        <a:t>|  Delete(E, u, v) //</a:t>
                      </a:r>
                      <a:r>
                        <a:rPr lang="zh-CN" sz="2800" dirty="0">
                          <a:effectLst/>
                        </a:rPr>
                        <a:t>从</a:t>
                      </a:r>
                      <a:r>
                        <a:rPr lang="en-US" sz="2800" dirty="0">
                          <a:effectLst/>
                        </a:rPr>
                        <a:t>E</a:t>
                      </a:r>
                      <a:r>
                        <a:rPr lang="zh-CN" sz="2800" dirty="0">
                          <a:effectLst/>
                        </a:rPr>
                        <a:t>中删除以顶点</a:t>
                      </a:r>
                      <a:r>
                        <a:rPr lang="en-US" sz="2800" dirty="0">
                          <a:effectLst/>
                        </a:rPr>
                        <a:t>u</a:t>
                      </a:r>
                      <a:r>
                        <a:rPr lang="zh-CN" sz="2800" dirty="0">
                          <a:effectLst/>
                        </a:rPr>
                        <a:t>或顶点</a:t>
                      </a:r>
                      <a:r>
                        <a:rPr lang="en-US" sz="2800" dirty="0">
                          <a:effectLst/>
                        </a:rPr>
                        <a:t>v</a:t>
                      </a:r>
                      <a:r>
                        <a:rPr lang="zh-CN" sz="2800" dirty="0">
                          <a:effectLst/>
                        </a:rPr>
                        <a:t>为端点的所有边</a:t>
                      </a: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2800" dirty="0">
                          <a:effectLst/>
                        </a:rPr>
                        <a:t>end</a:t>
                      </a:r>
                      <a:endParaRPr lang="zh-CN" sz="2800" dirty="0">
                        <a:effectLst/>
                      </a:endParaRPr>
                    </a:p>
                    <a:p>
                      <a:pPr marL="342900" lvl="0" indent="-342900">
                        <a:buFont typeface="+mj-lt"/>
                        <a:buAutoNum type="arabicPeriod"/>
                      </a:pPr>
                      <a:r>
                        <a:rPr lang="en-US" sz="2800" dirty="0">
                          <a:effectLst/>
                        </a:rPr>
                        <a:t>return C</a:t>
                      </a:r>
                      <a:endParaRPr lang="zh-CN" sz="28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14532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2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例：顶点覆盖问题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16.1 </a:t>
            </a:r>
            <a:r>
              <a:rPr lang="zh-CN" altLang="en-US" dirty="0"/>
              <a:t>近似算法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DBBAB5-F6B9-97FD-7CEC-55EFFF4C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68" y="1966034"/>
            <a:ext cx="9316750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00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例：顶点覆盖问题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16.1 </a:t>
            </a:r>
            <a:r>
              <a:rPr lang="zh-CN" altLang="en-US" dirty="0"/>
              <a:t>近似算法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FCF70B8-670E-40A6-B365-36A8B48ED58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4225" y="1047749"/>
            <a:ext cx="11055325" cy="5057775"/>
          </a:xfrm>
        </p:spPr>
        <p:txBody>
          <a:bodyPr>
            <a:noAutofit/>
          </a:bodyPr>
          <a:lstStyle/>
          <a:p>
            <a:pPr algn="just"/>
            <a:r>
              <a:rPr lang="zh-CN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16-1 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en-US" altLang="zh-CN" sz="2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VertexCoverApproximation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的近似比为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altLang="zh-CN" sz="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zh-CN" altLang="zh-CN" sz="2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：设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为算法每次迭代过程中选出的边（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）的集合，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为最优顶点覆盖。在算法迭代过程中，若一条边被选中，与该边有共同端点的边随后都将被删去，故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中的边没有共同的端点。这意味着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中的一个顶点最多只能覆盖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中的一条边，故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中的顶点个数大于等于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中的边数，即：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|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| 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又由于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中每次被选出的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条边的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个端点均被放入集合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中，故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中顶点个数等于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中边数的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倍，即：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= 2| 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综上，有：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= 2| 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2| 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 |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81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4752</TotalTime>
  <Words>3137</Words>
  <Application>Microsoft Office PowerPoint</Application>
  <PresentationFormat>宽屏</PresentationFormat>
  <Paragraphs>170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等线</vt:lpstr>
      <vt:lpstr>方正美黑简体</vt:lpstr>
      <vt:lpstr>方正颜宋简体_中</vt:lpstr>
      <vt:lpstr>华文中宋</vt:lpstr>
      <vt:lpstr>宋体</vt:lpstr>
      <vt:lpstr>微软雅黑</vt:lpstr>
      <vt:lpstr>Arial</vt:lpstr>
      <vt:lpstr>Bauhaus 93</vt:lpstr>
      <vt:lpstr>Calibri</vt:lpstr>
      <vt:lpstr>Calibri Light</vt:lpstr>
      <vt:lpstr>Cambria Math</vt:lpstr>
      <vt:lpstr>Symbol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动机</vt:lpstr>
      <vt:lpstr>近似算法的性能比</vt:lpstr>
      <vt:lpstr>例：顶点覆盖问题</vt:lpstr>
      <vt:lpstr>例：顶点覆盖问题</vt:lpstr>
      <vt:lpstr>例：顶点覆盖问题</vt:lpstr>
      <vt:lpstr>例：顶点覆盖问题</vt:lpstr>
      <vt:lpstr>例：离散背包问题</vt:lpstr>
      <vt:lpstr>A算法与A*算法</vt:lpstr>
      <vt:lpstr>八数码问题</vt:lpstr>
      <vt:lpstr>八数码问题</vt:lpstr>
      <vt:lpstr>A*算法</vt:lpstr>
      <vt:lpstr>A*算法的单调限制条件</vt:lpstr>
      <vt:lpstr>局部搜索算法</vt:lpstr>
      <vt:lpstr>例：顶点覆盖问题</vt:lpstr>
      <vt:lpstr>模拟退火算法</vt:lpstr>
      <vt:lpstr>基本思想</vt:lpstr>
      <vt:lpstr>随机算法的分类</vt:lpstr>
      <vt:lpstr>例：素数测试（蒙特卡洛型随机算法）</vt:lpstr>
      <vt:lpstr>例：随机快速选择（拉斯维加斯型随机算法）</vt:lpstr>
      <vt:lpstr>例：随机快速选择（拉斯维加斯型随机算法）</vt:lpstr>
      <vt:lpstr>例：随机快速选择（拉斯维加斯型随机算法）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s048093</cp:lastModifiedBy>
  <cp:revision>266</cp:revision>
  <dcterms:created xsi:type="dcterms:W3CDTF">2023-07-28T08:56:46Z</dcterms:created>
  <dcterms:modified xsi:type="dcterms:W3CDTF">2023-08-14T15:09:17Z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575BE437404044CA4A81C364E200AF97_42</vt:lpwstr>
  </property>
  <property fmtid="{D5CDD505-2E9C-101B-9397-08002B2CF9AE}" pid="3" name="KSOProductBuildVer">
    <vt:lpwstr>2052-5.4.0.7910</vt:lpwstr>
  </property>
</Properties>
</file>