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65" r:id="rId5"/>
  </p:sldMasterIdLst>
  <p:notesMasterIdLst>
    <p:notesMasterId r:id="rId24"/>
  </p:notesMasterIdLst>
  <p:handoutMasterIdLst>
    <p:handoutMasterId r:id="rId25"/>
  </p:handoutMasterIdLst>
  <p:sldIdLst>
    <p:sldId id="1390" r:id="rId6"/>
    <p:sldId id="1414" r:id="rId7"/>
    <p:sldId id="1395" r:id="rId8"/>
    <p:sldId id="1407" r:id="rId9"/>
    <p:sldId id="1408" r:id="rId10"/>
    <p:sldId id="1409" r:id="rId11"/>
    <p:sldId id="1410" r:id="rId12"/>
    <p:sldId id="1416" r:id="rId13"/>
    <p:sldId id="1417" r:id="rId14"/>
    <p:sldId id="1418" r:id="rId15"/>
    <p:sldId id="1419" r:id="rId16"/>
    <p:sldId id="1420" r:id="rId17"/>
    <p:sldId id="1422" r:id="rId18"/>
    <p:sldId id="1423" r:id="rId19"/>
    <p:sldId id="1411" r:id="rId20"/>
    <p:sldId id="1403" r:id="rId21"/>
    <p:sldId id="1413" r:id="rId22"/>
    <p:sldId id="1326" r:id="rId23"/>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lor Template" id="{A073DAE3-B461-442F-A3D3-6642BD875E45}">
          <p14:sldIdLst>
            <p14:sldId id="1390"/>
            <p14:sldId id="1414"/>
            <p14:sldId id="1395"/>
            <p14:sldId id="1407"/>
            <p14:sldId id="1408"/>
            <p14:sldId id="1409"/>
            <p14:sldId id="1410"/>
            <p14:sldId id="1416"/>
            <p14:sldId id="1417"/>
            <p14:sldId id="1418"/>
            <p14:sldId id="1419"/>
            <p14:sldId id="1420"/>
            <p14:sldId id="1422"/>
            <p14:sldId id="1423"/>
            <p14:sldId id="1411"/>
            <p14:sldId id="1403"/>
            <p14:sldId id="1413"/>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83B01"/>
    <a:srgbClr val="525252"/>
    <a:srgbClr val="0078D7"/>
    <a:srgbClr val="000000"/>
    <a:srgbClr val="004B1C"/>
    <a:srgbClr val="004B50"/>
    <a:srgbClr val="002050"/>
    <a:srgbClr val="737373"/>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7" autoAdjust="0"/>
    <p:restoredTop sz="77135" autoAdjust="0"/>
  </p:normalViewPr>
  <p:slideViewPr>
    <p:cSldViewPr>
      <p:cViewPr varScale="1">
        <p:scale>
          <a:sx n="51" d="100"/>
          <a:sy n="51" d="100"/>
        </p:scale>
        <p:origin x="200" y="4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3" d="100"/>
          <a:sy n="83" d="100"/>
        </p:scale>
        <p:origin x="303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10/28/2015 11:07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a:t>
            </a:r>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MAKES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a:t>
            </a:r>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10/28/2015 11:07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http://openclassroom.stanford.edu/MainFolder/courses/MachineLearning/exercises/ex8materials/ex8b_10.png</a:t>
            </a:r>
          </a:p>
          <a:p>
            <a:r>
              <a:rPr lang="en-US" dirty="0" smtClean="0"/>
              <a:t>http://docs.oracle.com/cd/B28359_01/datamine.111/b28129/img/scatter_plot_nonlinear.gif</a:t>
            </a:r>
          </a:p>
          <a:p>
            <a:r>
              <a:rPr lang="en-US" dirty="0" smtClean="0"/>
              <a:t>http://spectrum.ieee.org/img/RecommendNEWf1-1348253703748.jpg</a:t>
            </a:r>
          </a:p>
          <a:p>
            <a:endParaRPr lang="en-US" dirty="0" smtClean="0"/>
          </a:p>
          <a:p>
            <a:r>
              <a:rPr lang="en-US" dirty="0" smtClean="0"/>
              <a:t>Hogwarts</a:t>
            </a:r>
            <a:endParaRPr lang="en-US" dirty="0"/>
          </a:p>
        </p:txBody>
      </p:sp>
      <p:sp>
        <p:nvSpPr>
          <p:cNvPr id="4" name="Header Placeholder 3"/>
          <p:cNvSpPr>
            <a:spLocks noGrp="1"/>
          </p:cNvSpPr>
          <p:nvPr>
            <p:ph type="hdr" sz="quarter" idx="10"/>
          </p:nvPr>
        </p:nvSpPr>
        <p:spPr/>
        <p:txBody>
          <a:bodyPr/>
          <a:lstStyle/>
          <a:p>
            <a:r>
              <a:rPr lang="en-US" smtClean="0"/>
              <a:t>Server &amp; Tools Business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6FE629A-1E79-4E31-9BE5-687C75F419CF}" type="datetime1">
              <a:rPr lang="en-US" smtClean="0"/>
              <a:t>10/28/2015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40001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add their data and ask them what predictions can we make from this data</a:t>
            </a:r>
          </a:p>
          <a:p>
            <a:r>
              <a:rPr lang="en-US" dirty="0" smtClean="0"/>
              <a:t>-they should come up with the questions they should</a:t>
            </a:r>
            <a:r>
              <a:rPr lang="en-US" baseline="0" dirty="0" smtClean="0"/>
              <a:t> ask of the data, which of the four types of problems it is, and tell us a feature that is relevant (or multiple)</a:t>
            </a:r>
            <a:endParaRPr lang="en-US" dirty="0"/>
          </a:p>
        </p:txBody>
      </p:sp>
      <p:sp>
        <p:nvSpPr>
          <p:cNvPr id="4" name="Slide Number Placeholder 3"/>
          <p:cNvSpPr>
            <a:spLocks noGrp="1"/>
          </p:cNvSpPr>
          <p:nvPr>
            <p:ph type="sldNum" sz="quarter" idx="10"/>
          </p:nvPr>
        </p:nvSpPr>
        <p:spPr/>
        <p:txBody>
          <a:bodyPr/>
          <a:lstStyle/>
          <a:p>
            <a:fld id="{B4F2D761-535F-4B99-A030-FE92DB4BC8CC}" type="slidenum">
              <a:rPr lang="en-US" smtClean="0"/>
              <a:t>8</a:t>
            </a:fld>
            <a:endParaRPr lang="en-US"/>
          </a:p>
        </p:txBody>
      </p:sp>
    </p:spTree>
    <p:extLst>
      <p:ext uri="{BB962C8B-B14F-4D97-AF65-F5344CB8AC3E}">
        <p14:creationId xmlns:p14="http://schemas.microsoft.com/office/powerpoint/2010/main" val="3585405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F2D761-535F-4B99-A030-FE92DB4BC8CC}" type="slidenum">
              <a:rPr lang="en-US" smtClean="0"/>
              <a:t>9</a:t>
            </a:fld>
            <a:endParaRPr lang="en-US"/>
          </a:p>
        </p:txBody>
      </p:sp>
    </p:spTree>
    <p:extLst>
      <p:ext uri="{BB962C8B-B14F-4D97-AF65-F5344CB8AC3E}">
        <p14:creationId xmlns:p14="http://schemas.microsoft.com/office/powerpoint/2010/main" val="2322887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F2D761-535F-4B99-A030-FE92DB4BC8CC}" type="slidenum">
              <a:rPr lang="en-US" smtClean="0"/>
              <a:t>10</a:t>
            </a:fld>
            <a:endParaRPr lang="en-US"/>
          </a:p>
        </p:txBody>
      </p:sp>
    </p:spTree>
    <p:extLst>
      <p:ext uri="{BB962C8B-B14F-4D97-AF65-F5344CB8AC3E}">
        <p14:creationId xmlns:p14="http://schemas.microsoft.com/office/powerpoint/2010/main" val="2603139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F2D761-535F-4B99-A030-FE92DB4BC8CC}" type="slidenum">
              <a:rPr lang="en-US" smtClean="0"/>
              <a:t>11</a:t>
            </a:fld>
            <a:endParaRPr lang="en-US"/>
          </a:p>
        </p:txBody>
      </p:sp>
    </p:spTree>
    <p:extLst>
      <p:ext uri="{BB962C8B-B14F-4D97-AF65-F5344CB8AC3E}">
        <p14:creationId xmlns:p14="http://schemas.microsoft.com/office/powerpoint/2010/main" val="562805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Dataset: everyone in room stands up</a:t>
            </a:r>
          </a:p>
          <a:p>
            <a:r>
              <a:rPr lang="en-US" dirty="0" smtClean="0"/>
              <a:t>Clean up:</a:t>
            </a:r>
            <a:r>
              <a:rPr lang="en-US" baseline="0" dirty="0" smtClean="0"/>
              <a:t> remove non-students</a:t>
            </a:r>
          </a:p>
          <a:p>
            <a:r>
              <a:rPr lang="en-US" baseline="0" dirty="0" smtClean="0"/>
              <a:t>Split: 15/rest</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Training: count how many jumping jacks each student can do – regression!</a:t>
            </a:r>
            <a:endParaRPr lang="en-US" dirty="0" smtClean="0"/>
          </a:p>
          <a:p>
            <a:endParaRPr lang="en-US" dirty="0"/>
          </a:p>
        </p:txBody>
      </p:sp>
      <p:sp>
        <p:nvSpPr>
          <p:cNvPr id="4" name="Slide Number Placeholder 3"/>
          <p:cNvSpPr>
            <a:spLocks noGrp="1"/>
          </p:cNvSpPr>
          <p:nvPr>
            <p:ph type="sldNum" sz="quarter" idx="10"/>
          </p:nvPr>
        </p:nvSpPr>
        <p:spPr/>
        <p:txBody>
          <a:bodyPr/>
          <a:lstStyle/>
          <a:p>
            <a:fld id="{B4F2D761-535F-4B99-A030-FE92DB4BC8CC}" type="slidenum">
              <a:rPr lang="en-US" smtClean="0"/>
              <a:t>12</a:t>
            </a:fld>
            <a:endParaRPr lang="en-US"/>
          </a:p>
        </p:txBody>
      </p:sp>
    </p:spTree>
    <p:extLst>
      <p:ext uri="{BB962C8B-B14F-4D97-AF65-F5344CB8AC3E}">
        <p14:creationId xmlns:p14="http://schemas.microsoft.com/office/powerpoint/2010/main" val="512145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10/28/2015 11:07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a:t>
            </a:r>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638" y="2125677"/>
            <a:ext cx="5486400" cy="1828800"/>
          </a:xfrm>
          <a:noFill/>
        </p:spPr>
        <p:txBody>
          <a:bodyPr lIns="146304" tIns="91440" rIns="146304" bIns="91440" anchor="t" anchorCtr="0"/>
          <a:lstStyle>
            <a:lvl1pPr>
              <a:defRPr sz="4800" spc="-75" baseline="0">
                <a:gradFill>
                  <a:gsLst>
                    <a:gs pos="16162">
                      <a:schemeClr val="tx1"/>
                    </a:gs>
                    <a:gs pos="43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274638" y="3954457"/>
            <a:ext cx="5486400" cy="1737360"/>
          </a:xfrm>
        </p:spPr>
        <p:txBody>
          <a:bodyPr tIns="109728" bIns="109728">
            <a:noAutofit/>
          </a:bodyPr>
          <a:lstStyle>
            <a:lvl1pPr marL="0" indent="0">
              <a:spcBef>
                <a:spcPts val="0"/>
              </a:spcBef>
              <a:buNone/>
              <a:defRPr sz="2800">
                <a:gradFill>
                  <a:gsLst>
                    <a:gs pos="16162">
                      <a:schemeClr val="tx1"/>
                    </a:gs>
                    <a:gs pos="43000">
                      <a:schemeClr val="tx1"/>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2" y="6240429"/>
            <a:ext cx="1280587" cy="274320"/>
          </a:xfrm>
          <a:prstGeom prst="rect">
            <a:avLst/>
          </a:prstGeom>
        </p:spPr>
      </p:pic>
      <p:grpSp>
        <p:nvGrpSpPr>
          <p:cNvPr id="4" name="Group 3"/>
          <p:cNvGrpSpPr/>
          <p:nvPr userDrawn="1"/>
        </p:nvGrpSpPr>
        <p:grpSpPr>
          <a:xfrm>
            <a:off x="4801378" y="2217123"/>
            <a:ext cx="4270807" cy="3383236"/>
            <a:chOff x="6362728" y="1485604"/>
            <a:chExt cx="5396739" cy="4275173"/>
          </a:xfrm>
        </p:grpSpPr>
        <p:sp>
          <p:nvSpPr>
            <p:cNvPr id="12" name="Freeform 11"/>
            <p:cNvSpPr>
              <a:spLocks/>
            </p:cNvSpPr>
            <p:nvPr userDrawn="1"/>
          </p:nvSpPr>
          <p:spPr bwMode="auto">
            <a:xfrm>
              <a:off x="10286428" y="2540869"/>
              <a:ext cx="1228270" cy="499194"/>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3" name="Group 12"/>
            <p:cNvGrpSpPr/>
            <p:nvPr userDrawn="1"/>
          </p:nvGrpSpPr>
          <p:grpSpPr bwMode="auto">
            <a:xfrm>
              <a:off x="6362728" y="3629515"/>
              <a:ext cx="5396739" cy="2131262"/>
              <a:chOff x="8040688" y="7151688"/>
              <a:chExt cx="6745287" cy="2663825"/>
            </a:xfrm>
          </p:grpSpPr>
          <p:sp>
            <p:nvSpPr>
              <p:cNvPr id="14"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Freeform 42"/>
            <p:cNvSpPr>
              <a:spLocks/>
            </p:cNvSpPr>
            <p:nvPr userDrawn="1"/>
          </p:nvSpPr>
          <p:spPr bwMode="auto">
            <a:xfrm>
              <a:off x="8716653" y="1485604"/>
              <a:ext cx="1403969" cy="840253"/>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9"/>
            <p:cNvSpPr>
              <a:spLocks/>
            </p:cNvSpPr>
            <p:nvPr userDrawn="1"/>
          </p:nvSpPr>
          <p:spPr bwMode="auto">
            <a:xfrm flipH="1">
              <a:off x="7542827" y="2325857"/>
              <a:ext cx="731512" cy="297301"/>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514" y="1211287"/>
            <a:ext cx="4206240" cy="2357568"/>
          </a:xfrm>
        </p:spPr>
        <p:txBody>
          <a:bodyPr wrap="square">
            <a:spAutoFit/>
          </a:bodyPr>
          <a:lstStyle>
            <a:lvl1pPr marL="215475" indent="-215475">
              <a:spcBef>
                <a:spcPts val="918"/>
              </a:spcBef>
              <a:buClr>
                <a:schemeClr val="tx1"/>
              </a:buClr>
              <a:buFont typeface="Arial" pitchFamily="34" charset="0"/>
              <a:buChar char="•"/>
              <a:defRPr sz="3200"/>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215475" indent="-215475">
              <a:spcBef>
                <a:spcPts val="918"/>
              </a:spcBef>
              <a:buClr>
                <a:schemeClr val="tx1"/>
              </a:buClr>
              <a:buFont typeface="Arial" pitchFamily="34" charset="0"/>
              <a:buChar char="•"/>
              <a:defRPr sz="3200"/>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7315202" cy="2751698"/>
          </a:xfrm>
          <a:noFill/>
        </p:spPr>
        <p:txBody>
          <a:bodyPr tIns="91440" bIns="91440" anchor="t" anchorCtr="0"/>
          <a:lstStyle>
            <a:lvl1pPr>
              <a:defRPr sz="6000" spc="-75"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6"/>
            <a:ext cx="7315200" cy="1829593"/>
          </a:xfrm>
          <a:noFill/>
        </p:spPr>
        <p:txBody>
          <a:bodyPr lIns="182880" tIns="146304" rIns="182880" bIns="146304">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1209973"/>
            <a:ext cx="7315201" cy="2751698"/>
          </a:xfrm>
          <a:noFill/>
        </p:spPr>
        <p:txBody>
          <a:bodyPr tIns="91440" bIns="91440" anchor="t" anchorCtr="0"/>
          <a:lstStyle>
            <a:lvl1pPr>
              <a:defRPr lang="en-US" sz="6000" b="0" kern="1200" cap="none" spc="-75"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77288"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68201"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77288"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3954457"/>
            <a:ext cx="6400800"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117165"/>
            <a:ext cx="7315200" cy="1837298"/>
          </a:xfrm>
          <a:noFill/>
        </p:spPr>
        <p:txBody>
          <a:bodyPr lIns="146304" tIns="91440" rIns="146304" bIns="91440" anchor="t" anchorCtr="0"/>
          <a:lstStyle>
            <a:lvl1pPr>
              <a:defRPr sz="4800" spc="-75"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1" y="6240429"/>
            <a:ext cx="1280587" cy="274320"/>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76" tIns="34976" rIns="34976" bIns="34976" numCol="1" spcCol="0" rtlCol="0" fromWordArt="0" anchor="ctr" anchorCtr="0" forceAA="0" compatLnSpc="1">
            <a:prstTxWarp prst="textNoShape">
              <a:avLst/>
            </a:prstTxWarp>
            <a:noAutofit/>
          </a:bodyPr>
          <a:lstStyle/>
          <a:p>
            <a:pPr algn="ctr" defTabSz="699261" fontAlgn="base">
              <a:spcBef>
                <a:spcPct val="0"/>
              </a:spcBef>
              <a:spcAft>
                <a:spcPct val="0"/>
              </a:spcAft>
            </a:pPr>
            <a:endParaRPr lang="en-US" sz="13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60"/>
            <a:ext cx="8777287" cy="2037481"/>
          </a:xfrm>
        </p:spPr>
        <p:txBody>
          <a:bodyPr/>
          <a:lstStyle>
            <a:lvl1pPr marL="0" indent="0">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98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383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1084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8814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88702" y="6321406"/>
            <a:ext cx="8777288" cy="37625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699124" eaLnBrk="0" hangingPunct="0"/>
            <a:r>
              <a:rPr lang="en-US" sz="525" dirty="0">
                <a:gradFill>
                  <a:gsLst>
                    <a:gs pos="0">
                      <a:schemeClr val="tx1"/>
                    </a:gs>
                    <a:gs pos="100000">
                      <a:schemeClr val="tx1"/>
                    </a:gs>
                  </a:gsLst>
                  <a:lin ang="5400000" scaled="0"/>
                </a:gradFill>
                <a:cs typeface="Segoe UI" pitchFamily="34" charset="0"/>
              </a:rPr>
              <a:t>© </a:t>
            </a:r>
            <a:r>
              <a:rPr lang="en-US" sz="525" dirty="0" smtClean="0">
                <a:gradFill>
                  <a:gsLst>
                    <a:gs pos="0">
                      <a:schemeClr val="tx1"/>
                    </a:gs>
                    <a:gs pos="100000">
                      <a:schemeClr val="tx1"/>
                    </a:gs>
                  </a:gsLst>
                  <a:lin ang="5400000" scaled="0"/>
                </a:gradFill>
                <a:cs typeface="Segoe UI" pitchFamily="34" charset="0"/>
              </a:rPr>
              <a:t>2014 </a:t>
            </a:r>
            <a:r>
              <a:rPr lang="en-US" sz="525"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8777288" cy="2443746"/>
          </a:xfrm>
          <a:prstGeom prst="rect">
            <a:avLst/>
          </a:prstGeom>
        </p:spPr>
        <p:txBody>
          <a:bodyPr/>
          <a:lstStyle>
            <a:lvl1pPr marL="217856" indent="-217856">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8568" indent="-210713">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46424" indent="-217856">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17851" indent="-17142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89278" indent="-17142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2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602221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3954457"/>
            <a:ext cx="6400800"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117165"/>
            <a:ext cx="7315200" cy="1837298"/>
          </a:xfrm>
          <a:noFill/>
        </p:spPr>
        <p:txBody>
          <a:bodyPr lIns="146304" tIns="91440" rIns="146304" bIns="91440" anchor="t" anchorCtr="0"/>
          <a:lstStyle>
            <a:lvl1pPr>
              <a:defRPr sz="4800" spc="-75" baseline="0">
                <a:gradFill>
                  <a:gsLst>
                    <a:gs pos="74747">
                      <a:schemeClr val="tx1"/>
                    </a:gs>
                    <a:gs pos="56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1" y="6240429"/>
            <a:ext cx="1280590" cy="274320"/>
          </a:xfrm>
          <a:prstGeom prst="rect">
            <a:avLst/>
          </a:prstGeom>
        </p:spPr>
      </p:pic>
      <p:grpSp>
        <p:nvGrpSpPr>
          <p:cNvPr id="18" name="Group 17"/>
          <p:cNvGrpSpPr/>
          <p:nvPr userDrawn="1"/>
        </p:nvGrpSpPr>
        <p:grpSpPr>
          <a:xfrm>
            <a:off x="4801378" y="2217123"/>
            <a:ext cx="4270807" cy="3383236"/>
            <a:chOff x="6362728" y="1485604"/>
            <a:chExt cx="5396739" cy="4275173"/>
          </a:xfrm>
        </p:grpSpPr>
        <p:sp>
          <p:nvSpPr>
            <p:cNvPr id="19" name="Freeform 18"/>
            <p:cNvSpPr>
              <a:spLocks/>
            </p:cNvSpPr>
            <p:nvPr userDrawn="1"/>
          </p:nvSpPr>
          <p:spPr bwMode="auto">
            <a:xfrm>
              <a:off x="10286428" y="2540869"/>
              <a:ext cx="1228270" cy="499194"/>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0" name="Group 19"/>
            <p:cNvGrpSpPr/>
            <p:nvPr userDrawn="1"/>
          </p:nvGrpSpPr>
          <p:grpSpPr bwMode="auto">
            <a:xfrm>
              <a:off x="6362728" y="3629515"/>
              <a:ext cx="5396739" cy="2131262"/>
              <a:chOff x="8040688" y="7151688"/>
              <a:chExt cx="6745287" cy="2663825"/>
            </a:xfrm>
          </p:grpSpPr>
          <p:sp>
            <p:nvSpPr>
              <p:cNvPr id="23"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 name="Freeform 42"/>
            <p:cNvSpPr>
              <a:spLocks/>
            </p:cNvSpPr>
            <p:nvPr userDrawn="1"/>
          </p:nvSpPr>
          <p:spPr bwMode="auto">
            <a:xfrm>
              <a:off x="8716653" y="1485604"/>
              <a:ext cx="1403969" cy="840253"/>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p:cNvSpPr>
              <a:spLocks/>
            </p:cNvSpPr>
            <p:nvPr userDrawn="1"/>
          </p:nvSpPr>
          <p:spPr bwMode="auto">
            <a:xfrm flipH="1">
              <a:off x="7542827" y="2325857"/>
              <a:ext cx="731512" cy="297301"/>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62299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3954457"/>
            <a:ext cx="6400800"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117165"/>
            <a:ext cx="7315200" cy="1837298"/>
          </a:xfrm>
          <a:noFill/>
        </p:spPr>
        <p:txBody>
          <a:bodyPr lIns="146304" tIns="91440" rIns="146304" bIns="91440" anchor="t" anchorCtr="0"/>
          <a:lstStyle>
            <a:lvl1pPr>
              <a:defRPr sz="4800" spc="-75" baseline="0">
                <a:gradFill>
                  <a:gsLst>
                    <a:gs pos="74747">
                      <a:schemeClr val="tx1"/>
                    </a:gs>
                    <a:gs pos="56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1" y="6240429"/>
            <a:ext cx="1280590" cy="274320"/>
          </a:xfrm>
          <a:prstGeom prst="rect">
            <a:avLst/>
          </a:prstGeom>
        </p:spPr>
      </p:pic>
    </p:spTree>
    <p:extLst>
      <p:ext uri="{BB962C8B-B14F-4D97-AF65-F5344CB8AC3E}">
        <p14:creationId xmlns:p14="http://schemas.microsoft.com/office/powerpoint/2010/main" val="12521117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8777288" cy="1969770"/>
          </a:xfrm>
        </p:spPr>
        <p:txBody>
          <a:bodyPr lIns="164592" rIns="164592"/>
          <a:lstStyle>
            <a:lvl1pPr marL="0" indent="0">
              <a:buNone/>
              <a:defRPr>
                <a:gradFill>
                  <a:gsLst>
                    <a:gs pos="1250">
                      <a:schemeClr val="tx1"/>
                    </a:gs>
                    <a:gs pos="99000">
                      <a:schemeClr val="tx1"/>
                    </a:gs>
                  </a:gsLst>
                  <a:lin ang="5400000" scaled="0"/>
                </a:gradFill>
              </a:defRPr>
            </a:lvl1pPr>
            <a:lvl2pPr marL="0" indent="0">
              <a:buFontTx/>
              <a:buNone/>
              <a:defRPr sz="2000"/>
            </a:lvl2pPr>
            <a:lvl3pPr marL="171427" indent="0">
              <a:buNone/>
              <a:defRPr/>
            </a:lvl3pPr>
            <a:lvl4pPr marL="342854" indent="0">
              <a:buNone/>
              <a:defRPr/>
            </a:lvl4pPr>
            <a:lvl5pPr marL="514281"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8133575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8777288" cy="2037481"/>
          </a:xfrm>
        </p:spPr>
        <p:txBody>
          <a:bodyPr wrap="square">
            <a:spAutoFit/>
          </a:bodyPr>
          <a:lstStyle>
            <a:lvl1pPr>
              <a:defRPr sz="36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56608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8" y="1211287"/>
            <a:ext cx="4206240" cy="2357568"/>
          </a:xfrm>
        </p:spPr>
        <p:txBody>
          <a:bodyPr wrap="square">
            <a:spAutoFit/>
          </a:bodyPr>
          <a:lstStyle>
            <a:lvl1pPr marL="0" indent="0">
              <a:spcBef>
                <a:spcPts val="918"/>
              </a:spcBef>
              <a:buClr>
                <a:schemeClr val="tx1"/>
              </a:buClr>
              <a:buFont typeface="Wingdings" pitchFamily="2" charset="2"/>
              <a:buNone/>
              <a:defRPr sz="3200"/>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0" indent="0">
              <a:spcBef>
                <a:spcPts val="918"/>
              </a:spcBef>
              <a:buClr>
                <a:schemeClr val="tx1"/>
              </a:buClr>
              <a:buFont typeface="Wingdings" pitchFamily="2" charset="2"/>
              <a:buNone/>
              <a:defRPr sz="3200"/>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8481976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514" y="1211287"/>
            <a:ext cx="4206240" cy="2357568"/>
          </a:xfrm>
        </p:spPr>
        <p:txBody>
          <a:bodyPr wrap="square">
            <a:spAutoFit/>
          </a:bodyPr>
          <a:lstStyle>
            <a:lvl1pPr marL="215475" indent="-215475">
              <a:spcBef>
                <a:spcPts val="918"/>
              </a:spcBef>
              <a:buClr>
                <a:schemeClr val="tx1"/>
              </a:buClr>
              <a:buFont typeface="Arial" pitchFamily="34" charset="0"/>
              <a:buChar char="•"/>
              <a:defRPr sz="3200"/>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215475" indent="-215475">
              <a:spcBef>
                <a:spcPts val="918"/>
              </a:spcBef>
              <a:buClr>
                <a:schemeClr val="tx1"/>
              </a:buClr>
              <a:buFont typeface="Arial" pitchFamily="34" charset="0"/>
              <a:buChar char="•"/>
              <a:defRPr sz="3200"/>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3712589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8777288" cy="1969770"/>
          </a:xfrm>
        </p:spPr>
        <p:txBody>
          <a:bodyPr lIns="164592" rIns="164592"/>
          <a:lstStyle>
            <a:lvl1pPr marL="0" indent="0">
              <a:buNone/>
              <a:defRPr sz="3600">
                <a:gradFill>
                  <a:gsLst>
                    <a:gs pos="1250">
                      <a:schemeClr val="tx2"/>
                    </a:gs>
                    <a:gs pos="99000">
                      <a:schemeClr val="tx2"/>
                    </a:gs>
                  </a:gsLst>
                  <a:lin ang="5400000" scaled="0"/>
                </a:gradFill>
              </a:defRPr>
            </a:lvl1pPr>
            <a:lvl2pPr marL="0" indent="0">
              <a:buFontTx/>
              <a:buNone/>
              <a:defRPr sz="2000"/>
            </a:lvl2pPr>
            <a:lvl3pPr marL="171427" indent="0">
              <a:buNone/>
              <a:defRPr/>
            </a:lvl3pPr>
            <a:lvl4pPr marL="342854" indent="0">
              <a:buNone/>
              <a:defRPr/>
            </a:lvl4pPr>
            <a:lvl5pPr marL="51428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21729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7315202" cy="2751698"/>
          </a:xfrm>
          <a:noFill/>
        </p:spPr>
        <p:txBody>
          <a:bodyPr tIns="91440" bIns="91440" anchor="t" anchorCtr="0"/>
          <a:lstStyle>
            <a:lvl1pPr>
              <a:defRPr sz="6000" spc="-75"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6"/>
            <a:ext cx="7315200" cy="1829593"/>
          </a:xfrm>
          <a:noFill/>
        </p:spPr>
        <p:txBody>
          <a:bodyPr lIns="182880" tIns="146304" rIns="182880" bIns="146304">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972908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1209973"/>
            <a:ext cx="7315201" cy="2751698"/>
          </a:xfrm>
          <a:noFill/>
        </p:spPr>
        <p:txBody>
          <a:bodyPr tIns="91440" bIns="91440" anchor="t" anchorCtr="0"/>
          <a:lstStyle>
            <a:lvl1pPr>
              <a:defRPr lang="en-US" sz="6000" b="0" kern="1200" cap="none" spc="-75"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16256298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77288"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0528679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68201"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614307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77288"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4964345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1241429"/>
            <a:ext cx="4206240" cy="1555554"/>
          </a:xfrm>
        </p:spPr>
        <p:txBody>
          <a:bodyPr wrap="square">
            <a:spAutoFit/>
          </a:bodyPr>
          <a:lstStyle>
            <a:lvl1pPr>
              <a:defRPr sz="494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4" name="Picture Placeholder 3"/>
          <p:cNvSpPr>
            <a:spLocks noGrp="1"/>
          </p:cNvSpPr>
          <p:nvPr>
            <p:ph type="pic" sz="quarter" idx="10" hasCustomPrompt="1"/>
          </p:nvPr>
        </p:nvSpPr>
        <p:spPr>
          <a:xfrm>
            <a:off x="4664075" y="0"/>
            <a:ext cx="4662488" cy="6994525"/>
          </a:xfrm>
          <a:blipFill>
            <a:blip r:embed="rId2"/>
            <a:stretch>
              <a:fillRect/>
            </a:stretch>
          </a:blipFill>
        </p:spPr>
        <p:txBody>
          <a:bodyPr lIns="0" tIns="0" rIns="0" bIns="0" anchor="ctr">
            <a:noAutofit/>
          </a:bodyPr>
          <a:lstStyle>
            <a:lvl1pPr marL="0" indent="0" algn="ctr">
              <a:lnSpc>
                <a:spcPct val="150000"/>
              </a:lnSpc>
              <a:spcBef>
                <a:spcPts val="0"/>
              </a:spcBef>
              <a:buNone/>
              <a:defRPr sz="2800" baseline="0">
                <a:solidFill>
                  <a:srgbClr val="FFFFFF"/>
                </a:solidFill>
              </a:defRPr>
            </a:lvl1pPr>
          </a:lstStyle>
          <a:p>
            <a:r>
              <a:rPr lang="en-US" smtClean="0"/>
              <a:t>Click </a:t>
            </a:r>
            <a:r>
              <a:rPr lang="en-US" dirty="0" smtClean="0"/>
              <a:t>on icon below</a:t>
            </a:r>
            <a:br>
              <a:rPr lang="en-US" dirty="0" smtClean="0"/>
            </a:br>
            <a:r>
              <a:rPr lang="en-US" dirty="0" smtClean="0"/>
              <a:t>to insert a new photo</a:t>
            </a:r>
            <a:endParaRPr lang="en-US" dirty="0"/>
          </a:p>
        </p:txBody>
      </p:sp>
    </p:spTree>
    <p:extLst>
      <p:ext uri="{BB962C8B-B14F-4D97-AF65-F5344CB8AC3E}">
        <p14:creationId xmlns:p14="http://schemas.microsoft.com/office/powerpoint/2010/main" val="54473798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937"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3649815"/>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93899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15217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8777288" cy="1969770"/>
          </a:xfrm>
        </p:spPr>
        <p:txBody>
          <a:bodyPr lIns="164592" rIns="164592"/>
          <a:lstStyle>
            <a:lvl1pPr marL="0" indent="0">
              <a:buNone/>
              <a:defRPr>
                <a:gradFill>
                  <a:gsLst>
                    <a:gs pos="1250">
                      <a:schemeClr val="tx1"/>
                    </a:gs>
                    <a:gs pos="99000">
                      <a:schemeClr val="tx1"/>
                    </a:gs>
                  </a:gsLst>
                  <a:lin ang="5400000" scaled="0"/>
                </a:gradFill>
              </a:defRPr>
            </a:lvl1pPr>
            <a:lvl2pPr marL="0" indent="0">
              <a:buFontTx/>
              <a:buNone/>
              <a:defRPr sz="2000"/>
            </a:lvl2pPr>
            <a:lvl3pPr marL="171427" indent="0">
              <a:buNone/>
              <a:defRPr/>
            </a:lvl3pPr>
            <a:lvl4pPr marL="342854" indent="0">
              <a:buNone/>
              <a:defRPr/>
            </a:lvl4pPr>
            <a:lvl5pPr marL="51428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786871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76" tIns="34976" rIns="34976" bIns="34976" numCol="1" spcCol="0" rtlCol="0" fromWordArt="0" anchor="ctr" anchorCtr="0" forceAA="0" compatLnSpc="1">
            <a:prstTxWarp prst="textNoShape">
              <a:avLst/>
            </a:prstTxWarp>
            <a:noAutofit/>
          </a:bodyPr>
          <a:lstStyle/>
          <a:p>
            <a:pPr algn="ctr" defTabSz="699261" fontAlgn="base">
              <a:spcBef>
                <a:spcPct val="0"/>
              </a:spcBef>
              <a:spcAft>
                <a:spcPct val="0"/>
              </a:spcAft>
            </a:pPr>
            <a:endParaRPr lang="en-US" sz="13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60"/>
            <a:ext cx="8777287" cy="2037481"/>
          </a:xfrm>
        </p:spPr>
        <p:txBody>
          <a:bodyPr/>
          <a:lstStyle>
            <a:lvl1pPr marL="0" indent="0">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98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383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1084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8814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3828739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88702" y="6321406"/>
            <a:ext cx="8777288" cy="37625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699124" eaLnBrk="0" hangingPunct="0"/>
            <a:r>
              <a:rPr lang="en-US" sz="525" dirty="0">
                <a:gradFill>
                  <a:gsLst>
                    <a:gs pos="0">
                      <a:schemeClr val="tx1"/>
                    </a:gs>
                    <a:gs pos="100000">
                      <a:schemeClr val="tx1"/>
                    </a:gs>
                  </a:gsLst>
                  <a:lin ang="5400000" scaled="0"/>
                </a:gradFill>
                <a:cs typeface="Segoe UI" pitchFamily="34" charset="0"/>
              </a:rPr>
              <a:t>© </a:t>
            </a:r>
            <a:r>
              <a:rPr lang="en-US" sz="525" dirty="0" smtClean="0">
                <a:gradFill>
                  <a:gsLst>
                    <a:gs pos="0">
                      <a:schemeClr val="tx1"/>
                    </a:gs>
                    <a:gs pos="100000">
                      <a:schemeClr val="tx1"/>
                    </a:gs>
                  </a:gsLst>
                  <a:lin ang="5400000" scaled="0"/>
                </a:gradFill>
                <a:cs typeface="Segoe UI" pitchFamily="34" charset="0"/>
              </a:rPr>
              <a:t>2014 </a:t>
            </a:r>
            <a:r>
              <a:rPr lang="en-US" sz="525"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2" y="3145040"/>
            <a:ext cx="3288502" cy="704444"/>
          </a:xfrm>
          <a:prstGeom prst="rect">
            <a:avLst/>
          </a:prstGeom>
        </p:spPr>
      </p:pic>
    </p:spTree>
    <p:extLst>
      <p:ext uri="{BB962C8B-B14F-4D97-AF65-F5344CB8AC3E}">
        <p14:creationId xmlns:p14="http://schemas.microsoft.com/office/powerpoint/2010/main" val="88324886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8777288" cy="2443746"/>
          </a:xfrm>
          <a:prstGeom prst="rect">
            <a:avLst/>
          </a:prstGeom>
        </p:spPr>
        <p:txBody>
          <a:bodyPr/>
          <a:lstStyle>
            <a:lvl1pPr marL="217856" indent="-217856">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8568" indent="-210713">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46424" indent="-217856">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17851" indent="-17142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89278" indent="-17142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2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458308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8777288" cy="2037481"/>
          </a:xfrm>
        </p:spPr>
        <p:txBody>
          <a:bodyPr wrap="square">
            <a:spAutoFit/>
          </a:bodyPr>
          <a:lstStyle>
            <a:lvl1pPr>
              <a:defRPr sz="36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8777288" cy="2037481"/>
          </a:xfrm>
        </p:spPr>
        <p:txBody>
          <a:bodyPr wrap="square">
            <a:spAutoFit/>
          </a:bodyPr>
          <a:lstStyle>
            <a:lvl1pPr>
              <a:defRPr sz="3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8" y="1212849"/>
            <a:ext cx="4206240" cy="2357568"/>
          </a:xfrm>
        </p:spPr>
        <p:txBody>
          <a:bodyPr wrap="square">
            <a:spAutoFit/>
          </a:bodyPr>
          <a:lstStyle>
            <a:lvl1pPr marL="0" indent="0">
              <a:spcBef>
                <a:spcPts val="918"/>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0" indent="0">
              <a:spcBef>
                <a:spcPts val="918"/>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8" y="1211287"/>
            <a:ext cx="4206240" cy="2357568"/>
          </a:xfrm>
        </p:spPr>
        <p:txBody>
          <a:bodyPr wrap="square">
            <a:spAutoFit/>
          </a:bodyPr>
          <a:lstStyle>
            <a:lvl1pPr marL="0" indent="0">
              <a:spcBef>
                <a:spcPts val="918"/>
              </a:spcBef>
              <a:buClr>
                <a:schemeClr val="tx1"/>
              </a:buClr>
              <a:buFont typeface="Wingdings" pitchFamily="2" charset="2"/>
              <a:buNone/>
              <a:defRPr sz="3200"/>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0" indent="0">
              <a:spcBef>
                <a:spcPts val="918"/>
              </a:spcBef>
              <a:buClr>
                <a:schemeClr val="tx1"/>
              </a:buClr>
              <a:buFont typeface="Wingdings" pitchFamily="2" charset="2"/>
              <a:buNone/>
              <a:defRPr sz="3200"/>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209" y="1211287"/>
            <a:ext cx="4206240" cy="2357568"/>
          </a:xfrm>
        </p:spPr>
        <p:txBody>
          <a:bodyPr wrap="square">
            <a:spAutoFit/>
          </a:bodyPr>
          <a:lstStyle>
            <a:lvl1pPr marL="215475" indent="-215475">
              <a:spcBef>
                <a:spcPts val="918"/>
              </a:spcBef>
              <a:buClr>
                <a:schemeClr val="tx2"/>
              </a:buClr>
              <a:buFont typeface="Arial" pitchFamily="34" charset="0"/>
              <a:buChar char="•"/>
              <a:defRPr sz="3200">
                <a:gradFill>
                  <a:gsLst>
                    <a:gs pos="1250">
                      <a:schemeClr val="tx2"/>
                    </a:gs>
                    <a:gs pos="99000">
                      <a:schemeClr val="tx2"/>
                    </a:gs>
                  </a:gsLst>
                  <a:lin ang="5400000" scaled="0"/>
                </a:gradFill>
              </a:defRPr>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215475" indent="-215475">
              <a:spcBef>
                <a:spcPts val="918"/>
              </a:spcBef>
              <a:buClr>
                <a:schemeClr val="tx2"/>
              </a:buClr>
              <a:buFont typeface="Arial" pitchFamily="34" charset="0"/>
              <a:buChar char="•"/>
              <a:defRPr sz="3200">
                <a:gradFill>
                  <a:gsLst>
                    <a:gs pos="1250">
                      <a:schemeClr val="tx2"/>
                    </a:gs>
                    <a:gs pos="99000">
                      <a:schemeClr val="tx2"/>
                    </a:gs>
                  </a:gsLst>
                  <a:lin ang="5400000" scaled="0"/>
                </a:gradFill>
              </a:defRPr>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7"/>
            <a:ext cx="8777287"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38" y="1212854"/>
            <a:ext cx="8777288" cy="20374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5"/>
          <a:stretch>
            <a:fillRect/>
          </a:stretch>
        </p:blipFill>
        <p:spPr>
          <a:xfrm rot="5400000">
            <a:off x="6170207" y="3162308"/>
            <a:ext cx="6995160" cy="670543"/>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290" r:id="rId23"/>
  </p:sldLayoutIdLst>
  <p:transition>
    <p:fade/>
  </p:transition>
  <p:timing>
    <p:tnLst>
      <p:par>
        <p:cTn id="1" dur="indefinite" restart="never" nodeType="tmRoot"/>
      </p:par>
    </p:tnLst>
  </p:timing>
  <p:txStyles>
    <p:title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463" rtl="0" eaLnBrk="1" latinLnBrk="0" hangingPunct="1">
        <a:defRPr sz="1350" kern="1200">
          <a:solidFill>
            <a:schemeClr val="tx1"/>
          </a:solidFill>
          <a:latin typeface="+mn-lt"/>
          <a:ea typeface="+mn-ea"/>
          <a:cs typeface="+mn-cs"/>
        </a:defRPr>
      </a:lvl1pPr>
      <a:lvl2pPr marL="349732" algn="l" defTabSz="699463" rtl="0" eaLnBrk="1" latinLnBrk="0" hangingPunct="1">
        <a:defRPr sz="1350" kern="1200">
          <a:solidFill>
            <a:schemeClr val="tx1"/>
          </a:solidFill>
          <a:latin typeface="+mn-lt"/>
          <a:ea typeface="+mn-ea"/>
          <a:cs typeface="+mn-cs"/>
        </a:defRPr>
      </a:lvl2pPr>
      <a:lvl3pPr marL="699463" algn="l" defTabSz="699463" rtl="0" eaLnBrk="1" latinLnBrk="0" hangingPunct="1">
        <a:defRPr sz="1350" kern="1200">
          <a:solidFill>
            <a:schemeClr val="tx1"/>
          </a:solidFill>
          <a:latin typeface="+mn-lt"/>
          <a:ea typeface="+mn-ea"/>
          <a:cs typeface="+mn-cs"/>
        </a:defRPr>
      </a:lvl3pPr>
      <a:lvl4pPr marL="1049195" algn="l" defTabSz="699463" rtl="0" eaLnBrk="1" latinLnBrk="0" hangingPunct="1">
        <a:defRPr sz="1350" kern="1200">
          <a:solidFill>
            <a:schemeClr val="tx1"/>
          </a:solidFill>
          <a:latin typeface="+mn-lt"/>
          <a:ea typeface="+mn-ea"/>
          <a:cs typeface="+mn-cs"/>
        </a:defRPr>
      </a:lvl4pPr>
      <a:lvl5pPr marL="1398926" algn="l" defTabSz="699463" rtl="0" eaLnBrk="1" latinLnBrk="0" hangingPunct="1">
        <a:defRPr sz="1350" kern="1200">
          <a:solidFill>
            <a:schemeClr val="tx1"/>
          </a:solidFill>
          <a:latin typeface="+mn-lt"/>
          <a:ea typeface="+mn-ea"/>
          <a:cs typeface="+mn-cs"/>
        </a:defRPr>
      </a:lvl5pPr>
      <a:lvl6pPr marL="1748659" algn="l" defTabSz="699463" rtl="0" eaLnBrk="1" latinLnBrk="0" hangingPunct="1">
        <a:defRPr sz="1350" kern="1200">
          <a:solidFill>
            <a:schemeClr val="tx1"/>
          </a:solidFill>
          <a:latin typeface="+mn-lt"/>
          <a:ea typeface="+mn-ea"/>
          <a:cs typeface="+mn-cs"/>
        </a:defRPr>
      </a:lvl6pPr>
      <a:lvl7pPr marL="2098390" algn="l" defTabSz="699463" rtl="0" eaLnBrk="1" latinLnBrk="0" hangingPunct="1">
        <a:defRPr sz="1350" kern="1200">
          <a:solidFill>
            <a:schemeClr val="tx1"/>
          </a:solidFill>
          <a:latin typeface="+mn-lt"/>
          <a:ea typeface="+mn-ea"/>
          <a:cs typeface="+mn-cs"/>
        </a:defRPr>
      </a:lvl7pPr>
      <a:lvl8pPr marL="2448121" algn="l" defTabSz="699463" rtl="0" eaLnBrk="1" latinLnBrk="0" hangingPunct="1">
        <a:defRPr sz="1350" kern="1200">
          <a:solidFill>
            <a:schemeClr val="tx1"/>
          </a:solidFill>
          <a:latin typeface="+mn-lt"/>
          <a:ea typeface="+mn-ea"/>
          <a:cs typeface="+mn-cs"/>
        </a:defRPr>
      </a:lvl8pPr>
      <a:lvl9pPr marL="2797854" algn="l" defTabSz="69946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8" pos="3053" userDrawn="1">
          <p15:clr>
            <a:srgbClr val="5ACBF0"/>
          </p15:clr>
        </p15:guide>
        <p15:guide id="9" pos="3629" userDrawn="1">
          <p15:clr>
            <a:srgbClr val="5ACBF0"/>
          </p15:clr>
        </p15:guide>
        <p15:guide id="11" pos="4205" userDrawn="1">
          <p15:clr>
            <a:srgbClr val="5ACBF0"/>
          </p15:clr>
        </p15:guide>
        <p15:guide id="12" pos="4781" userDrawn="1">
          <p15:clr>
            <a:srgbClr val="5ACBF0"/>
          </p15:clr>
        </p15:guide>
        <p15:guide id="14" pos="5357" userDrawn="1">
          <p15:clr>
            <a:srgbClr val="5ACBF0"/>
          </p15:clr>
        </p15:guide>
        <p15:guide id="15" pos="5702" userDrawn="1">
          <p15:clr>
            <a:srgbClr val="5ACBF0"/>
          </p15:clr>
        </p15:guide>
        <p15:guide id="16" pos="288" userDrawn="1">
          <p15:clr>
            <a:srgbClr val="C35EA4"/>
          </p15:clr>
        </p15:guide>
        <p15:guide id="17" pos="5587"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7"/>
            <a:ext cx="87772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38" y="1212854"/>
            <a:ext cx="8777288" cy="20374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2"/>
          <a:stretch>
            <a:fillRect/>
          </a:stretch>
        </p:blipFill>
        <p:spPr>
          <a:xfrm rot="5400000">
            <a:off x="6170207" y="3162308"/>
            <a:ext cx="6995160" cy="670543"/>
          </a:xfrm>
          <a:prstGeom prst="rect">
            <a:avLst/>
          </a:prstGeom>
        </p:spPr>
      </p:pic>
    </p:spTree>
    <p:extLst>
      <p:ext uri="{BB962C8B-B14F-4D97-AF65-F5344CB8AC3E}">
        <p14:creationId xmlns:p14="http://schemas.microsoft.com/office/powerpoint/2010/main" val="1972537229"/>
      </p:ext>
    </p:extLst>
  </p:cSld>
  <p:clrMap bg1="dk1" tx1="lt1" bg2="dk2" tx2="lt2" accent1="accent1" accent2="accent2" accent3="accent3" accent4="accent4" accent5="accent5" accent6="accent6" hlink="hlink" folHlink="folHlink"/>
  <p:sldLayoutIdLst>
    <p:sldLayoutId id="2147484292" r:id="rId1"/>
    <p:sldLayoutId id="2147484267" r:id="rId2"/>
    <p:sldLayoutId id="2147484269" r:id="rId3"/>
    <p:sldLayoutId id="2147484271" r:id="rId4"/>
    <p:sldLayoutId id="2147484273" r:id="rId5"/>
    <p:sldLayoutId id="2147484275" r:id="rId6"/>
    <p:sldLayoutId id="2147484276" r:id="rId7"/>
    <p:sldLayoutId id="2147484277" r:id="rId8"/>
    <p:sldLayoutId id="2147484278" r:id="rId9"/>
    <p:sldLayoutId id="2147484279" r:id="rId10"/>
    <p:sldLayoutId id="2147484280" r:id="rId11"/>
    <p:sldLayoutId id="2147484281" r:id="rId12"/>
    <p:sldLayoutId id="2147484282" r:id="rId13"/>
    <p:sldLayoutId id="2147484283" r:id="rId14"/>
    <p:sldLayoutId id="2147484284" r:id="rId15"/>
    <p:sldLayoutId id="2147484285" r:id="rId16"/>
    <p:sldLayoutId id="2147484286" r:id="rId17"/>
    <p:sldLayoutId id="2147484287" r:id="rId18"/>
    <p:sldLayoutId id="2147484288" r:id="rId19"/>
    <p:sldLayoutId id="2147484289" r:id="rId20"/>
  </p:sldLayoutIdLst>
  <p:transition>
    <p:fade/>
  </p:transition>
  <p:timing>
    <p:tnLst>
      <p:par>
        <p:cTn id="1" dur="indefinite" restart="never" nodeType="tmRoot"/>
      </p:par>
    </p:tnLst>
  </p:timing>
  <p:txStyles>
    <p:title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463" rtl="0" eaLnBrk="1" latinLnBrk="0" hangingPunct="1">
        <a:defRPr sz="1350" kern="1200">
          <a:solidFill>
            <a:schemeClr val="tx1"/>
          </a:solidFill>
          <a:latin typeface="+mn-lt"/>
          <a:ea typeface="+mn-ea"/>
          <a:cs typeface="+mn-cs"/>
        </a:defRPr>
      </a:lvl1pPr>
      <a:lvl2pPr marL="349732" algn="l" defTabSz="699463" rtl="0" eaLnBrk="1" latinLnBrk="0" hangingPunct="1">
        <a:defRPr sz="1350" kern="1200">
          <a:solidFill>
            <a:schemeClr val="tx1"/>
          </a:solidFill>
          <a:latin typeface="+mn-lt"/>
          <a:ea typeface="+mn-ea"/>
          <a:cs typeface="+mn-cs"/>
        </a:defRPr>
      </a:lvl2pPr>
      <a:lvl3pPr marL="699463" algn="l" defTabSz="699463" rtl="0" eaLnBrk="1" latinLnBrk="0" hangingPunct="1">
        <a:defRPr sz="1350" kern="1200">
          <a:solidFill>
            <a:schemeClr val="tx1"/>
          </a:solidFill>
          <a:latin typeface="+mn-lt"/>
          <a:ea typeface="+mn-ea"/>
          <a:cs typeface="+mn-cs"/>
        </a:defRPr>
      </a:lvl3pPr>
      <a:lvl4pPr marL="1049195" algn="l" defTabSz="699463" rtl="0" eaLnBrk="1" latinLnBrk="0" hangingPunct="1">
        <a:defRPr sz="1350" kern="1200">
          <a:solidFill>
            <a:schemeClr val="tx1"/>
          </a:solidFill>
          <a:latin typeface="+mn-lt"/>
          <a:ea typeface="+mn-ea"/>
          <a:cs typeface="+mn-cs"/>
        </a:defRPr>
      </a:lvl4pPr>
      <a:lvl5pPr marL="1398926" algn="l" defTabSz="699463" rtl="0" eaLnBrk="1" latinLnBrk="0" hangingPunct="1">
        <a:defRPr sz="1350" kern="1200">
          <a:solidFill>
            <a:schemeClr val="tx1"/>
          </a:solidFill>
          <a:latin typeface="+mn-lt"/>
          <a:ea typeface="+mn-ea"/>
          <a:cs typeface="+mn-cs"/>
        </a:defRPr>
      </a:lvl5pPr>
      <a:lvl6pPr marL="1748659" algn="l" defTabSz="699463" rtl="0" eaLnBrk="1" latinLnBrk="0" hangingPunct="1">
        <a:defRPr sz="1350" kern="1200">
          <a:solidFill>
            <a:schemeClr val="tx1"/>
          </a:solidFill>
          <a:latin typeface="+mn-lt"/>
          <a:ea typeface="+mn-ea"/>
          <a:cs typeface="+mn-cs"/>
        </a:defRPr>
      </a:lvl6pPr>
      <a:lvl7pPr marL="2098390" algn="l" defTabSz="699463" rtl="0" eaLnBrk="1" latinLnBrk="0" hangingPunct="1">
        <a:defRPr sz="1350" kern="1200">
          <a:solidFill>
            <a:schemeClr val="tx1"/>
          </a:solidFill>
          <a:latin typeface="+mn-lt"/>
          <a:ea typeface="+mn-ea"/>
          <a:cs typeface="+mn-cs"/>
        </a:defRPr>
      </a:lvl7pPr>
      <a:lvl8pPr marL="2448121" algn="l" defTabSz="699463" rtl="0" eaLnBrk="1" latinLnBrk="0" hangingPunct="1">
        <a:defRPr sz="1350" kern="1200">
          <a:solidFill>
            <a:schemeClr val="tx1"/>
          </a:solidFill>
          <a:latin typeface="+mn-lt"/>
          <a:ea typeface="+mn-ea"/>
          <a:cs typeface="+mn-cs"/>
        </a:defRPr>
      </a:lvl8pPr>
      <a:lvl9pPr marL="2797854" algn="l" defTabSz="69946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userDrawn="1">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702">
          <p15:clr>
            <a:srgbClr val="5ACBF0"/>
          </p15:clr>
        </p15:guide>
        <p15:guide id="13" pos="288">
          <p15:clr>
            <a:srgbClr val="C35EA4"/>
          </p15:clr>
        </p15:guide>
        <p15:guide id="14" pos="5587">
          <p15:clr>
            <a:srgbClr val="C35EA4"/>
          </p15:clr>
        </p15:guide>
        <p15:guide id="15" orient="horz" pos="763">
          <p15:clr>
            <a:srgbClr val="5ACBF0"/>
          </p15:clr>
        </p15:guide>
        <p15:guide id="16" orient="horz" pos="1339">
          <p15:clr>
            <a:srgbClr val="5ACBF0"/>
          </p15:clr>
        </p15:guide>
        <p15:guide id="17" orient="horz" pos="1915">
          <p15:clr>
            <a:srgbClr val="5ACBF0"/>
          </p15:clr>
        </p15:guide>
        <p15:guide id="18" orient="horz" pos="2491">
          <p15:clr>
            <a:srgbClr val="5ACBF0"/>
          </p15:clr>
        </p15:guide>
        <p15:guide id="19" orient="horz" pos="3067">
          <p15:clr>
            <a:srgbClr val="5ACBF0"/>
          </p15:clr>
        </p15:guide>
        <p15:guide id="20" orient="horz" pos="3643">
          <p15:clr>
            <a:srgbClr val="5ACBF0"/>
          </p15:clr>
        </p15:guide>
        <p15:guide id="21" orient="horz" pos="4219">
          <p15:clr>
            <a:srgbClr val="5ACBF0"/>
          </p15:clr>
        </p15:guide>
        <p15:guide id="22" orient="horz" pos="302">
          <p15:clr>
            <a:srgbClr val="C35EA4"/>
          </p15:clr>
        </p15:guide>
        <p15:guide id="23"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7.xml"/><Relationship Id="rId6" Type="http://schemas.openxmlformats.org/officeDocument/2006/relationships/image" Target="../media/image9.jpg"/><Relationship Id="rId5" Type="http://schemas.openxmlformats.org/officeDocument/2006/relationships/image" Target="../media/image8.jpeg"/><Relationship Id="rId4" Type="http://schemas.openxmlformats.org/officeDocument/2006/relationships/image" Target="../media/image7.gif"/></Relationships>
</file>

<file path=ppt/slides/_rels/slide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smtClean="0"/>
              <a:t>Heather Shapiro 	</a:t>
            </a:r>
          </a:p>
          <a:p>
            <a:r>
              <a:rPr lang="en-US" dirty="0" smtClean="0"/>
              <a:t>Technical Evangelist</a:t>
            </a:r>
          </a:p>
          <a:p>
            <a:r>
              <a:rPr lang="en-US" dirty="0" smtClean="0"/>
              <a:t>@</a:t>
            </a:r>
            <a:r>
              <a:rPr lang="en-US" dirty="0" err="1" smtClean="0"/>
              <a:t>microheather</a:t>
            </a:r>
            <a:endParaRPr lang="en-US" dirty="0"/>
          </a:p>
        </p:txBody>
      </p:sp>
      <p:sp>
        <p:nvSpPr>
          <p:cNvPr id="2" name="Title 1"/>
          <p:cNvSpPr>
            <a:spLocks noGrp="1"/>
          </p:cNvSpPr>
          <p:nvPr>
            <p:ph type="title"/>
          </p:nvPr>
        </p:nvSpPr>
        <p:spPr/>
        <p:txBody>
          <a:bodyPr/>
          <a:lstStyle/>
          <a:p>
            <a:r>
              <a:rPr lang="en-US" dirty="0" smtClean="0"/>
              <a:t>Intro to </a:t>
            </a:r>
            <a:r>
              <a:rPr lang="en-US" dirty="0" err="1" smtClean="0"/>
              <a:t>AzureML</a:t>
            </a:r>
            <a:endParaRPr lang="en-US" dirty="0"/>
          </a:p>
        </p:txBody>
      </p:sp>
    </p:spTree>
    <p:extLst>
      <p:ext uri="{BB962C8B-B14F-4D97-AF65-F5344CB8AC3E}">
        <p14:creationId xmlns:p14="http://schemas.microsoft.com/office/powerpoint/2010/main" val="21659138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4096" y="2478538"/>
            <a:ext cx="1875963" cy="469039"/>
          </a:xfrm>
          <a:prstGeom prst="rect">
            <a:avLst/>
          </a:prstGeom>
          <a:noFill/>
        </p:spPr>
        <p:txBody>
          <a:bodyPr wrap="none" rtlCol="0">
            <a:spAutoFit/>
          </a:bodyPr>
          <a:lstStyle/>
          <a:p>
            <a:r>
              <a:rPr lang="en-US" sz="2448" dirty="0" err="1">
                <a:solidFill>
                  <a:srgbClr val="00B0F0"/>
                </a:solidFill>
                <a:latin typeface="Segoe UI Light" panose="020B0502040204020203" pitchFamily="34" charset="0"/>
                <a:cs typeface="Segoe UI Light" panose="020B0502040204020203" pitchFamily="34" charset="0"/>
              </a:rPr>
              <a:t>data:features</a:t>
            </a:r>
            <a:endParaRPr lang="en-US" sz="2448" dirty="0">
              <a:solidFill>
                <a:srgbClr val="00B0F0"/>
              </a:solidFill>
              <a:latin typeface="Segoe UI Light" panose="020B0502040204020203" pitchFamily="34" charset="0"/>
              <a:cs typeface="Segoe UI Light" panose="020B0502040204020203" pitchFamily="34" charset="0"/>
            </a:endParaRPr>
          </a:p>
        </p:txBody>
      </p:sp>
      <p:cxnSp>
        <p:nvCxnSpPr>
          <p:cNvPr id="7" name="Straight Connector 6"/>
          <p:cNvCxnSpPr/>
          <p:nvPr/>
        </p:nvCxnSpPr>
        <p:spPr>
          <a:xfrm>
            <a:off x="842246" y="2986918"/>
            <a:ext cx="4239779" cy="0"/>
          </a:xfrm>
          <a:prstGeom prst="line">
            <a:avLst/>
          </a:prstGeom>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1077788" y="3186773"/>
            <a:ext cx="4468186" cy="1151918"/>
          </a:xfrm>
          <a:prstGeom prst="rect">
            <a:avLst/>
          </a:prstGeom>
          <a:noFill/>
        </p:spPr>
        <p:txBody>
          <a:bodyPr wrap="square" rtlCol="0">
            <a:spAutoFit/>
          </a:bodyPr>
          <a:lstStyle/>
          <a:p>
            <a:pPr marL="218599" indent="-218599">
              <a:buFont typeface="Arial" panose="020B0604020202020204" pitchFamily="34" charset="0"/>
              <a:buChar char="•"/>
            </a:pPr>
            <a:r>
              <a:rPr lang="en-US" sz="1377" dirty="0"/>
              <a:t>Features turn a “thing” into a vector</a:t>
            </a:r>
          </a:p>
          <a:p>
            <a:pPr marL="218599" indent="-218599">
              <a:buFont typeface="Arial" panose="020B0604020202020204" pitchFamily="34" charset="0"/>
              <a:buChar char="•"/>
            </a:pPr>
            <a:r>
              <a:rPr lang="en-US" sz="1377" dirty="0"/>
              <a:t>Features are designed specifically for a dataset and desired prediction</a:t>
            </a:r>
          </a:p>
          <a:p>
            <a:pPr marL="218599" indent="-218599">
              <a:buFont typeface="Arial" panose="020B0604020202020204" pitchFamily="34" charset="0"/>
              <a:buChar char="•"/>
            </a:pPr>
            <a:r>
              <a:rPr lang="en-US" sz="1377" dirty="0"/>
              <a:t>Much of the magic of ML is choosing the right feature vectors</a:t>
            </a:r>
          </a:p>
        </p:txBody>
      </p:sp>
      <p:pic>
        <p:nvPicPr>
          <p:cNvPr id="2" name="Picture 4"/>
          <p:cNvPicPr>
            <a:picLocks noChangeAspect="1"/>
          </p:cNvPicPr>
          <p:nvPr/>
        </p:nvPicPr>
        <p:blipFill>
          <a:blip r:embed="rId3"/>
          <a:stretch>
            <a:fillRect/>
          </a:stretch>
        </p:blipFill>
        <p:spPr>
          <a:xfrm>
            <a:off x="842246" y="4796936"/>
            <a:ext cx="7351840" cy="1163746"/>
          </a:xfrm>
          <a:prstGeom prst="rect">
            <a:avLst/>
          </a:prstGeom>
        </p:spPr>
      </p:pic>
    </p:spTree>
    <p:extLst>
      <p:ext uri="{BB962C8B-B14F-4D97-AF65-F5344CB8AC3E}">
        <p14:creationId xmlns:p14="http://schemas.microsoft.com/office/powerpoint/2010/main" val="312800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4095" y="2478538"/>
            <a:ext cx="1499257" cy="469039"/>
          </a:xfrm>
          <a:prstGeom prst="rect">
            <a:avLst/>
          </a:prstGeom>
          <a:noFill/>
        </p:spPr>
        <p:txBody>
          <a:bodyPr wrap="none" rtlCol="0">
            <a:spAutoFit/>
          </a:bodyPr>
          <a:lstStyle/>
          <a:p>
            <a:r>
              <a:rPr lang="en-US" sz="2448" dirty="0">
                <a:solidFill>
                  <a:srgbClr val="00B0F0"/>
                </a:solidFill>
                <a:latin typeface="Segoe UI Light" panose="020B0502040204020203" pitchFamily="34" charset="0"/>
                <a:cs typeface="Segoe UI Light" panose="020B0502040204020203" pitchFamily="34" charset="0"/>
              </a:rPr>
              <a:t>prediction</a:t>
            </a:r>
          </a:p>
        </p:txBody>
      </p:sp>
      <p:sp>
        <p:nvSpPr>
          <p:cNvPr id="2" name="TextBox 1"/>
          <p:cNvSpPr txBox="1"/>
          <p:nvPr/>
        </p:nvSpPr>
        <p:spPr>
          <a:xfrm>
            <a:off x="2191267" y="2643346"/>
            <a:ext cx="3266920" cy="304250"/>
          </a:xfrm>
          <a:prstGeom prst="rect">
            <a:avLst/>
          </a:prstGeom>
          <a:noFill/>
        </p:spPr>
        <p:txBody>
          <a:bodyPr wrap="none" rtlCol="0">
            <a:spAutoFit/>
          </a:bodyPr>
          <a:lstStyle/>
          <a:p>
            <a:r>
              <a:rPr lang="en-US" sz="1377" dirty="0">
                <a:latin typeface="+mj-lt"/>
              </a:rPr>
              <a:t>Think generalization, not telling the future</a:t>
            </a:r>
          </a:p>
        </p:txBody>
      </p:sp>
      <p:cxnSp>
        <p:nvCxnSpPr>
          <p:cNvPr id="7" name="Straight Connector 6"/>
          <p:cNvCxnSpPr/>
          <p:nvPr/>
        </p:nvCxnSpPr>
        <p:spPr>
          <a:xfrm>
            <a:off x="842246" y="2986918"/>
            <a:ext cx="4239779" cy="0"/>
          </a:xfrm>
          <a:prstGeom prst="line">
            <a:avLst/>
          </a:prstGeom>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1077788" y="3186773"/>
            <a:ext cx="4237537" cy="728084"/>
          </a:xfrm>
          <a:prstGeom prst="rect">
            <a:avLst/>
          </a:prstGeom>
          <a:noFill/>
        </p:spPr>
        <p:txBody>
          <a:bodyPr wrap="square" rtlCol="0">
            <a:spAutoFit/>
          </a:bodyPr>
          <a:lstStyle/>
          <a:p>
            <a:pPr marL="218599" indent="-218599">
              <a:buFont typeface="Arial" panose="020B0604020202020204" pitchFamily="34" charset="0"/>
              <a:buChar char="•"/>
            </a:pPr>
            <a:r>
              <a:rPr lang="en-US" sz="1377" dirty="0"/>
              <a:t>Use a training set to generalize</a:t>
            </a:r>
          </a:p>
          <a:p>
            <a:pPr marL="218599" indent="-218599">
              <a:buFont typeface="Arial" panose="020B0604020202020204" pitchFamily="34" charset="0"/>
              <a:buChar char="•"/>
            </a:pPr>
            <a:r>
              <a:rPr lang="en-US" sz="1377" dirty="0"/>
              <a:t>Use generalizations to perform accurately on new, unseen examples</a:t>
            </a:r>
          </a:p>
        </p:txBody>
      </p:sp>
    </p:spTree>
    <p:extLst>
      <p:ext uri="{BB962C8B-B14F-4D97-AF65-F5344CB8AC3E}">
        <p14:creationId xmlns:p14="http://schemas.microsoft.com/office/powerpoint/2010/main" val="277638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4095" y="2478538"/>
            <a:ext cx="2756011" cy="469039"/>
          </a:xfrm>
          <a:prstGeom prst="rect">
            <a:avLst/>
          </a:prstGeom>
          <a:noFill/>
        </p:spPr>
        <p:txBody>
          <a:bodyPr wrap="none" rtlCol="0">
            <a:spAutoFit/>
          </a:bodyPr>
          <a:lstStyle/>
          <a:p>
            <a:r>
              <a:rPr lang="en-US" sz="2448" dirty="0">
                <a:solidFill>
                  <a:srgbClr val="00B0F0"/>
                </a:solidFill>
                <a:latin typeface="Segoe UI Light" panose="020B0502040204020203" pitchFamily="34" charset="0"/>
                <a:cs typeface="Segoe UI Light" panose="020B0502040204020203" pitchFamily="34" charset="0"/>
              </a:rPr>
              <a:t>the general process</a:t>
            </a:r>
          </a:p>
        </p:txBody>
      </p:sp>
      <p:cxnSp>
        <p:nvCxnSpPr>
          <p:cNvPr id="7" name="Straight Connector 6"/>
          <p:cNvCxnSpPr/>
          <p:nvPr/>
        </p:nvCxnSpPr>
        <p:spPr>
          <a:xfrm>
            <a:off x="842246" y="2986918"/>
            <a:ext cx="4239779" cy="0"/>
          </a:xfrm>
          <a:prstGeom prst="line">
            <a:avLst/>
          </a:prstGeom>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1077788" y="3186773"/>
            <a:ext cx="4237537" cy="1787669"/>
          </a:xfrm>
          <a:prstGeom prst="rect">
            <a:avLst/>
          </a:prstGeom>
          <a:noFill/>
        </p:spPr>
        <p:txBody>
          <a:bodyPr wrap="square" rtlCol="0">
            <a:spAutoFit/>
          </a:bodyPr>
          <a:lstStyle/>
          <a:p>
            <a:pPr marL="218599" indent="-218599">
              <a:buFont typeface="Arial" panose="020B0604020202020204" pitchFamily="34" charset="0"/>
              <a:buChar char="•"/>
            </a:pPr>
            <a:r>
              <a:rPr lang="en-US" sz="1377" dirty="0"/>
              <a:t>You have a dataset</a:t>
            </a:r>
          </a:p>
          <a:p>
            <a:pPr marL="218599" indent="-218599">
              <a:buFont typeface="Arial" panose="020B0604020202020204" pitchFamily="34" charset="0"/>
              <a:buChar char="•"/>
            </a:pPr>
            <a:r>
              <a:rPr lang="en-US" sz="1377" dirty="0"/>
              <a:t>Clean up your dataset </a:t>
            </a:r>
          </a:p>
          <a:p>
            <a:pPr marL="218599" indent="-218599">
              <a:buFont typeface="Arial" panose="020B0604020202020204" pitchFamily="34" charset="0"/>
              <a:buChar char="•"/>
            </a:pPr>
            <a:r>
              <a:rPr lang="en-US" sz="1377" dirty="0"/>
              <a:t>Separate dataset into training data and test data</a:t>
            </a:r>
          </a:p>
          <a:p>
            <a:pPr marL="218599" indent="-218599">
              <a:buFont typeface="Arial" panose="020B0604020202020204" pitchFamily="34" charset="0"/>
              <a:buChar char="•"/>
            </a:pPr>
            <a:r>
              <a:rPr lang="en-US" sz="1377" dirty="0"/>
              <a:t>Choose an algorithm</a:t>
            </a:r>
          </a:p>
          <a:p>
            <a:pPr marL="218599" indent="-218599">
              <a:buFont typeface="Arial" panose="020B0604020202020204" pitchFamily="34" charset="0"/>
              <a:buChar char="•"/>
            </a:pPr>
            <a:r>
              <a:rPr lang="en-US" sz="1377" dirty="0"/>
              <a:t>Train your algorithm with the training data</a:t>
            </a:r>
          </a:p>
          <a:p>
            <a:pPr marL="218599" indent="-218599">
              <a:buFont typeface="Arial" panose="020B0604020202020204" pitchFamily="34" charset="0"/>
              <a:buChar char="•"/>
            </a:pPr>
            <a:r>
              <a:rPr lang="en-US" sz="1377" dirty="0"/>
              <a:t>Test your algorithm on your test data</a:t>
            </a:r>
          </a:p>
          <a:p>
            <a:pPr marL="218599" indent="-218599">
              <a:buFont typeface="Arial" panose="020B0604020202020204" pitchFamily="34" charset="0"/>
              <a:buChar char="•"/>
            </a:pPr>
            <a:r>
              <a:rPr lang="en-US" sz="1377" dirty="0"/>
              <a:t>Analyze results</a:t>
            </a:r>
          </a:p>
          <a:p>
            <a:pPr marL="218599" indent="-218599">
              <a:buFont typeface="Arial" panose="020B0604020202020204" pitchFamily="34" charset="0"/>
              <a:buChar char="•"/>
            </a:pPr>
            <a:r>
              <a:rPr lang="en-US" sz="1377" dirty="0"/>
              <a:t>Wash rinse repeat</a:t>
            </a:r>
          </a:p>
        </p:txBody>
      </p:sp>
      <p:sp>
        <p:nvSpPr>
          <p:cNvPr id="4" name="Rounded Rectangle 3"/>
          <p:cNvSpPr/>
          <p:nvPr/>
        </p:nvSpPr>
        <p:spPr>
          <a:xfrm>
            <a:off x="6893889" y="1515435"/>
            <a:ext cx="921942" cy="408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Data Set</a:t>
            </a:r>
          </a:p>
        </p:txBody>
      </p:sp>
      <p:sp>
        <p:nvSpPr>
          <p:cNvPr id="8" name="Rounded Rectangle 7"/>
          <p:cNvSpPr/>
          <p:nvPr/>
        </p:nvSpPr>
        <p:spPr>
          <a:xfrm>
            <a:off x="6893889" y="2146637"/>
            <a:ext cx="921943" cy="408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Clean Up</a:t>
            </a:r>
          </a:p>
        </p:txBody>
      </p:sp>
      <p:sp>
        <p:nvSpPr>
          <p:cNvPr id="9" name="Rounded Rectangle 8"/>
          <p:cNvSpPr/>
          <p:nvPr/>
        </p:nvSpPr>
        <p:spPr>
          <a:xfrm>
            <a:off x="6893888" y="2777839"/>
            <a:ext cx="921943" cy="408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Split</a:t>
            </a:r>
          </a:p>
        </p:txBody>
      </p:sp>
      <p:sp>
        <p:nvSpPr>
          <p:cNvPr id="10" name="Rounded Rectangle 9"/>
          <p:cNvSpPr/>
          <p:nvPr/>
        </p:nvSpPr>
        <p:spPr>
          <a:xfrm>
            <a:off x="6302035" y="3587128"/>
            <a:ext cx="921943" cy="408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Training Data Set</a:t>
            </a:r>
          </a:p>
        </p:txBody>
      </p:sp>
      <p:sp>
        <p:nvSpPr>
          <p:cNvPr id="12" name="Rounded Rectangle 11"/>
          <p:cNvSpPr/>
          <p:nvPr/>
        </p:nvSpPr>
        <p:spPr>
          <a:xfrm>
            <a:off x="7473236" y="3587131"/>
            <a:ext cx="921943" cy="408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Test </a:t>
            </a:r>
          </a:p>
          <a:p>
            <a:pPr algn="ctr"/>
            <a:r>
              <a:rPr lang="en-US" sz="1377" dirty="0"/>
              <a:t>Data Set</a:t>
            </a:r>
          </a:p>
        </p:txBody>
      </p:sp>
      <p:sp>
        <p:nvSpPr>
          <p:cNvPr id="13" name="Rounded Rectangle 12"/>
          <p:cNvSpPr/>
          <p:nvPr/>
        </p:nvSpPr>
        <p:spPr>
          <a:xfrm>
            <a:off x="5343593" y="2943446"/>
            <a:ext cx="921943" cy="408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Training Algorithm</a:t>
            </a:r>
          </a:p>
        </p:txBody>
      </p:sp>
      <p:sp>
        <p:nvSpPr>
          <p:cNvPr id="14" name="Rounded Rectangle 13"/>
          <p:cNvSpPr/>
          <p:nvPr/>
        </p:nvSpPr>
        <p:spPr>
          <a:xfrm>
            <a:off x="6893887" y="4405400"/>
            <a:ext cx="921943" cy="408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Score</a:t>
            </a:r>
          </a:p>
        </p:txBody>
      </p:sp>
      <p:sp>
        <p:nvSpPr>
          <p:cNvPr id="15" name="Rounded Rectangle 14"/>
          <p:cNvSpPr/>
          <p:nvPr/>
        </p:nvSpPr>
        <p:spPr>
          <a:xfrm>
            <a:off x="6893886" y="5077278"/>
            <a:ext cx="921943" cy="408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Evaluate</a:t>
            </a:r>
          </a:p>
        </p:txBody>
      </p:sp>
      <p:cxnSp>
        <p:nvCxnSpPr>
          <p:cNvPr id="17" name="Straight Arrow Connector 16"/>
          <p:cNvCxnSpPr>
            <a:stCxn id="4" idx="2"/>
            <a:endCxn id="8" idx="0"/>
          </p:cNvCxnSpPr>
          <p:nvPr/>
        </p:nvCxnSpPr>
        <p:spPr>
          <a:xfrm>
            <a:off x="7354860" y="1924369"/>
            <a:ext cx="0" cy="222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9" idx="0"/>
          </p:cNvCxnSpPr>
          <p:nvPr/>
        </p:nvCxnSpPr>
        <p:spPr>
          <a:xfrm flipH="1">
            <a:off x="7354860" y="2555571"/>
            <a:ext cx="1" cy="222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2"/>
            <a:endCxn id="10" idx="0"/>
          </p:cNvCxnSpPr>
          <p:nvPr/>
        </p:nvCxnSpPr>
        <p:spPr>
          <a:xfrm flipH="1">
            <a:off x="6763007" y="3186773"/>
            <a:ext cx="591853" cy="400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2"/>
            <a:endCxn id="12" idx="0"/>
          </p:cNvCxnSpPr>
          <p:nvPr/>
        </p:nvCxnSpPr>
        <p:spPr>
          <a:xfrm>
            <a:off x="7354860" y="3186773"/>
            <a:ext cx="579348" cy="400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4" idx="0"/>
          </p:cNvCxnSpPr>
          <p:nvPr/>
        </p:nvCxnSpPr>
        <p:spPr>
          <a:xfrm flipH="1">
            <a:off x="7354859" y="3996065"/>
            <a:ext cx="579349" cy="409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a:endCxn id="15" idx="0"/>
          </p:cNvCxnSpPr>
          <p:nvPr/>
        </p:nvCxnSpPr>
        <p:spPr>
          <a:xfrm flipH="1">
            <a:off x="7354858" y="4814334"/>
            <a:ext cx="1" cy="26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3" idx="2"/>
            <a:endCxn id="10" idx="1"/>
          </p:cNvCxnSpPr>
          <p:nvPr/>
        </p:nvCxnSpPr>
        <p:spPr>
          <a:xfrm rot="16200000" flipH="1">
            <a:off x="5833693" y="3323252"/>
            <a:ext cx="439215" cy="4974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1271" y="3434414"/>
            <a:ext cx="368727" cy="290949"/>
          </a:xfrm>
          <a:prstGeom prst="rect">
            <a:avLst/>
          </a:prstGeom>
        </p:spPr>
      </p:pic>
    </p:spTree>
    <p:extLst>
      <p:ext uri="{BB962C8B-B14F-4D97-AF65-F5344CB8AC3E}">
        <p14:creationId xmlns:p14="http://schemas.microsoft.com/office/powerpoint/2010/main" val="165388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500"/>
                                        <p:tgtEl>
                                          <p:spTgt spid="11">
                                            <p:txEl>
                                              <p:pRg st="1" end="1"/>
                                            </p:txEl>
                                          </p:spTgt>
                                        </p:tgtEl>
                                      </p:cBhvr>
                                    </p:animEffec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fade">
                                      <p:cBhvr>
                                        <p:cTn id="23" dur="500"/>
                                        <p:tgtEl>
                                          <p:spTgt spid="11">
                                            <p:txEl>
                                              <p:pRg st="2" end="2"/>
                                            </p:txEl>
                                          </p:spTgt>
                                        </p:tgtEl>
                                      </p:cBhvr>
                                    </p:animEffect>
                                  </p:childTnLst>
                                </p:cTn>
                              </p:par>
                              <p:par>
                                <p:cTn id="24" presetID="1"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xEl>
                                              <p:pRg st="3" end="3"/>
                                            </p:txEl>
                                          </p:spTgt>
                                        </p:tgtEl>
                                        <p:attrNameLst>
                                          <p:attrName>style.visibility</p:attrName>
                                        </p:attrNameLst>
                                      </p:cBhvr>
                                      <p:to>
                                        <p:strVal val="visible"/>
                                      </p:to>
                                    </p:set>
                                    <p:animEffect transition="in" filter="fade">
                                      <p:cBhvr>
                                        <p:cTn id="42" dur="500"/>
                                        <p:tgtEl>
                                          <p:spTgt spid="11">
                                            <p:txEl>
                                              <p:pRg st="3" end="3"/>
                                            </p:txEl>
                                          </p:spTgt>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1">
                                            <p:txEl>
                                              <p:pRg st="4" end="4"/>
                                            </p:txEl>
                                          </p:spTgt>
                                        </p:tgtEl>
                                        <p:attrNameLst>
                                          <p:attrName>style.visibility</p:attrName>
                                        </p:attrNameLst>
                                      </p:cBhvr>
                                      <p:to>
                                        <p:strVal val="visible"/>
                                      </p:to>
                                    </p:set>
                                    <p:animEffect transition="in" filter="fade">
                                      <p:cBhvr>
                                        <p:cTn id="49" dur="500"/>
                                        <p:tgtEl>
                                          <p:spTgt spid="11">
                                            <p:txEl>
                                              <p:pRg st="4" end="4"/>
                                            </p:txEl>
                                          </p:spTgt>
                                        </p:tgtEl>
                                      </p:cBhvr>
                                    </p:animEffect>
                                  </p:childTnLst>
                                </p:cTn>
                              </p:par>
                              <p:par>
                                <p:cTn id="50" presetID="1" presetClass="entr" presetSubtype="0"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1">
                                            <p:txEl>
                                              <p:pRg st="5" end="5"/>
                                            </p:txEl>
                                          </p:spTgt>
                                        </p:tgtEl>
                                        <p:attrNameLst>
                                          <p:attrName>style.visibility</p:attrName>
                                        </p:attrNameLst>
                                      </p:cBhvr>
                                      <p:to>
                                        <p:strVal val="visible"/>
                                      </p:to>
                                    </p:set>
                                    <p:animEffect transition="in" filter="fade">
                                      <p:cBhvr>
                                        <p:cTn id="58" dur="500"/>
                                        <p:tgtEl>
                                          <p:spTgt spid="11">
                                            <p:txEl>
                                              <p:pRg st="5" end="5"/>
                                            </p:txEl>
                                          </p:spTgt>
                                        </p:tgtEl>
                                      </p:cBhvr>
                                    </p:animEffect>
                                  </p:childTnLst>
                                </p:cTn>
                              </p:par>
                              <p:par>
                                <p:cTn id="59" presetID="1" presetClass="entr" presetSubtype="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1">
                                            <p:txEl>
                                              <p:pRg st="6" end="6"/>
                                            </p:txEl>
                                          </p:spTgt>
                                        </p:tgtEl>
                                        <p:attrNameLst>
                                          <p:attrName>style.visibility</p:attrName>
                                        </p:attrNameLst>
                                      </p:cBhvr>
                                      <p:to>
                                        <p:strVal val="visible"/>
                                      </p:to>
                                    </p:set>
                                    <p:animEffect transition="in" filter="fade">
                                      <p:cBhvr>
                                        <p:cTn id="67" dur="500"/>
                                        <p:tgtEl>
                                          <p:spTgt spid="11">
                                            <p:txEl>
                                              <p:pRg st="6" end="6"/>
                                            </p:txEl>
                                          </p:spTgt>
                                        </p:tgtEl>
                                      </p:cBhvr>
                                    </p:animEffect>
                                  </p:childTnLst>
                                </p:cTn>
                              </p:par>
                              <p:par>
                                <p:cTn id="68" presetID="1" presetClass="entr" presetSubtype="0" fill="hold" nodeType="withEffect">
                                  <p:stCondLst>
                                    <p:cond delay="0"/>
                                  </p:stCondLst>
                                  <p:childTnLst>
                                    <p:set>
                                      <p:cBhvr>
                                        <p:cTn id="69" dur="1" fill="hold">
                                          <p:stCondLst>
                                            <p:cond delay="0"/>
                                          </p:stCondLst>
                                        </p:cTn>
                                        <p:tgtEl>
                                          <p:spTgt spid="29"/>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1">
                                            <p:txEl>
                                              <p:pRg st="7" end="7"/>
                                            </p:txEl>
                                          </p:spTgt>
                                        </p:tgtEl>
                                        <p:attrNameLst>
                                          <p:attrName>style.visibility</p:attrName>
                                        </p:attrNameLst>
                                      </p:cBhvr>
                                      <p:to>
                                        <p:strVal val="visible"/>
                                      </p:to>
                                    </p:set>
                                    <p:animEffect transition="in" filter="fade">
                                      <p:cBhvr>
                                        <p:cTn id="76"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2" grpId="0" animBg="1"/>
      <p:bldP spid="13"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Who can do the most jumping jacks in 30 seconds????</a:t>
            </a:r>
            <a:endParaRPr lang="en-US" dirty="0"/>
          </a:p>
        </p:txBody>
      </p:sp>
    </p:spTree>
    <p:extLst>
      <p:ext uri="{BB962C8B-B14F-4D97-AF65-F5344CB8AC3E}">
        <p14:creationId xmlns:p14="http://schemas.microsoft.com/office/powerpoint/2010/main" val="94339981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989431"/>
            <a:ext cx="8777288" cy="1846659"/>
          </a:xfrm>
        </p:spPr>
        <p:txBody>
          <a:bodyPr/>
          <a:lstStyle/>
          <a:p>
            <a:pPr algn="ctr"/>
            <a:r>
              <a:rPr lang="en-US" dirty="0" smtClean="0"/>
              <a:t>What features might be important?</a:t>
            </a:r>
            <a:endParaRPr lang="en-US" dirty="0"/>
          </a:p>
        </p:txBody>
      </p:sp>
    </p:spTree>
    <p:extLst>
      <p:ext uri="{BB962C8B-B14F-4D97-AF65-F5344CB8AC3E}">
        <p14:creationId xmlns:p14="http://schemas.microsoft.com/office/powerpoint/2010/main" val="3691892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989431"/>
            <a:ext cx="8768201" cy="1846659"/>
          </a:xfrm>
        </p:spPr>
        <p:txBody>
          <a:bodyPr/>
          <a:lstStyle/>
          <a:p>
            <a:pPr algn="ctr"/>
            <a:r>
              <a:rPr lang="en-US" dirty="0" smtClean="0"/>
              <a:t>How do we visualize the results???</a:t>
            </a:r>
            <a:endParaRPr lang="en-US" dirty="0"/>
          </a:p>
        </p:txBody>
      </p:sp>
    </p:spTree>
    <p:extLst>
      <p:ext uri="{BB962C8B-B14F-4D97-AF65-F5344CB8AC3E}">
        <p14:creationId xmlns:p14="http://schemas.microsoft.com/office/powerpoint/2010/main" val="352894335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app.raw.densitydesign.org</a:t>
            </a:r>
            <a:endParaRPr lang="en-US" dirty="0"/>
          </a:p>
        </p:txBody>
      </p:sp>
    </p:spTree>
    <p:extLst>
      <p:ext uri="{BB962C8B-B14F-4D97-AF65-F5344CB8AC3E}">
        <p14:creationId xmlns:p14="http://schemas.microsoft.com/office/powerpoint/2010/main" val="104282031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Aka.ms/</a:t>
            </a:r>
            <a:r>
              <a:rPr lang="en-US" dirty="0" err="1" smtClean="0"/>
              <a:t>RSASurvey</a:t>
            </a:r>
            <a:endParaRPr lang="en-US" dirty="0"/>
          </a:p>
        </p:txBody>
      </p:sp>
    </p:spTree>
    <p:extLst>
      <p:ext uri="{BB962C8B-B14F-4D97-AF65-F5344CB8AC3E}">
        <p14:creationId xmlns:p14="http://schemas.microsoft.com/office/powerpoint/2010/main" val="29084615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664" y="1549976"/>
            <a:ext cx="6619234" cy="3894573"/>
          </a:xfrm>
          <a:prstGeom prst="rect">
            <a:avLst/>
          </a:prstGeom>
        </p:spPr>
      </p:pic>
    </p:spTree>
    <p:extLst>
      <p:ext uri="{BB962C8B-B14F-4D97-AF65-F5344CB8AC3E}">
        <p14:creationId xmlns:p14="http://schemas.microsoft.com/office/powerpoint/2010/main" val="5357439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18644" y="2186392"/>
            <a:ext cx="2146669" cy="3806364"/>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88"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0" name="Rectangle 9"/>
          <p:cNvSpPr/>
          <p:nvPr/>
        </p:nvSpPr>
        <p:spPr bwMode="auto">
          <a:xfrm>
            <a:off x="2501135" y="2186392"/>
            <a:ext cx="2146669" cy="3806364"/>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88"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1" name="Rectangle 10"/>
          <p:cNvSpPr/>
          <p:nvPr/>
        </p:nvSpPr>
        <p:spPr bwMode="auto">
          <a:xfrm>
            <a:off x="4783628" y="2186392"/>
            <a:ext cx="2146669" cy="3806364"/>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88"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2" name="Rectangle 11"/>
          <p:cNvSpPr/>
          <p:nvPr/>
        </p:nvSpPr>
        <p:spPr bwMode="auto">
          <a:xfrm>
            <a:off x="7066121" y="2186392"/>
            <a:ext cx="2146669" cy="3806364"/>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88"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lstStyle/>
          <a:p>
            <a:r>
              <a:rPr lang="en-US" dirty="0" smtClean="0"/>
              <a:t>Common Classes of Problems</a:t>
            </a:r>
            <a:endParaRPr lang="en-US" dirty="0"/>
          </a:p>
        </p:txBody>
      </p:sp>
      <p:pic>
        <p:nvPicPr>
          <p:cNvPr id="2050" name="Picture 2" descr="http://openclassroom.stanford.edu/MainFolder/courses/MachineLearning/exercises/ex8materials/ex8b_10.png"/>
          <p:cNvPicPr>
            <a:picLocks noChangeAspect="1" noChangeArrowheads="1"/>
          </p:cNvPicPr>
          <p:nvPr/>
        </p:nvPicPr>
        <p:blipFill rotWithShape="1">
          <a:blip r:embed="rId3">
            <a:extLst>
              <a:ext uri="{28A0092B-C50C-407E-A947-70E740481C1C}">
                <a14:useLocalDpi xmlns:a14="http://schemas.microsoft.com/office/drawing/2010/main" val="0"/>
              </a:ext>
            </a:extLst>
          </a:blip>
          <a:srcRect l="6223" t="5432" r="6950" b="3565"/>
          <a:stretch/>
        </p:blipFill>
        <p:spPr bwMode="auto">
          <a:xfrm>
            <a:off x="274124" y="3965035"/>
            <a:ext cx="2035706" cy="18786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docs.oracle.com/cd/B28359_01/datamine.111/b28129/img/scatter_plot_nonlinear.gif"/>
          <p:cNvPicPr>
            <a:picLocks noChangeAspect="1" noChangeArrowheads="1"/>
          </p:cNvPicPr>
          <p:nvPr/>
        </p:nvPicPr>
        <p:blipFill rotWithShape="1">
          <a:blip r:embed="rId4">
            <a:extLst>
              <a:ext uri="{28A0092B-C50C-407E-A947-70E740481C1C}">
                <a14:useLocalDpi xmlns:a14="http://schemas.microsoft.com/office/drawing/2010/main" val="0"/>
              </a:ext>
            </a:extLst>
          </a:blip>
          <a:srcRect l="11327" b="7942"/>
          <a:stretch/>
        </p:blipFill>
        <p:spPr bwMode="auto">
          <a:xfrm>
            <a:off x="2645176" y="3987711"/>
            <a:ext cx="1858586" cy="18559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pectrum.ieee.org/img/RecommendNEWf1-134825370374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2646" y="3987711"/>
            <a:ext cx="1428629" cy="18559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84113" y="2252870"/>
            <a:ext cx="1817461" cy="512430"/>
          </a:xfrm>
          <a:prstGeom prst="rect">
            <a:avLst/>
          </a:prstGeom>
          <a:noFill/>
        </p:spPr>
        <p:txBody>
          <a:bodyPr wrap="none" lIns="137148" tIns="109719" rIns="137148" bIns="109719" rtlCol="0">
            <a:spAutoFit/>
          </a:bodyPr>
          <a:lstStyle/>
          <a:p>
            <a:pPr>
              <a:lnSpc>
                <a:spcPct val="90000"/>
              </a:lnSpc>
            </a:pPr>
            <a:r>
              <a:rPr lang="en-US" sz="2100" dirty="0">
                <a:solidFill>
                  <a:schemeClr val="bg1"/>
                </a:solidFill>
              </a:rPr>
              <a:t>Classification</a:t>
            </a:r>
          </a:p>
        </p:txBody>
      </p:sp>
      <p:sp>
        <p:nvSpPr>
          <p:cNvPr id="14" name="TextBox 13"/>
          <p:cNvSpPr txBox="1"/>
          <p:nvPr/>
        </p:nvSpPr>
        <p:spPr>
          <a:xfrm>
            <a:off x="2792351" y="2252870"/>
            <a:ext cx="1562776" cy="512430"/>
          </a:xfrm>
          <a:prstGeom prst="rect">
            <a:avLst/>
          </a:prstGeom>
          <a:noFill/>
        </p:spPr>
        <p:txBody>
          <a:bodyPr wrap="none" lIns="137148" tIns="109719" rIns="137148" bIns="109719" rtlCol="0">
            <a:spAutoFit/>
          </a:bodyPr>
          <a:lstStyle/>
          <a:p>
            <a:pPr>
              <a:lnSpc>
                <a:spcPct val="90000"/>
              </a:lnSpc>
            </a:pPr>
            <a:r>
              <a:rPr lang="en-US" sz="2100" dirty="0">
                <a:solidFill>
                  <a:schemeClr val="bg1"/>
                </a:solidFill>
              </a:rPr>
              <a:t>Regression</a:t>
            </a:r>
          </a:p>
        </p:txBody>
      </p:sp>
      <p:sp>
        <p:nvSpPr>
          <p:cNvPr id="15" name="TextBox 14"/>
          <p:cNvSpPr txBox="1"/>
          <p:nvPr/>
        </p:nvSpPr>
        <p:spPr>
          <a:xfrm>
            <a:off x="4797662" y="2252870"/>
            <a:ext cx="2119595" cy="512430"/>
          </a:xfrm>
          <a:prstGeom prst="rect">
            <a:avLst/>
          </a:prstGeom>
          <a:noFill/>
        </p:spPr>
        <p:txBody>
          <a:bodyPr wrap="none" lIns="137148" tIns="109719" rIns="137148" bIns="109719" rtlCol="0">
            <a:spAutoFit/>
          </a:bodyPr>
          <a:lstStyle/>
          <a:p>
            <a:pPr>
              <a:lnSpc>
                <a:spcPct val="90000"/>
              </a:lnSpc>
            </a:pPr>
            <a:r>
              <a:rPr lang="en-US" sz="2100" dirty="0">
                <a:solidFill>
                  <a:schemeClr val="bg1"/>
                </a:solidFill>
              </a:rPr>
              <a:t>Recommenders</a:t>
            </a:r>
          </a:p>
        </p:txBody>
      </p:sp>
      <p:sp>
        <p:nvSpPr>
          <p:cNvPr id="16" name="TextBox 15"/>
          <p:cNvSpPr txBox="1"/>
          <p:nvPr/>
        </p:nvSpPr>
        <p:spPr>
          <a:xfrm>
            <a:off x="7426195" y="2252870"/>
            <a:ext cx="1475508" cy="512430"/>
          </a:xfrm>
          <a:prstGeom prst="rect">
            <a:avLst/>
          </a:prstGeom>
          <a:noFill/>
        </p:spPr>
        <p:txBody>
          <a:bodyPr wrap="none" lIns="137148" tIns="109719" rIns="137148" bIns="109719" rtlCol="0">
            <a:spAutoFit/>
          </a:bodyPr>
          <a:lstStyle/>
          <a:p>
            <a:pPr>
              <a:lnSpc>
                <a:spcPct val="90000"/>
              </a:lnSpc>
            </a:pPr>
            <a:r>
              <a:rPr lang="en-US" sz="2100" dirty="0">
                <a:solidFill>
                  <a:schemeClr val="bg1"/>
                </a:solidFill>
              </a:rPr>
              <a:t>Clustering</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81125" y="3965034"/>
            <a:ext cx="1745251" cy="1878646"/>
          </a:xfrm>
          <a:prstGeom prst="rect">
            <a:avLst/>
          </a:prstGeom>
        </p:spPr>
      </p:pic>
    </p:spTree>
    <p:extLst>
      <p:ext uri="{BB962C8B-B14F-4D97-AF65-F5344CB8AC3E}">
        <p14:creationId xmlns:p14="http://schemas.microsoft.com/office/powerpoint/2010/main" val="34472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7944"/>
            <a:ext cx="9326563" cy="5318637"/>
          </a:xfrm>
          <a:prstGeom prst="rect">
            <a:avLst/>
          </a:prstGeom>
        </p:spPr>
      </p:pic>
    </p:spTree>
    <p:extLst>
      <p:ext uri="{BB962C8B-B14F-4D97-AF65-F5344CB8AC3E}">
        <p14:creationId xmlns:p14="http://schemas.microsoft.com/office/powerpoint/2010/main" val="146391945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02"/>
            <a:ext cx="9326563" cy="6338320"/>
          </a:xfrm>
          <a:prstGeom prst="rect">
            <a:avLst/>
          </a:prstGeom>
        </p:spPr>
      </p:pic>
      <p:sp>
        <p:nvSpPr>
          <p:cNvPr id="12" name="Oval 11"/>
          <p:cNvSpPr/>
          <p:nvPr/>
        </p:nvSpPr>
        <p:spPr>
          <a:xfrm>
            <a:off x="2178720" y="3585960"/>
            <a:ext cx="5179680" cy="774000"/>
          </a:xfrm>
          <a:prstGeom prst="ellipse">
            <a:avLst/>
          </a:prstGeom>
          <a:noFill/>
          <a:ln w="36000">
            <a:solidFill>
              <a:srgbClr val="ED1C24"/>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solidFill>
                <a:srgbClr val="ED1C24"/>
              </a:solidFill>
              <a:ea typeface="Segoe UI" pitchFamily="34" charset="0"/>
              <a:cs typeface="Segoe UI" pitchFamily="34" charset="0"/>
            </a:endParaRPr>
          </a:p>
        </p:txBody>
      </p:sp>
    </p:spTree>
    <p:extLst>
      <p:ext uri="{BB962C8B-B14F-4D97-AF65-F5344CB8AC3E}">
        <p14:creationId xmlns:p14="http://schemas.microsoft.com/office/powerpoint/2010/main" val="54559368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989431"/>
            <a:ext cx="8768201" cy="1846659"/>
          </a:xfrm>
        </p:spPr>
        <p:txBody>
          <a:bodyPr/>
          <a:lstStyle/>
          <a:p>
            <a:pPr algn="ctr"/>
            <a:r>
              <a:rPr lang="en-US" dirty="0" smtClean="0"/>
              <a:t>Sign in with the emails we created </a:t>
            </a:r>
            <a:endParaRPr lang="en-US" dirty="0"/>
          </a:p>
        </p:txBody>
      </p:sp>
    </p:spTree>
    <p:extLst>
      <p:ext uri="{BB962C8B-B14F-4D97-AF65-F5344CB8AC3E}">
        <p14:creationId xmlns:p14="http://schemas.microsoft.com/office/powerpoint/2010/main" val="21634658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0472"/>
            <a:ext cx="9326563" cy="5053581"/>
          </a:xfrm>
          <a:prstGeom prst="rect">
            <a:avLst/>
          </a:prstGeom>
        </p:spPr>
      </p:pic>
    </p:spTree>
    <p:extLst>
      <p:ext uri="{BB962C8B-B14F-4D97-AF65-F5344CB8AC3E}">
        <p14:creationId xmlns:p14="http://schemas.microsoft.com/office/powerpoint/2010/main" val="147171404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4096" y="2478538"/>
            <a:ext cx="764953" cy="469039"/>
          </a:xfrm>
          <a:prstGeom prst="rect">
            <a:avLst/>
          </a:prstGeom>
          <a:noFill/>
        </p:spPr>
        <p:txBody>
          <a:bodyPr wrap="none" rtlCol="0">
            <a:spAutoFit/>
          </a:bodyPr>
          <a:lstStyle/>
          <a:p>
            <a:r>
              <a:rPr lang="en-US" sz="2448" dirty="0">
                <a:solidFill>
                  <a:srgbClr val="00B0F0"/>
                </a:solidFill>
                <a:latin typeface="Segoe UI Light" panose="020B0502040204020203" pitchFamily="34" charset="0"/>
                <a:cs typeface="Segoe UI Light" panose="020B0502040204020203" pitchFamily="34" charset="0"/>
              </a:rPr>
              <a:t>data</a:t>
            </a:r>
          </a:p>
        </p:txBody>
      </p:sp>
      <p:sp>
        <p:nvSpPr>
          <p:cNvPr id="2" name="TextBox 1"/>
          <p:cNvSpPr txBox="1"/>
          <p:nvPr/>
        </p:nvSpPr>
        <p:spPr>
          <a:xfrm>
            <a:off x="1777281" y="2643346"/>
            <a:ext cx="2208938" cy="304250"/>
          </a:xfrm>
          <a:prstGeom prst="rect">
            <a:avLst/>
          </a:prstGeom>
          <a:noFill/>
        </p:spPr>
        <p:txBody>
          <a:bodyPr wrap="none" rtlCol="0">
            <a:spAutoFit/>
          </a:bodyPr>
          <a:lstStyle/>
          <a:p>
            <a:r>
              <a:rPr lang="en-US" sz="1377" dirty="0">
                <a:latin typeface="+mj-lt"/>
              </a:rPr>
              <a:t>Think data in a spreadsheet</a:t>
            </a:r>
          </a:p>
        </p:txBody>
      </p:sp>
      <p:sp>
        <p:nvSpPr>
          <p:cNvPr id="11" name="TextBox 10"/>
          <p:cNvSpPr txBox="1"/>
          <p:nvPr/>
        </p:nvSpPr>
        <p:spPr>
          <a:xfrm>
            <a:off x="1077788" y="3186773"/>
            <a:ext cx="4717061" cy="728084"/>
          </a:xfrm>
          <a:prstGeom prst="rect">
            <a:avLst/>
          </a:prstGeom>
          <a:noFill/>
        </p:spPr>
        <p:txBody>
          <a:bodyPr wrap="none" rtlCol="0">
            <a:spAutoFit/>
          </a:bodyPr>
          <a:lstStyle/>
          <a:p>
            <a:pPr marL="218599" indent="-218599">
              <a:buFont typeface="Arial" panose="020B0604020202020204" pitchFamily="34" charset="0"/>
              <a:buChar char="•"/>
            </a:pPr>
            <a:r>
              <a:rPr lang="en-US" sz="1377" dirty="0"/>
              <a:t>Rows are “</a:t>
            </a:r>
            <a:r>
              <a:rPr lang="en-US" sz="1377" dirty="0">
                <a:solidFill>
                  <a:srgbClr val="00B050"/>
                </a:solidFill>
              </a:rPr>
              <a:t>Data points</a:t>
            </a:r>
            <a:r>
              <a:rPr lang="en-US" sz="1377" dirty="0"/>
              <a:t>” (person, for example)</a:t>
            </a:r>
          </a:p>
          <a:p>
            <a:pPr marL="218599" indent="-218599">
              <a:buFont typeface="Arial" panose="020B0604020202020204" pitchFamily="34" charset="0"/>
              <a:buChar char="•"/>
            </a:pPr>
            <a:r>
              <a:rPr lang="en-US" sz="1377" dirty="0"/>
              <a:t>Columns represent “</a:t>
            </a:r>
            <a:r>
              <a:rPr lang="en-US" sz="1377" dirty="0">
                <a:solidFill>
                  <a:srgbClr val="00B0F0"/>
                </a:solidFill>
              </a:rPr>
              <a:t>Features</a:t>
            </a:r>
            <a:r>
              <a:rPr lang="en-US" sz="1377" dirty="0"/>
              <a:t>” </a:t>
            </a:r>
          </a:p>
          <a:p>
            <a:pPr marL="218599" indent="-218599">
              <a:buFont typeface="Arial" panose="020B0604020202020204" pitchFamily="34" charset="0"/>
              <a:buChar char="•"/>
            </a:pPr>
            <a:r>
              <a:rPr lang="en-US" sz="1377" dirty="0"/>
              <a:t>The set of features for a data point is a “</a:t>
            </a:r>
            <a:r>
              <a:rPr lang="en-US" sz="1377" dirty="0">
                <a:solidFill>
                  <a:srgbClr val="FF0000"/>
                </a:solidFill>
              </a:rPr>
              <a:t>Feature Vector</a:t>
            </a:r>
            <a:r>
              <a:rPr lang="en-US" sz="1377" dirty="0"/>
              <a:t>”</a:t>
            </a:r>
          </a:p>
        </p:txBody>
      </p:sp>
      <p:graphicFrame>
        <p:nvGraphicFramePr>
          <p:cNvPr id="5" name="Table 4"/>
          <p:cNvGraphicFramePr>
            <a:graphicFrameLocks noGrp="1"/>
          </p:cNvGraphicFramePr>
          <p:nvPr/>
        </p:nvGraphicFramePr>
        <p:xfrm>
          <a:off x="5742656" y="2857207"/>
          <a:ext cx="3361509" cy="1038375"/>
        </p:xfrm>
        <a:graphic>
          <a:graphicData uri="http://schemas.openxmlformats.org/drawingml/2006/table">
            <a:tbl>
              <a:tblPr/>
              <a:tblGrid>
                <a:gridCol w="375871">
                  <a:extLst>
                    <a:ext uri="{9D8B030D-6E8A-4147-A177-3AD203B41FA5}">
                      <a16:colId xmlns:a16="http://schemas.microsoft.com/office/drawing/2014/main" val="2207909220"/>
                    </a:ext>
                  </a:extLst>
                </a:gridCol>
                <a:gridCol w="1023648">
                  <a:extLst>
                    <a:ext uri="{9D8B030D-6E8A-4147-A177-3AD203B41FA5}">
                      <a16:colId xmlns:a16="http://schemas.microsoft.com/office/drawing/2014/main" val="2406613794"/>
                    </a:ext>
                  </a:extLst>
                </a:gridCol>
                <a:gridCol w="565138">
                  <a:extLst>
                    <a:ext uri="{9D8B030D-6E8A-4147-A177-3AD203B41FA5}">
                      <a16:colId xmlns:a16="http://schemas.microsoft.com/office/drawing/2014/main" val="2025943930"/>
                    </a:ext>
                  </a:extLst>
                </a:gridCol>
                <a:gridCol w="666926">
                  <a:extLst>
                    <a:ext uri="{9D8B030D-6E8A-4147-A177-3AD203B41FA5}">
                      <a16:colId xmlns:a16="http://schemas.microsoft.com/office/drawing/2014/main" val="3115187350"/>
                    </a:ext>
                  </a:extLst>
                </a:gridCol>
                <a:gridCol w="729926">
                  <a:extLst>
                    <a:ext uri="{9D8B030D-6E8A-4147-A177-3AD203B41FA5}">
                      <a16:colId xmlns:a16="http://schemas.microsoft.com/office/drawing/2014/main" val="2446354605"/>
                    </a:ext>
                  </a:extLst>
                </a:gridCol>
              </a:tblGrid>
              <a:tr h="207675">
                <a:tc>
                  <a:txBody>
                    <a:bodyPr/>
                    <a:lstStyle/>
                    <a:p>
                      <a:pPr algn="l" fontAlgn="b"/>
                      <a:r>
                        <a:rPr lang="en-US" sz="900" b="1" i="0" u="none" strike="noStrike" baseline="0" dirty="0">
                          <a:solidFill>
                            <a:srgbClr val="FFFFFF"/>
                          </a:solidFill>
                          <a:effectLst/>
                          <a:latin typeface="Calibri" panose="020F0502020204030204" pitchFamily="34" charset="0"/>
                        </a:rPr>
                        <a:t>Age</a:t>
                      </a:r>
                    </a:p>
                  </a:txBody>
                  <a:tcPr marL="7286" marR="7286" marT="7286"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900" b="1" i="0" u="none" strike="noStrike" baseline="0" dirty="0">
                          <a:solidFill>
                            <a:srgbClr val="FFFFFF"/>
                          </a:solidFill>
                          <a:effectLst/>
                          <a:latin typeface="Calibri" panose="020F0502020204030204" pitchFamily="34" charset="0"/>
                        </a:rPr>
                        <a:t>Occupation</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900" b="1" i="0" u="none" strike="noStrike" baseline="0">
                          <a:solidFill>
                            <a:srgbClr val="FFFFFF"/>
                          </a:solidFill>
                          <a:effectLst/>
                          <a:latin typeface="Calibri" panose="020F0502020204030204" pitchFamily="34" charset="0"/>
                        </a:rPr>
                        <a:t>Gender</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900" b="1" i="0" u="none" strike="noStrike" baseline="0" dirty="0">
                          <a:solidFill>
                            <a:srgbClr val="FFFFFF"/>
                          </a:solidFill>
                          <a:effectLst/>
                          <a:latin typeface="Calibri" panose="020F0502020204030204" pitchFamily="34" charset="0"/>
                        </a:rPr>
                        <a:t>Hours/Week</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900" b="1" i="0" u="none" strike="noStrike" baseline="0" dirty="0">
                          <a:solidFill>
                            <a:srgbClr val="FFFFFF"/>
                          </a:solidFill>
                          <a:effectLst/>
                          <a:latin typeface="Calibri" panose="020F0502020204030204" pitchFamily="34" charset="0"/>
                        </a:rPr>
                        <a:t>Income</a:t>
                      </a:r>
                    </a:p>
                  </a:txBody>
                  <a:tcPr marL="7286" marR="7286" marT="7286"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extLst>
                  <a:ext uri="{0D108BD9-81ED-4DB2-BD59-A6C34878D82A}">
                    <a16:rowId xmlns:a16="http://schemas.microsoft.com/office/drawing/2014/main" val="3499083504"/>
                  </a:ext>
                </a:extLst>
              </a:tr>
              <a:tr h="207675">
                <a:tc>
                  <a:txBody>
                    <a:bodyPr/>
                    <a:lstStyle/>
                    <a:p>
                      <a:pPr algn="ctr" fontAlgn="b"/>
                      <a:r>
                        <a:rPr lang="en-US" sz="900" b="0" i="0" u="none" strike="noStrike" baseline="0">
                          <a:solidFill>
                            <a:srgbClr val="000000"/>
                          </a:solidFill>
                          <a:effectLst/>
                          <a:latin typeface="Calibri" panose="020F0502020204030204" pitchFamily="34" charset="0"/>
                        </a:rPr>
                        <a:t>35</a:t>
                      </a:r>
                    </a:p>
                  </a:txBody>
                  <a:tcPr marL="7286" marR="7286" marT="7286"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900" b="0" i="0" u="none" strike="noStrike" baseline="0">
                          <a:solidFill>
                            <a:srgbClr val="000000"/>
                          </a:solidFill>
                          <a:effectLst/>
                          <a:latin typeface="Calibri" panose="020F0502020204030204" pitchFamily="34" charset="0"/>
                        </a:rPr>
                        <a:t> Farming-fishing</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900" b="0" i="0" u="none" strike="noStrike" baseline="0">
                          <a:solidFill>
                            <a:srgbClr val="000000"/>
                          </a:solidFill>
                          <a:effectLst/>
                          <a:latin typeface="Calibri" panose="020F0502020204030204" pitchFamily="34" charset="0"/>
                        </a:rPr>
                        <a:t> Male</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900" b="0" i="0" u="none" strike="noStrike" baseline="0" dirty="0">
                          <a:solidFill>
                            <a:srgbClr val="000000"/>
                          </a:solidFill>
                          <a:effectLst/>
                          <a:latin typeface="Calibri" panose="020F0502020204030204" pitchFamily="34" charset="0"/>
                        </a:rPr>
                        <a:t>40</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900" b="0" i="0" u="none" strike="noStrike" baseline="0" dirty="0">
                          <a:solidFill>
                            <a:srgbClr val="000000"/>
                          </a:solidFill>
                          <a:effectLst/>
                          <a:latin typeface="Calibri" panose="020F0502020204030204" pitchFamily="34" charset="0"/>
                        </a:rPr>
                        <a:t> &lt;=50K</a:t>
                      </a:r>
                    </a:p>
                  </a:txBody>
                  <a:tcPr marL="7286" marR="7286" marT="7286"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3059692696"/>
                  </a:ext>
                </a:extLst>
              </a:tr>
              <a:tr h="207675">
                <a:tc>
                  <a:txBody>
                    <a:bodyPr/>
                    <a:lstStyle/>
                    <a:p>
                      <a:pPr algn="ctr" fontAlgn="b"/>
                      <a:r>
                        <a:rPr lang="en-US" sz="900" b="0" i="0" u="none" strike="noStrike" baseline="0">
                          <a:solidFill>
                            <a:srgbClr val="000000"/>
                          </a:solidFill>
                          <a:effectLst/>
                          <a:latin typeface="Calibri" panose="020F0502020204030204" pitchFamily="34" charset="0"/>
                        </a:rPr>
                        <a:t>23</a:t>
                      </a:r>
                    </a:p>
                  </a:txBody>
                  <a:tcPr marL="7286" marR="7286" marT="7286"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900" b="0" i="0" u="none" strike="noStrike" baseline="0">
                          <a:solidFill>
                            <a:srgbClr val="000000"/>
                          </a:solidFill>
                          <a:effectLst/>
                          <a:latin typeface="Calibri" panose="020F0502020204030204" pitchFamily="34" charset="0"/>
                        </a:rPr>
                        <a:t> Adm-clerical</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900" b="0" i="0" u="none" strike="noStrike" baseline="0">
                          <a:solidFill>
                            <a:srgbClr val="000000"/>
                          </a:solidFill>
                          <a:effectLst/>
                          <a:latin typeface="Calibri" panose="020F0502020204030204" pitchFamily="34" charset="0"/>
                        </a:rPr>
                        <a:t> Female</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900" b="0" i="0" u="none" strike="noStrike" baseline="0">
                          <a:solidFill>
                            <a:srgbClr val="000000"/>
                          </a:solidFill>
                          <a:effectLst/>
                          <a:latin typeface="Calibri" panose="020F0502020204030204" pitchFamily="34" charset="0"/>
                        </a:rPr>
                        <a:t>30</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900" b="0" i="0" u="none" strike="noStrike" baseline="0">
                          <a:solidFill>
                            <a:srgbClr val="000000"/>
                          </a:solidFill>
                          <a:effectLst/>
                          <a:latin typeface="Calibri" panose="020F0502020204030204" pitchFamily="34" charset="0"/>
                        </a:rPr>
                        <a:t> &lt;=50K</a:t>
                      </a:r>
                    </a:p>
                  </a:txBody>
                  <a:tcPr marL="7286" marR="7286" marT="7286"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459547057"/>
                  </a:ext>
                </a:extLst>
              </a:tr>
              <a:tr h="207675">
                <a:tc>
                  <a:txBody>
                    <a:bodyPr/>
                    <a:lstStyle/>
                    <a:p>
                      <a:pPr algn="ctr" fontAlgn="b"/>
                      <a:r>
                        <a:rPr lang="en-US" sz="900" b="0" i="0" u="none" strike="noStrike" baseline="0">
                          <a:solidFill>
                            <a:srgbClr val="000000"/>
                          </a:solidFill>
                          <a:effectLst/>
                          <a:latin typeface="Calibri" panose="020F0502020204030204" pitchFamily="34" charset="0"/>
                        </a:rPr>
                        <a:t>31</a:t>
                      </a:r>
                    </a:p>
                  </a:txBody>
                  <a:tcPr marL="7286" marR="7286" marT="7286"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900" b="0" i="0" u="none" strike="noStrike" baseline="0">
                          <a:solidFill>
                            <a:srgbClr val="000000"/>
                          </a:solidFill>
                          <a:effectLst/>
                          <a:latin typeface="Calibri" panose="020F0502020204030204" pitchFamily="34" charset="0"/>
                        </a:rPr>
                        <a:t> Sales</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900" b="0" i="0" u="none" strike="noStrike" baseline="0">
                          <a:solidFill>
                            <a:srgbClr val="000000"/>
                          </a:solidFill>
                          <a:effectLst/>
                          <a:latin typeface="Calibri" panose="020F0502020204030204" pitchFamily="34" charset="0"/>
                        </a:rPr>
                        <a:t> Male</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900" b="0" i="0" u="none" strike="noStrike" baseline="0">
                          <a:solidFill>
                            <a:srgbClr val="000000"/>
                          </a:solidFill>
                          <a:effectLst/>
                          <a:latin typeface="Calibri" panose="020F0502020204030204" pitchFamily="34" charset="0"/>
                        </a:rPr>
                        <a:t>38</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900" b="0" i="0" u="none" strike="noStrike" baseline="0">
                          <a:solidFill>
                            <a:srgbClr val="000000"/>
                          </a:solidFill>
                          <a:effectLst/>
                          <a:latin typeface="Calibri" panose="020F0502020204030204" pitchFamily="34" charset="0"/>
                        </a:rPr>
                        <a:t> &gt;50K</a:t>
                      </a:r>
                    </a:p>
                  </a:txBody>
                  <a:tcPr marL="7286" marR="7286" marT="7286"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2031600669"/>
                  </a:ext>
                </a:extLst>
              </a:tr>
              <a:tr h="207675">
                <a:tc>
                  <a:txBody>
                    <a:bodyPr/>
                    <a:lstStyle/>
                    <a:p>
                      <a:pPr algn="ctr" fontAlgn="b"/>
                      <a:r>
                        <a:rPr lang="en-US" sz="900" b="0" i="0" u="none" strike="noStrike" baseline="0" dirty="0">
                          <a:solidFill>
                            <a:srgbClr val="000000"/>
                          </a:solidFill>
                          <a:effectLst/>
                          <a:latin typeface="Calibri" panose="020F0502020204030204" pitchFamily="34" charset="0"/>
                        </a:rPr>
                        <a:t>31</a:t>
                      </a:r>
                    </a:p>
                  </a:txBody>
                  <a:tcPr marL="7286" marR="7286" marT="7286"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900" b="0" i="0" u="none" strike="noStrike" baseline="0" dirty="0">
                          <a:solidFill>
                            <a:srgbClr val="000000"/>
                          </a:solidFill>
                          <a:effectLst/>
                          <a:latin typeface="Calibri" panose="020F0502020204030204" pitchFamily="34" charset="0"/>
                        </a:rPr>
                        <a:t> Prof-specialty</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900" b="0" i="0" u="none" strike="noStrike" baseline="0" dirty="0">
                          <a:solidFill>
                            <a:srgbClr val="000000"/>
                          </a:solidFill>
                          <a:effectLst/>
                          <a:latin typeface="Calibri" panose="020F0502020204030204" pitchFamily="34" charset="0"/>
                        </a:rPr>
                        <a:t> Female</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900" b="0" i="0" u="none" strike="noStrike" baseline="0" dirty="0">
                          <a:solidFill>
                            <a:srgbClr val="000000"/>
                          </a:solidFill>
                          <a:effectLst/>
                          <a:latin typeface="Calibri" panose="020F0502020204030204" pitchFamily="34" charset="0"/>
                        </a:rPr>
                        <a:t>50</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900" b="0" i="0" u="none" strike="noStrike" baseline="0" dirty="0">
                          <a:solidFill>
                            <a:srgbClr val="000000"/>
                          </a:solidFill>
                          <a:effectLst/>
                          <a:latin typeface="Calibri" panose="020F0502020204030204" pitchFamily="34" charset="0"/>
                        </a:rPr>
                        <a:t> &gt;50K</a:t>
                      </a:r>
                    </a:p>
                  </a:txBody>
                  <a:tcPr marL="7286" marR="7286" marT="7286"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796997017"/>
                  </a:ext>
                </a:extLst>
              </a:tr>
            </a:tbl>
          </a:graphicData>
        </a:graphic>
      </p:graphicFrame>
      <p:sp>
        <p:nvSpPr>
          <p:cNvPr id="6" name="Rectangle 5"/>
          <p:cNvSpPr/>
          <p:nvPr/>
        </p:nvSpPr>
        <p:spPr>
          <a:xfrm>
            <a:off x="5742656" y="3069794"/>
            <a:ext cx="3361508" cy="2137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7"/>
          </a:p>
        </p:txBody>
      </p:sp>
      <p:cxnSp>
        <p:nvCxnSpPr>
          <p:cNvPr id="9" name="Straight Arrow Connector 8"/>
          <p:cNvCxnSpPr/>
          <p:nvPr/>
        </p:nvCxnSpPr>
        <p:spPr>
          <a:xfrm>
            <a:off x="5421064" y="3176661"/>
            <a:ext cx="272025"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877677" y="2535461"/>
            <a:ext cx="9715" cy="25867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2246" y="2986918"/>
            <a:ext cx="423977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6941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animEffect transition="in" filter="fade">
                                      <p:cBhvr>
                                        <p:cTn id="16" dur="500"/>
                                        <p:tgtEl>
                                          <p:spTgt spid="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fade">
                                      <p:cBhvr>
                                        <p:cTn id="25" dur="500"/>
                                        <p:tgtEl>
                                          <p:spTgt spid="1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4096" y="2478538"/>
            <a:ext cx="764953" cy="469039"/>
          </a:xfrm>
          <a:prstGeom prst="rect">
            <a:avLst/>
          </a:prstGeom>
          <a:noFill/>
        </p:spPr>
        <p:txBody>
          <a:bodyPr wrap="none" rtlCol="0">
            <a:spAutoFit/>
          </a:bodyPr>
          <a:lstStyle/>
          <a:p>
            <a:r>
              <a:rPr lang="en-US" sz="2448" dirty="0">
                <a:solidFill>
                  <a:srgbClr val="00B0F0"/>
                </a:solidFill>
                <a:latin typeface="Segoe UI Light" panose="020B0502040204020203" pitchFamily="34" charset="0"/>
                <a:cs typeface="Segoe UI Light" panose="020B0502040204020203" pitchFamily="34" charset="0"/>
              </a:rPr>
              <a:t>data</a:t>
            </a:r>
          </a:p>
        </p:txBody>
      </p:sp>
      <p:sp>
        <p:nvSpPr>
          <p:cNvPr id="2" name="TextBox 1"/>
          <p:cNvSpPr txBox="1"/>
          <p:nvPr/>
        </p:nvSpPr>
        <p:spPr>
          <a:xfrm>
            <a:off x="1777281" y="2643346"/>
            <a:ext cx="2208938" cy="304250"/>
          </a:xfrm>
          <a:prstGeom prst="rect">
            <a:avLst/>
          </a:prstGeom>
          <a:noFill/>
        </p:spPr>
        <p:txBody>
          <a:bodyPr wrap="none" rtlCol="0">
            <a:spAutoFit/>
          </a:bodyPr>
          <a:lstStyle/>
          <a:p>
            <a:r>
              <a:rPr lang="en-US" sz="1377" dirty="0">
                <a:latin typeface="+mj-lt"/>
              </a:rPr>
              <a:t>Think data in a spreadsheet</a:t>
            </a:r>
          </a:p>
        </p:txBody>
      </p:sp>
      <p:cxnSp>
        <p:nvCxnSpPr>
          <p:cNvPr id="7" name="Straight Connector 6"/>
          <p:cNvCxnSpPr/>
          <p:nvPr/>
        </p:nvCxnSpPr>
        <p:spPr>
          <a:xfrm>
            <a:off x="842246" y="2986918"/>
            <a:ext cx="4239779" cy="0"/>
          </a:xfrm>
          <a:prstGeom prst="line">
            <a:avLst/>
          </a:prstGeom>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1077788" y="3186773"/>
            <a:ext cx="4717061" cy="1787669"/>
          </a:xfrm>
          <a:prstGeom prst="rect">
            <a:avLst/>
          </a:prstGeom>
          <a:noFill/>
        </p:spPr>
        <p:txBody>
          <a:bodyPr wrap="none" rtlCol="0" anchor="t">
            <a:spAutoFit/>
          </a:bodyPr>
          <a:lstStyle/>
          <a:p>
            <a:pPr marL="218599" indent="-218599">
              <a:buFont typeface="Arial" panose="020B0604020202020204" pitchFamily="34" charset="0"/>
              <a:buChar char="•"/>
            </a:pPr>
            <a:r>
              <a:rPr lang="en-US" sz="1377" dirty="0"/>
              <a:t>Rows are “Data points” (person, for example)</a:t>
            </a:r>
          </a:p>
          <a:p>
            <a:pPr marL="218599" indent="-218599">
              <a:buFont typeface="Arial" panose="020B0604020202020204" pitchFamily="34" charset="0"/>
              <a:buChar char="•"/>
            </a:pPr>
            <a:r>
              <a:rPr lang="en-US" sz="1377" dirty="0"/>
              <a:t>Columns represent “Features” </a:t>
            </a:r>
          </a:p>
          <a:p>
            <a:pPr marL="218599" indent="-218599">
              <a:buFont typeface="Arial" panose="020B0604020202020204" pitchFamily="34" charset="0"/>
              <a:buChar char="•"/>
            </a:pPr>
            <a:r>
              <a:rPr lang="en-US" sz="1377" dirty="0"/>
              <a:t>The set of features for a data point is a “Feature Vector”</a:t>
            </a:r>
          </a:p>
          <a:p>
            <a:pPr marL="218599" indent="-218599">
              <a:buFont typeface="Arial" panose="020B0604020202020204" pitchFamily="34" charset="0"/>
              <a:buChar char="•"/>
            </a:pPr>
            <a:r>
              <a:rPr lang="en-US" sz="1377" dirty="0"/>
              <a:t>You may have hundreds of millions of Data Points</a:t>
            </a:r>
          </a:p>
          <a:p>
            <a:pPr marL="218599" indent="-218599">
              <a:buFont typeface="Arial" panose="020B0604020202020204" pitchFamily="34" charset="0"/>
              <a:buChar char="•"/>
            </a:pPr>
            <a:r>
              <a:rPr lang="en-US" sz="1377" dirty="0"/>
              <a:t>You may have many features</a:t>
            </a:r>
          </a:p>
          <a:p>
            <a:pPr marL="218599" indent="-218599">
              <a:buFont typeface="Arial" panose="020B0604020202020204" pitchFamily="34" charset="0"/>
              <a:buChar char="•"/>
            </a:pPr>
            <a:r>
              <a:rPr lang="en-US" sz="1377" dirty="0"/>
              <a:t>Two data sets: </a:t>
            </a:r>
            <a:r>
              <a:rPr lang="en-US" sz="1377" dirty="0">
                <a:solidFill>
                  <a:schemeClr val="accent1"/>
                </a:solidFill>
              </a:rPr>
              <a:t>training</a:t>
            </a:r>
            <a:r>
              <a:rPr lang="en-US" sz="1377" dirty="0"/>
              <a:t> and </a:t>
            </a:r>
            <a:r>
              <a:rPr lang="en-US" sz="1377" dirty="0">
                <a:solidFill>
                  <a:schemeClr val="accent6"/>
                </a:solidFill>
              </a:rPr>
              <a:t>test</a:t>
            </a:r>
            <a:r>
              <a:rPr lang="en-US" sz="1377" dirty="0"/>
              <a:t> </a:t>
            </a:r>
          </a:p>
          <a:p>
            <a:pPr marL="218599" indent="-218599">
              <a:buFont typeface="Arial" panose="020B0604020202020204" pitchFamily="34" charset="0"/>
              <a:buChar char="•"/>
            </a:pPr>
            <a:r>
              <a:rPr lang="en-US" sz="1377" dirty="0">
                <a:solidFill>
                  <a:schemeClr val="accent1"/>
                </a:solidFill>
              </a:rPr>
              <a:t>Training data set </a:t>
            </a:r>
            <a:r>
              <a:rPr lang="en-US" sz="1377" dirty="0"/>
              <a:t>has the </a:t>
            </a:r>
            <a:r>
              <a:rPr lang="en-US" sz="1377" dirty="0">
                <a:solidFill>
                  <a:srgbClr val="FF0000"/>
                </a:solidFill>
              </a:rPr>
              <a:t>answers</a:t>
            </a:r>
            <a:r>
              <a:rPr lang="en-US" sz="1377" dirty="0"/>
              <a:t> </a:t>
            </a:r>
            <a:r>
              <a:rPr lang="en-US" sz="1377" dirty="0">
                <a:solidFill>
                  <a:srgbClr val="FF0000"/>
                </a:solidFill>
              </a:rPr>
              <a:t>labeled</a:t>
            </a:r>
          </a:p>
          <a:p>
            <a:pPr marL="218599" indent="-218599">
              <a:buFont typeface="Arial" panose="020B0604020202020204" pitchFamily="34" charset="0"/>
              <a:buChar char="•"/>
            </a:pPr>
            <a:r>
              <a:rPr lang="en-US" sz="1377" dirty="0">
                <a:solidFill>
                  <a:schemeClr val="accent6"/>
                </a:solidFill>
              </a:rPr>
              <a:t>Test data set </a:t>
            </a:r>
            <a:r>
              <a:rPr lang="en-US" sz="1377" dirty="0"/>
              <a:t>has known </a:t>
            </a:r>
            <a:r>
              <a:rPr lang="en-US" sz="1377" dirty="0">
                <a:solidFill>
                  <a:srgbClr val="FF0000"/>
                </a:solidFill>
              </a:rPr>
              <a:t>answers</a:t>
            </a:r>
            <a:r>
              <a:rPr lang="en-US" sz="1377" dirty="0"/>
              <a:t> but is unmarked</a:t>
            </a:r>
          </a:p>
        </p:txBody>
      </p:sp>
      <p:graphicFrame>
        <p:nvGraphicFramePr>
          <p:cNvPr id="12" name="Table 11"/>
          <p:cNvGraphicFramePr>
            <a:graphicFrameLocks noGrp="1"/>
          </p:cNvGraphicFramePr>
          <p:nvPr/>
        </p:nvGraphicFramePr>
        <p:xfrm>
          <a:off x="5742656" y="2857207"/>
          <a:ext cx="3361509" cy="1038375"/>
        </p:xfrm>
        <a:graphic>
          <a:graphicData uri="http://schemas.openxmlformats.org/drawingml/2006/table">
            <a:tbl>
              <a:tblPr/>
              <a:tblGrid>
                <a:gridCol w="375871">
                  <a:extLst>
                    <a:ext uri="{9D8B030D-6E8A-4147-A177-3AD203B41FA5}">
                      <a16:colId xmlns:a16="http://schemas.microsoft.com/office/drawing/2014/main" val="2207909220"/>
                    </a:ext>
                  </a:extLst>
                </a:gridCol>
                <a:gridCol w="1023648">
                  <a:extLst>
                    <a:ext uri="{9D8B030D-6E8A-4147-A177-3AD203B41FA5}">
                      <a16:colId xmlns:a16="http://schemas.microsoft.com/office/drawing/2014/main" val="2406613794"/>
                    </a:ext>
                  </a:extLst>
                </a:gridCol>
                <a:gridCol w="565138">
                  <a:extLst>
                    <a:ext uri="{9D8B030D-6E8A-4147-A177-3AD203B41FA5}">
                      <a16:colId xmlns:a16="http://schemas.microsoft.com/office/drawing/2014/main" val="2025943930"/>
                    </a:ext>
                  </a:extLst>
                </a:gridCol>
                <a:gridCol w="666926">
                  <a:extLst>
                    <a:ext uri="{9D8B030D-6E8A-4147-A177-3AD203B41FA5}">
                      <a16:colId xmlns:a16="http://schemas.microsoft.com/office/drawing/2014/main" val="3115187350"/>
                    </a:ext>
                  </a:extLst>
                </a:gridCol>
                <a:gridCol w="729926">
                  <a:extLst>
                    <a:ext uri="{9D8B030D-6E8A-4147-A177-3AD203B41FA5}">
                      <a16:colId xmlns:a16="http://schemas.microsoft.com/office/drawing/2014/main" val="2446354605"/>
                    </a:ext>
                  </a:extLst>
                </a:gridCol>
              </a:tblGrid>
              <a:tr h="207675">
                <a:tc>
                  <a:txBody>
                    <a:bodyPr/>
                    <a:lstStyle/>
                    <a:p>
                      <a:pPr algn="l" fontAlgn="b"/>
                      <a:r>
                        <a:rPr lang="en-US" sz="900" b="1" i="0" u="none" strike="noStrike" baseline="0" dirty="0">
                          <a:solidFill>
                            <a:srgbClr val="FFFFFF"/>
                          </a:solidFill>
                          <a:effectLst/>
                          <a:latin typeface="Calibri" panose="020F0502020204030204" pitchFamily="34" charset="0"/>
                        </a:rPr>
                        <a:t>Age</a:t>
                      </a:r>
                    </a:p>
                  </a:txBody>
                  <a:tcPr marL="7286" marR="7286" marT="7286"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900" b="1" i="0" u="none" strike="noStrike" baseline="0" dirty="0">
                          <a:solidFill>
                            <a:srgbClr val="FFFFFF"/>
                          </a:solidFill>
                          <a:effectLst/>
                          <a:latin typeface="Calibri" panose="020F0502020204030204" pitchFamily="34" charset="0"/>
                        </a:rPr>
                        <a:t>Occupation</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900" b="1" i="0" u="none" strike="noStrike" baseline="0">
                          <a:solidFill>
                            <a:srgbClr val="FFFFFF"/>
                          </a:solidFill>
                          <a:effectLst/>
                          <a:latin typeface="Calibri" panose="020F0502020204030204" pitchFamily="34" charset="0"/>
                        </a:rPr>
                        <a:t>Gender</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900" b="1" i="0" u="none" strike="noStrike" baseline="0" dirty="0">
                          <a:solidFill>
                            <a:srgbClr val="FFFFFF"/>
                          </a:solidFill>
                          <a:effectLst/>
                          <a:latin typeface="Calibri" panose="020F0502020204030204" pitchFamily="34" charset="0"/>
                        </a:rPr>
                        <a:t>Hours/Week</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900" b="1" i="0" u="none" strike="noStrike" baseline="0" dirty="0">
                          <a:solidFill>
                            <a:srgbClr val="FFFFFF"/>
                          </a:solidFill>
                          <a:effectLst/>
                          <a:latin typeface="Calibri" panose="020F0502020204030204" pitchFamily="34" charset="0"/>
                        </a:rPr>
                        <a:t>Income</a:t>
                      </a:r>
                    </a:p>
                  </a:txBody>
                  <a:tcPr marL="7286" marR="7286" marT="7286"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extLst>
                  <a:ext uri="{0D108BD9-81ED-4DB2-BD59-A6C34878D82A}">
                    <a16:rowId xmlns:a16="http://schemas.microsoft.com/office/drawing/2014/main" val="3499083504"/>
                  </a:ext>
                </a:extLst>
              </a:tr>
              <a:tr h="207675">
                <a:tc>
                  <a:txBody>
                    <a:bodyPr/>
                    <a:lstStyle/>
                    <a:p>
                      <a:pPr algn="ctr" fontAlgn="b"/>
                      <a:r>
                        <a:rPr lang="en-US" sz="900" b="0" i="0" u="none" strike="noStrike" baseline="0">
                          <a:solidFill>
                            <a:srgbClr val="000000"/>
                          </a:solidFill>
                          <a:effectLst/>
                          <a:latin typeface="Calibri" panose="020F0502020204030204" pitchFamily="34" charset="0"/>
                        </a:rPr>
                        <a:t>35</a:t>
                      </a:r>
                    </a:p>
                  </a:txBody>
                  <a:tcPr marL="7286" marR="7286" marT="7286"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900" b="0" i="0" u="none" strike="noStrike" baseline="0">
                          <a:solidFill>
                            <a:srgbClr val="000000"/>
                          </a:solidFill>
                          <a:effectLst/>
                          <a:latin typeface="Calibri" panose="020F0502020204030204" pitchFamily="34" charset="0"/>
                        </a:rPr>
                        <a:t> Farming-fishing</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900" b="0" i="0" u="none" strike="noStrike" baseline="0">
                          <a:solidFill>
                            <a:srgbClr val="000000"/>
                          </a:solidFill>
                          <a:effectLst/>
                          <a:latin typeface="Calibri" panose="020F0502020204030204" pitchFamily="34" charset="0"/>
                        </a:rPr>
                        <a:t> Male</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900" b="0" i="0" u="none" strike="noStrike" baseline="0" dirty="0">
                          <a:solidFill>
                            <a:srgbClr val="000000"/>
                          </a:solidFill>
                          <a:effectLst/>
                          <a:latin typeface="Calibri" panose="020F0502020204030204" pitchFamily="34" charset="0"/>
                        </a:rPr>
                        <a:t>40</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900" b="0" i="0" u="none" strike="noStrike" baseline="0" dirty="0">
                          <a:solidFill>
                            <a:srgbClr val="000000"/>
                          </a:solidFill>
                          <a:effectLst/>
                          <a:latin typeface="Calibri" panose="020F0502020204030204" pitchFamily="34" charset="0"/>
                        </a:rPr>
                        <a:t> &lt;=50K</a:t>
                      </a:r>
                    </a:p>
                  </a:txBody>
                  <a:tcPr marL="7286" marR="7286" marT="7286"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3059692696"/>
                  </a:ext>
                </a:extLst>
              </a:tr>
              <a:tr h="207675">
                <a:tc>
                  <a:txBody>
                    <a:bodyPr/>
                    <a:lstStyle/>
                    <a:p>
                      <a:pPr algn="ctr" fontAlgn="b"/>
                      <a:r>
                        <a:rPr lang="en-US" sz="900" b="0" i="0" u="none" strike="noStrike" baseline="0">
                          <a:solidFill>
                            <a:srgbClr val="000000"/>
                          </a:solidFill>
                          <a:effectLst/>
                          <a:latin typeface="Calibri" panose="020F0502020204030204" pitchFamily="34" charset="0"/>
                        </a:rPr>
                        <a:t>23</a:t>
                      </a:r>
                    </a:p>
                  </a:txBody>
                  <a:tcPr marL="7286" marR="7286" marT="7286"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900" b="0" i="0" u="none" strike="noStrike" baseline="0">
                          <a:solidFill>
                            <a:srgbClr val="000000"/>
                          </a:solidFill>
                          <a:effectLst/>
                          <a:latin typeface="Calibri" panose="020F0502020204030204" pitchFamily="34" charset="0"/>
                        </a:rPr>
                        <a:t> Adm-clerical</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900" b="0" i="0" u="none" strike="noStrike" baseline="0">
                          <a:solidFill>
                            <a:srgbClr val="000000"/>
                          </a:solidFill>
                          <a:effectLst/>
                          <a:latin typeface="Calibri" panose="020F0502020204030204" pitchFamily="34" charset="0"/>
                        </a:rPr>
                        <a:t> Female</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900" b="0" i="0" u="none" strike="noStrike" baseline="0">
                          <a:solidFill>
                            <a:srgbClr val="000000"/>
                          </a:solidFill>
                          <a:effectLst/>
                          <a:latin typeface="Calibri" panose="020F0502020204030204" pitchFamily="34" charset="0"/>
                        </a:rPr>
                        <a:t>30</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900" b="0" i="0" u="none" strike="noStrike" baseline="0">
                          <a:solidFill>
                            <a:srgbClr val="000000"/>
                          </a:solidFill>
                          <a:effectLst/>
                          <a:latin typeface="Calibri" panose="020F0502020204030204" pitchFamily="34" charset="0"/>
                        </a:rPr>
                        <a:t> &lt;=50K</a:t>
                      </a:r>
                    </a:p>
                  </a:txBody>
                  <a:tcPr marL="7286" marR="7286" marT="7286"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459547057"/>
                  </a:ext>
                </a:extLst>
              </a:tr>
              <a:tr h="207675">
                <a:tc>
                  <a:txBody>
                    <a:bodyPr/>
                    <a:lstStyle/>
                    <a:p>
                      <a:pPr algn="ctr" fontAlgn="b"/>
                      <a:r>
                        <a:rPr lang="en-US" sz="900" b="0" i="0" u="none" strike="noStrike" baseline="0">
                          <a:solidFill>
                            <a:srgbClr val="000000"/>
                          </a:solidFill>
                          <a:effectLst/>
                          <a:latin typeface="Calibri" panose="020F0502020204030204" pitchFamily="34" charset="0"/>
                        </a:rPr>
                        <a:t>31</a:t>
                      </a:r>
                    </a:p>
                  </a:txBody>
                  <a:tcPr marL="7286" marR="7286" marT="7286"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900" b="0" i="0" u="none" strike="noStrike" baseline="0">
                          <a:solidFill>
                            <a:srgbClr val="000000"/>
                          </a:solidFill>
                          <a:effectLst/>
                          <a:latin typeface="Calibri" panose="020F0502020204030204" pitchFamily="34" charset="0"/>
                        </a:rPr>
                        <a:t> Sales</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900" b="0" i="0" u="none" strike="noStrike" baseline="0">
                          <a:solidFill>
                            <a:srgbClr val="000000"/>
                          </a:solidFill>
                          <a:effectLst/>
                          <a:latin typeface="Calibri" panose="020F0502020204030204" pitchFamily="34" charset="0"/>
                        </a:rPr>
                        <a:t> Male</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900" b="0" i="0" u="none" strike="noStrike" baseline="0">
                          <a:solidFill>
                            <a:srgbClr val="000000"/>
                          </a:solidFill>
                          <a:effectLst/>
                          <a:latin typeface="Calibri" panose="020F0502020204030204" pitchFamily="34" charset="0"/>
                        </a:rPr>
                        <a:t>38</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900" b="0" i="0" u="none" strike="noStrike" baseline="0">
                          <a:solidFill>
                            <a:srgbClr val="000000"/>
                          </a:solidFill>
                          <a:effectLst/>
                          <a:latin typeface="Calibri" panose="020F0502020204030204" pitchFamily="34" charset="0"/>
                        </a:rPr>
                        <a:t> &gt;50K</a:t>
                      </a:r>
                    </a:p>
                  </a:txBody>
                  <a:tcPr marL="7286" marR="7286" marT="7286"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2031600669"/>
                  </a:ext>
                </a:extLst>
              </a:tr>
              <a:tr h="207675">
                <a:tc>
                  <a:txBody>
                    <a:bodyPr/>
                    <a:lstStyle/>
                    <a:p>
                      <a:pPr algn="ctr" fontAlgn="b"/>
                      <a:r>
                        <a:rPr lang="en-US" sz="900" b="0" i="0" u="none" strike="noStrike" baseline="0" dirty="0">
                          <a:solidFill>
                            <a:srgbClr val="000000"/>
                          </a:solidFill>
                          <a:effectLst/>
                          <a:latin typeface="Calibri" panose="020F0502020204030204" pitchFamily="34" charset="0"/>
                        </a:rPr>
                        <a:t>31</a:t>
                      </a:r>
                    </a:p>
                  </a:txBody>
                  <a:tcPr marL="7286" marR="7286" marT="7286"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900" b="0" i="0" u="none" strike="noStrike" baseline="0" dirty="0">
                          <a:solidFill>
                            <a:srgbClr val="000000"/>
                          </a:solidFill>
                          <a:effectLst/>
                          <a:latin typeface="Calibri" panose="020F0502020204030204" pitchFamily="34" charset="0"/>
                        </a:rPr>
                        <a:t> Prof-specialty</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900" b="0" i="0" u="none" strike="noStrike" baseline="0" dirty="0">
                          <a:solidFill>
                            <a:srgbClr val="000000"/>
                          </a:solidFill>
                          <a:effectLst/>
                          <a:latin typeface="Calibri" panose="020F0502020204030204" pitchFamily="34" charset="0"/>
                        </a:rPr>
                        <a:t> Female</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900" b="0" i="0" u="none" strike="noStrike" baseline="0" dirty="0">
                          <a:solidFill>
                            <a:srgbClr val="000000"/>
                          </a:solidFill>
                          <a:effectLst/>
                          <a:latin typeface="Calibri" panose="020F0502020204030204" pitchFamily="34" charset="0"/>
                        </a:rPr>
                        <a:t>50</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900" b="0" i="0" u="none" strike="noStrike" baseline="0" dirty="0">
                          <a:solidFill>
                            <a:srgbClr val="000000"/>
                          </a:solidFill>
                          <a:effectLst/>
                          <a:latin typeface="Calibri" panose="020F0502020204030204" pitchFamily="34" charset="0"/>
                        </a:rPr>
                        <a:t> &gt;50K</a:t>
                      </a:r>
                    </a:p>
                  </a:txBody>
                  <a:tcPr marL="7286" marR="7286" marT="7286"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796997017"/>
                  </a:ext>
                </a:extLst>
              </a:tr>
            </a:tbl>
          </a:graphicData>
        </a:graphic>
      </p:graphicFrame>
      <p:sp>
        <p:nvSpPr>
          <p:cNvPr id="13" name="Rectangle 12"/>
          <p:cNvSpPr/>
          <p:nvPr/>
        </p:nvSpPr>
        <p:spPr>
          <a:xfrm>
            <a:off x="8384191" y="3069794"/>
            <a:ext cx="719974" cy="8257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7"/>
          </a:p>
        </p:txBody>
      </p:sp>
      <p:graphicFrame>
        <p:nvGraphicFramePr>
          <p:cNvPr id="14" name="Table 13"/>
          <p:cNvGraphicFramePr>
            <a:graphicFrameLocks noGrp="1"/>
          </p:cNvGraphicFramePr>
          <p:nvPr/>
        </p:nvGraphicFramePr>
        <p:xfrm>
          <a:off x="5742656" y="4324198"/>
          <a:ext cx="3361509" cy="1038375"/>
        </p:xfrm>
        <a:graphic>
          <a:graphicData uri="http://schemas.openxmlformats.org/drawingml/2006/table">
            <a:tbl>
              <a:tblPr/>
              <a:tblGrid>
                <a:gridCol w="375871">
                  <a:extLst>
                    <a:ext uri="{9D8B030D-6E8A-4147-A177-3AD203B41FA5}">
                      <a16:colId xmlns:a16="http://schemas.microsoft.com/office/drawing/2014/main" val="2207909220"/>
                    </a:ext>
                  </a:extLst>
                </a:gridCol>
                <a:gridCol w="1023648">
                  <a:extLst>
                    <a:ext uri="{9D8B030D-6E8A-4147-A177-3AD203B41FA5}">
                      <a16:colId xmlns:a16="http://schemas.microsoft.com/office/drawing/2014/main" val="2406613794"/>
                    </a:ext>
                  </a:extLst>
                </a:gridCol>
                <a:gridCol w="565138">
                  <a:extLst>
                    <a:ext uri="{9D8B030D-6E8A-4147-A177-3AD203B41FA5}">
                      <a16:colId xmlns:a16="http://schemas.microsoft.com/office/drawing/2014/main" val="2025943930"/>
                    </a:ext>
                  </a:extLst>
                </a:gridCol>
                <a:gridCol w="666926">
                  <a:extLst>
                    <a:ext uri="{9D8B030D-6E8A-4147-A177-3AD203B41FA5}">
                      <a16:colId xmlns:a16="http://schemas.microsoft.com/office/drawing/2014/main" val="3115187350"/>
                    </a:ext>
                  </a:extLst>
                </a:gridCol>
                <a:gridCol w="729926">
                  <a:extLst>
                    <a:ext uri="{9D8B030D-6E8A-4147-A177-3AD203B41FA5}">
                      <a16:colId xmlns:a16="http://schemas.microsoft.com/office/drawing/2014/main" val="2446354605"/>
                    </a:ext>
                  </a:extLst>
                </a:gridCol>
              </a:tblGrid>
              <a:tr h="207675">
                <a:tc>
                  <a:txBody>
                    <a:bodyPr/>
                    <a:lstStyle/>
                    <a:p>
                      <a:pPr algn="l" fontAlgn="b"/>
                      <a:r>
                        <a:rPr lang="en-US" sz="900" b="1" i="0" u="none" strike="noStrike" baseline="0" dirty="0">
                          <a:solidFill>
                            <a:srgbClr val="FFFFFF"/>
                          </a:solidFill>
                          <a:effectLst/>
                          <a:latin typeface="Calibri" panose="020F0502020204030204" pitchFamily="34" charset="0"/>
                        </a:rPr>
                        <a:t>Age</a:t>
                      </a:r>
                    </a:p>
                  </a:txBody>
                  <a:tcPr marL="7286" marR="7286" marT="7286"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solidFill>
                  </a:tcPr>
                </a:tc>
                <a:tc>
                  <a:txBody>
                    <a:bodyPr/>
                    <a:lstStyle/>
                    <a:p>
                      <a:pPr algn="l" fontAlgn="b"/>
                      <a:r>
                        <a:rPr lang="en-US" sz="900" b="1" i="0" u="none" strike="noStrike" baseline="0" dirty="0">
                          <a:solidFill>
                            <a:srgbClr val="FFFFFF"/>
                          </a:solidFill>
                          <a:effectLst/>
                          <a:latin typeface="Calibri" panose="020F0502020204030204" pitchFamily="34" charset="0"/>
                        </a:rPr>
                        <a:t>Occupation</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solidFill>
                  </a:tcPr>
                </a:tc>
                <a:tc>
                  <a:txBody>
                    <a:bodyPr/>
                    <a:lstStyle/>
                    <a:p>
                      <a:pPr algn="l" fontAlgn="b"/>
                      <a:r>
                        <a:rPr lang="en-US" sz="900" b="1" i="0" u="none" strike="noStrike" baseline="0">
                          <a:solidFill>
                            <a:srgbClr val="FFFFFF"/>
                          </a:solidFill>
                          <a:effectLst/>
                          <a:latin typeface="Calibri" panose="020F0502020204030204" pitchFamily="34" charset="0"/>
                        </a:rPr>
                        <a:t>Gender</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solidFill>
                  </a:tcPr>
                </a:tc>
                <a:tc>
                  <a:txBody>
                    <a:bodyPr/>
                    <a:lstStyle/>
                    <a:p>
                      <a:pPr algn="l" fontAlgn="b"/>
                      <a:r>
                        <a:rPr lang="en-US" sz="900" b="1" i="0" u="none" strike="noStrike" baseline="0" dirty="0">
                          <a:solidFill>
                            <a:srgbClr val="FFFFFF"/>
                          </a:solidFill>
                          <a:effectLst/>
                          <a:latin typeface="Calibri" panose="020F0502020204030204" pitchFamily="34" charset="0"/>
                        </a:rPr>
                        <a:t>Hours/Week</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solidFill>
                  </a:tcPr>
                </a:tc>
                <a:tc>
                  <a:txBody>
                    <a:bodyPr/>
                    <a:lstStyle/>
                    <a:p>
                      <a:pPr algn="l" fontAlgn="b"/>
                      <a:r>
                        <a:rPr lang="en-US" sz="900" b="1" i="0" u="none" strike="noStrike" baseline="0" dirty="0">
                          <a:solidFill>
                            <a:srgbClr val="FFFFFF"/>
                          </a:solidFill>
                          <a:effectLst/>
                          <a:latin typeface="Calibri" panose="020F0502020204030204" pitchFamily="34" charset="0"/>
                        </a:rPr>
                        <a:t>Income</a:t>
                      </a:r>
                    </a:p>
                  </a:txBody>
                  <a:tcPr marL="7286" marR="7286" marT="7286"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solidFill>
                  </a:tcPr>
                </a:tc>
                <a:extLst>
                  <a:ext uri="{0D108BD9-81ED-4DB2-BD59-A6C34878D82A}">
                    <a16:rowId xmlns:a16="http://schemas.microsoft.com/office/drawing/2014/main" val="3499083504"/>
                  </a:ext>
                </a:extLst>
              </a:tr>
              <a:tr h="207675">
                <a:tc>
                  <a:txBody>
                    <a:bodyPr/>
                    <a:lstStyle/>
                    <a:p>
                      <a:pPr algn="ctr" fontAlgn="b"/>
                      <a:r>
                        <a:rPr lang="en-US" sz="900" b="0" i="0" u="none" strike="noStrike" baseline="0" dirty="0" smtClean="0">
                          <a:solidFill>
                            <a:srgbClr val="000000"/>
                          </a:solidFill>
                          <a:effectLst/>
                          <a:latin typeface="Calibri" panose="020F0502020204030204" pitchFamily="34" charset="0"/>
                        </a:rPr>
                        <a:t>28</a:t>
                      </a:r>
                      <a:endParaRPr lang="en-US" sz="900" b="0" i="0" u="none" strike="noStrike" baseline="0" dirty="0">
                        <a:solidFill>
                          <a:srgbClr val="000000"/>
                        </a:solidFill>
                        <a:effectLst/>
                        <a:latin typeface="Calibri" panose="020F0502020204030204" pitchFamily="34" charset="0"/>
                      </a:endParaRPr>
                    </a:p>
                  </a:txBody>
                  <a:tcPr marL="7286" marR="7286" marT="7286"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lumMod val="20000"/>
                        <a:lumOff val="80000"/>
                      </a:schemeClr>
                    </a:solidFill>
                  </a:tcPr>
                </a:tc>
                <a:tc>
                  <a:txBody>
                    <a:bodyPr/>
                    <a:lstStyle/>
                    <a:p>
                      <a:pPr algn="l" fontAlgn="b"/>
                      <a:r>
                        <a:rPr lang="en-US" sz="900" b="0" i="0" u="none" strike="noStrike" baseline="0" dirty="0" smtClean="0">
                          <a:solidFill>
                            <a:srgbClr val="000000"/>
                          </a:solidFill>
                          <a:effectLst/>
                          <a:latin typeface="Calibri" panose="020F0502020204030204" pitchFamily="34" charset="0"/>
                        </a:rPr>
                        <a:t> </a:t>
                      </a:r>
                      <a:r>
                        <a:rPr lang="en-US" sz="900" b="0" i="0" u="none" strike="noStrike" baseline="0" dirty="0" err="1" smtClean="0">
                          <a:solidFill>
                            <a:srgbClr val="000000"/>
                          </a:solidFill>
                          <a:effectLst/>
                          <a:latin typeface="Calibri" panose="020F0502020204030204" pitchFamily="34" charset="0"/>
                        </a:rPr>
                        <a:t>Adm</a:t>
                      </a:r>
                      <a:r>
                        <a:rPr lang="en-US" sz="900" b="0" i="0" u="none" strike="noStrike" baseline="0" dirty="0" smtClean="0">
                          <a:solidFill>
                            <a:srgbClr val="000000"/>
                          </a:solidFill>
                          <a:effectLst/>
                          <a:latin typeface="Calibri" panose="020F0502020204030204" pitchFamily="34" charset="0"/>
                        </a:rPr>
                        <a:t>-clerical</a:t>
                      </a:r>
                      <a:endParaRPr lang="en-US" sz="900" b="0" i="0" u="none" strike="noStrike" baseline="0" dirty="0">
                        <a:solidFill>
                          <a:srgbClr val="000000"/>
                        </a:solidFill>
                        <a:effectLst/>
                        <a:latin typeface="Calibri" panose="020F0502020204030204" pitchFamily="34" charset="0"/>
                      </a:endParaRP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lumMod val="20000"/>
                        <a:lumOff val="80000"/>
                      </a:schemeClr>
                    </a:solidFill>
                  </a:tcPr>
                </a:tc>
                <a:tc>
                  <a:txBody>
                    <a:bodyPr/>
                    <a:lstStyle/>
                    <a:p>
                      <a:pPr algn="l" fontAlgn="b"/>
                      <a:r>
                        <a:rPr lang="en-US" sz="900" b="0" i="0" u="none" strike="noStrike" baseline="0" dirty="0">
                          <a:solidFill>
                            <a:srgbClr val="000000"/>
                          </a:solidFill>
                          <a:effectLst/>
                          <a:latin typeface="Calibri" panose="020F0502020204030204" pitchFamily="34" charset="0"/>
                        </a:rPr>
                        <a:t> </a:t>
                      </a:r>
                      <a:r>
                        <a:rPr lang="en-US" sz="900" b="0" i="0" u="none" strike="noStrike" baseline="0" dirty="0" smtClean="0">
                          <a:solidFill>
                            <a:srgbClr val="000000"/>
                          </a:solidFill>
                          <a:effectLst/>
                          <a:latin typeface="Calibri" panose="020F0502020204030204" pitchFamily="34" charset="0"/>
                        </a:rPr>
                        <a:t>Male</a:t>
                      </a:r>
                      <a:endParaRPr lang="en-US" sz="900" b="0" i="0" u="none" strike="noStrike" baseline="0" dirty="0">
                        <a:solidFill>
                          <a:srgbClr val="000000"/>
                        </a:solidFill>
                        <a:effectLst/>
                        <a:latin typeface="Calibri" panose="020F0502020204030204" pitchFamily="34" charset="0"/>
                      </a:endParaRP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lumMod val="20000"/>
                        <a:lumOff val="80000"/>
                      </a:schemeClr>
                    </a:solidFill>
                  </a:tcPr>
                </a:tc>
                <a:tc>
                  <a:txBody>
                    <a:bodyPr/>
                    <a:lstStyle/>
                    <a:p>
                      <a:pPr algn="ctr" fontAlgn="b"/>
                      <a:r>
                        <a:rPr lang="en-US" sz="900" b="0" i="0" u="none" strike="noStrike" baseline="0" dirty="0" smtClean="0">
                          <a:solidFill>
                            <a:srgbClr val="000000"/>
                          </a:solidFill>
                          <a:effectLst/>
                          <a:latin typeface="Calibri" panose="020F0502020204030204" pitchFamily="34" charset="0"/>
                        </a:rPr>
                        <a:t>32</a:t>
                      </a:r>
                      <a:endParaRPr lang="en-US" sz="900" b="0" i="0" u="none" strike="noStrike" baseline="0" dirty="0">
                        <a:solidFill>
                          <a:srgbClr val="000000"/>
                        </a:solidFill>
                        <a:effectLst/>
                        <a:latin typeface="Calibri" panose="020F0502020204030204" pitchFamily="34" charset="0"/>
                      </a:endParaRP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lumMod val="20000"/>
                        <a:lumOff val="80000"/>
                      </a:schemeClr>
                    </a:solidFill>
                  </a:tcPr>
                </a:tc>
                <a:tc>
                  <a:txBody>
                    <a:bodyPr/>
                    <a:lstStyle/>
                    <a:p>
                      <a:pPr algn="ctr" fontAlgn="b"/>
                      <a:r>
                        <a:rPr lang="en-US" sz="900" b="0" i="0" u="none" strike="noStrike" baseline="0" dirty="0">
                          <a:solidFill>
                            <a:srgbClr val="000000"/>
                          </a:solidFill>
                          <a:effectLst/>
                          <a:latin typeface="Calibri" panose="020F0502020204030204" pitchFamily="34" charset="0"/>
                        </a:rPr>
                        <a:t> &lt;=50K</a:t>
                      </a:r>
                    </a:p>
                  </a:txBody>
                  <a:tcPr marL="7286" marR="7286" marT="7286"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59692696"/>
                  </a:ext>
                </a:extLst>
              </a:tr>
              <a:tr h="207675">
                <a:tc>
                  <a:txBody>
                    <a:bodyPr/>
                    <a:lstStyle/>
                    <a:p>
                      <a:pPr algn="ctr" fontAlgn="b"/>
                      <a:r>
                        <a:rPr lang="en-US" sz="900" b="0" i="0" u="none" strike="noStrike" baseline="0" dirty="0" smtClean="0">
                          <a:solidFill>
                            <a:srgbClr val="000000"/>
                          </a:solidFill>
                          <a:effectLst/>
                          <a:latin typeface="Calibri" panose="020F0502020204030204" pitchFamily="34" charset="0"/>
                        </a:rPr>
                        <a:t>32</a:t>
                      </a:r>
                      <a:endParaRPr lang="en-US" sz="900" b="0" i="0" u="none" strike="noStrike" baseline="0" dirty="0">
                        <a:solidFill>
                          <a:srgbClr val="000000"/>
                        </a:solidFill>
                        <a:effectLst/>
                        <a:latin typeface="Calibri" panose="020F0502020204030204" pitchFamily="34" charset="0"/>
                      </a:endParaRPr>
                    </a:p>
                  </a:txBody>
                  <a:tcPr marL="7286" marR="7286" marT="7286"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900" b="0" i="0" u="none" strike="noStrike" baseline="0" dirty="0">
                          <a:solidFill>
                            <a:srgbClr val="000000"/>
                          </a:solidFill>
                          <a:effectLst/>
                          <a:latin typeface="Calibri" panose="020F0502020204030204" pitchFamily="34" charset="0"/>
                        </a:rPr>
                        <a:t> </a:t>
                      </a:r>
                      <a:r>
                        <a:rPr lang="en-US" sz="900" b="0" i="0" u="none" strike="noStrike" baseline="0" dirty="0" smtClean="0">
                          <a:solidFill>
                            <a:srgbClr val="000000"/>
                          </a:solidFill>
                          <a:effectLst/>
                          <a:latin typeface="Calibri" panose="020F0502020204030204" pitchFamily="34" charset="0"/>
                        </a:rPr>
                        <a:t>Tech-support</a:t>
                      </a:r>
                      <a:endParaRPr lang="en-US" sz="900" b="0" i="0" u="none" strike="noStrike" baseline="0" dirty="0">
                        <a:solidFill>
                          <a:srgbClr val="000000"/>
                        </a:solidFill>
                        <a:effectLst/>
                        <a:latin typeface="Calibri" panose="020F0502020204030204" pitchFamily="34" charset="0"/>
                      </a:endParaRP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900" b="0" i="0" u="none" strike="noStrike" baseline="0" dirty="0">
                          <a:solidFill>
                            <a:srgbClr val="000000"/>
                          </a:solidFill>
                          <a:effectLst/>
                          <a:latin typeface="Calibri" panose="020F0502020204030204" pitchFamily="34" charset="0"/>
                        </a:rPr>
                        <a:t> Female</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900" b="0" i="0" u="none" strike="noStrike" baseline="0" dirty="0">
                          <a:solidFill>
                            <a:srgbClr val="000000"/>
                          </a:solidFill>
                          <a:effectLst/>
                          <a:latin typeface="Calibri" panose="020F0502020204030204" pitchFamily="34" charset="0"/>
                        </a:rPr>
                        <a:t>30</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900" b="0" i="0" u="none" strike="noStrike" baseline="0" dirty="0">
                          <a:solidFill>
                            <a:srgbClr val="000000"/>
                          </a:solidFill>
                          <a:effectLst/>
                          <a:latin typeface="Calibri" panose="020F0502020204030204" pitchFamily="34" charset="0"/>
                        </a:rPr>
                        <a:t> &lt;=50K</a:t>
                      </a:r>
                    </a:p>
                  </a:txBody>
                  <a:tcPr marL="7286" marR="7286" marT="7286"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459547057"/>
                  </a:ext>
                </a:extLst>
              </a:tr>
              <a:tr h="207675">
                <a:tc>
                  <a:txBody>
                    <a:bodyPr/>
                    <a:lstStyle/>
                    <a:p>
                      <a:pPr algn="ctr" fontAlgn="b"/>
                      <a:r>
                        <a:rPr lang="en-US" sz="900" b="0" i="0" u="none" strike="noStrike" baseline="0" dirty="0" smtClean="0">
                          <a:solidFill>
                            <a:srgbClr val="000000"/>
                          </a:solidFill>
                          <a:effectLst/>
                          <a:latin typeface="Calibri" panose="020F0502020204030204" pitchFamily="34" charset="0"/>
                        </a:rPr>
                        <a:t>31</a:t>
                      </a:r>
                      <a:endParaRPr lang="en-US" sz="900" b="0" i="0" u="none" strike="noStrike" baseline="0" dirty="0">
                        <a:solidFill>
                          <a:srgbClr val="000000"/>
                        </a:solidFill>
                        <a:effectLst/>
                        <a:latin typeface="Calibri" panose="020F0502020204030204" pitchFamily="34" charset="0"/>
                      </a:endParaRPr>
                    </a:p>
                  </a:txBody>
                  <a:tcPr marL="7286" marR="7286" marT="7286"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lumMod val="20000"/>
                        <a:lumOff val="80000"/>
                      </a:schemeClr>
                    </a:solidFill>
                  </a:tcPr>
                </a:tc>
                <a:tc>
                  <a:txBody>
                    <a:bodyPr/>
                    <a:lstStyle/>
                    <a:p>
                      <a:pPr algn="l" fontAlgn="b"/>
                      <a:r>
                        <a:rPr lang="en-US" sz="900" b="0" i="0" u="none" strike="noStrike" baseline="0">
                          <a:solidFill>
                            <a:srgbClr val="000000"/>
                          </a:solidFill>
                          <a:effectLst/>
                          <a:latin typeface="Calibri" panose="020F0502020204030204" pitchFamily="34" charset="0"/>
                        </a:rPr>
                        <a:t> Sales</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lumMod val="20000"/>
                        <a:lumOff val="80000"/>
                      </a:schemeClr>
                    </a:solidFill>
                  </a:tcPr>
                </a:tc>
                <a:tc>
                  <a:txBody>
                    <a:bodyPr/>
                    <a:lstStyle/>
                    <a:p>
                      <a:pPr algn="l" fontAlgn="b"/>
                      <a:r>
                        <a:rPr lang="en-US" sz="900" b="0" i="0" u="none" strike="noStrike" baseline="0" dirty="0">
                          <a:solidFill>
                            <a:srgbClr val="000000"/>
                          </a:solidFill>
                          <a:effectLst/>
                          <a:latin typeface="Calibri" panose="020F0502020204030204" pitchFamily="34" charset="0"/>
                        </a:rPr>
                        <a:t> </a:t>
                      </a:r>
                      <a:r>
                        <a:rPr lang="en-US" sz="900" b="0" i="0" u="none" strike="noStrike" baseline="0" dirty="0" smtClean="0">
                          <a:solidFill>
                            <a:srgbClr val="000000"/>
                          </a:solidFill>
                          <a:effectLst/>
                          <a:latin typeface="Calibri" panose="020F0502020204030204" pitchFamily="34" charset="0"/>
                        </a:rPr>
                        <a:t>Female</a:t>
                      </a:r>
                      <a:endParaRPr lang="en-US" sz="900" b="0" i="0" u="none" strike="noStrike" baseline="0" dirty="0">
                        <a:solidFill>
                          <a:srgbClr val="000000"/>
                        </a:solidFill>
                        <a:effectLst/>
                        <a:latin typeface="Calibri" panose="020F0502020204030204" pitchFamily="34" charset="0"/>
                      </a:endParaRP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lumMod val="20000"/>
                        <a:lumOff val="80000"/>
                      </a:schemeClr>
                    </a:solidFill>
                  </a:tcPr>
                </a:tc>
                <a:tc>
                  <a:txBody>
                    <a:bodyPr/>
                    <a:lstStyle/>
                    <a:p>
                      <a:pPr algn="ctr" fontAlgn="b"/>
                      <a:r>
                        <a:rPr lang="en-US" sz="900" b="0" i="0" u="none" strike="noStrike" baseline="0" dirty="0">
                          <a:solidFill>
                            <a:srgbClr val="000000"/>
                          </a:solidFill>
                          <a:effectLst/>
                          <a:latin typeface="Calibri" panose="020F0502020204030204" pitchFamily="34" charset="0"/>
                        </a:rPr>
                        <a:t>38</a:t>
                      </a: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lumMod val="20000"/>
                        <a:lumOff val="80000"/>
                      </a:schemeClr>
                    </a:solidFill>
                  </a:tcPr>
                </a:tc>
                <a:tc>
                  <a:txBody>
                    <a:bodyPr/>
                    <a:lstStyle/>
                    <a:p>
                      <a:pPr algn="ctr" fontAlgn="b"/>
                      <a:r>
                        <a:rPr lang="en-US" sz="900" b="0" i="0" u="none" strike="noStrike" baseline="0" dirty="0">
                          <a:solidFill>
                            <a:srgbClr val="000000"/>
                          </a:solidFill>
                          <a:effectLst/>
                          <a:latin typeface="Calibri" panose="020F0502020204030204" pitchFamily="34" charset="0"/>
                        </a:rPr>
                        <a:t> &gt;50K</a:t>
                      </a:r>
                    </a:p>
                  </a:txBody>
                  <a:tcPr marL="7286" marR="7286" marT="7286"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031600669"/>
                  </a:ext>
                </a:extLst>
              </a:tr>
              <a:tr h="207675">
                <a:tc>
                  <a:txBody>
                    <a:bodyPr/>
                    <a:lstStyle/>
                    <a:p>
                      <a:pPr algn="ctr" fontAlgn="b"/>
                      <a:r>
                        <a:rPr lang="en-US" sz="900" b="0" i="0" u="none" strike="noStrike" baseline="0" dirty="0" smtClean="0">
                          <a:solidFill>
                            <a:srgbClr val="000000"/>
                          </a:solidFill>
                          <a:effectLst/>
                          <a:latin typeface="Calibri" panose="020F0502020204030204" pitchFamily="34" charset="0"/>
                        </a:rPr>
                        <a:t>49</a:t>
                      </a:r>
                      <a:endParaRPr lang="en-US" sz="900" b="0" i="0" u="none" strike="noStrike" baseline="0" dirty="0">
                        <a:solidFill>
                          <a:srgbClr val="000000"/>
                        </a:solidFill>
                        <a:effectLst/>
                        <a:latin typeface="Calibri" panose="020F0502020204030204" pitchFamily="34" charset="0"/>
                      </a:endParaRPr>
                    </a:p>
                  </a:txBody>
                  <a:tcPr marL="7286" marR="7286" marT="7286"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900" b="0" i="0" u="none" strike="noStrike" baseline="0" dirty="0" smtClean="0">
                          <a:solidFill>
                            <a:srgbClr val="000000"/>
                          </a:solidFill>
                          <a:effectLst/>
                          <a:latin typeface="Calibri" panose="020F0502020204030204" pitchFamily="34" charset="0"/>
                        </a:rPr>
                        <a:t> Exec-management</a:t>
                      </a:r>
                      <a:endParaRPr lang="en-US" sz="900" b="0" i="0" u="none" strike="noStrike" baseline="0" dirty="0">
                        <a:solidFill>
                          <a:srgbClr val="000000"/>
                        </a:solidFill>
                        <a:effectLst/>
                        <a:latin typeface="Calibri" panose="020F0502020204030204" pitchFamily="34" charset="0"/>
                      </a:endParaRP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900" b="0" i="0" u="none" strike="noStrike" baseline="0" dirty="0">
                          <a:solidFill>
                            <a:srgbClr val="000000"/>
                          </a:solidFill>
                          <a:effectLst/>
                          <a:latin typeface="Calibri" panose="020F0502020204030204" pitchFamily="34" charset="0"/>
                        </a:rPr>
                        <a:t> </a:t>
                      </a:r>
                      <a:r>
                        <a:rPr lang="en-US" sz="900" b="0" i="0" u="none" strike="noStrike" baseline="0" dirty="0" smtClean="0">
                          <a:solidFill>
                            <a:srgbClr val="000000"/>
                          </a:solidFill>
                          <a:effectLst/>
                          <a:latin typeface="Calibri" panose="020F0502020204030204" pitchFamily="34" charset="0"/>
                        </a:rPr>
                        <a:t>Male</a:t>
                      </a:r>
                      <a:endParaRPr lang="en-US" sz="900" b="0" i="0" u="none" strike="noStrike" baseline="0" dirty="0">
                        <a:solidFill>
                          <a:srgbClr val="000000"/>
                        </a:solidFill>
                        <a:effectLst/>
                        <a:latin typeface="Calibri" panose="020F0502020204030204" pitchFamily="34" charset="0"/>
                      </a:endParaRP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900" b="0" i="0" u="none" strike="noStrike" baseline="0" dirty="0" smtClean="0">
                          <a:solidFill>
                            <a:srgbClr val="000000"/>
                          </a:solidFill>
                          <a:effectLst/>
                          <a:latin typeface="Calibri" panose="020F0502020204030204" pitchFamily="34" charset="0"/>
                        </a:rPr>
                        <a:t>60</a:t>
                      </a:r>
                      <a:endParaRPr lang="en-US" sz="900" b="0" i="0" u="none" strike="noStrike" baseline="0" dirty="0">
                        <a:solidFill>
                          <a:srgbClr val="000000"/>
                        </a:solidFill>
                        <a:effectLst/>
                        <a:latin typeface="Calibri" panose="020F0502020204030204" pitchFamily="34" charset="0"/>
                      </a:endParaRPr>
                    </a:p>
                  </a:txBody>
                  <a:tcPr marL="7286" marR="7286" marT="7286"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900" b="0" i="0" u="none" strike="noStrike" baseline="0" dirty="0">
                          <a:solidFill>
                            <a:srgbClr val="000000"/>
                          </a:solidFill>
                          <a:effectLst/>
                          <a:latin typeface="Calibri" panose="020F0502020204030204" pitchFamily="34" charset="0"/>
                        </a:rPr>
                        <a:t> &gt;50K</a:t>
                      </a:r>
                    </a:p>
                  </a:txBody>
                  <a:tcPr marL="7286" marR="7286" marT="7286"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796997017"/>
                  </a:ext>
                </a:extLst>
              </a:tr>
            </a:tbl>
          </a:graphicData>
        </a:graphic>
      </p:graphicFrame>
      <p:sp>
        <p:nvSpPr>
          <p:cNvPr id="15" name="Rectangle 14"/>
          <p:cNvSpPr/>
          <p:nvPr/>
        </p:nvSpPr>
        <p:spPr>
          <a:xfrm>
            <a:off x="8382402" y="4536785"/>
            <a:ext cx="719974" cy="8257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7"/>
          </a:p>
        </p:txBody>
      </p:sp>
      <p:sp>
        <p:nvSpPr>
          <p:cNvPr id="4" name="Rectangle 3"/>
          <p:cNvSpPr/>
          <p:nvPr/>
        </p:nvSpPr>
        <p:spPr>
          <a:xfrm>
            <a:off x="8403926" y="4547547"/>
            <a:ext cx="676927" cy="792610"/>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7"/>
          </a:p>
        </p:txBody>
      </p:sp>
    </p:spTree>
    <p:extLst>
      <p:ext uri="{BB962C8B-B14F-4D97-AF65-F5344CB8AC3E}">
        <p14:creationId xmlns:p14="http://schemas.microsoft.com/office/powerpoint/2010/main" val="173578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animEffect transition="in" filter="fade">
                                      <p:cBhvr>
                                        <p:cTn id="7" dur="500"/>
                                        <p:tgtEl>
                                          <p:spTgt spid="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4" end="4"/>
                                            </p:txEl>
                                          </p:spTgt>
                                        </p:tgtEl>
                                        <p:attrNameLst>
                                          <p:attrName>style.visibility</p:attrName>
                                        </p:attrNameLst>
                                      </p:cBhvr>
                                      <p:to>
                                        <p:strVal val="visible"/>
                                      </p:to>
                                    </p:set>
                                    <p:animEffect transition="in" filter="fade">
                                      <p:cBhvr>
                                        <p:cTn id="12" dur="500"/>
                                        <p:tgtEl>
                                          <p:spTgt spid="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animEffect transition="in" filter="fade">
                                      <p:cBhvr>
                                        <p:cTn id="17" dur="500"/>
                                        <p:tgtEl>
                                          <p:spTgt spid="11">
                                            <p:txEl>
                                              <p:pRg st="5" end="5"/>
                                            </p:txEl>
                                          </p:spTgt>
                                        </p:tgtEl>
                                      </p:cBhvr>
                                    </p:animEffect>
                                  </p:childTnLst>
                                </p:cTn>
                              </p:par>
                              <p:par>
                                <p:cTn id="18" presetID="1"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xEl>
                                              <p:pRg st="6" end="6"/>
                                            </p:txEl>
                                          </p:spTgt>
                                        </p:tgtEl>
                                        <p:attrNameLst>
                                          <p:attrName>style.visibility</p:attrName>
                                        </p:attrNameLst>
                                      </p:cBhvr>
                                      <p:to>
                                        <p:strVal val="visible"/>
                                      </p:to>
                                    </p:set>
                                    <p:animEffect transition="in" filter="fade">
                                      <p:cBhvr>
                                        <p:cTn id="24" dur="500"/>
                                        <p:tgtEl>
                                          <p:spTgt spid="11">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
                                            <p:txEl>
                                              <p:pRg st="7" end="7"/>
                                            </p:txEl>
                                          </p:spTgt>
                                        </p:tgtEl>
                                        <p:attrNameLst>
                                          <p:attrName>style.visibility</p:attrName>
                                        </p:attrNameLst>
                                      </p:cBhvr>
                                      <p:to>
                                        <p:strVal val="visible"/>
                                      </p:to>
                                    </p:set>
                                    <p:animEffect transition="in" filter="fade">
                                      <p:cBhvr>
                                        <p:cTn id="33" dur="500"/>
                                        <p:tgtEl>
                                          <p:spTgt spid="11">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4" grpId="0" animBg="1"/>
    </p:bldLst>
  </p:timing>
</p:sld>
</file>

<file path=ppt/theme/theme1.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4-3_Business_BLUE_4" id="{0356C2B3-6FEF-42D5-97A7-8EB0759C6F02}" vid="{6E4F9809-DB60-4C39-A550-6F4D54EC16F0}"/>
    </a:ext>
  </a:extLst>
</a:theme>
</file>

<file path=ppt/theme/theme2.xml><?xml version="1.0" encoding="utf-8"?>
<a:theme xmlns:a="http://schemas.openxmlformats.org/drawingml/2006/main" name="COLOR TEMPLATE">
  <a:themeElements>
    <a:clrScheme name="MSVID Blue Brand template_10-14">
      <a:dk1>
        <a:srgbClr val="505050"/>
      </a:dk1>
      <a:lt1>
        <a:srgbClr val="FFFFFF"/>
      </a:lt1>
      <a:dk2>
        <a:srgbClr val="0078D7"/>
      </a:dk2>
      <a:lt2>
        <a:srgbClr val="CDF4FF"/>
      </a:lt2>
      <a:accent1>
        <a:srgbClr val="002050"/>
      </a:accent1>
      <a:accent2>
        <a:srgbClr val="B4009E"/>
      </a:accent2>
      <a:accent3>
        <a:srgbClr val="107C10"/>
      </a:accent3>
      <a:accent4>
        <a:srgbClr val="5C2D91"/>
      </a:accent4>
      <a:accent5>
        <a:srgbClr val="004B50"/>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4-3_Business_BLUE_4" id="{0356C2B3-6FEF-42D5-97A7-8EB0759C6F02}" vid="{40D20C6C-CCF1-4B1A-931B-61086F63781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Brand_template_4-3_Business_BLUE_4</Template>
  <TotalTime>1206</TotalTime>
  <Words>643</Words>
  <Application>Microsoft Office PowerPoint</Application>
  <PresentationFormat>Custom</PresentationFormat>
  <Paragraphs>155</Paragraphs>
  <Slides>18</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Consolas</vt:lpstr>
      <vt:lpstr>Segoe UI</vt:lpstr>
      <vt:lpstr>Segoe UI Light</vt:lpstr>
      <vt:lpstr>Wingdings</vt:lpstr>
      <vt:lpstr>WHITE TEMPLATE</vt:lpstr>
      <vt:lpstr>COLOR TEMPLATE</vt:lpstr>
      <vt:lpstr>Intro to AzureML</vt:lpstr>
      <vt:lpstr>PowerPoint Presentation</vt:lpstr>
      <vt:lpstr>Common Classes of Problems</vt:lpstr>
      <vt:lpstr>PowerPoint Presentation</vt:lpstr>
      <vt:lpstr>PowerPoint Presentation</vt:lpstr>
      <vt:lpstr>Sign in with the emails we created </vt:lpstr>
      <vt:lpstr>PowerPoint Presentation</vt:lpstr>
      <vt:lpstr>PowerPoint Presentation</vt:lpstr>
      <vt:lpstr>PowerPoint Presentation</vt:lpstr>
      <vt:lpstr>PowerPoint Presentation</vt:lpstr>
      <vt:lpstr>PowerPoint Presentation</vt:lpstr>
      <vt:lpstr>PowerPoint Presentation</vt:lpstr>
      <vt:lpstr>Who can do the most jumping jacks in 30 seconds????</vt:lpstr>
      <vt:lpstr>What features might be important?</vt:lpstr>
      <vt:lpstr>How do we visualize the results???</vt:lpstr>
      <vt:lpstr>app.raw.densitydesign.org</vt:lpstr>
      <vt:lpstr>Aka.ms/RSASurvey</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Windows Azure?</dc:title>
  <dc:subject>&lt;Speech title here&gt;</dc:subject>
  <dc:creator>Heather Shapiro</dc:creator>
  <cp:keywords>MSVID, Brand Guidelines, Branding, Visual Identity, grid</cp:keywords>
  <dc:description>Template: Maryfj_x000d_
Formatting: _x000d_
Audience Type:</dc:description>
  <cp:lastModifiedBy>Heather Shapiro</cp:lastModifiedBy>
  <cp:revision>46</cp:revision>
  <dcterms:created xsi:type="dcterms:W3CDTF">2015-09-02T18:47:45Z</dcterms:created>
  <dcterms:modified xsi:type="dcterms:W3CDTF">2015-10-28T15:08:13Z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