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57" r:id="rId6"/>
    <p:sldId id="258" r:id="rId7"/>
    <p:sldId id="262" r:id="rId8"/>
    <p:sldId id="276" r:id="rId9"/>
    <p:sldId id="259" r:id="rId10"/>
    <p:sldId id="283" r:id="rId11"/>
    <p:sldId id="284" r:id="rId12"/>
    <p:sldId id="260" r:id="rId13"/>
    <p:sldId id="261" r:id="rId14"/>
    <p:sldId id="263" r:id="rId15"/>
    <p:sldId id="264" r:id="rId16"/>
    <p:sldId id="277" r:id="rId17"/>
    <p:sldId id="265" r:id="rId18"/>
    <p:sldId id="266" r:id="rId19"/>
    <p:sldId id="267" r:id="rId20"/>
    <p:sldId id="278" r:id="rId21"/>
    <p:sldId id="268" r:id="rId22"/>
    <p:sldId id="285" r:id="rId23"/>
    <p:sldId id="269" r:id="rId24"/>
    <p:sldId id="270" r:id="rId25"/>
    <p:sldId id="271" r:id="rId26"/>
    <p:sldId id="279" r:id="rId27"/>
    <p:sldId id="272" r:id="rId28"/>
    <p:sldId id="273" r:id="rId29"/>
    <p:sldId id="274"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6AD298-04C2-4590-B959-0583A35A276E}"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222953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AD298-04C2-4590-B959-0583A35A276E}"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400191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AD298-04C2-4590-B959-0583A35A276E}"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3815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AD298-04C2-4590-B959-0583A35A276E}"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61815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6AD298-04C2-4590-B959-0583A35A276E}"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407828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6AD298-04C2-4590-B959-0583A35A276E}"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302284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6AD298-04C2-4590-B959-0583A35A276E}" type="datetimeFigureOut">
              <a:rPr lang="en-US" smtClean="0"/>
              <a:t>10/26/2017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165305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6AD298-04C2-4590-B959-0583A35A276E}" type="datetimeFigureOut">
              <a:rPr lang="en-US" smtClean="0"/>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144587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AD298-04C2-4590-B959-0583A35A276E}" type="datetimeFigureOut">
              <a:rPr lang="en-US" smtClean="0"/>
              <a:t>10/26/2017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49838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AD298-04C2-4590-B959-0583A35A276E}"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415577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AD298-04C2-4590-B959-0583A35A276E}"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31600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AD298-04C2-4590-B959-0583A35A276E}" type="datetimeFigureOut">
              <a:rPr lang="en-US" smtClean="0"/>
              <a:t>10/26/2017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62BD8-556D-4CAC-AF6A-63E39E5568B7}" type="slidenum">
              <a:rPr lang="en-US" smtClean="0"/>
              <a:t>‹#›</a:t>
            </a:fld>
            <a:endParaRPr lang="en-US"/>
          </a:p>
        </p:txBody>
      </p:sp>
    </p:spTree>
    <p:extLst>
      <p:ext uri="{BB962C8B-B14F-4D97-AF65-F5344CB8AC3E}">
        <p14:creationId xmlns:p14="http://schemas.microsoft.com/office/powerpoint/2010/main" val="94756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Version control with </a:t>
            </a:r>
            <a:r>
              <a:rPr lang="en-US" dirty="0" err="1"/>
              <a:t>Git</a:t>
            </a:r>
            <a:endParaRPr lang="en-US" dirty="0"/>
          </a:p>
        </p:txBody>
      </p:sp>
      <p:sp>
        <p:nvSpPr>
          <p:cNvPr id="3" name="Subtitle 2"/>
          <p:cNvSpPr>
            <a:spLocks noGrp="1"/>
          </p:cNvSpPr>
          <p:nvPr>
            <p:ph type="subTitle" idx="1"/>
          </p:nvPr>
        </p:nvSpPr>
        <p:spPr/>
        <p:txBody>
          <a:bodyPr/>
          <a:lstStyle/>
          <a:p>
            <a:r>
              <a:rPr lang="en-US" dirty="0" smtClean="0"/>
              <a:t>10.27.17</a:t>
            </a:r>
            <a:endParaRPr lang="en-US" dirty="0" smtClean="0"/>
          </a:p>
          <a:p>
            <a:endParaRPr lang="en-US" dirty="0"/>
          </a:p>
        </p:txBody>
      </p:sp>
    </p:spTree>
    <p:extLst>
      <p:ext uri="{BB962C8B-B14F-4D97-AF65-F5344CB8AC3E}">
        <p14:creationId xmlns:p14="http://schemas.microsoft.com/office/powerpoint/2010/main" val="200789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things to configure</a:t>
            </a:r>
            <a:endParaRPr lang="en-US" dirty="0"/>
          </a:p>
        </p:txBody>
      </p:sp>
      <p:sp>
        <p:nvSpPr>
          <p:cNvPr id="3" name="Content Placeholder 2"/>
          <p:cNvSpPr>
            <a:spLocks noGrp="1"/>
          </p:cNvSpPr>
          <p:nvPr>
            <p:ph idx="1"/>
          </p:nvPr>
        </p:nvSpPr>
        <p:spPr/>
        <p:txBody>
          <a:bodyPr/>
          <a:lstStyle/>
          <a:p>
            <a:r>
              <a:rPr lang="en-US" dirty="0"/>
              <a:t>our name and email </a:t>
            </a:r>
            <a:r>
              <a:rPr lang="en-US" dirty="0" smtClean="0"/>
              <a:t>address &lt;- </a:t>
            </a:r>
            <a:r>
              <a:rPr lang="en-US" dirty="0" smtClean="0">
                <a:solidFill>
                  <a:srgbClr val="FF0000"/>
                </a:solidFill>
              </a:rPr>
              <a:t>so people know who you are!</a:t>
            </a:r>
            <a:endParaRPr lang="en-US" dirty="0">
              <a:solidFill>
                <a:srgbClr val="FF0000"/>
              </a:solidFill>
            </a:endParaRPr>
          </a:p>
          <a:p>
            <a:r>
              <a:rPr lang="en-US" dirty="0">
                <a:solidFill>
                  <a:srgbClr val="FF0000"/>
                </a:solidFill>
              </a:rPr>
              <a:t>to</a:t>
            </a:r>
            <a:r>
              <a:rPr lang="en-US" dirty="0"/>
              <a:t> </a:t>
            </a:r>
            <a:r>
              <a:rPr lang="en-US" dirty="0">
                <a:solidFill>
                  <a:schemeClr val="accent1"/>
                </a:solidFill>
              </a:rPr>
              <a:t>colorize</a:t>
            </a:r>
            <a:r>
              <a:rPr lang="en-US" dirty="0"/>
              <a:t> </a:t>
            </a:r>
            <a:r>
              <a:rPr lang="en-US" dirty="0">
                <a:solidFill>
                  <a:schemeClr val="accent6">
                    <a:lumMod val="60000"/>
                    <a:lumOff val="40000"/>
                  </a:schemeClr>
                </a:solidFill>
              </a:rPr>
              <a:t>our</a:t>
            </a:r>
            <a:r>
              <a:rPr lang="en-US" dirty="0"/>
              <a:t> </a:t>
            </a:r>
            <a:r>
              <a:rPr lang="en-US" dirty="0" smtClean="0">
                <a:solidFill>
                  <a:schemeClr val="accent4">
                    <a:lumMod val="75000"/>
                  </a:schemeClr>
                </a:solidFill>
              </a:rPr>
              <a:t>output</a:t>
            </a:r>
            <a:endParaRPr lang="en-US" dirty="0">
              <a:solidFill>
                <a:schemeClr val="accent4">
                  <a:lumMod val="75000"/>
                </a:schemeClr>
              </a:solidFill>
            </a:endParaRPr>
          </a:p>
          <a:p>
            <a:r>
              <a:rPr lang="en-US" dirty="0"/>
              <a:t>what our preferred text editor </a:t>
            </a:r>
            <a:r>
              <a:rPr lang="en-US" dirty="0" smtClean="0"/>
              <a:t>is &lt;- </a:t>
            </a:r>
            <a:r>
              <a:rPr lang="en-US" dirty="0" err="1" smtClean="0"/>
              <a:t>nano</a:t>
            </a:r>
            <a:r>
              <a:rPr lang="en-US" dirty="0" smtClean="0"/>
              <a:t>, vim, etc.  </a:t>
            </a:r>
            <a:endParaRPr lang="en-US" dirty="0"/>
          </a:p>
          <a:p>
            <a:r>
              <a:rPr lang="en-US" dirty="0"/>
              <a:t>and </a:t>
            </a:r>
            <a:r>
              <a:rPr lang="en-US" dirty="0" smtClean="0"/>
              <a:t>that </a:t>
            </a:r>
            <a:r>
              <a:rPr lang="en-US" dirty="0"/>
              <a:t>we want to use these settings globally (i.e. for every project</a:t>
            </a:r>
            <a:r>
              <a:rPr lang="en-US" dirty="0" smtClean="0"/>
              <a:t>)</a:t>
            </a:r>
          </a:p>
          <a:p>
            <a:endParaRPr lang="en-US" dirty="0"/>
          </a:p>
          <a:p>
            <a:pPr marL="0" indent="0">
              <a:buNone/>
            </a:pPr>
            <a:r>
              <a:rPr lang="en-US" dirty="0" smtClean="0"/>
              <a:t>These are general written:</a:t>
            </a:r>
          </a:p>
          <a:p>
            <a:pPr marL="0" indent="0">
              <a:buNone/>
            </a:pPr>
            <a:r>
              <a:rPr lang="en-US" dirty="0" err="1" smtClean="0"/>
              <a:t>git</a:t>
            </a:r>
            <a:r>
              <a:rPr lang="en-US" dirty="0" smtClean="0"/>
              <a:t> verb </a:t>
            </a:r>
            <a:endParaRPr lang="en-US" dirty="0"/>
          </a:p>
        </p:txBody>
      </p:sp>
    </p:spTree>
    <p:extLst>
      <p:ext uri="{BB962C8B-B14F-4D97-AF65-F5344CB8AC3E}">
        <p14:creationId xmlns:p14="http://schemas.microsoft.com/office/powerpoint/2010/main" val="3388446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40" y="0"/>
            <a:ext cx="8281524" cy="597827"/>
          </a:xfrm>
        </p:spPr>
        <p:txBody>
          <a:bodyPr>
            <a:normAutofit fontScale="90000"/>
          </a:bodyPr>
          <a:lstStyle/>
          <a:p>
            <a:r>
              <a:rPr lang="en-US" dirty="0" smtClean="0"/>
              <a:t>Setting an editor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7043638"/>
              </p:ext>
            </p:extLst>
          </p:nvPr>
        </p:nvGraphicFramePr>
        <p:xfrm>
          <a:off x="1581026" y="587544"/>
          <a:ext cx="9610258" cy="6031226"/>
        </p:xfrm>
        <a:graphic>
          <a:graphicData uri="http://schemas.openxmlformats.org/drawingml/2006/table">
            <a:tbl>
              <a:tblPr/>
              <a:tblGrid>
                <a:gridCol w="4805129"/>
                <a:gridCol w="4805129"/>
              </a:tblGrid>
              <a:tr h="255780">
                <a:tc>
                  <a:txBody>
                    <a:bodyPr/>
                    <a:lstStyle/>
                    <a:p>
                      <a:pPr algn="l" fontAlgn="t"/>
                      <a:r>
                        <a:rPr lang="en-US" sz="1600" dirty="0">
                          <a:effectLst/>
                        </a:rPr>
                        <a:t>Atom</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 git config --global core.editor "atom --wait"</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5780">
                <a:tc>
                  <a:txBody>
                    <a:bodyPr/>
                    <a:lstStyle/>
                    <a:p>
                      <a:pPr algn="l" fontAlgn="t"/>
                      <a:r>
                        <a:rPr lang="en-US" sz="1600">
                          <a:effectLst/>
                        </a:rPr>
                        <a:t>nano</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 git config --global core.editor "nano -w"</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5780">
                <a:tc>
                  <a:txBody>
                    <a:bodyPr/>
                    <a:lstStyle/>
                    <a:p>
                      <a:pPr algn="l" fontAlgn="t"/>
                      <a:r>
                        <a:rPr lang="en-US" sz="1600">
                          <a:effectLst/>
                        </a:rPr>
                        <a:t>BBEdit (Mac, with command line tools)</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 git config --global core.editor "edit -w"</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5780">
                <a:tc>
                  <a:txBody>
                    <a:bodyPr/>
                    <a:lstStyle/>
                    <a:p>
                      <a:pPr algn="l" fontAlgn="t"/>
                      <a:r>
                        <a:rPr lang="en-US" sz="1600">
                          <a:effectLst/>
                        </a:rPr>
                        <a:t>Sublime Text (Mac)</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t-BR" sz="1600">
                          <a:effectLst/>
                        </a:rPr>
                        <a:t>$ git config --global core.editor "subl -n -w"</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0310">
                <a:tc>
                  <a:txBody>
                    <a:bodyPr/>
                    <a:lstStyle/>
                    <a:p>
                      <a:pPr algn="l" fontAlgn="t"/>
                      <a:r>
                        <a:rPr lang="en-US" sz="1600">
                          <a:effectLst/>
                        </a:rPr>
                        <a:t>Sublime Text (Win, 32-bit install)</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 git config --global core.editor "'c:/program files (x86)/sublime text 3/sublime_text.exe' -w"</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70310">
                <a:tc>
                  <a:txBody>
                    <a:bodyPr/>
                    <a:lstStyle/>
                    <a:p>
                      <a:pPr algn="l" fontAlgn="t"/>
                      <a:r>
                        <a:rPr lang="en-US" sz="1600">
                          <a:effectLst/>
                        </a:rPr>
                        <a:t>Sublime Text (Win, 64-bit install)</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 git config --global core.editor "'c:/program files/sublime text 3/sublime_text.exe' -w"</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0350">
                <a:tc>
                  <a:txBody>
                    <a:bodyPr/>
                    <a:lstStyle/>
                    <a:p>
                      <a:pPr algn="l" fontAlgn="t"/>
                      <a:r>
                        <a:rPr lang="en-US" sz="1600">
                          <a:effectLst/>
                        </a:rPr>
                        <a:t>Notepad++ (Win, 32-bit install)</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 git config --global core.editor "'c:/program files (x86)/Notepad++/notepad++.exe' -multiInst -notabbar -nosession -noPlugin"</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80350">
                <a:tc>
                  <a:txBody>
                    <a:bodyPr/>
                    <a:lstStyle/>
                    <a:p>
                      <a:pPr algn="l" fontAlgn="t"/>
                      <a:r>
                        <a:rPr lang="en-US" sz="1600">
                          <a:effectLst/>
                        </a:rPr>
                        <a:t>Notepad++ (Win, 64-bit install)</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 git config --global core.editor "'c:/program files/Notepad++/notepad++.exe' -multiInst -notabbar -nosession -noPlugin"</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5780">
                <a:tc>
                  <a:txBody>
                    <a:bodyPr/>
                    <a:lstStyle/>
                    <a:p>
                      <a:pPr algn="l" fontAlgn="t"/>
                      <a:r>
                        <a:rPr lang="en-US" sz="1600">
                          <a:effectLst/>
                        </a:rPr>
                        <a:t>Kate (Linux)</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 git config --global core.editor "kate"</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70310">
                <a:tc>
                  <a:txBody>
                    <a:bodyPr/>
                    <a:lstStyle/>
                    <a:p>
                      <a:pPr algn="l" fontAlgn="t"/>
                      <a:r>
                        <a:rPr lang="en-US" sz="1600">
                          <a:effectLst/>
                        </a:rPr>
                        <a:t>Gedit (Linux)</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 git config --global core.editor "gedit --wait --new-window"</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5780">
                <a:tc>
                  <a:txBody>
                    <a:bodyPr/>
                    <a:lstStyle/>
                    <a:p>
                      <a:pPr algn="l" fontAlgn="t"/>
                      <a:r>
                        <a:rPr lang="en-US" sz="1600">
                          <a:effectLst/>
                        </a:rPr>
                        <a:t>Scratch (Linux)</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 git config --global core.editor "scratch-text-editor"</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5780">
                <a:tc>
                  <a:txBody>
                    <a:bodyPr/>
                    <a:lstStyle/>
                    <a:p>
                      <a:pPr algn="l" fontAlgn="t"/>
                      <a:r>
                        <a:rPr lang="en-US" sz="1600">
                          <a:effectLst/>
                        </a:rPr>
                        <a:t>emacs</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 git config --global core.editor "emacs"</a:t>
                      </a:r>
                    </a:p>
                  </a:txBody>
                  <a:tcPr marL="44401" marR="44401" marT="44401" marB="4440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13676">
                <a:tc>
                  <a:txBody>
                    <a:bodyPr/>
                    <a:lstStyle/>
                    <a:p>
                      <a:pPr algn="l" fontAlgn="t"/>
                      <a:r>
                        <a:rPr lang="en-US" sz="1600" dirty="0">
                          <a:effectLst/>
                        </a:rPr>
                        <a:t>vim</a:t>
                      </a:r>
                    </a:p>
                  </a:txBody>
                  <a:tcPr marL="44401" marR="44401" marT="44401" marB="44401">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600" dirty="0">
                          <a:effectLst/>
                        </a:rPr>
                        <a:t>$ </a:t>
                      </a:r>
                      <a:r>
                        <a:rPr lang="en-US" sz="1600" dirty="0" err="1">
                          <a:effectLst/>
                        </a:rPr>
                        <a:t>git</a:t>
                      </a:r>
                      <a:r>
                        <a:rPr lang="en-US" sz="1600" dirty="0">
                          <a:effectLst/>
                        </a:rPr>
                        <a:t> </a:t>
                      </a:r>
                      <a:r>
                        <a:rPr lang="en-US" sz="1600" dirty="0" err="1">
                          <a:effectLst/>
                        </a:rPr>
                        <a:t>config</a:t>
                      </a:r>
                      <a:r>
                        <a:rPr lang="en-US" sz="1600" dirty="0">
                          <a:effectLst/>
                        </a:rPr>
                        <a:t> --global </a:t>
                      </a:r>
                      <a:r>
                        <a:rPr lang="en-US" sz="1600" dirty="0" err="1">
                          <a:effectLst/>
                        </a:rPr>
                        <a:t>core.editor</a:t>
                      </a:r>
                      <a:r>
                        <a:rPr lang="en-US" sz="1600" dirty="0">
                          <a:effectLst/>
                        </a:rPr>
                        <a:t> "vim"</a:t>
                      </a:r>
                    </a:p>
                  </a:txBody>
                  <a:tcPr marL="44401" marR="44401" marT="44401" marB="44401">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8728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a:t>Creating a Repository</a:t>
            </a:r>
          </a:p>
        </p:txBody>
      </p:sp>
      <p:sp>
        <p:nvSpPr>
          <p:cNvPr id="3" name="Content Placeholder 2"/>
          <p:cNvSpPr>
            <a:spLocks noGrp="1"/>
          </p:cNvSpPr>
          <p:nvPr>
            <p:ph idx="1"/>
          </p:nvPr>
        </p:nvSpPr>
        <p:spPr>
          <a:xfrm>
            <a:off x="638175" y="1382712"/>
            <a:ext cx="10515600" cy="4351338"/>
          </a:xfrm>
        </p:spPr>
        <p:txBody>
          <a:bodyPr/>
          <a:lstStyle/>
          <a:p>
            <a:pPr marL="0" indent="0">
              <a:buNone/>
            </a:pPr>
            <a:r>
              <a:rPr lang="en-US" dirty="0" smtClean="0"/>
              <a:t>Questions</a:t>
            </a:r>
          </a:p>
          <a:p>
            <a:r>
              <a:rPr lang="en-US" dirty="0"/>
              <a:t>Where does </a:t>
            </a:r>
            <a:r>
              <a:rPr lang="en-US" dirty="0" err="1"/>
              <a:t>Git</a:t>
            </a:r>
            <a:r>
              <a:rPr lang="en-US" dirty="0"/>
              <a:t> store information</a:t>
            </a:r>
            <a:r>
              <a:rPr lang="en-US" dirty="0" smtClean="0"/>
              <a:t>?</a:t>
            </a:r>
          </a:p>
          <a:p>
            <a:endParaRPr lang="en-US" dirty="0"/>
          </a:p>
          <a:p>
            <a:pPr marL="0" indent="0">
              <a:buNone/>
            </a:pPr>
            <a:r>
              <a:rPr lang="en-US" dirty="0" smtClean="0"/>
              <a:t>Objectives</a:t>
            </a:r>
          </a:p>
          <a:p>
            <a:r>
              <a:rPr lang="en-US" dirty="0"/>
              <a:t>Create a local </a:t>
            </a:r>
            <a:r>
              <a:rPr lang="en-US" dirty="0" err="1"/>
              <a:t>Git</a:t>
            </a:r>
            <a:r>
              <a:rPr lang="en-US" dirty="0"/>
              <a:t> </a:t>
            </a:r>
            <a:r>
              <a:rPr lang="en-US" dirty="0" smtClean="0"/>
              <a:t>repository.</a:t>
            </a:r>
          </a:p>
        </p:txBody>
      </p:sp>
    </p:spTree>
    <p:extLst>
      <p:ext uri="{BB962C8B-B14F-4D97-AF65-F5344CB8AC3E}">
        <p14:creationId xmlns:p14="http://schemas.microsoft.com/office/powerpoint/2010/main" val="205478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a:t>Tracking Changes</a:t>
            </a:r>
          </a:p>
        </p:txBody>
      </p:sp>
      <p:sp>
        <p:nvSpPr>
          <p:cNvPr id="3" name="Content Placeholder 2"/>
          <p:cNvSpPr>
            <a:spLocks noGrp="1"/>
          </p:cNvSpPr>
          <p:nvPr>
            <p:ph idx="1"/>
          </p:nvPr>
        </p:nvSpPr>
        <p:spPr>
          <a:xfrm>
            <a:off x="638175" y="1382712"/>
            <a:ext cx="10515600" cy="4351338"/>
          </a:xfrm>
        </p:spPr>
        <p:txBody>
          <a:bodyPr>
            <a:normAutofit lnSpcReduction="10000"/>
          </a:bodyPr>
          <a:lstStyle/>
          <a:p>
            <a:pPr marL="0" indent="0">
              <a:buNone/>
            </a:pPr>
            <a:r>
              <a:rPr lang="en-US" dirty="0" smtClean="0"/>
              <a:t>Questions</a:t>
            </a:r>
          </a:p>
          <a:p>
            <a:r>
              <a:rPr lang="en-US" dirty="0" smtClean="0"/>
              <a:t>How do I record changes in </a:t>
            </a:r>
            <a:r>
              <a:rPr lang="en-US" dirty="0" err="1" smtClean="0"/>
              <a:t>Git</a:t>
            </a:r>
            <a:r>
              <a:rPr lang="en-US" dirty="0" smtClean="0"/>
              <a:t>?</a:t>
            </a:r>
          </a:p>
          <a:p>
            <a:r>
              <a:rPr lang="en-US" dirty="0" smtClean="0"/>
              <a:t>How do I check the status of my version control repository?</a:t>
            </a:r>
          </a:p>
          <a:p>
            <a:r>
              <a:rPr lang="en-US" dirty="0" smtClean="0"/>
              <a:t>How do I record notes about what changes I made and why?</a:t>
            </a:r>
          </a:p>
          <a:p>
            <a:endParaRPr lang="en-US" dirty="0"/>
          </a:p>
          <a:p>
            <a:pPr marL="0" indent="0">
              <a:buNone/>
            </a:pPr>
            <a:r>
              <a:rPr lang="en-US" dirty="0" smtClean="0"/>
              <a:t>Objectives</a:t>
            </a:r>
          </a:p>
          <a:p>
            <a:r>
              <a:rPr lang="en-US" dirty="0" smtClean="0"/>
              <a:t>Go through the modify-add-commit cycle for one or more files.</a:t>
            </a:r>
          </a:p>
          <a:p>
            <a:r>
              <a:rPr lang="en-US" dirty="0" smtClean="0"/>
              <a:t>Explain where information is stored at each stage of </a:t>
            </a:r>
            <a:r>
              <a:rPr lang="en-US" dirty="0" err="1" smtClean="0"/>
              <a:t>Git</a:t>
            </a:r>
            <a:r>
              <a:rPr lang="en-US" dirty="0" smtClean="0"/>
              <a:t> commit workflow.</a:t>
            </a:r>
          </a:p>
        </p:txBody>
      </p:sp>
    </p:spTree>
    <p:extLst>
      <p:ext uri="{BB962C8B-B14F-4D97-AF65-F5344CB8AC3E}">
        <p14:creationId xmlns:p14="http://schemas.microsoft.com/office/powerpoint/2010/main" val="433876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204" y="1792827"/>
            <a:ext cx="6320068" cy="2215072"/>
          </a:xfrm>
          <a:prstGeom prst="rect">
            <a:avLst/>
          </a:prstGeom>
        </p:spPr>
      </p:pic>
    </p:spTree>
    <p:extLst>
      <p:ext uri="{BB962C8B-B14F-4D97-AF65-F5344CB8AC3E}">
        <p14:creationId xmlns:p14="http://schemas.microsoft.com/office/powerpoint/2010/main" val="2788337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966" y="1625443"/>
            <a:ext cx="6320068" cy="3607113"/>
          </a:xfrm>
          <a:prstGeom prst="rect">
            <a:avLst/>
          </a:prstGeom>
        </p:spPr>
      </p:pic>
    </p:spTree>
    <p:extLst>
      <p:ext uri="{BB962C8B-B14F-4D97-AF65-F5344CB8AC3E}">
        <p14:creationId xmlns:p14="http://schemas.microsoft.com/office/powerpoint/2010/main" val="1951551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Tracking Changes</a:t>
            </a:r>
            <a:endParaRPr lang="en-US" dirty="0"/>
          </a:p>
        </p:txBody>
      </p:sp>
      <p:sp>
        <p:nvSpPr>
          <p:cNvPr id="3" name="Content Placeholder 2"/>
          <p:cNvSpPr>
            <a:spLocks noGrp="1"/>
          </p:cNvSpPr>
          <p:nvPr>
            <p:ph idx="1"/>
          </p:nvPr>
        </p:nvSpPr>
        <p:spPr>
          <a:xfrm>
            <a:off x="207818" y="883948"/>
            <a:ext cx="10644620" cy="5631151"/>
          </a:xfrm>
        </p:spPr>
        <p:txBody>
          <a:bodyPr>
            <a:normAutofit fontScale="70000" lnSpcReduction="20000"/>
          </a:bodyPr>
          <a:lstStyle/>
          <a:p>
            <a:pPr marL="0" indent="0">
              <a:buNone/>
            </a:pPr>
            <a:r>
              <a:rPr lang="en-US" dirty="0" smtClean="0"/>
              <a:t>Exercises </a:t>
            </a:r>
          </a:p>
          <a:p>
            <a:r>
              <a:rPr lang="en-US" dirty="0"/>
              <a:t>Which of the following commit messages would be most appropriate for the last commit made to mars.txt?</a:t>
            </a:r>
          </a:p>
          <a:p>
            <a:pPr marL="914400" lvl="1" indent="-457200">
              <a:buFont typeface="+mj-lt"/>
              <a:buAutoNum type="arabicPeriod"/>
            </a:pPr>
            <a:r>
              <a:rPr lang="en-US" dirty="0"/>
              <a:t>“Changes”</a:t>
            </a:r>
          </a:p>
          <a:p>
            <a:pPr marL="914400" lvl="1" indent="-457200">
              <a:buFont typeface="+mj-lt"/>
              <a:buAutoNum type="arabicPeriod"/>
            </a:pPr>
            <a:r>
              <a:rPr lang="en-US" dirty="0"/>
              <a:t>“Added line ‘But the Mummy will appreciate the lack of humidity’ to mars.txt”</a:t>
            </a:r>
          </a:p>
          <a:p>
            <a:pPr marL="914400" lvl="1" indent="-457200">
              <a:buFont typeface="+mj-lt"/>
              <a:buAutoNum type="arabicPeriod"/>
            </a:pPr>
            <a:r>
              <a:rPr lang="en-US" dirty="0"/>
              <a:t>“Discuss effects of Mars’ climate on the Mummy”</a:t>
            </a:r>
          </a:p>
          <a:p>
            <a:endParaRPr lang="en-US" dirty="0" smtClean="0"/>
          </a:p>
          <a:p>
            <a:r>
              <a:rPr lang="en-US" dirty="0" smtClean="0"/>
              <a:t>Which </a:t>
            </a:r>
            <a:r>
              <a:rPr lang="en-US" dirty="0"/>
              <a:t>command(s) below would save the changes of myfile.txt to my local </a:t>
            </a:r>
            <a:r>
              <a:rPr lang="en-US" dirty="0" err="1"/>
              <a:t>Git</a:t>
            </a:r>
            <a:r>
              <a:rPr lang="en-US" dirty="0"/>
              <a:t> repository?</a:t>
            </a:r>
          </a:p>
          <a:p>
            <a:pPr marL="914400" lvl="1" indent="-457200">
              <a:buFont typeface="+mj-lt"/>
              <a:buAutoNum type="arabicPeriod"/>
            </a:pPr>
            <a:r>
              <a:rPr lang="en-US" dirty="0"/>
              <a:t>$ </a:t>
            </a:r>
            <a:r>
              <a:rPr lang="en-US" dirty="0" err="1"/>
              <a:t>git</a:t>
            </a:r>
            <a:r>
              <a:rPr lang="en-US" dirty="0"/>
              <a:t> commit -m "my recent changes"</a:t>
            </a:r>
          </a:p>
          <a:p>
            <a:pPr marL="914400" lvl="1" indent="-457200">
              <a:buFont typeface="+mj-lt"/>
              <a:buAutoNum type="arabicPeriod"/>
            </a:pPr>
            <a:r>
              <a:rPr lang="en-US" dirty="0"/>
              <a:t>$ </a:t>
            </a:r>
            <a:r>
              <a:rPr lang="en-US" dirty="0" err="1"/>
              <a:t>git</a:t>
            </a:r>
            <a:r>
              <a:rPr lang="en-US" dirty="0"/>
              <a:t> </a:t>
            </a:r>
            <a:r>
              <a:rPr lang="en-US" dirty="0" err="1"/>
              <a:t>init</a:t>
            </a:r>
            <a:r>
              <a:rPr lang="en-US" dirty="0"/>
              <a:t> myfile.txt</a:t>
            </a:r>
            <a:br>
              <a:rPr lang="en-US" dirty="0"/>
            </a:br>
            <a:r>
              <a:rPr lang="en-US" dirty="0"/>
              <a:t>$ </a:t>
            </a:r>
            <a:r>
              <a:rPr lang="en-US" dirty="0" err="1"/>
              <a:t>git</a:t>
            </a:r>
            <a:r>
              <a:rPr lang="en-US" dirty="0"/>
              <a:t> commit -m "my recent changes"</a:t>
            </a:r>
          </a:p>
          <a:p>
            <a:pPr marL="914400" lvl="1" indent="-457200">
              <a:buFont typeface="+mj-lt"/>
              <a:buAutoNum type="arabicPeriod"/>
            </a:pPr>
            <a:r>
              <a:rPr lang="en-US" dirty="0"/>
              <a:t>$ </a:t>
            </a:r>
            <a:r>
              <a:rPr lang="en-US" dirty="0" err="1"/>
              <a:t>git</a:t>
            </a:r>
            <a:r>
              <a:rPr lang="en-US" dirty="0"/>
              <a:t> add myfile.txt</a:t>
            </a:r>
            <a:br>
              <a:rPr lang="en-US" dirty="0"/>
            </a:br>
            <a:r>
              <a:rPr lang="en-US" dirty="0"/>
              <a:t>$ </a:t>
            </a:r>
            <a:r>
              <a:rPr lang="en-US" dirty="0" err="1"/>
              <a:t>git</a:t>
            </a:r>
            <a:r>
              <a:rPr lang="en-US" dirty="0"/>
              <a:t> commit -m "my recent changes"</a:t>
            </a:r>
          </a:p>
          <a:p>
            <a:pPr marL="914400" lvl="1" indent="-457200">
              <a:buFont typeface="+mj-lt"/>
              <a:buAutoNum type="arabicPeriod"/>
            </a:pPr>
            <a:r>
              <a:rPr lang="en-US" dirty="0"/>
              <a:t>$ </a:t>
            </a:r>
            <a:r>
              <a:rPr lang="en-US" dirty="0" err="1"/>
              <a:t>git</a:t>
            </a:r>
            <a:r>
              <a:rPr lang="en-US" dirty="0"/>
              <a:t> commit -m myfile.txt "my recent </a:t>
            </a:r>
            <a:r>
              <a:rPr lang="en-US" dirty="0" smtClean="0"/>
              <a:t>changes“</a:t>
            </a:r>
          </a:p>
          <a:p>
            <a:pPr marL="914400" lvl="1" indent="-457200">
              <a:buFont typeface="+mj-lt"/>
              <a:buAutoNum type="arabicPeriod"/>
            </a:pPr>
            <a:endParaRPr lang="en-US" dirty="0" smtClean="0"/>
          </a:p>
          <a:p>
            <a:r>
              <a:rPr lang="en-US" dirty="0"/>
              <a:t>The staging area can hold changes from any number of files that you want to commit as a single snapshot.</a:t>
            </a:r>
          </a:p>
          <a:p>
            <a:pPr marL="914400" lvl="1" indent="-457200">
              <a:buFont typeface="+mj-lt"/>
              <a:buAutoNum type="arabicPeriod"/>
            </a:pPr>
            <a:r>
              <a:rPr lang="en-US" dirty="0"/>
              <a:t>Add some text to mars.txt noting your decision to consider Venus as a base</a:t>
            </a:r>
          </a:p>
          <a:p>
            <a:pPr marL="914400" lvl="1" indent="-457200">
              <a:buFont typeface="+mj-lt"/>
              <a:buAutoNum type="arabicPeriod"/>
            </a:pPr>
            <a:r>
              <a:rPr lang="en-US" dirty="0"/>
              <a:t>Create a new file venus.txt with your initial thoughts about Venus as a base for you and your friends</a:t>
            </a:r>
          </a:p>
          <a:p>
            <a:pPr marL="914400" lvl="1" indent="-457200">
              <a:buFont typeface="+mj-lt"/>
              <a:buAutoNum type="arabicPeriod"/>
            </a:pPr>
            <a:r>
              <a:rPr lang="en-US" dirty="0"/>
              <a:t>Add changes from both files to the </a:t>
            </a:r>
            <a:r>
              <a:rPr lang="en-US" dirty="0" smtClean="0"/>
              <a:t>staging </a:t>
            </a:r>
            <a:r>
              <a:rPr lang="en-US" dirty="0"/>
              <a:t>area, and commit those changes.</a:t>
            </a:r>
          </a:p>
          <a:p>
            <a:endParaRPr lang="en-US" dirty="0" smtClean="0"/>
          </a:p>
          <a:p>
            <a:pPr marL="457200" lvl="1" indent="0">
              <a:buNone/>
            </a:pPr>
            <a:endParaRPr lang="en-US" dirty="0" smtClean="0"/>
          </a:p>
          <a:p>
            <a:pPr marL="457200" lvl="1" indent="0">
              <a:buNone/>
            </a:pPr>
            <a:endParaRPr lang="en-US" dirty="0"/>
          </a:p>
          <a:p>
            <a:pPr marL="457200" lvl="1" indent="0">
              <a:buNone/>
            </a:pPr>
            <a:endParaRPr lang="en-US" dirty="0"/>
          </a:p>
          <a:p>
            <a:pPr marL="0" indent="0">
              <a:buNone/>
            </a:pPr>
            <a:endParaRPr lang="en-US" dirty="0" smtClean="0"/>
          </a:p>
        </p:txBody>
      </p:sp>
    </p:spTree>
    <p:extLst>
      <p:ext uri="{BB962C8B-B14F-4D97-AF65-F5344CB8AC3E}">
        <p14:creationId xmlns:p14="http://schemas.microsoft.com/office/powerpoint/2010/main" val="15311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2"/>
            <a:ext cx="7477125" cy="835025"/>
          </a:xfrm>
        </p:spPr>
        <p:txBody>
          <a:bodyPr>
            <a:normAutofit fontScale="90000"/>
          </a:bodyPr>
          <a:lstStyle/>
          <a:p>
            <a:r>
              <a:rPr lang="en-US" dirty="0" smtClean="0"/>
              <a:t>Exploring </a:t>
            </a:r>
            <a:r>
              <a:rPr lang="en-US" dirty="0"/>
              <a:t>History</a:t>
            </a:r>
            <a:br>
              <a:rPr lang="en-US" dirty="0"/>
            </a:br>
            <a:endParaRPr lang="en-US" dirty="0"/>
          </a:p>
        </p:txBody>
      </p:sp>
      <p:sp>
        <p:nvSpPr>
          <p:cNvPr id="3" name="Content Placeholder 2"/>
          <p:cNvSpPr>
            <a:spLocks noGrp="1"/>
          </p:cNvSpPr>
          <p:nvPr>
            <p:ph idx="1"/>
          </p:nvPr>
        </p:nvSpPr>
        <p:spPr>
          <a:xfrm>
            <a:off x="638175" y="1382712"/>
            <a:ext cx="10515600" cy="4351338"/>
          </a:xfrm>
        </p:spPr>
        <p:txBody>
          <a:bodyPr>
            <a:normAutofit fontScale="92500" lnSpcReduction="20000"/>
          </a:bodyPr>
          <a:lstStyle/>
          <a:p>
            <a:pPr marL="0" indent="0">
              <a:buNone/>
            </a:pPr>
            <a:r>
              <a:rPr lang="en-US" dirty="0" smtClean="0"/>
              <a:t>Questions</a:t>
            </a:r>
          </a:p>
          <a:p>
            <a:r>
              <a:rPr lang="en-US" dirty="0"/>
              <a:t>How can I identify old versions of files?</a:t>
            </a:r>
          </a:p>
          <a:p>
            <a:r>
              <a:rPr lang="en-US" dirty="0"/>
              <a:t>How do I review my changes?</a:t>
            </a:r>
          </a:p>
          <a:p>
            <a:r>
              <a:rPr lang="en-US" dirty="0"/>
              <a:t>How can I recover old versions of files?</a:t>
            </a:r>
          </a:p>
          <a:p>
            <a:endParaRPr lang="en-US" dirty="0"/>
          </a:p>
          <a:p>
            <a:pPr marL="0" indent="0">
              <a:buNone/>
            </a:pPr>
            <a:r>
              <a:rPr lang="en-US" dirty="0" smtClean="0"/>
              <a:t>Objectives</a:t>
            </a:r>
          </a:p>
          <a:p>
            <a:r>
              <a:rPr lang="en-US" dirty="0"/>
              <a:t>Explain what the HEAD of a repository is and how to use it.</a:t>
            </a:r>
          </a:p>
          <a:p>
            <a:r>
              <a:rPr lang="en-US" dirty="0"/>
              <a:t>Identify and use </a:t>
            </a:r>
            <a:r>
              <a:rPr lang="en-US" dirty="0" err="1"/>
              <a:t>Git</a:t>
            </a:r>
            <a:r>
              <a:rPr lang="en-US" dirty="0"/>
              <a:t> commit numbers.</a:t>
            </a:r>
          </a:p>
          <a:p>
            <a:r>
              <a:rPr lang="en-US" dirty="0"/>
              <a:t>Compare various versions of tracked files.</a:t>
            </a:r>
          </a:p>
          <a:p>
            <a:r>
              <a:rPr lang="en-US" dirty="0"/>
              <a:t>Restore old versions of files.</a:t>
            </a:r>
          </a:p>
        </p:txBody>
      </p:sp>
    </p:spTree>
    <p:extLst>
      <p:ext uri="{BB962C8B-B14F-4D97-AF65-F5344CB8AC3E}">
        <p14:creationId xmlns:p14="http://schemas.microsoft.com/office/powerpoint/2010/main" val="1795997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966" y="1625443"/>
            <a:ext cx="6320068" cy="3607113"/>
          </a:xfrm>
          <a:prstGeom prst="rect">
            <a:avLst/>
          </a:prstGeom>
        </p:spPr>
      </p:pic>
    </p:spTree>
    <p:extLst>
      <p:ext uri="{BB962C8B-B14F-4D97-AF65-F5344CB8AC3E}">
        <p14:creationId xmlns:p14="http://schemas.microsoft.com/office/powerpoint/2010/main" val="3670780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677" y="1361261"/>
            <a:ext cx="5598645" cy="4135478"/>
          </a:xfrm>
          <a:prstGeom prst="rect">
            <a:avLst/>
          </a:prstGeom>
        </p:spPr>
      </p:pic>
    </p:spTree>
    <p:extLst>
      <p:ext uri="{BB962C8B-B14F-4D97-AF65-F5344CB8AC3E}">
        <p14:creationId xmlns:p14="http://schemas.microsoft.com/office/powerpoint/2010/main" val="589884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995"/>
            <a:ext cx="8564745" cy="557367"/>
          </a:xfrm>
        </p:spPr>
        <p:txBody>
          <a:bodyPr>
            <a:normAutofit fontScale="90000"/>
          </a:bodyPr>
          <a:lstStyle/>
          <a:p>
            <a:r>
              <a:rPr lang="en-US" dirty="0" smtClean="0"/>
              <a:t>Our Project</a:t>
            </a:r>
            <a:endParaRPr lang="en-US" dirty="0"/>
          </a:p>
        </p:txBody>
      </p:sp>
      <p:sp>
        <p:nvSpPr>
          <p:cNvPr id="3" name="Content Placeholder 2"/>
          <p:cNvSpPr>
            <a:spLocks noGrp="1"/>
          </p:cNvSpPr>
          <p:nvPr>
            <p:ph idx="1"/>
          </p:nvPr>
        </p:nvSpPr>
        <p:spPr>
          <a:xfrm>
            <a:off x="352677" y="935501"/>
            <a:ext cx="10515600" cy="4351338"/>
          </a:xfrm>
        </p:spPr>
        <p:txBody>
          <a:bodyPr>
            <a:normAutofit lnSpcReduction="10000"/>
          </a:bodyPr>
          <a:lstStyle/>
          <a:p>
            <a:r>
              <a:rPr lang="en-US" dirty="0" err="1"/>
              <a:t>Wolfman</a:t>
            </a:r>
            <a:r>
              <a:rPr lang="en-US" dirty="0"/>
              <a:t> and Dracula have been hired by Universal Missions (a space services spinoff from Euphoric State University) to investigate if it is possible to send their next planetary lander to Mars</a:t>
            </a:r>
            <a:r>
              <a:rPr lang="en-US" dirty="0" smtClean="0"/>
              <a:t>.</a:t>
            </a:r>
          </a:p>
          <a:p>
            <a:pPr lvl="1"/>
            <a:r>
              <a:rPr lang="en-US" dirty="0" smtClean="0"/>
              <a:t>How to work on it together and simultaneously?  </a:t>
            </a:r>
          </a:p>
          <a:p>
            <a:pPr lvl="1"/>
            <a:r>
              <a:rPr lang="en-US" dirty="0" smtClean="0"/>
              <a:t>How to make sure nothing get lost?</a:t>
            </a:r>
          </a:p>
          <a:p>
            <a:pPr lvl="1"/>
            <a:endParaRPr lang="en-US" dirty="0"/>
          </a:p>
          <a:p>
            <a:r>
              <a:rPr lang="en-US" dirty="0" smtClean="0"/>
              <a:t>Version Control using </a:t>
            </a:r>
            <a:r>
              <a:rPr lang="en-US" dirty="0" err="1" smtClean="0"/>
              <a:t>Git</a:t>
            </a:r>
            <a:r>
              <a:rPr lang="en-US" dirty="0" smtClean="0"/>
              <a:t>!!</a:t>
            </a:r>
          </a:p>
          <a:p>
            <a:pPr lvl="1"/>
            <a:r>
              <a:rPr lang="en-US" dirty="0" smtClean="0"/>
              <a:t>Nothing is ever lost.  You can take ‘snapshots’ of your work, called </a:t>
            </a:r>
            <a:r>
              <a:rPr lang="en-US" i="1" dirty="0" smtClean="0"/>
              <a:t>commits</a:t>
            </a:r>
            <a:r>
              <a:rPr lang="en-US" dirty="0" smtClean="0"/>
              <a:t> that act as little checkpoints.  </a:t>
            </a:r>
          </a:p>
          <a:p>
            <a:pPr lvl="1"/>
            <a:r>
              <a:rPr lang="en-US" dirty="0" smtClean="0"/>
              <a:t>Changes are annotated by the author of the commit: so you know who does what</a:t>
            </a:r>
          </a:p>
          <a:p>
            <a:pPr lvl="1"/>
            <a:r>
              <a:rPr lang="en-US" dirty="0" smtClean="0"/>
              <a:t>Unwanted changes can be reverted!</a:t>
            </a:r>
            <a:endParaRPr lang="en-US" dirty="0"/>
          </a:p>
        </p:txBody>
      </p:sp>
    </p:spTree>
    <p:extLst>
      <p:ext uri="{BB962C8B-B14F-4D97-AF65-F5344CB8AC3E}">
        <p14:creationId xmlns:p14="http://schemas.microsoft.com/office/powerpoint/2010/main" val="1829375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Exploring History</a:t>
            </a:r>
            <a:endParaRPr lang="en-US" dirty="0"/>
          </a:p>
        </p:txBody>
      </p:sp>
      <p:sp>
        <p:nvSpPr>
          <p:cNvPr id="3" name="Content Placeholder 2"/>
          <p:cNvSpPr>
            <a:spLocks noGrp="1"/>
          </p:cNvSpPr>
          <p:nvPr>
            <p:ph idx="1"/>
          </p:nvPr>
        </p:nvSpPr>
        <p:spPr>
          <a:xfrm>
            <a:off x="207818" y="883948"/>
            <a:ext cx="10644620" cy="5631151"/>
          </a:xfrm>
        </p:spPr>
        <p:txBody>
          <a:bodyPr>
            <a:normAutofit fontScale="47500" lnSpcReduction="20000"/>
          </a:bodyPr>
          <a:lstStyle/>
          <a:p>
            <a:pPr marL="0" indent="0">
              <a:buNone/>
            </a:pPr>
            <a:r>
              <a:rPr lang="en-US" dirty="0" smtClean="0"/>
              <a:t>Exercises </a:t>
            </a:r>
            <a:endParaRPr lang="en-US" dirty="0" smtClean="0"/>
          </a:p>
          <a:p>
            <a:r>
              <a:rPr lang="en-US" dirty="0" smtClean="0"/>
              <a:t>What is the output of cat venus.txt at the end of this set of commands?</a:t>
            </a:r>
          </a:p>
          <a:p>
            <a:pPr marL="914400" lvl="2" indent="0">
              <a:buNone/>
            </a:pPr>
            <a:r>
              <a:rPr lang="en-US" dirty="0"/>
              <a:t>$ cd planets</a:t>
            </a:r>
          </a:p>
          <a:p>
            <a:pPr marL="914400" lvl="2" indent="0">
              <a:buNone/>
            </a:pPr>
            <a:r>
              <a:rPr lang="en-US" dirty="0"/>
              <a:t>$ </a:t>
            </a:r>
            <a:r>
              <a:rPr lang="en-US" dirty="0" err="1"/>
              <a:t>nano</a:t>
            </a:r>
            <a:r>
              <a:rPr lang="en-US" dirty="0"/>
              <a:t> venus.txt #input the following text: Venus is beautiful and full of love</a:t>
            </a:r>
          </a:p>
          <a:p>
            <a:pPr marL="914400" lvl="2" indent="0">
              <a:buNone/>
            </a:pPr>
            <a:r>
              <a:rPr lang="en-US" dirty="0"/>
              <a:t>$ </a:t>
            </a:r>
            <a:r>
              <a:rPr lang="en-US" dirty="0" err="1"/>
              <a:t>git</a:t>
            </a:r>
            <a:r>
              <a:rPr lang="en-US" dirty="0"/>
              <a:t> add venus.txt</a:t>
            </a:r>
          </a:p>
          <a:p>
            <a:pPr marL="914400" lvl="2" indent="0">
              <a:buNone/>
            </a:pPr>
            <a:r>
              <a:rPr lang="en-US" dirty="0"/>
              <a:t>$ </a:t>
            </a:r>
            <a:r>
              <a:rPr lang="en-US" dirty="0" err="1"/>
              <a:t>nano</a:t>
            </a:r>
            <a:r>
              <a:rPr lang="en-US" dirty="0"/>
              <a:t> venus.txt #add the following text: Venus is too hot to be suitable as a base</a:t>
            </a:r>
          </a:p>
          <a:p>
            <a:pPr marL="914400" lvl="2" indent="0">
              <a:buNone/>
            </a:pPr>
            <a:r>
              <a:rPr lang="en-US" dirty="0"/>
              <a:t>$ </a:t>
            </a:r>
            <a:r>
              <a:rPr lang="en-US" dirty="0" err="1"/>
              <a:t>git</a:t>
            </a:r>
            <a:r>
              <a:rPr lang="en-US" dirty="0"/>
              <a:t> commit -m "Comment on Venus as an unsuitable base"</a:t>
            </a:r>
          </a:p>
          <a:p>
            <a:pPr marL="914400" lvl="2" indent="0">
              <a:buNone/>
            </a:pPr>
            <a:r>
              <a:rPr lang="en-US" dirty="0"/>
              <a:t>$ </a:t>
            </a:r>
            <a:r>
              <a:rPr lang="en-US" dirty="0" err="1"/>
              <a:t>git</a:t>
            </a:r>
            <a:r>
              <a:rPr lang="en-US" dirty="0"/>
              <a:t> checkout HEAD venus.txt</a:t>
            </a:r>
          </a:p>
          <a:p>
            <a:pPr marL="914400" lvl="2" indent="0">
              <a:buNone/>
            </a:pPr>
            <a:r>
              <a:rPr lang="en-US" dirty="0"/>
              <a:t>$ cat venus.txt #this will print the contents of venus.txt to the screen</a:t>
            </a:r>
          </a:p>
          <a:p>
            <a:pPr marL="0" indent="0">
              <a:buNone/>
            </a:pPr>
            <a:endParaRPr lang="en-US" dirty="0" smtClean="0"/>
          </a:p>
          <a:p>
            <a:pPr marL="914400" lvl="1" indent="-457200">
              <a:buFont typeface="+mj-lt"/>
              <a:buAutoNum type="arabicPeriod"/>
            </a:pPr>
            <a:r>
              <a:rPr lang="en-US" dirty="0"/>
              <a:t>“Venus is too hot to be suitable as a base”</a:t>
            </a:r>
            <a:endParaRPr lang="en-US" dirty="0" smtClean="0"/>
          </a:p>
          <a:p>
            <a:pPr marL="914400" lvl="1" indent="-457200">
              <a:buFont typeface="+mj-lt"/>
              <a:buAutoNum type="arabicPeriod"/>
            </a:pPr>
            <a:r>
              <a:rPr lang="en-US" dirty="0"/>
              <a:t>“Venus is beautiful and full of love</a:t>
            </a:r>
            <a:r>
              <a:rPr lang="en-US" dirty="0" smtClean="0"/>
              <a:t>”</a:t>
            </a:r>
            <a:endParaRPr lang="en-US" dirty="0"/>
          </a:p>
          <a:p>
            <a:pPr marL="914400" lvl="1" indent="-457200">
              <a:buFont typeface="+mj-lt"/>
              <a:buAutoNum type="arabicPeriod"/>
            </a:pPr>
            <a:r>
              <a:rPr lang="en-US" dirty="0"/>
              <a:t>“Venus is beautiful and full of </a:t>
            </a:r>
            <a:r>
              <a:rPr lang="en-US" dirty="0" smtClean="0"/>
              <a:t>love</a:t>
            </a:r>
          </a:p>
          <a:p>
            <a:pPr marL="457200" lvl="1" indent="0">
              <a:buNone/>
            </a:pPr>
            <a:r>
              <a:rPr lang="en-US" dirty="0"/>
              <a:t> </a:t>
            </a:r>
            <a:r>
              <a:rPr lang="en-US" dirty="0" smtClean="0"/>
              <a:t>               Venus </a:t>
            </a:r>
            <a:r>
              <a:rPr lang="en-US" dirty="0"/>
              <a:t>is too hot to be suitable as a base</a:t>
            </a:r>
            <a:r>
              <a:rPr lang="en-US" dirty="0" smtClean="0"/>
              <a:t>”</a:t>
            </a:r>
          </a:p>
          <a:p>
            <a:pPr marL="457200" lvl="1" indent="0">
              <a:buNone/>
            </a:pPr>
            <a:r>
              <a:rPr lang="en-US" dirty="0" smtClean="0"/>
              <a:t>4.</a:t>
            </a:r>
            <a:r>
              <a:rPr lang="en-US" dirty="0"/>
              <a:t>	Error because you have changed venus.txt without committing the changes</a:t>
            </a:r>
          </a:p>
          <a:p>
            <a:endParaRPr lang="en-US" dirty="0" smtClean="0"/>
          </a:p>
          <a:p>
            <a:r>
              <a:rPr lang="en-US" dirty="0" smtClean="0"/>
              <a:t>Which </a:t>
            </a:r>
            <a:r>
              <a:rPr lang="en-US" dirty="0"/>
              <a:t>command(s) below would save the changes of myfile.txt to my local </a:t>
            </a:r>
            <a:r>
              <a:rPr lang="en-US" dirty="0" err="1"/>
              <a:t>Git</a:t>
            </a:r>
            <a:r>
              <a:rPr lang="en-US" dirty="0"/>
              <a:t> repository?</a:t>
            </a:r>
          </a:p>
          <a:p>
            <a:pPr marL="914400" lvl="1" indent="-457200">
              <a:buFont typeface="+mj-lt"/>
              <a:buAutoNum type="arabicPeriod"/>
            </a:pPr>
            <a:r>
              <a:rPr lang="en-US" dirty="0"/>
              <a:t>$ cd planets </a:t>
            </a:r>
            <a:endParaRPr lang="en-US" dirty="0" smtClean="0"/>
          </a:p>
          <a:p>
            <a:pPr marL="914400" lvl="1" indent="-457200">
              <a:buFont typeface="+mj-lt"/>
              <a:buAutoNum type="arabicPeriod"/>
            </a:pPr>
            <a:r>
              <a:rPr lang="en-US" dirty="0" smtClean="0"/>
              <a:t>$ </a:t>
            </a:r>
            <a:r>
              <a:rPr lang="en-US" dirty="0" err="1"/>
              <a:t>nano</a:t>
            </a:r>
            <a:r>
              <a:rPr lang="en-US" dirty="0"/>
              <a:t> venus.txt #input the following text: Venus is beautiful and full of love </a:t>
            </a:r>
            <a:endParaRPr lang="en-US" dirty="0" smtClean="0"/>
          </a:p>
          <a:p>
            <a:pPr marL="914400" lvl="1" indent="-457200">
              <a:buFont typeface="+mj-lt"/>
              <a:buAutoNum type="arabicPeriod"/>
            </a:pPr>
            <a:r>
              <a:rPr lang="en-US" dirty="0" smtClean="0"/>
              <a:t>$ </a:t>
            </a:r>
            <a:r>
              <a:rPr lang="en-US" dirty="0" err="1"/>
              <a:t>git</a:t>
            </a:r>
            <a:r>
              <a:rPr lang="en-US" dirty="0"/>
              <a:t> add venus.txt </a:t>
            </a:r>
            <a:endParaRPr lang="en-US" dirty="0" smtClean="0"/>
          </a:p>
          <a:p>
            <a:pPr marL="914400" lvl="1" indent="-457200">
              <a:buFont typeface="+mj-lt"/>
              <a:buAutoNum type="arabicPeriod"/>
            </a:pPr>
            <a:r>
              <a:rPr lang="en-US" dirty="0" smtClean="0"/>
              <a:t>$ </a:t>
            </a:r>
            <a:r>
              <a:rPr lang="en-US" dirty="0" err="1"/>
              <a:t>nano</a:t>
            </a:r>
            <a:r>
              <a:rPr lang="en-US" dirty="0"/>
              <a:t> venus.txt #add the following text: Venus is too hot to be suitable as a base </a:t>
            </a:r>
            <a:endParaRPr lang="en-US" dirty="0" smtClean="0"/>
          </a:p>
          <a:p>
            <a:pPr marL="914400" lvl="1" indent="-457200">
              <a:buFont typeface="+mj-lt"/>
              <a:buAutoNum type="arabicPeriod"/>
            </a:pPr>
            <a:r>
              <a:rPr lang="en-US" dirty="0" smtClean="0"/>
              <a:t>$ </a:t>
            </a:r>
            <a:r>
              <a:rPr lang="en-US" dirty="0" err="1"/>
              <a:t>git</a:t>
            </a:r>
            <a:r>
              <a:rPr lang="en-US" dirty="0"/>
              <a:t> commit -m "comments on Venus as an unsuitable base" </a:t>
            </a:r>
            <a:endParaRPr lang="en-US" dirty="0" smtClean="0"/>
          </a:p>
          <a:p>
            <a:pPr marL="914400" lvl="1" indent="-457200">
              <a:buFont typeface="+mj-lt"/>
              <a:buAutoNum type="arabicPeriod"/>
            </a:pPr>
            <a:r>
              <a:rPr lang="en-US" dirty="0" smtClean="0"/>
              <a:t>$ </a:t>
            </a:r>
            <a:r>
              <a:rPr lang="en-US" dirty="0" err="1"/>
              <a:t>git</a:t>
            </a:r>
            <a:r>
              <a:rPr lang="en-US" dirty="0"/>
              <a:t> checkout HEAD venus.txt </a:t>
            </a:r>
            <a:endParaRPr lang="en-US" dirty="0" smtClean="0"/>
          </a:p>
          <a:p>
            <a:pPr marL="914400" lvl="1" indent="-457200">
              <a:buFont typeface="+mj-lt"/>
              <a:buAutoNum type="arabicPeriod"/>
            </a:pPr>
            <a:r>
              <a:rPr lang="en-US" dirty="0" smtClean="0"/>
              <a:t>$ </a:t>
            </a:r>
            <a:r>
              <a:rPr lang="en-US" dirty="0"/>
              <a:t>cat venus.txt #this will print the contents of venus.txt to the </a:t>
            </a:r>
            <a:r>
              <a:rPr lang="en-US" dirty="0" smtClean="0"/>
              <a:t>screen</a:t>
            </a:r>
          </a:p>
          <a:p>
            <a:pPr marL="914400" lvl="1" indent="-457200">
              <a:buFont typeface="+mj-lt"/>
              <a:buAutoNum type="arabicPeriod"/>
            </a:pPr>
            <a:endParaRPr lang="en-US" dirty="0" smtClean="0"/>
          </a:p>
          <a:p>
            <a:r>
              <a:rPr lang="en-US" dirty="0" err="1" smtClean="0"/>
              <a:t>git</a:t>
            </a:r>
            <a:r>
              <a:rPr lang="en-US" dirty="0" smtClean="0"/>
              <a:t> checkout can be used to restore a previous commit when </a:t>
            </a:r>
            <a:r>
              <a:rPr lang="en-US" dirty="0" err="1" smtClean="0"/>
              <a:t>unstaged</a:t>
            </a:r>
            <a:r>
              <a:rPr lang="en-US" dirty="0" smtClean="0"/>
              <a:t> changes have been made, but will it also work for changes that have been staged but not committed? Make a change to mars.txt, add that change, and use </a:t>
            </a:r>
            <a:r>
              <a:rPr lang="en-US" dirty="0" err="1" smtClean="0"/>
              <a:t>git</a:t>
            </a:r>
            <a:r>
              <a:rPr lang="en-US" dirty="0" smtClean="0"/>
              <a:t> checkout to see if you can remove your change.</a:t>
            </a:r>
          </a:p>
          <a:p>
            <a:pPr marL="457200" lvl="1" indent="0">
              <a:buNone/>
            </a:pPr>
            <a:endParaRPr lang="en-US" dirty="0" smtClean="0"/>
          </a:p>
          <a:p>
            <a:pPr marL="457200" lvl="1" indent="0">
              <a:buNone/>
            </a:pPr>
            <a:endParaRPr lang="en-US" dirty="0"/>
          </a:p>
          <a:p>
            <a:pPr marL="457200" lvl="1" indent="0">
              <a:buNone/>
            </a:pPr>
            <a:endParaRPr lang="en-US" dirty="0"/>
          </a:p>
          <a:p>
            <a:pPr marL="0" indent="0">
              <a:buNone/>
            </a:pPr>
            <a:endParaRPr lang="en-US" dirty="0" smtClean="0"/>
          </a:p>
        </p:txBody>
      </p:sp>
    </p:spTree>
    <p:extLst>
      <p:ext uri="{BB962C8B-B14F-4D97-AF65-F5344CB8AC3E}">
        <p14:creationId xmlns:p14="http://schemas.microsoft.com/office/powerpoint/2010/main" val="3563935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2"/>
            <a:ext cx="7477125" cy="835025"/>
          </a:xfrm>
        </p:spPr>
        <p:txBody>
          <a:bodyPr>
            <a:normAutofit fontScale="90000"/>
          </a:bodyPr>
          <a:lstStyle/>
          <a:p>
            <a:r>
              <a:rPr lang="en-US" dirty="0" smtClean="0"/>
              <a:t>Ignoring Things</a:t>
            </a:r>
            <a:r>
              <a:rPr lang="en-US" dirty="0"/>
              <a:t/>
            </a:r>
            <a:br>
              <a:rPr lang="en-US" dirty="0"/>
            </a:br>
            <a:endParaRPr lang="en-US" dirty="0"/>
          </a:p>
        </p:txBody>
      </p:sp>
      <p:sp>
        <p:nvSpPr>
          <p:cNvPr id="3" name="Content Placeholder 2"/>
          <p:cNvSpPr>
            <a:spLocks noGrp="1"/>
          </p:cNvSpPr>
          <p:nvPr>
            <p:ph idx="1"/>
          </p:nvPr>
        </p:nvSpPr>
        <p:spPr>
          <a:xfrm>
            <a:off x="638175" y="1382712"/>
            <a:ext cx="10515600" cy="4351338"/>
          </a:xfrm>
        </p:spPr>
        <p:txBody>
          <a:bodyPr>
            <a:normAutofit/>
          </a:bodyPr>
          <a:lstStyle/>
          <a:p>
            <a:pPr marL="0" indent="0">
              <a:buNone/>
            </a:pPr>
            <a:r>
              <a:rPr lang="en-US" dirty="0" smtClean="0"/>
              <a:t>Questions</a:t>
            </a:r>
          </a:p>
          <a:p>
            <a:r>
              <a:rPr lang="en-US" dirty="0"/>
              <a:t>How can I tell </a:t>
            </a:r>
            <a:r>
              <a:rPr lang="en-US" dirty="0" err="1"/>
              <a:t>Git</a:t>
            </a:r>
            <a:r>
              <a:rPr lang="en-US" dirty="0"/>
              <a:t> to ignore files I don’t want to track</a:t>
            </a:r>
            <a:r>
              <a:rPr lang="en-US" dirty="0" smtClean="0"/>
              <a:t>?</a:t>
            </a:r>
          </a:p>
          <a:p>
            <a:endParaRPr lang="en-US" dirty="0"/>
          </a:p>
          <a:p>
            <a:pPr marL="0" indent="0">
              <a:buNone/>
            </a:pPr>
            <a:r>
              <a:rPr lang="en-US" dirty="0" smtClean="0"/>
              <a:t>Objectives</a:t>
            </a:r>
          </a:p>
          <a:p>
            <a:r>
              <a:rPr lang="en-US" dirty="0"/>
              <a:t>Configure </a:t>
            </a:r>
            <a:r>
              <a:rPr lang="en-US" dirty="0" err="1"/>
              <a:t>Git</a:t>
            </a:r>
            <a:r>
              <a:rPr lang="en-US" dirty="0"/>
              <a:t> to ignore specific files.</a:t>
            </a:r>
          </a:p>
          <a:p>
            <a:r>
              <a:rPr lang="en-US" dirty="0"/>
              <a:t>Explain why ignoring files can be useful.</a:t>
            </a:r>
          </a:p>
        </p:txBody>
      </p:sp>
    </p:spTree>
    <p:extLst>
      <p:ext uri="{BB962C8B-B14F-4D97-AF65-F5344CB8AC3E}">
        <p14:creationId xmlns:p14="http://schemas.microsoft.com/office/powerpoint/2010/main" val="972966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Ignoring Things</a:t>
            </a:r>
            <a:endParaRPr lang="en-US" dirty="0"/>
          </a:p>
        </p:txBody>
      </p:sp>
      <p:sp>
        <p:nvSpPr>
          <p:cNvPr id="3" name="Content Placeholder 2"/>
          <p:cNvSpPr>
            <a:spLocks noGrp="1"/>
          </p:cNvSpPr>
          <p:nvPr>
            <p:ph idx="1"/>
          </p:nvPr>
        </p:nvSpPr>
        <p:spPr>
          <a:xfrm>
            <a:off x="207818" y="883948"/>
            <a:ext cx="10644620" cy="5631151"/>
          </a:xfrm>
        </p:spPr>
        <p:txBody>
          <a:bodyPr>
            <a:normAutofit/>
          </a:bodyPr>
          <a:lstStyle/>
          <a:p>
            <a:pPr marL="0" indent="0">
              <a:buNone/>
            </a:pPr>
            <a:r>
              <a:rPr lang="en-US" dirty="0" smtClean="0"/>
              <a:t>Exercises </a:t>
            </a:r>
            <a:endParaRPr lang="en-US" dirty="0" smtClean="0"/>
          </a:p>
          <a:p>
            <a:pPr lvl="1"/>
            <a:r>
              <a:rPr lang="en-US" dirty="0"/>
              <a:t>Given a directory structure that looks like</a:t>
            </a:r>
            <a:r>
              <a:rPr lang="en-US" dirty="0" smtClean="0"/>
              <a:t>:</a:t>
            </a:r>
          </a:p>
          <a:p>
            <a:pPr marL="457200" lvl="1" indent="0">
              <a:buNone/>
            </a:pPr>
            <a:r>
              <a:rPr lang="en-US" dirty="0"/>
              <a:t>	</a:t>
            </a:r>
            <a:r>
              <a:rPr lang="en-US" dirty="0" smtClean="0"/>
              <a:t>	</a:t>
            </a:r>
            <a:r>
              <a:rPr lang="en-US" dirty="0" smtClean="0"/>
              <a:t>results/data/position/</a:t>
            </a:r>
            <a:r>
              <a:rPr lang="en-US" dirty="0" err="1" smtClean="0"/>
              <a:t>gps</a:t>
            </a:r>
            <a:r>
              <a:rPr lang="en-US" dirty="0" smtClean="0"/>
              <a:t>/</a:t>
            </a:r>
            <a:r>
              <a:rPr lang="en-US" dirty="0" err="1" smtClean="0"/>
              <a:t>a.data</a:t>
            </a:r>
            <a:endParaRPr lang="en-US" dirty="0"/>
          </a:p>
          <a:p>
            <a:pPr marL="457200" lvl="1" indent="0">
              <a:buNone/>
            </a:pPr>
            <a:r>
              <a:rPr lang="en-US" dirty="0" smtClean="0"/>
              <a:t>		results/data/position/</a:t>
            </a:r>
            <a:r>
              <a:rPr lang="en-US" dirty="0" err="1" smtClean="0"/>
              <a:t>gps</a:t>
            </a:r>
            <a:r>
              <a:rPr lang="en-US" dirty="0" smtClean="0"/>
              <a:t>/</a:t>
            </a:r>
            <a:r>
              <a:rPr lang="en-US" dirty="0" err="1" smtClean="0"/>
              <a:t>b.data</a:t>
            </a:r>
            <a:endParaRPr lang="en-US" dirty="0"/>
          </a:p>
          <a:p>
            <a:pPr marL="457200" lvl="1" indent="0">
              <a:buNone/>
            </a:pPr>
            <a:r>
              <a:rPr lang="en-US" dirty="0" smtClean="0"/>
              <a:t>		results/data/position/</a:t>
            </a:r>
            <a:r>
              <a:rPr lang="en-US" dirty="0" err="1" smtClean="0"/>
              <a:t>gps</a:t>
            </a:r>
            <a:r>
              <a:rPr lang="en-US" dirty="0" smtClean="0"/>
              <a:t>/</a:t>
            </a:r>
            <a:r>
              <a:rPr lang="en-US" dirty="0" err="1" smtClean="0"/>
              <a:t>c.data</a:t>
            </a:r>
            <a:endParaRPr lang="en-US" dirty="0"/>
          </a:p>
          <a:p>
            <a:pPr marL="457200" lvl="1" indent="0">
              <a:buNone/>
            </a:pPr>
            <a:r>
              <a:rPr lang="en-US" dirty="0" smtClean="0"/>
              <a:t>		results/data/position/</a:t>
            </a:r>
            <a:r>
              <a:rPr lang="en-US" dirty="0" err="1" smtClean="0"/>
              <a:t>gps</a:t>
            </a:r>
            <a:r>
              <a:rPr lang="en-US" dirty="0" smtClean="0"/>
              <a:t>/info.txt</a:t>
            </a:r>
            <a:endParaRPr lang="en-US" dirty="0"/>
          </a:p>
          <a:p>
            <a:pPr marL="457200" lvl="1" indent="0">
              <a:buNone/>
            </a:pPr>
            <a:r>
              <a:rPr lang="en-US" dirty="0" smtClean="0"/>
              <a:t>		results/plots</a:t>
            </a:r>
            <a:endParaRPr lang="en-US" dirty="0" smtClean="0"/>
          </a:p>
          <a:p>
            <a:pPr marL="457200" lvl="1" indent="0">
              <a:buNone/>
            </a:pPr>
            <a:r>
              <a:rPr lang="en-US" dirty="0"/>
              <a:t>-What’s the shortest .</a:t>
            </a:r>
            <a:r>
              <a:rPr lang="en-US" dirty="0" err="1"/>
              <a:t>gitignore</a:t>
            </a:r>
            <a:r>
              <a:rPr lang="en-US" dirty="0"/>
              <a:t> rule you could write to ignore all .data files in result/data/position/</a:t>
            </a:r>
            <a:r>
              <a:rPr lang="en-US" dirty="0" err="1"/>
              <a:t>gps</a:t>
            </a:r>
            <a:r>
              <a:rPr lang="en-US" dirty="0"/>
              <a:t>? Do not ignore the info.txt.</a:t>
            </a:r>
            <a:endParaRPr lang="en-US" dirty="0"/>
          </a:p>
          <a:p>
            <a:pPr marL="0" indent="0">
              <a:buNone/>
            </a:pPr>
            <a:endParaRPr lang="en-US" dirty="0" smtClean="0"/>
          </a:p>
        </p:txBody>
      </p:sp>
    </p:spTree>
    <p:extLst>
      <p:ext uri="{BB962C8B-B14F-4D97-AF65-F5344CB8AC3E}">
        <p14:creationId xmlns:p14="http://schemas.microsoft.com/office/powerpoint/2010/main" val="386715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2"/>
            <a:ext cx="7477125" cy="835025"/>
          </a:xfrm>
        </p:spPr>
        <p:txBody>
          <a:bodyPr>
            <a:normAutofit/>
          </a:bodyPr>
          <a:lstStyle/>
          <a:p>
            <a:r>
              <a:rPr lang="en-US" dirty="0"/>
              <a:t>Remotes in GitHub</a:t>
            </a:r>
          </a:p>
        </p:txBody>
      </p:sp>
      <p:sp>
        <p:nvSpPr>
          <p:cNvPr id="3" name="Content Placeholder 2"/>
          <p:cNvSpPr>
            <a:spLocks noGrp="1"/>
          </p:cNvSpPr>
          <p:nvPr>
            <p:ph idx="1"/>
          </p:nvPr>
        </p:nvSpPr>
        <p:spPr>
          <a:xfrm>
            <a:off x="638175" y="1382712"/>
            <a:ext cx="10515600" cy="4351338"/>
          </a:xfrm>
        </p:spPr>
        <p:txBody>
          <a:bodyPr>
            <a:normAutofit/>
          </a:bodyPr>
          <a:lstStyle/>
          <a:p>
            <a:pPr marL="0" indent="0">
              <a:buNone/>
            </a:pPr>
            <a:r>
              <a:rPr lang="en-US" dirty="0" smtClean="0"/>
              <a:t>Questions</a:t>
            </a:r>
          </a:p>
          <a:p>
            <a:r>
              <a:rPr lang="en-US" dirty="0"/>
              <a:t>How do I share my changes with others on the web</a:t>
            </a:r>
            <a:r>
              <a:rPr lang="en-US" dirty="0" smtClean="0"/>
              <a:t>?</a:t>
            </a:r>
          </a:p>
          <a:p>
            <a:endParaRPr lang="en-US" dirty="0"/>
          </a:p>
          <a:p>
            <a:pPr marL="0" indent="0">
              <a:buNone/>
            </a:pPr>
            <a:r>
              <a:rPr lang="en-US" dirty="0" smtClean="0"/>
              <a:t>Objectives</a:t>
            </a:r>
          </a:p>
          <a:p>
            <a:r>
              <a:rPr lang="en-US" dirty="0"/>
              <a:t>Explain what remote repositories are and why they are useful.</a:t>
            </a:r>
          </a:p>
          <a:p>
            <a:r>
              <a:rPr lang="en-US" dirty="0"/>
              <a:t>Push to or pull from a remote repository.</a:t>
            </a:r>
          </a:p>
        </p:txBody>
      </p:sp>
    </p:spTree>
    <p:extLst>
      <p:ext uri="{BB962C8B-B14F-4D97-AF65-F5344CB8AC3E}">
        <p14:creationId xmlns:p14="http://schemas.microsoft.com/office/powerpoint/2010/main" val="3928440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931" y="888780"/>
            <a:ext cx="6198137" cy="5080440"/>
          </a:xfrm>
          <a:prstGeom prst="rect">
            <a:avLst/>
          </a:prstGeom>
        </p:spPr>
      </p:pic>
    </p:spTree>
    <p:extLst>
      <p:ext uri="{BB962C8B-B14F-4D97-AF65-F5344CB8AC3E}">
        <p14:creationId xmlns:p14="http://schemas.microsoft.com/office/powerpoint/2010/main" val="707885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236" y="917355"/>
            <a:ext cx="7823878" cy="5080440"/>
          </a:xfrm>
          <a:prstGeom prst="rect">
            <a:avLst/>
          </a:prstGeom>
        </p:spPr>
      </p:pic>
    </p:spTree>
    <p:extLst>
      <p:ext uri="{BB962C8B-B14F-4D97-AF65-F5344CB8AC3E}">
        <p14:creationId xmlns:p14="http://schemas.microsoft.com/office/powerpoint/2010/main" val="64274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Remotes in GitHub</a:t>
            </a:r>
            <a:endParaRPr lang="en-US" dirty="0"/>
          </a:p>
        </p:txBody>
      </p:sp>
      <p:sp>
        <p:nvSpPr>
          <p:cNvPr id="3" name="Content Placeholder 2"/>
          <p:cNvSpPr>
            <a:spLocks noGrp="1"/>
          </p:cNvSpPr>
          <p:nvPr>
            <p:ph idx="1"/>
          </p:nvPr>
        </p:nvSpPr>
        <p:spPr>
          <a:xfrm>
            <a:off x="207818" y="883948"/>
            <a:ext cx="10644620" cy="5631151"/>
          </a:xfrm>
        </p:spPr>
        <p:txBody>
          <a:bodyPr>
            <a:normAutofit/>
          </a:bodyPr>
          <a:lstStyle/>
          <a:p>
            <a:pPr marL="0" indent="0">
              <a:buNone/>
            </a:pPr>
            <a:r>
              <a:rPr lang="en-US" dirty="0" smtClean="0"/>
              <a:t>Exercises </a:t>
            </a:r>
          </a:p>
          <a:p>
            <a:r>
              <a:rPr lang="en-US" dirty="0"/>
              <a:t>In this lesson, we introduced the “</a:t>
            </a:r>
            <a:r>
              <a:rPr lang="en-US" dirty="0" err="1"/>
              <a:t>git</a:t>
            </a:r>
            <a:r>
              <a:rPr lang="en-US" dirty="0"/>
              <a:t> push” command. How is “</a:t>
            </a:r>
            <a:r>
              <a:rPr lang="en-US" dirty="0" err="1"/>
              <a:t>git</a:t>
            </a:r>
            <a:r>
              <a:rPr lang="en-US" dirty="0"/>
              <a:t> push” different from “</a:t>
            </a:r>
            <a:r>
              <a:rPr lang="en-US" dirty="0" err="1"/>
              <a:t>git</a:t>
            </a:r>
            <a:r>
              <a:rPr lang="en-US" dirty="0"/>
              <a:t> commit</a:t>
            </a:r>
            <a:r>
              <a:rPr lang="en-US" dirty="0" smtClean="0"/>
              <a:t>”?</a:t>
            </a:r>
          </a:p>
          <a:p>
            <a:endParaRPr lang="en-US" dirty="0"/>
          </a:p>
          <a:p>
            <a:r>
              <a:rPr lang="en-US" dirty="0"/>
              <a:t>Create a remote repository on GitHub. Push the contents of your local repository to the remote. Make changes to your local repository and push these changes. Go to the repo you just created on </a:t>
            </a:r>
            <a:r>
              <a:rPr lang="en-US" dirty="0" err="1"/>
              <a:t>Github</a:t>
            </a:r>
            <a:r>
              <a:rPr lang="en-US" dirty="0"/>
              <a:t> and </a:t>
            </a:r>
            <a:r>
              <a:rPr lang="en-US"/>
              <a:t>check </a:t>
            </a:r>
            <a:r>
              <a:rPr lang="en-US" smtClean="0"/>
              <a:t>the timestamps of the </a:t>
            </a:r>
            <a:r>
              <a:rPr lang="en-US" dirty="0"/>
              <a:t>files. How does GitHub record times, and why?</a:t>
            </a:r>
            <a:endParaRPr lang="en-US" dirty="0" smtClean="0"/>
          </a:p>
          <a:p>
            <a:endParaRPr lang="en-US" dirty="0" smtClean="0"/>
          </a:p>
          <a:p>
            <a:pPr marL="457200" lvl="1" indent="0">
              <a:buNone/>
            </a:pPr>
            <a:endParaRPr lang="en-US" dirty="0" smtClean="0"/>
          </a:p>
          <a:p>
            <a:pPr marL="457200" lvl="1" indent="0">
              <a:buNone/>
            </a:pPr>
            <a:endParaRPr lang="en-US" dirty="0"/>
          </a:p>
          <a:p>
            <a:pPr marL="457200" lvl="1" indent="0">
              <a:buNone/>
            </a:pPr>
            <a:endParaRPr lang="en-US" dirty="0"/>
          </a:p>
          <a:p>
            <a:pPr marL="0" indent="0">
              <a:buNone/>
            </a:pPr>
            <a:endParaRPr lang="en-US" dirty="0" smtClean="0"/>
          </a:p>
        </p:txBody>
      </p:sp>
    </p:spTree>
    <p:extLst>
      <p:ext uri="{BB962C8B-B14F-4D97-AF65-F5344CB8AC3E}">
        <p14:creationId xmlns:p14="http://schemas.microsoft.com/office/powerpoint/2010/main" val="3325380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2"/>
            <a:ext cx="7477125" cy="835025"/>
          </a:xfrm>
        </p:spPr>
        <p:txBody>
          <a:bodyPr>
            <a:normAutofit/>
          </a:bodyPr>
          <a:lstStyle/>
          <a:p>
            <a:r>
              <a:rPr lang="en-US" dirty="0"/>
              <a:t>Collaborating</a:t>
            </a:r>
          </a:p>
        </p:txBody>
      </p:sp>
      <p:sp>
        <p:nvSpPr>
          <p:cNvPr id="3" name="Content Placeholder 2"/>
          <p:cNvSpPr>
            <a:spLocks noGrp="1"/>
          </p:cNvSpPr>
          <p:nvPr>
            <p:ph idx="1"/>
          </p:nvPr>
        </p:nvSpPr>
        <p:spPr>
          <a:xfrm>
            <a:off x="638175" y="1382712"/>
            <a:ext cx="10515600" cy="4351338"/>
          </a:xfrm>
        </p:spPr>
        <p:txBody>
          <a:bodyPr>
            <a:normAutofit/>
          </a:bodyPr>
          <a:lstStyle/>
          <a:p>
            <a:pPr marL="0" indent="0">
              <a:buNone/>
            </a:pPr>
            <a:r>
              <a:rPr lang="en-US" dirty="0" smtClean="0"/>
              <a:t>Questions</a:t>
            </a:r>
          </a:p>
          <a:p>
            <a:r>
              <a:rPr lang="en-US" dirty="0"/>
              <a:t>How can I use version control to collaborate with other people</a:t>
            </a:r>
            <a:r>
              <a:rPr lang="en-US" dirty="0" smtClean="0"/>
              <a:t>?</a:t>
            </a:r>
          </a:p>
          <a:p>
            <a:endParaRPr lang="en-US" dirty="0"/>
          </a:p>
          <a:p>
            <a:pPr marL="0" indent="0">
              <a:buNone/>
            </a:pPr>
            <a:r>
              <a:rPr lang="en-US" dirty="0" smtClean="0"/>
              <a:t>Objectives</a:t>
            </a:r>
          </a:p>
          <a:p>
            <a:r>
              <a:rPr lang="en-US" dirty="0"/>
              <a:t>Clone a remote repository.</a:t>
            </a:r>
          </a:p>
          <a:p>
            <a:r>
              <a:rPr lang="en-US" dirty="0"/>
              <a:t>Collaborate pushing to a common repository.</a:t>
            </a:r>
          </a:p>
        </p:txBody>
      </p:sp>
    </p:spTree>
    <p:extLst>
      <p:ext uri="{BB962C8B-B14F-4D97-AF65-F5344CB8AC3E}">
        <p14:creationId xmlns:p14="http://schemas.microsoft.com/office/powerpoint/2010/main" val="833848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560" y="0"/>
            <a:ext cx="7040880" cy="6858000"/>
          </a:xfrm>
          <a:prstGeom prst="rect">
            <a:avLst/>
          </a:prstGeom>
        </p:spPr>
      </p:pic>
    </p:spTree>
    <p:extLst>
      <p:ext uri="{BB962C8B-B14F-4D97-AF65-F5344CB8AC3E}">
        <p14:creationId xmlns:p14="http://schemas.microsoft.com/office/powerpoint/2010/main" val="1894879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2"/>
            <a:ext cx="7477125" cy="835025"/>
          </a:xfrm>
        </p:spPr>
        <p:txBody>
          <a:bodyPr>
            <a:normAutofit/>
          </a:bodyPr>
          <a:lstStyle/>
          <a:p>
            <a:r>
              <a:rPr lang="en-US" dirty="0"/>
              <a:t>Conflicts</a:t>
            </a:r>
          </a:p>
        </p:txBody>
      </p:sp>
      <p:sp>
        <p:nvSpPr>
          <p:cNvPr id="3" name="Content Placeholder 2"/>
          <p:cNvSpPr>
            <a:spLocks noGrp="1"/>
          </p:cNvSpPr>
          <p:nvPr>
            <p:ph idx="1"/>
          </p:nvPr>
        </p:nvSpPr>
        <p:spPr>
          <a:xfrm>
            <a:off x="638175" y="1382712"/>
            <a:ext cx="10515600" cy="4351338"/>
          </a:xfrm>
        </p:spPr>
        <p:txBody>
          <a:bodyPr>
            <a:normAutofit/>
          </a:bodyPr>
          <a:lstStyle/>
          <a:p>
            <a:pPr marL="0" indent="0">
              <a:buNone/>
            </a:pPr>
            <a:r>
              <a:rPr lang="en-US" dirty="0" smtClean="0"/>
              <a:t>Questions</a:t>
            </a:r>
          </a:p>
          <a:p>
            <a:r>
              <a:rPr lang="en-US" dirty="0"/>
              <a:t>What do I do when my changes conflict with someone else’s</a:t>
            </a:r>
            <a:r>
              <a:rPr lang="en-US" dirty="0" smtClean="0"/>
              <a:t>?</a:t>
            </a:r>
          </a:p>
          <a:p>
            <a:endParaRPr lang="en-US" dirty="0"/>
          </a:p>
          <a:p>
            <a:pPr marL="0" indent="0">
              <a:buNone/>
            </a:pPr>
            <a:r>
              <a:rPr lang="en-US" dirty="0" smtClean="0"/>
              <a:t>Objectives</a:t>
            </a:r>
          </a:p>
          <a:p>
            <a:r>
              <a:rPr lang="en-US" dirty="0" smtClean="0"/>
              <a:t>Explain what conflicts are and when they can occur.</a:t>
            </a:r>
          </a:p>
          <a:p>
            <a:r>
              <a:rPr lang="en-US" dirty="0" smtClean="0"/>
              <a:t>Resolve conflicts resulting from a merge.</a:t>
            </a:r>
            <a:endParaRPr lang="en-US" dirty="0"/>
          </a:p>
        </p:txBody>
      </p:sp>
    </p:spTree>
    <p:extLst>
      <p:ext uri="{BB962C8B-B14F-4D97-AF65-F5344CB8AC3E}">
        <p14:creationId xmlns:p14="http://schemas.microsoft.com/office/powerpoint/2010/main" val="1507935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899" y="227561"/>
            <a:ext cx="9754274" cy="840588"/>
          </a:xfrm>
        </p:spPr>
        <p:txBody>
          <a:bodyPr/>
          <a:lstStyle/>
          <a:p>
            <a:r>
              <a:rPr lang="en-US" dirty="0" smtClean="0"/>
              <a:t>Benefits beyond monsters</a:t>
            </a:r>
            <a:endParaRPr lang="en-US" dirty="0"/>
          </a:p>
        </p:txBody>
      </p:sp>
      <p:sp>
        <p:nvSpPr>
          <p:cNvPr id="3" name="Content Placeholder 2"/>
          <p:cNvSpPr>
            <a:spLocks noGrp="1"/>
          </p:cNvSpPr>
          <p:nvPr>
            <p:ph idx="1"/>
          </p:nvPr>
        </p:nvSpPr>
        <p:spPr>
          <a:xfrm>
            <a:off x="595439" y="1323919"/>
            <a:ext cx="10515600" cy="4351338"/>
          </a:xfrm>
        </p:spPr>
        <p:txBody>
          <a:bodyPr/>
          <a:lstStyle/>
          <a:p>
            <a:r>
              <a:rPr lang="en-US" dirty="0" smtClean="0"/>
              <a:t>Researchers can use </a:t>
            </a:r>
            <a:r>
              <a:rPr lang="en-US" dirty="0" err="1" smtClean="0"/>
              <a:t>Git</a:t>
            </a:r>
            <a:r>
              <a:rPr lang="en-US" dirty="0" smtClean="0"/>
              <a:t> and version control to track project progress, manuscript edits, etc.  </a:t>
            </a:r>
          </a:p>
          <a:p>
            <a:r>
              <a:rPr lang="en-US" dirty="0" smtClean="0"/>
              <a:t>It is the lab notebook of the digital world.  It allows you keep track and revisit what was done, even years down the line!</a:t>
            </a:r>
          </a:p>
          <a:p>
            <a:r>
              <a:rPr lang="en-US" dirty="0" smtClean="0"/>
              <a:t>Works best with text, but can be used to store anything that changes with time and would benefit by tracking these changes</a:t>
            </a:r>
            <a:endParaRPr lang="en-US" dirty="0"/>
          </a:p>
        </p:txBody>
      </p:sp>
    </p:spTree>
    <p:extLst>
      <p:ext uri="{BB962C8B-B14F-4D97-AF65-F5344CB8AC3E}">
        <p14:creationId xmlns:p14="http://schemas.microsoft.com/office/powerpoint/2010/main" val="3283749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587" y="1630524"/>
            <a:ext cx="6746825" cy="3596952"/>
          </a:xfrm>
          <a:prstGeom prst="rect">
            <a:avLst/>
          </a:prstGeom>
        </p:spPr>
      </p:pic>
    </p:spTree>
    <p:extLst>
      <p:ext uri="{BB962C8B-B14F-4D97-AF65-F5344CB8AC3E}">
        <p14:creationId xmlns:p14="http://schemas.microsoft.com/office/powerpoint/2010/main" val="307459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should be installed</a:t>
            </a:r>
          </a:p>
          <a:p>
            <a:r>
              <a:rPr lang="en-US" dirty="0" smtClean="0"/>
              <a:t>A little experience with Unix shell</a:t>
            </a:r>
          </a:p>
          <a:p>
            <a:r>
              <a:rPr lang="en-US" dirty="0" smtClean="0"/>
              <a:t>A text editor – </a:t>
            </a:r>
            <a:r>
              <a:rPr lang="en-US" dirty="0" err="1" smtClean="0"/>
              <a:t>nano</a:t>
            </a:r>
            <a:r>
              <a:rPr lang="en-US" dirty="0" smtClean="0"/>
              <a:t>, vim, notepad++, sublime</a:t>
            </a:r>
            <a:endParaRPr lang="en-US" dirty="0"/>
          </a:p>
        </p:txBody>
      </p:sp>
    </p:spTree>
    <p:extLst>
      <p:ext uri="{BB962C8B-B14F-4D97-AF65-F5344CB8AC3E}">
        <p14:creationId xmlns:p14="http://schemas.microsoft.com/office/powerpoint/2010/main" val="122237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Automated Version Control</a:t>
            </a:r>
            <a:endParaRPr lang="en-US" dirty="0"/>
          </a:p>
        </p:txBody>
      </p:sp>
      <p:sp>
        <p:nvSpPr>
          <p:cNvPr id="3" name="Content Placeholder 2"/>
          <p:cNvSpPr>
            <a:spLocks noGrp="1"/>
          </p:cNvSpPr>
          <p:nvPr>
            <p:ph idx="1"/>
          </p:nvPr>
        </p:nvSpPr>
        <p:spPr>
          <a:xfrm>
            <a:off x="638175" y="1382712"/>
            <a:ext cx="10515600" cy="4351338"/>
          </a:xfrm>
        </p:spPr>
        <p:txBody>
          <a:bodyPr/>
          <a:lstStyle/>
          <a:p>
            <a:pPr marL="0" indent="0">
              <a:buNone/>
            </a:pPr>
            <a:r>
              <a:rPr lang="en-US" dirty="0" smtClean="0"/>
              <a:t>Questions</a:t>
            </a:r>
          </a:p>
          <a:p>
            <a:r>
              <a:rPr lang="en-US" dirty="0" smtClean="0"/>
              <a:t>What is version control and why should I use it?</a:t>
            </a:r>
          </a:p>
          <a:p>
            <a:pPr marL="0" indent="0">
              <a:buNone/>
            </a:pPr>
            <a:endParaRPr lang="en-US" dirty="0"/>
          </a:p>
          <a:p>
            <a:pPr marL="0" indent="0">
              <a:buNone/>
            </a:pPr>
            <a:r>
              <a:rPr lang="en-US" dirty="0" smtClean="0"/>
              <a:t>Objectives</a:t>
            </a:r>
          </a:p>
          <a:p>
            <a:r>
              <a:rPr lang="en-US" dirty="0" smtClean="0"/>
              <a:t>Understand the benefits of an automated version control system</a:t>
            </a:r>
          </a:p>
          <a:p>
            <a:r>
              <a:rPr lang="en-US" dirty="0" smtClean="0"/>
              <a:t>Understand the basics of how </a:t>
            </a:r>
            <a:r>
              <a:rPr lang="en-US" dirty="0" err="1" smtClean="0"/>
              <a:t>Git</a:t>
            </a:r>
            <a:r>
              <a:rPr lang="en-US" dirty="0" smtClean="0"/>
              <a:t> works</a:t>
            </a:r>
            <a:endParaRPr lang="en-US" dirty="0"/>
          </a:p>
        </p:txBody>
      </p:sp>
    </p:spTree>
    <p:extLst>
      <p:ext uri="{BB962C8B-B14F-4D97-AF65-F5344CB8AC3E}">
        <p14:creationId xmlns:p14="http://schemas.microsoft.com/office/powerpoint/2010/main" val="374660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672512" y="5902921"/>
            <a:ext cx="3519488" cy="923330"/>
          </a:xfrm>
          <a:prstGeom prst="rect">
            <a:avLst/>
          </a:prstGeom>
        </p:spPr>
        <p:txBody>
          <a:bodyPr wrap="square">
            <a:spAutoFit/>
          </a:bodyPr>
          <a:lstStyle/>
          <a:p>
            <a:r>
              <a:rPr lang="en-US" b="0" i="0" dirty="0" smtClean="0">
                <a:solidFill>
                  <a:srgbClr val="333333"/>
                </a:solidFill>
                <a:effectLst/>
                <a:latin typeface="Helvetica Neue"/>
              </a:rPr>
              <a:t>“Piled Higher and Deeper” by Jorge Cham, http://www.phdcomics.com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00037"/>
            <a:ext cx="4811316" cy="6415088"/>
          </a:xfrm>
          <a:prstGeom prst="rect">
            <a:avLst/>
          </a:prstGeom>
        </p:spPr>
      </p:pic>
    </p:spTree>
    <p:extLst>
      <p:ext uri="{BB962C8B-B14F-4D97-AF65-F5344CB8AC3E}">
        <p14:creationId xmlns:p14="http://schemas.microsoft.com/office/powerpoint/2010/main" val="189833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001" y="-168505"/>
            <a:ext cx="6248941" cy="200169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91" y="1781601"/>
            <a:ext cx="3901778" cy="359695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422" y="1590423"/>
            <a:ext cx="4044030" cy="3881456"/>
          </a:xfrm>
          <a:prstGeom prst="rect">
            <a:avLst/>
          </a:prstGeom>
        </p:spPr>
      </p:pic>
      <p:sp>
        <p:nvSpPr>
          <p:cNvPr id="2" name="Rectangle 1"/>
          <p:cNvSpPr/>
          <p:nvPr/>
        </p:nvSpPr>
        <p:spPr>
          <a:xfrm>
            <a:off x="2246887" y="3932811"/>
            <a:ext cx="8475059" cy="2862322"/>
          </a:xfrm>
          <a:prstGeom prst="rect">
            <a:avLst/>
          </a:prstGeom>
        </p:spPr>
        <p:txBody>
          <a:bodyPr wrap="square">
            <a:spAutoFit/>
          </a:bodyPr>
          <a:lstStyle/>
          <a:p>
            <a:endParaRPr lang="en-US" dirty="0" smtClean="0">
              <a:solidFill>
                <a:srgbClr val="333333"/>
              </a:solidFill>
              <a:latin typeface="Helvetica Neue"/>
            </a:endParaRPr>
          </a:p>
          <a:p>
            <a:endParaRPr lang="en-US" dirty="0">
              <a:solidFill>
                <a:srgbClr val="333333"/>
              </a:solidFill>
              <a:latin typeface="Helvetica Neue"/>
            </a:endParaRPr>
          </a:p>
          <a:p>
            <a:endParaRPr lang="en-US" dirty="0" smtClean="0">
              <a:solidFill>
                <a:srgbClr val="333333"/>
              </a:solidFill>
              <a:latin typeface="Helvetica Neue"/>
            </a:endParaRPr>
          </a:p>
          <a:p>
            <a:endParaRPr lang="en-US" dirty="0">
              <a:solidFill>
                <a:srgbClr val="333333"/>
              </a:solidFill>
              <a:latin typeface="Helvetica Neue"/>
            </a:endParaRPr>
          </a:p>
          <a:p>
            <a:endParaRPr lang="en-US" dirty="0" smtClean="0">
              <a:solidFill>
                <a:srgbClr val="333333"/>
              </a:solidFill>
              <a:latin typeface="Helvetica Neue"/>
            </a:endParaRPr>
          </a:p>
          <a:p>
            <a:r>
              <a:rPr lang="en-US" dirty="0" smtClean="0">
                <a:solidFill>
                  <a:srgbClr val="333333"/>
                </a:solidFill>
                <a:latin typeface="Helvetica Neue"/>
              </a:rPr>
              <a:t>-Changes are tracked as</a:t>
            </a:r>
            <a:r>
              <a:rPr lang="en-US" dirty="0">
                <a:solidFill>
                  <a:srgbClr val="333333"/>
                </a:solidFill>
                <a:latin typeface="Helvetica Neue"/>
              </a:rPr>
              <a:t> </a:t>
            </a:r>
            <a:r>
              <a:rPr lang="en-US" b="1" i="1" dirty="0" smtClean="0">
                <a:solidFill>
                  <a:schemeClr val="accent1"/>
                </a:solidFill>
                <a:latin typeface="Helvetica Neue"/>
              </a:rPr>
              <a:t>commits</a:t>
            </a:r>
            <a:r>
              <a:rPr lang="en-US" i="1" dirty="0" smtClean="0">
                <a:solidFill>
                  <a:srgbClr val="333333"/>
                </a:solidFill>
                <a:latin typeface="Helvetica Neue"/>
              </a:rPr>
              <a:t>:</a:t>
            </a:r>
            <a:r>
              <a:rPr lang="en-US" dirty="0" smtClean="0">
                <a:solidFill>
                  <a:srgbClr val="333333"/>
                </a:solidFill>
                <a:latin typeface="Helvetica Neue"/>
              </a:rPr>
              <a:t> all with useful metadata: a message, time, changes made, author, etc.</a:t>
            </a:r>
          </a:p>
          <a:p>
            <a:r>
              <a:rPr lang="en-US" dirty="0" smtClean="0">
                <a:solidFill>
                  <a:srgbClr val="333333"/>
                </a:solidFill>
                <a:latin typeface="Helvetica Neue"/>
              </a:rPr>
              <a:t>-This </a:t>
            </a:r>
            <a:r>
              <a:rPr lang="en-US" dirty="0">
                <a:solidFill>
                  <a:srgbClr val="333333"/>
                </a:solidFill>
                <a:latin typeface="Helvetica Neue"/>
              </a:rPr>
              <a:t>complete history of commits for a particular </a:t>
            </a:r>
            <a:r>
              <a:rPr lang="en-US" dirty="0" smtClean="0">
                <a:solidFill>
                  <a:srgbClr val="333333"/>
                </a:solidFill>
                <a:latin typeface="Helvetica Neue"/>
              </a:rPr>
              <a:t>project is called a </a:t>
            </a:r>
            <a:r>
              <a:rPr lang="en-US" b="1" i="1" dirty="0" smtClean="0">
                <a:solidFill>
                  <a:schemeClr val="accent1"/>
                </a:solidFill>
                <a:latin typeface="Helvetica Neue"/>
              </a:rPr>
              <a:t>repository</a:t>
            </a:r>
          </a:p>
          <a:p>
            <a:r>
              <a:rPr lang="en-US" dirty="0" smtClean="0">
                <a:solidFill>
                  <a:srgbClr val="333333"/>
                </a:solidFill>
                <a:latin typeface="Helvetica Neue"/>
              </a:rPr>
              <a:t>-</a:t>
            </a:r>
            <a:r>
              <a:rPr lang="en-US" b="1" i="1" dirty="0" smtClean="0">
                <a:solidFill>
                  <a:schemeClr val="accent1"/>
                </a:solidFill>
                <a:latin typeface="Helvetica Neue"/>
              </a:rPr>
              <a:t>Repositories</a:t>
            </a:r>
            <a:r>
              <a:rPr lang="en-US" dirty="0" smtClean="0">
                <a:solidFill>
                  <a:srgbClr val="333333"/>
                </a:solidFill>
                <a:latin typeface="Helvetica Neue"/>
              </a:rPr>
              <a:t> </a:t>
            </a:r>
            <a:r>
              <a:rPr lang="en-US" dirty="0">
                <a:solidFill>
                  <a:srgbClr val="333333"/>
                </a:solidFill>
                <a:latin typeface="Helvetica Neue"/>
              </a:rPr>
              <a:t>can be kept in sync across different computers facilitating collaboration among different people.</a:t>
            </a:r>
            <a:endParaRPr lang="en-US" dirty="0"/>
          </a:p>
        </p:txBody>
      </p:sp>
    </p:spTree>
    <p:extLst>
      <p:ext uri="{BB962C8B-B14F-4D97-AF65-F5344CB8AC3E}">
        <p14:creationId xmlns:p14="http://schemas.microsoft.com/office/powerpoint/2010/main" val="205822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Automated Version Control</a:t>
            </a:r>
            <a:endParaRPr lang="en-US" dirty="0"/>
          </a:p>
        </p:txBody>
      </p:sp>
      <p:sp>
        <p:nvSpPr>
          <p:cNvPr id="3" name="Content Placeholder 2"/>
          <p:cNvSpPr>
            <a:spLocks noGrp="1"/>
          </p:cNvSpPr>
          <p:nvPr>
            <p:ph idx="1"/>
          </p:nvPr>
        </p:nvSpPr>
        <p:spPr>
          <a:xfrm>
            <a:off x="638175" y="1382712"/>
            <a:ext cx="10515600" cy="4351338"/>
          </a:xfrm>
        </p:spPr>
        <p:txBody>
          <a:bodyPr/>
          <a:lstStyle/>
          <a:p>
            <a:pPr marL="0" indent="0">
              <a:buNone/>
            </a:pPr>
            <a:r>
              <a:rPr lang="en-US" dirty="0" smtClean="0"/>
              <a:t>Exercises </a:t>
            </a:r>
          </a:p>
          <a:p>
            <a:r>
              <a:rPr lang="en-US" dirty="0"/>
              <a:t>Imagine you drafted an excellent paragraph for a paper you are writing, but later ruin it. How would you retrieve the </a:t>
            </a:r>
            <a:r>
              <a:rPr lang="en-US" i="1" u="sng" dirty="0"/>
              <a:t>excellent</a:t>
            </a:r>
            <a:r>
              <a:rPr lang="en-US" dirty="0"/>
              <a:t> version of your conclusion? Is it even possible</a:t>
            </a:r>
            <a:r>
              <a:rPr lang="en-US" dirty="0" smtClean="0"/>
              <a:t>?</a:t>
            </a:r>
          </a:p>
          <a:p>
            <a:endParaRPr lang="en-US" dirty="0"/>
          </a:p>
          <a:p>
            <a:r>
              <a:rPr lang="en-US" dirty="0"/>
              <a:t>Imagine you have 5 co-authors. How would you manage the changes and comments they make to your paper? If you use LibreOffice Writer or Microsoft Word, what happens if you accept changes made using the Track Changes option? Do you have a history of those changes?</a:t>
            </a:r>
          </a:p>
          <a:p>
            <a:pPr marL="0" indent="0">
              <a:buNone/>
            </a:pPr>
            <a:endParaRPr lang="en-US" dirty="0" smtClean="0"/>
          </a:p>
        </p:txBody>
      </p:sp>
    </p:spTree>
    <p:extLst>
      <p:ext uri="{BB962C8B-B14F-4D97-AF65-F5344CB8AC3E}">
        <p14:creationId xmlns:p14="http://schemas.microsoft.com/office/powerpoint/2010/main" val="88419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Setting Up </a:t>
            </a:r>
            <a:r>
              <a:rPr lang="en-US" dirty="0" err="1" smtClean="0"/>
              <a:t>Git</a:t>
            </a:r>
            <a:endParaRPr lang="en-US" dirty="0"/>
          </a:p>
        </p:txBody>
      </p:sp>
      <p:sp>
        <p:nvSpPr>
          <p:cNvPr id="3" name="Content Placeholder 2"/>
          <p:cNvSpPr>
            <a:spLocks noGrp="1"/>
          </p:cNvSpPr>
          <p:nvPr>
            <p:ph idx="1"/>
          </p:nvPr>
        </p:nvSpPr>
        <p:spPr>
          <a:xfrm>
            <a:off x="638175" y="1382712"/>
            <a:ext cx="10515600" cy="4351338"/>
          </a:xfrm>
        </p:spPr>
        <p:txBody>
          <a:bodyPr/>
          <a:lstStyle/>
          <a:p>
            <a:pPr marL="0" indent="0">
              <a:buNone/>
            </a:pPr>
            <a:r>
              <a:rPr lang="en-US" dirty="0" smtClean="0"/>
              <a:t>Questions</a:t>
            </a:r>
          </a:p>
          <a:p>
            <a:r>
              <a:rPr lang="en-US" dirty="0" smtClean="0"/>
              <a:t>How do I get set up to use </a:t>
            </a:r>
            <a:r>
              <a:rPr lang="en-US" dirty="0" err="1" smtClean="0"/>
              <a:t>Git</a:t>
            </a:r>
            <a:r>
              <a:rPr lang="en-US" dirty="0" smtClean="0"/>
              <a:t>?</a:t>
            </a:r>
          </a:p>
          <a:p>
            <a:endParaRPr lang="en-US" dirty="0"/>
          </a:p>
          <a:p>
            <a:pPr marL="0" indent="0">
              <a:buNone/>
            </a:pPr>
            <a:r>
              <a:rPr lang="en-US" dirty="0" smtClean="0"/>
              <a:t>Objectives</a:t>
            </a:r>
          </a:p>
          <a:p>
            <a:r>
              <a:rPr lang="en-US" dirty="0" smtClean="0"/>
              <a:t>Configure </a:t>
            </a:r>
            <a:r>
              <a:rPr lang="en-US" dirty="0" err="1" smtClean="0"/>
              <a:t>git</a:t>
            </a:r>
            <a:r>
              <a:rPr lang="en-US" dirty="0" smtClean="0"/>
              <a:t> the first time it is used on a computer.</a:t>
            </a:r>
          </a:p>
          <a:p>
            <a:r>
              <a:rPr lang="en-US" dirty="0" smtClean="0"/>
              <a:t>Understand the meaning of the --global configuration flag.</a:t>
            </a:r>
            <a:endParaRPr lang="en-US" dirty="0"/>
          </a:p>
        </p:txBody>
      </p:sp>
    </p:spTree>
    <p:extLst>
      <p:ext uri="{BB962C8B-B14F-4D97-AF65-F5344CB8AC3E}">
        <p14:creationId xmlns:p14="http://schemas.microsoft.com/office/powerpoint/2010/main" val="3571484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1145</Words>
  <Application>Microsoft Office PowerPoint</Application>
  <PresentationFormat>Widescreen</PresentationFormat>
  <Paragraphs>202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Helvetica Neue</vt:lpstr>
      <vt:lpstr>Office Theme</vt:lpstr>
      <vt:lpstr>Version control with Git</vt:lpstr>
      <vt:lpstr>Our Project</vt:lpstr>
      <vt:lpstr>Benefits beyond monsters</vt:lpstr>
      <vt:lpstr>Prerequisites</vt:lpstr>
      <vt:lpstr>Automated Version Control</vt:lpstr>
      <vt:lpstr>PowerPoint Presentation</vt:lpstr>
      <vt:lpstr>PowerPoint Presentation</vt:lpstr>
      <vt:lpstr>Automated Version Control</vt:lpstr>
      <vt:lpstr>Setting Up Git</vt:lpstr>
      <vt:lpstr>Some common things to configure</vt:lpstr>
      <vt:lpstr>Setting an editor</vt:lpstr>
      <vt:lpstr>Creating a Repository</vt:lpstr>
      <vt:lpstr>Tracking Changes</vt:lpstr>
      <vt:lpstr>PowerPoint Presentation</vt:lpstr>
      <vt:lpstr>PowerPoint Presentation</vt:lpstr>
      <vt:lpstr>Tracking Changes</vt:lpstr>
      <vt:lpstr>Exploring History </vt:lpstr>
      <vt:lpstr>PowerPoint Presentation</vt:lpstr>
      <vt:lpstr>PowerPoint Presentation</vt:lpstr>
      <vt:lpstr>Exploring History</vt:lpstr>
      <vt:lpstr>Ignoring Things </vt:lpstr>
      <vt:lpstr>Ignoring Things</vt:lpstr>
      <vt:lpstr>Remotes in GitHub</vt:lpstr>
      <vt:lpstr>PowerPoint Presentation</vt:lpstr>
      <vt:lpstr>PowerPoint Presentation</vt:lpstr>
      <vt:lpstr>Remotes in GitHub</vt:lpstr>
      <vt:lpstr>Collaborating</vt:lpstr>
      <vt:lpstr>PowerPoint Presentation</vt:lpstr>
      <vt:lpstr>Conflicts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dc:creator>dan russo</dc:creator>
  <cp:lastModifiedBy>dan russo</cp:lastModifiedBy>
  <cp:revision>21</cp:revision>
  <dcterms:created xsi:type="dcterms:W3CDTF">2016-11-09T21:02:53Z</dcterms:created>
  <dcterms:modified xsi:type="dcterms:W3CDTF">2017-10-26T19:20:26Z</dcterms:modified>
</cp:coreProperties>
</file>