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E2F8-A86F-4EC9-98F4-B7FF1983F247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C73B-D55D-4A91-AA6C-67359AE8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07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E2F8-A86F-4EC9-98F4-B7FF1983F247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C73B-D55D-4A91-AA6C-67359AE8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85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E2F8-A86F-4EC9-98F4-B7FF1983F247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C73B-D55D-4A91-AA6C-67359AE8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52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E2F8-A86F-4EC9-98F4-B7FF1983F247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C73B-D55D-4A91-AA6C-67359AE8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42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E2F8-A86F-4EC9-98F4-B7FF1983F247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C73B-D55D-4A91-AA6C-67359AE8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6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E2F8-A86F-4EC9-98F4-B7FF1983F247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C73B-D55D-4A91-AA6C-67359AE8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08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E2F8-A86F-4EC9-98F4-B7FF1983F247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C73B-D55D-4A91-AA6C-67359AE8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25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E2F8-A86F-4EC9-98F4-B7FF1983F247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C73B-D55D-4A91-AA6C-67359AE8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5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E2F8-A86F-4EC9-98F4-B7FF1983F247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C73B-D55D-4A91-AA6C-67359AE8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97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E2F8-A86F-4EC9-98F4-B7FF1983F247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C73B-D55D-4A91-AA6C-67359AE8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E2F8-A86F-4EC9-98F4-B7FF1983F247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C73B-D55D-4A91-AA6C-67359AE8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22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7E2F8-A86F-4EC9-98F4-B7FF1983F247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5C73B-D55D-4A91-AA6C-67359AE8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84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4BEA-F0AE-DF10-C033-F2B3D4E54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dirty="0"/>
              <a:t>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80B7E-45DF-ACCC-3C1B-16649492A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Vaccine Campaign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709E5-1F6B-4D76-B5B4-16AFF4A2A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2" y="5681514"/>
            <a:ext cx="2099567" cy="116642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6C584C7-56C7-8557-2522-921B9400D6E8}"/>
              </a:ext>
            </a:extLst>
          </p:cNvPr>
          <p:cNvSpPr/>
          <p:nvPr/>
        </p:nvSpPr>
        <p:spPr>
          <a:xfrm>
            <a:off x="10658850" y="4988692"/>
            <a:ext cx="1043362" cy="9088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DE1B36-73A3-9A13-72F6-F022B3470C2C}"/>
              </a:ext>
            </a:extLst>
          </p:cNvPr>
          <p:cNvSpPr/>
          <p:nvPr/>
        </p:nvSpPr>
        <p:spPr>
          <a:xfrm>
            <a:off x="10668000" y="3794892"/>
            <a:ext cx="1043362" cy="9088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771F9D-F07C-BB76-26F0-B40EDA7F71B7}"/>
              </a:ext>
            </a:extLst>
          </p:cNvPr>
          <p:cNvSpPr/>
          <p:nvPr/>
        </p:nvSpPr>
        <p:spPr>
          <a:xfrm>
            <a:off x="10668000" y="2601092"/>
            <a:ext cx="1043362" cy="9088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4263DC-89D5-C4EE-E1D1-E6BE8BA4F129}"/>
              </a:ext>
            </a:extLst>
          </p:cNvPr>
          <p:cNvSpPr/>
          <p:nvPr/>
        </p:nvSpPr>
        <p:spPr>
          <a:xfrm>
            <a:off x="10668000" y="1407292"/>
            <a:ext cx="1043362" cy="9088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397787-3F09-8A3D-4B32-E9C92D80351C}"/>
              </a:ext>
            </a:extLst>
          </p:cNvPr>
          <p:cNvSpPr/>
          <p:nvPr/>
        </p:nvSpPr>
        <p:spPr>
          <a:xfrm>
            <a:off x="10668000" y="213492"/>
            <a:ext cx="1043362" cy="9088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13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846D-6FF8-FE26-A94E-77509B9A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COVID Data: Recoveries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51210-9B9A-597B-7A31-F7A38A6AA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2" y="5681514"/>
            <a:ext cx="2099567" cy="1166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CCA4AC-2E95-71C9-98F8-6179B4241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098" y="1322468"/>
            <a:ext cx="5892113" cy="54117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158D261-61E8-09D8-E757-246955797539}"/>
              </a:ext>
            </a:extLst>
          </p:cNvPr>
          <p:cNvSpPr/>
          <p:nvPr/>
        </p:nvSpPr>
        <p:spPr>
          <a:xfrm>
            <a:off x="10658850" y="4988692"/>
            <a:ext cx="1043362" cy="9088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3E309B-6A93-D2B5-18CB-CD641DC49B05}"/>
              </a:ext>
            </a:extLst>
          </p:cNvPr>
          <p:cNvSpPr/>
          <p:nvPr/>
        </p:nvSpPr>
        <p:spPr>
          <a:xfrm>
            <a:off x="10668000" y="3794892"/>
            <a:ext cx="1043362" cy="9088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977A7-EF1A-2EE8-BA75-4ED7D3F45943}"/>
              </a:ext>
            </a:extLst>
          </p:cNvPr>
          <p:cNvSpPr/>
          <p:nvPr/>
        </p:nvSpPr>
        <p:spPr>
          <a:xfrm>
            <a:off x="10668000" y="2601092"/>
            <a:ext cx="1043362" cy="9088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BD31F8-E866-414A-D4C8-CF4C8E615074}"/>
              </a:ext>
            </a:extLst>
          </p:cNvPr>
          <p:cNvSpPr/>
          <p:nvPr/>
        </p:nvSpPr>
        <p:spPr>
          <a:xfrm>
            <a:off x="10668000" y="1407292"/>
            <a:ext cx="1043362" cy="9088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55F273-1C54-749F-31D0-CFE34517668A}"/>
              </a:ext>
            </a:extLst>
          </p:cNvPr>
          <p:cNvSpPr/>
          <p:nvPr/>
        </p:nvSpPr>
        <p:spPr>
          <a:xfrm>
            <a:off x="10668000" y="213492"/>
            <a:ext cx="1043362" cy="9088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73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846D-6FF8-FE26-A94E-77509B9A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COVID Data: Recoveries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51210-9B9A-597B-7A31-F7A38A6AA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2" y="5681514"/>
            <a:ext cx="2099567" cy="1166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A7B4A1-C4AF-1895-CA36-24E27E1D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77" y="1334453"/>
            <a:ext cx="7451959" cy="49677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84ED438-F949-8FE6-10A0-88D2F25A6820}"/>
              </a:ext>
            </a:extLst>
          </p:cNvPr>
          <p:cNvSpPr/>
          <p:nvPr/>
        </p:nvSpPr>
        <p:spPr>
          <a:xfrm>
            <a:off x="10658850" y="4988692"/>
            <a:ext cx="1043362" cy="9088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9D7770-2CF5-11B3-031A-BB4622EDCA08}"/>
              </a:ext>
            </a:extLst>
          </p:cNvPr>
          <p:cNvSpPr/>
          <p:nvPr/>
        </p:nvSpPr>
        <p:spPr>
          <a:xfrm>
            <a:off x="10668000" y="3794892"/>
            <a:ext cx="1043362" cy="9088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7F10B7-9AE5-F3B5-D1D2-94A7C76CB732}"/>
              </a:ext>
            </a:extLst>
          </p:cNvPr>
          <p:cNvSpPr/>
          <p:nvPr/>
        </p:nvSpPr>
        <p:spPr>
          <a:xfrm>
            <a:off x="10668000" y="2601092"/>
            <a:ext cx="1043362" cy="9088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01075E-C9F0-2995-1090-C0AC9C16F319}"/>
              </a:ext>
            </a:extLst>
          </p:cNvPr>
          <p:cNvSpPr/>
          <p:nvPr/>
        </p:nvSpPr>
        <p:spPr>
          <a:xfrm>
            <a:off x="10668000" y="1407292"/>
            <a:ext cx="1043362" cy="9088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608144-6A5E-4142-2C6E-D44155D197B8}"/>
              </a:ext>
            </a:extLst>
          </p:cNvPr>
          <p:cNvSpPr/>
          <p:nvPr/>
        </p:nvSpPr>
        <p:spPr>
          <a:xfrm>
            <a:off x="10668000" y="213492"/>
            <a:ext cx="1043362" cy="9088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716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846D-6FF8-FE26-A94E-77509B9A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COVID Data: Deaths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51210-9B9A-597B-7A31-F7A38A6AA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2" y="5681514"/>
            <a:ext cx="2099567" cy="1166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4E0CB0-7C36-093C-C206-FD787530D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697" y="1205215"/>
            <a:ext cx="7431213" cy="49541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ACF5D73-3926-41EA-10CB-105C2085BE32}"/>
              </a:ext>
            </a:extLst>
          </p:cNvPr>
          <p:cNvSpPr/>
          <p:nvPr/>
        </p:nvSpPr>
        <p:spPr>
          <a:xfrm>
            <a:off x="10658850" y="4988692"/>
            <a:ext cx="1043362" cy="9088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594D41-C077-AC64-0D32-3BF978B1D96E}"/>
              </a:ext>
            </a:extLst>
          </p:cNvPr>
          <p:cNvSpPr/>
          <p:nvPr/>
        </p:nvSpPr>
        <p:spPr>
          <a:xfrm>
            <a:off x="10668000" y="3794892"/>
            <a:ext cx="1043362" cy="9088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22A24E-68B9-6127-7DF2-2F2AFBEBA316}"/>
              </a:ext>
            </a:extLst>
          </p:cNvPr>
          <p:cNvSpPr/>
          <p:nvPr/>
        </p:nvSpPr>
        <p:spPr>
          <a:xfrm>
            <a:off x="10668000" y="2601092"/>
            <a:ext cx="1043362" cy="9088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E7E301-9078-EFC1-9DF4-7B6BBF901673}"/>
              </a:ext>
            </a:extLst>
          </p:cNvPr>
          <p:cNvSpPr/>
          <p:nvPr/>
        </p:nvSpPr>
        <p:spPr>
          <a:xfrm>
            <a:off x="10668000" y="1407292"/>
            <a:ext cx="1043362" cy="9088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2A378D-B587-382A-7973-8FDDFFFA4394}"/>
              </a:ext>
            </a:extLst>
          </p:cNvPr>
          <p:cNvSpPr/>
          <p:nvPr/>
        </p:nvSpPr>
        <p:spPr>
          <a:xfrm>
            <a:off x="10668000" y="213492"/>
            <a:ext cx="1043362" cy="9088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370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846D-6FF8-FE26-A94E-77509B9A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COVID Data: Deaths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51210-9B9A-597B-7A31-F7A38A6AA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2" y="5681514"/>
            <a:ext cx="2099567" cy="1166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C6B0EE-9E8F-FA6B-B3AB-B5FD902A9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760" y="1250121"/>
            <a:ext cx="7597739" cy="50642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1FBB873-DF48-A1F7-B565-87F590BE26BE}"/>
              </a:ext>
            </a:extLst>
          </p:cNvPr>
          <p:cNvSpPr/>
          <p:nvPr/>
        </p:nvSpPr>
        <p:spPr>
          <a:xfrm>
            <a:off x="10658850" y="4988692"/>
            <a:ext cx="1043362" cy="9088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B9050A-841C-F667-D3B2-E7F17017C30C}"/>
              </a:ext>
            </a:extLst>
          </p:cNvPr>
          <p:cNvSpPr/>
          <p:nvPr/>
        </p:nvSpPr>
        <p:spPr>
          <a:xfrm>
            <a:off x="10668000" y="3794892"/>
            <a:ext cx="1043362" cy="9088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5BA0F0-ED94-54C2-65FF-C9EC36F948E2}"/>
              </a:ext>
            </a:extLst>
          </p:cNvPr>
          <p:cNvSpPr/>
          <p:nvPr/>
        </p:nvSpPr>
        <p:spPr>
          <a:xfrm>
            <a:off x="10668000" y="2601092"/>
            <a:ext cx="1043362" cy="9088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215FFD-2A00-C80A-40F9-0439CEA5A012}"/>
              </a:ext>
            </a:extLst>
          </p:cNvPr>
          <p:cNvSpPr/>
          <p:nvPr/>
        </p:nvSpPr>
        <p:spPr>
          <a:xfrm>
            <a:off x="10668000" y="1407292"/>
            <a:ext cx="1043362" cy="9088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54A6FB-E8EF-15D4-E365-BE668B336049}"/>
              </a:ext>
            </a:extLst>
          </p:cNvPr>
          <p:cNvSpPr/>
          <p:nvPr/>
        </p:nvSpPr>
        <p:spPr>
          <a:xfrm>
            <a:off x="10668000" y="213492"/>
            <a:ext cx="1043362" cy="9088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126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846D-6FF8-FE26-A94E-77509B9A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Twitter Data: Hashtags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51210-9B9A-597B-7A31-F7A38A6AA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2" y="5681514"/>
            <a:ext cx="2099567" cy="1166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52240A-D406-8949-5387-7A726B34D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520" y="1315122"/>
            <a:ext cx="7600979" cy="50670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6D44B6B-118B-B660-FF31-31251AE37550}"/>
              </a:ext>
            </a:extLst>
          </p:cNvPr>
          <p:cNvSpPr/>
          <p:nvPr/>
        </p:nvSpPr>
        <p:spPr>
          <a:xfrm>
            <a:off x="10658850" y="4988692"/>
            <a:ext cx="1043362" cy="9088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0CFEE9-8C74-EFE9-64A5-823C83D24CBA}"/>
              </a:ext>
            </a:extLst>
          </p:cNvPr>
          <p:cNvSpPr/>
          <p:nvPr/>
        </p:nvSpPr>
        <p:spPr>
          <a:xfrm>
            <a:off x="10668000" y="3794892"/>
            <a:ext cx="1043362" cy="9088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0A9A6B-76CB-496A-63AB-56BC1B712D27}"/>
              </a:ext>
            </a:extLst>
          </p:cNvPr>
          <p:cNvSpPr/>
          <p:nvPr/>
        </p:nvSpPr>
        <p:spPr>
          <a:xfrm>
            <a:off x="10668000" y="2601092"/>
            <a:ext cx="1043362" cy="9088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E6A1F0-3F36-9412-F4BA-46B7C9EA78B8}"/>
              </a:ext>
            </a:extLst>
          </p:cNvPr>
          <p:cNvSpPr/>
          <p:nvPr/>
        </p:nvSpPr>
        <p:spPr>
          <a:xfrm>
            <a:off x="10668000" y="1407292"/>
            <a:ext cx="1043362" cy="9088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A08C4B-0718-F812-0A4F-492AF0980264}"/>
              </a:ext>
            </a:extLst>
          </p:cNvPr>
          <p:cNvSpPr/>
          <p:nvPr/>
        </p:nvSpPr>
        <p:spPr>
          <a:xfrm>
            <a:off x="10668000" y="213492"/>
            <a:ext cx="1043362" cy="9088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57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846D-6FF8-FE26-A94E-77509B9A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Twitter Data: Hashtags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51210-9B9A-597B-7A31-F7A38A6AA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2" y="5681514"/>
            <a:ext cx="2099567" cy="1166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EAB30A-F9D3-330B-54D5-B3B524552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259" y="1351550"/>
            <a:ext cx="7525820" cy="50166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4F1B0E3-26DA-7E08-19F7-C290F9110160}"/>
              </a:ext>
            </a:extLst>
          </p:cNvPr>
          <p:cNvSpPr/>
          <p:nvPr/>
        </p:nvSpPr>
        <p:spPr>
          <a:xfrm>
            <a:off x="10658850" y="4988692"/>
            <a:ext cx="1043362" cy="9088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AF8EBB-9E4D-9AF5-A605-5EADA59CA0B4}"/>
              </a:ext>
            </a:extLst>
          </p:cNvPr>
          <p:cNvSpPr/>
          <p:nvPr/>
        </p:nvSpPr>
        <p:spPr>
          <a:xfrm>
            <a:off x="10668000" y="3794892"/>
            <a:ext cx="1043362" cy="9088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1DE267-B7A6-5F68-9D65-08BC48A03307}"/>
              </a:ext>
            </a:extLst>
          </p:cNvPr>
          <p:cNvSpPr/>
          <p:nvPr/>
        </p:nvSpPr>
        <p:spPr>
          <a:xfrm>
            <a:off x="10668000" y="2601092"/>
            <a:ext cx="1043362" cy="9088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7A7799-BFB7-611C-906D-4CD95B86F8F9}"/>
              </a:ext>
            </a:extLst>
          </p:cNvPr>
          <p:cNvSpPr/>
          <p:nvPr/>
        </p:nvSpPr>
        <p:spPr>
          <a:xfrm>
            <a:off x="10668000" y="1407292"/>
            <a:ext cx="1043362" cy="9088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B26F41-82D7-8642-2C31-DE7511396829}"/>
              </a:ext>
            </a:extLst>
          </p:cNvPr>
          <p:cNvSpPr/>
          <p:nvPr/>
        </p:nvSpPr>
        <p:spPr>
          <a:xfrm>
            <a:off x="10668000" y="213492"/>
            <a:ext cx="1043362" cy="9088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98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846D-6FF8-FE26-A94E-77509B9A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Twitter Data: Retweets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51210-9B9A-597B-7A31-F7A38A6AA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2" y="5681514"/>
            <a:ext cx="2099567" cy="1166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ED039A-F5AD-9DD4-5D83-357025AEE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477" y="1319980"/>
            <a:ext cx="7608657" cy="50721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1EC2E4F-9267-AB95-B5AF-02CD2A3D09DB}"/>
              </a:ext>
            </a:extLst>
          </p:cNvPr>
          <p:cNvSpPr/>
          <p:nvPr/>
        </p:nvSpPr>
        <p:spPr>
          <a:xfrm>
            <a:off x="10658850" y="4988692"/>
            <a:ext cx="1043362" cy="9088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EC173C-0322-AA15-C25B-C539E59646B2}"/>
              </a:ext>
            </a:extLst>
          </p:cNvPr>
          <p:cNvSpPr/>
          <p:nvPr/>
        </p:nvSpPr>
        <p:spPr>
          <a:xfrm>
            <a:off x="10668000" y="3794892"/>
            <a:ext cx="1043362" cy="9088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BE3C62-5080-B09E-87DE-808D960497CC}"/>
              </a:ext>
            </a:extLst>
          </p:cNvPr>
          <p:cNvSpPr/>
          <p:nvPr/>
        </p:nvSpPr>
        <p:spPr>
          <a:xfrm>
            <a:off x="10668000" y="2601092"/>
            <a:ext cx="1043362" cy="9088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AEB129-56F6-AE06-5760-C842780BF840}"/>
              </a:ext>
            </a:extLst>
          </p:cNvPr>
          <p:cNvSpPr/>
          <p:nvPr/>
        </p:nvSpPr>
        <p:spPr>
          <a:xfrm>
            <a:off x="10668000" y="1407292"/>
            <a:ext cx="1043362" cy="9088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756961-69F1-0BCA-841B-5D2B4CE90508}"/>
              </a:ext>
            </a:extLst>
          </p:cNvPr>
          <p:cNvSpPr/>
          <p:nvPr/>
        </p:nvSpPr>
        <p:spPr>
          <a:xfrm>
            <a:off x="10668000" y="213492"/>
            <a:ext cx="1043362" cy="9088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791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846D-6FF8-FE26-A94E-77509B9A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Twitter Data: Retweets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51210-9B9A-597B-7A31-F7A38A6AA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2" y="5681514"/>
            <a:ext cx="2099567" cy="1166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BE4928-FBF4-C2BB-196C-2613B5067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71" y="1222469"/>
            <a:ext cx="7793629" cy="51954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054A030-D790-0A68-EE9A-FAFE09442337}"/>
              </a:ext>
            </a:extLst>
          </p:cNvPr>
          <p:cNvSpPr/>
          <p:nvPr/>
        </p:nvSpPr>
        <p:spPr>
          <a:xfrm>
            <a:off x="10658850" y="4988692"/>
            <a:ext cx="1043362" cy="9088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BE79FF-D5F9-E1A7-5895-6B9130A7FD18}"/>
              </a:ext>
            </a:extLst>
          </p:cNvPr>
          <p:cNvSpPr/>
          <p:nvPr/>
        </p:nvSpPr>
        <p:spPr>
          <a:xfrm>
            <a:off x="10668000" y="3794892"/>
            <a:ext cx="1043362" cy="9088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94314C-00DA-16F3-225B-DB6E73F36D51}"/>
              </a:ext>
            </a:extLst>
          </p:cNvPr>
          <p:cNvSpPr/>
          <p:nvPr/>
        </p:nvSpPr>
        <p:spPr>
          <a:xfrm>
            <a:off x="10668000" y="2601092"/>
            <a:ext cx="1043362" cy="9088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8C2960-2BAD-611E-3C85-B613CDE827BA}"/>
              </a:ext>
            </a:extLst>
          </p:cNvPr>
          <p:cNvSpPr/>
          <p:nvPr/>
        </p:nvSpPr>
        <p:spPr>
          <a:xfrm>
            <a:off x="10668000" y="1407292"/>
            <a:ext cx="1043362" cy="9088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9EDA89-0ED2-A7AB-B451-B73E30E2849B}"/>
              </a:ext>
            </a:extLst>
          </p:cNvPr>
          <p:cNvSpPr/>
          <p:nvPr/>
        </p:nvSpPr>
        <p:spPr>
          <a:xfrm>
            <a:off x="10668000" y="213492"/>
            <a:ext cx="1043362" cy="9088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850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846D-6FF8-FE26-A94E-77509B9A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Twitter Data: Retweets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51210-9B9A-597B-7A31-F7A38A6AA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2" y="5681514"/>
            <a:ext cx="2099567" cy="1166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FE94A5-70A2-C8D8-7BF7-C5F27C949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052" y="1296012"/>
            <a:ext cx="7637051" cy="509108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5EAEB07-54DA-92E7-427A-1AFCFEF5D4AF}"/>
              </a:ext>
            </a:extLst>
          </p:cNvPr>
          <p:cNvSpPr/>
          <p:nvPr/>
        </p:nvSpPr>
        <p:spPr>
          <a:xfrm>
            <a:off x="10658850" y="4988692"/>
            <a:ext cx="1043362" cy="9088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43462B-ED96-C76A-4151-26D6BD046DB8}"/>
              </a:ext>
            </a:extLst>
          </p:cNvPr>
          <p:cNvSpPr/>
          <p:nvPr/>
        </p:nvSpPr>
        <p:spPr>
          <a:xfrm>
            <a:off x="10668000" y="3794892"/>
            <a:ext cx="1043362" cy="9088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22B770-FEF4-E385-EB10-BB2813DDBB66}"/>
              </a:ext>
            </a:extLst>
          </p:cNvPr>
          <p:cNvSpPr/>
          <p:nvPr/>
        </p:nvSpPr>
        <p:spPr>
          <a:xfrm>
            <a:off x="10668000" y="2601092"/>
            <a:ext cx="1043362" cy="9088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9F3A3C-7F53-AD20-85A1-8CFB0842BCDD}"/>
              </a:ext>
            </a:extLst>
          </p:cNvPr>
          <p:cNvSpPr/>
          <p:nvPr/>
        </p:nvSpPr>
        <p:spPr>
          <a:xfrm>
            <a:off x="10668000" y="1407292"/>
            <a:ext cx="1043362" cy="9088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CC6A73-3F8C-F0C1-C07C-97307DD9F4F7}"/>
              </a:ext>
            </a:extLst>
          </p:cNvPr>
          <p:cNvSpPr/>
          <p:nvPr/>
        </p:nvSpPr>
        <p:spPr>
          <a:xfrm>
            <a:off x="10668000" y="213492"/>
            <a:ext cx="1043362" cy="9088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07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61E4-114F-1935-D62D-705C4660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Function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C5FFF-1819-2D60-9E47-DBD9530EB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2" y="5681514"/>
            <a:ext cx="2099567" cy="1166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EBC100-D197-884E-7BCF-80C6AAC45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26" y="2023019"/>
            <a:ext cx="10309576" cy="281196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8242728-1157-1F4C-0B15-5980C6D6CF9C}"/>
              </a:ext>
            </a:extLst>
          </p:cNvPr>
          <p:cNvSpPr/>
          <p:nvPr/>
        </p:nvSpPr>
        <p:spPr>
          <a:xfrm>
            <a:off x="10658850" y="4988692"/>
            <a:ext cx="1043362" cy="9088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A067C9-38D0-0D6B-A14C-4F48A304F758}"/>
              </a:ext>
            </a:extLst>
          </p:cNvPr>
          <p:cNvSpPr/>
          <p:nvPr/>
        </p:nvSpPr>
        <p:spPr>
          <a:xfrm>
            <a:off x="10668000" y="3794892"/>
            <a:ext cx="1043362" cy="9088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0BFC7A-DC8F-5BF0-AEF5-D802EC504303}"/>
              </a:ext>
            </a:extLst>
          </p:cNvPr>
          <p:cNvSpPr/>
          <p:nvPr/>
        </p:nvSpPr>
        <p:spPr>
          <a:xfrm>
            <a:off x="10668000" y="2601092"/>
            <a:ext cx="1043362" cy="9088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AA2B9F-D6B2-A2F8-D30E-503E4816606E}"/>
              </a:ext>
            </a:extLst>
          </p:cNvPr>
          <p:cNvSpPr/>
          <p:nvPr/>
        </p:nvSpPr>
        <p:spPr>
          <a:xfrm>
            <a:off x="10668000" y="1407292"/>
            <a:ext cx="1043362" cy="9088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63C1C0-AEB7-62A5-436E-7ADFC4F18F84}"/>
              </a:ext>
            </a:extLst>
          </p:cNvPr>
          <p:cNvSpPr/>
          <p:nvPr/>
        </p:nvSpPr>
        <p:spPr>
          <a:xfrm>
            <a:off x="10668000" y="213492"/>
            <a:ext cx="1043362" cy="9088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04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7B0B-66E3-3147-9DFA-F8795C0C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4964C-CF20-E3A8-5C12-1E9BBA6CB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campaign should be focussed on Gibraltar </a:t>
            </a:r>
          </a:p>
          <a:p>
            <a:r>
              <a:rPr lang="en-GB" dirty="0"/>
              <a:t>Initial campaigns should avoid the Channel Islands</a:t>
            </a:r>
          </a:p>
          <a:p>
            <a:r>
              <a:rPr lang="en-GB" dirty="0"/>
              <a:t>The hashtag #covid19 should be used for online campaigns </a:t>
            </a:r>
          </a:p>
          <a:p>
            <a:r>
              <a:rPr lang="en-GB" dirty="0"/>
              <a:t>Further analysis is strongly recommended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EB716-2F8C-71FA-AE74-3953A6D6B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2" y="5681514"/>
            <a:ext cx="2099567" cy="116642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C68AF04-7E0B-7CEC-876F-9391A2885A49}"/>
              </a:ext>
            </a:extLst>
          </p:cNvPr>
          <p:cNvSpPr/>
          <p:nvPr/>
        </p:nvSpPr>
        <p:spPr>
          <a:xfrm>
            <a:off x="5849153" y="5602715"/>
            <a:ext cx="1043362" cy="9088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7C68D8-5C02-F3F0-F290-B56756E21A5E}"/>
              </a:ext>
            </a:extLst>
          </p:cNvPr>
          <p:cNvSpPr/>
          <p:nvPr/>
        </p:nvSpPr>
        <p:spPr>
          <a:xfrm>
            <a:off x="7125342" y="5602715"/>
            <a:ext cx="1043362" cy="9088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4FE6B1-CEB4-0FF6-8A78-390BD77A1B60}"/>
              </a:ext>
            </a:extLst>
          </p:cNvPr>
          <p:cNvSpPr/>
          <p:nvPr/>
        </p:nvSpPr>
        <p:spPr>
          <a:xfrm>
            <a:off x="8401531" y="5602714"/>
            <a:ext cx="1043362" cy="9088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17377A-7727-5480-0DB0-2BE50382ABCA}"/>
              </a:ext>
            </a:extLst>
          </p:cNvPr>
          <p:cNvSpPr/>
          <p:nvPr/>
        </p:nvSpPr>
        <p:spPr>
          <a:xfrm>
            <a:off x="9681975" y="5601849"/>
            <a:ext cx="1043362" cy="9088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B14E3F-7F98-BCC0-923D-D2F86BF0A974}"/>
              </a:ext>
            </a:extLst>
          </p:cNvPr>
          <p:cNvSpPr/>
          <p:nvPr/>
        </p:nvSpPr>
        <p:spPr>
          <a:xfrm>
            <a:off x="10953909" y="5600984"/>
            <a:ext cx="1043362" cy="9088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786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61E4-114F-1935-D62D-705C4660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E58B-DB67-BB18-DF33-A3C4F6566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Qualitative and quantitative data</a:t>
            </a:r>
          </a:p>
          <a:p>
            <a:r>
              <a:rPr lang="en-GB" dirty="0"/>
              <a:t>Reasons for continuous improvement</a:t>
            </a:r>
          </a:p>
          <a:p>
            <a:r>
              <a:rPr lang="en-GB" dirty="0"/>
              <a:t>Data ethics considerations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C5FFF-1819-2D60-9E47-DBD9530EB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2" y="5681514"/>
            <a:ext cx="2099567" cy="116642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3BF5C10-A07C-1B87-D613-B7A4C3863928}"/>
              </a:ext>
            </a:extLst>
          </p:cNvPr>
          <p:cNvSpPr/>
          <p:nvPr/>
        </p:nvSpPr>
        <p:spPr>
          <a:xfrm>
            <a:off x="5849153" y="5602715"/>
            <a:ext cx="1043362" cy="9088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F5569A-7D27-7F97-A626-39A503E565E8}"/>
              </a:ext>
            </a:extLst>
          </p:cNvPr>
          <p:cNvSpPr/>
          <p:nvPr/>
        </p:nvSpPr>
        <p:spPr>
          <a:xfrm>
            <a:off x="7125342" y="5602715"/>
            <a:ext cx="1043362" cy="9088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DC6412-6692-ED82-DF43-7D0A31A826F7}"/>
              </a:ext>
            </a:extLst>
          </p:cNvPr>
          <p:cNvSpPr/>
          <p:nvPr/>
        </p:nvSpPr>
        <p:spPr>
          <a:xfrm>
            <a:off x="8401531" y="5602714"/>
            <a:ext cx="1043362" cy="9088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E01635-95F8-1A7B-EE3D-AB0684E71017}"/>
              </a:ext>
            </a:extLst>
          </p:cNvPr>
          <p:cNvSpPr/>
          <p:nvPr/>
        </p:nvSpPr>
        <p:spPr>
          <a:xfrm>
            <a:off x="9681975" y="5601849"/>
            <a:ext cx="1043362" cy="9088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27078C-E810-C24F-1255-29BCF099C604}"/>
              </a:ext>
            </a:extLst>
          </p:cNvPr>
          <p:cNvSpPr/>
          <p:nvPr/>
        </p:nvSpPr>
        <p:spPr>
          <a:xfrm>
            <a:off x="10953909" y="5600984"/>
            <a:ext cx="1043362" cy="9088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508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61E4-114F-1935-D62D-705C4660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E58B-DB67-BB18-DF33-A3C4F6566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Recommend focusing initial campaign on Gibraltar</a:t>
            </a:r>
          </a:p>
          <a:p>
            <a:r>
              <a:rPr lang="en-GB" dirty="0"/>
              <a:t>Suggest focusing on areas where we might expect a future peak in hospitalisations or death</a:t>
            </a:r>
          </a:p>
          <a:p>
            <a:r>
              <a:rPr lang="en-GB" dirty="0"/>
              <a:t>Further analysis recommended here (ARIMA forecasting)</a:t>
            </a:r>
          </a:p>
          <a:p>
            <a:r>
              <a:rPr lang="en-GB" dirty="0"/>
              <a:t>Recommend use of hashtag #covid19 on social media</a:t>
            </a:r>
          </a:p>
          <a:p>
            <a:r>
              <a:rPr lang="en-GB" dirty="0"/>
              <a:t>Further analysis recommended here (sentiment analysis)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C5FFF-1819-2D60-9E47-DBD9530EB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2" y="5681514"/>
            <a:ext cx="2099567" cy="116642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18622FE-E38E-DEC2-A79E-5F5C4E2BEAC8}"/>
              </a:ext>
            </a:extLst>
          </p:cNvPr>
          <p:cNvSpPr/>
          <p:nvPr/>
        </p:nvSpPr>
        <p:spPr>
          <a:xfrm>
            <a:off x="5849153" y="5602715"/>
            <a:ext cx="1043362" cy="9088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9F19F0-0253-6BB9-AA9A-1B34D4FAEBB9}"/>
              </a:ext>
            </a:extLst>
          </p:cNvPr>
          <p:cNvSpPr/>
          <p:nvPr/>
        </p:nvSpPr>
        <p:spPr>
          <a:xfrm>
            <a:off x="7125342" y="5602715"/>
            <a:ext cx="1043362" cy="9088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4FEAE2-DBE3-EF0F-3AD8-B7C7E14FB2D6}"/>
              </a:ext>
            </a:extLst>
          </p:cNvPr>
          <p:cNvSpPr/>
          <p:nvPr/>
        </p:nvSpPr>
        <p:spPr>
          <a:xfrm>
            <a:off x="8401531" y="5602714"/>
            <a:ext cx="1043362" cy="9088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F02B55F-EF28-AA23-B2A2-1485FDF016A2}"/>
              </a:ext>
            </a:extLst>
          </p:cNvPr>
          <p:cNvSpPr/>
          <p:nvPr/>
        </p:nvSpPr>
        <p:spPr>
          <a:xfrm>
            <a:off x="9681975" y="5601849"/>
            <a:ext cx="1043362" cy="9088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FF444B-B40E-9DAC-6719-67ECA77E7046}"/>
              </a:ext>
            </a:extLst>
          </p:cNvPr>
          <p:cNvSpPr/>
          <p:nvPr/>
        </p:nvSpPr>
        <p:spPr>
          <a:xfrm>
            <a:off x="10953909" y="5600984"/>
            <a:ext cx="1043362" cy="9088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64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61E4-114F-1935-D62D-705C4660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E58B-DB67-BB18-DF33-A3C4F6566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Missing data and zero values </a:t>
            </a:r>
          </a:p>
          <a:p>
            <a:r>
              <a:rPr lang="en-GB" dirty="0"/>
              <a:t>Correcting cumulative figures</a:t>
            </a:r>
          </a:p>
          <a:p>
            <a:r>
              <a:rPr lang="en-GB" dirty="0"/>
              <a:t>Unexpected figures in the data may require adjustment </a:t>
            </a:r>
          </a:p>
          <a:p>
            <a:r>
              <a:rPr lang="en-GB" dirty="0"/>
              <a:t>Request further information – population figures </a:t>
            </a:r>
          </a:p>
          <a:p>
            <a:r>
              <a:rPr lang="en-GB" dirty="0"/>
              <a:t>Note that capitalisation was ignored in hashtag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C5FFF-1819-2D60-9E47-DBD9530EB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2" y="5681514"/>
            <a:ext cx="2099567" cy="116642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75930C3-0382-6589-BFEF-10AAFFA493E5}"/>
              </a:ext>
            </a:extLst>
          </p:cNvPr>
          <p:cNvSpPr/>
          <p:nvPr/>
        </p:nvSpPr>
        <p:spPr>
          <a:xfrm>
            <a:off x="5849153" y="5602715"/>
            <a:ext cx="1043362" cy="9088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F4C4EA-A580-1747-85BC-AAC4829082BD}"/>
              </a:ext>
            </a:extLst>
          </p:cNvPr>
          <p:cNvSpPr/>
          <p:nvPr/>
        </p:nvSpPr>
        <p:spPr>
          <a:xfrm>
            <a:off x="7125342" y="5602715"/>
            <a:ext cx="1043362" cy="9088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D2D4C9-71E4-D5A2-C69A-F723CA7F798A}"/>
              </a:ext>
            </a:extLst>
          </p:cNvPr>
          <p:cNvSpPr/>
          <p:nvPr/>
        </p:nvSpPr>
        <p:spPr>
          <a:xfrm>
            <a:off x="8401531" y="5602714"/>
            <a:ext cx="1043362" cy="9088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F9654D-C38D-F2EC-2EBF-FE2E73014AEE}"/>
              </a:ext>
            </a:extLst>
          </p:cNvPr>
          <p:cNvSpPr/>
          <p:nvPr/>
        </p:nvSpPr>
        <p:spPr>
          <a:xfrm>
            <a:off x="9681975" y="5601849"/>
            <a:ext cx="1043362" cy="9088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F9CE4A-E93D-AD46-7E8D-6956F988D269}"/>
              </a:ext>
            </a:extLst>
          </p:cNvPr>
          <p:cNvSpPr/>
          <p:nvPr/>
        </p:nvSpPr>
        <p:spPr>
          <a:xfrm>
            <a:off x="10953909" y="5600984"/>
            <a:ext cx="1043362" cy="9088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35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846D-6FF8-FE26-A94E-77509B9A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COVID Data: Vaccinations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51210-9B9A-597B-7A31-F7A38A6AA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2" y="5681514"/>
            <a:ext cx="2099567" cy="1166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3A56BD-CE6C-5F79-E703-C88969F5D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717" y="1462282"/>
            <a:ext cx="6929919" cy="461967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AB6CA1C-8D72-F572-87A3-15C637FA30AC}"/>
              </a:ext>
            </a:extLst>
          </p:cNvPr>
          <p:cNvSpPr/>
          <p:nvPr/>
        </p:nvSpPr>
        <p:spPr>
          <a:xfrm>
            <a:off x="10658850" y="4988692"/>
            <a:ext cx="1043362" cy="9088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828332-FE39-8E74-10E2-DDCEDE3E9310}"/>
              </a:ext>
            </a:extLst>
          </p:cNvPr>
          <p:cNvSpPr/>
          <p:nvPr/>
        </p:nvSpPr>
        <p:spPr>
          <a:xfrm>
            <a:off x="10668000" y="3794892"/>
            <a:ext cx="1043362" cy="9088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ACF855-4D02-D99D-5B82-4978D14210DA}"/>
              </a:ext>
            </a:extLst>
          </p:cNvPr>
          <p:cNvSpPr/>
          <p:nvPr/>
        </p:nvSpPr>
        <p:spPr>
          <a:xfrm>
            <a:off x="10668000" y="2601092"/>
            <a:ext cx="1043362" cy="9088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D8B3DA-BEE6-6E10-6AD4-692F680C7A05}"/>
              </a:ext>
            </a:extLst>
          </p:cNvPr>
          <p:cNvSpPr/>
          <p:nvPr/>
        </p:nvSpPr>
        <p:spPr>
          <a:xfrm>
            <a:off x="10668000" y="1407292"/>
            <a:ext cx="1043362" cy="9088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D6481F-EBB6-06B8-E2DF-AEEB30F412E8}"/>
              </a:ext>
            </a:extLst>
          </p:cNvPr>
          <p:cNvSpPr/>
          <p:nvPr/>
        </p:nvSpPr>
        <p:spPr>
          <a:xfrm>
            <a:off x="10668000" y="213492"/>
            <a:ext cx="1043362" cy="9088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9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846D-6FF8-FE26-A94E-77509B9A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COVID Data: Vaccinations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51210-9B9A-597B-7A31-F7A38A6AA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2" y="5681514"/>
            <a:ext cx="2099567" cy="1166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E0D20C-B999-C0ED-965C-4272C36E4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259" y="1244386"/>
            <a:ext cx="7905963" cy="52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A576DFE-A068-5676-CAAF-677622584016}"/>
              </a:ext>
            </a:extLst>
          </p:cNvPr>
          <p:cNvSpPr/>
          <p:nvPr/>
        </p:nvSpPr>
        <p:spPr>
          <a:xfrm>
            <a:off x="10658850" y="4988692"/>
            <a:ext cx="1043362" cy="9088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C902E7-0489-C20E-D6BA-04EC904C716E}"/>
              </a:ext>
            </a:extLst>
          </p:cNvPr>
          <p:cNvSpPr/>
          <p:nvPr/>
        </p:nvSpPr>
        <p:spPr>
          <a:xfrm>
            <a:off x="10668000" y="3794892"/>
            <a:ext cx="1043362" cy="9088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02E89F-1DA2-C25D-31AC-B8EE3B558810}"/>
              </a:ext>
            </a:extLst>
          </p:cNvPr>
          <p:cNvSpPr/>
          <p:nvPr/>
        </p:nvSpPr>
        <p:spPr>
          <a:xfrm>
            <a:off x="10668000" y="2601092"/>
            <a:ext cx="1043362" cy="9088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EC8AD7-DEF1-A694-75B1-45EB184AF10C}"/>
              </a:ext>
            </a:extLst>
          </p:cNvPr>
          <p:cNvSpPr/>
          <p:nvPr/>
        </p:nvSpPr>
        <p:spPr>
          <a:xfrm>
            <a:off x="10668000" y="1407292"/>
            <a:ext cx="1043362" cy="9088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E1D0D1-140D-0C3B-729D-A198A04E841E}"/>
              </a:ext>
            </a:extLst>
          </p:cNvPr>
          <p:cNvSpPr/>
          <p:nvPr/>
        </p:nvSpPr>
        <p:spPr>
          <a:xfrm>
            <a:off x="10668000" y="213492"/>
            <a:ext cx="1043362" cy="9088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05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846D-6FF8-FE26-A94E-77509B9A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COVID Data: Vaccinations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51210-9B9A-597B-7A31-F7A38A6AA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2" y="5681514"/>
            <a:ext cx="2099567" cy="1166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4EB86E-3AEF-0B00-D335-12D37EB78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89" y="1494105"/>
            <a:ext cx="7125783" cy="475024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5C8112D-2419-C475-C054-EACC0FC86C8C}"/>
              </a:ext>
            </a:extLst>
          </p:cNvPr>
          <p:cNvSpPr/>
          <p:nvPr/>
        </p:nvSpPr>
        <p:spPr>
          <a:xfrm>
            <a:off x="10658850" y="4988692"/>
            <a:ext cx="1043362" cy="9088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8D187A-73DF-6133-1917-287BFACB18C7}"/>
              </a:ext>
            </a:extLst>
          </p:cNvPr>
          <p:cNvSpPr/>
          <p:nvPr/>
        </p:nvSpPr>
        <p:spPr>
          <a:xfrm>
            <a:off x="10668000" y="3794892"/>
            <a:ext cx="1043362" cy="9088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E5F3C5-74DB-6513-CC9A-3BB053106CB5}"/>
              </a:ext>
            </a:extLst>
          </p:cNvPr>
          <p:cNvSpPr/>
          <p:nvPr/>
        </p:nvSpPr>
        <p:spPr>
          <a:xfrm>
            <a:off x="10668000" y="2601092"/>
            <a:ext cx="1043362" cy="9088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EFD369-DB65-5D62-26F9-8A8FD7BFFA89}"/>
              </a:ext>
            </a:extLst>
          </p:cNvPr>
          <p:cNvSpPr/>
          <p:nvPr/>
        </p:nvSpPr>
        <p:spPr>
          <a:xfrm>
            <a:off x="10668000" y="1407292"/>
            <a:ext cx="1043362" cy="9088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1347C-C23A-F8BA-6005-AE61F18CFFDE}"/>
              </a:ext>
            </a:extLst>
          </p:cNvPr>
          <p:cNvSpPr/>
          <p:nvPr/>
        </p:nvSpPr>
        <p:spPr>
          <a:xfrm>
            <a:off x="10668000" y="213492"/>
            <a:ext cx="1043362" cy="9088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34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846D-6FF8-FE26-A94E-77509B9A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COVID Data: Vaccinations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51210-9B9A-597B-7A31-F7A38A6AA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2" y="5681514"/>
            <a:ext cx="2099567" cy="1166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41216E-71C8-57D1-F048-039F401DE4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03" y="1254863"/>
            <a:ext cx="7727044" cy="50441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023FCB6-8DC1-5A06-1A8F-7D2CF7B23953}"/>
              </a:ext>
            </a:extLst>
          </p:cNvPr>
          <p:cNvSpPr/>
          <p:nvPr/>
        </p:nvSpPr>
        <p:spPr>
          <a:xfrm>
            <a:off x="10658850" y="4988692"/>
            <a:ext cx="1043362" cy="9088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389B0B-EF52-BFD1-CAD9-2507CDFAA545}"/>
              </a:ext>
            </a:extLst>
          </p:cNvPr>
          <p:cNvSpPr/>
          <p:nvPr/>
        </p:nvSpPr>
        <p:spPr>
          <a:xfrm>
            <a:off x="10668000" y="3794892"/>
            <a:ext cx="1043362" cy="9088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CDA4E3-C373-D5BD-5CA3-68B6049FB04A}"/>
              </a:ext>
            </a:extLst>
          </p:cNvPr>
          <p:cNvSpPr/>
          <p:nvPr/>
        </p:nvSpPr>
        <p:spPr>
          <a:xfrm>
            <a:off x="10668000" y="2601092"/>
            <a:ext cx="1043362" cy="9088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1345CF-DF03-3785-31B7-867881460190}"/>
              </a:ext>
            </a:extLst>
          </p:cNvPr>
          <p:cNvSpPr/>
          <p:nvPr/>
        </p:nvSpPr>
        <p:spPr>
          <a:xfrm>
            <a:off x="10668000" y="1407292"/>
            <a:ext cx="1043362" cy="9088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D57842-AFA9-4187-17A0-2C4135BE8E75}"/>
              </a:ext>
            </a:extLst>
          </p:cNvPr>
          <p:cNvSpPr/>
          <p:nvPr/>
        </p:nvSpPr>
        <p:spPr>
          <a:xfrm>
            <a:off x="10668000" y="213492"/>
            <a:ext cx="1043362" cy="9088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84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846D-6FF8-FE26-A94E-77509B9A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COVID Data: Vaccinations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51210-9B9A-597B-7A31-F7A38A6AA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2" y="5681514"/>
            <a:ext cx="2099567" cy="1166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108546-F783-5AEB-02AC-93DDD21F30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70" b="38202"/>
          <a:stretch/>
        </p:blipFill>
        <p:spPr bwMode="auto">
          <a:xfrm>
            <a:off x="190642" y="2364242"/>
            <a:ext cx="10207501" cy="16889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DD878F0-0CBC-79A4-E931-4BE6A7372DAD}"/>
              </a:ext>
            </a:extLst>
          </p:cNvPr>
          <p:cNvSpPr/>
          <p:nvPr/>
        </p:nvSpPr>
        <p:spPr>
          <a:xfrm>
            <a:off x="10658850" y="4988692"/>
            <a:ext cx="1043362" cy="9088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8CC182-1F2A-1CEF-6D3A-74A59E914108}"/>
              </a:ext>
            </a:extLst>
          </p:cNvPr>
          <p:cNvSpPr/>
          <p:nvPr/>
        </p:nvSpPr>
        <p:spPr>
          <a:xfrm>
            <a:off x="10668000" y="3794892"/>
            <a:ext cx="1043362" cy="9088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2A5AEE-8399-3FC6-2ED3-DCCD8A8E192A}"/>
              </a:ext>
            </a:extLst>
          </p:cNvPr>
          <p:cNvSpPr/>
          <p:nvPr/>
        </p:nvSpPr>
        <p:spPr>
          <a:xfrm>
            <a:off x="10668000" y="2601092"/>
            <a:ext cx="1043362" cy="9088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451483-ACEA-7983-F49F-19945DC68711}"/>
              </a:ext>
            </a:extLst>
          </p:cNvPr>
          <p:cNvSpPr/>
          <p:nvPr/>
        </p:nvSpPr>
        <p:spPr>
          <a:xfrm>
            <a:off x="10668000" y="1407292"/>
            <a:ext cx="1043362" cy="9088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24E372-3AFA-B9D5-0DC4-EBA78D69A2D6}"/>
              </a:ext>
            </a:extLst>
          </p:cNvPr>
          <p:cNvSpPr/>
          <p:nvPr/>
        </p:nvSpPr>
        <p:spPr>
          <a:xfrm>
            <a:off x="10668000" y="213492"/>
            <a:ext cx="1043362" cy="9088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28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846D-6FF8-FE26-A94E-77509B9A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COVID Data: Vaccinations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51210-9B9A-597B-7A31-F7A38A6AA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2" y="5681514"/>
            <a:ext cx="2099567" cy="1166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DBCD7D-5814-33FD-CA63-51F4579C5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72" y="1258218"/>
            <a:ext cx="6176206" cy="54919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FC82770-ECAC-D34A-0292-0F8E70A3B10D}"/>
              </a:ext>
            </a:extLst>
          </p:cNvPr>
          <p:cNvSpPr/>
          <p:nvPr/>
        </p:nvSpPr>
        <p:spPr>
          <a:xfrm>
            <a:off x="10658850" y="4988692"/>
            <a:ext cx="1043362" cy="9088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89C899-FE93-9EEC-3186-D4682BAE9C15}"/>
              </a:ext>
            </a:extLst>
          </p:cNvPr>
          <p:cNvSpPr/>
          <p:nvPr/>
        </p:nvSpPr>
        <p:spPr>
          <a:xfrm>
            <a:off x="10668000" y="3794892"/>
            <a:ext cx="1043362" cy="9088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2172CF-3FF6-623A-FD91-4EF2C9E70FD4}"/>
              </a:ext>
            </a:extLst>
          </p:cNvPr>
          <p:cNvSpPr/>
          <p:nvPr/>
        </p:nvSpPr>
        <p:spPr>
          <a:xfrm>
            <a:off x="10668000" y="2601092"/>
            <a:ext cx="1043362" cy="9088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FE7FF-C571-05E9-171C-8CDBAC5F1FD9}"/>
              </a:ext>
            </a:extLst>
          </p:cNvPr>
          <p:cNvSpPr/>
          <p:nvPr/>
        </p:nvSpPr>
        <p:spPr>
          <a:xfrm>
            <a:off x="10668000" y="1407292"/>
            <a:ext cx="1043362" cy="9088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A123D5-4F44-ED4A-E745-AEEE7A5F6EFD}"/>
              </a:ext>
            </a:extLst>
          </p:cNvPr>
          <p:cNvSpPr/>
          <p:nvPr/>
        </p:nvSpPr>
        <p:spPr>
          <a:xfrm>
            <a:off x="10668000" y="213492"/>
            <a:ext cx="1043362" cy="9088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12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99</TotalTime>
  <Words>187</Words>
  <Application>Microsoft Office PowerPoint</Application>
  <PresentationFormat>Widescreen</PresentationFormat>
  <Paragraphs>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COVID-19</vt:lpstr>
      <vt:lpstr>Recommendations</vt:lpstr>
      <vt:lpstr>Exploring the Data</vt:lpstr>
      <vt:lpstr>COVID Data: Vaccinations</vt:lpstr>
      <vt:lpstr>COVID Data: Vaccinations</vt:lpstr>
      <vt:lpstr>COVID Data: Vaccinations</vt:lpstr>
      <vt:lpstr>COVID Data: Vaccinations</vt:lpstr>
      <vt:lpstr>COVID Data: Vaccinations</vt:lpstr>
      <vt:lpstr>COVID Data: Vaccinations</vt:lpstr>
      <vt:lpstr>COVID Data: Recoveries</vt:lpstr>
      <vt:lpstr>COVID Data: Recoveries</vt:lpstr>
      <vt:lpstr>COVID Data: Deaths</vt:lpstr>
      <vt:lpstr>COVID Data: Deaths</vt:lpstr>
      <vt:lpstr>Twitter Data: Hashtags</vt:lpstr>
      <vt:lpstr>Twitter Data: Hashtags</vt:lpstr>
      <vt:lpstr>Twitter Data: Retweets</vt:lpstr>
      <vt:lpstr>Twitter Data: Retweets</vt:lpstr>
      <vt:lpstr>Twitter Data: Retweets</vt:lpstr>
      <vt:lpstr>Consultant Function </vt:lpstr>
      <vt:lpstr>Concepts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</dc:title>
  <dc:creator>Callum Lake</dc:creator>
  <cp:lastModifiedBy>Callum Lake</cp:lastModifiedBy>
  <cp:revision>8</cp:revision>
  <dcterms:created xsi:type="dcterms:W3CDTF">2022-07-11T07:27:11Z</dcterms:created>
  <dcterms:modified xsi:type="dcterms:W3CDTF">2022-07-11T09:06:14Z</dcterms:modified>
</cp:coreProperties>
</file>