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3" r:id="rId9"/>
    <p:sldId id="262" r:id="rId10"/>
    <p:sldId id="268" r:id="rId11"/>
    <p:sldId id="265" r:id="rId12"/>
    <p:sldId id="266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8083"/>
  </p:normalViewPr>
  <p:slideViewPr>
    <p:cSldViewPr>
      <p:cViewPr varScale="1">
        <p:scale>
          <a:sx n="115" d="100"/>
          <a:sy n="115" d="100"/>
        </p:scale>
        <p:origin x="1872" y="18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4/5/18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4/5/18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n-US" smtClean="0"/>
              <a:pPr/>
              <a:t>4/5/18</a:t>
            </a:fld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4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of a variable with a squared relationship to an object: Physics, if you fire a cannonball, then it will travel in a parabola, so the height will relate to x^2</a:t>
            </a:r>
          </a:p>
          <a:p>
            <a:r>
              <a:rPr lang="en-US" baseline="0" dirty="0"/>
              <a:t>Example of an interaction term that you might want to include in your model: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3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5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4/5/18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B819-6633-4615-BB07-C55D005E14AD}" type="datetimeFigureOut">
              <a:rPr lang="en-US" smtClean="0"/>
              <a:pPr/>
              <a:t>4/5/18</a:t>
            </a:fld>
            <a:endParaRPr lang="en-US" dirty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5222-B196-4F9B-9AEC-1292459A75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8645-E80F-450A-B756-91DCB9A8A25E}" type="datetime1">
              <a:rPr lang="en-US" smtClean="0"/>
              <a:pPr/>
              <a:t>4/5/18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 lang="en-US" smtClean="0"/>
              <a:pPr/>
              <a:t>4/5/18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rPr lang="en-US" smtClean="0"/>
              <a:pPr/>
              <a:t>4/5/18</a:t>
            </a:fld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4/5/18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eb.stanford.edu/~hastie/glmnet/glmnet_alph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U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Liz </a:t>
            </a:r>
            <a:r>
              <a:rPr lang="en-US" dirty="0" err="1"/>
              <a:t>Lorenzi</a:t>
            </a:r>
            <a:r>
              <a:rPr lang="en-US" dirty="0"/>
              <a:t> and Isaac Lavine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</a:t>
            </a:r>
            <a:r>
              <a:rPr lang="mr-IN" dirty="0"/>
              <a:t>–</a:t>
            </a:r>
            <a:r>
              <a:rPr lang="en-US" dirty="0"/>
              <a:t> Logistic Regression and GLMs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/>
              <a:t>Different than previous regression techniques, where the goal was to predict a continuous outcome (like income or home value)</a:t>
            </a:r>
          </a:p>
          <a:p>
            <a:r>
              <a:rPr lang="en-US" dirty="0"/>
              <a:t>Logistic Regression: Model for a binary outcome</a:t>
            </a:r>
          </a:p>
          <a:p>
            <a:pPr lvl="1"/>
            <a:r>
              <a:rPr lang="en-US" dirty="0"/>
              <a:t>E.g. Life/Death after surgery, Win/Lose in sports, buy/don’t buy in advertising,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Poisson Regression: Model for an integer outcome</a:t>
            </a:r>
          </a:p>
          <a:p>
            <a:pPr lvl="1"/>
            <a:r>
              <a:rPr lang="en-US" dirty="0"/>
              <a:t>E.g. number of arrests in a district</a:t>
            </a:r>
          </a:p>
          <a:p>
            <a:pPr lvl="1"/>
            <a:r>
              <a:rPr lang="en-US" dirty="0"/>
              <a:t>Often can be approximated using standard regression techniques for continuous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a continuous response variable Y with covariates X</a:t>
            </a:r>
          </a:p>
          <a:p>
            <a:endParaRPr lang="en-US" dirty="0"/>
          </a:p>
          <a:p>
            <a:r>
              <a:rPr lang="en-US" dirty="0"/>
              <a:t>We will cover: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Regularized Models (Lasso, Ridge regression)</a:t>
            </a:r>
          </a:p>
          <a:p>
            <a:pPr lvl="1"/>
            <a:r>
              <a:rPr lang="en-US" dirty="0"/>
              <a:t>Tree-based methods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0832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model is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models assume a linear relationship between each covariate and the outcome Y</a:t>
                </a:r>
              </a:p>
              <a:p>
                <a:r>
                  <a:rPr lang="en-US" dirty="0"/>
                  <a:t>Fitting a linear model means estimating the coefficients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defines the relationship between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outcome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467" t="-1401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33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model framework can be used to create highly flexible models:</a:t>
                </a:r>
              </a:p>
              <a:p>
                <a:pPr lvl="1"/>
                <a:r>
                  <a:rPr lang="en-US" dirty="0"/>
                  <a:t>Transform covariates: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Interactions between covariates: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46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00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 massive datasets, there are often 10’s or 100’s of potential predictive variables</a:t>
                </a:r>
              </a:p>
              <a:p>
                <a:r>
                  <a:rPr lang="en-US" dirty="0"/>
                  <a:t>When there are too many predictors (p) and insufficient data (n), standard linear models will</a:t>
                </a:r>
                <a:r>
                  <a:rPr lang="en-US" i="1" dirty="0"/>
                  <a:t> </a:t>
                </a:r>
                <a:r>
                  <a:rPr lang="en-US" i="1" dirty="0" err="1"/>
                  <a:t>overfit</a:t>
                </a:r>
                <a:r>
                  <a:rPr lang="en-US" dirty="0"/>
                  <a:t> and perform poorly in prediction</a:t>
                </a:r>
              </a:p>
              <a:p>
                <a:r>
                  <a:rPr lang="en-US" dirty="0"/>
                  <a:t>Often wish to eliminate irrelevant variables</a:t>
                </a:r>
              </a:p>
              <a:p>
                <a:r>
                  <a:rPr lang="en-US" dirty="0"/>
                  <a:t>Regularization/shrinkage shrinks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 then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been removed from the model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467" t="-1401" r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80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regularization models are Lasso and Ridge</a:t>
                </a:r>
              </a:p>
              <a:p>
                <a:pPr lvl="1"/>
                <a:r>
                  <a:rPr lang="en-US" dirty="0"/>
                  <a:t>Ridge Regression shrinks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Lasso Regression shrinks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/>
                  <a:t> and sets many equal to 0, removing them from the model</a:t>
                </a:r>
              </a:p>
              <a:p>
                <a:r>
                  <a:rPr lang="en-US" dirty="0"/>
                  <a:t>Package ’</a:t>
                </a:r>
                <a:r>
                  <a:rPr lang="en-US" dirty="0" err="1"/>
                  <a:t>glmnet</a:t>
                </a:r>
                <a:r>
                  <a:rPr lang="en-US" dirty="0"/>
                  <a:t>’ in R performs both</a:t>
                </a:r>
              </a:p>
              <a:p>
                <a:r>
                  <a:rPr lang="en-US" dirty="0">
                    <a:hlinkClick r:id="rId2"/>
                  </a:rPr>
                  <a:t>https://</a:t>
                </a:r>
                <a:r>
                  <a:rPr lang="en-US" dirty="0" err="1">
                    <a:hlinkClick r:id="rId2"/>
                  </a:rPr>
                  <a:t>web.stanford.edu</a:t>
                </a:r>
                <a:r>
                  <a:rPr lang="en-US" dirty="0">
                    <a:hlinkClick r:id="rId2"/>
                  </a:rPr>
                  <a:t>/~</a:t>
                </a:r>
                <a:r>
                  <a:rPr lang="en-US" dirty="0" err="1">
                    <a:hlinkClick r:id="rId2"/>
                  </a:rPr>
                  <a:t>hastie</a:t>
                </a:r>
                <a:r>
                  <a:rPr lang="en-US" dirty="0">
                    <a:hlinkClick r:id="rId2"/>
                  </a:rPr>
                  <a:t>/</a:t>
                </a:r>
                <a:r>
                  <a:rPr lang="en-US" dirty="0" err="1">
                    <a:hlinkClick r:id="rId2"/>
                  </a:rPr>
                  <a:t>glmnet</a:t>
                </a:r>
                <a:r>
                  <a:rPr lang="en-US" dirty="0">
                    <a:hlinkClick r:id="rId2"/>
                  </a:rPr>
                  <a:t>/</a:t>
                </a:r>
                <a:r>
                  <a:rPr lang="en-US" dirty="0" err="1">
                    <a:hlinkClick r:id="rId2"/>
                  </a:rPr>
                  <a:t>glmnet_alpha.html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449" t="-1348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51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Fitted vs predictive model accuracy</a:t>
            </a:r>
          </a:p>
          <a:p>
            <a:r>
              <a:rPr lang="en-US" dirty="0"/>
              <a:t>Split data into ‘training’ and ‘test’ sets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Technique to avoid overfitting to a dataset</a:t>
            </a:r>
          </a:p>
          <a:p>
            <a:pPr lvl="1"/>
            <a:r>
              <a:rPr lang="en-US" dirty="0"/>
              <a:t>Hold out some data, test model accuracy against held out ‘validation’ data</a:t>
            </a:r>
          </a:p>
          <a:p>
            <a:pPr lvl="1"/>
            <a:r>
              <a:rPr lang="en-US" dirty="0"/>
              <a:t>E.g. Hold out 1/10 of data 10 times, get complete ‘out of sample/predictive’ error rate</a:t>
            </a:r>
          </a:p>
        </p:txBody>
      </p:sp>
    </p:spTree>
    <p:extLst>
      <p:ext uri="{BB962C8B-B14F-4D97-AF65-F5344CB8AC3E}">
        <p14:creationId xmlns:p14="http://schemas.microsoft.com/office/powerpoint/2010/main" val="197803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outcome Y by a series of ‘splits’ or decisions on covariates</a:t>
            </a:r>
          </a:p>
          <a:p>
            <a:r>
              <a:rPr lang="en-US" dirty="0"/>
              <a:t>More flexible, non-parametric models</a:t>
            </a:r>
          </a:p>
          <a:p>
            <a:r>
              <a:rPr lang="en-US" dirty="0"/>
              <a:t>No interpretable covariate effect</a:t>
            </a:r>
          </a:p>
          <a:p>
            <a:r>
              <a:rPr lang="en-US" dirty="0"/>
              <a:t>Performs well with large datasets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" t="4914" r="4701" b="10898"/>
          <a:stretch/>
        </p:blipFill>
        <p:spPr bwMode="auto">
          <a:xfrm>
            <a:off x="4648200" y="1903563"/>
            <a:ext cx="4038600" cy="3919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141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random forest is created from a succession of decision trees</a:t>
            </a:r>
          </a:p>
          <a:p>
            <a:pPr lvl="1"/>
            <a:r>
              <a:rPr lang="en-US" dirty="0"/>
              <a:t>Each tree is fit to a random sample of the training data</a:t>
            </a:r>
          </a:p>
          <a:p>
            <a:pPr lvl="1"/>
            <a:r>
              <a:rPr lang="en-US" dirty="0"/>
              <a:t>Predictions are made by averaging across different trees</a:t>
            </a:r>
          </a:p>
          <a:p>
            <a:r>
              <a:rPr lang="en-US" dirty="0"/>
              <a:t>Can provide a measure of variable ‘importance’, but still no interpretable effect</a:t>
            </a:r>
          </a:p>
        </p:txBody>
      </p:sp>
    </p:spTree>
    <p:extLst>
      <p:ext uri="{BB962C8B-B14F-4D97-AF65-F5344CB8AC3E}">
        <p14:creationId xmlns:p14="http://schemas.microsoft.com/office/powerpoint/2010/main" val="1352542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Marketing plan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Marketing plan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264228</Value>
      <Value>1282490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2009-05-30T20:40:01+00:00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BugNumber xmlns="4873beb7-5857-4685-be1f-d57550cc96cc">537272</BugNumber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TP010107969</AssetId>
    <TPApplication xmlns="4873beb7-5857-4685-be1f-d57550cc96cc">PowerPoint</TPApplication>
    <TPLaunchHelpLink xmlns="4873beb7-5857-4685-be1f-d57550cc96cc" xsi:nil="true"/>
    <IntlLocPriority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116694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A480B8-3456-4B25-BAE1-06933799A7FE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409B7AB-6D4F-45DE-BE54-BEF364C3A0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EBBBC4-0BD7-4CE4-9B96-B2F134258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 plan presentation</Template>
  <TotalTime>0</TotalTime>
  <Words>527</Words>
  <Application>Microsoft Macintosh PowerPoint</Application>
  <PresentationFormat>On-screen Show (4:3)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Cambria Math</vt:lpstr>
      <vt:lpstr>Mangal</vt:lpstr>
      <vt:lpstr>Tw Cen MT</vt:lpstr>
      <vt:lpstr>Wingdings</vt:lpstr>
      <vt:lpstr>Wingdings 2</vt:lpstr>
      <vt:lpstr>Median</vt:lpstr>
      <vt:lpstr>Machine Learning</vt:lpstr>
      <vt:lpstr>Regression Modeling</vt:lpstr>
      <vt:lpstr>Linear Models</vt:lpstr>
      <vt:lpstr>Linear Models</vt:lpstr>
      <vt:lpstr>Regularized Linear Models</vt:lpstr>
      <vt:lpstr>Regularized Linear Models</vt:lpstr>
      <vt:lpstr>Model Evaluation</vt:lpstr>
      <vt:lpstr>Tree-based Methods</vt:lpstr>
      <vt:lpstr>Random Forests</vt:lpstr>
      <vt:lpstr>Classification – Logistic Regression and GLMs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Lavine</dc:creator>
  <cp:lastModifiedBy/>
  <cp:revision>1</cp:revision>
  <dcterms:created xsi:type="dcterms:W3CDTF">2017-03-26T00:47:13Z</dcterms:created>
  <dcterms:modified xsi:type="dcterms:W3CDTF">2018-04-05T17:51:23Z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419;#zpp140;#79;#tpl120;#65;#zpp120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