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there seem to be basically two major trends. Fruit Punch, Lip Balm, and Pineapple Express 1G (the top three sellers) have similar patterns and the rest of them share a different pattern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Social media mentions are slightly correlated but not a great ROI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Sales of the most popular item are the main driving force in over all sales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 in the next most popular is significantly less of a driving force, so let’s focus on Fruit Punch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Fruit Punch is almost the same correlation as total sales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Fruit Punch is almost the same correlation as total sales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9" name="Shape 3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more time and resources, I would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cumulative spending by date. The first quarter of 2009 and 2008 dominate, maybe there are New Year’s specials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Traffic patterns seem to mimic those highs but aren’t directly correlated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There’s a drop in market stats during the 2009 first quarter sales bonanza, not what I’d expect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GRP OOH is clearly correlated with total daily sales and is on the rise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per click is more highly correlated with total daily sales and so would be the best bet to increase funding for to increase total sales and thus revenue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a good candidate, too many people in your demographic have ad-blockers perhaps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 is up there with PPC but may plateau, last data point may be an outlier or maybe email marketing doesn’t scale up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Competitor visits correlate highly with total daily sales but I don’t really understand this variable so I’m not sure how to make conclusions based off it (what does the automotive category mean?)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alytics exercise…"/>
          <p:cNvSpPr txBox="1"/>
          <p:nvPr>
            <p:ph type="ctrTitle"/>
          </p:nvPr>
        </p:nvSpPr>
        <p:spPr>
          <a:xfrm>
            <a:off x="1270000" y="3225800"/>
            <a:ext cx="10464800" cy="225970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Analytics exercise </a:t>
            </a:r>
          </a:p>
          <a:p>
            <a:pPr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medmen </a:t>
            </a:r>
          </a:p>
        </p:txBody>
      </p:sp>
      <p:sp>
        <p:nvSpPr>
          <p:cNvPr id="120" name="Heather Cohen"/>
          <p:cNvSpPr txBox="1"/>
          <p:nvPr/>
        </p:nvSpPr>
        <p:spPr>
          <a:xfrm>
            <a:off x="5166766" y="5870448"/>
            <a:ext cx="2671268" cy="40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Heather Cohen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 Stats over time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 defTabSz="502412">
              <a:defRPr sz="688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Market Stats over time</a:t>
            </a:r>
          </a:p>
        </p:txBody>
      </p:sp>
      <p:sp>
        <p:nvSpPr>
          <p:cNvPr id="189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6" name="MMmarket.png" descr="MMmark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0109" y="2546350"/>
            <a:ext cx="8644582" cy="610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rrelations"/>
          <p:cNvSpPr txBox="1"/>
          <p:nvPr>
            <p:ph type="ctrTitle"/>
          </p:nvPr>
        </p:nvSpPr>
        <p:spPr>
          <a:xfrm>
            <a:off x="1270000" y="429163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Correlations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ross Rating Point for Out of Home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anchor="ctr"/>
          <a:lstStyle>
            <a:lvl1pPr defTabSz="315468">
              <a:defRPr sz="432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Gross Rating Point for Out of Home </a:t>
            </a:r>
          </a:p>
        </p:txBody>
      </p:sp>
      <p:sp>
        <p:nvSpPr>
          <p:cNvPr id="203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0" name="salesvgrp.png" descr="salesvgr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50"/>
            <a:ext cx="106934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ay Per Click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Pay Per Click </a:t>
            </a:r>
          </a:p>
        </p:txBody>
      </p:sp>
      <p:sp>
        <p:nvSpPr>
          <p:cNvPr id="215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16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" name="salesvppc.png" descr="salesvpp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333" y="1822450"/>
            <a:ext cx="10693401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splay spend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Display spend</a:t>
            </a:r>
          </a:p>
        </p:txBody>
      </p:sp>
      <p:sp>
        <p:nvSpPr>
          <p:cNvPr id="228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29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6" name="salesvdsp.png" descr="salesvds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50"/>
            <a:ext cx="106934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mail spend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Email spend</a:t>
            </a:r>
          </a:p>
        </p:txBody>
      </p:sp>
      <p:sp>
        <p:nvSpPr>
          <p:cNvPr id="241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42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9" name="salesveml.png" descr="salesvem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50"/>
            <a:ext cx="106934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ompetitor visits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Competitor visits</a:t>
            </a:r>
          </a:p>
        </p:txBody>
      </p:sp>
      <p:sp>
        <p:nvSpPr>
          <p:cNvPr id="254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55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2" name="salesvCompvisits.png" descr="salesvCompvisi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50"/>
            <a:ext cx="10693400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ocial media mentions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 defTabSz="525779">
              <a:defRPr sz="72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Social media mentions</a:t>
            </a:r>
          </a:p>
        </p:txBody>
      </p:sp>
      <p:sp>
        <p:nvSpPr>
          <p:cNvPr id="267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68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5" name="salesvSMM.png" descr="salesvSM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49"/>
            <a:ext cx="10693400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Deeper dive"/>
          <p:cNvSpPr txBox="1"/>
          <p:nvPr>
            <p:ph type="ctrTitle"/>
          </p:nvPr>
        </p:nvSpPr>
        <p:spPr>
          <a:xfrm>
            <a:off x="1001254" y="3210980"/>
            <a:ext cx="10464801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Deeper dive</a:t>
            </a:r>
          </a:p>
        </p:txBody>
      </p:sp>
      <p:sp>
        <p:nvSpPr>
          <p:cNvPr id="280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Fruit Punch Sales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Fruit Punch Sales</a:t>
            </a:r>
          </a:p>
        </p:txBody>
      </p:sp>
      <p:sp>
        <p:nvSpPr>
          <p:cNvPr id="289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90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97" name="FPvAllSales.png" descr="FPvAllSal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699" y="1822449"/>
            <a:ext cx="10693401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he exercise: You have been tasked to provide top actionable insights to address one, or all, of the following business objectives.…"/>
          <p:cNvSpPr txBox="1"/>
          <p:nvPr>
            <p:ph type="ctrTitle"/>
          </p:nvPr>
        </p:nvSpPr>
        <p:spPr>
          <a:xfrm>
            <a:off x="821432" y="704444"/>
            <a:ext cx="11361936" cy="83447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 algn="l" defTabSz="233679"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The exercise: You have been tasked to provide top actionable insights to address one, or all, of the following business objectives.</a:t>
            </a:r>
          </a:p>
          <a:p>
            <a:pPr marL="444500" indent="-444500" algn="l" defTabSz="233679">
              <a:buSzPct val="145000"/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Increase awareness</a:t>
            </a:r>
          </a:p>
          <a:p>
            <a:pPr marL="444500" indent="-444500" algn="l" defTabSz="233679">
              <a:buSzPct val="145000"/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Increase revenue</a:t>
            </a:r>
          </a:p>
          <a:p>
            <a:pPr marL="444500" indent="-444500" algn="l" defTabSz="233679">
              <a:buSzPct val="145000"/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Sales forecast and media spend for 2010.Please include what channels to continue, or discontinue spending on and at what levels. </a:t>
            </a:r>
          </a:p>
          <a:p>
            <a:pPr marL="444500" indent="-444500" algn="l" defTabSz="233679">
              <a:buSzPct val="145000"/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Manage Inventory (supply/demand) and Production Planning for 2010 - what should the teams expect?</a:t>
            </a:r>
          </a:p>
          <a:p>
            <a:pPr marL="444500" indent="-444500" algn="l" defTabSz="233679">
              <a:buSzPct val="145000"/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Plan cultivation needs for 2011 (assume 2010 is complete) what does the cultivation team need to plant now for future</a:t>
            </a:r>
          </a:p>
          <a:p>
            <a:pPr marL="444500" indent="-444500" algn="l" defTabSz="233679">
              <a:buSzPct val="145000"/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  <a:r>
              <a:t>Product Line Mix recommendations - expansion and contraction- do we have the right mix?</a:t>
            </a:r>
          </a:p>
          <a:p>
            <a:pPr defTabSz="233679"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</a:p>
          <a:p>
            <a:pPr defTabSz="233679"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</a:p>
          <a:p>
            <a:pPr defTabSz="233679">
              <a:defRPr sz="3200">
                <a:latin typeface="Copperplate"/>
                <a:ea typeface="Copperplate"/>
                <a:cs typeface="Copperplate"/>
                <a:sym typeface="Copperplate"/>
              </a:defRPr>
            </a:pPr>
          </a:p>
        </p:txBody>
      </p:sp>
      <p:sp>
        <p:nvSpPr>
          <p:cNvPr id="123" name="Oval"/>
          <p:cNvSpPr/>
          <p:nvPr/>
        </p:nvSpPr>
        <p:spPr>
          <a:xfrm>
            <a:off x="1185333" y="2370666"/>
            <a:ext cx="4069954" cy="1270001"/>
          </a:xfrm>
          <a:prstGeom prst="ellipse">
            <a:avLst/>
          </a:prstGeom>
          <a:ln w="50800">
            <a:solidFill>
              <a:srgbClr val="4450E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Lip Balm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Lip Balm </a:t>
            </a:r>
          </a:p>
        </p:txBody>
      </p:sp>
      <p:sp>
        <p:nvSpPr>
          <p:cNvPr id="302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303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0" name="LBvAllSales.png" descr="LBvAllSal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49"/>
            <a:ext cx="10693401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RP - Fruit Punch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GRP - Fruit Punch</a:t>
            </a:r>
          </a:p>
        </p:txBody>
      </p:sp>
      <p:sp>
        <p:nvSpPr>
          <p:cNvPr id="315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316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3" name="FPSales.png" descr="FPSal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699" y="1822449"/>
            <a:ext cx="10693401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ross Rating Point for Out of Home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anchor="ctr"/>
          <a:lstStyle>
            <a:lvl1pPr defTabSz="315468">
              <a:defRPr sz="432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Gross Rating Point for Out of Home </a:t>
            </a:r>
          </a:p>
        </p:txBody>
      </p:sp>
      <p:sp>
        <p:nvSpPr>
          <p:cNvPr id="326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3" name="salesvgrp.png" descr="salesvgr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50"/>
            <a:ext cx="106934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PC - Fruit Punch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anchor="ctr"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PPC - Fruit Punch</a:t>
            </a:r>
          </a:p>
        </p:txBody>
      </p:sp>
      <p:sp>
        <p:nvSpPr>
          <p:cNvPr id="338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45" name="FP_ppc.png" descr="FP_pp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822450"/>
            <a:ext cx="10693400" cy="755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onclusions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anchor="ctr"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350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To increase revenue, focus on PPC and Fruit Punch as main drivers…"/>
          <p:cNvSpPr txBox="1"/>
          <p:nvPr/>
        </p:nvSpPr>
        <p:spPr>
          <a:xfrm>
            <a:off x="734694" y="3536810"/>
            <a:ext cx="11535412" cy="41277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200000"/>
              </a:lnSpc>
              <a:defRPr>
                <a:latin typeface="Copperplate"/>
                <a:ea typeface="Copperplate"/>
                <a:cs typeface="Copperplate"/>
                <a:sym typeface="Copperplate"/>
              </a:defRPr>
            </a:pP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To increase revenue, focus on PPC and Fruit Punch as main drivers</a:t>
            </a:r>
          </a:p>
          <a:p>
            <a:pPr lvl="1" marL="777875" indent="-333375" algn="l">
              <a:lnSpc>
                <a:spcPct val="200000"/>
              </a:lnSpc>
              <a:buSzPct val="145000"/>
              <a:buChar char="•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GRP, Email, competitor visits, and lip balm sales are also correlated with increased sale to a lesser extent 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Display and social media mentions are not a good ROI and can be reprioritized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urther considerations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anchor="ctr"/>
          <a:lstStyle>
            <a:lvl1pPr defTabSz="484886">
              <a:defRPr sz="664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further considerations</a:t>
            </a:r>
          </a:p>
        </p:txBody>
      </p:sp>
      <p:sp>
        <p:nvSpPr>
          <p:cNvPr id="360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do a deep dive into the bimodal seasonality patterns of the products, why are the most profitable three making money at completely different times than the other ones?…"/>
          <p:cNvSpPr txBox="1"/>
          <p:nvPr/>
        </p:nvSpPr>
        <p:spPr>
          <a:xfrm>
            <a:off x="734694" y="3536810"/>
            <a:ext cx="11535412" cy="41277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200000"/>
              </a:lnSpc>
              <a:defRPr>
                <a:latin typeface="Copperplate"/>
                <a:ea typeface="Copperplate"/>
                <a:cs typeface="Copperplate"/>
                <a:sym typeface="Copperplate"/>
              </a:defRPr>
            </a:pP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do a deep dive into the bimodal seasonality patterns of the products, why are the most profitable three making money at completely different times than the other ones? 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correlation exploration of what drives each of the products, and not just the most popular</a:t>
            </a:r>
          </a:p>
          <a:p>
            <a:pPr marL="333375" indent="-333375" algn="l">
              <a:lnSpc>
                <a:spcPct val="200000"/>
              </a:lnSpc>
              <a:buSzPct val="145000"/>
              <a:buChar char="•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compare spend $ with sales $ to see best ROI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hodology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26" name="Load data into python/pandas…"/>
          <p:cNvSpPr txBox="1"/>
          <p:nvPr/>
        </p:nvSpPr>
        <p:spPr>
          <a:xfrm>
            <a:off x="734694" y="3536810"/>
            <a:ext cx="11535412" cy="41277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200000"/>
              </a:lnSpc>
              <a:defRPr>
                <a:latin typeface="Copperplate"/>
                <a:ea typeface="Copperplate"/>
                <a:cs typeface="Copperplate"/>
                <a:sym typeface="Copperplate"/>
              </a:defRPr>
            </a:pPr>
          </a:p>
          <a:p>
            <a:pPr lvl="1" marL="1111250" indent="-476250" algn="l">
              <a:lnSpc>
                <a:spcPct val="200000"/>
              </a:lnSpc>
              <a:buSzPct val="100000"/>
              <a:buAutoNum type="arabicParenR" startAt="1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Load data into python/pandas</a:t>
            </a:r>
          </a:p>
          <a:p>
            <a:pPr lvl="1" marL="1111250" indent="-476250" algn="l">
              <a:lnSpc>
                <a:spcPct val="200000"/>
              </a:lnSpc>
              <a:buSzPct val="100000"/>
              <a:buAutoNum type="arabicParenR" startAt="1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Fix the formatting and make sure the data types are correct</a:t>
            </a:r>
          </a:p>
          <a:p>
            <a:pPr lvl="1" marL="1111250" indent="-476250" algn="l">
              <a:lnSpc>
                <a:spcPct val="200000"/>
              </a:lnSpc>
              <a:buSzPct val="100000"/>
              <a:buAutoNum type="arabicParenR" startAt="1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Basic stats and data exploration</a:t>
            </a:r>
          </a:p>
          <a:p>
            <a:pPr lvl="1" marL="1111250" indent="-476250" algn="l">
              <a:lnSpc>
                <a:spcPct val="200000"/>
              </a:lnSpc>
              <a:buSzPct val="100000"/>
              <a:buAutoNum type="arabicParenR" startAt="1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Correlation exploration </a:t>
            </a:r>
          </a:p>
          <a:p>
            <a:pPr lvl="1" marL="1111250" indent="-476250" algn="l">
              <a:lnSpc>
                <a:spcPct val="200000"/>
              </a:lnSpc>
              <a:buSzPct val="100000"/>
              <a:buAutoNum type="arabicParenR" startAt="1"/>
              <a:defRPr>
                <a:latin typeface="Copperplate"/>
                <a:ea typeface="Copperplate"/>
                <a:cs typeface="Copperplate"/>
                <a:sym typeface="Copperplate"/>
              </a:defRPr>
            </a:pPr>
            <a:r>
              <a:t>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ploratory"/>
          <p:cNvSpPr txBox="1"/>
          <p:nvPr>
            <p:ph type="ctrTitle"/>
          </p:nvPr>
        </p:nvSpPr>
        <p:spPr>
          <a:xfrm>
            <a:off x="1269999" y="4291632"/>
            <a:ext cx="10464801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Exploratory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op Selling products"/>
          <p:cNvSpPr txBox="1"/>
          <p:nvPr>
            <p:ph type="ctrTitle"/>
          </p:nvPr>
        </p:nvSpPr>
        <p:spPr>
          <a:xfrm>
            <a:off x="1269999" y="701765"/>
            <a:ext cx="10464801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 defTabSz="537463">
              <a:defRPr sz="736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Top Selling products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2241550" y="2393950"/>
          <a:ext cx="6350000" cy="52190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19469"/>
                <a:gridCol w="5456230"/>
              </a:tblGrid>
              <a:tr h="474460">
                <a:tc>
                  <a:txBody>
                    <a:bodyPr/>
                    <a:lstStyle/>
                    <a:p>
                      <a:pPr algn="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D6D5D5"/>
                          </a:solidFill>
                          <a:sym typeface="Helvetica Neue"/>
                        </a:rPr>
                        <a:t>Product Name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D6D5D5"/>
                          </a:solidFill>
                          <a:sym typeface="Helvetica Neue"/>
                        </a:rPr>
                        <a:t>Total Sales</a:t>
                      </a:r>
                    </a:p>
                  </a:txBody>
                  <a:tcPr marL="76200" marR="76200" marT="76200" marB="76200" anchor="ctr" anchorCtr="0" horzOverflow="overflow"/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Fruit Punch - 100 MG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$267,600.00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Lip Balm - CBD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$95,850.00</a:t>
                      </a:r>
                    </a:p>
                  </a:txBody>
                  <a:tcPr marL="76200" marR="76200" marT="76200" marB="76200" anchor="ctr" anchorCtr="0" horzOverflow="overflow"/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Pineappple Express 1G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$62,950.00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WiFi - 1G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$62,100.00</a:t>
                      </a:r>
                    </a:p>
                  </a:txBody>
                  <a:tcPr marL="76200" marR="76200" marT="76200" marB="76200" anchor="ctr" anchorCtr="0" horzOverflow="overflow"/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Cookie Brownie Bar - 10MG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$44,050.00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Cannabis T-Shirt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$42,350.00</a:t>
                      </a:r>
                    </a:p>
                  </a:txBody>
                  <a:tcPr marL="76200" marR="76200" marT="76200" marB="76200" anchor="ctr" anchorCtr="0" horzOverflow="overflow"/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zen pen - 500mg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$23,360.00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Blue Diamond - 3G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$19,110.00</a:t>
                      </a:r>
                    </a:p>
                  </a:txBody>
                  <a:tcPr marL="76200" marR="76200" marT="76200" marB="76200" anchor="ctr" anchorCtr="0" horzOverflow="overflow"/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Nosh OG - 0.3G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$5,580.00</a:t>
                      </a:r>
                    </a:p>
                  </a:txBody>
                  <a:tcPr marL="76200" marR="76200" marT="76200" marB="76200" anchor="ctr" anchorCtr="0" horzOverflow="overflow">
                    <a:solidFill>
                      <a:srgbClr val="F5F5F5"/>
                    </a:solidFill>
                  </a:tcPr>
                </a:tc>
              </a:tr>
              <a:tr h="474460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Blue Dream PreRoll</a:t>
                      </a:r>
                    </a:p>
                  </a:txBody>
                  <a:tcPr marL="76200" marR="76200" marT="76200" marB="762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/>
                      </a:pPr>
                      <a:r>
                        <a:rPr sz="1600">
                          <a:sym typeface="Helvetica Neue"/>
                        </a:rPr>
                        <a:t>$5,125.00</a:t>
                      </a:r>
                    </a:p>
                  </a:txBody>
                  <a:tcPr marL="76200" marR="76200" marT="76200" marB="762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oduct sales over time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 defTabSz="479044">
              <a:defRPr sz="656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Product sales over time </a:t>
            </a:r>
          </a:p>
        </p:txBody>
      </p:sp>
      <p:sp>
        <p:nvSpPr>
          <p:cNvPr id="134" name="Some products have different busy seasons than others"/>
          <p:cNvSpPr txBox="1"/>
          <p:nvPr/>
        </p:nvSpPr>
        <p:spPr>
          <a:xfrm>
            <a:off x="3616731" y="1916001"/>
            <a:ext cx="5771338" cy="5417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Some products have different busy seasons than others </a:t>
            </a:r>
          </a:p>
        </p:txBody>
      </p:sp>
      <p:sp>
        <p:nvSpPr>
          <p:cNvPr id="135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" name="salesbyproduct.png" descr="salesbyprodu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4564" y="2658766"/>
            <a:ext cx="9415672" cy="6653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otal sales over time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 defTabSz="537463">
              <a:defRPr sz="736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Total sales over time</a:t>
            </a:r>
          </a:p>
        </p:txBody>
      </p:sp>
      <p:sp>
        <p:nvSpPr>
          <p:cNvPr id="147" name="combined spending trends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combined spending trends </a:t>
            </a:r>
          </a:p>
        </p:txBody>
      </p:sp>
      <p:sp>
        <p:nvSpPr>
          <p:cNvPr id="148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5" name="totalsalesbydate.png" descr="totalsalesbyd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920" y="2970368"/>
            <a:ext cx="8908960" cy="6295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6" name="salesbyproduct.png" descr="salesbyproduct.png"/>
          <p:cNvPicPr>
            <a:picLocks noChangeAspect="1"/>
          </p:cNvPicPr>
          <p:nvPr/>
        </p:nvPicPr>
        <p:blipFill>
          <a:blip r:embed="rId2">
            <a:extLst/>
          </a:blip>
          <a:srcRect l="6169" t="7133" r="8097" b="7133"/>
          <a:stretch>
            <a:fillRect/>
          </a:stretch>
        </p:blipFill>
        <p:spPr>
          <a:xfrm>
            <a:off x="6026482" y="4693403"/>
            <a:ext cx="6866085" cy="4851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totalsalesbydate.png" descr="totalsalesbydate.png"/>
          <p:cNvPicPr>
            <a:picLocks noChangeAspect="1"/>
          </p:cNvPicPr>
          <p:nvPr/>
        </p:nvPicPr>
        <p:blipFill>
          <a:blip r:embed="rId3">
            <a:extLst/>
          </a:blip>
          <a:srcRect l="8731" t="8731" r="8731" b="8731"/>
          <a:stretch>
            <a:fillRect/>
          </a:stretch>
        </p:blipFill>
        <p:spPr>
          <a:xfrm>
            <a:off x="269920" y="394334"/>
            <a:ext cx="6522006" cy="460878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Oval"/>
          <p:cNvSpPr/>
          <p:nvPr/>
        </p:nvSpPr>
        <p:spPr>
          <a:xfrm>
            <a:off x="3439654" y="1187488"/>
            <a:ext cx="1270001" cy="785367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Oval"/>
          <p:cNvSpPr/>
          <p:nvPr/>
        </p:nvSpPr>
        <p:spPr>
          <a:xfrm>
            <a:off x="353554" y="933488"/>
            <a:ext cx="1270001" cy="785367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ircle"/>
          <p:cNvSpPr/>
          <p:nvPr/>
        </p:nvSpPr>
        <p:spPr>
          <a:xfrm>
            <a:off x="6538454" y="6460744"/>
            <a:ext cx="791492" cy="785368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ircle"/>
          <p:cNvSpPr/>
          <p:nvPr/>
        </p:nvSpPr>
        <p:spPr>
          <a:xfrm>
            <a:off x="6538455" y="7476745"/>
            <a:ext cx="791491" cy="785367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Oval"/>
          <p:cNvSpPr/>
          <p:nvPr/>
        </p:nvSpPr>
        <p:spPr>
          <a:xfrm>
            <a:off x="9738855" y="6460744"/>
            <a:ext cx="791491" cy="1831530"/>
          </a:xfrm>
          <a:prstGeom prst="ellips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Some products more than others drive the trend"/>
          <p:cNvSpPr txBox="1"/>
          <p:nvPr/>
        </p:nvSpPr>
        <p:spPr>
          <a:xfrm>
            <a:off x="8059951" y="1336798"/>
            <a:ext cx="2799009" cy="7576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Some products more than others drive the trend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B7FA91"/>
            </a:gs>
            <a:gs pos="100000">
              <a:srgbClr val="0037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raffic patterns"/>
          <p:cNvSpPr txBox="1"/>
          <p:nvPr>
            <p:ph type="ctrTitle"/>
          </p:nvPr>
        </p:nvSpPr>
        <p:spPr>
          <a:xfrm>
            <a:off x="1270000" y="531982"/>
            <a:ext cx="10464800" cy="11703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/>
          <a:lstStyle>
            <a:lvl1pPr>
              <a:defRPr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Traffic patterns</a:t>
            </a:r>
          </a:p>
        </p:txBody>
      </p:sp>
      <p:sp>
        <p:nvSpPr>
          <p:cNvPr id="176" name="Subtitle"/>
          <p:cNvSpPr txBox="1"/>
          <p:nvPr/>
        </p:nvSpPr>
        <p:spPr>
          <a:xfrm>
            <a:off x="3616731" y="2023951"/>
            <a:ext cx="5771338" cy="3258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1700"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177" name="Circle"/>
          <p:cNvSpPr/>
          <p:nvPr/>
        </p:nvSpPr>
        <p:spPr>
          <a:xfrm>
            <a:off x="6083033" y="6956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Circle"/>
          <p:cNvSpPr/>
          <p:nvPr/>
        </p:nvSpPr>
        <p:spPr>
          <a:xfrm>
            <a:off x="9308833" y="6702806"/>
            <a:ext cx="301244" cy="301244"/>
          </a:xfrm>
          <a:prstGeom prst="ellipse">
            <a:avLst/>
          </a:prstGeom>
          <a:solidFill>
            <a:schemeClr val="accent1">
              <a:alpha val="2690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Circle"/>
          <p:cNvSpPr/>
          <p:nvPr/>
        </p:nvSpPr>
        <p:spPr>
          <a:xfrm>
            <a:off x="1409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ircle"/>
          <p:cNvSpPr/>
          <p:nvPr/>
        </p:nvSpPr>
        <p:spPr>
          <a:xfrm>
            <a:off x="22984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Circle"/>
          <p:cNvSpPr/>
          <p:nvPr/>
        </p:nvSpPr>
        <p:spPr>
          <a:xfrm>
            <a:off x="8140433" y="37344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Circle"/>
          <p:cNvSpPr/>
          <p:nvPr/>
        </p:nvSpPr>
        <p:spPr>
          <a:xfrm>
            <a:off x="11353533" y="3645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Circle"/>
          <p:cNvSpPr/>
          <p:nvPr/>
        </p:nvSpPr>
        <p:spPr>
          <a:xfrm>
            <a:off x="11658333" y="3518526"/>
            <a:ext cx="301244" cy="301244"/>
          </a:xfrm>
          <a:prstGeom prst="ellipse">
            <a:avLst/>
          </a:prstGeom>
          <a:solidFill>
            <a:schemeClr val="accent3">
              <a:alpha val="4417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4" name="MMtraffic.png" descr="MMtraffi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700" y="1975064"/>
            <a:ext cx="10693400" cy="755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