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5" r:id="rId7"/>
    <p:sldId id="296" r:id="rId8"/>
    <p:sldId id="298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646F6-F7A3-4231-AED5-8A78071048B0}" v="73" dt="2021-08-15T20:54:03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2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Gin </a:t>
            </a:r>
            <a:r>
              <a:rPr lang="en-US" sz="4400" dirty="0" err="1">
                <a:solidFill>
                  <a:schemeClr val="tx1"/>
                </a:solidFill>
              </a:rPr>
              <a:t>Scrumy</a:t>
            </a:r>
            <a:r>
              <a:rPr lang="en-US" sz="4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Heather Johnson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CAD5-A29E-4329-97B0-63CD5C32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Roles and their Importance!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238DED-B3FE-464C-91CD-694FC9D77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47" y="2014194"/>
            <a:ext cx="3758074" cy="4017849"/>
          </a:xfrm>
          <a:effectLst>
            <a:softEdge rad="2032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DA31B-FEF9-43FA-9A4C-69A47663E4C4}"/>
              </a:ext>
            </a:extLst>
          </p:cNvPr>
          <p:cNvSpPr txBox="1"/>
          <p:nvPr/>
        </p:nvSpPr>
        <p:spPr>
          <a:xfrm>
            <a:off x="5542671" y="1984660"/>
            <a:ext cx="520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roles and why do we have different roles in a team?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3423-37D0-4204-BD4D-33D146732584}"/>
              </a:ext>
            </a:extLst>
          </p:cNvPr>
          <p:cNvSpPr txBox="1"/>
          <p:nvPr/>
        </p:nvSpPr>
        <p:spPr>
          <a:xfrm>
            <a:off x="5542671" y="2740912"/>
            <a:ext cx="5205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Product Owner knows what the client wants.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865D2-1FF4-4986-B349-93D6B477CB82}"/>
              </a:ext>
            </a:extLst>
          </p:cNvPr>
          <p:cNvSpPr txBox="1"/>
          <p:nvPr/>
        </p:nvSpPr>
        <p:spPr>
          <a:xfrm>
            <a:off x="5542671" y="3323491"/>
            <a:ext cx="5205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Master keeps everyone on par.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2C9BF-6621-475E-97DC-3146B2104201}"/>
              </a:ext>
            </a:extLst>
          </p:cNvPr>
          <p:cNvSpPr txBox="1"/>
          <p:nvPr/>
        </p:nvSpPr>
        <p:spPr>
          <a:xfrm>
            <a:off x="5542671" y="4667959"/>
            <a:ext cx="520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Testers check, check and recheck!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856E3-668B-4D84-81DA-F8FDE39A4CC3}"/>
              </a:ext>
            </a:extLst>
          </p:cNvPr>
          <p:cNvSpPr txBox="1"/>
          <p:nvPr/>
        </p:nvSpPr>
        <p:spPr>
          <a:xfrm>
            <a:off x="5542671" y="3811055"/>
            <a:ext cx="5205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Developers create the product while maintaining fluidity.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7628-BE42-41E7-9B87-8D3CF6AE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39" y="642938"/>
            <a:ext cx="10058400" cy="1371600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dirty="0"/>
              <a:t>User Stories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5A162342-2342-40B0-B9C5-4C85AA7E9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07300">
            <a:off x="7692424" y="1688306"/>
            <a:ext cx="3752617" cy="2338779"/>
          </a:xfrm>
          <a:effectLst>
            <a:softEdge rad="63500"/>
          </a:effectLst>
        </p:spPr>
      </p:pic>
      <p:pic>
        <p:nvPicPr>
          <p:cNvPr id="7" name="Picture 6" descr="A bookshelf with books on it&#10;&#10;Description automatically generated with low confidence">
            <a:extLst>
              <a:ext uri="{FF2B5EF4-FFF2-40B4-BE49-F238E27FC236}">
                <a16:creationId xmlns:a16="http://schemas.microsoft.com/office/drawing/2014/main" id="{36476DA3-CD6C-4117-93AC-B039160D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36523">
            <a:off x="5335536" y="4407186"/>
            <a:ext cx="3143250" cy="1760220"/>
          </a:xfrm>
          <a:prstGeom prst="rect">
            <a:avLst/>
          </a:prstGeom>
          <a:effectLst>
            <a:softEdge rad="63500"/>
          </a:effectLst>
          <a:scene3d>
            <a:camera prst="orthographicFront"/>
            <a:lightRig rig="freezing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DC2BB-66EC-47FB-9B05-776482291A06}"/>
              </a:ext>
            </a:extLst>
          </p:cNvPr>
          <p:cNvSpPr txBox="1"/>
          <p:nvPr/>
        </p:nvSpPr>
        <p:spPr>
          <a:xfrm>
            <a:off x="506240" y="2014538"/>
            <a:ext cx="492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a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istening to their wants and needs for the application to give us guidance.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DB6CD-647A-4A91-ADD6-FB3AFE843CDA}"/>
              </a:ext>
            </a:extLst>
          </p:cNvPr>
          <p:cNvSpPr txBox="1"/>
          <p:nvPr/>
        </p:nvSpPr>
        <p:spPr>
          <a:xfrm>
            <a:off x="506237" y="2931306"/>
            <a:ext cx="492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a typeface="Times New Roman" panose="02020603050405020304" pitchFamily="18" charset="0"/>
              </a:rPr>
              <a:t>The step-by-step process promote flexibility.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9DE06-3137-4A10-BF23-E4F65DAF4EDA}"/>
              </a:ext>
            </a:extLst>
          </p:cNvPr>
          <p:cNvSpPr txBox="1"/>
          <p:nvPr/>
        </p:nvSpPr>
        <p:spPr>
          <a:xfrm>
            <a:off x="496896" y="3895364"/>
            <a:ext cx="49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Expression of the demand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A6330-CDCF-432F-B5F1-DAAA6E55F596}"/>
              </a:ext>
            </a:extLst>
          </p:cNvPr>
          <p:cNvSpPr txBox="1"/>
          <p:nvPr/>
        </p:nvSpPr>
        <p:spPr>
          <a:xfrm>
            <a:off x="506237" y="4644572"/>
            <a:ext cx="338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Listen, learn and lead!</a:t>
            </a:r>
          </a:p>
        </p:txBody>
      </p:sp>
    </p:spTree>
    <p:extLst>
      <p:ext uri="{BB962C8B-B14F-4D97-AF65-F5344CB8AC3E}">
        <p14:creationId xmlns:p14="http://schemas.microsoft.com/office/powerpoint/2010/main" val="318352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92E3-B051-4E83-A56C-A4A58C10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Change of Plans…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34A7-5BAC-4F3A-BE07-E145DEDA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258" y="4096657"/>
            <a:ext cx="5029200" cy="440232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The Agile approach fosters an flexible environment.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0BD2B-3867-4A95-89BB-07C14770E847}"/>
              </a:ext>
            </a:extLst>
          </p:cNvPr>
          <p:cNvSpPr txBox="1"/>
          <p:nvPr/>
        </p:nvSpPr>
        <p:spPr>
          <a:xfrm>
            <a:off x="645886" y="1841278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Sudden changes via the client are not uncommon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70D02-9506-4478-9056-D666F158E488}"/>
              </a:ext>
            </a:extLst>
          </p:cNvPr>
          <p:cNvSpPr txBox="1"/>
          <p:nvPr/>
        </p:nvSpPr>
        <p:spPr>
          <a:xfrm>
            <a:off x="6861631" y="4925090"/>
            <a:ext cx="486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Creating maintainable code means that changes can be made without sacrificing the entire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82464-ED7A-4805-9B03-AB3C4E68CD36}"/>
              </a:ext>
            </a:extLst>
          </p:cNvPr>
          <p:cNvSpPr txBox="1"/>
          <p:nvPr/>
        </p:nvSpPr>
        <p:spPr>
          <a:xfrm>
            <a:off x="645886" y="2632868"/>
            <a:ext cx="466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Waterfall approach develops and plans everything from the beginning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965FB-A433-4692-AF7F-FC76DAB682E3}"/>
              </a:ext>
            </a:extLst>
          </p:cNvPr>
          <p:cNvSpPr txBox="1"/>
          <p:nvPr/>
        </p:nvSpPr>
        <p:spPr>
          <a:xfrm>
            <a:off x="645886" y="3498282"/>
            <a:ext cx="427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This can cause confusion and frustration for the team and the client.</a:t>
            </a:r>
          </a:p>
        </p:txBody>
      </p:sp>
      <p:pic>
        <p:nvPicPr>
          <p:cNvPr id="11" name="Picture 10" descr="A person looking at a computer&#10;&#10;Description automatically generated with low confidence">
            <a:extLst>
              <a:ext uri="{FF2B5EF4-FFF2-40B4-BE49-F238E27FC236}">
                <a16:creationId xmlns:a16="http://schemas.microsoft.com/office/drawing/2014/main" id="{AEEEAA90-06F3-4828-B312-3810A647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386" y="1712316"/>
            <a:ext cx="2986542" cy="1987408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C72B450-45A0-4979-9C3C-83A7A2AC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68" y="4508200"/>
            <a:ext cx="3482975" cy="17072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2530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A50C-AAA6-4DC8-A1E1-CE5E1B60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396F-976A-4238-BC71-63A7D62E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10" y="2103120"/>
            <a:ext cx="6116471" cy="558193"/>
          </a:xfrm>
        </p:spPr>
        <p:txBody>
          <a:bodyPr/>
          <a:lstStyle/>
          <a:p>
            <a:r>
              <a:rPr lang="en-US" sz="1800" dirty="0">
                <a:effectLst/>
                <a:ea typeface="Times New Roman" panose="02020603050405020304" pitchFamily="18" charset="0"/>
              </a:rPr>
              <a:t>It evokes the team in consistent communication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F3F824-5809-4FDE-AF9D-73BF633CDECA}"/>
              </a:ext>
            </a:extLst>
          </p:cNvPr>
          <p:cNvSpPr txBox="1">
            <a:spLocks/>
          </p:cNvSpPr>
          <p:nvPr/>
        </p:nvSpPr>
        <p:spPr>
          <a:xfrm>
            <a:off x="4287230" y="2869672"/>
            <a:ext cx="6116471" cy="558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Times New Roman" panose="02020603050405020304" pitchFamily="18" charset="0"/>
              </a:rPr>
              <a:t>Lack of communication can leave team members feeling isolated.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93D5E5-8D3C-42D9-A91A-EFF109A8250F}"/>
              </a:ext>
            </a:extLst>
          </p:cNvPr>
          <p:cNvSpPr txBox="1">
            <a:spLocks/>
          </p:cNvSpPr>
          <p:nvPr/>
        </p:nvSpPr>
        <p:spPr>
          <a:xfrm>
            <a:off x="5318509" y="4110732"/>
            <a:ext cx="6116471" cy="558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Times New Roman" panose="02020603050405020304" pitchFamily="18" charset="0"/>
              </a:rPr>
              <a:t>New developers thrive in open and frequent communication.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A3C0BB-3B89-405D-A3B3-D0A01CCF69EA}"/>
              </a:ext>
            </a:extLst>
          </p:cNvPr>
          <p:cNvSpPr txBox="1">
            <a:spLocks/>
          </p:cNvSpPr>
          <p:nvPr/>
        </p:nvSpPr>
        <p:spPr>
          <a:xfrm>
            <a:off x="5318509" y="5025137"/>
            <a:ext cx="6116471" cy="558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Times New Roman" panose="02020603050405020304" pitchFamily="18" charset="0"/>
              </a:rPr>
              <a:t>Problems are addressed quicker and fixed with more efficiency.</a:t>
            </a:r>
            <a:endParaRPr lang="en-US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9BECE3-FBDC-4086-AEF3-0689B84E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4" y="2014194"/>
            <a:ext cx="2771775" cy="16478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4DF2C55-803D-4DAD-8529-1AF27259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98" y="4029603"/>
            <a:ext cx="2993460" cy="224220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52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AF2E-752C-4A46-B8EA-79085D22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DC1E-9212-49D8-B137-07AEDC7E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399" cy="3849624"/>
          </a:xfrm>
        </p:spPr>
        <p:txBody>
          <a:bodyPr/>
          <a:lstStyle/>
          <a:p>
            <a:pPr marL="360045" marR="0" indent="-360045">
              <a:lnSpc>
                <a:spcPct val="20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Gefroh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(2020, February 26).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effectively lead an inexperienced team of junior developers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Medium. https://jgefroh.medium.com/how-to-effectively-lead-an-inexperienced-team-of-junior-developers-1250bb0e354b. </a:t>
            </a:r>
          </a:p>
          <a:p>
            <a:pPr marL="360045" marR="0" indent="-360045">
              <a:lnSpc>
                <a:spcPct val="20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Morlion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(2021, June 3).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12 AGILE principles: What are they and do they still matter?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Plutora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https://www.plutora.com/blog/12-agile-principles.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{3B088C4F-A6C6-4CED-924D-E96DDC2CC4D3}tf56219246_win32</Template>
  <TotalTime>74</TotalTime>
  <Words>258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Next LT Pro</vt:lpstr>
      <vt:lpstr>Avenir Next LT Pro Light</vt:lpstr>
      <vt:lpstr>Courier New</vt:lpstr>
      <vt:lpstr>Garamond</vt:lpstr>
      <vt:lpstr>Times New Roman</vt:lpstr>
      <vt:lpstr>Wingdings</vt:lpstr>
      <vt:lpstr>SavonVTI</vt:lpstr>
      <vt:lpstr>Gin Scrumy!</vt:lpstr>
      <vt:lpstr>Team Roles and their Importance!</vt:lpstr>
      <vt:lpstr>User Stories</vt:lpstr>
      <vt:lpstr>A Change of Plans…</vt:lpstr>
      <vt:lpstr>Pros and Cons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 Scrumy!</dc:title>
  <dc:creator>Heather Johnson</dc:creator>
  <cp:lastModifiedBy>Heather Johnson</cp:lastModifiedBy>
  <cp:revision>2</cp:revision>
  <dcterms:created xsi:type="dcterms:W3CDTF">2021-08-15T01:36:34Z</dcterms:created>
  <dcterms:modified xsi:type="dcterms:W3CDTF">2021-08-22T21:25:31Z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