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48" r:id="rId3"/>
    <p:sldId id="356" r:id="rId4"/>
    <p:sldId id="321" r:id="rId5"/>
    <p:sldId id="334" r:id="rId6"/>
    <p:sldId id="318" r:id="rId7"/>
    <p:sldId id="351" r:id="rId8"/>
    <p:sldId id="352" r:id="rId9"/>
    <p:sldId id="355" r:id="rId10"/>
    <p:sldId id="350" r:id="rId11"/>
    <p:sldId id="358" r:id="rId12"/>
    <p:sldId id="359" r:id="rId13"/>
    <p:sldId id="354" r:id="rId14"/>
    <p:sldId id="357" r:id="rId15"/>
    <p:sldId id="353" r:id="rId16"/>
    <p:sldId id="360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928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2365">
          <p15:clr>
            <a:srgbClr val="A4A3A4"/>
          </p15:clr>
        </p15:guide>
        <p15:guide id="6" orient="horz" pos="3979">
          <p15:clr>
            <a:srgbClr val="A4A3A4"/>
          </p15:clr>
        </p15:guide>
        <p15:guide id="7" pos="2832">
          <p15:clr>
            <a:srgbClr val="A4A3A4"/>
          </p15:clr>
        </p15:guide>
        <p15:guide id="8" pos="287">
          <p15:clr>
            <a:srgbClr val="A4A3A4"/>
          </p15:clr>
        </p15:guide>
        <p15:guide id="9" pos="5474">
          <p15:clr>
            <a:srgbClr val="A4A3A4"/>
          </p15:clr>
        </p15:guide>
        <p15:guide id="10" pos="1987">
          <p15:clr>
            <a:srgbClr val="A4A3A4"/>
          </p15:clr>
        </p15:guide>
        <p15:guide id="11" pos="3726">
          <p15:clr>
            <a:srgbClr val="A4A3A4"/>
          </p15:clr>
        </p15:guide>
        <p15:guide id="12" pos="3786">
          <p15:clr>
            <a:srgbClr val="A4A3A4"/>
          </p15:clr>
        </p15:guide>
        <p15:guide id="13" pos="2037">
          <p15:clr>
            <a:srgbClr val="A4A3A4"/>
          </p15:clr>
        </p15:guide>
        <p15:guide id="14" pos="2928">
          <p15:clr>
            <a:srgbClr val="A4A3A4"/>
          </p15:clr>
        </p15:guide>
        <p15:guide id="15" pos="2883">
          <p15:clr>
            <a:srgbClr val="A4A3A4"/>
          </p15:clr>
        </p15:guide>
        <p15:guide id="16" pos="3201">
          <p15:clr>
            <a:srgbClr val="A4A3A4"/>
          </p15:clr>
        </p15:guide>
        <p15:guide id="17" orient="horz" pos="142">
          <p15:clr>
            <a:srgbClr val="A4A3A4"/>
          </p15:clr>
        </p15:guide>
        <p15:guide id="18" orient="horz" pos="287">
          <p15:clr>
            <a:srgbClr val="A4A3A4"/>
          </p15:clr>
        </p15:guide>
        <p15:guide id="19" orient="horz" pos="921">
          <p15:clr>
            <a:srgbClr val="A4A3A4"/>
          </p15:clr>
        </p15:guide>
        <p15:guide id="20" orient="horz" pos="1300">
          <p15:clr>
            <a:srgbClr val="A4A3A4"/>
          </p15:clr>
        </p15:guide>
        <p15:guide id="21" orient="horz" pos="2161">
          <p15:clr>
            <a:srgbClr val="A4A3A4"/>
          </p15:clr>
        </p15:guide>
        <p15:guide id="22" orient="horz" pos="3688">
          <p15:clr>
            <a:srgbClr val="A4A3A4"/>
          </p15:clr>
        </p15:guide>
        <p15:guide id="23" orient="horz" pos="4004">
          <p15:clr>
            <a:srgbClr val="A4A3A4"/>
          </p15:clr>
        </p15:guide>
        <p15:guide id="24" orient="horz" pos="4181">
          <p15:clr>
            <a:srgbClr val="A4A3A4"/>
          </p15:clr>
        </p15:guide>
        <p15:guide id="25" orient="horz" pos="2339">
          <p15:clr>
            <a:srgbClr val="A4A3A4"/>
          </p15:clr>
        </p15:guide>
        <p15:guide id="26" pos="144">
          <p15:clr>
            <a:srgbClr val="A4A3A4"/>
          </p15:clr>
        </p15:guide>
        <p15:guide id="27" pos="290">
          <p15:clr>
            <a:srgbClr val="A4A3A4"/>
          </p15:clr>
        </p15:guide>
        <p15:guide id="28" pos="1976">
          <p15:clr>
            <a:srgbClr val="A4A3A4"/>
          </p15:clr>
        </p15:guide>
        <p15:guide id="29" pos="2031">
          <p15:clr>
            <a:srgbClr val="A4A3A4"/>
          </p15:clr>
        </p15:guide>
        <p15:guide id="30" pos="2767">
          <p15:clr>
            <a:srgbClr val="A4A3A4"/>
          </p15:clr>
        </p15:guide>
        <p15:guide id="31" pos="5471">
          <p15:clr>
            <a:srgbClr val="A4A3A4"/>
          </p15:clr>
        </p15:guide>
        <p15:guide id="32" pos="2996">
          <p15:clr>
            <a:srgbClr val="A4A3A4"/>
          </p15:clr>
        </p15:guide>
        <p15:guide id="33" pos="3725">
          <p15:clr>
            <a:srgbClr val="A4A3A4"/>
          </p15:clr>
        </p15:guide>
        <p15:guide id="34" pos="3787">
          <p15:clr>
            <a:srgbClr val="A4A3A4"/>
          </p15:clr>
        </p15:guide>
        <p15:guide id="35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7" autoAdjust="0"/>
    <p:restoredTop sz="95833" autoAdjust="0"/>
  </p:normalViewPr>
  <p:slideViewPr>
    <p:cSldViewPr snapToGrid="0" snapToObjects="1">
      <p:cViewPr>
        <p:scale>
          <a:sx n="130" d="100"/>
          <a:sy n="130" d="100"/>
        </p:scale>
        <p:origin x="424" y="144"/>
      </p:cViewPr>
      <p:guideLst>
        <p:guide orient="horz" pos="2160"/>
        <p:guide orient="horz" pos="720"/>
        <p:guide orient="horz" pos="928"/>
        <p:guide orient="horz" pos="288"/>
        <p:guide orient="horz" pos="2365"/>
        <p:guide orient="horz" pos="3979"/>
        <p:guide pos="2832"/>
        <p:guide pos="287"/>
        <p:guide pos="5474"/>
        <p:guide pos="1987"/>
        <p:guide pos="3726"/>
        <p:guide pos="3786"/>
        <p:guide pos="2037"/>
        <p:guide pos="2928"/>
        <p:guide pos="2883"/>
        <p:guide pos="3201"/>
        <p:guide orient="horz" pos="142"/>
        <p:guide orient="horz" pos="287"/>
        <p:guide orient="horz" pos="921"/>
        <p:guide orient="horz" pos="1300"/>
        <p:guide orient="horz" pos="2161"/>
        <p:guide orient="horz" pos="3688"/>
        <p:guide orient="horz" pos="4004"/>
        <p:guide orient="horz" pos="4181"/>
        <p:guide orient="horz" pos="2339"/>
        <p:guide pos="144"/>
        <p:guide pos="290"/>
        <p:guide pos="1976"/>
        <p:guide pos="2031"/>
        <p:guide pos="2767"/>
        <p:guide pos="5471"/>
        <p:guide pos="2996"/>
        <p:guide pos="3725"/>
        <p:guide pos="378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05FA3-DF84-4C9C-95EF-319FFBAB47E8}" type="datetimeFigureOut">
              <a:rPr lang="en-US" smtClean="0">
                <a:latin typeface="Arial" pitchFamily="34" charset="0"/>
              </a:rPr>
              <a:pPr/>
              <a:t>3/25/19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30AC2-4D9B-42B8-851F-F745CBB15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51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AB2D76C-F225-47E4-8870-016D40065085}" type="datetimeFigureOut">
              <a:rPr lang="en-US" smtClean="0"/>
              <a:pPr/>
              <a:t>3/25/19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E316562-8D5B-4FA8-A1F8-64F74D39F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4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1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77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8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2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0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9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9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4DB2-CC08-894F-8672-71E3FC605D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4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6562-8D5B-4FA8-A1F8-64F74D39FB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68879"/>
            <a:ext cx="6172200" cy="228600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92040"/>
            <a:ext cx="4572000" cy="9144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5486400" cy="219456"/>
          </a:xfrm>
        </p:spPr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4808" y="452733"/>
            <a:ext cx="2835466" cy="348317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64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7199" y="1463040"/>
            <a:ext cx="7040880" cy="43891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7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57941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57207" y="1463040"/>
            <a:ext cx="3928859" cy="438912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baseline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0" y="1463675"/>
            <a:ext cx="3931920" cy="50292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563" y="2057399"/>
            <a:ext cx="3932237" cy="3794760"/>
          </a:xfrm>
          <a:solidFill>
            <a:schemeClr val="bg2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gray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0"/>
            <a:ext cx="4041648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4041648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63040"/>
            <a:ext cx="4041648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57400"/>
            <a:ext cx="4041648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463040"/>
            <a:ext cx="2679192" cy="50260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2679192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2406" y="1463040"/>
            <a:ext cx="2679192" cy="50260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4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2406" y="2057400"/>
            <a:ext cx="2679192" cy="3794760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07608" y="2057400"/>
            <a:ext cx="2679192" cy="3794125"/>
          </a:xfrm>
          <a:solidFill>
            <a:schemeClr val="bg2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07608" y="1463040"/>
            <a:ext cx="2676525" cy="50292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3" y="2057400"/>
            <a:ext cx="8229600" cy="37947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463040"/>
            <a:ext cx="8229600" cy="50260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2" y="5394960"/>
            <a:ext cx="8229597" cy="457200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45720" bIns="45720" anchor="ctr" anchorCtr="0"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132320" cy="1371600"/>
          </a:xfrm>
        </p:spPr>
        <p:txBody>
          <a:bodyPr rIns="0" anchor="b" anchorCtr="0"/>
          <a:lstStyle>
            <a:lvl1pPr algn="l">
              <a:lnSpc>
                <a:spcPct val="90000"/>
              </a:lnSpc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11680"/>
            <a:ext cx="3657600" cy="1005840"/>
          </a:xfrm>
        </p:spPr>
        <p:txBody>
          <a:bodyPr rIns="0" anchor="t" anchorCtr="0"/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500338" y="16932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521388" y="6518099"/>
            <a:ext cx="1193987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7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ChangeAspect="1"/>
          </p:cNvSpPr>
          <p:nvPr/>
        </p:nvSpPr>
        <p:spPr bwMode="auto">
          <a:xfrm>
            <a:off x="236301" y="228429"/>
            <a:ext cx="185771" cy="185771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82296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38912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7200" y="6492240"/>
            <a:ext cx="5486400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14816" y="6532753"/>
            <a:ext cx="32004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7521388" y="6518099"/>
            <a:ext cx="1193987" cy="146673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73" r:id="rId5"/>
    <p:sldLayoutId id="2147483653" r:id="rId6"/>
    <p:sldLayoutId id="2147483671" r:id="rId7"/>
    <p:sldLayoutId id="2147483663" r:id="rId8"/>
    <p:sldLayoutId id="2147483651" r:id="rId9"/>
    <p:sldLayoutId id="2147483654" r:id="rId10"/>
    <p:sldLayoutId id="2147483655" r:id="rId1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rgbClr val="37BAAB"/>
        </a:buClr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rgbClr val="37BAA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rgbClr val="37BAAB"/>
        </a:buClr>
        <a:buFont typeface="Lucida Grande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rgbClr val="37BAAB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rgbClr val="37BAAB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rtesting.com/v/482a51f3-0bf0-4685-8ed7-d0779d04e4bc?encrypted_video_handle=009f5a10-2b1d-49ef-a9fb-0536a3980b97&amp;shared=I3SQcxDZ" TargetMode="External"/><Relationship Id="rId4" Type="http://schemas.openxmlformats.org/officeDocument/2006/relationships/hyperlink" Target="https://www.usertesting.com/v/09c738bb-24bf-4540-840f-063c78f195f2?encrypted_video_handle=965acc6c-4f73-490d-b969-bc1e78f2dc02&amp;shared=dqMBc0qN" TargetMode="External"/><Relationship Id="rId5" Type="http://schemas.openxmlformats.org/officeDocument/2006/relationships/hyperlink" Target="https://www.usertesting.com/v/85d6ff17-8e4b-418e-b69a-18efa49753bc?encrypted_video_handle=4c9ee868-a354-4e38-8041-5ad607817bd8&amp;shared=Tos_P1Wl" TargetMode="External"/><Relationship Id="rId6" Type="http://schemas.openxmlformats.org/officeDocument/2006/relationships/hyperlink" Target="https://www.usertesting.com/v/4c33c993-140c-48cd-ae13-03db824c18c8?encrypted_video_handle=2e420746-87eb-40f6-b5f3-3e02015a953b&amp;shared=VCKrYhtK" TargetMode="External"/><Relationship Id="rId7" Type="http://schemas.openxmlformats.org/officeDocument/2006/relationships/hyperlink" Target="https://www.usertesting.com/v/f2a0095b-3619-41d2-80b1-f9d56264a565?encrypted_video_handle=caf157f5-9a5b-4863-8f20-e133d47fba16&amp;shared=fz6GHaYn" TargetMode="External"/><Relationship Id="rId8" Type="http://schemas.openxmlformats.org/officeDocument/2006/relationships/hyperlink" Target="https://www.usertesting.com/v/0998adfc-0e52-4d2d-9175-0862d605a99c?encrypted_video_handle=1a430453-1b54-4b50-b180-3c7a3cffada7&amp;shared=pCu6V4tC" TargetMode="External"/><Relationship Id="rId9" Type="http://schemas.openxmlformats.org/officeDocument/2006/relationships/hyperlink" Target="https://www.usertesting.com/v/0f182a49-5e40-4742-9891-4171e696517f?encrypted_video_handle=7396ff06-4710-4859-b386-2f509d7d4932&amp;shared=Xr3vqXIk" TargetMode="External"/><Relationship Id="rId10" Type="http://schemas.openxmlformats.org/officeDocument/2006/relationships/hyperlink" Target="https://www.usertesting.com/v/ca4a48c2-deca-44d9-b83a-f88d6eb47621?encrypted_video_handle=6528e0b4-f016-4ba2-9aed-6b6aad423d92&amp;shared=MTCxWior" TargetMode="External"/><Relationship Id="rId11" Type="http://schemas.openxmlformats.org/officeDocument/2006/relationships/hyperlink" Target="https://www.usertesting.com/v/83f55085-709d-45bd-aa33-264809b5b876?encrypted_video_handle=b42bc9b2-76b4-47d7-806a-982ae18089b8&amp;shared=4fUcYGxv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468879"/>
            <a:ext cx="7984274" cy="2286000"/>
          </a:xfrm>
        </p:spPr>
        <p:txBody>
          <a:bodyPr/>
          <a:lstStyle/>
          <a:p>
            <a:r>
              <a:rPr lang="en-US" sz="4400" dirty="0" err="1"/>
              <a:t>MinuteClinic</a:t>
            </a:r>
            <a:r>
              <a:rPr lang="en-US" sz="4400" dirty="0"/>
              <a:t> </a:t>
            </a:r>
            <a:r>
              <a:rPr lang="en-US" sz="4400" dirty="0" smtClean="0"/>
              <a:t>Clinic Locator &amp; Details Redesign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Gioranino</a:t>
            </a:r>
            <a:endParaRPr lang="en-US" dirty="0"/>
          </a:p>
          <a:p>
            <a:r>
              <a:rPr lang="en-US" dirty="0" smtClean="0"/>
              <a:t>03/22/2019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526436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 Clinic </a:t>
            </a:r>
            <a:r>
              <a:rPr lang="en-US" dirty="0" smtClean="0"/>
              <a:t>Details - </a:t>
            </a:r>
            <a:r>
              <a:rPr lang="en-US" dirty="0"/>
              <a:t>Mobile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463040"/>
            <a:ext cx="4743451" cy="438912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Most users understood actual holiday hours were being displayed.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When asked about pricing, some users weren’t sure where to find the information  and others thought it could be under services or insurance &amp; billing.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When asked what they expected to see if they clicked on “Visit length tool”</a:t>
            </a:r>
          </a:p>
          <a:p>
            <a:pPr marL="514350" lvl="1" indent="-285750">
              <a:buFont typeface="Arial" charset="0"/>
              <a:buChar char="•"/>
            </a:pPr>
            <a:r>
              <a:rPr lang="en-US" i="1" dirty="0" smtClean="0"/>
              <a:t>“I would expect to see the current wait for the clinic”</a:t>
            </a:r>
          </a:p>
          <a:p>
            <a:pPr marL="514350" lvl="1" indent="-285750">
              <a:buFont typeface="Arial" charset="0"/>
              <a:buChar char="•"/>
            </a:pPr>
            <a:r>
              <a:rPr lang="en-US" b="0" i="1" dirty="0" smtClean="0"/>
              <a:t>“Would expect to see questions about the nature of the visit and it would estimate how long the visit would take”</a:t>
            </a:r>
          </a:p>
          <a:p>
            <a:pPr marL="514350" lvl="1" indent="-285750">
              <a:buFont typeface="Arial" charset="0"/>
              <a:buChar char="•"/>
            </a:pP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1098039"/>
            <a:ext cx="2408904" cy="50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590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 Clinic </a:t>
            </a:r>
            <a:r>
              <a:rPr lang="en-US" dirty="0" smtClean="0"/>
              <a:t>Details - </a:t>
            </a:r>
            <a:r>
              <a:rPr lang="en-US" dirty="0"/>
              <a:t>Mobile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463040"/>
            <a:ext cx="4743451" cy="438912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Users preferred a “get directions” button on mobile and expected it to launch their preferred navigation app.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6" y="1216152"/>
            <a:ext cx="2703872" cy="46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14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Clinic Details - Desktop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114801" cy="46360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6152"/>
            <a:ext cx="4338324" cy="35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41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Clinic Details -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743451" cy="46360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Text of this holiday hours treatment led users to expect to click on the text to view the actual hours.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Participants understood and appreciated having today’s hours at the top and highlighted.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45" y="919926"/>
            <a:ext cx="2713702" cy="46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35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Clinic Details -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743451" cy="46360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Participants were able to quickly locate pricing and insurance information.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Some participants had trouble locating nearby clinic information (lowest on the page).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45" y="919926"/>
            <a:ext cx="2713702" cy="46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87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Quick View -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743451" cy="46360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Most users felt the quick-view offered them all the information they would need.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Some users struggled to locate the “view more details” link.</a:t>
            </a:r>
          </a:p>
          <a:p>
            <a:pPr marL="285750" indent="-285750">
              <a:buFont typeface="Arial" charset="0"/>
              <a:buChar char="•"/>
            </a:pPr>
            <a:endParaRPr lang="en-US" b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45" y="919926"/>
            <a:ext cx="2713703" cy="46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83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Links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7860891" cy="4636008"/>
          </a:xfrm>
        </p:spPr>
        <p:txBody>
          <a:bodyPr/>
          <a:lstStyle/>
          <a:p>
            <a:r>
              <a:rPr lang="en-US" sz="1600" u="sng" dirty="0">
                <a:hlinkClick r:id="rId3"/>
              </a:rPr>
              <a:t>Session </a:t>
            </a:r>
            <a:r>
              <a:rPr lang="en-US" sz="1600" u="sng" dirty="0" smtClean="0">
                <a:hlinkClick r:id="rId3"/>
              </a:rPr>
              <a:t>1</a:t>
            </a:r>
            <a:endParaRPr lang="en-US" sz="1600" b="0" dirty="0"/>
          </a:p>
          <a:p>
            <a:r>
              <a:rPr lang="en-US" sz="1600" u="sng" dirty="0">
                <a:hlinkClick r:id="rId4"/>
              </a:rPr>
              <a:t>Session </a:t>
            </a:r>
            <a:r>
              <a:rPr lang="en-US" sz="1600" u="sng" dirty="0" smtClean="0">
                <a:hlinkClick r:id="rId4"/>
              </a:rPr>
              <a:t>2</a:t>
            </a:r>
            <a:endParaRPr lang="en-US" sz="1600" b="0" dirty="0"/>
          </a:p>
          <a:p>
            <a:r>
              <a:rPr lang="en-US" sz="1600" u="sng" dirty="0">
                <a:hlinkClick r:id="rId5"/>
              </a:rPr>
              <a:t>Session </a:t>
            </a:r>
            <a:r>
              <a:rPr lang="en-US" sz="1600" u="sng" dirty="0" smtClean="0">
                <a:hlinkClick r:id="rId5"/>
              </a:rPr>
              <a:t>3</a:t>
            </a:r>
            <a:endParaRPr lang="en-US" sz="1600" b="0" dirty="0"/>
          </a:p>
          <a:p>
            <a:r>
              <a:rPr lang="en-US" sz="1600" u="sng" dirty="0">
                <a:hlinkClick r:id="rId6"/>
              </a:rPr>
              <a:t>Session </a:t>
            </a:r>
            <a:r>
              <a:rPr lang="en-US" sz="1600" u="sng" dirty="0" smtClean="0">
                <a:hlinkClick r:id="rId6"/>
              </a:rPr>
              <a:t>4</a:t>
            </a:r>
            <a:endParaRPr lang="en-US" sz="1600" b="0" dirty="0"/>
          </a:p>
          <a:p>
            <a:r>
              <a:rPr lang="en-US" sz="1600" u="sng" dirty="0">
                <a:hlinkClick r:id="rId7"/>
              </a:rPr>
              <a:t>Session </a:t>
            </a:r>
            <a:r>
              <a:rPr lang="en-US" sz="1600" u="sng" dirty="0" smtClean="0">
                <a:hlinkClick r:id="rId7"/>
              </a:rPr>
              <a:t>5</a:t>
            </a:r>
            <a:endParaRPr lang="en-US" sz="1600" b="0" dirty="0"/>
          </a:p>
          <a:p>
            <a:r>
              <a:rPr lang="en-US" sz="1600" u="sng" dirty="0">
                <a:hlinkClick r:id="rId8"/>
              </a:rPr>
              <a:t>Session </a:t>
            </a:r>
            <a:r>
              <a:rPr lang="en-US" sz="1600" u="sng" dirty="0" smtClean="0">
                <a:hlinkClick r:id="rId8"/>
              </a:rPr>
              <a:t>6</a:t>
            </a:r>
            <a:endParaRPr lang="en-US" sz="1600" b="0" dirty="0"/>
          </a:p>
          <a:p>
            <a:r>
              <a:rPr lang="en-US" sz="1600" u="sng" dirty="0">
                <a:hlinkClick r:id="rId9"/>
              </a:rPr>
              <a:t>Session </a:t>
            </a:r>
            <a:r>
              <a:rPr lang="en-US" sz="1600" u="sng" dirty="0" smtClean="0">
                <a:hlinkClick r:id="rId9"/>
              </a:rPr>
              <a:t>7</a:t>
            </a:r>
            <a:endParaRPr lang="en-US" sz="1600" b="0" dirty="0"/>
          </a:p>
          <a:p>
            <a:r>
              <a:rPr lang="en-US" sz="1600" u="sng" dirty="0">
                <a:hlinkClick r:id="rId10"/>
              </a:rPr>
              <a:t>Session </a:t>
            </a:r>
            <a:r>
              <a:rPr lang="en-US" sz="1600" u="sng" dirty="0" smtClean="0">
                <a:hlinkClick r:id="rId10"/>
              </a:rPr>
              <a:t>8</a:t>
            </a:r>
            <a:endParaRPr lang="en-US" sz="1600" b="0" dirty="0"/>
          </a:p>
          <a:p>
            <a:r>
              <a:rPr lang="en-US" sz="1600" u="sng" dirty="0">
                <a:hlinkClick r:id="rId11"/>
              </a:rPr>
              <a:t>Session 9</a:t>
            </a:r>
            <a:endParaRPr lang="en-US" sz="1600" b="0" dirty="0"/>
          </a:p>
          <a:p>
            <a:pPr marL="285750" indent="-285750">
              <a:buFont typeface="Arial" charset="0"/>
              <a:buChar char="•"/>
            </a:pPr>
            <a:endParaRPr lang="en-US" sz="1600" b="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94CCD-CBA8-9944-A375-3DA06854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Goals, Methods, Participants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A69A22-E9FB-4742-A34D-4AF9D7555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52287A-29D2-AE4A-AAC4-A4492658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4" y="2057400"/>
            <a:ext cx="2679192" cy="4286250"/>
          </a:xfrm>
        </p:spPr>
        <p:txBody>
          <a:bodyPr/>
          <a:lstStyle/>
          <a:p>
            <a:r>
              <a:rPr lang="en-US" sz="1400" dirty="0" smtClean="0"/>
              <a:t>Evaluate redesigns for clinic locator and clinic details pages</a:t>
            </a:r>
            <a:endParaRPr lang="en-US" sz="1400" dirty="0"/>
          </a:p>
          <a:p>
            <a:r>
              <a:rPr lang="en-US" sz="1400" dirty="0" smtClean="0"/>
              <a:t>Explore new approaches to communicating wait time and clinic availability</a:t>
            </a:r>
            <a:endParaRPr lang="en-US" sz="1400" dirty="0"/>
          </a:p>
          <a:p>
            <a:r>
              <a:rPr lang="en-US" sz="1400" dirty="0" smtClean="0"/>
              <a:t>Solicit user feedback on various design approaches and feature enhancements</a:t>
            </a:r>
            <a:endParaRPr lang="en-US" sz="1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743C84-EBC9-8146-858F-98C9F85D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6045105-2CE2-EB4B-B1D3-583FEA97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32406" y="2057400"/>
            <a:ext cx="2679192" cy="4286250"/>
          </a:xfrm>
        </p:spPr>
        <p:txBody>
          <a:bodyPr/>
          <a:lstStyle/>
          <a:p>
            <a:r>
              <a:rPr lang="en-US" sz="1400" dirty="0" smtClean="0"/>
              <a:t>9 total moderated remote tests via </a:t>
            </a:r>
            <a:r>
              <a:rPr lang="en-US" sz="1400" dirty="0" err="1" smtClean="0"/>
              <a:t>Usertesting.com</a:t>
            </a:r>
            <a:endParaRPr lang="en-US" sz="1400" dirty="0" smtClean="0"/>
          </a:p>
          <a:p>
            <a:r>
              <a:rPr lang="en-US" sz="1400" dirty="0" smtClean="0"/>
              <a:t>Each participant interacted with designs from both CVS and RIO.</a:t>
            </a:r>
          </a:p>
          <a:p>
            <a:r>
              <a:rPr lang="en-US" sz="1400" dirty="0" smtClean="0"/>
              <a:t>The order of design exposure alternated every session to reduce bias.</a:t>
            </a:r>
          </a:p>
          <a:p>
            <a:r>
              <a:rPr lang="en-US" sz="1400" dirty="0" smtClean="0"/>
              <a:t>Participants explore the designs, completed specific tasks, and provided overall and detailed feedback.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98FEFC00-7D12-7F4B-8A14-1A69EA15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 dirty="0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6F66E99-EA89-1B49-83D9-ACA56E7A70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7608" y="2057400"/>
            <a:ext cx="2679192" cy="4286250"/>
          </a:xfrm>
        </p:spPr>
        <p:txBody>
          <a:bodyPr/>
          <a:lstStyle/>
          <a:p>
            <a:pPr lvl="0"/>
            <a:r>
              <a:rPr lang="en-US" sz="1400" dirty="0" smtClean="0"/>
              <a:t>Participants </a:t>
            </a:r>
            <a:r>
              <a:rPr lang="en-US" sz="1400" dirty="0"/>
              <a:t>between the ages of 18 and </a:t>
            </a:r>
            <a:r>
              <a:rPr lang="en-US" sz="1400" dirty="0" smtClean="0"/>
              <a:t>65.</a:t>
            </a:r>
            <a:endParaRPr lang="en-US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867F7AD-6108-2749-A241-6DC3CB0CD0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1940519-8183-C147-BE26-6EAF2BA6B5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ChangeAspect="1" noEditPoints="1"/>
          </p:cNvSpPr>
          <p:nvPr/>
        </p:nvSpPr>
        <p:spPr bwMode="auto">
          <a:xfrm>
            <a:off x="5584723" y="2916190"/>
            <a:ext cx="4238360" cy="3438889"/>
          </a:xfrm>
          <a:custGeom>
            <a:avLst/>
            <a:gdLst>
              <a:gd name="T0" fmla="*/ 103 w 360"/>
              <a:gd name="T1" fmla="*/ 16 h 292"/>
              <a:gd name="T2" fmla="*/ 121 w 360"/>
              <a:gd name="T3" fmla="*/ 24 h 292"/>
              <a:gd name="T4" fmla="*/ 169 w 360"/>
              <a:gd name="T5" fmla="*/ 71 h 292"/>
              <a:gd name="T6" fmla="*/ 180 w 360"/>
              <a:gd name="T7" fmla="*/ 83 h 292"/>
              <a:gd name="T8" fmla="*/ 191 w 360"/>
              <a:gd name="T9" fmla="*/ 71 h 292"/>
              <a:gd name="T10" fmla="*/ 239 w 360"/>
              <a:gd name="T11" fmla="*/ 24 h 292"/>
              <a:gd name="T12" fmla="*/ 257 w 360"/>
              <a:gd name="T13" fmla="*/ 16 h 292"/>
              <a:gd name="T14" fmla="*/ 274 w 360"/>
              <a:gd name="T15" fmla="*/ 24 h 292"/>
              <a:gd name="T16" fmla="*/ 332 w 360"/>
              <a:gd name="T17" fmla="*/ 82 h 292"/>
              <a:gd name="T18" fmla="*/ 340 w 360"/>
              <a:gd name="T19" fmla="*/ 99 h 292"/>
              <a:gd name="T20" fmla="*/ 332 w 360"/>
              <a:gd name="T21" fmla="*/ 117 h 292"/>
              <a:gd name="T22" fmla="*/ 180 w 360"/>
              <a:gd name="T23" fmla="*/ 269 h 292"/>
              <a:gd name="T24" fmla="*/ 28 w 360"/>
              <a:gd name="T25" fmla="*/ 117 h 292"/>
              <a:gd name="T26" fmla="*/ 20 w 360"/>
              <a:gd name="T27" fmla="*/ 99 h 292"/>
              <a:gd name="T28" fmla="*/ 28 w 360"/>
              <a:gd name="T29" fmla="*/ 82 h 292"/>
              <a:gd name="T30" fmla="*/ 86 w 360"/>
              <a:gd name="T31" fmla="*/ 24 h 292"/>
              <a:gd name="T32" fmla="*/ 103 w 360"/>
              <a:gd name="T33" fmla="*/ 16 h 292"/>
              <a:gd name="T34" fmla="*/ 103 w 360"/>
              <a:gd name="T35" fmla="*/ 0 h 292"/>
              <a:gd name="T36" fmla="*/ 74 w 360"/>
              <a:gd name="T37" fmla="*/ 12 h 292"/>
              <a:gd name="T38" fmla="*/ 16 w 360"/>
              <a:gd name="T39" fmla="*/ 70 h 292"/>
              <a:gd name="T40" fmla="*/ 16 w 360"/>
              <a:gd name="T41" fmla="*/ 128 h 292"/>
              <a:gd name="T42" fmla="*/ 180 w 360"/>
              <a:gd name="T43" fmla="*/ 292 h 292"/>
              <a:gd name="T44" fmla="*/ 344 w 360"/>
              <a:gd name="T45" fmla="*/ 128 h 292"/>
              <a:gd name="T46" fmla="*/ 344 w 360"/>
              <a:gd name="T47" fmla="*/ 70 h 292"/>
              <a:gd name="T48" fmla="*/ 286 w 360"/>
              <a:gd name="T49" fmla="*/ 12 h 292"/>
              <a:gd name="T50" fmla="*/ 257 w 360"/>
              <a:gd name="T51" fmla="*/ 0 h 292"/>
              <a:gd name="T52" fmla="*/ 228 w 360"/>
              <a:gd name="T53" fmla="*/ 12 h 292"/>
              <a:gd name="T54" fmla="*/ 180 w 360"/>
              <a:gd name="T55" fmla="*/ 60 h 292"/>
              <a:gd name="T56" fmla="*/ 132 w 360"/>
              <a:gd name="T57" fmla="*/ 12 h 292"/>
              <a:gd name="T58" fmla="*/ 103 w 360"/>
              <a:gd name="T59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292">
                <a:moveTo>
                  <a:pt x="103" y="16"/>
                </a:moveTo>
                <a:cubicBezTo>
                  <a:pt x="110" y="16"/>
                  <a:pt x="116" y="19"/>
                  <a:pt x="121" y="24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91" y="71"/>
                  <a:pt x="191" y="71"/>
                  <a:pt x="191" y="71"/>
                </a:cubicBezTo>
                <a:cubicBezTo>
                  <a:pt x="239" y="24"/>
                  <a:pt x="239" y="24"/>
                  <a:pt x="239" y="24"/>
                </a:cubicBezTo>
                <a:cubicBezTo>
                  <a:pt x="244" y="19"/>
                  <a:pt x="250" y="16"/>
                  <a:pt x="257" y="16"/>
                </a:cubicBezTo>
                <a:cubicBezTo>
                  <a:pt x="263" y="16"/>
                  <a:pt x="270" y="19"/>
                  <a:pt x="274" y="2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7" y="86"/>
                  <a:pt x="340" y="93"/>
                  <a:pt x="340" y="99"/>
                </a:cubicBezTo>
                <a:cubicBezTo>
                  <a:pt x="340" y="106"/>
                  <a:pt x="337" y="112"/>
                  <a:pt x="332" y="117"/>
                </a:cubicBezTo>
                <a:cubicBezTo>
                  <a:pt x="180" y="269"/>
                  <a:pt x="180" y="269"/>
                  <a:pt x="180" y="269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23" y="112"/>
                  <a:pt x="20" y="106"/>
                  <a:pt x="20" y="99"/>
                </a:cubicBezTo>
                <a:cubicBezTo>
                  <a:pt x="20" y="93"/>
                  <a:pt x="23" y="86"/>
                  <a:pt x="28" y="82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19"/>
                  <a:pt x="97" y="16"/>
                  <a:pt x="103" y="16"/>
                </a:cubicBezTo>
                <a:moveTo>
                  <a:pt x="103" y="0"/>
                </a:moveTo>
                <a:cubicBezTo>
                  <a:pt x="93" y="0"/>
                  <a:pt x="82" y="4"/>
                  <a:pt x="74" y="12"/>
                </a:cubicBezTo>
                <a:cubicBezTo>
                  <a:pt x="16" y="70"/>
                  <a:pt x="16" y="70"/>
                  <a:pt x="16" y="70"/>
                </a:cubicBezTo>
                <a:cubicBezTo>
                  <a:pt x="0" y="86"/>
                  <a:pt x="0" y="112"/>
                  <a:pt x="16" y="128"/>
                </a:cubicBezTo>
                <a:cubicBezTo>
                  <a:pt x="180" y="292"/>
                  <a:pt x="180" y="292"/>
                  <a:pt x="180" y="292"/>
                </a:cubicBezTo>
                <a:cubicBezTo>
                  <a:pt x="344" y="128"/>
                  <a:pt x="344" y="128"/>
                  <a:pt x="344" y="128"/>
                </a:cubicBezTo>
                <a:cubicBezTo>
                  <a:pt x="360" y="112"/>
                  <a:pt x="360" y="86"/>
                  <a:pt x="344" y="70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78" y="4"/>
                  <a:pt x="267" y="0"/>
                  <a:pt x="257" y="0"/>
                </a:cubicBezTo>
                <a:cubicBezTo>
                  <a:pt x="246" y="0"/>
                  <a:pt x="236" y="4"/>
                  <a:pt x="228" y="1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24" y="4"/>
                  <a:pt x="114" y="0"/>
                  <a:pt x="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319"/>
            <a:ext cx="7132320" cy="13983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Detailed Findings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Clinic Locator 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65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RIO Clinic Locator Results - Desktop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409769" cy="4636008"/>
          </a:xfrm>
        </p:spPr>
        <p:txBody>
          <a:bodyPr/>
          <a:lstStyle/>
          <a:p>
            <a:pPr lvl="1"/>
            <a:r>
              <a:rPr lang="en-US" dirty="0" smtClean="0"/>
              <a:t>Most users were able to easily locate the filters.</a:t>
            </a:r>
          </a:p>
          <a:p>
            <a:pPr lvl="2"/>
            <a:r>
              <a:rPr lang="en-US" dirty="0" smtClean="0"/>
              <a:t>Although users were able to easily select a filter, they assumed the results would automatically update and did not know to click on “refresh results”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CB9902F-AB97-714F-9181-29574EDEB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69" y="1216151"/>
            <a:ext cx="4029220" cy="42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 Clinic Locator Results - Mobile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463040"/>
            <a:ext cx="4743451" cy="438912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Users were generally able to perform most tasks on this page without issues.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Most users preferred to see the actual wait time over the busy/not busy approach.</a:t>
            </a:r>
          </a:p>
          <a:p>
            <a:pPr marL="514350" lvl="1" indent="-285750">
              <a:buFont typeface="Arial" charset="0"/>
              <a:buChar char="•"/>
            </a:pPr>
            <a:r>
              <a:rPr lang="en-US" dirty="0" smtClean="0"/>
              <a:t>Most users preferred a specific wait time versus a range. </a:t>
            </a:r>
            <a:endParaRPr lang="en-US" b="0" dirty="0" smtClean="0"/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The “Book appointment” and “Visit today” buttons were problematic for most users.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0" y="1187005"/>
            <a:ext cx="2704967" cy="4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68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RIO Clinic Locator Results -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463040"/>
            <a:ext cx="4803913" cy="4389120"/>
          </a:xfrm>
        </p:spPr>
        <p:txBody>
          <a:bodyPr/>
          <a:lstStyle/>
          <a:p>
            <a:pPr lvl="1"/>
            <a:r>
              <a:rPr lang="en-US" dirty="0" smtClean="0"/>
              <a:t>Most users felt this map view was what they expected.</a:t>
            </a:r>
          </a:p>
          <a:p>
            <a:pPr lvl="1"/>
            <a:r>
              <a:rPr lang="en-US" dirty="0" smtClean="0"/>
              <a:t>Users liked the ability to click on each pin for details.</a:t>
            </a:r>
          </a:p>
          <a:p>
            <a:pPr lvl="1"/>
            <a:r>
              <a:rPr lang="en-US" dirty="0" smtClean="0"/>
              <a:t> Users desired more information to be shown upfront (wait times, distance, and clinic hours)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977BB0-0D82-874B-8FF6-43ACCB04C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0" y="1187005"/>
            <a:ext cx="2704967" cy="4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55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Clinic Locator Results -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743451" cy="46360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Most users liked the idea of seeing how many people are in line.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Users seemed to understand the difference between “walk-ins until</a:t>
            </a:r>
            <a:r>
              <a:rPr lang="mr-IN" b="0" dirty="0" smtClean="0"/>
              <a:t>…</a:t>
            </a:r>
            <a:r>
              <a:rPr lang="en-US" b="0" dirty="0" smtClean="0"/>
              <a:t>” and clinic closing time.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Most users appreciated having the provider bio.</a:t>
            </a:r>
          </a:p>
          <a:p>
            <a:pPr marL="285750" indent="-285750">
              <a:buFont typeface="Arial" charset="0"/>
              <a:buChar char="•"/>
            </a:pP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3"/>
          <a:stretch/>
        </p:blipFill>
        <p:spPr>
          <a:xfrm>
            <a:off x="5592642" y="1098039"/>
            <a:ext cx="2641941" cy="37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29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Clinic Locator Results - Mobile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199" y="1216152"/>
            <a:ext cx="4743451" cy="46360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Users generally liked having clinic details below the map.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Most users expected to see more location pins on the map.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dirty="0" smtClean="0"/>
              <a:t>It was unclear to some users they could swipe to see additional clinics.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E9A0A-73F2-734E-87E8-E9B7AD256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35" y="1216152"/>
            <a:ext cx="2238313" cy="49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509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ChangeAspect="1" noEditPoints="1"/>
          </p:cNvSpPr>
          <p:nvPr/>
        </p:nvSpPr>
        <p:spPr bwMode="auto">
          <a:xfrm>
            <a:off x="5584723" y="2916190"/>
            <a:ext cx="4238360" cy="3438889"/>
          </a:xfrm>
          <a:custGeom>
            <a:avLst/>
            <a:gdLst>
              <a:gd name="T0" fmla="*/ 103 w 360"/>
              <a:gd name="T1" fmla="*/ 16 h 292"/>
              <a:gd name="T2" fmla="*/ 121 w 360"/>
              <a:gd name="T3" fmla="*/ 24 h 292"/>
              <a:gd name="T4" fmla="*/ 169 w 360"/>
              <a:gd name="T5" fmla="*/ 71 h 292"/>
              <a:gd name="T6" fmla="*/ 180 w 360"/>
              <a:gd name="T7" fmla="*/ 83 h 292"/>
              <a:gd name="T8" fmla="*/ 191 w 360"/>
              <a:gd name="T9" fmla="*/ 71 h 292"/>
              <a:gd name="T10" fmla="*/ 239 w 360"/>
              <a:gd name="T11" fmla="*/ 24 h 292"/>
              <a:gd name="T12" fmla="*/ 257 w 360"/>
              <a:gd name="T13" fmla="*/ 16 h 292"/>
              <a:gd name="T14" fmla="*/ 274 w 360"/>
              <a:gd name="T15" fmla="*/ 24 h 292"/>
              <a:gd name="T16" fmla="*/ 332 w 360"/>
              <a:gd name="T17" fmla="*/ 82 h 292"/>
              <a:gd name="T18" fmla="*/ 340 w 360"/>
              <a:gd name="T19" fmla="*/ 99 h 292"/>
              <a:gd name="T20" fmla="*/ 332 w 360"/>
              <a:gd name="T21" fmla="*/ 117 h 292"/>
              <a:gd name="T22" fmla="*/ 180 w 360"/>
              <a:gd name="T23" fmla="*/ 269 h 292"/>
              <a:gd name="T24" fmla="*/ 28 w 360"/>
              <a:gd name="T25" fmla="*/ 117 h 292"/>
              <a:gd name="T26" fmla="*/ 20 w 360"/>
              <a:gd name="T27" fmla="*/ 99 h 292"/>
              <a:gd name="T28" fmla="*/ 28 w 360"/>
              <a:gd name="T29" fmla="*/ 82 h 292"/>
              <a:gd name="T30" fmla="*/ 86 w 360"/>
              <a:gd name="T31" fmla="*/ 24 h 292"/>
              <a:gd name="T32" fmla="*/ 103 w 360"/>
              <a:gd name="T33" fmla="*/ 16 h 292"/>
              <a:gd name="T34" fmla="*/ 103 w 360"/>
              <a:gd name="T35" fmla="*/ 0 h 292"/>
              <a:gd name="T36" fmla="*/ 74 w 360"/>
              <a:gd name="T37" fmla="*/ 12 h 292"/>
              <a:gd name="T38" fmla="*/ 16 w 360"/>
              <a:gd name="T39" fmla="*/ 70 h 292"/>
              <a:gd name="T40" fmla="*/ 16 w 360"/>
              <a:gd name="T41" fmla="*/ 128 h 292"/>
              <a:gd name="T42" fmla="*/ 180 w 360"/>
              <a:gd name="T43" fmla="*/ 292 h 292"/>
              <a:gd name="T44" fmla="*/ 344 w 360"/>
              <a:gd name="T45" fmla="*/ 128 h 292"/>
              <a:gd name="T46" fmla="*/ 344 w 360"/>
              <a:gd name="T47" fmla="*/ 70 h 292"/>
              <a:gd name="T48" fmla="*/ 286 w 360"/>
              <a:gd name="T49" fmla="*/ 12 h 292"/>
              <a:gd name="T50" fmla="*/ 257 w 360"/>
              <a:gd name="T51" fmla="*/ 0 h 292"/>
              <a:gd name="T52" fmla="*/ 228 w 360"/>
              <a:gd name="T53" fmla="*/ 12 h 292"/>
              <a:gd name="T54" fmla="*/ 180 w 360"/>
              <a:gd name="T55" fmla="*/ 60 h 292"/>
              <a:gd name="T56" fmla="*/ 132 w 360"/>
              <a:gd name="T57" fmla="*/ 12 h 292"/>
              <a:gd name="T58" fmla="*/ 103 w 360"/>
              <a:gd name="T59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292">
                <a:moveTo>
                  <a:pt x="103" y="16"/>
                </a:moveTo>
                <a:cubicBezTo>
                  <a:pt x="110" y="16"/>
                  <a:pt x="116" y="19"/>
                  <a:pt x="121" y="24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91" y="71"/>
                  <a:pt x="191" y="71"/>
                  <a:pt x="191" y="71"/>
                </a:cubicBezTo>
                <a:cubicBezTo>
                  <a:pt x="239" y="24"/>
                  <a:pt x="239" y="24"/>
                  <a:pt x="239" y="24"/>
                </a:cubicBezTo>
                <a:cubicBezTo>
                  <a:pt x="244" y="19"/>
                  <a:pt x="250" y="16"/>
                  <a:pt x="257" y="16"/>
                </a:cubicBezTo>
                <a:cubicBezTo>
                  <a:pt x="263" y="16"/>
                  <a:pt x="270" y="19"/>
                  <a:pt x="274" y="2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7" y="86"/>
                  <a:pt x="340" y="93"/>
                  <a:pt x="340" y="99"/>
                </a:cubicBezTo>
                <a:cubicBezTo>
                  <a:pt x="340" y="106"/>
                  <a:pt x="337" y="112"/>
                  <a:pt x="332" y="117"/>
                </a:cubicBezTo>
                <a:cubicBezTo>
                  <a:pt x="180" y="269"/>
                  <a:pt x="180" y="269"/>
                  <a:pt x="180" y="269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23" y="112"/>
                  <a:pt x="20" y="106"/>
                  <a:pt x="20" y="99"/>
                </a:cubicBezTo>
                <a:cubicBezTo>
                  <a:pt x="20" y="93"/>
                  <a:pt x="23" y="86"/>
                  <a:pt x="28" y="82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19"/>
                  <a:pt x="97" y="16"/>
                  <a:pt x="103" y="16"/>
                </a:cubicBezTo>
                <a:moveTo>
                  <a:pt x="103" y="0"/>
                </a:moveTo>
                <a:cubicBezTo>
                  <a:pt x="93" y="0"/>
                  <a:pt x="82" y="4"/>
                  <a:pt x="74" y="12"/>
                </a:cubicBezTo>
                <a:cubicBezTo>
                  <a:pt x="16" y="70"/>
                  <a:pt x="16" y="70"/>
                  <a:pt x="16" y="70"/>
                </a:cubicBezTo>
                <a:cubicBezTo>
                  <a:pt x="0" y="86"/>
                  <a:pt x="0" y="112"/>
                  <a:pt x="16" y="128"/>
                </a:cubicBezTo>
                <a:cubicBezTo>
                  <a:pt x="180" y="292"/>
                  <a:pt x="180" y="292"/>
                  <a:pt x="180" y="292"/>
                </a:cubicBezTo>
                <a:cubicBezTo>
                  <a:pt x="344" y="128"/>
                  <a:pt x="344" y="128"/>
                  <a:pt x="344" y="128"/>
                </a:cubicBezTo>
                <a:cubicBezTo>
                  <a:pt x="360" y="112"/>
                  <a:pt x="360" y="86"/>
                  <a:pt x="344" y="70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78" y="4"/>
                  <a:pt x="267" y="0"/>
                  <a:pt x="257" y="0"/>
                </a:cubicBezTo>
                <a:cubicBezTo>
                  <a:pt x="246" y="0"/>
                  <a:pt x="236" y="4"/>
                  <a:pt x="228" y="1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24" y="4"/>
                  <a:pt x="114" y="0"/>
                  <a:pt x="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319"/>
            <a:ext cx="7132320" cy="13983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Detailed Findings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Clinic Details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</a:t>
            </a:r>
            <a:r>
              <a:rPr lang="is-IS"/>
              <a:t>2019</a:t>
            </a:r>
            <a:r>
              <a:rPr lang="en-US" dirty="0"/>
              <a:t> CVS Health and/or one of its affiliates: Confidential &amp; Proprietary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386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VS_Health_PPT_EVERYDAY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CVS_Health_PPT_EVERYDAY_Template</Template>
  <TotalTime>0</TotalTime>
  <Words>832</Words>
  <Application>Microsoft Macintosh PowerPoint</Application>
  <PresentationFormat>On-screen Show (4:3)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Lucida Grande</vt:lpstr>
      <vt:lpstr>CVS_Health_PPT_EVERYDAY_Template</vt:lpstr>
      <vt:lpstr>MinuteClinic Clinic Locator &amp; Details Redesign</vt:lpstr>
      <vt:lpstr>Goals, Methods, Participants</vt:lpstr>
      <vt:lpstr>Detailed Findings –  Clinic Locator Results</vt:lpstr>
      <vt:lpstr>RIO Clinic Locator Results - Desktop</vt:lpstr>
      <vt:lpstr>RIO Clinic Locator Results - Mobile</vt:lpstr>
      <vt:lpstr>RIO Clinic Locator Results - Mobile</vt:lpstr>
      <vt:lpstr>CVS Clinic Locator Results - Mobile</vt:lpstr>
      <vt:lpstr>CVS Clinic Locator Results - Mobile</vt:lpstr>
      <vt:lpstr>Detailed Findings –  Clinic Details</vt:lpstr>
      <vt:lpstr>RIO Clinic Details - Mobile</vt:lpstr>
      <vt:lpstr>RIO Clinic Details - Mobile</vt:lpstr>
      <vt:lpstr>CVS Clinic Details - Desktop</vt:lpstr>
      <vt:lpstr>CVS Clinic Details - Mobile</vt:lpstr>
      <vt:lpstr>CVS Clinic Details - Mobile</vt:lpstr>
      <vt:lpstr>CVS Quick View - Mobile</vt:lpstr>
      <vt:lpstr>Session Links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2019-03-06T14:10:21Z</cp:lastPrinted>
  <dcterms:created xsi:type="dcterms:W3CDTF">2018-01-16T15:36:19Z</dcterms:created>
  <dcterms:modified xsi:type="dcterms:W3CDTF">2019-03-25T16:47:13Z</dcterms:modified>
  <cp:category/>
</cp:coreProperties>
</file>