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9D52123E.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16" userDrawn="1">
          <p15:clr>
            <a:srgbClr val="A4A3A4"/>
          </p15:clr>
        </p15:guide>
        <p15:guide id="2" pos="13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2CBAA5-E8AC-6E5E-A234-79C15F804CB8}" name="Heather MacGregor" initials="HM" userId="b219ea6cea0dd03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4D5D4"/>
    <a:srgbClr val="D5E7E7"/>
    <a:srgbClr val="3E3E3E"/>
    <a:srgbClr val="AACFCE"/>
    <a:srgbClr val="3A6464"/>
    <a:srgbClr val="AEB8FE"/>
    <a:srgbClr val="FF8600"/>
    <a:srgbClr val="ABFFCB"/>
    <a:srgbClr val="27187E"/>
    <a:srgbClr val="758B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16" autoAdjust="0"/>
    <p:restoredTop sz="94660"/>
  </p:normalViewPr>
  <p:slideViewPr>
    <p:cSldViewPr snapToGrid="0" showGuides="1">
      <p:cViewPr varScale="1">
        <p:scale>
          <a:sx n="24" d="100"/>
          <a:sy n="24" d="100"/>
        </p:scale>
        <p:origin x="930" y="84"/>
      </p:cViewPr>
      <p:guideLst>
        <p:guide orient="horz" pos="10416"/>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8/10/relationships/authors" Target="authors.xml"/></Relationships>
</file>

<file path=ppt/comments/modernComment_100_9D52123E.xml><?xml version="1.0" encoding="utf-8"?>
<p188:cmLst xmlns:a="http://schemas.openxmlformats.org/drawingml/2006/main" xmlns:r="http://schemas.openxmlformats.org/officeDocument/2006/relationships" xmlns:p188="http://schemas.microsoft.com/office/powerpoint/2018/8/main">
  <p188:cm id="{1AED91D7-DC2B-4EE4-A9EC-71473D5BAA0C}" authorId="{872CBAA5-E8AC-6E5E-A234-79C15F804CB8}" created="2023-03-05T22:52:58.664">
    <ac:deMkLst xmlns:ac="http://schemas.microsoft.com/office/drawing/2013/main/command">
      <pc:docMk xmlns:pc="http://schemas.microsoft.com/office/powerpoint/2013/main/command"/>
      <pc:sldMk xmlns:pc="http://schemas.microsoft.com/office/powerpoint/2013/main/command" cId="2639401534" sldId="256"/>
      <ac:spMk id="16" creationId="{C6A2F1BD-2BCD-AA1C-4036-1184AC4A9343}"/>
    </ac:deMkLst>
    <p188:txBody>
      <a:bodyPr/>
      <a:lstStyle/>
      <a:p>
        <a:r>
          <a:rPr lang="en-US"/>
          <a:t>Work in search for metagenomic data if relevant.</a:t>
        </a:r>
      </a:p>
    </p188:txBody>
  </p188:cm>
  <p188:cm id="{83D76D1C-8092-4630-B5AD-8DB517B5C802}" authorId="{872CBAA5-E8AC-6E5E-A234-79C15F804CB8}" created="2023-03-05T22:58:46.486">
    <ac:deMkLst xmlns:ac="http://schemas.microsoft.com/office/drawing/2013/main/command">
      <pc:docMk xmlns:pc="http://schemas.microsoft.com/office/powerpoint/2013/main/command"/>
      <pc:sldMk xmlns:pc="http://schemas.microsoft.com/office/powerpoint/2013/main/command" cId="2639401534" sldId="256"/>
      <ac:spMk id="32" creationId="{808E2802-48B5-675C-B624-8084B3FF9F31}"/>
    </ac:deMkLst>
    <p188:txBody>
      <a:bodyPr/>
      <a:lstStyle/>
      <a:p>
        <a:r>
          <a:rPr lang="en-US"/>
          <a:t>Unsure what would be best to put here. PCoA, PCA, and ANCOM plots seem like they provide the most info at the moment.
</a:t>
        </a:r>
      </a:p>
    </p188:txBody>
  </p188:cm>
  <p188:cm id="{C870EB7D-8B53-4393-ABB2-87EB92F8F2E6}" authorId="{872CBAA5-E8AC-6E5E-A234-79C15F804CB8}" created="2023-03-09T01:03:07.250">
    <ac:deMkLst xmlns:ac="http://schemas.microsoft.com/office/drawing/2013/main/command">
      <pc:docMk xmlns:pc="http://schemas.microsoft.com/office/powerpoint/2013/main/command"/>
      <pc:sldMk xmlns:pc="http://schemas.microsoft.com/office/powerpoint/2013/main/command" cId="2639401534" sldId="256"/>
      <ac:picMk id="1037" creationId="{680B5002-B2A7-F0C1-80C1-AF49977F1608}"/>
    </ac:deMkLst>
    <p188:txBody>
      <a:bodyPr/>
      <a:lstStyle/>
      <a:p>
        <a:r>
          <a:rPr lang="en-US"/>
          <a:t>Unsure if this would be relevant to include… I am not yet familiar with optimizing the parameters ☺️</a:t>
        </a:r>
      </a:p>
    </p188:txBody>
  </p188:cm>
  <p188:cm id="{F125943E-37AD-44BC-9F47-3B9AE1CFA1F0}" authorId="{872CBAA5-E8AC-6E5E-A234-79C15F804CB8}" created="2023-03-09T22:49:58.762">
    <ac:deMkLst xmlns:ac="http://schemas.microsoft.com/office/drawing/2013/main/command">
      <pc:docMk xmlns:pc="http://schemas.microsoft.com/office/powerpoint/2013/main/command"/>
      <pc:sldMk xmlns:pc="http://schemas.microsoft.com/office/powerpoint/2013/main/command" cId="2639401534" sldId="256"/>
      <ac:picMk id="1083" creationId="{24BF4A31-31B1-FE4C-514E-D05DF9D2E860}"/>
    </ac:deMkLst>
    <p188:replyLst>
      <p188:reply id="{A6C47A1B-0B4F-41A5-8204-B3E01CBC588E}" authorId="{872CBAA5-E8AC-6E5E-A234-79C15F804CB8}" created="2023-03-09T22:50:37.847">
        <p188:txBody>
          <a:bodyPr/>
          <a:lstStyle/>
          <a:p>
            <a:r>
              <a:rPr lang="en-US"/>
              <a:t>And label the figure appropriately.</a:t>
            </a:r>
          </a:p>
        </p188:txBody>
      </p188:reply>
      <p188:reply id="{033FFB0B-285F-4069-83C8-469389D17ABB}" authorId="{872CBAA5-E8AC-6E5E-A234-79C15F804CB8}" created="2023-03-09T22:51:41.663">
        <p188:txBody>
          <a:bodyPr/>
          <a:lstStyle/>
          <a:p>
            <a:r>
              <a:rPr lang="en-US"/>
              <a:t>And add a legend!! MTV (contaminated) = yellow; EMP (background) = dark green.</a:t>
            </a:r>
          </a:p>
        </p188:txBody>
      </p188:reply>
    </p188:replyLst>
    <p188:txBody>
      <a:bodyPr/>
      <a:lstStyle/>
      <a:p>
        <a:r>
          <a:rPr lang="en-US"/>
          <a:t>Need to fix the colors and formatting on this.</a:t>
        </a:r>
      </a:p>
    </p188:txBody>
  </p188:cm>
  <p188:cm id="{578FE789-4BD7-421D-80C4-BD0DBF8DD57E}" authorId="{872CBAA5-E8AC-6E5E-A234-79C15F804CB8}" created="2023-03-09T23:07:16.213">
    <ac:deMkLst xmlns:ac="http://schemas.microsoft.com/office/drawing/2013/main/command">
      <pc:docMk xmlns:pc="http://schemas.microsoft.com/office/powerpoint/2013/main/command"/>
      <pc:sldMk xmlns:pc="http://schemas.microsoft.com/office/powerpoint/2013/main/command" cId="2639401534" sldId="256"/>
      <ac:picMk id="1080" creationId="{67728557-826D-A9BB-7767-39920CB76E2F}"/>
    </ac:deMkLst>
    <p188:replyLst>
      <p188:reply id="{839911AC-22E9-42BE-936A-DBFA977D4FE6}" authorId="{872CBAA5-E8AC-6E5E-A234-79C15F804CB8}" created="2023-03-09T23:11:06.119">
        <p188:txBody>
          <a:bodyPr/>
          <a:lstStyle/>
          <a:p>
            <a:r>
              <a:rPr lang="en-US"/>
              <a:t>Should I leave these off my poster and let Kurt elaborate on the taxonomy?</a:t>
            </a:r>
          </a:p>
        </p188:txBody>
      </p188:reply>
    </p188:replyLst>
    <p188:txBody>
      <a:bodyPr/>
      <a:lstStyle/>
      <a:p>
        <a:r>
          <a:rPr lang="en-US"/>
          <a:t>Also need to add a legend and fix formatting here…
They are currently colored by the phyla.</a:t>
        </a:r>
      </a:p>
    </p188:txBody>
  </p188:cm>
  <p188:cm id="{5B5A5457-FEFC-4261-AD9E-6DE1FC198413}" authorId="{872CBAA5-E8AC-6E5E-A234-79C15F804CB8}" created="2023-03-09T23:09:22.624">
    <ac:txMkLst xmlns:ac="http://schemas.microsoft.com/office/drawing/2013/main/command">
      <pc:docMk xmlns:pc="http://schemas.microsoft.com/office/powerpoint/2013/main/command"/>
      <pc:sldMk xmlns:pc="http://schemas.microsoft.com/office/powerpoint/2013/main/command" cId="2639401534" sldId="256"/>
      <ac:spMk id="35" creationId="{319C3AD7-6CBF-45DD-3AB8-B8A97856FFDA}"/>
      <ac:txMk cp="0">
        <ac:context len="525" hash="2612744315"/>
      </ac:txMk>
    </ac:txMkLst>
    <p188:pos x="11092067" y="983407"/>
    <p188:txBody>
      <a:bodyPr/>
      <a:lstStyle/>
      <a:p>
        <a:r>
          <a:rPr lang="en-US"/>
          <a:t>Thinking about what would be appropriate to put here.</a:t>
        </a:r>
      </a:p>
    </p188:txBody>
  </p188:cm>
  <p188:cm id="{0F003611-19DD-42B9-99D0-0C2CA84E15E2}" authorId="{872CBAA5-E8AC-6E5E-A234-79C15F804CB8}" created="2023-03-09T23:09:48.632">
    <ac:txMkLst xmlns:ac="http://schemas.microsoft.com/office/drawing/2013/main/command">
      <pc:docMk xmlns:pc="http://schemas.microsoft.com/office/powerpoint/2013/main/command"/>
      <pc:sldMk xmlns:pc="http://schemas.microsoft.com/office/powerpoint/2013/main/command" cId="2639401534" sldId="256"/>
      <ac:spMk id="35" creationId="{319C3AD7-6CBF-45DD-3AB8-B8A97856FFDA}"/>
      <ac:txMk cp="0" len="523">
        <ac:context len="525" hash="2612744315"/>
      </ac:txMk>
    </ac:txMkLst>
    <p188:pos x="9660833" y="3170016"/>
    <p188:txBody>
      <a:bodyPr/>
      <a:lstStyle/>
      <a:p>
        <a:r>
          <a:rPr lang="en-US"/>
          <a:t>Not too sure what to put here.</a:t>
        </a:r>
      </a:p>
    </p188:txBody>
  </p188:cm>
  <p188:cm id="{406244CA-4C39-4ABC-A20D-06AEEF774B32}" authorId="{872CBAA5-E8AC-6E5E-A234-79C15F804CB8}" created="2023-03-09T23:12:20.050">
    <ac:deMkLst xmlns:ac="http://schemas.microsoft.com/office/drawing/2013/main/command">
      <pc:docMk xmlns:pc="http://schemas.microsoft.com/office/powerpoint/2013/main/command"/>
      <pc:sldMk xmlns:pc="http://schemas.microsoft.com/office/powerpoint/2013/main/command" cId="2639401534" sldId="256"/>
      <ac:picMk id="1030" creationId="{49FD027B-AEAF-56DA-697B-3C933E45FEA1}"/>
    </ac:deMkLst>
    <p188:txBody>
      <a:bodyPr/>
      <a:lstStyle/>
      <a:p>
        <a:r>
          <a:rPr lang="en-US"/>
          <a:t>I will update the QR code to actually link to a meaningful URL before I submit!</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125A8D-CDCA-4CBC-80A8-C017EAC0A643}"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A974-01AE-4282-B030-63E61E806EF2}" type="slidenum">
              <a:rPr lang="en-US" smtClean="0"/>
              <a:t>‹#›</a:t>
            </a:fld>
            <a:endParaRPr lang="en-US"/>
          </a:p>
        </p:txBody>
      </p:sp>
    </p:spTree>
    <p:extLst>
      <p:ext uri="{BB962C8B-B14F-4D97-AF65-F5344CB8AC3E}">
        <p14:creationId xmlns:p14="http://schemas.microsoft.com/office/powerpoint/2010/main" val="407206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125A8D-CDCA-4CBC-80A8-C017EAC0A643}"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A974-01AE-4282-B030-63E61E806EF2}" type="slidenum">
              <a:rPr lang="en-US" smtClean="0"/>
              <a:t>‹#›</a:t>
            </a:fld>
            <a:endParaRPr lang="en-US"/>
          </a:p>
        </p:txBody>
      </p:sp>
    </p:spTree>
    <p:extLst>
      <p:ext uri="{BB962C8B-B14F-4D97-AF65-F5344CB8AC3E}">
        <p14:creationId xmlns:p14="http://schemas.microsoft.com/office/powerpoint/2010/main" val="2697296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125A8D-CDCA-4CBC-80A8-C017EAC0A643}"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A974-01AE-4282-B030-63E61E806EF2}" type="slidenum">
              <a:rPr lang="en-US" smtClean="0"/>
              <a:t>‹#›</a:t>
            </a:fld>
            <a:endParaRPr lang="en-US"/>
          </a:p>
        </p:txBody>
      </p:sp>
    </p:spTree>
    <p:extLst>
      <p:ext uri="{BB962C8B-B14F-4D97-AF65-F5344CB8AC3E}">
        <p14:creationId xmlns:p14="http://schemas.microsoft.com/office/powerpoint/2010/main" val="285645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125A8D-CDCA-4CBC-80A8-C017EAC0A643}"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A974-01AE-4282-B030-63E61E806EF2}" type="slidenum">
              <a:rPr lang="en-US" smtClean="0"/>
              <a:t>‹#›</a:t>
            </a:fld>
            <a:endParaRPr lang="en-US"/>
          </a:p>
        </p:txBody>
      </p:sp>
    </p:spTree>
    <p:extLst>
      <p:ext uri="{BB962C8B-B14F-4D97-AF65-F5344CB8AC3E}">
        <p14:creationId xmlns:p14="http://schemas.microsoft.com/office/powerpoint/2010/main" val="414725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125A8D-CDCA-4CBC-80A8-C017EAC0A643}"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5A974-01AE-4282-B030-63E61E806EF2}" type="slidenum">
              <a:rPr lang="en-US" smtClean="0"/>
              <a:t>‹#›</a:t>
            </a:fld>
            <a:endParaRPr lang="en-US"/>
          </a:p>
        </p:txBody>
      </p:sp>
    </p:spTree>
    <p:extLst>
      <p:ext uri="{BB962C8B-B14F-4D97-AF65-F5344CB8AC3E}">
        <p14:creationId xmlns:p14="http://schemas.microsoft.com/office/powerpoint/2010/main" val="1017728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125A8D-CDCA-4CBC-80A8-C017EAC0A643}"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5A974-01AE-4282-B030-63E61E806EF2}" type="slidenum">
              <a:rPr lang="en-US" smtClean="0"/>
              <a:t>‹#›</a:t>
            </a:fld>
            <a:endParaRPr lang="en-US"/>
          </a:p>
        </p:txBody>
      </p:sp>
    </p:spTree>
    <p:extLst>
      <p:ext uri="{BB962C8B-B14F-4D97-AF65-F5344CB8AC3E}">
        <p14:creationId xmlns:p14="http://schemas.microsoft.com/office/powerpoint/2010/main" val="195756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125A8D-CDCA-4CBC-80A8-C017EAC0A643}" type="datetimeFigureOut">
              <a:rPr lang="en-US" smtClean="0"/>
              <a:t>3/18/2023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5A974-01AE-4282-B030-63E61E806EF2}" type="slidenum">
              <a:rPr lang="en-US" smtClean="0"/>
              <a:t>‹#›</a:t>
            </a:fld>
            <a:endParaRPr lang="en-US"/>
          </a:p>
        </p:txBody>
      </p:sp>
    </p:spTree>
    <p:extLst>
      <p:ext uri="{BB962C8B-B14F-4D97-AF65-F5344CB8AC3E}">
        <p14:creationId xmlns:p14="http://schemas.microsoft.com/office/powerpoint/2010/main" val="2566637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25A8D-CDCA-4CBC-80A8-C017EAC0A643}" type="datetimeFigureOut">
              <a:rPr lang="en-US" smtClean="0"/>
              <a:t>3/18/2023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5A974-01AE-4282-B030-63E61E806EF2}" type="slidenum">
              <a:rPr lang="en-US" smtClean="0"/>
              <a:t>‹#›</a:t>
            </a:fld>
            <a:endParaRPr lang="en-US"/>
          </a:p>
        </p:txBody>
      </p:sp>
    </p:spTree>
    <p:extLst>
      <p:ext uri="{BB962C8B-B14F-4D97-AF65-F5344CB8AC3E}">
        <p14:creationId xmlns:p14="http://schemas.microsoft.com/office/powerpoint/2010/main" val="1778562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25A8D-CDCA-4CBC-80A8-C017EAC0A643}" type="datetimeFigureOut">
              <a:rPr lang="en-US" smtClean="0"/>
              <a:t>3/18/2023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E5A974-01AE-4282-B030-63E61E806EF2}" type="slidenum">
              <a:rPr lang="en-US" smtClean="0"/>
              <a:t>‹#›</a:t>
            </a:fld>
            <a:endParaRPr lang="en-US"/>
          </a:p>
        </p:txBody>
      </p:sp>
    </p:spTree>
    <p:extLst>
      <p:ext uri="{BB962C8B-B14F-4D97-AF65-F5344CB8AC3E}">
        <p14:creationId xmlns:p14="http://schemas.microsoft.com/office/powerpoint/2010/main" val="2065081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F125A8D-CDCA-4CBC-80A8-C017EAC0A643}"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5A974-01AE-4282-B030-63E61E806EF2}" type="slidenum">
              <a:rPr lang="en-US" smtClean="0"/>
              <a:t>‹#›</a:t>
            </a:fld>
            <a:endParaRPr lang="en-US"/>
          </a:p>
        </p:txBody>
      </p:sp>
    </p:spTree>
    <p:extLst>
      <p:ext uri="{BB962C8B-B14F-4D97-AF65-F5344CB8AC3E}">
        <p14:creationId xmlns:p14="http://schemas.microsoft.com/office/powerpoint/2010/main" val="117069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F125A8D-CDCA-4CBC-80A8-C017EAC0A643}"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5A974-01AE-4282-B030-63E61E806EF2}" type="slidenum">
              <a:rPr lang="en-US" smtClean="0"/>
              <a:t>‹#›</a:t>
            </a:fld>
            <a:endParaRPr lang="en-US"/>
          </a:p>
        </p:txBody>
      </p:sp>
    </p:spTree>
    <p:extLst>
      <p:ext uri="{BB962C8B-B14F-4D97-AF65-F5344CB8AC3E}">
        <p14:creationId xmlns:p14="http://schemas.microsoft.com/office/powerpoint/2010/main" val="348982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4F125A8D-CDCA-4CBC-80A8-C017EAC0A643}" type="datetimeFigureOut">
              <a:rPr lang="en-US" smtClean="0"/>
              <a:t>3/18/2023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1E5A974-01AE-4282-B030-63E61E806EF2}" type="slidenum">
              <a:rPr lang="en-US" smtClean="0"/>
              <a:t>‹#›</a:t>
            </a:fld>
            <a:endParaRPr lang="en-US"/>
          </a:p>
        </p:txBody>
      </p:sp>
    </p:spTree>
    <p:extLst>
      <p:ext uri="{BB962C8B-B14F-4D97-AF65-F5344CB8AC3E}">
        <p14:creationId xmlns:p14="http://schemas.microsoft.com/office/powerpoint/2010/main" val="38650211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1.wdp"/><Relationship Id="rId18" Type="http://schemas.openxmlformats.org/officeDocument/2006/relationships/image" Target="../media/image15.png"/><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4.png"/><Relationship Id="rId2" Type="http://schemas.microsoft.com/office/2018/10/relationships/comments" Target="../comments/modernComment_100_9D52123E.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1.png"/><Relationship Id="rId5" Type="http://schemas.openxmlformats.org/officeDocument/2006/relationships/image" Target="../media/image3.png"/><Relationship Id="rId15" Type="http://schemas.openxmlformats.org/officeDocument/2006/relationships/image" Target="../media/image12.svg"/><Relationship Id="rId23" Type="http://schemas.openxmlformats.org/officeDocument/2006/relationships/image" Target="../media/image20.png"/><Relationship Id="rId10" Type="http://schemas.openxmlformats.org/officeDocument/2006/relationships/image" Target="../media/image8.pn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1.png"/><Relationship Id="rId22"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 name="Rectangle 1089">
            <a:extLst>
              <a:ext uri="{FF2B5EF4-FFF2-40B4-BE49-F238E27FC236}">
                <a16:creationId xmlns:a16="http://schemas.microsoft.com/office/drawing/2014/main" id="{CFB0D00E-3E5C-5175-36EC-8FB03C268A1B}"/>
              </a:ext>
            </a:extLst>
          </p:cNvPr>
          <p:cNvSpPr/>
          <p:nvPr/>
        </p:nvSpPr>
        <p:spPr>
          <a:xfrm>
            <a:off x="31232063" y="5252496"/>
            <a:ext cx="11887200" cy="6737503"/>
          </a:xfrm>
          <a:prstGeom prst="rect">
            <a:avLst/>
          </a:prstGeom>
          <a:solidFill>
            <a:srgbClr val="D5E7E7"/>
          </a:solidFill>
          <a:ln>
            <a:solidFill>
              <a:srgbClr val="B4D5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0" name="Rectangle 1039">
            <a:extLst>
              <a:ext uri="{FF2B5EF4-FFF2-40B4-BE49-F238E27FC236}">
                <a16:creationId xmlns:a16="http://schemas.microsoft.com/office/drawing/2014/main" id="{E57B583E-CE73-837B-3D65-63C65B529F31}"/>
              </a:ext>
            </a:extLst>
          </p:cNvPr>
          <p:cNvSpPr/>
          <p:nvPr/>
        </p:nvSpPr>
        <p:spPr>
          <a:xfrm>
            <a:off x="13040137" y="5252496"/>
            <a:ext cx="17754603" cy="3527918"/>
          </a:xfrm>
          <a:prstGeom prst="rect">
            <a:avLst/>
          </a:prstGeom>
          <a:solidFill>
            <a:srgbClr val="DEDEDE"/>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7D4E301-EB63-DD35-92B1-D54983ED1FAB}"/>
              </a:ext>
            </a:extLst>
          </p:cNvPr>
          <p:cNvSpPr>
            <a:spLocks noGrp="1" noRot="1" noMove="1" noResize="1" noEditPoints="1" noAdjustHandles="1" noChangeArrowheads="1" noChangeShapeType="1"/>
          </p:cNvSpPr>
          <p:nvPr/>
        </p:nvSpPr>
        <p:spPr>
          <a:xfrm>
            <a:off x="0" y="-74543"/>
            <a:ext cx="43891200" cy="4527273"/>
          </a:xfrm>
          <a:prstGeom prst="rect">
            <a:avLst/>
          </a:prstGeom>
          <a:solidFill>
            <a:srgbClr val="3A64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8376EA5-7620-0FDF-67F3-B0BBF128EEE5}"/>
              </a:ext>
            </a:extLst>
          </p:cNvPr>
          <p:cNvSpPr txBox="1"/>
          <p:nvPr/>
        </p:nvSpPr>
        <p:spPr>
          <a:xfrm>
            <a:off x="33765907" y="-9560434"/>
            <a:ext cx="4463061" cy="1477328"/>
          </a:xfrm>
          <a:prstGeom prst="rect">
            <a:avLst/>
          </a:prstGeom>
          <a:noFill/>
        </p:spPr>
        <p:txBody>
          <a:bodyPr wrap="square">
            <a:spAutoFit/>
          </a:bodyPr>
          <a:lstStyle/>
          <a:p>
            <a:pPr rtl="0">
              <a:spcBef>
                <a:spcPts val="0"/>
              </a:spcBef>
              <a:spcAft>
                <a:spcPts val="0"/>
              </a:spcAft>
            </a:pPr>
            <a:r>
              <a:rPr lang="en-US" sz="1800" b="1" i="0" u="none" strike="noStrike" dirty="0">
                <a:solidFill>
                  <a:srgbClr val="ECECF1"/>
                </a:solidFill>
                <a:effectLst/>
                <a:latin typeface="Arial" panose="020B0604020202020204" pitchFamily="34" charset="0"/>
              </a:rPr>
              <a:t>Assessing the Impact of Nuclear Contamination on Soil Microbial Communities</a:t>
            </a:r>
            <a:endParaRPr lang="en-US" b="0" dirty="0">
              <a:effectLst/>
            </a:endParaRPr>
          </a:p>
          <a:p>
            <a:br>
              <a:rPr lang="en-US" dirty="0"/>
            </a:br>
            <a:endParaRPr lang="en-US" dirty="0"/>
          </a:p>
        </p:txBody>
      </p:sp>
      <p:pic>
        <p:nvPicPr>
          <p:cNvPr id="1031" name="Picture 7">
            <a:extLst>
              <a:ext uri="{FF2B5EF4-FFF2-40B4-BE49-F238E27FC236}">
                <a16:creationId xmlns:a16="http://schemas.microsoft.com/office/drawing/2014/main" id="{87D14A28-4A53-A385-2F86-3BD98FAFAB9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9821748" y="332520"/>
            <a:ext cx="3503237" cy="35032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C455EC4-1658-F843-CBA6-3C65AD62E37F}"/>
              </a:ext>
            </a:extLst>
          </p:cNvPr>
          <p:cNvSpPr>
            <a:spLocks noGrp="1" noRot="1" noMove="1" noResize="1" noEditPoints="1" noAdjustHandles="1" noChangeArrowheads="1" noChangeShapeType="1"/>
          </p:cNvSpPr>
          <p:nvPr/>
        </p:nvSpPr>
        <p:spPr>
          <a:xfrm>
            <a:off x="0" y="30652278"/>
            <a:ext cx="43891200" cy="2266122"/>
          </a:xfrm>
          <a:prstGeom prst="rect">
            <a:avLst/>
          </a:prstGeom>
          <a:solidFill>
            <a:srgbClr val="3A64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2" name="Group 1041">
            <a:extLst>
              <a:ext uri="{FF2B5EF4-FFF2-40B4-BE49-F238E27FC236}">
                <a16:creationId xmlns:a16="http://schemas.microsoft.com/office/drawing/2014/main" id="{787E439A-82E6-9221-B2D9-4AF08F612080}"/>
              </a:ext>
            </a:extLst>
          </p:cNvPr>
          <p:cNvGrpSpPr>
            <a:grpSpLocks noGrp="1" noUngrp="1" noRot="1" noMove="1" noResize="1"/>
          </p:cNvGrpSpPr>
          <p:nvPr/>
        </p:nvGrpSpPr>
        <p:grpSpPr>
          <a:xfrm>
            <a:off x="4651518" y="635849"/>
            <a:ext cx="33206985" cy="2887076"/>
            <a:chOff x="4651518" y="635849"/>
            <a:chExt cx="33206985" cy="2887076"/>
          </a:xfrm>
        </p:grpSpPr>
        <p:sp>
          <p:nvSpPr>
            <p:cNvPr id="9" name="TextBox 8">
              <a:extLst>
                <a:ext uri="{FF2B5EF4-FFF2-40B4-BE49-F238E27FC236}">
                  <a16:creationId xmlns:a16="http://schemas.microsoft.com/office/drawing/2014/main" id="{BD77F9B7-0110-2A25-B7EE-EA4BBB6DF0CA}"/>
                </a:ext>
              </a:extLst>
            </p:cNvPr>
            <p:cNvSpPr txBox="1">
              <a:spLocks noGrp="1" noRot="1" noMove="1" noResize="1" noEditPoints="1" noAdjustHandles="1" noChangeArrowheads="1" noChangeShapeType="1"/>
            </p:cNvSpPr>
            <p:nvPr/>
          </p:nvSpPr>
          <p:spPr>
            <a:xfrm>
              <a:off x="4651518" y="635849"/>
              <a:ext cx="33206985" cy="1200329"/>
            </a:xfrm>
            <a:prstGeom prst="rect">
              <a:avLst/>
            </a:prstGeom>
            <a:noFill/>
          </p:spPr>
          <p:txBody>
            <a:bodyPr wrap="square" rtlCol="0">
              <a:spAutoFit/>
            </a:bodyPr>
            <a:lstStyle/>
            <a:p>
              <a:r>
                <a:rPr lang="en-US" sz="7200" dirty="0">
                  <a:solidFill>
                    <a:schemeClr val="bg1"/>
                  </a:solidFill>
                  <a:latin typeface="Arial" panose="020B0604020202020204" pitchFamily="34" charset="0"/>
                  <a:cs typeface="Arial" panose="020B0604020202020204" pitchFamily="34" charset="0"/>
                </a:rPr>
                <a:t>Assessing the Impact of Nuclear Contamination on Soil Microbial Communities</a:t>
              </a:r>
            </a:p>
          </p:txBody>
        </p:sp>
        <p:sp>
          <p:nvSpPr>
            <p:cNvPr id="10" name="TextBox 9">
              <a:extLst>
                <a:ext uri="{FF2B5EF4-FFF2-40B4-BE49-F238E27FC236}">
                  <a16:creationId xmlns:a16="http://schemas.microsoft.com/office/drawing/2014/main" id="{C3D003D0-1150-BE8C-4D12-9A3E90C046DA}"/>
                </a:ext>
              </a:extLst>
            </p:cNvPr>
            <p:cNvSpPr txBox="1">
              <a:spLocks noGrp="1" noRot="1" noMove="1" noResize="1" noEditPoints="1" noAdjustHandles="1" noChangeArrowheads="1" noChangeShapeType="1"/>
            </p:cNvSpPr>
            <p:nvPr/>
          </p:nvSpPr>
          <p:spPr>
            <a:xfrm>
              <a:off x="4651518" y="2084139"/>
              <a:ext cx="33206985" cy="830997"/>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Heather MacGregor</a:t>
              </a:r>
              <a:r>
                <a:rPr lang="en-US" sz="4800" baseline="30000" dirty="0">
                  <a:solidFill>
                    <a:schemeClr val="bg1"/>
                  </a:solidFill>
                  <a:latin typeface="Arial" panose="020B0604020202020204" pitchFamily="34" charset="0"/>
                  <a:cs typeface="Arial" panose="020B0604020202020204" pitchFamily="34" charset="0"/>
                </a:rPr>
                <a:t>1</a:t>
              </a:r>
              <a:r>
                <a:rPr lang="en-US" sz="4800" dirty="0">
                  <a:solidFill>
                    <a:schemeClr val="bg1"/>
                  </a:solidFill>
                  <a:latin typeface="Arial" panose="020B0604020202020204" pitchFamily="34" charset="0"/>
                  <a:cs typeface="Arial" panose="020B0604020202020204" pitchFamily="34" charset="0"/>
                </a:rPr>
                <a:t>, Isis Fukai</a:t>
              </a:r>
              <a:r>
                <a:rPr lang="en-US" sz="4800" baseline="30000" dirty="0">
                  <a:solidFill>
                    <a:schemeClr val="bg1"/>
                  </a:solidFill>
                  <a:latin typeface="Arial" panose="020B0604020202020204" pitchFamily="34" charset="0"/>
                  <a:cs typeface="Arial" panose="020B0604020202020204" pitchFamily="34" charset="0"/>
                </a:rPr>
                <a:t>2</a:t>
              </a:r>
              <a:r>
                <a:rPr lang="en-US" sz="4800" dirty="0">
                  <a:solidFill>
                    <a:schemeClr val="bg1"/>
                  </a:solidFill>
                  <a:latin typeface="Arial" panose="020B0604020202020204" pitchFamily="34" charset="0"/>
                  <a:cs typeface="Arial" panose="020B0604020202020204" pitchFamily="34" charset="0"/>
                </a:rPr>
                <a:t>, Kurt Ash</a:t>
              </a:r>
              <a:r>
                <a:rPr lang="en-US" sz="4800" baseline="30000" dirty="0">
                  <a:solidFill>
                    <a:schemeClr val="bg1"/>
                  </a:solidFill>
                  <a:latin typeface="Arial" panose="020B0604020202020204" pitchFamily="34" charset="0"/>
                  <a:cs typeface="Arial" panose="020B0604020202020204" pitchFamily="34" charset="0"/>
                </a:rPr>
                <a:t>2</a:t>
              </a:r>
              <a:r>
                <a:rPr lang="en-US" sz="4800" dirty="0">
                  <a:solidFill>
                    <a:schemeClr val="bg1"/>
                  </a:solidFill>
                  <a:latin typeface="Arial" panose="020B0604020202020204" pitchFamily="34" charset="0"/>
                  <a:cs typeface="Arial" panose="020B0604020202020204" pitchFamily="34" charset="0"/>
                </a:rPr>
                <a:t>, Terry Hazen</a:t>
              </a:r>
              <a:r>
                <a:rPr lang="en-US" sz="4800" baseline="30000" dirty="0">
                  <a:solidFill>
                    <a:schemeClr val="bg1"/>
                  </a:solidFill>
                  <a:latin typeface="Arial" panose="020B0604020202020204" pitchFamily="34" charset="0"/>
                  <a:cs typeface="Arial" panose="020B0604020202020204" pitchFamily="34" charset="0"/>
                </a:rPr>
                <a:t>2</a:t>
              </a:r>
              <a:r>
                <a:rPr lang="en-US" sz="4800" dirty="0">
                  <a:solidFill>
                    <a:schemeClr val="bg1"/>
                  </a:solidFill>
                  <a:latin typeface="Arial" panose="020B0604020202020204" pitchFamily="34" charset="0"/>
                  <a:cs typeface="Arial" panose="020B0604020202020204" pitchFamily="34" charset="0"/>
                </a:rPr>
                <a:t>, and Adam Arkin</a:t>
              </a:r>
              <a:r>
                <a:rPr lang="en-US" sz="4800" baseline="30000" dirty="0">
                  <a:solidFill>
                    <a:schemeClr val="bg1"/>
                  </a:solidFill>
                  <a:latin typeface="Arial" panose="020B0604020202020204" pitchFamily="34" charset="0"/>
                  <a:cs typeface="Arial" panose="020B0604020202020204" pitchFamily="34" charset="0"/>
                </a:rPr>
                <a:t>1</a:t>
              </a:r>
            </a:p>
          </p:txBody>
        </p:sp>
        <p:sp>
          <p:nvSpPr>
            <p:cNvPr id="11" name="TextBox 10">
              <a:extLst>
                <a:ext uri="{FF2B5EF4-FFF2-40B4-BE49-F238E27FC236}">
                  <a16:creationId xmlns:a16="http://schemas.microsoft.com/office/drawing/2014/main" id="{6445A472-F017-1E3D-733F-40A51E296A38}"/>
                </a:ext>
              </a:extLst>
            </p:cNvPr>
            <p:cNvSpPr txBox="1">
              <a:spLocks noGrp="1" noRot="1" noMove="1" noResize="1" noEditPoints="1" noAdjustHandles="1" noChangeArrowheads="1" noChangeShapeType="1"/>
            </p:cNvSpPr>
            <p:nvPr/>
          </p:nvSpPr>
          <p:spPr>
            <a:xfrm>
              <a:off x="4651518" y="2815039"/>
              <a:ext cx="33206985" cy="707886"/>
            </a:xfrm>
            <a:prstGeom prst="rect">
              <a:avLst/>
            </a:prstGeom>
            <a:noFill/>
          </p:spPr>
          <p:txBody>
            <a:bodyPr wrap="square" rtlCol="0">
              <a:spAutoFit/>
            </a:bodyPr>
            <a:lstStyle/>
            <a:p>
              <a:r>
                <a:rPr lang="en-US" sz="4000" baseline="30000" dirty="0">
                  <a:solidFill>
                    <a:schemeClr val="bg1"/>
                  </a:solidFill>
                  <a:latin typeface="Arial" panose="020B0604020202020204" pitchFamily="34" charset="0"/>
                  <a:cs typeface="Arial" panose="020B0604020202020204" pitchFamily="34" charset="0"/>
                </a:rPr>
                <a:t>1</a:t>
              </a:r>
              <a:r>
                <a:rPr lang="en-US" sz="4000" dirty="0">
                  <a:solidFill>
                    <a:schemeClr val="bg1"/>
                  </a:solidFill>
                  <a:latin typeface="Arial" panose="020B0604020202020204" pitchFamily="34" charset="0"/>
                  <a:cs typeface="Arial" panose="020B0604020202020204" pitchFamily="34" charset="0"/>
                </a:rPr>
                <a:t>University of California, Berkeley	 </a:t>
              </a:r>
              <a:r>
                <a:rPr lang="en-US" sz="4000" baseline="30000" dirty="0">
                  <a:solidFill>
                    <a:schemeClr val="bg1"/>
                  </a:solidFill>
                  <a:latin typeface="Arial" panose="020B0604020202020204" pitchFamily="34" charset="0"/>
                  <a:cs typeface="Arial" panose="020B0604020202020204" pitchFamily="34" charset="0"/>
                </a:rPr>
                <a:t>2</a:t>
              </a:r>
              <a:r>
                <a:rPr lang="en-US" sz="4000" dirty="0">
                  <a:solidFill>
                    <a:schemeClr val="bg1"/>
                  </a:solidFill>
                  <a:latin typeface="Arial" panose="020B0604020202020204" pitchFamily="34" charset="0"/>
                  <a:cs typeface="Arial" panose="020B0604020202020204" pitchFamily="34" charset="0"/>
                </a:rPr>
                <a:t>The University of Tennessee</a:t>
              </a:r>
            </a:p>
          </p:txBody>
        </p:sp>
      </p:grpSp>
      <p:sp>
        <p:nvSpPr>
          <p:cNvPr id="12" name="Rectangle 11">
            <a:extLst>
              <a:ext uri="{FF2B5EF4-FFF2-40B4-BE49-F238E27FC236}">
                <a16:creationId xmlns:a16="http://schemas.microsoft.com/office/drawing/2014/main" id="{CDE5C2F9-C3BC-5F04-7FF8-8279395CBAF3}"/>
              </a:ext>
            </a:extLst>
          </p:cNvPr>
          <p:cNvSpPr>
            <a:spLocks/>
          </p:cNvSpPr>
          <p:nvPr/>
        </p:nvSpPr>
        <p:spPr>
          <a:xfrm>
            <a:off x="675859" y="5252496"/>
            <a:ext cx="11887200" cy="8102156"/>
          </a:xfrm>
          <a:prstGeom prst="rect">
            <a:avLst/>
          </a:prstGeom>
          <a:solidFill>
            <a:srgbClr val="D5E7E7"/>
          </a:solidFill>
          <a:ln>
            <a:solidFill>
              <a:srgbClr val="B4D5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F159CAF-5A02-0C2C-EB36-E57C802C26B8}"/>
              </a:ext>
            </a:extLst>
          </p:cNvPr>
          <p:cNvSpPr txBox="1"/>
          <p:nvPr/>
        </p:nvSpPr>
        <p:spPr>
          <a:xfrm>
            <a:off x="965326" y="5345328"/>
            <a:ext cx="9819861" cy="923330"/>
          </a:xfrm>
          <a:prstGeom prst="rect">
            <a:avLst/>
          </a:prstGeom>
          <a:noFill/>
        </p:spPr>
        <p:txBody>
          <a:bodyPr wrap="square" rtlCol="0">
            <a:spAutoFit/>
          </a:bodyPr>
          <a:lstStyle/>
          <a:p>
            <a:r>
              <a:rPr lang="en-US" sz="5400" dirty="0">
                <a:latin typeface="Arial Rounded MT Bold" panose="020F0704030504030204" pitchFamily="34" charset="0"/>
              </a:rPr>
              <a:t>Introduction</a:t>
            </a:r>
          </a:p>
        </p:txBody>
      </p:sp>
      <p:sp>
        <p:nvSpPr>
          <p:cNvPr id="14" name="TextBox 13">
            <a:extLst>
              <a:ext uri="{FF2B5EF4-FFF2-40B4-BE49-F238E27FC236}">
                <a16:creationId xmlns:a16="http://schemas.microsoft.com/office/drawing/2014/main" id="{873E8DBF-A8CB-742A-5A86-72B90FAD8308}"/>
              </a:ext>
            </a:extLst>
          </p:cNvPr>
          <p:cNvSpPr txBox="1"/>
          <p:nvPr/>
        </p:nvSpPr>
        <p:spPr>
          <a:xfrm>
            <a:off x="1033667" y="6172763"/>
            <a:ext cx="11092070" cy="4585871"/>
          </a:xfrm>
          <a:prstGeom prst="rect">
            <a:avLst/>
          </a:prstGeom>
          <a:noFill/>
        </p:spPr>
        <p:txBody>
          <a:bodyPr wrap="square" rtlCol="0">
            <a:spAutoFit/>
          </a:bodyPr>
          <a:lstStyle/>
          <a:p>
            <a:pPr marL="571500" indent="-571500" rtl="0">
              <a:spcBef>
                <a:spcPts val="0"/>
              </a:spcBef>
              <a:spcAft>
                <a:spcPts val="1200"/>
              </a:spcAft>
              <a:buFont typeface="Wingdings" panose="05000000000000000000" pitchFamily="2" charset="2"/>
              <a:buChar char="§"/>
            </a:pPr>
            <a:r>
              <a:rPr lang="en-US" sz="3400" dirty="0">
                <a:solidFill>
                  <a:srgbClr val="000000"/>
                </a:solidFill>
                <a:latin typeface="Arial Narrow" panose="020B0606020202030204" pitchFamily="34" charset="0"/>
              </a:rPr>
              <a:t>Nuclear processing (NP) activities often lead to the dissemination of materials and wastes into the surrounding environment.</a:t>
            </a:r>
            <a:r>
              <a:rPr lang="en-US" sz="3400" baseline="30000" dirty="0">
                <a:solidFill>
                  <a:srgbClr val="000000"/>
                </a:solidFill>
                <a:latin typeface="Arial Narrow" panose="020B0606020202030204" pitchFamily="34" charset="0"/>
              </a:rPr>
              <a:t>1</a:t>
            </a:r>
            <a:endParaRPr lang="en-US" sz="3400" dirty="0">
              <a:solidFill>
                <a:srgbClr val="000000"/>
              </a:solidFill>
              <a:latin typeface="Arial Narrow" panose="020B0606020202030204" pitchFamily="34" charset="0"/>
            </a:endParaRPr>
          </a:p>
          <a:p>
            <a:pPr marL="571500" indent="-571500" rtl="0">
              <a:spcBef>
                <a:spcPts val="0"/>
              </a:spcBef>
              <a:spcAft>
                <a:spcPts val="1200"/>
              </a:spcAft>
              <a:buFont typeface="Wingdings" panose="05000000000000000000" pitchFamily="2" charset="2"/>
              <a:buChar char="§"/>
            </a:pPr>
            <a:r>
              <a:rPr lang="en-US" sz="3400" dirty="0">
                <a:latin typeface="Arial Narrow" panose="020B0606020202030204" pitchFamily="34" charset="0"/>
              </a:rPr>
              <a:t>The environment undergoes changes as a result of the reciprocal impact between these materials, leading to shifts in the spatial and temporal distribution of microbes around the material source.</a:t>
            </a:r>
          </a:p>
          <a:p>
            <a:pPr marL="1028700" lvl="1" indent="-571500">
              <a:spcAft>
                <a:spcPts val="1200"/>
              </a:spcAft>
              <a:buFont typeface="Wingdings" panose="05000000000000000000" pitchFamily="2" charset="2"/>
              <a:buChar char="§"/>
            </a:pPr>
            <a:r>
              <a:rPr lang="en-US" sz="3400" dirty="0">
                <a:latin typeface="Arial Narrow" panose="020B0606020202030204" pitchFamily="34" charset="0"/>
              </a:rPr>
              <a:t>The contaminants involved (e.g., heavy metals, nitrate, and other organics) can change which microbes can thrive and survive.</a:t>
            </a:r>
            <a:r>
              <a:rPr lang="en-US" sz="3400" baseline="30000" dirty="0">
                <a:latin typeface="Arial Narrow" panose="020B0606020202030204" pitchFamily="34" charset="0"/>
              </a:rPr>
              <a:t>2</a:t>
            </a:r>
            <a:endParaRPr lang="en-US" sz="3400" dirty="0">
              <a:latin typeface="Arial Narrow" panose="020B0606020202030204" pitchFamily="34" charset="0"/>
            </a:endParaRPr>
          </a:p>
        </p:txBody>
      </p:sp>
      <p:sp>
        <p:nvSpPr>
          <p:cNvPr id="15" name="Rectangle 14">
            <a:extLst>
              <a:ext uri="{FF2B5EF4-FFF2-40B4-BE49-F238E27FC236}">
                <a16:creationId xmlns:a16="http://schemas.microsoft.com/office/drawing/2014/main" id="{20EFEE58-F16C-F10C-3EBB-FA0AD87B0891}"/>
              </a:ext>
            </a:extLst>
          </p:cNvPr>
          <p:cNvSpPr>
            <a:spLocks/>
          </p:cNvSpPr>
          <p:nvPr/>
        </p:nvSpPr>
        <p:spPr>
          <a:xfrm>
            <a:off x="684811" y="13658439"/>
            <a:ext cx="11887200" cy="16238464"/>
          </a:xfrm>
          <a:prstGeom prst="rect">
            <a:avLst/>
          </a:prstGeom>
          <a:solidFill>
            <a:srgbClr val="DEDEDE"/>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A6464"/>
              </a:solidFill>
            </a:endParaRPr>
          </a:p>
        </p:txBody>
      </p:sp>
      <p:sp>
        <p:nvSpPr>
          <p:cNvPr id="16" name="TextBox 15">
            <a:extLst>
              <a:ext uri="{FF2B5EF4-FFF2-40B4-BE49-F238E27FC236}">
                <a16:creationId xmlns:a16="http://schemas.microsoft.com/office/drawing/2014/main" id="{C6A2F1BD-2BCD-AA1C-4036-1184AC4A9343}"/>
              </a:ext>
            </a:extLst>
          </p:cNvPr>
          <p:cNvSpPr txBox="1"/>
          <p:nvPr/>
        </p:nvSpPr>
        <p:spPr>
          <a:xfrm>
            <a:off x="965326" y="13767891"/>
            <a:ext cx="9819861" cy="923330"/>
          </a:xfrm>
          <a:prstGeom prst="rect">
            <a:avLst/>
          </a:prstGeom>
          <a:noFill/>
        </p:spPr>
        <p:txBody>
          <a:bodyPr wrap="square" rtlCol="0">
            <a:spAutoFit/>
          </a:bodyPr>
          <a:lstStyle/>
          <a:p>
            <a:r>
              <a:rPr lang="en-US" sz="5400" dirty="0">
                <a:latin typeface="Arial Rounded MT Bold" panose="020F0704030504030204" pitchFamily="34" charset="0"/>
              </a:rPr>
              <a:t>Materials and Methods</a:t>
            </a:r>
          </a:p>
        </p:txBody>
      </p:sp>
      <p:sp>
        <p:nvSpPr>
          <p:cNvPr id="18" name="TextBox 17">
            <a:extLst>
              <a:ext uri="{FF2B5EF4-FFF2-40B4-BE49-F238E27FC236}">
                <a16:creationId xmlns:a16="http://schemas.microsoft.com/office/drawing/2014/main" id="{73334B6E-4BA4-49F6-2517-5BA822A355F1}"/>
              </a:ext>
            </a:extLst>
          </p:cNvPr>
          <p:cNvSpPr txBox="1"/>
          <p:nvPr/>
        </p:nvSpPr>
        <p:spPr>
          <a:xfrm>
            <a:off x="1033665" y="14593012"/>
            <a:ext cx="11092072" cy="11880175"/>
          </a:xfrm>
          <a:prstGeom prst="rect">
            <a:avLst/>
          </a:prstGeom>
          <a:noFill/>
        </p:spPr>
        <p:txBody>
          <a:bodyPr wrap="square" rtlCol="0">
            <a:spAutoFit/>
          </a:bodyPr>
          <a:lstStyle/>
          <a:p>
            <a:pPr marL="571500" indent="-571500" rtl="0">
              <a:spcBef>
                <a:spcPts val="0"/>
              </a:spcBef>
              <a:spcAft>
                <a:spcPts val="1200"/>
              </a:spcAft>
              <a:buFont typeface="Wingdings" panose="05000000000000000000" pitchFamily="2" charset="2"/>
              <a:buChar char="§"/>
            </a:pPr>
            <a:r>
              <a:rPr lang="en-US" sz="3400" b="0" i="0" u="none" strike="noStrike" dirty="0">
                <a:solidFill>
                  <a:srgbClr val="000000"/>
                </a:solidFill>
                <a:effectLst/>
                <a:latin typeface="Arial Narrow" panose="020B0606020202030204" pitchFamily="34" charset="0"/>
              </a:rPr>
              <a:t>The Earth Microbiome Project (EMP) contains over 2,000 16S sequencing data from soil samples across the globe</a:t>
            </a:r>
            <a:r>
              <a:rPr lang="en-US" sz="3400" dirty="0">
                <a:solidFill>
                  <a:srgbClr val="000000"/>
                </a:solidFill>
                <a:latin typeface="Arial Narrow" panose="020B0606020202030204" pitchFamily="34" charset="0"/>
              </a:rPr>
              <a:t>.</a:t>
            </a:r>
            <a:r>
              <a:rPr lang="en-US" sz="3400" baseline="30000" dirty="0">
                <a:solidFill>
                  <a:srgbClr val="000000"/>
                </a:solidFill>
                <a:latin typeface="Arial Narrow" panose="020B0606020202030204" pitchFamily="34" charset="0"/>
              </a:rPr>
              <a:t>3</a:t>
            </a:r>
            <a:endParaRPr lang="en-US" sz="3400" dirty="0">
              <a:solidFill>
                <a:srgbClr val="000000"/>
              </a:solidFill>
              <a:latin typeface="Arial Narrow" panose="020B0606020202030204" pitchFamily="34" charset="0"/>
            </a:endParaRPr>
          </a:p>
          <a:p>
            <a:pPr marL="571500" indent="-571500" rtl="0">
              <a:spcBef>
                <a:spcPts val="0"/>
              </a:spcBef>
              <a:spcAft>
                <a:spcPts val="1200"/>
              </a:spcAft>
              <a:buFont typeface="Wingdings" panose="05000000000000000000" pitchFamily="2" charset="2"/>
              <a:buChar char="§"/>
            </a:pPr>
            <a:r>
              <a:rPr lang="en-US" sz="3400" dirty="0">
                <a:latin typeface="Arial Narrow" panose="020B0606020202030204" pitchFamily="34" charset="0"/>
              </a:rPr>
              <a:t>Using the EMP dataset as a background can help minimize the false positive rate (FPR).</a:t>
            </a:r>
          </a:p>
          <a:p>
            <a:pPr marL="571500" indent="-571500" rtl="0">
              <a:spcBef>
                <a:spcPts val="0"/>
              </a:spcBef>
              <a:spcAft>
                <a:spcPts val="1200"/>
              </a:spcAft>
              <a:buFont typeface="Wingdings" panose="05000000000000000000" pitchFamily="2" charset="2"/>
              <a:buChar char="§"/>
            </a:pPr>
            <a:r>
              <a:rPr lang="en-US" sz="3400" dirty="0">
                <a:latin typeface="Arial Narrow" panose="020B0606020202030204" pitchFamily="34" charset="0"/>
              </a:rPr>
              <a:t>Additionally, the dataset includes nuclear-contaminated soil data obtained from MTV collaborators and publicly available data from the European Nucleotide Archive (ENA)</a:t>
            </a:r>
            <a:r>
              <a:rPr lang="en-US" sz="3400" baseline="30000" dirty="0">
                <a:latin typeface="Arial Narrow" panose="020B0606020202030204" pitchFamily="34" charset="0"/>
              </a:rPr>
              <a:t>4</a:t>
            </a:r>
            <a:r>
              <a:rPr lang="en-US" sz="3400" dirty="0">
                <a:latin typeface="Arial Narrow" panose="020B0606020202030204" pitchFamily="34" charset="0"/>
              </a:rPr>
              <a:t> (Fig. 1).</a:t>
            </a:r>
          </a:p>
          <a:p>
            <a:pPr marL="571500" indent="-571500" rtl="0">
              <a:spcBef>
                <a:spcPts val="0"/>
              </a:spcBef>
              <a:spcAft>
                <a:spcPts val="1200"/>
              </a:spcAft>
              <a:buFont typeface="Wingdings" panose="05000000000000000000" pitchFamily="2" charset="2"/>
              <a:buChar char="§"/>
            </a:pPr>
            <a:endParaRPr lang="en-US" sz="3400" dirty="0">
              <a:latin typeface="Arial Narrow" panose="020B0606020202030204" pitchFamily="34" charset="0"/>
            </a:endParaRPr>
          </a:p>
          <a:p>
            <a:pPr marL="571500" indent="-571500" rtl="0">
              <a:spcBef>
                <a:spcPts val="0"/>
              </a:spcBef>
              <a:spcAft>
                <a:spcPts val="1200"/>
              </a:spcAft>
              <a:buFont typeface="Wingdings" panose="05000000000000000000" pitchFamily="2" charset="2"/>
              <a:buChar char="§"/>
            </a:pPr>
            <a:endParaRPr lang="en-US" sz="3400" dirty="0">
              <a:latin typeface="Arial Narrow" panose="020B0606020202030204" pitchFamily="34" charset="0"/>
            </a:endParaRPr>
          </a:p>
          <a:p>
            <a:pPr marL="571500" indent="-571500" rtl="0">
              <a:spcBef>
                <a:spcPts val="0"/>
              </a:spcBef>
              <a:spcAft>
                <a:spcPts val="1200"/>
              </a:spcAft>
              <a:buFont typeface="Wingdings" panose="05000000000000000000" pitchFamily="2" charset="2"/>
              <a:buChar char="§"/>
            </a:pPr>
            <a:endParaRPr lang="en-US" sz="3400" dirty="0">
              <a:latin typeface="Arial Narrow" panose="020B0606020202030204" pitchFamily="34" charset="0"/>
            </a:endParaRPr>
          </a:p>
          <a:p>
            <a:pPr marL="571500" indent="-571500" rtl="0">
              <a:spcBef>
                <a:spcPts val="0"/>
              </a:spcBef>
              <a:spcAft>
                <a:spcPts val="1200"/>
              </a:spcAft>
              <a:buFont typeface="Wingdings" panose="05000000000000000000" pitchFamily="2" charset="2"/>
              <a:buChar char="§"/>
            </a:pPr>
            <a:endParaRPr lang="en-US" sz="3400" dirty="0">
              <a:latin typeface="Arial Narrow" panose="020B0606020202030204" pitchFamily="34" charset="0"/>
            </a:endParaRPr>
          </a:p>
          <a:p>
            <a:pPr marL="571500" indent="-571500" rtl="0">
              <a:spcBef>
                <a:spcPts val="0"/>
              </a:spcBef>
              <a:spcAft>
                <a:spcPts val="1200"/>
              </a:spcAft>
              <a:buFont typeface="Wingdings" panose="05000000000000000000" pitchFamily="2" charset="2"/>
              <a:buChar char="§"/>
            </a:pPr>
            <a:endParaRPr lang="en-US" sz="3400" dirty="0">
              <a:latin typeface="Arial Narrow" panose="020B0606020202030204" pitchFamily="34" charset="0"/>
            </a:endParaRPr>
          </a:p>
          <a:p>
            <a:pPr marL="571500" indent="-571500" rtl="0">
              <a:spcBef>
                <a:spcPts val="0"/>
              </a:spcBef>
              <a:spcAft>
                <a:spcPts val="1200"/>
              </a:spcAft>
              <a:buFont typeface="Wingdings" panose="05000000000000000000" pitchFamily="2" charset="2"/>
              <a:buChar char="§"/>
            </a:pPr>
            <a:endParaRPr lang="en-US" sz="3400" dirty="0">
              <a:latin typeface="Arial Narrow" panose="020B0606020202030204" pitchFamily="34" charset="0"/>
            </a:endParaRPr>
          </a:p>
          <a:p>
            <a:pPr rtl="0">
              <a:spcBef>
                <a:spcPts val="0"/>
              </a:spcBef>
              <a:spcAft>
                <a:spcPts val="1200"/>
              </a:spcAft>
            </a:pPr>
            <a:endParaRPr lang="en-US" sz="3400" dirty="0">
              <a:latin typeface="Arial Narrow" panose="020B0606020202030204" pitchFamily="34" charset="0"/>
            </a:endParaRPr>
          </a:p>
          <a:p>
            <a:pPr marL="571500" indent="-571500" rtl="0">
              <a:spcBef>
                <a:spcPts val="0"/>
              </a:spcBef>
              <a:spcAft>
                <a:spcPts val="1200"/>
              </a:spcAft>
              <a:buFont typeface="Wingdings" panose="05000000000000000000" pitchFamily="2" charset="2"/>
              <a:buChar char="§"/>
            </a:pPr>
            <a:endParaRPr lang="en-US" sz="3400" dirty="0">
              <a:latin typeface="Arial Narrow" panose="020B0606020202030204" pitchFamily="34" charset="0"/>
            </a:endParaRPr>
          </a:p>
          <a:p>
            <a:pPr rtl="0">
              <a:spcBef>
                <a:spcPts val="0"/>
              </a:spcBef>
              <a:spcAft>
                <a:spcPts val="1200"/>
              </a:spcAft>
            </a:pPr>
            <a:endParaRPr lang="en-US" sz="3400" dirty="0">
              <a:latin typeface="Arial Narrow" panose="020B0606020202030204" pitchFamily="34" charset="0"/>
            </a:endParaRPr>
          </a:p>
          <a:p>
            <a:pPr marL="571500" indent="-571500" rtl="0">
              <a:spcBef>
                <a:spcPts val="0"/>
              </a:spcBef>
              <a:spcAft>
                <a:spcPts val="1200"/>
              </a:spcAft>
              <a:buFont typeface="Wingdings" panose="05000000000000000000" pitchFamily="2" charset="2"/>
              <a:buChar char="§"/>
            </a:pPr>
            <a:r>
              <a:rPr lang="en-US" sz="3400" dirty="0">
                <a:latin typeface="Arial Narrow" panose="020B0606020202030204" pitchFamily="34" charset="0"/>
              </a:rPr>
              <a:t>It is crucial to process all the data using the same common workflow (Fig. 2).</a:t>
            </a:r>
            <a:r>
              <a:rPr lang="en-US" sz="3400" baseline="30000" dirty="0">
                <a:latin typeface="Arial Narrow" panose="020B0606020202030204" pitchFamily="34" charset="0"/>
              </a:rPr>
              <a:t>5</a:t>
            </a:r>
            <a:br>
              <a:rPr lang="en-US" sz="3400" dirty="0">
                <a:latin typeface="Arial Narrow" panose="020B0606020202030204" pitchFamily="34" charset="0"/>
              </a:rPr>
            </a:br>
            <a:endParaRPr lang="en-US" sz="3400" dirty="0">
              <a:latin typeface="Arial Narrow" panose="020B0606020202030204" pitchFamily="34" charset="0"/>
            </a:endParaRPr>
          </a:p>
        </p:txBody>
      </p:sp>
      <p:sp>
        <p:nvSpPr>
          <p:cNvPr id="24" name="Rectangle 23">
            <a:extLst>
              <a:ext uri="{FF2B5EF4-FFF2-40B4-BE49-F238E27FC236}">
                <a16:creationId xmlns:a16="http://schemas.microsoft.com/office/drawing/2014/main" id="{0601ADD1-D864-1F5B-469F-E44F5D5623AA}"/>
              </a:ext>
            </a:extLst>
          </p:cNvPr>
          <p:cNvSpPr/>
          <p:nvPr/>
        </p:nvSpPr>
        <p:spPr>
          <a:xfrm>
            <a:off x="31208872" y="22498035"/>
            <a:ext cx="11887200" cy="4992075"/>
          </a:xfrm>
          <a:prstGeom prst="rect">
            <a:avLst/>
          </a:prstGeom>
          <a:solidFill>
            <a:srgbClr val="D5E7E7"/>
          </a:solidFill>
          <a:ln>
            <a:solidFill>
              <a:srgbClr val="B4D5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B68D2D3-2BF3-5EE9-BE4E-1F0E65B6FB63}"/>
              </a:ext>
            </a:extLst>
          </p:cNvPr>
          <p:cNvSpPr/>
          <p:nvPr/>
        </p:nvSpPr>
        <p:spPr>
          <a:xfrm>
            <a:off x="31208872" y="12352528"/>
            <a:ext cx="11887200" cy="9805066"/>
          </a:xfrm>
          <a:prstGeom prst="rect">
            <a:avLst/>
          </a:prstGeom>
          <a:solidFill>
            <a:srgbClr val="DEDEDE"/>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6533DE7E-D9C2-EC1B-D8B3-5EF83293C81D}"/>
              </a:ext>
            </a:extLst>
          </p:cNvPr>
          <p:cNvSpPr txBox="1"/>
          <p:nvPr/>
        </p:nvSpPr>
        <p:spPr>
          <a:xfrm>
            <a:off x="13399017" y="8880279"/>
            <a:ext cx="9819861" cy="923330"/>
          </a:xfrm>
          <a:prstGeom prst="rect">
            <a:avLst/>
          </a:prstGeom>
          <a:noFill/>
        </p:spPr>
        <p:txBody>
          <a:bodyPr wrap="square" rtlCol="0">
            <a:spAutoFit/>
          </a:bodyPr>
          <a:lstStyle/>
          <a:p>
            <a:r>
              <a:rPr lang="en-US" sz="5400" dirty="0">
                <a:latin typeface="Arial Rounded MT Bold" panose="020F0704030504030204" pitchFamily="34" charset="0"/>
              </a:rPr>
              <a:t>Results + Discussion</a:t>
            </a:r>
          </a:p>
        </p:txBody>
      </p:sp>
      <p:sp>
        <p:nvSpPr>
          <p:cNvPr id="32" name="TextBox 31">
            <a:extLst>
              <a:ext uri="{FF2B5EF4-FFF2-40B4-BE49-F238E27FC236}">
                <a16:creationId xmlns:a16="http://schemas.microsoft.com/office/drawing/2014/main" id="{808E2802-48B5-675C-B624-8084B3FF9F31}"/>
              </a:ext>
            </a:extLst>
          </p:cNvPr>
          <p:cNvSpPr txBox="1"/>
          <p:nvPr/>
        </p:nvSpPr>
        <p:spPr>
          <a:xfrm>
            <a:off x="13454957" y="9695780"/>
            <a:ext cx="17066175" cy="2862322"/>
          </a:xfrm>
          <a:prstGeom prst="rect">
            <a:avLst/>
          </a:prstGeom>
          <a:noFill/>
        </p:spPr>
        <p:txBody>
          <a:bodyPr wrap="square" rtlCol="0">
            <a:spAutoFit/>
          </a:bodyPr>
          <a:lstStyle/>
          <a:p>
            <a:pPr marL="571500" indent="-571500" rtl="0">
              <a:spcBef>
                <a:spcPts val="0"/>
              </a:spcBef>
              <a:spcAft>
                <a:spcPts val="1200"/>
              </a:spcAft>
              <a:buFont typeface="Wingdings" panose="05000000000000000000" pitchFamily="2" charset="2"/>
              <a:buChar char="§"/>
            </a:pPr>
            <a:r>
              <a:rPr lang="en-US" sz="3400" b="0" i="0" u="none" strike="noStrike" dirty="0">
                <a:solidFill>
                  <a:srgbClr val="000000"/>
                </a:solidFill>
                <a:effectLst/>
                <a:latin typeface="Arial Narrow" panose="020B0606020202030204" pitchFamily="34" charset="0"/>
              </a:rPr>
              <a:t>Analysis of composition of microbiomes (ANCOM) analysis (</a:t>
            </a:r>
            <a:r>
              <a:rPr lang="en-US" sz="3400" b="0" u="none" strike="noStrike" dirty="0">
                <a:solidFill>
                  <a:srgbClr val="000000"/>
                </a:solidFill>
                <a:effectLst/>
                <a:latin typeface="Arial Narrow" panose="020B0606020202030204" pitchFamily="34" charset="0"/>
              </a:rPr>
              <a:t>Fig. 3</a:t>
            </a:r>
            <a:r>
              <a:rPr lang="en-US" sz="3400" b="0" i="0" u="none" strike="noStrike" dirty="0">
                <a:solidFill>
                  <a:srgbClr val="000000"/>
                </a:solidFill>
                <a:effectLst/>
                <a:latin typeface="Arial Narrow" panose="020B0606020202030204" pitchFamily="34" charset="0"/>
              </a:rPr>
              <a:t>) can be used to compare the composition of microbiomes in 2+ populations and identify significantly different taxa.</a:t>
            </a:r>
            <a:r>
              <a:rPr lang="en-US" sz="3400" b="0" i="0" u="none" strike="noStrike" baseline="30000" dirty="0">
                <a:solidFill>
                  <a:srgbClr val="000000"/>
                </a:solidFill>
                <a:effectLst/>
                <a:latin typeface="Arial Narrow" panose="020B0606020202030204" pitchFamily="34" charset="0"/>
              </a:rPr>
              <a:t>6</a:t>
            </a:r>
            <a:endParaRPr lang="en-US" sz="3400" b="0" i="0" u="none" strike="noStrike" dirty="0">
              <a:solidFill>
                <a:srgbClr val="000000"/>
              </a:solidFill>
              <a:effectLst/>
              <a:latin typeface="Arial Narrow" panose="020B0606020202030204" pitchFamily="34" charset="0"/>
            </a:endParaRPr>
          </a:p>
          <a:p>
            <a:pPr marL="1028700" lvl="1" indent="-571500">
              <a:spcAft>
                <a:spcPts val="1200"/>
              </a:spcAft>
              <a:buFont typeface="Wingdings" panose="05000000000000000000" pitchFamily="2" charset="2"/>
              <a:buChar char="§"/>
            </a:pPr>
            <a:r>
              <a:rPr lang="en-US" sz="3400" dirty="0">
                <a:latin typeface="Arial Narrow" panose="020B0606020202030204" pitchFamily="34" charset="0"/>
              </a:rPr>
              <a:t>484 taxa (at the genus level) were considered to be significantly different between the nuclear- contaminated and background samples.</a:t>
            </a:r>
            <a:br>
              <a:rPr lang="en-US" sz="3400" dirty="0">
                <a:latin typeface="Arial Narrow" panose="020B0606020202030204" pitchFamily="34" charset="0"/>
              </a:rPr>
            </a:br>
            <a:endParaRPr lang="en-US" sz="3400" dirty="0">
              <a:latin typeface="Arial Narrow" panose="020B0606020202030204" pitchFamily="34" charset="0"/>
            </a:endParaRPr>
          </a:p>
        </p:txBody>
      </p:sp>
      <p:sp>
        <p:nvSpPr>
          <p:cNvPr id="26" name="TextBox 25">
            <a:extLst>
              <a:ext uri="{FF2B5EF4-FFF2-40B4-BE49-F238E27FC236}">
                <a16:creationId xmlns:a16="http://schemas.microsoft.com/office/drawing/2014/main" id="{0997925B-AD1B-8FBB-4BAB-7337ACAF9D2F}"/>
              </a:ext>
            </a:extLst>
          </p:cNvPr>
          <p:cNvSpPr txBox="1"/>
          <p:nvPr/>
        </p:nvSpPr>
        <p:spPr>
          <a:xfrm>
            <a:off x="31625076" y="5345328"/>
            <a:ext cx="9819861" cy="923330"/>
          </a:xfrm>
          <a:prstGeom prst="rect">
            <a:avLst/>
          </a:prstGeom>
          <a:noFill/>
        </p:spPr>
        <p:txBody>
          <a:bodyPr wrap="square" rtlCol="0">
            <a:spAutoFit/>
          </a:bodyPr>
          <a:lstStyle/>
          <a:p>
            <a:r>
              <a:rPr lang="en-US" sz="5400" dirty="0">
                <a:latin typeface="Arial Rounded MT Bold" panose="020F0704030504030204" pitchFamily="34" charset="0"/>
              </a:rPr>
              <a:t>MTV Impact</a:t>
            </a:r>
          </a:p>
        </p:txBody>
      </p:sp>
      <p:sp>
        <p:nvSpPr>
          <p:cNvPr id="35" name="TextBox 34">
            <a:extLst>
              <a:ext uri="{FF2B5EF4-FFF2-40B4-BE49-F238E27FC236}">
                <a16:creationId xmlns:a16="http://schemas.microsoft.com/office/drawing/2014/main" id="{319C3AD7-6CBF-45DD-3AB8-B8A97856FFDA}"/>
              </a:ext>
            </a:extLst>
          </p:cNvPr>
          <p:cNvSpPr txBox="1"/>
          <p:nvPr/>
        </p:nvSpPr>
        <p:spPr>
          <a:xfrm>
            <a:off x="31730059" y="6172763"/>
            <a:ext cx="11092070" cy="6155531"/>
          </a:xfrm>
          <a:prstGeom prst="rect">
            <a:avLst/>
          </a:prstGeom>
          <a:noFill/>
        </p:spPr>
        <p:txBody>
          <a:bodyPr wrap="square" rtlCol="0">
            <a:spAutoFit/>
          </a:bodyPr>
          <a:lstStyle/>
          <a:p>
            <a:pPr marL="571500" indent="-571500">
              <a:spcAft>
                <a:spcPts val="1200"/>
              </a:spcAft>
              <a:buFont typeface="Wingdings" panose="05000000000000000000" pitchFamily="2" charset="2"/>
              <a:buChar char="§"/>
            </a:pPr>
            <a:r>
              <a:rPr lang="en-US" sz="3400" dirty="0">
                <a:latin typeface="Arial Narrow" panose="020B0606020202030204" pitchFamily="34" charset="0"/>
              </a:rPr>
              <a:t>Integration with a community studying diverse aspects of nuclear processing and technology gives context and constraints on our work.</a:t>
            </a:r>
          </a:p>
          <a:p>
            <a:pPr marL="571500" indent="-571500">
              <a:spcAft>
                <a:spcPts val="1200"/>
              </a:spcAft>
              <a:buFont typeface="Wingdings" panose="05000000000000000000" pitchFamily="2" charset="2"/>
              <a:buChar char="§"/>
            </a:pPr>
            <a:r>
              <a:rPr lang="en-US" sz="3400" dirty="0">
                <a:latin typeface="Arial Narrow" panose="020B0606020202030204" pitchFamily="34" charset="0"/>
              </a:rPr>
              <a:t>The opportunity to collaborate across the university and national labs allows us access to sites, nuclear process information, and intellectual collaboration we might not have otherwise.</a:t>
            </a:r>
          </a:p>
          <a:p>
            <a:pPr marL="571500" indent="-571500">
              <a:spcAft>
                <a:spcPts val="1200"/>
              </a:spcAft>
              <a:buFont typeface="Wingdings" panose="05000000000000000000" pitchFamily="2" charset="2"/>
              <a:buChar char="§"/>
            </a:pPr>
            <a:r>
              <a:rPr lang="en-US" sz="3400" dirty="0">
                <a:latin typeface="Arial Narrow" panose="020B0606020202030204" pitchFamily="34" charset="0"/>
              </a:rPr>
              <a:t>Specifically, the ability to operate at Y12 and Savannah River as exemplars of different nuclear processing sites is valuable, amplified by the collaboration between the Arkin, Hazen, Alm and Duff labs.</a:t>
            </a:r>
            <a:br>
              <a:rPr lang="en-US" sz="3400" dirty="0">
                <a:latin typeface="Arial Narrow" panose="020B0606020202030204" pitchFamily="34" charset="0"/>
              </a:rPr>
            </a:br>
            <a:endParaRPr lang="en-US" sz="3400" dirty="0">
              <a:latin typeface="Arial Narrow" panose="020B0606020202030204" pitchFamily="34" charset="0"/>
            </a:endParaRPr>
          </a:p>
        </p:txBody>
      </p:sp>
      <p:sp>
        <p:nvSpPr>
          <p:cNvPr id="36" name="TextBox 35">
            <a:extLst>
              <a:ext uri="{FF2B5EF4-FFF2-40B4-BE49-F238E27FC236}">
                <a16:creationId xmlns:a16="http://schemas.microsoft.com/office/drawing/2014/main" id="{397A2480-4E09-81D5-D515-F53FDB5F19D5}"/>
              </a:ext>
            </a:extLst>
          </p:cNvPr>
          <p:cNvSpPr txBox="1"/>
          <p:nvPr/>
        </p:nvSpPr>
        <p:spPr>
          <a:xfrm>
            <a:off x="31625076" y="22576553"/>
            <a:ext cx="9819861" cy="923330"/>
          </a:xfrm>
          <a:prstGeom prst="rect">
            <a:avLst/>
          </a:prstGeom>
          <a:noFill/>
        </p:spPr>
        <p:txBody>
          <a:bodyPr wrap="square" rtlCol="0">
            <a:spAutoFit/>
          </a:bodyPr>
          <a:lstStyle/>
          <a:p>
            <a:r>
              <a:rPr lang="en-US" sz="5400" dirty="0">
                <a:latin typeface="Arial Rounded MT Bold" panose="020F0704030504030204" pitchFamily="34" charset="0"/>
              </a:rPr>
              <a:t>Acknowledgements</a:t>
            </a:r>
          </a:p>
        </p:txBody>
      </p:sp>
      <p:sp>
        <p:nvSpPr>
          <p:cNvPr id="38" name="TextBox 37">
            <a:extLst>
              <a:ext uri="{FF2B5EF4-FFF2-40B4-BE49-F238E27FC236}">
                <a16:creationId xmlns:a16="http://schemas.microsoft.com/office/drawing/2014/main" id="{B97141B5-2684-286B-79F9-241CA2E6CD32}"/>
              </a:ext>
            </a:extLst>
          </p:cNvPr>
          <p:cNvSpPr txBox="1"/>
          <p:nvPr/>
        </p:nvSpPr>
        <p:spPr>
          <a:xfrm>
            <a:off x="31730059" y="23418235"/>
            <a:ext cx="11092070" cy="3908762"/>
          </a:xfrm>
          <a:prstGeom prst="rect">
            <a:avLst/>
          </a:prstGeom>
          <a:noFill/>
        </p:spPr>
        <p:txBody>
          <a:bodyPr wrap="square" rtlCol="0">
            <a:spAutoFit/>
          </a:bodyPr>
          <a:lstStyle/>
          <a:p>
            <a:pPr marL="571500" indent="-571500">
              <a:spcAft>
                <a:spcPts val="1200"/>
              </a:spcAft>
              <a:buFont typeface="Wingdings" panose="05000000000000000000" pitchFamily="2" charset="2"/>
              <a:buChar char="§"/>
            </a:pPr>
            <a:r>
              <a:rPr lang="en-US" sz="3400" dirty="0">
                <a:latin typeface="Arial Narrow" panose="020B0606020202030204" pitchFamily="34" charset="0"/>
              </a:rPr>
              <a:t>I would like to thank the members of the Arkin Lab for their guidance and support, especially David Bernstein, as well as our collaborators from the Hazen Lab for their contribution to data collection.</a:t>
            </a:r>
          </a:p>
          <a:p>
            <a:pPr marL="571500" indent="-571500">
              <a:spcAft>
                <a:spcPts val="1200"/>
              </a:spcAft>
              <a:buFont typeface="Wingdings" panose="05000000000000000000" pitchFamily="2" charset="2"/>
              <a:buChar char="§"/>
            </a:pPr>
            <a:r>
              <a:rPr lang="en-US" sz="3400" dirty="0">
                <a:latin typeface="Arial Narrow" panose="020B0606020202030204" pitchFamily="34" charset="0"/>
              </a:rPr>
              <a:t>This work was funded in-part by the Consortium for Monitoring, Technology, and Verification under DOE-NNSA award number DE-NA0003920.</a:t>
            </a:r>
          </a:p>
        </p:txBody>
      </p:sp>
      <p:pic>
        <p:nvPicPr>
          <p:cNvPr id="1032" name="Picture 8">
            <a:extLst>
              <a:ext uri="{FF2B5EF4-FFF2-40B4-BE49-F238E27FC236}">
                <a16:creationId xmlns:a16="http://schemas.microsoft.com/office/drawing/2014/main" id="{B975F88F-CEBD-258E-556E-0E67083ACD5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709629" y="27716620"/>
            <a:ext cx="5441012" cy="145547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B407551-A7F3-F7A2-520F-9350C7128E0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300190" y="29212831"/>
            <a:ext cx="2205621" cy="937389"/>
          </a:xfrm>
          <a:prstGeom prst="rect">
            <a:avLst/>
          </a:prstGeom>
          <a:noFill/>
          <a:extLst>
            <a:ext uri="{909E8E84-426E-40DD-AFC4-6F175D3DCCD1}">
              <a14:hiddenFill xmlns:a14="http://schemas.microsoft.com/office/drawing/2010/main">
                <a:solidFill>
                  <a:srgbClr val="FFFFFF"/>
                </a:solidFill>
              </a14:hiddenFill>
            </a:ext>
          </a:extLst>
        </p:spPr>
      </p:pic>
      <p:grpSp>
        <p:nvGrpSpPr>
          <p:cNvPr id="1091" name="Group 1090">
            <a:extLst>
              <a:ext uri="{FF2B5EF4-FFF2-40B4-BE49-F238E27FC236}">
                <a16:creationId xmlns:a16="http://schemas.microsoft.com/office/drawing/2014/main" id="{B2CC4FF5-2200-CA59-B05E-95A3FDED4BE5}"/>
              </a:ext>
            </a:extLst>
          </p:cNvPr>
          <p:cNvGrpSpPr/>
          <p:nvPr/>
        </p:nvGrpSpPr>
        <p:grpSpPr>
          <a:xfrm>
            <a:off x="1033667" y="10805197"/>
            <a:ext cx="11092070" cy="2191868"/>
            <a:chOff x="1152939" y="10217425"/>
            <a:chExt cx="11092070" cy="2476033"/>
          </a:xfrm>
        </p:grpSpPr>
        <p:sp>
          <p:nvSpPr>
            <p:cNvPr id="19" name="Rectangle: Rounded Corners 18">
              <a:extLst>
                <a:ext uri="{FF2B5EF4-FFF2-40B4-BE49-F238E27FC236}">
                  <a16:creationId xmlns:a16="http://schemas.microsoft.com/office/drawing/2014/main" id="{A954EB8D-4443-0FD4-DCBB-A57C23821374}"/>
                </a:ext>
              </a:extLst>
            </p:cNvPr>
            <p:cNvSpPr/>
            <p:nvPr/>
          </p:nvSpPr>
          <p:spPr>
            <a:xfrm>
              <a:off x="1152939" y="10217425"/>
              <a:ext cx="11092070" cy="2476033"/>
            </a:xfrm>
            <a:prstGeom prst="roundRect">
              <a:avLst/>
            </a:prstGeom>
            <a:solidFill>
              <a:srgbClr val="3A6464"/>
            </a:solidFill>
            <a:ln>
              <a:solidFill>
                <a:srgbClr val="3A6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endParaRPr lang="en-US" dirty="0">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9E9ABEDB-9BE2-7DEC-F477-56A397476DB3}"/>
                </a:ext>
              </a:extLst>
            </p:cNvPr>
            <p:cNvSpPr txBox="1"/>
            <p:nvPr/>
          </p:nvSpPr>
          <p:spPr>
            <a:xfrm>
              <a:off x="1586119" y="10511210"/>
              <a:ext cx="10305221" cy="1773159"/>
            </a:xfrm>
            <a:prstGeom prst="rect">
              <a:avLst/>
            </a:prstGeom>
            <a:noFill/>
          </p:spPr>
          <p:txBody>
            <a:bodyPr wrap="square">
              <a:spAutoFit/>
            </a:bodyPr>
            <a:lstStyle/>
            <a:p>
              <a:pPr rtl="0">
                <a:spcBef>
                  <a:spcPts val="0"/>
                </a:spcBef>
                <a:spcAft>
                  <a:spcPts val="0"/>
                </a:spcAft>
              </a:pPr>
              <a:r>
                <a:rPr lang="en-US" sz="3200" b="1" dirty="0">
                  <a:solidFill>
                    <a:schemeClr val="bg1"/>
                  </a:solidFill>
                  <a:latin typeface="Arial Narrow" panose="020B0606020202030204" pitchFamily="34" charset="0"/>
                </a:rPr>
                <a:t>Microbial community variation around sites of known nuclear contamination history can train a machine learning model to predict the contamination source's type, age, and distance.</a:t>
              </a:r>
              <a:endParaRPr lang="en-US" sz="3200" b="1" dirty="0">
                <a:solidFill>
                  <a:schemeClr val="bg1"/>
                </a:solidFill>
                <a:latin typeface="Arial" panose="020B0604020202020204" pitchFamily="34" charset="0"/>
                <a:cs typeface="Arial" panose="020B0604020202020204" pitchFamily="34" charset="0"/>
              </a:endParaRPr>
            </a:p>
          </p:txBody>
        </p:sp>
      </p:grpSp>
      <p:pic>
        <p:nvPicPr>
          <p:cNvPr id="1038" name="Picture 14" descr="News – Consortium for Monitoring, Technology, and Verification">
            <a:extLst>
              <a:ext uri="{FF2B5EF4-FFF2-40B4-BE49-F238E27FC236}">
                <a16:creationId xmlns:a16="http://schemas.microsoft.com/office/drawing/2014/main" id="{A6C73F5A-2CE5-4F73-FFAE-3E4460F55C96}"/>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Lst>
          </a:blip>
          <a:srcRect/>
          <a:stretch>
            <a:fillRect/>
          </a:stretch>
        </p:blipFill>
        <p:spPr bwMode="auto">
          <a:xfrm>
            <a:off x="572765" y="333755"/>
            <a:ext cx="3436354" cy="3437881"/>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FBC83533-477E-87B9-DB44-465BA20A1F67}"/>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6863611" y="29287588"/>
            <a:ext cx="2205621" cy="77212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a:extLst>
              <a:ext uri="{FF2B5EF4-FFF2-40B4-BE49-F238E27FC236}">
                <a16:creationId xmlns:a16="http://schemas.microsoft.com/office/drawing/2014/main" id="{D96DD884-0355-CF23-A822-323DB0E08B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4830" y="26034247"/>
            <a:ext cx="10515574" cy="267106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819F3D15-75D3-30FA-8FF0-C01A7DB9C31B}"/>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1150641" y="27812738"/>
            <a:ext cx="1945431" cy="19454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3E5F425-B25B-F9D0-9C08-7A3AFD0D43A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1336084" y="27903926"/>
            <a:ext cx="4328454" cy="1202160"/>
          </a:xfrm>
          <a:prstGeom prst="rect">
            <a:avLst/>
          </a:prstGeom>
          <a:noFill/>
          <a:extLst>
            <a:ext uri="{909E8E84-426E-40DD-AFC4-6F175D3DCCD1}">
              <a14:hiddenFill xmlns:a14="http://schemas.microsoft.com/office/drawing/2010/main">
                <a:solidFill>
                  <a:srgbClr val="FFFFFF"/>
                </a:solidFill>
              </a14:hiddenFill>
            </a:ext>
          </a:extLst>
        </p:spPr>
      </p:pic>
      <p:sp>
        <p:nvSpPr>
          <p:cNvPr id="1043" name="TextBox 1042">
            <a:extLst>
              <a:ext uri="{FF2B5EF4-FFF2-40B4-BE49-F238E27FC236}">
                <a16:creationId xmlns:a16="http://schemas.microsoft.com/office/drawing/2014/main" id="{F15410B6-0617-848F-54E3-852AB0616A6F}"/>
              </a:ext>
            </a:extLst>
          </p:cNvPr>
          <p:cNvSpPr txBox="1"/>
          <p:nvPr/>
        </p:nvSpPr>
        <p:spPr>
          <a:xfrm>
            <a:off x="13399017" y="5345328"/>
            <a:ext cx="14666846" cy="923330"/>
          </a:xfrm>
          <a:prstGeom prst="rect">
            <a:avLst/>
          </a:prstGeom>
          <a:noFill/>
        </p:spPr>
        <p:txBody>
          <a:bodyPr wrap="square" rtlCol="0">
            <a:spAutoFit/>
          </a:bodyPr>
          <a:lstStyle/>
          <a:p>
            <a:r>
              <a:rPr lang="en-US" sz="5400" dirty="0">
                <a:latin typeface="Arial Rounded MT Bold" panose="020F0704030504030204" pitchFamily="34" charset="0"/>
              </a:rPr>
              <a:t>Mission Relevance</a:t>
            </a:r>
          </a:p>
        </p:txBody>
      </p:sp>
      <p:sp>
        <p:nvSpPr>
          <p:cNvPr id="1044" name="TextBox 1043">
            <a:extLst>
              <a:ext uri="{FF2B5EF4-FFF2-40B4-BE49-F238E27FC236}">
                <a16:creationId xmlns:a16="http://schemas.microsoft.com/office/drawing/2014/main" id="{BEAC0276-2666-BA7B-D7D3-FF360DCBECBD}"/>
              </a:ext>
            </a:extLst>
          </p:cNvPr>
          <p:cNvSpPr txBox="1"/>
          <p:nvPr/>
        </p:nvSpPr>
        <p:spPr>
          <a:xfrm>
            <a:off x="13454957" y="6172763"/>
            <a:ext cx="17066175" cy="2339102"/>
          </a:xfrm>
          <a:prstGeom prst="rect">
            <a:avLst/>
          </a:prstGeom>
          <a:noFill/>
        </p:spPr>
        <p:txBody>
          <a:bodyPr wrap="square" rtlCol="0">
            <a:spAutoFit/>
          </a:bodyPr>
          <a:lstStyle/>
          <a:p>
            <a:pPr marL="571500" indent="-571500" rtl="0">
              <a:spcBef>
                <a:spcPts val="0"/>
              </a:spcBef>
              <a:spcAft>
                <a:spcPts val="1200"/>
              </a:spcAft>
              <a:buFont typeface="Wingdings" panose="05000000000000000000" pitchFamily="2" charset="2"/>
              <a:buChar char="§"/>
            </a:pPr>
            <a:r>
              <a:rPr lang="en-US" sz="3400" dirty="0">
                <a:latin typeface="Arial Narrow" panose="020B0606020202030204" pitchFamily="34" charset="0"/>
              </a:rPr>
              <a:t>These models, in conjunction with an environmental surveillance protocol, can enable </a:t>
            </a:r>
            <a:r>
              <a:rPr lang="en-US" sz="3400" u="sng" dirty="0">
                <a:latin typeface="Arial Narrow" panose="020B0606020202030204" pitchFamily="34" charset="0"/>
              </a:rPr>
              <a:t>remote diagnostics</a:t>
            </a:r>
            <a:r>
              <a:rPr lang="en-US" sz="3400" dirty="0">
                <a:latin typeface="Arial Narrow" panose="020B0606020202030204" pitchFamily="34" charset="0"/>
              </a:rPr>
              <a:t> to be performed at locations where such activities are taking place.</a:t>
            </a:r>
          </a:p>
          <a:p>
            <a:pPr marL="571500" indent="-571500" rtl="0">
              <a:spcBef>
                <a:spcPts val="0"/>
              </a:spcBef>
              <a:spcAft>
                <a:spcPts val="1200"/>
              </a:spcAft>
              <a:buFont typeface="Wingdings" panose="05000000000000000000" pitchFamily="2" charset="2"/>
              <a:buChar char="§"/>
            </a:pPr>
            <a:r>
              <a:rPr lang="en-US" sz="3400" dirty="0">
                <a:latin typeface="Arial Narrow" panose="020B0606020202030204" pitchFamily="34" charset="0"/>
              </a:rPr>
              <a:t>Understanding the mechanistic basis of microbial responses could aid both in </a:t>
            </a:r>
            <a:r>
              <a:rPr lang="en-US" sz="3400" u="sng" dirty="0">
                <a:latin typeface="Arial Narrow" panose="020B0606020202030204" pitchFamily="34" charset="0"/>
              </a:rPr>
              <a:t>detection and remediation</a:t>
            </a:r>
            <a:r>
              <a:rPr lang="en-US" sz="3400" dirty="0">
                <a:latin typeface="Arial Narrow" panose="020B0606020202030204" pitchFamily="34" charset="0"/>
              </a:rPr>
              <a:t> of the signal.</a:t>
            </a:r>
          </a:p>
        </p:txBody>
      </p:sp>
      <p:sp>
        <p:nvSpPr>
          <p:cNvPr id="1045" name="TextBox 1044">
            <a:extLst>
              <a:ext uri="{FF2B5EF4-FFF2-40B4-BE49-F238E27FC236}">
                <a16:creationId xmlns:a16="http://schemas.microsoft.com/office/drawing/2014/main" id="{51FD6DFA-58E2-F955-3F30-985E2E551999}"/>
              </a:ext>
            </a:extLst>
          </p:cNvPr>
          <p:cNvSpPr txBox="1"/>
          <p:nvPr/>
        </p:nvSpPr>
        <p:spPr>
          <a:xfrm>
            <a:off x="31625076" y="12461476"/>
            <a:ext cx="9819861" cy="923330"/>
          </a:xfrm>
          <a:prstGeom prst="rect">
            <a:avLst/>
          </a:prstGeom>
          <a:noFill/>
        </p:spPr>
        <p:txBody>
          <a:bodyPr wrap="square" rtlCol="0">
            <a:spAutoFit/>
          </a:bodyPr>
          <a:lstStyle/>
          <a:p>
            <a:r>
              <a:rPr lang="en-US" sz="5400" dirty="0">
                <a:latin typeface="Arial Rounded MT Bold" panose="020F0704030504030204" pitchFamily="34" charset="0"/>
              </a:rPr>
              <a:t>Conclusions + Next Steps</a:t>
            </a:r>
          </a:p>
        </p:txBody>
      </p:sp>
      <p:sp>
        <p:nvSpPr>
          <p:cNvPr id="1046" name="TextBox 1045">
            <a:extLst>
              <a:ext uri="{FF2B5EF4-FFF2-40B4-BE49-F238E27FC236}">
                <a16:creationId xmlns:a16="http://schemas.microsoft.com/office/drawing/2014/main" id="{62E385F9-28EA-184A-ADD3-5A18BEB3DCFB}"/>
              </a:ext>
            </a:extLst>
          </p:cNvPr>
          <p:cNvSpPr txBox="1"/>
          <p:nvPr/>
        </p:nvSpPr>
        <p:spPr>
          <a:xfrm>
            <a:off x="31730059" y="13340385"/>
            <a:ext cx="11092070" cy="9079409"/>
          </a:xfrm>
          <a:prstGeom prst="rect">
            <a:avLst/>
          </a:prstGeom>
        </p:spPr>
        <p:txBody>
          <a:bodyPr wrap="square" rtlCol="0">
            <a:spAutoFit/>
          </a:bodyPr>
          <a:lstStyle/>
          <a:p>
            <a:pPr marL="571500" indent="-571500">
              <a:spcAft>
                <a:spcPts val="1200"/>
              </a:spcAft>
              <a:buFont typeface="Wingdings" panose="05000000000000000000" pitchFamily="2" charset="2"/>
              <a:buChar char="§"/>
            </a:pPr>
            <a:r>
              <a:rPr lang="en-US" sz="3400" dirty="0">
                <a:latin typeface="Arial Narrow" panose="020B0606020202030204" pitchFamily="34" charset="0"/>
              </a:rPr>
              <a:t>It is critical to have a standard protocol for collection and processing of the data.</a:t>
            </a:r>
          </a:p>
          <a:p>
            <a:pPr marL="1028700" lvl="1" indent="-571500">
              <a:spcAft>
                <a:spcPts val="1200"/>
              </a:spcAft>
              <a:buFont typeface="Wingdings" panose="05000000000000000000" pitchFamily="2" charset="2"/>
              <a:buChar char="§"/>
            </a:pPr>
            <a:r>
              <a:rPr lang="en-US" sz="3400" dirty="0">
                <a:latin typeface="Arial Narrow" panose="020B0606020202030204" pitchFamily="34" charset="0"/>
              </a:rPr>
              <a:t>Although it is possible to use data from the global community to help train the model, differences in data type (amplicon vs. metagenomics) and sequencing/extraction protocols can present challenges that we need to address.</a:t>
            </a:r>
          </a:p>
          <a:p>
            <a:pPr marL="571500" indent="-571500">
              <a:spcAft>
                <a:spcPts val="1200"/>
              </a:spcAft>
              <a:buFont typeface="Wingdings" panose="05000000000000000000" pitchFamily="2" charset="2"/>
              <a:buChar char="§"/>
            </a:pPr>
            <a:r>
              <a:rPr lang="en-US" sz="3400" dirty="0">
                <a:latin typeface="Arial Narrow" panose="020B0606020202030204" pitchFamily="34" charset="0"/>
              </a:rPr>
              <a:t>The metadata of a site and its history is essential to good data science, and this remains challenging as few standards applicable to this type of study exist. </a:t>
            </a:r>
          </a:p>
          <a:p>
            <a:pPr marL="1028700" lvl="1" indent="-571500">
              <a:spcAft>
                <a:spcPts val="1200"/>
              </a:spcAft>
              <a:buFont typeface="Wingdings" panose="05000000000000000000" pitchFamily="2" charset="2"/>
              <a:buChar char="§"/>
            </a:pPr>
            <a:r>
              <a:rPr lang="en-US" sz="3400" dirty="0">
                <a:latin typeface="Arial Narrow" panose="020B0606020202030204" pitchFamily="34" charset="0"/>
              </a:rPr>
              <a:t>However, even with relatively low-resolution measurements, we see </a:t>
            </a:r>
            <a:r>
              <a:rPr lang="en-US" sz="3400" u="sng" dirty="0">
                <a:latin typeface="Arial Narrow" panose="020B0606020202030204" pitchFamily="34" charset="0"/>
              </a:rPr>
              <a:t>strong association of samples from similar contaminated sites clustering across studies</a:t>
            </a:r>
            <a:r>
              <a:rPr lang="en-US" sz="3400" dirty="0">
                <a:latin typeface="Arial Narrow" panose="020B0606020202030204" pitchFamily="34" charset="0"/>
              </a:rPr>
              <a:t>. </a:t>
            </a:r>
          </a:p>
          <a:p>
            <a:pPr marL="571500" indent="-571500">
              <a:spcAft>
                <a:spcPts val="1200"/>
              </a:spcAft>
              <a:buFont typeface="Wingdings" panose="05000000000000000000" pitchFamily="2" charset="2"/>
              <a:buChar char="§"/>
            </a:pPr>
            <a:r>
              <a:rPr lang="en-US" sz="3400" dirty="0">
                <a:latin typeface="Arial Narrow" panose="020B0606020202030204" pitchFamily="34" charset="0"/>
              </a:rPr>
              <a:t>To better power our models, further (and higher resolution) measurements from contaminated sites will be added to the dataset.</a:t>
            </a:r>
            <a:br>
              <a:rPr lang="en-US" sz="3400" dirty="0">
                <a:latin typeface="Arial Narrow" panose="020B0606020202030204" pitchFamily="34" charset="0"/>
              </a:rPr>
            </a:br>
            <a:endParaRPr lang="en-US" sz="3400" dirty="0">
              <a:latin typeface="Arial Narrow" panose="020B0606020202030204" pitchFamily="34" charset="0"/>
            </a:endParaRPr>
          </a:p>
        </p:txBody>
      </p:sp>
      <p:grpSp>
        <p:nvGrpSpPr>
          <p:cNvPr id="51" name="Group 50">
            <a:extLst>
              <a:ext uri="{FF2B5EF4-FFF2-40B4-BE49-F238E27FC236}">
                <a16:creationId xmlns:a16="http://schemas.microsoft.com/office/drawing/2014/main" id="{BE9FA28F-2B01-79DD-7646-6E0602B7C926}"/>
              </a:ext>
            </a:extLst>
          </p:cNvPr>
          <p:cNvGrpSpPr>
            <a:grpSpLocks noChangeAspect="1"/>
          </p:cNvGrpSpPr>
          <p:nvPr/>
        </p:nvGrpSpPr>
        <p:grpSpPr>
          <a:xfrm>
            <a:off x="1570190" y="18602887"/>
            <a:ext cx="9837690" cy="5473307"/>
            <a:chOff x="4134678" y="7633251"/>
            <a:chExt cx="35144766" cy="19553165"/>
          </a:xfrm>
        </p:grpSpPr>
        <p:pic>
          <p:nvPicPr>
            <p:cNvPr id="52" name="Picture 51" descr="Map&#10;&#10;Description automatically generated">
              <a:extLst>
                <a:ext uri="{FF2B5EF4-FFF2-40B4-BE49-F238E27FC236}">
                  <a16:creationId xmlns:a16="http://schemas.microsoft.com/office/drawing/2014/main" id="{9403098B-619E-9653-8139-A663D5C24DD0}"/>
                </a:ext>
              </a:extLst>
            </p:cNvPr>
            <p:cNvPicPr>
              <a:picLocks noChangeAspect="1"/>
            </p:cNvPicPr>
            <p:nvPr/>
          </p:nvPicPr>
          <p:blipFill rotWithShape="1">
            <a:blip r:embed="rId11">
              <a:extLst>
                <a:ext uri="{28A0092B-C50C-407E-A947-70E740481C1C}">
                  <a14:useLocalDpi xmlns:a14="http://schemas.microsoft.com/office/drawing/2010/main" val="0"/>
                </a:ext>
              </a:extLst>
            </a:blip>
            <a:srcRect l="9015" t="14201" r="8829" b="17992"/>
            <a:stretch/>
          </p:blipFill>
          <p:spPr>
            <a:xfrm>
              <a:off x="4134678" y="7633251"/>
              <a:ext cx="35144766" cy="18128975"/>
            </a:xfrm>
            <a:prstGeom prst="rect">
              <a:avLst/>
            </a:prstGeom>
          </p:spPr>
        </p:pic>
        <p:grpSp>
          <p:nvGrpSpPr>
            <p:cNvPr id="54" name="Group 53">
              <a:extLst>
                <a:ext uri="{FF2B5EF4-FFF2-40B4-BE49-F238E27FC236}">
                  <a16:creationId xmlns:a16="http://schemas.microsoft.com/office/drawing/2014/main" id="{0DD12B14-1AC3-9331-2EE4-5AA49AB0236E}"/>
                </a:ext>
              </a:extLst>
            </p:cNvPr>
            <p:cNvGrpSpPr/>
            <p:nvPr/>
          </p:nvGrpSpPr>
          <p:grpSpPr>
            <a:xfrm>
              <a:off x="4611756" y="25717283"/>
              <a:ext cx="22644657" cy="1469133"/>
              <a:chOff x="4611756" y="25717283"/>
              <a:chExt cx="22644657" cy="1469133"/>
            </a:xfrm>
          </p:grpSpPr>
          <p:grpSp>
            <p:nvGrpSpPr>
              <p:cNvPr id="55" name="Group 54">
                <a:extLst>
                  <a:ext uri="{FF2B5EF4-FFF2-40B4-BE49-F238E27FC236}">
                    <a16:creationId xmlns:a16="http://schemas.microsoft.com/office/drawing/2014/main" id="{C58A5BC3-5397-B6E4-4F6F-E1C9603EAAE9}"/>
                  </a:ext>
                </a:extLst>
              </p:cNvPr>
              <p:cNvGrpSpPr/>
              <p:nvPr/>
            </p:nvGrpSpPr>
            <p:grpSpPr>
              <a:xfrm>
                <a:off x="4611756" y="25722469"/>
                <a:ext cx="3884567" cy="1429377"/>
                <a:chOff x="4611756" y="25722469"/>
                <a:chExt cx="3884567" cy="1429377"/>
              </a:xfrm>
            </p:grpSpPr>
            <p:sp>
              <p:nvSpPr>
                <p:cNvPr id="1036" name="Rectangle 1035">
                  <a:extLst>
                    <a:ext uri="{FF2B5EF4-FFF2-40B4-BE49-F238E27FC236}">
                      <a16:creationId xmlns:a16="http://schemas.microsoft.com/office/drawing/2014/main" id="{52EE2C0D-FFFE-283E-4C24-A405E616A1F0}"/>
                    </a:ext>
                  </a:extLst>
                </p:cNvPr>
                <p:cNvSpPr/>
                <p:nvPr/>
              </p:nvSpPr>
              <p:spPr>
                <a:xfrm>
                  <a:off x="4611756" y="25762226"/>
                  <a:ext cx="1033670" cy="1033670"/>
                </a:xfrm>
                <a:prstGeom prst="rect">
                  <a:avLst/>
                </a:prstGeom>
                <a:solidFill>
                  <a:srgbClr val="271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37" name="TextBox 1036">
                  <a:extLst>
                    <a:ext uri="{FF2B5EF4-FFF2-40B4-BE49-F238E27FC236}">
                      <a16:creationId xmlns:a16="http://schemas.microsoft.com/office/drawing/2014/main" id="{09E6A628-C089-0317-68CA-961FDF14FA44}"/>
                    </a:ext>
                  </a:extLst>
                </p:cNvPr>
                <p:cNvSpPr txBox="1"/>
                <p:nvPr/>
              </p:nvSpPr>
              <p:spPr>
                <a:xfrm>
                  <a:off x="5844209" y="25722469"/>
                  <a:ext cx="2652114" cy="1429377"/>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EMP</a:t>
                  </a:r>
                </a:p>
              </p:txBody>
            </p:sp>
          </p:grpSp>
          <p:grpSp>
            <p:nvGrpSpPr>
              <p:cNvPr id="56" name="Group 55">
                <a:extLst>
                  <a:ext uri="{FF2B5EF4-FFF2-40B4-BE49-F238E27FC236}">
                    <a16:creationId xmlns:a16="http://schemas.microsoft.com/office/drawing/2014/main" id="{5DDAA1CE-0489-7B02-52C2-850B9ABC475E}"/>
                  </a:ext>
                </a:extLst>
              </p:cNvPr>
              <p:cNvGrpSpPr/>
              <p:nvPr/>
            </p:nvGrpSpPr>
            <p:grpSpPr>
              <a:xfrm>
                <a:off x="8892966" y="25722469"/>
                <a:ext cx="3884573" cy="1429376"/>
                <a:chOff x="5394389" y="25722469"/>
                <a:chExt cx="3884573" cy="1429376"/>
              </a:xfrm>
            </p:grpSpPr>
            <p:sp>
              <p:nvSpPr>
                <p:cNvPr id="1027" name="Rectangle 1026">
                  <a:extLst>
                    <a:ext uri="{FF2B5EF4-FFF2-40B4-BE49-F238E27FC236}">
                      <a16:creationId xmlns:a16="http://schemas.microsoft.com/office/drawing/2014/main" id="{F184566F-1926-AD62-7D5C-B2D735885800}"/>
                    </a:ext>
                  </a:extLst>
                </p:cNvPr>
                <p:cNvSpPr/>
                <p:nvPr/>
              </p:nvSpPr>
              <p:spPr>
                <a:xfrm>
                  <a:off x="5394389" y="25762227"/>
                  <a:ext cx="1033670" cy="1033669"/>
                </a:xfrm>
                <a:prstGeom prst="rect">
                  <a:avLst/>
                </a:prstGeom>
                <a:solidFill>
                  <a:srgbClr val="758B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035" name="TextBox 1034">
                  <a:extLst>
                    <a:ext uri="{FF2B5EF4-FFF2-40B4-BE49-F238E27FC236}">
                      <a16:creationId xmlns:a16="http://schemas.microsoft.com/office/drawing/2014/main" id="{5723646C-39F0-4512-2B74-84ED19168B4D}"/>
                    </a:ext>
                  </a:extLst>
                </p:cNvPr>
                <p:cNvSpPr txBox="1"/>
                <p:nvPr/>
              </p:nvSpPr>
              <p:spPr>
                <a:xfrm>
                  <a:off x="6626849" y="25722469"/>
                  <a:ext cx="2652113" cy="142937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MTV</a:t>
                  </a:r>
                </a:p>
              </p:txBody>
            </p:sp>
          </p:grpSp>
          <p:grpSp>
            <p:nvGrpSpPr>
              <p:cNvPr id="57" name="Group 56">
                <a:extLst>
                  <a:ext uri="{FF2B5EF4-FFF2-40B4-BE49-F238E27FC236}">
                    <a16:creationId xmlns:a16="http://schemas.microsoft.com/office/drawing/2014/main" id="{0581A0E0-8846-5D38-C105-CFAF4FD44E77}"/>
                  </a:ext>
                </a:extLst>
              </p:cNvPr>
              <p:cNvGrpSpPr/>
              <p:nvPr/>
            </p:nvGrpSpPr>
            <p:grpSpPr>
              <a:xfrm>
                <a:off x="13026601" y="25717283"/>
                <a:ext cx="4241778" cy="1429377"/>
                <a:chOff x="6108969" y="25722469"/>
                <a:chExt cx="4241778" cy="1429377"/>
              </a:xfrm>
            </p:grpSpPr>
            <p:sp>
              <p:nvSpPr>
                <p:cNvPr id="1024" name="Rectangle 1023">
                  <a:extLst>
                    <a:ext uri="{FF2B5EF4-FFF2-40B4-BE49-F238E27FC236}">
                      <a16:creationId xmlns:a16="http://schemas.microsoft.com/office/drawing/2014/main" id="{55B40EDB-151A-F963-E8ED-3D9ED7AA552E}"/>
                    </a:ext>
                  </a:extLst>
                </p:cNvPr>
                <p:cNvSpPr/>
                <p:nvPr/>
              </p:nvSpPr>
              <p:spPr>
                <a:xfrm>
                  <a:off x="6108969" y="25762227"/>
                  <a:ext cx="1033670" cy="1033671"/>
                </a:xfrm>
                <a:prstGeom prst="rect">
                  <a:avLst/>
                </a:prstGeom>
                <a:solidFill>
                  <a:srgbClr val="ABFF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025" name="TextBox 1024">
                  <a:extLst>
                    <a:ext uri="{FF2B5EF4-FFF2-40B4-BE49-F238E27FC236}">
                      <a16:creationId xmlns:a16="http://schemas.microsoft.com/office/drawing/2014/main" id="{4EE704CB-6F6B-43B8-933F-E24D66111BFE}"/>
                    </a:ext>
                  </a:extLst>
                </p:cNvPr>
                <p:cNvSpPr txBox="1"/>
                <p:nvPr/>
              </p:nvSpPr>
              <p:spPr>
                <a:xfrm>
                  <a:off x="7341425" y="25722469"/>
                  <a:ext cx="3009322" cy="1429377"/>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BRC</a:t>
                  </a:r>
                </a:p>
              </p:txBody>
            </p:sp>
          </p:grpSp>
          <p:grpSp>
            <p:nvGrpSpPr>
              <p:cNvPr id="58" name="Group 57">
                <a:extLst>
                  <a:ext uri="{FF2B5EF4-FFF2-40B4-BE49-F238E27FC236}">
                    <a16:creationId xmlns:a16="http://schemas.microsoft.com/office/drawing/2014/main" id="{C94BDDA8-7368-C43F-76DE-2246EBA3F36F}"/>
                  </a:ext>
                </a:extLst>
              </p:cNvPr>
              <p:cNvGrpSpPr/>
              <p:nvPr/>
            </p:nvGrpSpPr>
            <p:grpSpPr>
              <a:xfrm>
                <a:off x="17341844" y="25717283"/>
                <a:ext cx="4075872" cy="1429376"/>
                <a:chOff x="6925635" y="25722469"/>
                <a:chExt cx="4075872" cy="1429376"/>
              </a:xfrm>
            </p:grpSpPr>
            <p:sp>
              <p:nvSpPr>
                <p:cNvPr id="62" name="Rectangle 61">
                  <a:extLst>
                    <a:ext uri="{FF2B5EF4-FFF2-40B4-BE49-F238E27FC236}">
                      <a16:creationId xmlns:a16="http://schemas.microsoft.com/office/drawing/2014/main" id="{FDDD8432-D6BA-1894-74B8-7AD9D4193C5C}"/>
                    </a:ext>
                  </a:extLst>
                </p:cNvPr>
                <p:cNvSpPr/>
                <p:nvPr/>
              </p:nvSpPr>
              <p:spPr>
                <a:xfrm>
                  <a:off x="6925635" y="25762227"/>
                  <a:ext cx="1033670" cy="1033669"/>
                </a:xfrm>
                <a:prstGeom prst="rect">
                  <a:avLst/>
                </a:prstGeom>
                <a:solidFill>
                  <a:srgbClr val="FF8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3" name="TextBox 62">
                  <a:extLst>
                    <a:ext uri="{FF2B5EF4-FFF2-40B4-BE49-F238E27FC236}">
                      <a16:creationId xmlns:a16="http://schemas.microsoft.com/office/drawing/2014/main" id="{8E2F9EED-7582-F8F4-B7FF-F02D47255B8F}"/>
                    </a:ext>
                  </a:extLst>
                </p:cNvPr>
                <p:cNvSpPr txBox="1"/>
                <p:nvPr/>
              </p:nvSpPr>
              <p:spPr>
                <a:xfrm>
                  <a:off x="8158099" y="25722469"/>
                  <a:ext cx="2843408" cy="142937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FAM</a:t>
                  </a:r>
                </a:p>
              </p:txBody>
            </p:sp>
          </p:grpSp>
          <p:grpSp>
            <p:nvGrpSpPr>
              <p:cNvPr id="59" name="Group 58">
                <a:extLst>
                  <a:ext uri="{FF2B5EF4-FFF2-40B4-BE49-F238E27FC236}">
                    <a16:creationId xmlns:a16="http://schemas.microsoft.com/office/drawing/2014/main" id="{CE01091C-90A9-CD72-8F66-643035348E3A}"/>
                  </a:ext>
                </a:extLst>
              </p:cNvPr>
              <p:cNvGrpSpPr/>
              <p:nvPr/>
            </p:nvGrpSpPr>
            <p:grpSpPr>
              <a:xfrm>
                <a:off x="21713683" y="25757040"/>
                <a:ext cx="5542730" cy="1429376"/>
                <a:chOff x="7878416" y="25722469"/>
                <a:chExt cx="5542730" cy="1429376"/>
              </a:xfrm>
            </p:grpSpPr>
            <p:sp>
              <p:nvSpPr>
                <p:cNvPr id="60" name="Rectangle 59">
                  <a:extLst>
                    <a:ext uri="{FF2B5EF4-FFF2-40B4-BE49-F238E27FC236}">
                      <a16:creationId xmlns:a16="http://schemas.microsoft.com/office/drawing/2014/main" id="{8A702852-51C7-1EA1-A083-1897326C1268}"/>
                    </a:ext>
                  </a:extLst>
                </p:cNvPr>
                <p:cNvSpPr/>
                <p:nvPr/>
              </p:nvSpPr>
              <p:spPr>
                <a:xfrm>
                  <a:off x="7878416" y="25762227"/>
                  <a:ext cx="1033670" cy="1033669"/>
                </a:xfrm>
                <a:prstGeom prst="rect">
                  <a:avLst/>
                </a:prstGeom>
                <a:solidFill>
                  <a:srgbClr val="AEB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1" name="TextBox 60">
                  <a:extLst>
                    <a:ext uri="{FF2B5EF4-FFF2-40B4-BE49-F238E27FC236}">
                      <a16:creationId xmlns:a16="http://schemas.microsoft.com/office/drawing/2014/main" id="{469E9DE2-1E4A-5B64-0516-3E0AFE8B78C1}"/>
                    </a:ext>
                  </a:extLst>
                </p:cNvPr>
                <p:cNvSpPr txBox="1"/>
                <p:nvPr/>
              </p:nvSpPr>
              <p:spPr>
                <a:xfrm>
                  <a:off x="9110865" y="25722469"/>
                  <a:ext cx="4310281" cy="142937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RLITMF</a:t>
                  </a:r>
                </a:p>
              </p:txBody>
            </p:sp>
          </p:grpSp>
        </p:grpSp>
      </p:grpSp>
      <p:sp>
        <p:nvSpPr>
          <p:cNvPr id="1039" name="TextBox 1038">
            <a:extLst>
              <a:ext uri="{FF2B5EF4-FFF2-40B4-BE49-F238E27FC236}">
                <a16:creationId xmlns:a16="http://schemas.microsoft.com/office/drawing/2014/main" id="{2F6C6E6C-DB32-23C1-E606-C204F9C02B2B}"/>
              </a:ext>
            </a:extLst>
          </p:cNvPr>
          <p:cNvSpPr txBox="1"/>
          <p:nvPr/>
        </p:nvSpPr>
        <p:spPr>
          <a:xfrm>
            <a:off x="1606333" y="24097955"/>
            <a:ext cx="10234071" cy="584775"/>
          </a:xfrm>
          <a:prstGeom prst="rect">
            <a:avLst/>
          </a:prstGeom>
          <a:noFill/>
        </p:spPr>
        <p:txBody>
          <a:bodyPr wrap="square" rtlCol="0">
            <a:spAutoFit/>
          </a:bodyPr>
          <a:lstStyle/>
          <a:p>
            <a:pPr rtl="0">
              <a:spcBef>
                <a:spcPts val="0"/>
              </a:spcBef>
              <a:spcAft>
                <a:spcPts val="0"/>
              </a:spcAft>
            </a:pPr>
            <a:r>
              <a:rPr lang="en-US" sz="3200" b="1" i="1" dirty="0">
                <a:latin typeface="Arial Narrow" panose="020B0606020202030204" pitchFamily="34" charset="0"/>
              </a:rPr>
              <a:t>Fig. 1: Map of soil sample locations used in the analyses.</a:t>
            </a:r>
          </a:p>
        </p:txBody>
      </p:sp>
      <p:sp>
        <p:nvSpPr>
          <p:cNvPr id="1041" name="TextBox 1040">
            <a:extLst>
              <a:ext uri="{FF2B5EF4-FFF2-40B4-BE49-F238E27FC236}">
                <a16:creationId xmlns:a16="http://schemas.microsoft.com/office/drawing/2014/main" id="{33CFD04D-867D-2B3D-BF50-060A18F5F9D5}"/>
              </a:ext>
            </a:extLst>
          </p:cNvPr>
          <p:cNvSpPr txBox="1"/>
          <p:nvPr/>
        </p:nvSpPr>
        <p:spPr>
          <a:xfrm>
            <a:off x="1606333" y="28879703"/>
            <a:ext cx="10234071" cy="584775"/>
          </a:xfrm>
          <a:prstGeom prst="rect">
            <a:avLst/>
          </a:prstGeom>
          <a:noFill/>
        </p:spPr>
        <p:txBody>
          <a:bodyPr wrap="square" rtlCol="0">
            <a:spAutoFit/>
          </a:bodyPr>
          <a:lstStyle/>
          <a:p>
            <a:pPr rtl="0">
              <a:spcBef>
                <a:spcPts val="0"/>
              </a:spcBef>
              <a:spcAft>
                <a:spcPts val="0"/>
              </a:spcAft>
            </a:pPr>
            <a:r>
              <a:rPr lang="en-US" sz="3200" b="1" i="1" dirty="0">
                <a:latin typeface="Arial Narrow" panose="020B0606020202030204" pitchFamily="34" charset="0"/>
              </a:rPr>
              <a:t>Fig. 2: QIIME2</a:t>
            </a:r>
            <a:r>
              <a:rPr lang="en-US" sz="3200" b="1" i="1" baseline="30000" dirty="0">
                <a:latin typeface="Arial Narrow" panose="020B0606020202030204" pitchFamily="34" charset="0"/>
              </a:rPr>
              <a:t>6</a:t>
            </a:r>
            <a:r>
              <a:rPr lang="en-US" sz="3200" b="1" i="1" dirty="0">
                <a:latin typeface="Arial Narrow" panose="020B0606020202030204" pitchFamily="34" charset="0"/>
              </a:rPr>
              <a:t> workflow.</a:t>
            </a:r>
          </a:p>
        </p:txBody>
      </p:sp>
      <p:grpSp>
        <p:nvGrpSpPr>
          <p:cNvPr id="1062" name="Group 1061">
            <a:extLst>
              <a:ext uri="{FF2B5EF4-FFF2-40B4-BE49-F238E27FC236}">
                <a16:creationId xmlns:a16="http://schemas.microsoft.com/office/drawing/2014/main" id="{B9157FD7-6C5A-291E-8CAF-A2F7A39D85EC}"/>
              </a:ext>
            </a:extLst>
          </p:cNvPr>
          <p:cNvGrpSpPr/>
          <p:nvPr/>
        </p:nvGrpSpPr>
        <p:grpSpPr>
          <a:xfrm>
            <a:off x="32061081" y="31081710"/>
            <a:ext cx="11449314" cy="1323439"/>
            <a:chOff x="31505805" y="28386505"/>
            <a:chExt cx="11449314" cy="1323439"/>
          </a:xfrm>
        </p:grpSpPr>
        <p:sp>
          <p:nvSpPr>
            <p:cNvPr id="37" name="TextBox 36">
              <a:extLst>
                <a:ext uri="{FF2B5EF4-FFF2-40B4-BE49-F238E27FC236}">
                  <a16:creationId xmlns:a16="http://schemas.microsoft.com/office/drawing/2014/main" id="{A360DD0F-798B-3C4E-023B-DD85A354B18C}"/>
                </a:ext>
              </a:extLst>
            </p:cNvPr>
            <p:cNvSpPr txBox="1"/>
            <p:nvPr/>
          </p:nvSpPr>
          <p:spPr>
            <a:xfrm>
              <a:off x="31505805" y="28386505"/>
              <a:ext cx="8290474" cy="1323439"/>
            </a:xfrm>
            <a:prstGeom prst="rect">
              <a:avLst/>
            </a:prstGeom>
            <a:noFill/>
          </p:spPr>
          <p:txBody>
            <a:bodyPr wrap="square" rtlCol="0">
              <a:spAutoFit/>
            </a:bodyPr>
            <a:lstStyle/>
            <a:p>
              <a:r>
                <a:rPr lang="en-US" sz="4000" dirty="0">
                  <a:solidFill>
                    <a:schemeClr val="bg1"/>
                  </a:solidFill>
                  <a:latin typeface="Arial Rounded MT Bold" panose="020F0704030504030204" pitchFamily="34" charset="0"/>
                </a:rPr>
                <a:t>References + Interactive Plots + Video Presentation</a:t>
              </a:r>
            </a:p>
          </p:txBody>
        </p:sp>
        <p:pic>
          <p:nvPicPr>
            <p:cNvPr id="1051" name="Picture 1050" descr="Shape&#10;&#10;Description automatically generated with low confidence">
              <a:extLst>
                <a:ext uri="{FF2B5EF4-FFF2-40B4-BE49-F238E27FC236}">
                  <a16:creationId xmlns:a16="http://schemas.microsoft.com/office/drawing/2014/main" id="{CCEC6544-71F3-03A9-F6BA-9D3A132562BF}"/>
                </a:ext>
              </a:extLst>
            </p:cNvPr>
            <p:cNvPicPr>
              <a:picLocks noChangeAspect="1"/>
            </p:cNvPicPr>
            <p:nvPr/>
          </p:nvPicPr>
          <p:blipFill>
            <a:blip r:embed="rId12">
              <a:duotone>
                <a:prstClr val="black"/>
                <a:schemeClr val="bg1">
                  <a:tint val="45000"/>
                  <a:satMod val="400000"/>
                </a:schemeClr>
              </a:duotone>
              <a:extLst>
                <a:ext uri="{BEBA8EAE-BF5A-486C-A8C5-ECC9F3942E4B}">
                  <a14:imgProps xmlns:a14="http://schemas.microsoft.com/office/drawing/2010/main">
                    <a14:imgLayer r:embed="rId1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1787836" y="28542661"/>
              <a:ext cx="1167283" cy="1167283"/>
            </a:xfrm>
            <a:prstGeom prst="rect">
              <a:avLst/>
            </a:prstGeom>
          </p:spPr>
        </p:pic>
        <p:pic>
          <p:nvPicPr>
            <p:cNvPr id="1054" name="Graphic 1053" descr="Arrow Right with solid fill">
              <a:extLst>
                <a:ext uri="{FF2B5EF4-FFF2-40B4-BE49-F238E27FC236}">
                  <a16:creationId xmlns:a16="http://schemas.microsoft.com/office/drawing/2014/main" id="{D2559560-C3DD-6109-F1F2-39AEA72FA7B8}"/>
                </a:ext>
              </a:extLst>
            </p:cNvPr>
            <p:cNvPicPr>
              <a:picLocks/>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796279" y="28667969"/>
              <a:ext cx="1554480" cy="914400"/>
            </a:xfrm>
            <a:prstGeom prst="rect">
              <a:avLst/>
            </a:prstGeom>
          </p:spPr>
        </p:pic>
      </p:grpSp>
      <p:pic>
        <p:nvPicPr>
          <p:cNvPr id="1063" name="Picture 2" descr="ENA Browser">
            <a:extLst>
              <a:ext uri="{FF2B5EF4-FFF2-40B4-BE49-F238E27FC236}">
                <a16:creationId xmlns:a16="http://schemas.microsoft.com/office/drawing/2014/main" id="{83FA3412-EDAB-AD7C-B21A-CF6E057EB21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013580" y="29194329"/>
            <a:ext cx="3619074" cy="1044134"/>
          </a:xfrm>
          <a:prstGeom prst="rect">
            <a:avLst/>
          </a:prstGeom>
          <a:noFill/>
          <a:extLst>
            <a:ext uri="{909E8E84-426E-40DD-AFC4-6F175D3DCCD1}">
              <a14:hiddenFill xmlns:a14="http://schemas.microsoft.com/office/drawing/2010/main">
                <a:solidFill>
                  <a:srgbClr val="FFFFFF"/>
                </a:solidFill>
              </a14:hiddenFill>
            </a:ext>
          </a:extLst>
        </p:spPr>
      </p:pic>
      <p:sp>
        <p:nvSpPr>
          <p:cNvPr id="1085" name="TextBox 1084">
            <a:extLst>
              <a:ext uri="{FF2B5EF4-FFF2-40B4-BE49-F238E27FC236}">
                <a16:creationId xmlns:a16="http://schemas.microsoft.com/office/drawing/2014/main" id="{8DE15BA5-F682-B898-36F9-3126BE6B8944}"/>
              </a:ext>
            </a:extLst>
          </p:cNvPr>
          <p:cNvSpPr txBox="1"/>
          <p:nvPr/>
        </p:nvSpPr>
        <p:spPr>
          <a:xfrm>
            <a:off x="13454957" y="18776680"/>
            <a:ext cx="17339783" cy="4739759"/>
          </a:xfrm>
          <a:prstGeom prst="rect">
            <a:avLst/>
          </a:prstGeom>
          <a:noFill/>
        </p:spPr>
        <p:txBody>
          <a:bodyPr wrap="square" rtlCol="0">
            <a:spAutoFit/>
          </a:bodyPr>
          <a:lstStyle/>
          <a:p>
            <a:pPr marL="571500" indent="-571500" rtl="0">
              <a:spcBef>
                <a:spcPts val="0"/>
              </a:spcBef>
              <a:spcAft>
                <a:spcPts val="1200"/>
              </a:spcAft>
              <a:buFont typeface="Wingdings" panose="05000000000000000000" pitchFamily="2" charset="2"/>
              <a:buChar char="§"/>
            </a:pPr>
            <a:r>
              <a:rPr lang="en-US" sz="3400" dirty="0">
                <a:latin typeface="Arial Narrow" panose="020B0606020202030204" pitchFamily="34" charset="0"/>
              </a:rPr>
              <a:t>Principal Component Analysis (PCA) is a dimensionality-reduction method (Fig. 4a) that can increase the interpretability of large datasets while minimizing information loss.</a:t>
            </a:r>
            <a:r>
              <a:rPr lang="en-US" sz="3400" baseline="30000" dirty="0">
                <a:latin typeface="Arial Narrow" panose="020B0606020202030204" pitchFamily="34" charset="0"/>
              </a:rPr>
              <a:t>7</a:t>
            </a:r>
          </a:p>
          <a:p>
            <a:pPr marL="1028700" lvl="1" indent="-571500">
              <a:spcAft>
                <a:spcPts val="1200"/>
              </a:spcAft>
              <a:buFont typeface="Wingdings" panose="05000000000000000000" pitchFamily="2" charset="2"/>
              <a:buChar char="§"/>
            </a:pPr>
            <a:r>
              <a:rPr lang="en-US" sz="3400" dirty="0">
                <a:latin typeface="Arial Narrow" panose="020B0606020202030204" pitchFamily="34" charset="0"/>
              </a:rPr>
              <a:t>Each PC captures </a:t>
            </a:r>
            <a:r>
              <a:rPr lang="en-US" sz="3400" u="sng" dirty="0">
                <a:latin typeface="Arial Narrow" panose="020B0606020202030204" pitchFamily="34" charset="0"/>
              </a:rPr>
              <a:t>very little variation</a:t>
            </a:r>
            <a:r>
              <a:rPr lang="en-US" sz="3400" dirty="0">
                <a:latin typeface="Arial Narrow" panose="020B0606020202030204" pitchFamily="34" charset="0"/>
              </a:rPr>
              <a:t> from the data.</a:t>
            </a:r>
          </a:p>
          <a:p>
            <a:pPr marL="571500" indent="-571500" rtl="0">
              <a:spcBef>
                <a:spcPts val="0"/>
              </a:spcBef>
              <a:spcAft>
                <a:spcPts val="1200"/>
              </a:spcAft>
              <a:buFont typeface="Wingdings" panose="05000000000000000000" pitchFamily="2" charset="2"/>
              <a:buChar char="§"/>
            </a:pPr>
            <a:r>
              <a:rPr lang="en-US" sz="3400" dirty="0">
                <a:latin typeface="Arial Narrow" panose="020B0606020202030204" pitchFamily="34" charset="0"/>
              </a:rPr>
              <a:t>Principal Coordinate Analysis (PCoA) is a statistical method (Fig. 4b) that converts a matrix of distances between samples to a map of the dimensions that account for the maximum distances.</a:t>
            </a:r>
            <a:r>
              <a:rPr lang="en-US" sz="3400" baseline="30000" dirty="0">
                <a:latin typeface="Arial Narrow" panose="020B0606020202030204" pitchFamily="34" charset="0"/>
              </a:rPr>
              <a:t>8</a:t>
            </a:r>
            <a:endParaRPr lang="en-US" sz="3400" dirty="0">
              <a:latin typeface="Arial Narrow" panose="020B0606020202030204" pitchFamily="34" charset="0"/>
            </a:endParaRPr>
          </a:p>
          <a:p>
            <a:pPr marL="1028700" lvl="1" indent="-571500">
              <a:spcAft>
                <a:spcPts val="1200"/>
              </a:spcAft>
              <a:buFont typeface="Wingdings" panose="05000000000000000000" pitchFamily="2" charset="2"/>
              <a:buChar char="§"/>
            </a:pPr>
            <a:r>
              <a:rPr lang="en-US" sz="3400" dirty="0">
                <a:latin typeface="Arial Narrow" panose="020B0606020202030204" pitchFamily="34" charset="0"/>
              </a:rPr>
              <a:t>Two clusters of contaminated samples differ greatly; </a:t>
            </a:r>
            <a:r>
              <a:rPr lang="en-US" sz="3400" u="sng" dirty="0">
                <a:latin typeface="Arial Narrow" panose="020B0606020202030204" pitchFamily="34" charset="0"/>
              </a:rPr>
              <a:t>separations of contaminated samples from background samples are apparent</a:t>
            </a:r>
            <a:r>
              <a:rPr lang="en-US" sz="3400" dirty="0">
                <a:latin typeface="Arial Narrow" panose="020B0606020202030204" pitchFamily="34" charset="0"/>
              </a:rPr>
              <a:t>.</a:t>
            </a:r>
            <a:br>
              <a:rPr lang="en-US" sz="3400" dirty="0">
                <a:latin typeface="Arial Narrow" panose="020B0606020202030204" pitchFamily="34" charset="0"/>
              </a:rPr>
            </a:br>
            <a:endParaRPr lang="en-US" sz="3400" dirty="0">
              <a:latin typeface="Arial Narrow" panose="020B0606020202030204" pitchFamily="34" charset="0"/>
            </a:endParaRPr>
          </a:p>
        </p:txBody>
      </p:sp>
      <p:sp>
        <p:nvSpPr>
          <p:cNvPr id="1096" name="Rectangle 1095">
            <a:extLst>
              <a:ext uri="{FF2B5EF4-FFF2-40B4-BE49-F238E27FC236}">
                <a16:creationId xmlns:a16="http://schemas.microsoft.com/office/drawing/2014/main" id="{437ADA98-8324-520F-71C6-BB63C71ABCA7}"/>
              </a:ext>
            </a:extLst>
          </p:cNvPr>
          <p:cNvSpPr/>
          <p:nvPr/>
        </p:nvSpPr>
        <p:spPr>
          <a:xfrm>
            <a:off x="18229798" y="13397315"/>
            <a:ext cx="648821" cy="389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8" name="Straight Connector 1097">
            <a:extLst>
              <a:ext uri="{FF2B5EF4-FFF2-40B4-BE49-F238E27FC236}">
                <a16:creationId xmlns:a16="http://schemas.microsoft.com/office/drawing/2014/main" id="{8A3BC0EB-9A66-62C5-7BB5-908EE0F2E849}"/>
              </a:ext>
            </a:extLst>
          </p:cNvPr>
          <p:cNvCxnSpPr/>
          <p:nvPr/>
        </p:nvCxnSpPr>
        <p:spPr>
          <a:xfrm flipV="1">
            <a:off x="13156119" y="18589940"/>
            <a:ext cx="17647920" cy="27825"/>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1057" name="Group 1056">
            <a:extLst>
              <a:ext uri="{FF2B5EF4-FFF2-40B4-BE49-F238E27FC236}">
                <a16:creationId xmlns:a16="http://schemas.microsoft.com/office/drawing/2014/main" id="{F21EDDCC-327F-252A-D30D-287BEE60474A}"/>
              </a:ext>
            </a:extLst>
          </p:cNvPr>
          <p:cNvGrpSpPr/>
          <p:nvPr/>
        </p:nvGrpSpPr>
        <p:grpSpPr>
          <a:xfrm>
            <a:off x="12833764" y="11646359"/>
            <a:ext cx="18143880" cy="6996213"/>
            <a:chOff x="12833764" y="11646359"/>
            <a:chExt cx="18143880" cy="6996213"/>
          </a:xfrm>
        </p:grpSpPr>
        <p:grpSp>
          <p:nvGrpSpPr>
            <p:cNvPr id="1058" name="Group 1057">
              <a:extLst>
                <a:ext uri="{FF2B5EF4-FFF2-40B4-BE49-F238E27FC236}">
                  <a16:creationId xmlns:a16="http://schemas.microsoft.com/office/drawing/2014/main" id="{099C1921-B329-77CC-EAE9-6A2602CCC7A5}"/>
                </a:ext>
              </a:extLst>
            </p:cNvPr>
            <p:cNvGrpSpPr/>
            <p:nvPr/>
          </p:nvGrpSpPr>
          <p:grpSpPr>
            <a:xfrm>
              <a:off x="12833764" y="11646359"/>
              <a:ext cx="18143880" cy="6996213"/>
              <a:chOff x="12833764" y="11805387"/>
              <a:chExt cx="18143880" cy="6996213"/>
            </a:xfrm>
          </p:grpSpPr>
          <p:grpSp>
            <p:nvGrpSpPr>
              <p:cNvPr id="1095" name="Group 1094">
                <a:extLst>
                  <a:ext uri="{FF2B5EF4-FFF2-40B4-BE49-F238E27FC236}">
                    <a16:creationId xmlns:a16="http://schemas.microsoft.com/office/drawing/2014/main" id="{9D31179A-2F70-0B2E-BE45-EDF53EA62FC6}"/>
                  </a:ext>
                </a:extLst>
              </p:cNvPr>
              <p:cNvGrpSpPr/>
              <p:nvPr/>
            </p:nvGrpSpPr>
            <p:grpSpPr>
              <a:xfrm>
                <a:off x="12833764" y="11805387"/>
                <a:ext cx="18143880" cy="6996213"/>
                <a:chOff x="12833764" y="11971643"/>
                <a:chExt cx="18143880" cy="6996213"/>
              </a:xfrm>
            </p:grpSpPr>
            <p:grpSp>
              <p:nvGrpSpPr>
                <p:cNvPr id="1104" name="Group 1103">
                  <a:extLst>
                    <a:ext uri="{FF2B5EF4-FFF2-40B4-BE49-F238E27FC236}">
                      <a16:creationId xmlns:a16="http://schemas.microsoft.com/office/drawing/2014/main" id="{B28D17FB-1A23-D996-0823-0BBB737C4807}"/>
                    </a:ext>
                  </a:extLst>
                </p:cNvPr>
                <p:cNvGrpSpPr/>
                <p:nvPr/>
              </p:nvGrpSpPr>
              <p:grpSpPr>
                <a:xfrm>
                  <a:off x="12833764" y="11971643"/>
                  <a:ext cx="18143880" cy="6996213"/>
                  <a:chOff x="12833764" y="12678230"/>
                  <a:chExt cx="18143880" cy="6996213"/>
                </a:xfrm>
              </p:grpSpPr>
              <p:sp>
                <p:nvSpPr>
                  <p:cNvPr id="1111" name="TextBox 1110">
                    <a:extLst>
                      <a:ext uri="{FF2B5EF4-FFF2-40B4-BE49-F238E27FC236}">
                        <a16:creationId xmlns:a16="http://schemas.microsoft.com/office/drawing/2014/main" id="{041EB4A5-DCA5-449A-66CA-E3DDE11DF43C}"/>
                      </a:ext>
                    </a:extLst>
                  </p:cNvPr>
                  <p:cNvSpPr txBox="1"/>
                  <p:nvPr/>
                </p:nvSpPr>
                <p:spPr>
                  <a:xfrm>
                    <a:off x="13142227" y="18658780"/>
                    <a:ext cx="17629322" cy="1015663"/>
                  </a:xfrm>
                  <a:prstGeom prst="rect">
                    <a:avLst/>
                  </a:prstGeom>
                  <a:noFill/>
                </p:spPr>
                <p:txBody>
                  <a:bodyPr wrap="square" rtlCol="0">
                    <a:spAutoFit/>
                  </a:bodyPr>
                  <a:lstStyle/>
                  <a:p>
                    <a:pPr rtl="0">
                      <a:spcBef>
                        <a:spcPts val="0"/>
                      </a:spcBef>
                      <a:spcAft>
                        <a:spcPts val="0"/>
                      </a:spcAft>
                    </a:pPr>
                    <a:r>
                      <a:rPr lang="en-US" sz="3000" b="1" i="1" dirty="0">
                        <a:latin typeface="Arial Narrow" panose="020B0606020202030204" pitchFamily="34" charset="0"/>
                      </a:rPr>
                      <a:t>Fig. 3: (a) ANCOM of the OTUs at genus level (nuclear- contaminated vs. background) colored by phylum. Violin plots of relative abundances of selected taxa that were (b)-(c) more or (d)-(e) less abundant in the contaminated samples.</a:t>
                    </a:r>
                  </a:p>
                </p:txBody>
              </p:sp>
              <p:grpSp>
                <p:nvGrpSpPr>
                  <p:cNvPr id="1112" name="Group 1111">
                    <a:extLst>
                      <a:ext uri="{FF2B5EF4-FFF2-40B4-BE49-F238E27FC236}">
                        <a16:creationId xmlns:a16="http://schemas.microsoft.com/office/drawing/2014/main" id="{A4637BF1-0B3B-B21F-B54D-71D00299F89B}"/>
                      </a:ext>
                    </a:extLst>
                  </p:cNvPr>
                  <p:cNvGrpSpPr>
                    <a:grpSpLocks noChangeAspect="1"/>
                  </p:cNvGrpSpPr>
                  <p:nvPr/>
                </p:nvGrpSpPr>
                <p:grpSpPr>
                  <a:xfrm>
                    <a:off x="12833764" y="12678230"/>
                    <a:ext cx="18143880" cy="6090285"/>
                    <a:chOff x="588710" y="1242388"/>
                    <a:chExt cx="40319725" cy="13533965"/>
                  </a:xfrm>
                </p:grpSpPr>
                <p:sp>
                  <p:nvSpPr>
                    <p:cNvPr id="1113" name="TextBox 1112">
                      <a:extLst>
                        <a:ext uri="{FF2B5EF4-FFF2-40B4-BE49-F238E27FC236}">
                          <a16:creationId xmlns:a16="http://schemas.microsoft.com/office/drawing/2014/main" id="{24718F14-2E73-1657-8AC7-64F7F9783DE9}"/>
                        </a:ext>
                      </a:extLst>
                    </p:cNvPr>
                    <p:cNvSpPr txBox="1"/>
                    <p:nvPr/>
                  </p:nvSpPr>
                  <p:spPr>
                    <a:xfrm rot="16200000">
                      <a:off x="9765185" y="7417677"/>
                      <a:ext cx="9783522" cy="683949"/>
                    </a:xfrm>
                    <a:prstGeom prst="rect">
                      <a:avLst/>
                    </a:prstGeom>
                    <a:noFill/>
                  </p:spPr>
                  <p:txBody>
                    <a:bodyPr wrap="square">
                      <a:spAutoFit/>
                    </a:bodyPr>
                    <a:lstStyle/>
                    <a:p>
                      <a:r>
                        <a:rPr lang="en-US" sz="1400" b="1" dirty="0">
                          <a:effectLst/>
                          <a:latin typeface="Arial" panose="020B0604020202020204" pitchFamily="34" charset="0"/>
                          <a:cs typeface="Arial" panose="020B0604020202020204" pitchFamily="34" charset="0"/>
                        </a:rPr>
                        <a:t>51e10040c3cef5c97511d3e7b72dd5ea</a:t>
                      </a:r>
                    </a:p>
                  </p:txBody>
                </p:sp>
                <p:grpSp>
                  <p:nvGrpSpPr>
                    <p:cNvPr id="1114" name="Group 1113">
                      <a:extLst>
                        <a:ext uri="{FF2B5EF4-FFF2-40B4-BE49-F238E27FC236}">
                          <a16:creationId xmlns:a16="http://schemas.microsoft.com/office/drawing/2014/main" id="{CF1DCD51-D2A6-FEA1-D877-90F243C09F58}"/>
                        </a:ext>
                      </a:extLst>
                    </p:cNvPr>
                    <p:cNvGrpSpPr>
                      <a:grpSpLocks noChangeAspect="1"/>
                    </p:cNvGrpSpPr>
                    <p:nvPr/>
                  </p:nvGrpSpPr>
                  <p:grpSpPr>
                    <a:xfrm>
                      <a:off x="588710" y="1242388"/>
                      <a:ext cx="40319725" cy="13533965"/>
                      <a:chOff x="-1806209" y="1562893"/>
                      <a:chExt cx="46344520" cy="15556284"/>
                    </a:xfrm>
                  </p:grpSpPr>
                  <p:pic>
                    <p:nvPicPr>
                      <p:cNvPr id="1118" name="Picture 1117" descr="A picture containing graphical user interface&#10;&#10;Description automatically generated">
                        <a:extLst>
                          <a:ext uri="{FF2B5EF4-FFF2-40B4-BE49-F238E27FC236}">
                            <a16:creationId xmlns:a16="http://schemas.microsoft.com/office/drawing/2014/main" id="{42BA6173-6674-140B-3FA4-6F6440D69E7F}"/>
                          </a:ext>
                        </a:extLst>
                      </p:cNvPr>
                      <p:cNvPicPr>
                        <a:picLocks noChangeAspect="1"/>
                      </p:cNvPicPr>
                      <p:nvPr/>
                    </p:nvPicPr>
                    <p:blipFill rotWithShape="1">
                      <a:blip r:embed="rId17">
                        <a:extLst>
                          <a:ext uri="{28A0092B-C50C-407E-A947-70E740481C1C}">
                            <a14:useLocalDpi xmlns:a14="http://schemas.microsoft.com/office/drawing/2010/main" val="0"/>
                          </a:ext>
                        </a:extLst>
                      </a:blip>
                      <a:srcRect l="8261" r="30870" b="9958"/>
                      <a:stretch/>
                    </p:blipFill>
                    <p:spPr>
                      <a:xfrm>
                        <a:off x="22495816" y="1562893"/>
                        <a:ext cx="6957389" cy="13722414"/>
                      </a:xfrm>
                      <a:prstGeom prst="rect">
                        <a:avLst/>
                      </a:prstGeom>
                    </p:spPr>
                  </p:pic>
                  <p:pic>
                    <p:nvPicPr>
                      <p:cNvPr id="1119" name="Picture 1118" descr="A picture containing text, screen, screenshot&#10;&#10;Description automatically generated">
                        <a:extLst>
                          <a:ext uri="{FF2B5EF4-FFF2-40B4-BE49-F238E27FC236}">
                            <a16:creationId xmlns:a16="http://schemas.microsoft.com/office/drawing/2014/main" id="{7138103F-70F5-41DF-0F78-80D02F4FC779}"/>
                          </a:ext>
                        </a:extLst>
                      </p:cNvPr>
                      <p:cNvPicPr>
                        <a:picLocks noChangeAspect="1"/>
                      </p:cNvPicPr>
                      <p:nvPr/>
                    </p:nvPicPr>
                    <p:blipFill rotWithShape="1">
                      <a:blip r:embed="rId18">
                        <a:extLst>
                          <a:ext uri="{28A0092B-C50C-407E-A947-70E740481C1C}">
                            <a14:useLocalDpi xmlns:a14="http://schemas.microsoft.com/office/drawing/2010/main" val="0"/>
                          </a:ext>
                        </a:extLst>
                      </a:blip>
                      <a:srcRect l="7565" r="28783" b="10508"/>
                      <a:stretch/>
                    </p:blipFill>
                    <p:spPr>
                      <a:xfrm>
                        <a:off x="14685821" y="1562893"/>
                        <a:ext cx="7275443" cy="13638628"/>
                      </a:xfrm>
                      <a:prstGeom prst="rect">
                        <a:avLst/>
                      </a:prstGeom>
                    </p:spPr>
                  </p:pic>
                  <p:pic>
                    <p:nvPicPr>
                      <p:cNvPr id="1120" name="Picture 1119" descr="Graphical user interface&#10;&#10;Description automatically generated">
                        <a:extLst>
                          <a:ext uri="{FF2B5EF4-FFF2-40B4-BE49-F238E27FC236}">
                            <a16:creationId xmlns:a16="http://schemas.microsoft.com/office/drawing/2014/main" id="{1BBDFA6B-90F4-2632-6780-3E7DF8550D21}"/>
                          </a:ext>
                        </a:extLst>
                      </p:cNvPr>
                      <p:cNvPicPr>
                        <a:picLocks noChangeAspect="1"/>
                      </p:cNvPicPr>
                      <p:nvPr/>
                    </p:nvPicPr>
                    <p:blipFill rotWithShape="1">
                      <a:blip r:embed="rId19">
                        <a:extLst>
                          <a:ext uri="{28A0092B-C50C-407E-A947-70E740481C1C}">
                            <a14:useLocalDpi xmlns:a14="http://schemas.microsoft.com/office/drawing/2010/main" val="0"/>
                          </a:ext>
                        </a:extLst>
                      </a:blip>
                      <a:srcRect l="8435" r="30696" b="9958"/>
                      <a:stretch/>
                    </p:blipFill>
                    <p:spPr>
                      <a:xfrm>
                        <a:off x="29753780" y="1562893"/>
                        <a:ext cx="6957392" cy="13722414"/>
                      </a:xfrm>
                      <a:prstGeom prst="rect">
                        <a:avLst/>
                      </a:prstGeom>
                    </p:spPr>
                  </p:pic>
                  <p:pic>
                    <p:nvPicPr>
                      <p:cNvPr id="1121" name="Picture 1120" descr="Graphical user interface&#10;&#10;Description automatically generated">
                        <a:extLst>
                          <a:ext uri="{FF2B5EF4-FFF2-40B4-BE49-F238E27FC236}">
                            <a16:creationId xmlns:a16="http://schemas.microsoft.com/office/drawing/2014/main" id="{695C6137-F276-3BDE-07C1-17815E1DD509}"/>
                          </a:ext>
                        </a:extLst>
                      </p:cNvPr>
                      <p:cNvPicPr>
                        <a:picLocks noChangeAspect="1"/>
                      </p:cNvPicPr>
                      <p:nvPr/>
                    </p:nvPicPr>
                    <p:blipFill rotWithShape="1">
                      <a:blip r:embed="rId20">
                        <a:extLst>
                          <a:ext uri="{28A0092B-C50C-407E-A947-70E740481C1C}">
                            <a14:useLocalDpi xmlns:a14="http://schemas.microsoft.com/office/drawing/2010/main" val="0"/>
                          </a:ext>
                        </a:extLst>
                      </a:blip>
                      <a:srcRect l="8539" r="30592" b="9958"/>
                      <a:stretch/>
                    </p:blipFill>
                    <p:spPr>
                      <a:xfrm>
                        <a:off x="37580919" y="1562893"/>
                        <a:ext cx="6957392" cy="13722414"/>
                      </a:xfrm>
                      <a:prstGeom prst="rect">
                        <a:avLst/>
                      </a:prstGeom>
                    </p:spPr>
                  </p:pic>
                  <p:pic>
                    <p:nvPicPr>
                      <p:cNvPr id="1122" name="Picture 1121" descr="A picture containing diagram&#10;&#10;Description automatically generated">
                        <a:extLst>
                          <a:ext uri="{FF2B5EF4-FFF2-40B4-BE49-F238E27FC236}">
                            <a16:creationId xmlns:a16="http://schemas.microsoft.com/office/drawing/2014/main" id="{E30DA41E-3176-D76B-266A-0DE9837EF9D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806209" y="1975555"/>
                        <a:ext cx="16657982" cy="15143622"/>
                      </a:xfrm>
                      <a:prstGeom prst="rect">
                        <a:avLst/>
                      </a:prstGeom>
                    </p:spPr>
                  </p:pic>
                </p:grpSp>
                <p:sp>
                  <p:nvSpPr>
                    <p:cNvPr id="1115" name="TextBox 1114">
                      <a:extLst>
                        <a:ext uri="{FF2B5EF4-FFF2-40B4-BE49-F238E27FC236}">
                          <a16:creationId xmlns:a16="http://schemas.microsoft.com/office/drawing/2014/main" id="{FFD5DE23-C94D-9D25-82AB-364B08DF5148}"/>
                        </a:ext>
                      </a:extLst>
                    </p:cNvPr>
                    <p:cNvSpPr txBox="1"/>
                    <p:nvPr/>
                  </p:nvSpPr>
                  <p:spPr>
                    <a:xfrm rot="16200000">
                      <a:off x="15883948" y="6962239"/>
                      <a:ext cx="10455016" cy="923329"/>
                    </a:xfrm>
                    <a:prstGeom prst="rect">
                      <a:avLst/>
                    </a:prstGeom>
                    <a:noFill/>
                  </p:spPr>
                  <p:txBody>
                    <a:bodyPr wrap="square">
                      <a:spAutoFit/>
                    </a:bodyPr>
                    <a:lstStyle>
                      <a:defPPr>
                        <a:defRPr lang="en-US"/>
                      </a:defPPr>
                      <a:lvl1pPr>
                        <a:defRPr sz="4400" b="0">
                          <a:effectLst/>
                          <a:latin typeface="Arial" panose="020B0604020202020204" pitchFamily="34" charset="0"/>
                          <a:cs typeface="Arial" panose="020B0604020202020204" pitchFamily="34" charset="0"/>
                        </a:defRPr>
                      </a:lvl1pPr>
                    </a:lstStyle>
                    <a:p>
                      <a:r>
                        <a:rPr lang="en-US" sz="1050" b="1" dirty="0"/>
                        <a:t>TACGGAGGGGACTAGCGTTGTTCGGAATTACTGGGCGTAAAGCGCACGTAGGCGGATTTGTAAGTCAGGGGTGAAATCCCGGGGCTCAAC</a:t>
                      </a:r>
                    </a:p>
                  </p:txBody>
                </p:sp>
                <p:sp>
                  <p:nvSpPr>
                    <p:cNvPr id="1116" name="TextBox 1115">
                      <a:extLst>
                        <a:ext uri="{FF2B5EF4-FFF2-40B4-BE49-F238E27FC236}">
                          <a16:creationId xmlns:a16="http://schemas.microsoft.com/office/drawing/2014/main" id="{301502FF-50C1-8715-78B7-2D712E428D0E}"/>
                        </a:ext>
                      </a:extLst>
                    </p:cNvPr>
                    <p:cNvSpPr txBox="1"/>
                    <p:nvPr/>
                  </p:nvSpPr>
                  <p:spPr>
                    <a:xfrm rot="16200000">
                      <a:off x="29131203" y="6962239"/>
                      <a:ext cx="10455016" cy="923329"/>
                    </a:xfrm>
                    <a:prstGeom prst="rect">
                      <a:avLst/>
                    </a:prstGeom>
                    <a:noFill/>
                  </p:spPr>
                  <p:txBody>
                    <a:bodyPr wrap="square">
                      <a:spAutoFit/>
                    </a:bodyPr>
                    <a:lstStyle>
                      <a:defPPr>
                        <a:defRPr lang="en-US"/>
                      </a:defPPr>
                      <a:lvl1pPr>
                        <a:defRPr sz="2800" b="0">
                          <a:effectLst/>
                          <a:latin typeface="Arial" panose="020B0604020202020204" pitchFamily="34" charset="0"/>
                          <a:cs typeface="Arial" panose="020B0604020202020204" pitchFamily="34" charset="0"/>
                        </a:defRPr>
                      </a:lvl1pPr>
                    </a:lstStyle>
                    <a:p>
                      <a:r>
                        <a:rPr lang="en-US" sz="1050" b="1" dirty="0"/>
                        <a:t>TACAGAGGGTGCGAGCGTTGTCCGGAATCACTGGGCGTAAAGGGCGCGTAGGCGGCTTGGGAAGTCCGTGGTGAAAGCTCGTGGCTCAAC</a:t>
                      </a:r>
                    </a:p>
                  </p:txBody>
                </p:sp>
                <p:sp>
                  <p:nvSpPr>
                    <p:cNvPr id="1117" name="TextBox 1116">
                      <a:extLst>
                        <a:ext uri="{FF2B5EF4-FFF2-40B4-BE49-F238E27FC236}">
                          <a16:creationId xmlns:a16="http://schemas.microsoft.com/office/drawing/2014/main" id="{B3D68BF6-6C1A-DA08-C73F-9EEDB203F7D3}"/>
                        </a:ext>
                      </a:extLst>
                    </p:cNvPr>
                    <p:cNvSpPr txBox="1"/>
                    <p:nvPr/>
                  </p:nvSpPr>
                  <p:spPr>
                    <a:xfrm rot="16200000">
                      <a:off x="22467588" y="7064386"/>
                      <a:ext cx="10490104" cy="683949"/>
                    </a:xfrm>
                    <a:prstGeom prst="rect">
                      <a:avLst/>
                    </a:prstGeom>
                    <a:noFill/>
                  </p:spPr>
                  <p:txBody>
                    <a:bodyPr wrap="square">
                      <a:spAutoFit/>
                    </a:bodyPr>
                    <a:lstStyle>
                      <a:defPPr>
                        <a:defRPr lang="en-US"/>
                      </a:defPPr>
                      <a:lvl1pPr>
                        <a:defRPr sz="4400" b="0">
                          <a:effectLst/>
                          <a:latin typeface="Arial" panose="020B0604020202020204" pitchFamily="34" charset="0"/>
                          <a:cs typeface="Arial" panose="020B0604020202020204" pitchFamily="34" charset="0"/>
                        </a:defRPr>
                      </a:lvl1pPr>
                    </a:lstStyle>
                    <a:p>
                      <a:r>
                        <a:rPr lang="en-US" sz="1400" b="1" dirty="0"/>
                        <a:t>e2a41da842c89fe3e2962eb8ccd8544d</a:t>
                      </a:r>
                    </a:p>
                  </p:txBody>
                </p:sp>
              </p:grpSp>
            </p:grpSp>
            <p:grpSp>
              <p:nvGrpSpPr>
                <p:cNvPr id="1105" name="Group 1104">
                  <a:extLst>
                    <a:ext uri="{FF2B5EF4-FFF2-40B4-BE49-F238E27FC236}">
                      <a16:creationId xmlns:a16="http://schemas.microsoft.com/office/drawing/2014/main" id="{E1E43A14-7826-5C28-CF2B-9ECE52A3E05E}"/>
                    </a:ext>
                  </a:extLst>
                </p:cNvPr>
                <p:cNvGrpSpPr/>
                <p:nvPr/>
              </p:nvGrpSpPr>
              <p:grpSpPr>
                <a:xfrm>
                  <a:off x="14147241" y="12386550"/>
                  <a:ext cx="14868939" cy="830997"/>
                  <a:chOff x="14147241" y="13051570"/>
                  <a:chExt cx="14868939" cy="830997"/>
                </a:xfrm>
              </p:grpSpPr>
              <p:sp>
                <p:nvSpPr>
                  <p:cNvPr id="1106" name="TextBox 1105">
                    <a:extLst>
                      <a:ext uri="{FF2B5EF4-FFF2-40B4-BE49-F238E27FC236}">
                        <a16:creationId xmlns:a16="http://schemas.microsoft.com/office/drawing/2014/main" id="{03CB765A-F120-50B8-41D0-FAB27DD317CD}"/>
                      </a:ext>
                    </a:extLst>
                  </p:cNvPr>
                  <p:cNvSpPr txBox="1"/>
                  <p:nvPr/>
                </p:nvSpPr>
                <p:spPr>
                  <a:xfrm>
                    <a:off x="14147241" y="13051570"/>
                    <a:ext cx="450837" cy="830997"/>
                  </a:xfrm>
                  <a:prstGeom prst="rect">
                    <a:avLst/>
                  </a:prstGeom>
                  <a:noFill/>
                </p:spPr>
                <p:txBody>
                  <a:bodyPr wrap="square" rtlCol="0">
                    <a:spAutoFit/>
                  </a:bodyPr>
                  <a:lstStyle/>
                  <a:p>
                    <a:r>
                      <a:rPr lang="en-US" sz="4800" dirty="0">
                        <a:latin typeface="Helvetica" pitchFamily="50" charset="0"/>
                      </a:rPr>
                      <a:t>a</a:t>
                    </a:r>
                  </a:p>
                </p:txBody>
              </p:sp>
              <p:sp>
                <p:nvSpPr>
                  <p:cNvPr id="1107" name="TextBox 1106">
                    <a:extLst>
                      <a:ext uri="{FF2B5EF4-FFF2-40B4-BE49-F238E27FC236}">
                        <a16:creationId xmlns:a16="http://schemas.microsoft.com/office/drawing/2014/main" id="{C26F49B5-8DFE-CFFA-8D55-63D97A08F5D3}"/>
                      </a:ext>
                    </a:extLst>
                  </p:cNvPr>
                  <p:cNvSpPr txBox="1"/>
                  <p:nvPr/>
                </p:nvSpPr>
                <p:spPr>
                  <a:xfrm>
                    <a:off x="19641607" y="13051570"/>
                    <a:ext cx="450837" cy="830997"/>
                  </a:xfrm>
                  <a:prstGeom prst="rect">
                    <a:avLst/>
                  </a:prstGeom>
                  <a:noFill/>
                </p:spPr>
                <p:txBody>
                  <a:bodyPr wrap="square" rtlCol="0">
                    <a:spAutoFit/>
                  </a:bodyPr>
                  <a:lstStyle/>
                  <a:p>
                    <a:r>
                      <a:rPr lang="en-US" sz="4800" dirty="0">
                        <a:latin typeface="Helvetica" pitchFamily="50" charset="0"/>
                      </a:rPr>
                      <a:t>b</a:t>
                    </a:r>
                  </a:p>
                </p:txBody>
              </p:sp>
              <p:sp>
                <p:nvSpPr>
                  <p:cNvPr id="1108" name="TextBox 1107">
                    <a:extLst>
                      <a:ext uri="{FF2B5EF4-FFF2-40B4-BE49-F238E27FC236}">
                        <a16:creationId xmlns:a16="http://schemas.microsoft.com/office/drawing/2014/main" id="{D500B0CB-A006-8844-F78A-70A04A6906AD}"/>
                      </a:ext>
                    </a:extLst>
                  </p:cNvPr>
                  <p:cNvSpPr txBox="1"/>
                  <p:nvPr/>
                </p:nvSpPr>
                <p:spPr>
                  <a:xfrm>
                    <a:off x="22726863" y="13051570"/>
                    <a:ext cx="450837" cy="830997"/>
                  </a:xfrm>
                  <a:prstGeom prst="rect">
                    <a:avLst/>
                  </a:prstGeom>
                  <a:noFill/>
                </p:spPr>
                <p:txBody>
                  <a:bodyPr wrap="square" rtlCol="0">
                    <a:spAutoFit/>
                  </a:bodyPr>
                  <a:lstStyle/>
                  <a:p>
                    <a:r>
                      <a:rPr lang="en-US" sz="4800" dirty="0">
                        <a:latin typeface="Helvetica" pitchFamily="50" charset="0"/>
                      </a:rPr>
                      <a:t>c</a:t>
                    </a:r>
                  </a:p>
                </p:txBody>
              </p:sp>
              <p:sp>
                <p:nvSpPr>
                  <p:cNvPr id="1109" name="TextBox 1108">
                    <a:extLst>
                      <a:ext uri="{FF2B5EF4-FFF2-40B4-BE49-F238E27FC236}">
                        <a16:creationId xmlns:a16="http://schemas.microsoft.com/office/drawing/2014/main" id="{A6BAEA27-8DB2-79AD-A246-FB74438CBCEE}"/>
                      </a:ext>
                    </a:extLst>
                  </p:cNvPr>
                  <p:cNvSpPr txBox="1"/>
                  <p:nvPr/>
                </p:nvSpPr>
                <p:spPr>
                  <a:xfrm>
                    <a:off x="25503266" y="13051570"/>
                    <a:ext cx="450837" cy="830997"/>
                  </a:xfrm>
                  <a:prstGeom prst="rect">
                    <a:avLst/>
                  </a:prstGeom>
                  <a:noFill/>
                </p:spPr>
                <p:txBody>
                  <a:bodyPr wrap="square" rtlCol="0">
                    <a:spAutoFit/>
                  </a:bodyPr>
                  <a:lstStyle/>
                  <a:p>
                    <a:r>
                      <a:rPr lang="en-US" sz="4800" dirty="0">
                        <a:latin typeface="Helvetica" pitchFamily="50" charset="0"/>
                      </a:rPr>
                      <a:t>d</a:t>
                    </a:r>
                  </a:p>
                </p:txBody>
              </p:sp>
              <p:sp>
                <p:nvSpPr>
                  <p:cNvPr id="1110" name="TextBox 1109">
                    <a:extLst>
                      <a:ext uri="{FF2B5EF4-FFF2-40B4-BE49-F238E27FC236}">
                        <a16:creationId xmlns:a16="http://schemas.microsoft.com/office/drawing/2014/main" id="{78128A62-DD4F-B637-596B-5E889276BD0F}"/>
                      </a:ext>
                    </a:extLst>
                  </p:cNvPr>
                  <p:cNvSpPr txBox="1"/>
                  <p:nvPr/>
                </p:nvSpPr>
                <p:spPr>
                  <a:xfrm>
                    <a:off x="28565343" y="13051570"/>
                    <a:ext cx="450837" cy="830997"/>
                  </a:xfrm>
                  <a:prstGeom prst="rect">
                    <a:avLst/>
                  </a:prstGeom>
                  <a:noFill/>
                </p:spPr>
                <p:txBody>
                  <a:bodyPr wrap="square" rtlCol="0">
                    <a:spAutoFit/>
                  </a:bodyPr>
                  <a:lstStyle/>
                  <a:p>
                    <a:r>
                      <a:rPr lang="en-US" sz="4800" dirty="0">
                        <a:latin typeface="Helvetica" pitchFamily="50" charset="0"/>
                      </a:rPr>
                      <a:t>e</a:t>
                    </a:r>
                  </a:p>
                </p:txBody>
              </p:sp>
            </p:grpSp>
          </p:grpSp>
          <p:sp>
            <p:nvSpPr>
              <p:cNvPr id="1097" name="TextBox 1096">
                <a:extLst>
                  <a:ext uri="{FF2B5EF4-FFF2-40B4-BE49-F238E27FC236}">
                    <a16:creationId xmlns:a16="http://schemas.microsoft.com/office/drawing/2014/main" id="{0D56A0A8-16DE-7E95-EFB5-85F41E284B9C}"/>
                  </a:ext>
                </a:extLst>
              </p:cNvPr>
              <p:cNvSpPr txBox="1"/>
              <p:nvPr/>
            </p:nvSpPr>
            <p:spPr>
              <a:xfrm>
                <a:off x="19564640" y="16962425"/>
                <a:ext cx="2135027"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No                   Yes</a:t>
                </a:r>
              </a:p>
            </p:txBody>
          </p:sp>
          <p:sp>
            <p:nvSpPr>
              <p:cNvPr id="1103" name="TextBox 1102">
                <a:extLst>
                  <a:ext uri="{FF2B5EF4-FFF2-40B4-BE49-F238E27FC236}">
                    <a16:creationId xmlns:a16="http://schemas.microsoft.com/office/drawing/2014/main" id="{AA369932-AEA2-8FE0-1AF8-355719926435}"/>
                  </a:ext>
                </a:extLst>
              </p:cNvPr>
              <p:cNvSpPr txBox="1"/>
              <p:nvPr/>
            </p:nvSpPr>
            <p:spPr>
              <a:xfrm>
                <a:off x="19575615" y="17171923"/>
                <a:ext cx="2135027"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Contaminated</a:t>
                </a:r>
              </a:p>
            </p:txBody>
          </p:sp>
        </p:grpSp>
        <p:sp>
          <p:nvSpPr>
            <p:cNvPr id="1059" name="Rectangle 1058">
              <a:extLst>
                <a:ext uri="{FF2B5EF4-FFF2-40B4-BE49-F238E27FC236}">
                  <a16:creationId xmlns:a16="http://schemas.microsoft.com/office/drawing/2014/main" id="{96977B5B-BD31-C08B-355F-2ADD135C1B2A}"/>
                </a:ext>
              </a:extLst>
            </p:cNvPr>
            <p:cNvSpPr/>
            <p:nvPr/>
          </p:nvSpPr>
          <p:spPr>
            <a:xfrm>
              <a:off x="18229798" y="13397315"/>
              <a:ext cx="648821" cy="389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ectangle 1059">
              <a:extLst>
                <a:ext uri="{FF2B5EF4-FFF2-40B4-BE49-F238E27FC236}">
                  <a16:creationId xmlns:a16="http://schemas.microsoft.com/office/drawing/2014/main" id="{FCD5C8C4-EB8F-CAB7-EE5B-8C83A58B15AF}"/>
                </a:ext>
              </a:extLst>
            </p:cNvPr>
            <p:cNvSpPr/>
            <p:nvPr/>
          </p:nvSpPr>
          <p:spPr>
            <a:xfrm>
              <a:off x="19586591" y="12136072"/>
              <a:ext cx="2113077" cy="468205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4" name="Rectangle 1063">
              <a:extLst>
                <a:ext uri="{FF2B5EF4-FFF2-40B4-BE49-F238E27FC236}">
                  <a16:creationId xmlns:a16="http://schemas.microsoft.com/office/drawing/2014/main" id="{15A179C7-4846-9A2B-44B7-48363790683A}"/>
                </a:ext>
              </a:extLst>
            </p:cNvPr>
            <p:cNvSpPr/>
            <p:nvPr/>
          </p:nvSpPr>
          <p:spPr>
            <a:xfrm>
              <a:off x="22666341" y="12136072"/>
              <a:ext cx="2113077" cy="468205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Rectangle 1065">
              <a:extLst>
                <a:ext uri="{FF2B5EF4-FFF2-40B4-BE49-F238E27FC236}">
                  <a16:creationId xmlns:a16="http://schemas.microsoft.com/office/drawing/2014/main" id="{1A17011B-F1D9-6053-9D8E-6037B13A265E}"/>
                </a:ext>
              </a:extLst>
            </p:cNvPr>
            <p:cNvSpPr/>
            <p:nvPr/>
          </p:nvSpPr>
          <p:spPr>
            <a:xfrm>
              <a:off x="25434941" y="12142422"/>
              <a:ext cx="2225994" cy="468205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2" name="Rectangle 1081">
              <a:extLst>
                <a:ext uri="{FF2B5EF4-FFF2-40B4-BE49-F238E27FC236}">
                  <a16:creationId xmlns:a16="http://schemas.microsoft.com/office/drawing/2014/main" id="{E1DA1D2C-6454-A59F-0931-5404C95E9FC8}"/>
                </a:ext>
              </a:extLst>
            </p:cNvPr>
            <p:cNvSpPr/>
            <p:nvPr/>
          </p:nvSpPr>
          <p:spPr>
            <a:xfrm>
              <a:off x="28495641" y="12142422"/>
              <a:ext cx="2225994" cy="468205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6" name="TextBox 1085">
              <a:extLst>
                <a:ext uri="{FF2B5EF4-FFF2-40B4-BE49-F238E27FC236}">
                  <a16:creationId xmlns:a16="http://schemas.microsoft.com/office/drawing/2014/main" id="{A90322FE-254A-665D-3B65-2E7BBB84249E}"/>
                </a:ext>
              </a:extLst>
            </p:cNvPr>
            <p:cNvSpPr txBox="1"/>
            <p:nvPr/>
          </p:nvSpPr>
          <p:spPr>
            <a:xfrm>
              <a:off x="22493783" y="16803397"/>
              <a:ext cx="2135027"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No                   Yes</a:t>
              </a:r>
            </a:p>
          </p:txBody>
        </p:sp>
        <p:sp>
          <p:nvSpPr>
            <p:cNvPr id="1088" name="TextBox 1087">
              <a:extLst>
                <a:ext uri="{FF2B5EF4-FFF2-40B4-BE49-F238E27FC236}">
                  <a16:creationId xmlns:a16="http://schemas.microsoft.com/office/drawing/2014/main" id="{4685D5B6-F067-5A89-4D9F-BE5C8E5A6818}"/>
                </a:ext>
              </a:extLst>
            </p:cNvPr>
            <p:cNvSpPr txBox="1"/>
            <p:nvPr/>
          </p:nvSpPr>
          <p:spPr>
            <a:xfrm>
              <a:off x="22504758" y="17012895"/>
              <a:ext cx="2135027"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Contaminated</a:t>
              </a:r>
            </a:p>
          </p:txBody>
        </p:sp>
        <p:sp>
          <p:nvSpPr>
            <p:cNvPr id="1089" name="TextBox 1088">
              <a:extLst>
                <a:ext uri="{FF2B5EF4-FFF2-40B4-BE49-F238E27FC236}">
                  <a16:creationId xmlns:a16="http://schemas.microsoft.com/office/drawing/2014/main" id="{EF4A87DC-9416-C4BE-786E-981FA95A547A}"/>
                </a:ext>
              </a:extLst>
            </p:cNvPr>
            <p:cNvSpPr txBox="1"/>
            <p:nvPr/>
          </p:nvSpPr>
          <p:spPr>
            <a:xfrm>
              <a:off x="25366383" y="16785800"/>
              <a:ext cx="2135027"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No                   Yes</a:t>
              </a:r>
            </a:p>
          </p:txBody>
        </p:sp>
        <p:sp>
          <p:nvSpPr>
            <p:cNvPr id="1092" name="TextBox 1091">
              <a:extLst>
                <a:ext uri="{FF2B5EF4-FFF2-40B4-BE49-F238E27FC236}">
                  <a16:creationId xmlns:a16="http://schemas.microsoft.com/office/drawing/2014/main" id="{D447FCE5-0583-D6C0-A1A0-66754F0FDDF6}"/>
                </a:ext>
              </a:extLst>
            </p:cNvPr>
            <p:cNvSpPr txBox="1"/>
            <p:nvPr/>
          </p:nvSpPr>
          <p:spPr>
            <a:xfrm>
              <a:off x="25377358" y="16995298"/>
              <a:ext cx="2135027"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Contaminated</a:t>
              </a:r>
            </a:p>
          </p:txBody>
        </p:sp>
        <p:sp>
          <p:nvSpPr>
            <p:cNvPr id="1093" name="TextBox 1092">
              <a:extLst>
                <a:ext uri="{FF2B5EF4-FFF2-40B4-BE49-F238E27FC236}">
                  <a16:creationId xmlns:a16="http://schemas.microsoft.com/office/drawing/2014/main" id="{1418D9EC-47D9-BF40-E431-8D52FFDDA896}"/>
                </a:ext>
              </a:extLst>
            </p:cNvPr>
            <p:cNvSpPr txBox="1"/>
            <p:nvPr/>
          </p:nvSpPr>
          <p:spPr>
            <a:xfrm>
              <a:off x="28436477" y="16821503"/>
              <a:ext cx="2135027"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No                   Yes</a:t>
              </a:r>
            </a:p>
          </p:txBody>
        </p:sp>
        <p:sp>
          <p:nvSpPr>
            <p:cNvPr id="1094" name="TextBox 1093">
              <a:extLst>
                <a:ext uri="{FF2B5EF4-FFF2-40B4-BE49-F238E27FC236}">
                  <a16:creationId xmlns:a16="http://schemas.microsoft.com/office/drawing/2014/main" id="{6203289A-50B3-AB27-0BAC-0E216B5D908B}"/>
                </a:ext>
              </a:extLst>
            </p:cNvPr>
            <p:cNvSpPr txBox="1"/>
            <p:nvPr/>
          </p:nvSpPr>
          <p:spPr>
            <a:xfrm>
              <a:off x="28447452" y="17031001"/>
              <a:ext cx="2135027"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Contaminated</a:t>
              </a:r>
            </a:p>
          </p:txBody>
        </p:sp>
      </p:grpSp>
      <p:grpSp>
        <p:nvGrpSpPr>
          <p:cNvPr id="1123" name="Group 1122">
            <a:extLst>
              <a:ext uri="{FF2B5EF4-FFF2-40B4-BE49-F238E27FC236}">
                <a16:creationId xmlns:a16="http://schemas.microsoft.com/office/drawing/2014/main" id="{204A17D8-9BB6-B0BF-E407-23FAEC388181}"/>
              </a:ext>
            </a:extLst>
          </p:cNvPr>
          <p:cNvGrpSpPr/>
          <p:nvPr/>
        </p:nvGrpSpPr>
        <p:grpSpPr>
          <a:xfrm>
            <a:off x="13165418" y="22789512"/>
            <a:ext cx="17629322" cy="7336039"/>
            <a:chOff x="13165418" y="22789512"/>
            <a:chExt cx="17629322" cy="7336039"/>
          </a:xfrm>
        </p:grpSpPr>
        <p:grpSp>
          <p:nvGrpSpPr>
            <p:cNvPr id="1124" name="Group 1123">
              <a:extLst>
                <a:ext uri="{FF2B5EF4-FFF2-40B4-BE49-F238E27FC236}">
                  <a16:creationId xmlns:a16="http://schemas.microsoft.com/office/drawing/2014/main" id="{5D06398E-751C-C176-C888-2D4851E1D4A9}"/>
                </a:ext>
              </a:extLst>
            </p:cNvPr>
            <p:cNvGrpSpPr>
              <a:grpSpLocks noChangeAspect="1"/>
            </p:cNvGrpSpPr>
            <p:nvPr/>
          </p:nvGrpSpPr>
          <p:grpSpPr>
            <a:xfrm>
              <a:off x="14660554" y="22789512"/>
              <a:ext cx="14810613" cy="6286500"/>
              <a:chOff x="990601" y="1134631"/>
              <a:chExt cx="39943769" cy="16954500"/>
            </a:xfrm>
          </p:grpSpPr>
          <p:pic>
            <p:nvPicPr>
              <p:cNvPr id="1128" name="Picture 1127" descr="A picture containing diagram&#10;&#10;Description automatically generated">
                <a:extLst>
                  <a:ext uri="{FF2B5EF4-FFF2-40B4-BE49-F238E27FC236}">
                    <a16:creationId xmlns:a16="http://schemas.microsoft.com/office/drawing/2014/main" id="{0305BF52-F342-2E25-E60E-B7F81B74CCAF}"/>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90601" y="1134631"/>
                <a:ext cx="18649951" cy="16954500"/>
              </a:xfrm>
              <a:prstGeom prst="rect">
                <a:avLst/>
              </a:prstGeom>
            </p:spPr>
          </p:pic>
          <p:pic>
            <p:nvPicPr>
              <p:cNvPr id="1129" name="Picture 1128" descr="Graphical user interface&#10;&#10;Description automatically generated with medium confidence">
                <a:extLst>
                  <a:ext uri="{FF2B5EF4-FFF2-40B4-BE49-F238E27FC236}">
                    <a16:creationId xmlns:a16="http://schemas.microsoft.com/office/drawing/2014/main" id="{D2F70CF1-1645-7D54-B385-6C53F726CA80}"/>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8794304" y="1134631"/>
                <a:ext cx="18649951" cy="16954500"/>
              </a:xfrm>
              <a:prstGeom prst="rect">
                <a:avLst/>
              </a:prstGeom>
            </p:spPr>
          </p:pic>
          <p:grpSp>
            <p:nvGrpSpPr>
              <p:cNvPr id="1130" name="Group 1129">
                <a:extLst>
                  <a:ext uri="{FF2B5EF4-FFF2-40B4-BE49-F238E27FC236}">
                    <a16:creationId xmlns:a16="http://schemas.microsoft.com/office/drawing/2014/main" id="{2086A41C-B4DF-D4FB-DE19-10BFE4B40FD0}"/>
                  </a:ext>
                </a:extLst>
              </p:cNvPr>
              <p:cNvGrpSpPr/>
              <p:nvPr/>
            </p:nvGrpSpPr>
            <p:grpSpPr>
              <a:xfrm>
                <a:off x="36723754" y="2127206"/>
                <a:ext cx="4210616" cy="5718342"/>
                <a:chOff x="21428763" y="1504214"/>
                <a:chExt cx="4731029" cy="6425104"/>
              </a:xfrm>
            </p:grpSpPr>
            <p:grpSp>
              <p:nvGrpSpPr>
                <p:cNvPr id="1136" name="Group 1135">
                  <a:extLst>
                    <a:ext uri="{FF2B5EF4-FFF2-40B4-BE49-F238E27FC236}">
                      <a16:creationId xmlns:a16="http://schemas.microsoft.com/office/drawing/2014/main" id="{F33E01EB-7F53-1BA7-D3AC-873A75BD857F}"/>
                    </a:ext>
                  </a:extLst>
                </p:cNvPr>
                <p:cNvGrpSpPr/>
                <p:nvPr/>
              </p:nvGrpSpPr>
              <p:grpSpPr>
                <a:xfrm>
                  <a:off x="21428763" y="1504214"/>
                  <a:ext cx="3498577" cy="1212455"/>
                  <a:chOff x="4611756" y="25722469"/>
                  <a:chExt cx="3498577" cy="1212455"/>
                </a:xfrm>
              </p:grpSpPr>
              <p:sp>
                <p:nvSpPr>
                  <p:cNvPr id="1149" name="Rectangle 1148">
                    <a:extLst>
                      <a:ext uri="{FF2B5EF4-FFF2-40B4-BE49-F238E27FC236}">
                        <a16:creationId xmlns:a16="http://schemas.microsoft.com/office/drawing/2014/main" id="{71092598-02F6-08C2-9A1D-12761D97177D}"/>
                      </a:ext>
                    </a:extLst>
                  </p:cNvPr>
                  <p:cNvSpPr/>
                  <p:nvPr/>
                </p:nvSpPr>
                <p:spPr>
                  <a:xfrm>
                    <a:off x="4611756" y="25762226"/>
                    <a:ext cx="1033670" cy="1033670"/>
                  </a:xfrm>
                  <a:prstGeom prst="rect">
                    <a:avLst/>
                  </a:prstGeom>
                  <a:solidFill>
                    <a:srgbClr val="271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150" name="TextBox 1149">
                    <a:extLst>
                      <a:ext uri="{FF2B5EF4-FFF2-40B4-BE49-F238E27FC236}">
                        <a16:creationId xmlns:a16="http://schemas.microsoft.com/office/drawing/2014/main" id="{EA4C1509-418F-0C56-008A-E1117181DF3A}"/>
                      </a:ext>
                    </a:extLst>
                  </p:cNvPr>
                  <p:cNvSpPr txBox="1"/>
                  <p:nvPr/>
                </p:nvSpPr>
                <p:spPr>
                  <a:xfrm>
                    <a:off x="5844210" y="25722469"/>
                    <a:ext cx="2266123" cy="121245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EMP</a:t>
                    </a:r>
                  </a:p>
                </p:txBody>
              </p:sp>
            </p:grpSp>
            <p:grpSp>
              <p:nvGrpSpPr>
                <p:cNvPr id="1137" name="Group 1136">
                  <a:extLst>
                    <a:ext uri="{FF2B5EF4-FFF2-40B4-BE49-F238E27FC236}">
                      <a16:creationId xmlns:a16="http://schemas.microsoft.com/office/drawing/2014/main" id="{86EE156A-3AA3-1780-EB70-FA990C05660A}"/>
                    </a:ext>
                  </a:extLst>
                </p:cNvPr>
                <p:cNvGrpSpPr/>
                <p:nvPr/>
              </p:nvGrpSpPr>
              <p:grpSpPr>
                <a:xfrm>
                  <a:off x="21428763" y="2772583"/>
                  <a:ext cx="3498577" cy="1212454"/>
                  <a:chOff x="4611756" y="25722469"/>
                  <a:chExt cx="3498577" cy="1212454"/>
                </a:xfrm>
              </p:grpSpPr>
              <p:sp>
                <p:nvSpPr>
                  <p:cNvPr id="1147" name="Rectangle 1146">
                    <a:extLst>
                      <a:ext uri="{FF2B5EF4-FFF2-40B4-BE49-F238E27FC236}">
                        <a16:creationId xmlns:a16="http://schemas.microsoft.com/office/drawing/2014/main" id="{36DB37B6-A0EB-BDFF-CAD4-801BA4C3AF73}"/>
                      </a:ext>
                    </a:extLst>
                  </p:cNvPr>
                  <p:cNvSpPr/>
                  <p:nvPr/>
                </p:nvSpPr>
                <p:spPr>
                  <a:xfrm>
                    <a:off x="4611756" y="25762226"/>
                    <a:ext cx="1033670" cy="1033670"/>
                  </a:xfrm>
                  <a:prstGeom prst="rect">
                    <a:avLst/>
                  </a:prstGeom>
                  <a:solidFill>
                    <a:srgbClr val="758B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48" name="TextBox 1147">
                    <a:extLst>
                      <a:ext uri="{FF2B5EF4-FFF2-40B4-BE49-F238E27FC236}">
                        <a16:creationId xmlns:a16="http://schemas.microsoft.com/office/drawing/2014/main" id="{CBFF2143-E412-4C03-66A3-A0581DCD8148}"/>
                      </a:ext>
                    </a:extLst>
                  </p:cNvPr>
                  <p:cNvSpPr txBox="1"/>
                  <p:nvPr/>
                </p:nvSpPr>
                <p:spPr>
                  <a:xfrm>
                    <a:off x="5844210" y="25722469"/>
                    <a:ext cx="2266123" cy="1212454"/>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MTV</a:t>
                    </a:r>
                  </a:p>
                </p:txBody>
              </p:sp>
            </p:grpSp>
            <p:grpSp>
              <p:nvGrpSpPr>
                <p:cNvPr id="1138" name="Group 1137">
                  <a:extLst>
                    <a:ext uri="{FF2B5EF4-FFF2-40B4-BE49-F238E27FC236}">
                      <a16:creationId xmlns:a16="http://schemas.microsoft.com/office/drawing/2014/main" id="{222984EB-B32C-A39D-150C-E8F7702CA76B}"/>
                    </a:ext>
                  </a:extLst>
                </p:cNvPr>
                <p:cNvGrpSpPr/>
                <p:nvPr/>
              </p:nvGrpSpPr>
              <p:grpSpPr>
                <a:xfrm>
                  <a:off x="21428763" y="4088513"/>
                  <a:ext cx="3498577" cy="1212455"/>
                  <a:chOff x="4611756" y="25722469"/>
                  <a:chExt cx="3498577" cy="1212455"/>
                </a:xfrm>
              </p:grpSpPr>
              <p:sp>
                <p:nvSpPr>
                  <p:cNvPr id="1145" name="Rectangle 1144">
                    <a:extLst>
                      <a:ext uri="{FF2B5EF4-FFF2-40B4-BE49-F238E27FC236}">
                        <a16:creationId xmlns:a16="http://schemas.microsoft.com/office/drawing/2014/main" id="{D02B0E5B-B008-5146-2C02-9E92C1BEB370}"/>
                      </a:ext>
                    </a:extLst>
                  </p:cNvPr>
                  <p:cNvSpPr/>
                  <p:nvPr/>
                </p:nvSpPr>
                <p:spPr>
                  <a:xfrm>
                    <a:off x="4611756" y="25762226"/>
                    <a:ext cx="1033670" cy="1033670"/>
                  </a:xfrm>
                  <a:prstGeom prst="rect">
                    <a:avLst/>
                  </a:prstGeom>
                  <a:solidFill>
                    <a:srgbClr val="ABFF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46" name="TextBox 1145">
                    <a:extLst>
                      <a:ext uri="{FF2B5EF4-FFF2-40B4-BE49-F238E27FC236}">
                        <a16:creationId xmlns:a16="http://schemas.microsoft.com/office/drawing/2014/main" id="{22F8A098-ECF2-9D80-4763-7E38CB142FA0}"/>
                      </a:ext>
                    </a:extLst>
                  </p:cNvPr>
                  <p:cNvSpPr txBox="1"/>
                  <p:nvPr/>
                </p:nvSpPr>
                <p:spPr>
                  <a:xfrm>
                    <a:off x="5844210" y="25722469"/>
                    <a:ext cx="2266123" cy="121245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BRC</a:t>
                    </a:r>
                  </a:p>
                </p:txBody>
              </p:sp>
            </p:grpSp>
            <p:grpSp>
              <p:nvGrpSpPr>
                <p:cNvPr id="1139" name="Group 1138">
                  <a:extLst>
                    <a:ext uri="{FF2B5EF4-FFF2-40B4-BE49-F238E27FC236}">
                      <a16:creationId xmlns:a16="http://schemas.microsoft.com/office/drawing/2014/main" id="{9775F74B-1CEF-55B0-4D60-3F75D52EB1E5}"/>
                    </a:ext>
                  </a:extLst>
                </p:cNvPr>
                <p:cNvGrpSpPr/>
                <p:nvPr/>
              </p:nvGrpSpPr>
              <p:grpSpPr>
                <a:xfrm>
                  <a:off x="21428763" y="5362447"/>
                  <a:ext cx="3498577" cy="1212454"/>
                  <a:chOff x="4611756" y="25722469"/>
                  <a:chExt cx="3498577" cy="1212454"/>
                </a:xfrm>
              </p:grpSpPr>
              <p:sp>
                <p:nvSpPr>
                  <p:cNvPr id="1143" name="Rectangle 1142">
                    <a:extLst>
                      <a:ext uri="{FF2B5EF4-FFF2-40B4-BE49-F238E27FC236}">
                        <a16:creationId xmlns:a16="http://schemas.microsoft.com/office/drawing/2014/main" id="{668AAD1C-FDF0-4023-F057-31B78E5473CC}"/>
                      </a:ext>
                    </a:extLst>
                  </p:cNvPr>
                  <p:cNvSpPr/>
                  <p:nvPr/>
                </p:nvSpPr>
                <p:spPr>
                  <a:xfrm>
                    <a:off x="4611756" y="25762226"/>
                    <a:ext cx="1033670" cy="1033670"/>
                  </a:xfrm>
                  <a:prstGeom prst="rect">
                    <a:avLst/>
                  </a:prstGeom>
                  <a:solidFill>
                    <a:srgbClr val="FF8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144" name="TextBox 1143">
                    <a:extLst>
                      <a:ext uri="{FF2B5EF4-FFF2-40B4-BE49-F238E27FC236}">
                        <a16:creationId xmlns:a16="http://schemas.microsoft.com/office/drawing/2014/main" id="{C7BEBF53-4A0B-1651-8EA5-ADC4DACC091B}"/>
                      </a:ext>
                    </a:extLst>
                  </p:cNvPr>
                  <p:cNvSpPr txBox="1"/>
                  <p:nvPr/>
                </p:nvSpPr>
                <p:spPr>
                  <a:xfrm>
                    <a:off x="5844210" y="25722469"/>
                    <a:ext cx="2266123" cy="1212454"/>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FAM</a:t>
                    </a:r>
                  </a:p>
                </p:txBody>
              </p:sp>
            </p:grpSp>
            <p:grpSp>
              <p:nvGrpSpPr>
                <p:cNvPr id="1140" name="Group 1139">
                  <a:extLst>
                    <a:ext uri="{FF2B5EF4-FFF2-40B4-BE49-F238E27FC236}">
                      <a16:creationId xmlns:a16="http://schemas.microsoft.com/office/drawing/2014/main" id="{8FBB2A7B-2FA9-9986-F36A-5E7751B5AC6E}"/>
                    </a:ext>
                  </a:extLst>
                </p:cNvPr>
                <p:cNvGrpSpPr/>
                <p:nvPr/>
              </p:nvGrpSpPr>
              <p:grpSpPr>
                <a:xfrm>
                  <a:off x="21428763" y="6716864"/>
                  <a:ext cx="4731029" cy="1212454"/>
                  <a:chOff x="4611756" y="25722469"/>
                  <a:chExt cx="4731029" cy="1212454"/>
                </a:xfrm>
              </p:grpSpPr>
              <p:sp>
                <p:nvSpPr>
                  <p:cNvPr id="1141" name="Rectangle 1140">
                    <a:extLst>
                      <a:ext uri="{FF2B5EF4-FFF2-40B4-BE49-F238E27FC236}">
                        <a16:creationId xmlns:a16="http://schemas.microsoft.com/office/drawing/2014/main" id="{2E583CD1-803F-8B53-8BBB-DE519EBA5353}"/>
                      </a:ext>
                    </a:extLst>
                  </p:cNvPr>
                  <p:cNvSpPr/>
                  <p:nvPr/>
                </p:nvSpPr>
                <p:spPr>
                  <a:xfrm>
                    <a:off x="4611756" y="25762226"/>
                    <a:ext cx="1033670" cy="1033670"/>
                  </a:xfrm>
                  <a:prstGeom prst="rect">
                    <a:avLst/>
                  </a:prstGeom>
                  <a:solidFill>
                    <a:srgbClr val="AEB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42" name="TextBox 1141">
                    <a:extLst>
                      <a:ext uri="{FF2B5EF4-FFF2-40B4-BE49-F238E27FC236}">
                        <a16:creationId xmlns:a16="http://schemas.microsoft.com/office/drawing/2014/main" id="{B21964A8-1720-1DF1-FFFF-641CDAA4BE1C}"/>
                      </a:ext>
                    </a:extLst>
                  </p:cNvPr>
                  <p:cNvSpPr txBox="1"/>
                  <p:nvPr/>
                </p:nvSpPr>
                <p:spPr>
                  <a:xfrm>
                    <a:off x="5844210" y="25722469"/>
                    <a:ext cx="3498575" cy="1212454"/>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RLITMF</a:t>
                    </a:r>
                  </a:p>
                </p:txBody>
              </p:sp>
            </p:grpSp>
          </p:grpSp>
          <p:pic>
            <p:nvPicPr>
              <p:cNvPr id="1131" name="Picture 1130" descr="Chart, scatter chart&#10;&#10;Description automatically generated">
                <a:extLst>
                  <a:ext uri="{FF2B5EF4-FFF2-40B4-BE49-F238E27FC236}">
                    <a16:creationId xmlns:a16="http://schemas.microsoft.com/office/drawing/2014/main" id="{E99057F6-6654-BB9F-F184-1B6CBF1A0DB3}"/>
                  </a:ext>
                </a:extLst>
              </p:cNvPr>
              <p:cNvPicPr>
                <a:picLocks noChangeAspect="1"/>
              </p:cNvPicPr>
              <p:nvPr/>
            </p:nvPicPr>
            <p:blipFill rotWithShape="1">
              <a:blip r:embed="rId24">
                <a:extLst>
                  <a:ext uri="{28A0092B-C50C-407E-A947-70E740481C1C}">
                    <a14:useLocalDpi xmlns:a14="http://schemas.microsoft.com/office/drawing/2010/main" val="0"/>
                  </a:ext>
                </a:extLst>
              </a:blip>
              <a:srcRect l="16269" t="3452" r="5465" b="11872"/>
              <a:stretch/>
            </p:blipFill>
            <p:spPr>
              <a:xfrm>
                <a:off x="25810428" y="6801848"/>
                <a:ext cx="4629150" cy="4552950"/>
              </a:xfrm>
              <a:prstGeom prst="rect">
                <a:avLst/>
              </a:prstGeom>
            </p:spPr>
          </p:pic>
          <p:sp>
            <p:nvSpPr>
              <p:cNvPr id="1132" name="Oval 1131">
                <a:extLst>
                  <a:ext uri="{FF2B5EF4-FFF2-40B4-BE49-F238E27FC236}">
                    <a16:creationId xmlns:a16="http://schemas.microsoft.com/office/drawing/2014/main" id="{5F26463A-1F23-F33A-0885-5C65373F9C45}"/>
                  </a:ext>
                </a:extLst>
              </p:cNvPr>
              <p:cNvSpPr/>
              <p:nvPr/>
            </p:nvSpPr>
            <p:spPr>
              <a:xfrm>
                <a:off x="21945600" y="9611881"/>
                <a:ext cx="2703443" cy="2672884"/>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cxnSp>
            <p:nvCxnSpPr>
              <p:cNvPr id="1133" name="Straight Connector 1132">
                <a:extLst>
                  <a:ext uri="{FF2B5EF4-FFF2-40B4-BE49-F238E27FC236}">
                    <a16:creationId xmlns:a16="http://schemas.microsoft.com/office/drawing/2014/main" id="{FABD842F-D77C-7CFB-3379-4B47641007A8}"/>
                  </a:ext>
                </a:extLst>
              </p:cNvPr>
              <p:cNvCxnSpPr>
                <a:cxnSpLocks/>
                <a:stCxn id="1132" idx="0"/>
              </p:cNvCxnSpPr>
              <p:nvPr/>
            </p:nvCxnSpPr>
            <p:spPr>
              <a:xfrm flipV="1">
                <a:off x="23297322" y="6938997"/>
                <a:ext cx="2570256" cy="26728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D6389D78-8D2B-DEC5-5A15-FB2F9924D933}"/>
                  </a:ext>
                </a:extLst>
              </p:cNvPr>
              <p:cNvCxnSpPr>
                <a:cxnSpLocks/>
                <a:stCxn id="1132" idx="5"/>
              </p:cNvCxnSpPr>
              <p:nvPr/>
            </p:nvCxnSpPr>
            <p:spPr>
              <a:xfrm flipV="1">
                <a:off x="24253133" y="11253822"/>
                <a:ext cx="1650888" cy="6395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35" name="Rectangle 1134">
                <a:extLst>
                  <a:ext uri="{FF2B5EF4-FFF2-40B4-BE49-F238E27FC236}">
                    <a16:creationId xmlns:a16="http://schemas.microsoft.com/office/drawing/2014/main" id="{DBD3965E-1A93-D842-CC96-320E1DD1BB79}"/>
                  </a:ext>
                </a:extLst>
              </p:cNvPr>
              <p:cNvSpPr/>
              <p:nvPr/>
            </p:nvSpPr>
            <p:spPr>
              <a:xfrm>
                <a:off x="25829478" y="6839949"/>
                <a:ext cx="4572000" cy="4432924"/>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grpSp>
        <p:sp>
          <p:nvSpPr>
            <p:cNvPr id="1125" name="TextBox 1124">
              <a:extLst>
                <a:ext uri="{FF2B5EF4-FFF2-40B4-BE49-F238E27FC236}">
                  <a16:creationId xmlns:a16="http://schemas.microsoft.com/office/drawing/2014/main" id="{ECC2E14B-5058-A89D-038C-C50A5DD316C0}"/>
                </a:ext>
              </a:extLst>
            </p:cNvPr>
            <p:cNvSpPr txBox="1"/>
            <p:nvPr/>
          </p:nvSpPr>
          <p:spPr>
            <a:xfrm>
              <a:off x="13165418" y="29048333"/>
              <a:ext cx="17629322" cy="1077218"/>
            </a:xfrm>
            <a:prstGeom prst="rect">
              <a:avLst/>
            </a:prstGeom>
            <a:noFill/>
          </p:spPr>
          <p:txBody>
            <a:bodyPr wrap="square" rtlCol="0">
              <a:spAutoFit/>
            </a:bodyPr>
            <a:lstStyle/>
            <a:p>
              <a:pPr rtl="0">
                <a:spcBef>
                  <a:spcPts val="0"/>
                </a:spcBef>
                <a:spcAft>
                  <a:spcPts val="0"/>
                </a:spcAft>
              </a:pPr>
              <a:r>
                <a:rPr lang="en-US" sz="3200" b="1" i="1" dirty="0">
                  <a:latin typeface="Arial Narrow" panose="020B0606020202030204" pitchFamily="34" charset="0"/>
                </a:rPr>
                <a:t>Fig. 4: (a) PCA score plot overlaid with loadings of the most important features in PC1 and PC2; (b) PCoA plot (with closer view of the left cluster embedded); each point represents a sample.</a:t>
              </a:r>
            </a:p>
          </p:txBody>
        </p:sp>
        <p:sp>
          <p:nvSpPr>
            <p:cNvPr id="1126" name="TextBox 1125">
              <a:extLst>
                <a:ext uri="{FF2B5EF4-FFF2-40B4-BE49-F238E27FC236}">
                  <a16:creationId xmlns:a16="http://schemas.microsoft.com/office/drawing/2014/main" id="{81D13D82-A908-F3B9-6B66-4A2F4B6E789C}"/>
                </a:ext>
              </a:extLst>
            </p:cNvPr>
            <p:cNvSpPr txBox="1"/>
            <p:nvPr/>
          </p:nvSpPr>
          <p:spPr>
            <a:xfrm>
              <a:off x="22431645" y="23082262"/>
              <a:ext cx="450837" cy="830997"/>
            </a:xfrm>
            <a:prstGeom prst="rect">
              <a:avLst/>
            </a:prstGeom>
            <a:noFill/>
          </p:spPr>
          <p:txBody>
            <a:bodyPr wrap="square" rtlCol="0">
              <a:spAutoFit/>
            </a:bodyPr>
            <a:lstStyle/>
            <a:p>
              <a:r>
                <a:rPr lang="en-US" sz="4800" dirty="0">
                  <a:latin typeface="Helvetica" pitchFamily="50" charset="0"/>
                </a:rPr>
                <a:t>b</a:t>
              </a:r>
            </a:p>
          </p:txBody>
        </p:sp>
        <p:sp>
          <p:nvSpPr>
            <p:cNvPr id="1127" name="TextBox 1126">
              <a:extLst>
                <a:ext uri="{FF2B5EF4-FFF2-40B4-BE49-F238E27FC236}">
                  <a16:creationId xmlns:a16="http://schemas.microsoft.com/office/drawing/2014/main" id="{8704681C-1531-E31E-A75A-22C8C547234E}"/>
                </a:ext>
              </a:extLst>
            </p:cNvPr>
            <p:cNvSpPr txBox="1"/>
            <p:nvPr/>
          </p:nvSpPr>
          <p:spPr>
            <a:xfrm>
              <a:off x="16100117" y="23082262"/>
              <a:ext cx="450837" cy="830997"/>
            </a:xfrm>
            <a:prstGeom prst="rect">
              <a:avLst/>
            </a:prstGeom>
            <a:noFill/>
          </p:spPr>
          <p:txBody>
            <a:bodyPr wrap="square" rtlCol="0">
              <a:spAutoFit/>
            </a:bodyPr>
            <a:lstStyle/>
            <a:p>
              <a:r>
                <a:rPr lang="en-US" sz="4800" dirty="0">
                  <a:latin typeface="Helvetica" pitchFamily="50" charset="0"/>
                </a:rPr>
                <a:t>a</a:t>
              </a:r>
            </a:p>
          </p:txBody>
        </p:sp>
      </p:grpSp>
    </p:spTree>
    <p:extLst>
      <p:ext uri="{BB962C8B-B14F-4D97-AF65-F5344CB8AC3E}">
        <p14:creationId xmlns:p14="http://schemas.microsoft.com/office/powerpoint/2010/main" val="2639401534"/>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4615F6E-A33E-2623-15BE-952CBB9924FA}"/>
              </a:ext>
            </a:extLst>
          </p:cNvPr>
          <p:cNvGrpSpPr/>
          <p:nvPr/>
        </p:nvGrpSpPr>
        <p:grpSpPr>
          <a:xfrm>
            <a:off x="13165418" y="22789512"/>
            <a:ext cx="17629322" cy="7336039"/>
            <a:chOff x="13165418" y="22789512"/>
            <a:chExt cx="17629322" cy="7336039"/>
          </a:xfrm>
        </p:grpSpPr>
        <p:grpSp>
          <p:nvGrpSpPr>
            <p:cNvPr id="47" name="Group 46">
              <a:extLst>
                <a:ext uri="{FF2B5EF4-FFF2-40B4-BE49-F238E27FC236}">
                  <a16:creationId xmlns:a16="http://schemas.microsoft.com/office/drawing/2014/main" id="{EAD5CDF8-9183-A6B3-87A7-0A615986FAB4}"/>
                </a:ext>
              </a:extLst>
            </p:cNvPr>
            <p:cNvGrpSpPr>
              <a:grpSpLocks noChangeAspect="1"/>
            </p:cNvGrpSpPr>
            <p:nvPr/>
          </p:nvGrpSpPr>
          <p:grpSpPr>
            <a:xfrm>
              <a:off x="14660554" y="22789512"/>
              <a:ext cx="14810613" cy="6286500"/>
              <a:chOff x="990601" y="1134631"/>
              <a:chExt cx="39943769" cy="16954500"/>
            </a:xfrm>
          </p:grpSpPr>
          <p:pic>
            <p:nvPicPr>
              <p:cNvPr id="48" name="Picture 47" descr="A picture containing diagram&#10;&#10;Description automatically generated">
                <a:extLst>
                  <a:ext uri="{FF2B5EF4-FFF2-40B4-BE49-F238E27FC236}">
                    <a16:creationId xmlns:a16="http://schemas.microsoft.com/office/drawing/2014/main" id="{9B780435-AFA3-4005-7DC3-8DFD76A07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1" y="1134631"/>
                <a:ext cx="18649951" cy="16954500"/>
              </a:xfrm>
              <a:prstGeom prst="rect">
                <a:avLst/>
              </a:prstGeom>
            </p:spPr>
          </p:pic>
          <p:pic>
            <p:nvPicPr>
              <p:cNvPr id="49" name="Picture 48" descr="Graphical user interface&#10;&#10;Description automatically generated with medium confidence">
                <a:extLst>
                  <a:ext uri="{FF2B5EF4-FFF2-40B4-BE49-F238E27FC236}">
                    <a16:creationId xmlns:a16="http://schemas.microsoft.com/office/drawing/2014/main" id="{EE17353F-6FDB-C304-7DB1-9AB4325A9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4304" y="1134631"/>
                <a:ext cx="18649951" cy="16954500"/>
              </a:xfrm>
              <a:prstGeom prst="rect">
                <a:avLst/>
              </a:prstGeom>
            </p:spPr>
          </p:pic>
          <p:grpSp>
            <p:nvGrpSpPr>
              <p:cNvPr id="50" name="Group 49">
                <a:extLst>
                  <a:ext uri="{FF2B5EF4-FFF2-40B4-BE49-F238E27FC236}">
                    <a16:creationId xmlns:a16="http://schemas.microsoft.com/office/drawing/2014/main" id="{B95E5B80-7736-2F05-D7C3-16FA2F2B412F}"/>
                  </a:ext>
                </a:extLst>
              </p:cNvPr>
              <p:cNvGrpSpPr/>
              <p:nvPr/>
            </p:nvGrpSpPr>
            <p:grpSpPr>
              <a:xfrm>
                <a:off x="36723754" y="2127206"/>
                <a:ext cx="4210616" cy="5718342"/>
                <a:chOff x="21428763" y="1504214"/>
                <a:chExt cx="4731029" cy="6425104"/>
              </a:xfrm>
            </p:grpSpPr>
            <p:grpSp>
              <p:nvGrpSpPr>
                <p:cNvPr id="1065" name="Group 1064">
                  <a:extLst>
                    <a:ext uri="{FF2B5EF4-FFF2-40B4-BE49-F238E27FC236}">
                      <a16:creationId xmlns:a16="http://schemas.microsoft.com/office/drawing/2014/main" id="{AB8C071F-8020-E3C6-C507-EB38763A18EC}"/>
                    </a:ext>
                  </a:extLst>
                </p:cNvPr>
                <p:cNvGrpSpPr/>
                <p:nvPr/>
              </p:nvGrpSpPr>
              <p:grpSpPr>
                <a:xfrm>
                  <a:off x="21428763" y="1504214"/>
                  <a:ext cx="3498577" cy="1212455"/>
                  <a:chOff x="4611756" y="25722469"/>
                  <a:chExt cx="3498577" cy="1212455"/>
                </a:xfrm>
              </p:grpSpPr>
              <p:sp>
                <p:nvSpPr>
                  <p:cNvPr id="1079" name="Rectangle 1078">
                    <a:extLst>
                      <a:ext uri="{FF2B5EF4-FFF2-40B4-BE49-F238E27FC236}">
                        <a16:creationId xmlns:a16="http://schemas.microsoft.com/office/drawing/2014/main" id="{20963909-2106-C0D5-7F8C-A93A93F7F4DC}"/>
                      </a:ext>
                    </a:extLst>
                  </p:cNvPr>
                  <p:cNvSpPr/>
                  <p:nvPr/>
                </p:nvSpPr>
                <p:spPr>
                  <a:xfrm>
                    <a:off x="4611756" y="25762226"/>
                    <a:ext cx="1033670" cy="1033670"/>
                  </a:xfrm>
                  <a:prstGeom prst="rect">
                    <a:avLst/>
                  </a:prstGeom>
                  <a:solidFill>
                    <a:srgbClr val="271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080" name="TextBox 1079">
                    <a:extLst>
                      <a:ext uri="{FF2B5EF4-FFF2-40B4-BE49-F238E27FC236}">
                        <a16:creationId xmlns:a16="http://schemas.microsoft.com/office/drawing/2014/main" id="{F967BC7F-62A0-661D-3EFF-213911362764}"/>
                      </a:ext>
                    </a:extLst>
                  </p:cNvPr>
                  <p:cNvSpPr txBox="1"/>
                  <p:nvPr/>
                </p:nvSpPr>
                <p:spPr>
                  <a:xfrm>
                    <a:off x="5844210" y="25722469"/>
                    <a:ext cx="2266123" cy="121245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EMP</a:t>
                    </a:r>
                  </a:p>
                </p:txBody>
              </p:sp>
            </p:grpSp>
            <p:grpSp>
              <p:nvGrpSpPr>
                <p:cNvPr id="1067" name="Group 1066">
                  <a:extLst>
                    <a:ext uri="{FF2B5EF4-FFF2-40B4-BE49-F238E27FC236}">
                      <a16:creationId xmlns:a16="http://schemas.microsoft.com/office/drawing/2014/main" id="{DB4E27ED-2A21-CF72-62E1-3ECE2885DE5C}"/>
                    </a:ext>
                  </a:extLst>
                </p:cNvPr>
                <p:cNvGrpSpPr/>
                <p:nvPr/>
              </p:nvGrpSpPr>
              <p:grpSpPr>
                <a:xfrm>
                  <a:off x="21428763" y="2772583"/>
                  <a:ext cx="3498577" cy="1212454"/>
                  <a:chOff x="4611756" y="25722469"/>
                  <a:chExt cx="3498577" cy="1212454"/>
                </a:xfrm>
              </p:grpSpPr>
              <p:sp>
                <p:nvSpPr>
                  <p:cNvPr id="1077" name="Rectangle 1076">
                    <a:extLst>
                      <a:ext uri="{FF2B5EF4-FFF2-40B4-BE49-F238E27FC236}">
                        <a16:creationId xmlns:a16="http://schemas.microsoft.com/office/drawing/2014/main" id="{D029B440-5050-B026-E4C3-359DBCB9C759}"/>
                      </a:ext>
                    </a:extLst>
                  </p:cNvPr>
                  <p:cNvSpPr/>
                  <p:nvPr/>
                </p:nvSpPr>
                <p:spPr>
                  <a:xfrm>
                    <a:off x="4611756" y="25762226"/>
                    <a:ext cx="1033670" cy="1033670"/>
                  </a:xfrm>
                  <a:prstGeom prst="rect">
                    <a:avLst/>
                  </a:prstGeom>
                  <a:solidFill>
                    <a:srgbClr val="758B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78" name="TextBox 1077">
                    <a:extLst>
                      <a:ext uri="{FF2B5EF4-FFF2-40B4-BE49-F238E27FC236}">
                        <a16:creationId xmlns:a16="http://schemas.microsoft.com/office/drawing/2014/main" id="{F28B637A-4B5D-9115-0460-602D0366B440}"/>
                      </a:ext>
                    </a:extLst>
                  </p:cNvPr>
                  <p:cNvSpPr txBox="1"/>
                  <p:nvPr/>
                </p:nvSpPr>
                <p:spPr>
                  <a:xfrm>
                    <a:off x="5844210" y="25722469"/>
                    <a:ext cx="2266123" cy="1212454"/>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MTV</a:t>
                    </a:r>
                  </a:p>
                </p:txBody>
              </p:sp>
            </p:grpSp>
            <p:grpSp>
              <p:nvGrpSpPr>
                <p:cNvPr id="1068" name="Group 1067">
                  <a:extLst>
                    <a:ext uri="{FF2B5EF4-FFF2-40B4-BE49-F238E27FC236}">
                      <a16:creationId xmlns:a16="http://schemas.microsoft.com/office/drawing/2014/main" id="{210B96AC-5298-1A43-823C-755D212B80C3}"/>
                    </a:ext>
                  </a:extLst>
                </p:cNvPr>
                <p:cNvGrpSpPr/>
                <p:nvPr/>
              </p:nvGrpSpPr>
              <p:grpSpPr>
                <a:xfrm>
                  <a:off x="21428763" y="4088513"/>
                  <a:ext cx="3498577" cy="1212455"/>
                  <a:chOff x="4611756" y="25722469"/>
                  <a:chExt cx="3498577" cy="1212455"/>
                </a:xfrm>
              </p:grpSpPr>
              <p:sp>
                <p:nvSpPr>
                  <p:cNvPr id="1075" name="Rectangle 1074">
                    <a:extLst>
                      <a:ext uri="{FF2B5EF4-FFF2-40B4-BE49-F238E27FC236}">
                        <a16:creationId xmlns:a16="http://schemas.microsoft.com/office/drawing/2014/main" id="{8CD679E5-220F-2C05-5EB2-4512F57E485C}"/>
                      </a:ext>
                    </a:extLst>
                  </p:cNvPr>
                  <p:cNvSpPr/>
                  <p:nvPr/>
                </p:nvSpPr>
                <p:spPr>
                  <a:xfrm>
                    <a:off x="4611756" y="25762226"/>
                    <a:ext cx="1033670" cy="1033670"/>
                  </a:xfrm>
                  <a:prstGeom prst="rect">
                    <a:avLst/>
                  </a:prstGeom>
                  <a:solidFill>
                    <a:srgbClr val="ABFF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76" name="TextBox 1075">
                    <a:extLst>
                      <a:ext uri="{FF2B5EF4-FFF2-40B4-BE49-F238E27FC236}">
                        <a16:creationId xmlns:a16="http://schemas.microsoft.com/office/drawing/2014/main" id="{97004AD9-FD27-094A-3FAE-DDB1FF80A9C0}"/>
                      </a:ext>
                    </a:extLst>
                  </p:cNvPr>
                  <p:cNvSpPr txBox="1"/>
                  <p:nvPr/>
                </p:nvSpPr>
                <p:spPr>
                  <a:xfrm>
                    <a:off x="5844210" y="25722469"/>
                    <a:ext cx="2266123" cy="121245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BRC</a:t>
                    </a:r>
                  </a:p>
                </p:txBody>
              </p:sp>
            </p:grpSp>
            <p:grpSp>
              <p:nvGrpSpPr>
                <p:cNvPr id="1069" name="Group 1068">
                  <a:extLst>
                    <a:ext uri="{FF2B5EF4-FFF2-40B4-BE49-F238E27FC236}">
                      <a16:creationId xmlns:a16="http://schemas.microsoft.com/office/drawing/2014/main" id="{729CA60D-B7A1-43D1-24D1-15EA3A8F3D11}"/>
                    </a:ext>
                  </a:extLst>
                </p:cNvPr>
                <p:cNvGrpSpPr/>
                <p:nvPr/>
              </p:nvGrpSpPr>
              <p:grpSpPr>
                <a:xfrm>
                  <a:off x="21428763" y="5362447"/>
                  <a:ext cx="3498577" cy="1212454"/>
                  <a:chOff x="4611756" y="25722469"/>
                  <a:chExt cx="3498577" cy="1212454"/>
                </a:xfrm>
              </p:grpSpPr>
              <p:sp>
                <p:nvSpPr>
                  <p:cNvPr id="1073" name="Rectangle 1072">
                    <a:extLst>
                      <a:ext uri="{FF2B5EF4-FFF2-40B4-BE49-F238E27FC236}">
                        <a16:creationId xmlns:a16="http://schemas.microsoft.com/office/drawing/2014/main" id="{10738AD6-9769-52F1-1434-C42E05B8B1AF}"/>
                      </a:ext>
                    </a:extLst>
                  </p:cNvPr>
                  <p:cNvSpPr/>
                  <p:nvPr/>
                </p:nvSpPr>
                <p:spPr>
                  <a:xfrm>
                    <a:off x="4611756" y="25762226"/>
                    <a:ext cx="1033670" cy="1033670"/>
                  </a:xfrm>
                  <a:prstGeom prst="rect">
                    <a:avLst/>
                  </a:prstGeom>
                  <a:solidFill>
                    <a:srgbClr val="FF8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074" name="TextBox 1073">
                    <a:extLst>
                      <a:ext uri="{FF2B5EF4-FFF2-40B4-BE49-F238E27FC236}">
                        <a16:creationId xmlns:a16="http://schemas.microsoft.com/office/drawing/2014/main" id="{7D905EAF-06CC-B301-E4D1-9CBB09C5BC3A}"/>
                      </a:ext>
                    </a:extLst>
                  </p:cNvPr>
                  <p:cNvSpPr txBox="1"/>
                  <p:nvPr/>
                </p:nvSpPr>
                <p:spPr>
                  <a:xfrm>
                    <a:off x="5844210" y="25722469"/>
                    <a:ext cx="2266123" cy="1212454"/>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FAM</a:t>
                    </a:r>
                  </a:p>
                </p:txBody>
              </p:sp>
            </p:grpSp>
            <p:grpSp>
              <p:nvGrpSpPr>
                <p:cNvPr id="1070" name="Group 1069">
                  <a:extLst>
                    <a:ext uri="{FF2B5EF4-FFF2-40B4-BE49-F238E27FC236}">
                      <a16:creationId xmlns:a16="http://schemas.microsoft.com/office/drawing/2014/main" id="{31B2E651-BA7D-376D-C2E4-EEC7AAE074F0}"/>
                    </a:ext>
                  </a:extLst>
                </p:cNvPr>
                <p:cNvGrpSpPr/>
                <p:nvPr/>
              </p:nvGrpSpPr>
              <p:grpSpPr>
                <a:xfrm>
                  <a:off x="21428763" y="6716864"/>
                  <a:ext cx="4731029" cy="1212454"/>
                  <a:chOff x="4611756" y="25722469"/>
                  <a:chExt cx="4731029" cy="1212454"/>
                </a:xfrm>
              </p:grpSpPr>
              <p:sp>
                <p:nvSpPr>
                  <p:cNvPr id="1071" name="Rectangle 1070">
                    <a:extLst>
                      <a:ext uri="{FF2B5EF4-FFF2-40B4-BE49-F238E27FC236}">
                        <a16:creationId xmlns:a16="http://schemas.microsoft.com/office/drawing/2014/main" id="{1FB98998-F545-E256-8434-835A9F245885}"/>
                      </a:ext>
                    </a:extLst>
                  </p:cNvPr>
                  <p:cNvSpPr/>
                  <p:nvPr/>
                </p:nvSpPr>
                <p:spPr>
                  <a:xfrm>
                    <a:off x="4611756" y="25762226"/>
                    <a:ext cx="1033670" cy="1033670"/>
                  </a:xfrm>
                  <a:prstGeom prst="rect">
                    <a:avLst/>
                  </a:prstGeom>
                  <a:solidFill>
                    <a:srgbClr val="AEB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072" name="TextBox 1071">
                    <a:extLst>
                      <a:ext uri="{FF2B5EF4-FFF2-40B4-BE49-F238E27FC236}">
                        <a16:creationId xmlns:a16="http://schemas.microsoft.com/office/drawing/2014/main" id="{C1A0E07D-8E31-87DE-B8D4-6037E91FB33C}"/>
                      </a:ext>
                    </a:extLst>
                  </p:cNvPr>
                  <p:cNvSpPr txBox="1"/>
                  <p:nvPr/>
                </p:nvSpPr>
                <p:spPr>
                  <a:xfrm>
                    <a:off x="5844210" y="25722469"/>
                    <a:ext cx="3498575" cy="1212454"/>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RLITMF</a:t>
                    </a:r>
                  </a:p>
                </p:txBody>
              </p:sp>
            </p:grpSp>
          </p:grpSp>
          <p:pic>
            <p:nvPicPr>
              <p:cNvPr id="1029" name="Picture 1028" descr="Chart, scatter chart&#10;&#10;Description automatically generated">
                <a:extLst>
                  <a:ext uri="{FF2B5EF4-FFF2-40B4-BE49-F238E27FC236}">
                    <a16:creationId xmlns:a16="http://schemas.microsoft.com/office/drawing/2014/main" id="{75C1E01C-696E-AD5E-158E-57C28C3111BC}"/>
                  </a:ext>
                </a:extLst>
              </p:cNvPr>
              <p:cNvPicPr>
                <a:picLocks noChangeAspect="1"/>
              </p:cNvPicPr>
              <p:nvPr/>
            </p:nvPicPr>
            <p:blipFill rotWithShape="1">
              <a:blip r:embed="rId4">
                <a:extLst>
                  <a:ext uri="{28A0092B-C50C-407E-A947-70E740481C1C}">
                    <a14:useLocalDpi xmlns:a14="http://schemas.microsoft.com/office/drawing/2010/main" val="0"/>
                  </a:ext>
                </a:extLst>
              </a:blip>
              <a:srcRect l="16269" t="3452" r="5465" b="11872"/>
              <a:stretch/>
            </p:blipFill>
            <p:spPr>
              <a:xfrm>
                <a:off x="25810428" y="6801848"/>
                <a:ext cx="4629150" cy="4552950"/>
              </a:xfrm>
              <a:prstGeom prst="rect">
                <a:avLst/>
              </a:prstGeom>
            </p:spPr>
          </p:pic>
          <p:sp>
            <p:nvSpPr>
              <p:cNvPr id="1030" name="Oval 1029">
                <a:extLst>
                  <a:ext uri="{FF2B5EF4-FFF2-40B4-BE49-F238E27FC236}">
                    <a16:creationId xmlns:a16="http://schemas.microsoft.com/office/drawing/2014/main" id="{9D90F793-AA8E-F37B-D72E-0030E5670D09}"/>
                  </a:ext>
                </a:extLst>
              </p:cNvPr>
              <p:cNvSpPr/>
              <p:nvPr/>
            </p:nvSpPr>
            <p:spPr>
              <a:xfrm>
                <a:off x="21945600" y="9611881"/>
                <a:ext cx="2703443" cy="2672884"/>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cxnSp>
            <p:nvCxnSpPr>
              <p:cNvPr id="1052" name="Straight Connector 1051">
                <a:extLst>
                  <a:ext uri="{FF2B5EF4-FFF2-40B4-BE49-F238E27FC236}">
                    <a16:creationId xmlns:a16="http://schemas.microsoft.com/office/drawing/2014/main" id="{BBA4DCC7-5792-9FC0-1539-3D5F408A15DA}"/>
                  </a:ext>
                </a:extLst>
              </p:cNvPr>
              <p:cNvCxnSpPr>
                <a:cxnSpLocks/>
                <a:stCxn id="1030" idx="0"/>
              </p:cNvCxnSpPr>
              <p:nvPr/>
            </p:nvCxnSpPr>
            <p:spPr>
              <a:xfrm flipV="1">
                <a:off x="23297322" y="6938997"/>
                <a:ext cx="2570256" cy="26728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92212781-15DE-2648-0E6D-F91EA26AC95B}"/>
                  </a:ext>
                </a:extLst>
              </p:cNvPr>
              <p:cNvCxnSpPr>
                <a:cxnSpLocks/>
                <a:stCxn id="1030" idx="5"/>
              </p:cNvCxnSpPr>
              <p:nvPr/>
            </p:nvCxnSpPr>
            <p:spPr>
              <a:xfrm flipV="1">
                <a:off x="24253133" y="11253822"/>
                <a:ext cx="1650888" cy="6395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6" name="Rectangle 1055">
                <a:extLst>
                  <a:ext uri="{FF2B5EF4-FFF2-40B4-BE49-F238E27FC236}">
                    <a16:creationId xmlns:a16="http://schemas.microsoft.com/office/drawing/2014/main" id="{C11C0DE1-A6CE-9C1D-DAFA-FFFBE22586B3}"/>
                  </a:ext>
                </a:extLst>
              </p:cNvPr>
              <p:cNvSpPr/>
              <p:nvPr/>
            </p:nvSpPr>
            <p:spPr>
              <a:xfrm>
                <a:off x="25829478" y="6839949"/>
                <a:ext cx="4572000" cy="4432924"/>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grpSp>
        <p:sp>
          <p:nvSpPr>
            <p:cNvPr id="1081" name="TextBox 1080">
              <a:extLst>
                <a:ext uri="{FF2B5EF4-FFF2-40B4-BE49-F238E27FC236}">
                  <a16:creationId xmlns:a16="http://schemas.microsoft.com/office/drawing/2014/main" id="{91E0BCA7-C200-04C2-F2DA-48BF48E04187}"/>
                </a:ext>
              </a:extLst>
            </p:cNvPr>
            <p:cNvSpPr txBox="1"/>
            <p:nvPr/>
          </p:nvSpPr>
          <p:spPr>
            <a:xfrm>
              <a:off x="13165418" y="29048333"/>
              <a:ext cx="17629322" cy="1077218"/>
            </a:xfrm>
            <a:prstGeom prst="rect">
              <a:avLst/>
            </a:prstGeom>
            <a:noFill/>
          </p:spPr>
          <p:txBody>
            <a:bodyPr wrap="square" rtlCol="0">
              <a:spAutoFit/>
            </a:bodyPr>
            <a:lstStyle/>
            <a:p>
              <a:pPr rtl="0">
                <a:spcBef>
                  <a:spcPts val="0"/>
                </a:spcBef>
                <a:spcAft>
                  <a:spcPts val="0"/>
                </a:spcAft>
              </a:pPr>
              <a:r>
                <a:rPr lang="en-US" sz="3200" b="1" i="1" dirty="0">
                  <a:latin typeface="Arial Narrow" panose="020B0606020202030204" pitchFamily="34" charset="0"/>
                </a:rPr>
                <a:t>Fig. 4: (a) PCA score plot overlaid with loadings of the most important features in PC1 and PC2; (b) PCoA plot (with closer view of the left cluster embedded); each point represents a sample.</a:t>
              </a:r>
            </a:p>
          </p:txBody>
        </p:sp>
        <p:sp>
          <p:nvSpPr>
            <p:cNvPr id="1083" name="TextBox 1082">
              <a:extLst>
                <a:ext uri="{FF2B5EF4-FFF2-40B4-BE49-F238E27FC236}">
                  <a16:creationId xmlns:a16="http://schemas.microsoft.com/office/drawing/2014/main" id="{469280F8-92DF-BFDD-E10E-C37B9275DE01}"/>
                </a:ext>
              </a:extLst>
            </p:cNvPr>
            <p:cNvSpPr txBox="1"/>
            <p:nvPr/>
          </p:nvSpPr>
          <p:spPr>
            <a:xfrm>
              <a:off x="22431645" y="23082262"/>
              <a:ext cx="450837" cy="830997"/>
            </a:xfrm>
            <a:prstGeom prst="rect">
              <a:avLst/>
            </a:prstGeom>
            <a:noFill/>
          </p:spPr>
          <p:txBody>
            <a:bodyPr wrap="square" rtlCol="0">
              <a:spAutoFit/>
            </a:bodyPr>
            <a:lstStyle/>
            <a:p>
              <a:r>
                <a:rPr lang="en-US" sz="4800" dirty="0">
                  <a:latin typeface="Helvetica" pitchFamily="50" charset="0"/>
                </a:rPr>
                <a:t>b</a:t>
              </a:r>
            </a:p>
          </p:txBody>
        </p:sp>
        <p:sp>
          <p:nvSpPr>
            <p:cNvPr id="1084" name="TextBox 1083">
              <a:extLst>
                <a:ext uri="{FF2B5EF4-FFF2-40B4-BE49-F238E27FC236}">
                  <a16:creationId xmlns:a16="http://schemas.microsoft.com/office/drawing/2014/main" id="{0798361D-2556-0C2E-7DED-A21C5FA55DD1}"/>
                </a:ext>
              </a:extLst>
            </p:cNvPr>
            <p:cNvSpPr txBox="1"/>
            <p:nvPr/>
          </p:nvSpPr>
          <p:spPr>
            <a:xfrm>
              <a:off x="16100117" y="23082262"/>
              <a:ext cx="450837" cy="830997"/>
            </a:xfrm>
            <a:prstGeom prst="rect">
              <a:avLst/>
            </a:prstGeom>
            <a:noFill/>
          </p:spPr>
          <p:txBody>
            <a:bodyPr wrap="square" rtlCol="0">
              <a:spAutoFit/>
            </a:bodyPr>
            <a:lstStyle/>
            <a:p>
              <a:r>
                <a:rPr lang="en-US" sz="4800" dirty="0">
                  <a:latin typeface="Helvetica" pitchFamily="50" charset="0"/>
                </a:rPr>
                <a:t>a</a:t>
              </a:r>
            </a:p>
          </p:txBody>
        </p:sp>
      </p:grpSp>
    </p:spTree>
    <p:extLst>
      <p:ext uri="{BB962C8B-B14F-4D97-AF65-F5344CB8AC3E}">
        <p14:creationId xmlns:p14="http://schemas.microsoft.com/office/powerpoint/2010/main" val="180921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7" name="Group 1056">
            <a:extLst>
              <a:ext uri="{FF2B5EF4-FFF2-40B4-BE49-F238E27FC236}">
                <a16:creationId xmlns:a16="http://schemas.microsoft.com/office/drawing/2014/main" id="{CC38024C-32D2-315A-D173-0A1736CC2463}"/>
              </a:ext>
            </a:extLst>
          </p:cNvPr>
          <p:cNvGrpSpPr/>
          <p:nvPr/>
        </p:nvGrpSpPr>
        <p:grpSpPr>
          <a:xfrm>
            <a:off x="12833764" y="11646359"/>
            <a:ext cx="18143880" cy="6996213"/>
            <a:chOff x="12833764" y="11646359"/>
            <a:chExt cx="18143880" cy="6996213"/>
          </a:xfrm>
        </p:grpSpPr>
        <p:grpSp>
          <p:nvGrpSpPr>
            <p:cNvPr id="41" name="Group 40">
              <a:extLst>
                <a:ext uri="{FF2B5EF4-FFF2-40B4-BE49-F238E27FC236}">
                  <a16:creationId xmlns:a16="http://schemas.microsoft.com/office/drawing/2014/main" id="{3C2B200E-EEFE-B8EC-D190-C510D57F9A75}"/>
                </a:ext>
              </a:extLst>
            </p:cNvPr>
            <p:cNvGrpSpPr/>
            <p:nvPr/>
          </p:nvGrpSpPr>
          <p:grpSpPr>
            <a:xfrm>
              <a:off x="12833764" y="11646359"/>
              <a:ext cx="18143880" cy="6996213"/>
              <a:chOff x="12833764" y="11805387"/>
              <a:chExt cx="18143880" cy="6996213"/>
            </a:xfrm>
          </p:grpSpPr>
          <p:grpSp>
            <p:nvGrpSpPr>
              <p:cNvPr id="1087" name="Group 1086">
                <a:extLst>
                  <a:ext uri="{FF2B5EF4-FFF2-40B4-BE49-F238E27FC236}">
                    <a16:creationId xmlns:a16="http://schemas.microsoft.com/office/drawing/2014/main" id="{502396AC-8C7E-FD4B-C64F-345051CA6C53}"/>
                  </a:ext>
                </a:extLst>
              </p:cNvPr>
              <p:cNvGrpSpPr/>
              <p:nvPr/>
            </p:nvGrpSpPr>
            <p:grpSpPr>
              <a:xfrm>
                <a:off x="12833764" y="11805387"/>
                <a:ext cx="18143880" cy="6996213"/>
                <a:chOff x="12833764" y="11971643"/>
                <a:chExt cx="18143880" cy="6996213"/>
              </a:xfrm>
            </p:grpSpPr>
            <p:grpSp>
              <p:nvGrpSpPr>
                <p:cNvPr id="46" name="Group 45">
                  <a:extLst>
                    <a:ext uri="{FF2B5EF4-FFF2-40B4-BE49-F238E27FC236}">
                      <a16:creationId xmlns:a16="http://schemas.microsoft.com/office/drawing/2014/main" id="{8D00C9B1-CD0C-05D1-9D2B-982E05285693}"/>
                    </a:ext>
                  </a:extLst>
                </p:cNvPr>
                <p:cNvGrpSpPr/>
                <p:nvPr/>
              </p:nvGrpSpPr>
              <p:grpSpPr>
                <a:xfrm>
                  <a:off x="12833764" y="11971643"/>
                  <a:ext cx="18143880" cy="6996213"/>
                  <a:chOff x="12833764" y="12678230"/>
                  <a:chExt cx="18143880" cy="6996213"/>
                </a:xfrm>
              </p:grpSpPr>
              <p:sp>
                <p:nvSpPr>
                  <p:cNvPr id="1061" name="TextBox 1060">
                    <a:extLst>
                      <a:ext uri="{FF2B5EF4-FFF2-40B4-BE49-F238E27FC236}">
                        <a16:creationId xmlns:a16="http://schemas.microsoft.com/office/drawing/2014/main" id="{C96B74E7-B339-A09D-5EFE-6CC92211BCE7}"/>
                      </a:ext>
                    </a:extLst>
                  </p:cNvPr>
                  <p:cNvSpPr txBox="1"/>
                  <p:nvPr/>
                </p:nvSpPr>
                <p:spPr>
                  <a:xfrm>
                    <a:off x="13142227" y="18658780"/>
                    <a:ext cx="17629322" cy="1015663"/>
                  </a:xfrm>
                  <a:prstGeom prst="rect">
                    <a:avLst/>
                  </a:prstGeom>
                  <a:noFill/>
                </p:spPr>
                <p:txBody>
                  <a:bodyPr wrap="square" rtlCol="0">
                    <a:spAutoFit/>
                  </a:bodyPr>
                  <a:lstStyle/>
                  <a:p>
                    <a:pPr rtl="0">
                      <a:spcBef>
                        <a:spcPts val="0"/>
                      </a:spcBef>
                      <a:spcAft>
                        <a:spcPts val="0"/>
                      </a:spcAft>
                    </a:pPr>
                    <a:r>
                      <a:rPr lang="en-US" sz="3000" b="1" i="1" dirty="0">
                        <a:latin typeface="Arial Narrow" panose="020B0606020202030204" pitchFamily="34" charset="0"/>
                      </a:rPr>
                      <a:t>Fig. 3: (a) ANCOM of the OTUs at genus level (nuclear- contaminated vs. background) colored by phylum. Violin plots of relative abundances of selected taxa that were (b)-(c) more or (d)-(e) less abundant in the contaminated samples.</a:t>
                    </a:r>
                  </a:p>
                </p:txBody>
              </p:sp>
              <p:grpSp>
                <p:nvGrpSpPr>
                  <p:cNvPr id="2" name="Group 1">
                    <a:extLst>
                      <a:ext uri="{FF2B5EF4-FFF2-40B4-BE49-F238E27FC236}">
                        <a16:creationId xmlns:a16="http://schemas.microsoft.com/office/drawing/2014/main" id="{6822A9C6-7E6F-7C8A-3D18-FF8438298498}"/>
                      </a:ext>
                    </a:extLst>
                  </p:cNvPr>
                  <p:cNvGrpSpPr>
                    <a:grpSpLocks noChangeAspect="1"/>
                  </p:cNvGrpSpPr>
                  <p:nvPr/>
                </p:nvGrpSpPr>
                <p:grpSpPr>
                  <a:xfrm>
                    <a:off x="12833764" y="12678230"/>
                    <a:ext cx="18143880" cy="6090285"/>
                    <a:chOff x="588710" y="1242388"/>
                    <a:chExt cx="40319725" cy="13533965"/>
                  </a:xfrm>
                </p:grpSpPr>
                <p:sp>
                  <p:nvSpPr>
                    <p:cNvPr id="4" name="TextBox 3">
                      <a:extLst>
                        <a:ext uri="{FF2B5EF4-FFF2-40B4-BE49-F238E27FC236}">
                          <a16:creationId xmlns:a16="http://schemas.microsoft.com/office/drawing/2014/main" id="{313329F8-E619-74E1-1A90-259C526FB626}"/>
                        </a:ext>
                      </a:extLst>
                    </p:cNvPr>
                    <p:cNvSpPr txBox="1"/>
                    <p:nvPr/>
                  </p:nvSpPr>
                  <p:spPr>
                    <a:xfrm rot="16200000">
                      <a:off x="9765185" y="7417677"/>
                      <a:ext cx="9783522" cy="683949"/>
                    </a:xfrm>
                    <a:prstGeom prst="rect">
                      <a:avLst/>
                    </a:prstGeom>
                    <a:noFill/>
                  </p:spPr>
                  <p:txBody>
                    <a:bodyPr wrap="square">
                      <a:spAutoFit/>
                    </a:bodyPr>
                    <a:lstStyle/>
                    <a:p>
                      <a:r>
                        <a:rPr lang="en-US" sz="1400" b="1" dirty="0">
                          <a:effectLst/>
                          <a:latin typeface="Arial" panose="020B0604020202020204" pitchFamily="34" charset="0"/>
                          <a:cs typeface="Arial" panose="020B0604020202020204" pitchFamily="34" charset="0"/>
                        </a:rPr>
                        <a:t>51e10040c3cef5c97511d3e7b72dd5ea</a:t>
                      </a:r>
                    </a:p>
                  </p:txBody>
                </p:sp>
                <p:grpSp>
                  <p:nvGrpSpPr>
                    <p:cNvPr id="6" name="Group 5">
                      <a:extLst>
                        <a:ext uri="{FF2B5EF4-FFF2-40B4-BE49-F238E27FC236}">
                          <a16:creationId xmlns:a16="http://schemas.microsoft.com/office/drawing/2014/main" id="{F3C3B74E-4032-9332-9D78-0812ED8E530B}"/>
                        </a:ext>
                      </a:extLst>
                    </p:cNvPr>
                    <p:cNvGrpSpPr>
                      <a:grpSpLocks noChangeAspect="1"/>
                    </p:cNvGrpSpPr>
                    <p:nvPr/>
                  </p:nvGrpSpPr>
                  <p:grpSpPr>
                    <a:xfrm>
                      <a:off x="588710" y="1242388"/>
                      <a:ext cx="40319725" cy="13533965"/>
                      <a:chOff x="-1806209" y="1562893"/>
                      <a:chExt cx="46344520" cy="15556284"/>
                    </a:xfrm>
                  </p:grpSpPr>
                  <p:pic>
                    <p:nvPicPr>
                      <p:cNvPr id="28" name="Picture 27" descr="A picture containing graphical user interface&#10;&#10;Description automatically generated">
                        <a:extLst>
                          <a:ext uri="{FF2B5EF4-FFF2-40B4-BE49-F238E27FC236}">
                            <a16:creationId xmlns:a16="http://schemas.microsoft.com/office/drawing/2014/main" id="{3B01CEA5-57CB-0B04-F250-C021211C1605}"/>
                          </a:ext>
                        </a:extLst>
                      </p:cNvPr>
                      <p:cNvPicPr>
                        <a:picLocks noChangeAspect="1"/>
                      </p:cNvPicPr>
                      <p:nvPr/>
                    </p:nvPicPr>
                    <p:blipFill rotWithShape="1">
                      <a:blip r:embed="rId2">
                        <a:extLst>
                          <a:ext uri="{28A0092B-C50C-407E-A947-70E740481C1C}">
                            <a14:useLocalDpi xmlns:a14="http://schemas.microsoft.com/office/drawing/2010/main" val="0"/>
                          </a:ext>
                        </a:extLst>
                      </a:blip>
                      <a:srcRect l="8261" r="30870" b="9958"/>
                      <a:stretch/>
                    </p:blipFill>
                    <p:spPr>
                      <a:xfrm>
                        <a:off x="22495816" y="1562893"/>
                        <a:ext cx="6957389" cy="13722414"/>
                      </a:xfrm>
                      <a:prstGeom prst="rect">
                        <a:avLst/>
                      </a:prstGeom>
                    </p:spPr>
                  </p:pic>
                  <p:pic>
                    <p:nvPicPr>
                      <p:cNvPr id="21" name="Picture 20" descr="A picture containing text, screen, screenshot&#10;&#10;Description automatically generated">
                        <a:extLst>
                          <a:ext uri="{FF2B5EF4-FFF2-40B4-BE49-F238E27FC236}">
                            <a16:creationId xmlns:a16="http://schemas.microsoft.com/office/drawing/2014/main" id="{0F0FD992-5519-0948-EFCD-0A592F77A735}"/>
                          </a:ext>
                        </a:extLst>
                      </p:cNvPr>
                      <p:cNvPicPr>
                        <a:picLocks noChangeAspect="1"/>
                      </p:cNvPicPr>
                      <p:nvPr/>
                    </p:nvPicPr>
                    <p:blipFill rotWithShape="1">
                      <a:blip r:embed="rId3">
                        <a:extLst>
                          <a:ext uri="{28A0092B-C50C-407E-A947-70E740481C1C}">
                            <a14:useLocalDpi xmlns:a14="http://schemas.microsoft.com/office/drawing/2010/main" val="0"/>
                          </a:ext>
                        </a:extLst>
                      </a:blip>
                      <a:srcRect l="7565" r="28783" b="10508"/>
                      <a:stretch/>
                    </p:blipFill>
                    <p:spPr>
                      <a:xfrm>
                        <a:off x="14685821" y="1562893"/>
                        <a:ext cx="7275443" cy="13638628"/>
                      </a:xfrm>
                      <a:prstGeom prst="rect">
                        <a:avLst/>
                      </a:prstGeom>
                    </p:spPr>
                  </p:pic>
                  <p:pic>
                    <p:nvPicPr>
                      <p:cNvPr id="23" name="Picture 22" descr="Graphical user interface&#10;&#10;Description automatically generated">
                        <a:extLst>
                          <a:ext uri="{FF2B5EF4-FFF2-40B4-BE49-F238E27FC236}">
                            <a16:creationId xmlns:a16="http://schemas.microsoft.com/office/drawing/2014/main" id="{D43311BB-8EC9-EFC7-138F-DBDEB4122D11}"/>
                          </a:ext>
                        </a:extLst>
                      </p:cNvPr>
                      <p:cNvPicPr>
                        <a:picLocks noChangeAspect="1"/>
                      </p:cNvPicPr>
                      <p:nvPr/>
                    </p:nvPicPr>
                    <p:blipFill rotWithShape="1">
                      <a:blip r:embed="rId4">
                        <a:extLst>
                          <a:ext uri="{28A0092B-C50C-407E-A947-70E740481C1C}">
                            <a14:useLocalDpi xmlns:a14="http://schemas.microsoft.com/office/drawing/2010/main" val="0"/>
                          </a:ext>
                        </a:extLst>
                      </a:blip>
                      <a:srcRect l="8435" r="30696" b="9958"/>
                      <a:stretch/>
                    </p:blipFill>
                    <p:spPr>
                      <a:xfrm>
                        <a:off x="29753780" y="1562893"/>
                        <a:ext cx="6957392" cy="13722414"/>
                      </a:xfrm>
                      <a:prstGeom prst="rect">
                        <a:avLst/>
                      </a:prstGeom>
                    </p:spPr>
                  </p:pic>
                  <p:pic>
                    <p:nvPicPr>
                      <p:cNvPr id="27" name="Picture 26" descr="Graphical user interface&#10;&#10;Description automatically generated">
                        <a:extLst>
                          <a:ext uri="{FF2B5EF4-FFF2-40B4-BE49-F238E27FC236}">
                            <a16:creationId xmlns:a16="http://schemas.microsoft.com/office/drawing/2014/main" id="{3DB72389-D1BA-2509-5AC4-A2AC25205769}"/>
                          </a:ext>
                        </a:extLst>
                      </p:cNvPr>
                      <p:cNvPicPr>
                        <a:picLocks noChangeAspect="1"/>
                      </p:cNvPicPr>
                      <p:nvPr/>
                    </p:nvPicPr>
                    <p:blipFill rotWithShape="1">
                      <a:blip r:embed="rId5">
                        <a:extLst>
                          <a:ext uri="{28A0092B-C50C-407E-A947-70E740481C1C}">
                            <a14:useLocalDpi xmlns:a14="http://schemas.microsoft.com/office/drawing/2010/main" val="0"/>
                          </a:ext>
                        </a:extLst>
                      </a:blip>
                      <a:srcRect l="8539" r="30592" b="9958"/>
                      <a:stretch/>
                    </p:blipFill>
                    <p:spPr>
                      <a:xfrm>
                        <a:off x="37580919" y="1562893"/>
                        <a:ext cx="6957392" cy="13722414"/>
                      </a:xfrm>
                      <a:prstGeom prst="rect">
                        <a:avLst/>
                      </a:prstGeom>
                    </p:spPr>
                  </p:pic>
                  <p:pic>
                    <p:nvPicPr>
                      <p:cNvPr id="30" name="Picture 29" descr="A picture containing diagram&#10;&#10;Description automatically generated">
                        <a:extLst>
                          <a:ext uri="{FF2B5EF4-FFF2-40B4-BE49-F238E27FC236}">
                            <a16:creationId xmlns:a16="http://schemas.microsoft.com/office/drawing/2014/main" id="{2B874C30-AD87-CD84-8BFF-09544BC7DA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6209" y="1975555"/>
                        <a:ext cx="16657982" cy="15143622"/>
                      </a:xfrm>
                      <a:prstGeom prst="rect">
                        <a:avLst/>
                      </a:prstGeom>
                    </p:spPr>
                  </p:pic>
                </p:grpSp>
                <p:sp>
                  <p:nvSpPr>
                    <p:cNvPr id="17" name="TextBox 16">
                      <a:extLst>
                        <a:ext uri="{FF2B5EF4-FFF2-40B4-BE49-F238E27FC236}">
                          <a16:creationId xmlns:a16="http://schemas.microsoft.com/office/drawing/2014/main" id="{31A933DE-1E34-8873-7212-55598C0E1721}"/>
                        </a:ext>
                      </a:extLst>
                    </p:cNvPr>
                    <p:cNvSpPr txBox="1"/>
                    <p:nvPr/>
                  </p:nvSpPr>
                  <p:spPr>
                    <a:xfrm rot="16200000">
                      <a:off x="15883948" y="6962239"/>
                      <a:ext cx="10455016" cy="923329"/>
                    </a:xfrm>
                    <a:prstGeom prst="rect">
                      <a:avLst/>
                    </a:prstGeom>
                    <a:noFill/>
                  </p:spPr>
                  <p:txBody>
                    <a:bodyPr wrap="square">
                      <a:spAutoFit/>
                    </a:bodyPr>
                    <a:lstStyle>
                      <a:defPPr>
                        <a:defRPr lang="en-US"/>
                      </a:defPPr>
                      <a:lvl1pPr>
                        <a:defRPr sz="4400" b="0">
                          <a:effectLst/>
                          <a:latin typeface="Arial" panose="020B0604020202020204" pitchFamily="34" charset="0"/>
                          <a:cs typeface="Arial" panose="020B0604020202020204" pitchFamily="34" charset="0"/>
                        </a:defRPr>
                      </a:lvl1pPr>
                    </a:lstStyle>
                    <a:p>
                      <a:r>
                        <a:rPr lang="en-US" sz="1050" b="1" dirty="0"/>
                        <a:t>TACGGAGGGGACTAGCGTTGTTCGGAATTACTGGGCGTAAAGCGCACGTAGGCGGATTTGTAAGTCAGGGGTGAAATCCCGGGGCTCAAC</a:t>
                      </a:r>
                    </a:p>
                  </p:txBody>
                </p:sp>
                <p:sp>
                  <p:nvSpPr>
                    <p:cNvPr id="20" name="TextBox 19">
                      <a:extLst>
                        <a:ext uri="{FF2B5EF4-FFF2-40B4-BE49-F238E27FC236}">
                          <a16:creationId xmlns:a16="http://schemas.microsoft.com/office/drawing/2014/main" id="{DFE78C17-F413-3D44-91C0-C1FBF6DC029D}"/>
                        </a:ext>
                      </a:extLst>
                    </p:cNvPr>
                    <p:cNvSpPr txBox="1"/>
                    <p:nvPr/>
                  </p:nvSpPr>
                  <p:spPr>
                    <a:xfrm rot="16200000">
                      <a:off x="29131203" y="6962239"/>
                      <a:ext cx="10455016" cy="923329"/>
                    </a:xfrm>
                    <a:prstGeom prst="rect">
                      <a:avLst/>
                    </a:prstGeom>
                    <a:noFill/>
                  </p:spPr>
                  <p:txBody>
                    <a:bodyPr wrap="square">
                      <a:spAutoFit/>
                    </a:bodyPr>
                    <a:lstStyle>
                      <a:defPPr>
                        <a:defRPr lang="en-US"/>
                      </a:defPPr>
                      <a:lvl1pPr>
                        <a:defRPr sz="2800" b="0">
                          <a:effectLst/>
                          <a:latin typeface="Arial" panose="020B0604020202020204" pitchFamily="34" charset="0"/>
                          <a:cs typeface="Arial" panose="020B0604020202020204" pitchFamily="34" charset="0"/>
                        </a:defRPr>
                      </a:lvl1pPr>
                    </a:lstStyle>
                    <a:p>
                      <a:r>
                        <a:rPr lang="en-US" sz="1050" b="1" dirty="0"/>
                        <a:t>TACAGAGGGTGCGAGCGTTGTCCGGAATCACTGGGCGTAAAGGGCGCGTAGGCGGCTTGGGAAGTCCGTGGTGAAAGCTCGTGGCTCAAC</a:t>
                      </a:r>
                    </a:p>
                  </p:txBody>
                </p:sp>
                <p:sp>
                  <p:nvSpPr>
                    <p:cNvPr id="3" name="TextBox 2">
                      <a:extLst>
                        <a:ext uri="{FF2B5EF4-FFF2-40B4-BE49-F238E27FC236}">
                          <a16:creationId xmlns:a16="http://schemas.microsoft.com/office/drawing/2014/main" id="{288BEAA4-EBEE-B627-7D43-EBDDAA45E37B}"/>
                        </a:ext>
                      </a:extLst>
                    </p:cNvPr>
                    <p:cNvSpPr txBox="1"/>
                    <p:nvPr/>
                  </p:nvSpPr>
                  <p:spPr>
                    <a:xfrm rot="16200000">
                      <a:off x="22467588" y="7064386"/>
                      <a:ext cx="10490104" cy="683949"/>
                    </a:xfrm>
                    <a:prstGeom prst="rect">
                      <a:avLst/>
                    </a:prstGeom>
                    <a:noFill/>
                  </p:spPr>
                  <p:txBody>
                    <a:bodyPr wrap="square">
                      <a:spAutoFit/>
                    </a:bodyPr>
                    <a:lstStyle>
                      <a:defPPr>
                        <a:defRPr lang="en-US"/>
                      </a:defPPr>
                      <a:lvl1pPr>
                        <a:defRPr sz="4400" b="0">
                          <a:effectLst/>
                          <a:latin typeface="Arial" panose="020B0604020202020204" pitchFamily="34" charset="0"/>
                          <a:cs typeface="Arial" panose="020B0604020202020204" pitchFamily="34" charset="0"/>
                        </a:defRPr>
                      </a:lvl1pPr>
                    </a:lstStyle>
                    <a:p>
                      <a:r>
                        <a:rPr lang="en-US" sz="1400" b="1" dirty="0"/>
                        <a:t>e2a41da842c89fe3e2962eb8ccd8544d</a:t>
                      </a:r>
                    </a:p>
                  </p:txBody>
                </p:sp>
              </p:grpSp>
            </p:grpSp>
            <p:grpSp>
              <p:nvGrpSpPr>
                <p:cNvPr id="45" name="Group 44">
                  <a:extLst>
                    <a:ext uri="{FF2B5EF4-FFF2-40B4-BE49-F238E27FC236}">
                      <a16:creationId xmlns:a16="http://schemas.microsoft.com/office/drawing/2014/main" id="{FC885829-D798-5088-6879-92612901E9D1}"/>
                    </a:ext>
                  </a:extLst>
                </p:cNvPr>
                <p:cNvGrpSpPr/>
                <p:nvPr/>
              </p:nvGrpSpPr>
              <p:grpSpPr>
                <a:xfrm>
                  <a:off x="14147241" y="12386550"/>
                  <a:ext cx="14868939" cy="830997"/>
                  <a:chOff x="14147241" y="13051570"/>
                  <a:chExt cx="14868939" cy="830997"/>
                </a:xfrm>
              </p:grpSpPr>
              <p:sp>
                <p:nvSpPr>
                  <p:cNvPr id="33" name="TextBox 32">
                    <a:extLst>
                      <a:ext uri="{FF2B5EF4-FFF2-40B4-BE49-F238E27FC236}">
                        <a16:creationId xmlns:a16="http://schemas.microsoft.com/office/drawing/2014/main" id="{EA539B22-166E-8009-A7E8-B301A2781D23}"/>
                      </a:ext>
                    </a:extLst>
                  </p:cNvPr>
                  <p:cNvSpPr txBox="1"/>
                  <p:nvPr/>
                </p:nvSpPr>
                <p:spPr>
                  <a:xfrm>
                    <a:off x="14147241" y="13051570"/>
                    <a:ext cx="450837" cy="830997"/>
                  </a:xfrm>
                  <a:prstGeom prst="rect">
                    <a:avLst/>
                  </a:prstGeom>
                  <a:noFill/>
                </p:spPr>
                <p:txBody>
                  <a:bodyPr wrap="square" rtlCol="0">
                    <a:spAutoFit/>
                  </a:bodyPr>
                  <a:lstStyle/>
                  <a:p>
                    <a:r>
                      <a:rPr lang="en-US" sz="4800" dirty="0">
                        <a:latin typeface="Helvetica" pitchFamily="50" charset="0"/>
                      </a:rPr>
                      <a:t>a</a:t>
                    </a:r>
                  </a:p>
                </p:txBody>
              </p:sp>
              <p:sp>
                <p:nvSpPr>
                  <p:cNvPr id="34" name="TextBox 33">
                    <a:extLst>
                      <a:ext uri="{FF2B5EF4-FFF2-40B4-BE49-F238E27FC236}">
                        <a16:creationId xmlns:a16="http://schemas.microsoft.com/office/drawing/2014/main" id="{A7F293FD-C381-0B44-6981-193FA1FB6F1F}"/>
                      </a:ext>
                    </a:extLst>
                  </p:cNvPr>
                  <p:cNvSpPr txBox="1"/>
                  <p:nvPr/>
                </p:nvSpPr>
                <p:spPr>
                  <a:xfrm>
                    <a:off x="19641607" y="13051570"/>
                    <a:ext cx="450837" cy="830997"/>
                  </a:xfrm>
                  <a:prstGeom prst="rect">
                    <a:avLst/>
                  </a:prstGeom>
                  <a:noFill/>
                </p:spPr>
                <p:txBody>
                  <a:bodyPr wrap="square" rtlCol="0">
                    <a:spAutoFit/>
                  </a:bodyPr>
                  <a:lstStyle/>
                  <a:p>
                    <a:r>
                      <a:rPr lang="en-US" sz="4800" dirty="0">
                        <a:latin typeface="Helvetica" pitchFamily="50" charset="0"/>
                      </a:rPr>
                      <a:t>b</a:t>
                    </a:r>
                  </a:p>
                </p:txBody>
              </p:sp>
              <p:sp>
                <p:nvSpPr>
                  <p:cNvPr id="39" name="TextBox 38">
                    <a:extLst>
                      <a:ext uri="{FF2B5EF4-FFF2-40B4-BE49-F238E27FC236}">
                        <a16:creationId xmlns:a16="http://schemas.microsoft.com/office/drawing/2014/main" id="{E3AC9211-753C-8D1A-974D-45E59344EF4F}"/>
                      </a:ext>
                    </a:extLst>
                  </p:cNvPr>
                  <p:cNvSpPr txBox="1"/>
                  <p:nvPr/>
                </p:nvSpPr>
                <p:spPr>
                  <a:xfrm>
                    <a:off x="22726863" y="13051570"/>
                    <a:ext cx="450837" cy="830997"/>
                  </a:xfrm>
                  <a:prstGeom prst="rect">
                    <a:avLst/>
                  </a:prstGeom>
                  <a:noFill/>
                </p:spPr>
                <p:txBody>
                  <a:bodyPr wrap="square" rtlCol="0">
                    <a:spAutoFit/>
                  </a:bodyPr>
                  <a:lstStyle/>
                  <a:p>
                    <a:r>
                      <a:rPr lang="en-US" sz="4800" dirty="0">
                        <a:latin typeface="Helvetica" pitchFamily="50" charset="0"/>
                      </a:rPr>
                      <a:t>c</a:t>
                    </a:r>
                  </a:p>
                </p:txBody>
              </p:sp>
              <p:sp>
                <p:nvSpPr>
                  <p:cNvPr id="40" name="TextBox 39">
                    <a:extLst>
                      <a:ext uri="{FF2B5EF4-FFF2-40B4-BE49-F238E27FC236}">
                        <a16:creationId xmlns:a16="http://schemas.microsoft.com/office/drawing/2014/main" id="{C08D1DA7-604D-AC4A-7338-988F5495D41B}"/>
                      </a:ext>
                    </a:extLst>
                  </p:cNvPr>
                  <p:cNvSpPr txBox="1"/>
                  <p:nvPr/>
                </p:nvSpPr>
                <p:spPr>
                  <a:xfrm>
                    <a:off x="25503266" y="13051570"/>
                    <a:ext cx="450837" cy="830997"/>
                  </a:xfrm>
                  <a:prstGeom prst="rect">
                    <a:avLst/>
                  </a:prstGeom>
                  <a:noFill/>
                </p:spPr>
                <p:txBody>
                  <a:bodyPr wrap="square" rtlCol="0">
                    <a:spAutoFit/>
                  </a:bodyPr>
                  <a:lstStyle/>
                  <a:p>
                    <a:r>
                      <a:rPr lang="en-US" sz="4800" dirty="0">
                        <a:latin typeface="Helvetica" pitchFamily="50" charset="0"/>
                      </a:rPr>
                      <a:t>d</a:t>
                    </a:r>
                  </a:p>
                </p:txBody>
              </p:sp>
              <p:sp>
                <p:nvSpPr>
                  <p:cNvPr id="43" name="TextBox 42">
                    <a:extLst>
                      <a:ext uri="{FF2B5EF4-FFF2-40B4-BE49-F238E27FC236}">
                        <a16:creationId xmlns:a16="http://schemas.microsoft.com/office/drawing/2014/main" id="{6DAEC086-D416-EA21-2243-D4537212CAD5}"/>
                      </a:ext>
                    </a:extLst>
                  </p:cNvPr>
                  <p:cNvSpPr txBox="1"/>
                  <p:nvPr/>
                </p:nvSpPr>
                <p:spPr>
                  <a:xfrm>
                    <a:off x="28565343" y="13051570"/>
                    <a:ext cx="450837" cy="830997"/>
                  </a:xfrm>
                  <a:prstGeom prst="rect">
                    <a:avLst/>
                  </a:prstGeom>
                  <a:noFill/>
                </p:spPr>
                <p:txBody>
                  <a:bodyPr wrap="square" rtlCol="0">
                    <a:spAutoFit/>
                  </a:bodyPr>
                  <a:lstStyle/>
                  <a:p>
                    <a:r>
                      <a:rPr lang="en-US" sz="4800" dirty="0">
                        <a:latin typeface="Helvetica" pitchFamily="50" charset="0"/>
                      </a:rPr>
                      <a:t>e</a:t>
                    </a:r>
                  </a:p>
                </p:txBody>
              </p:sp>
            </p:grpSp>
          </p:grpSp>
          <p:sp>
            <p:nvSpPr>
              <p:cNvPr id="29" name="TextBox 28">
                <a:extLst>
                  <a:ext uri="{FF2B5EF4-FFF2-40B4-BE49-F238E27FC236}">
                    <a16:creationId xmlns:a16="http://schemas.microsoft.com/office/drawing/2014/main" id="{52194A29-3BDF-418F-8A94-9DBF63567411}"/>
                  </a:ext>
                </a:extLst>
              </p:cNvPr>
              <p:cNvSpPr txBox="1"/>
              <p:nvPr/>
            </p:nvSpPr>
            <p:spPr>
              <a:xfrm>
                <a:off x="19564640" y="16962425"/>
                <a:ext cx="2135027"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No                   Yes</a:t>
                </a:r>
              </a:p>
            </p:txBody>
          </p:sp>
          <p:sp>
            <p:nvSpPr>
              <p:cNvPr id="31" name="TextBox 30">
                <a:extLst>
                  <a:ext uri="{FF2B5EF4-FFF2-40B4-BE49-F238E27FC236}">
                    <a16:creationId xmlns:a16="http://schemas.microsoft.com/office/drawing/2014/main" id="{AC0151F1-D07C-FC25-ED85-469EF76F89BD}"/>
                  </a:ext>
                </a:extLst>
              </p:cNvPr>
              <p:cNvSpPr txBox="1"/>
              <p:nvPr/>
            </p:nvSpPr>
            <p:spPr>
              <a:xfrm>
                <a:off x="19575615" y="17171923"/>
                <a:ext cx="2135027"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Contaminated</a:t>
                </a:r>
              </a:p>
            </p:txBody>
          </p:sp>
        </p:grpSp>
        <p:sp>
          <p:nvSpPr>
            <p:cNvPr id="1096" name="Rectangle 1095">
              <a:extLst>
                <a:ext uri="{FF2B5EF4-FFF2-40B4-BE49-F238E27FC236}">
                  <a16:creationId xmlns:a16="http://schemas.microsoft.com/office/drawing/2014/main" id="{437ADA98-8324-520F-71C6-BB63C71ABCA7}"/>
                </a:ext>
              </a:extLst>
            </p:cNvPr>
            <p:cNvSpPr/>
            <p:nvPr/>
          </p:nvSpPr>
          <p:spPr>
            <a:xfrm>
              <a:off x="18229798" y="13397315"/>
              <a:ext cx="648821" cy="389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9" name="Rectangle 1098">
              <a:extLst>
                <a:ext uri="{FF2B5EF4-FFF2-40B4-BE49-F238E27FC236}">
                  <a16:creationId xmlns:a16="http://schemas.microsoft.com/office/drawing/2014/main" id="{6714B45A-6CFD-92B7-B8AD-B380029BADEB}"/>
                </a:ext>
              </a:extLst>
            </p:cNvPr>
            <p:cNvSpPr/>
            <p:nvPr/>
          </p:nvSpPr>
          <p:spPr>
            <a:xfrm>
              <a:off x="19586591" y="12136072"/>
              <a:ext cx="2113077" cy="468205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0" name="Rectangle 1099">
              <a:extLst>
                <a:ext uri="{FF2B5EF4-FFF2-40B4-BE49-F238E27FC236}">
                  <a16:creationId xmlns:a16="http://schemas.microsoft.com/office/drawing/2014/main" id="{7350DF85-C3EB-6FDB-4692-2C1D86365F4F}"/>
                </a:ext>
              </a:extLst>
            </p:cNvPr>
            <p:cNvSpPr/>
            <p:nvPr/>
          </p:nvSpPr>
          <p:spPr>
            <a:xfrm>
              <a:off x="22666341" y="12136072"/>
              <a:ext cx="2113077" cy="468205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1" name="Rectangle 1100">
              <a:extLst>
                <a:ext uri="{FF2B5EF4-FFF2-40B4-BE49-F238E27FC236}">
                  <a16:creationId xmlns:a16="http://schemas.microsoft.com/office/drawing/2014/main" id="{86E14E47-9888-0D3F-FB03-771138677E0B}"/>
                </a:ext>
              </a:extLst>
            </p:cNvPr>
            <p:cNvSpPr/>
            <p:nvPr/>
          </p:nvSpPr>
          <p:spPr>
            <a:xfrm>
              <a:off x="25434941" y="12142422"/>
              <a:ext cx="2225994" cy="468205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2" name="Rectangle 1101">
              <a:extLst>
                <a:ext uri="{FF2B5EF4-FFF2-40B4-BE49-F238E27FC236}">
                  <a16:creationId xmlns:a16="http://schemas.microsoft.com/office/drawing/2014/main" id="{B3F98FAB-AC63-E9C1-636A-FDFADD402298}"/>
                </a:ext>
              </a:extLst>
            </p:cNvPr>
            <p:cNvSpPr/>
            <p:nvPr/>
          </p:nvSpPr>
          <p:spPr>
            <a:xfrm>
              <a:off x="28495641" y="12142422"/>
              <a:ext cx="2225994" cy="468205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67F098DC-7A2C-5290-B286-E1492EA889DD}"/>
                </a:ext>
              </a:extLst>
            </p:cNvPr>
            <p:cNvSpPr txBox="1"/>
            <p:nvPr/>
          </p:nvSpPr>
          <p:spPr>
            <a:xfrm>
              <a:off x="22493783" y="16803397"/>
              <a:ext cx="2135027"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No                   Yes</a:t>
              </a:r>
            </a:p>
          </p:txBody>
        </p:sp>
        <p:sp>
          <p:nvSpPr>
            <p:cNvPr id="1047" name="TextBox 1046">
              <a:extLst>
                <a:ext uri="{FF2B5EF4-FFF2-40B4-BE49-F238E27FC236}">
                  <a16:creationId xmlns:a16="http://schemas.microsoft.com/office/drawing/2014/main" id="{9A7E14D7-044E-FD85-6C3B-6A0847DDB38B}"/>
                </a:ext>
              </a:extLst>
            </p:cNvPr>
            <p:cNvSpPr txBox="1"/>
            <p:nvPr/>
          </p:nvSpPr>
          <p:spPr>
            <a:xfrm>
              <a:off x="22504758" y="17012895"/>
              <a:ext cx="2135027"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Contaminated</a:t>
              </a:r>
            </a:p>
          </p:txBody>
        </p:sp>
        <p:sp>
          <p:nvSpPr>
            <p:cNvPr id="1048" name="TextBox 1047">
              <a:extLst>
                <a:ext uri="{FF2B5EF4-FFF2-40B4-BE49-F238E27FC236}">
                  <a16:creationId xmlns:a16="http://schemas.microsoft.com/office/drawing/2014/main" id="{71752E49-AC8A-50D3-91A3-22D21B7D80A2}"/>
                </a:ext>
              </a:extLst>
            </p:cNvPr>
            <p:cNvSpPr txBox="1"/>
            <p:nvPr/>
          </p:nvSpPr>
          <p:spPr>
            <a:xfrm>
              <a:off x="25366383" y="16785800"/>
              <a:ext cx="2135027"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No                   Yes</a:t>
              </a:r>
            </a:p>
          </p:txBody>
        </p:sp>
        <p:sp>
          <p:nvSpPr>
            <p:cNvPr id="1049" name="TextBox 1048">
              <a:extLst>
                <a:ext uri="{FF2B5EF4-FFF2-40B4-BE49-F238E27FC236}">
                  <a16:creationId xmlns:a16="http://schemas.microsoft.com/office/drawing/2014/main" id="{CAAA3E8D-C185-75C7-0EB3-E8CDEB4952B0}"/>
                </a:ext>
              </a:extLst>
            </p:cNvPr>
            <p:cNvSpPr txBox="1"/>
            <p:nvPr/>
          </p:nvSpPr>
          <p:spPr>
            <a:xfrm>
              <a:off x="25377358" y="16995298"/>
              <a:ext cx="2135027"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Contaminated</a:t>
              </a:r>
            </a:p>
          </p:txBody>
        </p:sp>
        <p:sp>
          <p:nvSpPr>
            <p:cNvPr id="1050" name="TextBox 1049">
              <a:extLst>
                <a:ext uri="{FF2B5EF4-FFF2-40B4-BE49-F238E27FC236}">
                  <a16:creationId xmlns:a16="http://schemas.microsoft.com/office/drawing/2014/main" id="{8A2277F0-C215-0B81-53FA-5492F18D7152}"/>
                </a:ext>
              </a:extLst>
            </p:cNvPr>
            <p:cNvSpPr txBox="1"/>
            <p:nvPr/>
          </p:nvSpPr>
          <p:spPr>
            <a:xfrm>
              <a:off x="28436477" y="16821503"/>
              <a:ext cx="2135027"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No                   Yes</a:t>
              </a:r>
            </a:p>
          </p:txBody>
        </p:sp>
        <p:sp>
          <p:nvSpPr>
            <p:cNvPr id="1055" name="TextBox 1054">
              <a:extLst>
                <a:ext uri="{FF2B5EF4-FFF2-40B4-BE49-F238E27FC236}">
                  <a16:creationId xmlns:a16="http://schemas.microsoft.com/office/drawing/2014/main" id="{287AE484-DBD1-0D6C-87B4-005301CA0D34}"/>
                </a:ext>
              </a:extLst>
            </p:cNvPr>
            <p:cNvSpPr txBox="1"/>
            <p:nvPr/>
          </p:nvSpPr>
          <p:spPr>
            <a:xfrm>
              <a:off x="28447452" y="17031001"/>
              <a:ext cx="2135027"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Contaminated</a:t>
              </a:r>
            </a:p>
          </p:txBody>
        </p:sp>
      </p:grpSp>
    </p:spTree>
    <p:extLst>
      <p:ext uri="{BB962C8B-B14F-4D97-AF65-F5344CB8AC3E}">
        <p14:creationId xmlns:p14="http://schemas.microsoft.com/office/powerpoint/2010/main" val="30832673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5666</TotalTime>
  <Words>1017</Words>
  <Application>Microsoft Office PowerPoint</Application>
  <PresentationFormat>Custom</PresentationFormat>
  <Paragraphs>107</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Arial Narrow</vt:lpstr>
      <vt:lpstr>Arial Rounded MT Bold</vt:lpstr>
      <vt:lpstr>Calibri</vt:lpstr>
      <vt:lpstr>Calibri Light</vt:lpstr>
      <vt:lpstr>Helvetica</vt:lpstr>
      <vt:lpstr>Wingdings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 MacGregor</dc:creator>
  <cp:lastModifiedBy>Heather MacGregor</cp:lastModifiedBy>
  <cp:revision>17</cp:revision>
  <dcterms:created xsi:type="dcterms:W3CDTF">2023-03-05T19:16:52Z</dcterms:created>
  <dcterms:modified xsi:type="dcterms:W3CDTF">2023-03-19T05:02:42Z</dcterms:modified>
</cp:coreProperties>
</file>