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94583"/>
  </p:normalViewPr>
  <p:slideViewPr>
    <p:cSldViewPr snapToGrid="0">
      <p:cViewPr>
        <p:scale>
          <a:sx n="90" d="100"/>
          <a:sy n="90" d="100"/>
        </p:scale>
        <p:origin x="1616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A70EE-0A76-034B-B3BD-8D77E208ED84}" type="datetimeFigureOut">
              <a:rPr lang="en-US" smtClean="0"/>
              <a:t>11/7/24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343EC-C00C-4E47-BFE7-D969BFF3E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230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343EC-C00C-4E47-BFE7-D969BFF3E3C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54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02D01-288A-A1EA-0427-2F9D8E3C47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A3A871-3D5A-7D70-F16E-3CF8E6478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117C1-8565-4040-C131-41AB7B42D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EA33-ED7C-8340-AD6D-B4965999229A}" type="datetimeFigureOut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A9861-5D05-5493-F1D5-30D532D34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8DEA0-C047-EFB7-DF5E-783C3559A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E6036-5CF6-5945-9C91-0F77A7A3E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44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E483-F647-C235-5F39-EB40A3FF5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A8A525-AB17-FC5D-3DE6-5859752D7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A6AE5-6FC2-69C7-F004-B81046274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EA33-ED7C-8340-AD6D-B4965999229A}" type="datetimeFigureOut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DDDCC-6551-8EA2-06D5-BC4F74B4E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5B22C-AC09-1929-0397-DA3EBA98F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E6036-5CF6-5945-9C91-0F77A7A3E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78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BA18BD-A8D9-40F6-325C-6C40DCDCA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536F8-039D-6AA3-711B-22F42D890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265BA-A840-0E86-7262-62B95E42C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EA33-ED7C-8340-AD6D-B4965999229A}" type="datetimeFigureOut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6CD5F-8E9B-1AD6-9DC7-7B6A2DA5D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CE2AC-52AC-5FE2-93EB-5FC90078F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E6036-5CF6-5945-9C91-0F77A7A3E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93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A538F-C072-A858-E29A-EAF371850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22ECC-B7AA-9928-8475-65B93252D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8CF33-2829-2065-29D8-F6407F8AD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EA33-ED7C-8340-AD6D-B4965999229A}" type="datetimeFigureOut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6F250-B541-DF10-1619-383CCAC59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D6F05-07A2-FDA6-9A4B-1EBBFFC3B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E6036-5CF6-5945-9C91-0F77A7A3E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832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293B2-4851-E61D-B32C-DE4B4FA61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46F45-B5E2-5043-FC52-C4E43194C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50A6F-CE8E-31C4-4B99-2F4D637FD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EA33-ED7C-8340-AD6D-B4965999229A}" type="datetimeFigureOut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9C8C4-5D66-8A55-9BA2-816B14CC3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DA425-7AEA-F7D7-0747-8BFDBE5C3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E6036-5CF6-5945-9C91-0F77A7A3E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00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6027A-5C80-F8C0-6046-6C5D2545B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2EF0B-CB64-AD61-B595-C39263DB6F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3DC0CF-AFCE-DA28-7982-A8907D570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063DE-FBDA-BB24-D69E-FDD4A4B38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EA33-ED7C-8340-AD6D-B4965999229A}" type="datetimeFigureOut">
              <a:rPr lang="en-US" smtClean="0"/>
              <a:t>11/7/24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1F3801-5D75-5195-7F1C-396F99677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07B285-BD79-8976-2D7B-DA819552F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E6036-5CF6-5945-9C91-0F77A7A3E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79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8A7A3-D2EA-FC81-2F5B-14B73CF98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0AF2E3-BA24-A63E-03A6-A91DF699E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9DF519-BE91-F20A-6FAF-61B34CA59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B947DC-944C-24C0-83A1-9C55F5D57C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3CF88C-F9CD-6D5D-6F53-25563091F8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BDF6D7-9223-DE76-DAD6-38EF6DE50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EA33-ED7C-8340-AD6D-B4965999229A}" type="datetimeFigureOut">
              <a:rPr lang="en-US" smtClean="0"/>
              <a:t>11/7/24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351A9C-EFD1-CDC8-3419-4AFE81AFC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7D38CA-FFDA-4138-147A-0F383A7ED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E6036-5CF6-5945-9C91-0F77A7A3E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983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AC350-F33A-2018-2F70-2BA8D160C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FE60FB-AB56-660B-54FD-8CE3AC8EE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EA33-ED7C-8340-AD6D-B4965999229A}" type="datetimeFigureOut">
              <a:rPr lang="en-US" smtClean="0"/>
              <a:t>11/7/24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2DC582-7092-1F86-4C60-5F1948C02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98C879-2F2B-B55E-7CE4-E35449B47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E6036-5CF6-5945-9C91-0F77A7A3E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54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78F540-EC75-20EA-E4F1-C13EB2577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EA33-ED7C-8340-AD6D-B4965999229A}" type="datetimeFigureOut">
              <a:rPr lang="en-US" smtClean="0"/>
              <a:t>11/7/24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241D10-530A-684D-D50D-646CB93DF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80C17C-9395-5651-C970-EEBE8B255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E6036-5CF6-5945-9C91-0F77A7A3E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4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87DF4-E6DD-BA06-4BE3-B34CCDA4E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0309D-B160-5C33-6719-1F99E5831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F705CA-1A19-8461-239D-8E0BE78F4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6FDA9A-E904-26F5-5DDF-BA8ECD421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EA33-ED7C-8340-AD6D-B4965999229A}" type="datetimeFigureOut">
              <a:rPr lang="en-US" smtClean="0"/>
              <a:t>11/7/24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C8509D-18C5-37FF-EA5C-C4F8BB808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098AA-2A8C-714B-6784-4AC2EA1A9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E6036-5CF6-5945-9C91-0F77A7A3E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833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11FE3-F50D-1D3F-F577-75E6A1A22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9F40B-5077-1D5D-B2F8-113490B677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7757BE-DE4E-4B8D-25BD-BFBC68FEE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6D58A-D053-8193-A9DC-8A6A3FFA4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EA33-ED7C-8340-AD6D-B4965999229A}" type="datetimeFigureOut">
              <a:rPr lang="en-US" smtClean="0"/>
              <a:t>11/7/24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8DA155-494A-D5F9-646E-2407513B9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53C64A-E4F1-4B3F-010E-5B757DA0A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E6036-5CF6-5945-9C91-0F77A7A3E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866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1A2199-03BA-3864-4F50-BBD3BE2A9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E4FB8A-5541-0472-E835-C5073B2CB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6A4BC-D90E-0FD1-D739-B7E221C7AA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9EA33-ED7C-8340-AD6D-B4965999229A}" type="datetimeFigureOut">
              <a:rPr lang="en-US" smtClean="0"/>
              <a:t>11/7/24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50F68-16ED-F470-945B-834A2AB95D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FB71F-2E26-0BC3-1416-9A310093FE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E6036-5CF6-5945-9C91-0F77A7A3E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661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7662B804-7820-3F71-02E6-7092A4C03377}"/>
              </a:ext>
            </a:extLst>
          </p:cNvPr>
          <p:cNvSpPr txBox="1"/>
          <p:nvPr/>
        </p:nvSpPr>
        <p:spPr>
          <a:xfrm>
            <a:off x="7764780" y="3661491"/>
            <a:ext cx="6746242" cy="1591414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sz="1050" kern="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 2: Simulation results. </a:t>
            </a:r>
            <a:r>
              <a:rPr lang="en-CA" sz="1050" kern="1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Boxplots s</a:t>
            </a:r>
            <a:r>
              <a:rPr lang="en-CA" sz="1050" kern="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the distribution of the percent bias </a:t>
            </a:r>
            <a:r>
              <a:rPr lang="en-CA" sz="1050" kern="1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CA" sz="1050" kern="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effect estimates in each simulation scenario, for simulations representing a study of daily county-level power outage exposure and daily county-level hospitalizations in 100 simulated US counties for 1 year. Simulations were repeated 100 times. Percent bias was calculated as </a:t>
            </a:r>
            <a:r>
              <a:rPr lang="en-CA" sz="1050" i="1" kern="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CA" sz="1050" kern="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sz="1050" i="1" kern="1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𝛽</a:t>
            </a:r>
            <a:r>
              <a:rPr lang="en-CA" sz="1050" kern="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ˆ−</a:t>
            </a:r>
            <a:r>
              <a:rPr lang="en-CA" sz="1050" i="1" kern="1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𝛽) </a:t>
            </a:r>
            <a:r>
              <a:rPr lang="en-CA" sz="1050" i="1" kern="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CA" sz="1050" i="1" kern="1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𝛽 </a:t>
            </a:r>
            <a:r>
              <a:rPr lang="en-CA" sz="1050" i="1" kern="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* 100</a:t>
            </a:r>
            <a:r>
              <a:rPr lang="en-CA" sz="1050" kern="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Figure 2A includes results from simulations using a difference-in-differences study design, while </a:t>
            </a:r>
            <a:r>
              <a:rPr lang="en-CA" sz="1050" kern="1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CA" sz="1050" kern="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igure 2B includes results from the case-crossover design. Colors correspond to the true simulated effect size, and the x-axis titles describe each simulation case. There is a dashed line at 0.</a:t>
            </a:r>
            <a:endParaRPr lang="en-CA" sz="12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AB278-D465-1F61-6662-211639A2F817}"/>
              </a:ext>
            </a:extLst>
          </p:cNvPr>
          <p:cNvSpPr txBox="1"/>
          <p:nvPr/>
        </p:nvSpPr>
        <p:spPr>
          <a:xfrm>
            <a:off x="58418" y="372492"/>
            <a:ext cx="30652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Figure 2A: Difference-in-differences simulations: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87B4397-E364-11B8-80B6-B2F68DD3BC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9573"/>
          <a:stretch/>
        </p:blipFill>
        <p:spPr>
          <a:xfrm>
            <a:off x="58418" y="480114"/>
            <a:ext cx="5027932" cy="284277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8EF7934-203B-B786-314A-A3D942795F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7625" t="23999" r="63" b="41108"/>
          <a:stretch/>
        </p:blipFill>
        <p:spPr>
          <a:xfrm>
            <a:off x="5275580" y="929861"/>
            <a:ext cx="1931672" cy="1251378"/>
          </a:xfrm>
          <a:prstGeom prst="rect">
            <a:avLst/>
          </a:prstGeom>
        </p:spPr>
      </p:pic>
      <p:sp>
        <p:nvSpPr>
          <p:cNvPr id="18" name="Text Box 2">
            <a:extLst>
              <a:ext uri="{FF2B5EF4-FFF2-40B4-BE49-F238E27FC236}">
                <a16:creationId xmlns:a16="http://schemas.microsoft.com/office/drawing/2014/main" id="{54D5DC07-55B1-5BEE-8F91-6ED62B706D05}"/>
              </a:ext>
            </a:extLst>
          </p:cNvPr>
          <p:cNvSpPr txBox="1"/>
          <p:nvPr/>
        </p:nvSpPr>
        <p:spPr>
          <a:xfrm>
            <a:off x="45718" y="18603"/>
            <a:ext cx="7863842" cy="396908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kern="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Simulation results: percent bias in exposure misclassification scenarios  </a:t>
            </a:r>
            <a:endParaRPr lang="en-CA" sz="24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74AF43-EE36-2498-C421-529572E90F6B}"/>
              </a:ext>
            </a:extLst>
          </p:cNvPr>
          <p:cNvSpPr txBox="1"/>
          <p:nvPr/>
        </p:nvSpPr>
        <p:spPr>
          <a:xfrm>
            <a:off x="196755" y="3535114"/>
            <a:ext cx="25394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Figure 2B: Case-crossover simulations: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200A77-0CF1-458C-145E-C1B4CFDCF87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" r="59515"/>
          <a:stretch/>
        </p:blipFill>
        <p:spPr>
          <a:xfrm>
            <a:off x="45718" y="3661491"/>
            <a:ext cx="5027932" cy="283874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E025F80-0430-D2A9-5F48-17306A4B9A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7625" t="23999" r="63" b="41108"/>
          <a:stretch/>
        </p:blipFill>
        <p:spPr>
          <a:xfrm>
            <a:off x="5275580" y="4282661"/>
            <a:ext cx="1931672" cy="125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682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2536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DB5043-7B0A-5734-6F5A-7F0312501ED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1356"/>
          <a:stretch/>
        </p:blipFill>
        <p:spPr>
          <a:xfrm>
            <a:off x="377041" y="3771707"/>
            <a:ext cx="5001208" cy="2250755"/>
          </a:xfrm>
          <a:prstGeom prst="rect">
            <a:avLst/>
          </a:prstGeom>
        </p:spPr>
      </p:pic>
      <p:sp>
        <p:nvSpPr>
          <p:cNvPr id="6" name="Text Box 2">
            <a:extLst>
              <a:ext uri="{FF2B5EF4-FFF2-40B4-BE49-F238E27FC236}">
                <a16:creationId xmlns:a16="http://schemas.microsoft.com/office/drawing/2014/main" id="{9B2443B6-9D64-741C-A81F-4DA6C113A4F3}"/>
              </a:ext>
            </a:extLst>
          </p:cNvPr>
          <p:cNvSpPr txBox="1"/>
          <p:nvPr/>
        </p:nvSpPr>
        <p:spPr>
          <a:xfrm>
            <a:off x="7183822" y="3548683"/>
            <a:ext cx="5929220" cy="2085611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sz="1050" kern="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 2: Simulation results. </a:t>
            </a:r>
            <a:r>
              <a:rPr lang="en-CA" sz="1050" kern="1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Plots describe the percent coverage of 95% confidence intervals</a:t>
            </a:r>
            <a:r>
              <a:rPr lang="en-CA" sz="1050" kern="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each simulation case. Coverage is calculated as the percentage of 95% confidence intervals including the true simulated effect estimate. </a:t>
            </a:r>
            <a:r>
              <a:rPr lang="en-CA" sz="1050" kern="1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</a:t>
            </a:r>
            <a:r>
              <a:rPr lang="en-CA" sz="1050" kern="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2A includes results from simulations using a difference-in-differences study design, while </a:t>
            </a:r>
            <a:r>
              <a:rPr lang="en-CA" sz="1050" kern="1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</a:t>
            </a:r>
            <a:r>
              <a:rPr lang="en-CA" sz="1050" kern="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2B includes results from the case-crossover design. Colors correspond to the true simulated effect size, and the x-axis titles describe each simulation case. There is a dashed line at 95</a:t>
            </a:r>
            <a:r>
              <a:rPr lang="en-CA" sz="1050" kern="1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%.</a:t>
            </a:r>
            <a:r>
              <a:rPr lang="en-CA" sz="1050" kern="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CA" sz="12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E573E6D-A0ED-542F-F1A4-8FB3F3B072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0884"/>
          <a:stretch/>
        </p:blipFill>
        <p:spPr>
          <a:xfrm>
            <a:off x="377187" y="1347050"/>
            <a:ext cx="5058191" cy="22488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AC937A3-371A-D810-C2F0-BBBCD3DC91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888" t="37373" r="30" b="39746"/>
          <a:stretch/>
        </p:blipFill>
        <p:spPr>
          <a:xfrm>
            <a:off x="5732408" y="2303614"/>
            <a:ext cx="1691640" cy="51457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7F68313-F384-16E4-0ECC-3285A5409C53}"/>
              </a:ext>
            </a:extLst>
          </p:cNvPr>
          <p:cNvSpPr/>
          <p:nvPr/>
        </p:nvSpPr>
        <p:spPr>
          <a:xfrm>
            <a:off x="2182761" y="1236816"/>
            <a:ext cx="117987" cy="45326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1B688E-DB88-FF3D-6560-E5325DCF04BB}"/>
              </a:ext>
            </a:extLst>
          </p:cNvPr>
          <p:cNvSpPr/>
          <p:nvPr/>
        </p:nvSpPr>
        <p:spPr>
          <a:xfrm>
            <a:off x="3751009" y="1379385"/>
            <a:ext cx="117987" cy="1637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ECE12E-961C-4D0B-F209-9C27D9235598}"/>
              </a:ext>
            </a:extLst>
          </p:cNvPr>
          <p:cNvSpPr/>
          <p:nvPr/>
        </p:nvSpPr>
        <p:spPr>
          <a:xfrm>
            <a:off x="5378249" y="1101623"/>
            <a:ext cx="117987" cy="45326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2B05128-502A-4570-01AB-2BB4DC29B341}"/>
              </a:ext>
            </a:extLst>
          </p:cNvPr>
          <p:cNvSpPr/>
          <p:nvPr/>
        </p:nvSpPr>
        <p:spPr>
          <a:xfrm>
            <a:off x="3755922" y="3665389"/>
            <a:ext cx="117987" cy="1637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E3A2E8-1B6C-803C-31A1-F2E6F9D4092F}"/>
              </a:ext>
            </a:extLst>
          </p:cNvPr>
          <p:cNvSpPr txBox="1"/>
          <p:nvPr/>
        </p:nvSpPr>
        <p:spPr>
          <a:xfrm>
            <a:off x="377188" y="1109025"/>
            <a:ext cx="30652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Figure 3A: Difference-in-differences simulations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9FB3D1-B09A-835D-134F-E2EAE7BFE8DB}"/>
              </a:ext>
            </a:extLst>
          </p:cNvPr>
          <p:cNvSpPr txBox="1"/>
          <p:nvPr/>
        </p:nvSpPr>
        <p:spPr>
          <a:xfrm>
            <a:off x="377186" y="3448345"/>
            <a:ext cx="25026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Figure 3B: Case-crossover simulations</a:t>
            </a:r>
          </a:p>
        </p:txBody>
      </p:sp>
      <p:sp>
        <p:nvSpPr>
          <p:cNvPr id="24" name="Text Box 2">
            <a:extLst>
              <a:ext uri="{FF2B5EF4-FFF2-40B4-BE49-F238E27FC236}">
                <a16:creationId xmlns:a16="http://schemas.microsoft.com/office/drawing/2014/main" id="{FDED645E-9591-3275-2DCC-285633057968}"/>
              </a:ext>
            </a:extLst>
          </p:cNvPr>
          <p:cNvSpPr txBox="1"/>
          <p:nvPr/>
        </p:nvSpPr>
        <p:spPr>
          <a:xfrm>
            <a:off x="377041" y="724147"/>
            <a:ext cx="3412928" cy="369928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kern="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Simulation results: coverage</a:t>
            </a:r>
            <a:endParaRPr lang="en-CA" sz="24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1F763F5-6FA9-E34B-23EC-D1CA2E107F7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6888" r="30" b="63293"/>
          <a:stretch/>
        </p:blipFill>
        <p:spPr>
          <a:xfrm>
            <a:off x="5678536" y="1478114"/>
            <a:ext cx="1691640" cy="8255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F28D15D-B972-B131-A9E4-FD48F29601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888" t="37373" r="30" b="39746"/>
          <a:stretch/>
        </p:blipFill>
        <p:spPr>
          <a:xfrm>
            <a:off x="5732408" y="4521817"/>
            <a:ext cx="1691640" cy="5145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C64E25-9993-8A8F-98DA-25BFB826323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6888" r="30" b="63293"/>
          <a:stretch/>
        </p:blipFill>
        <p:spPr>
          <a:xfrm>
            <a:off x="5678536" y="3696317"/>
            <a:ext cx="169164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301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3FDB706-A4B0-A11E-FEB5-8B8DAC330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754193"/>
              </p:ext>
            </p:extLst>
          </p:nvPr>
        </p:nvGraphicFramePr>
        <p:xfrm>
          <a:off x="525453" y="1524477"/>
          <a:ext cx="5487596" cy="1965961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371899">
                  <a:extLst>
                    <a:ext uri="{9D8B030D-6E8A-4147-A177-3AD203B41FA5}">
                      <a16:colId xmlns:a16="http://schemas.microsoft.com/office/drawing/2014/main" val="2122928611"/>
                    </a:ext>
                  </a:extLst>
                </a:gridCol>
                <a:gridCol w="1371899">
                  <a:extLst>
                    <a:ext uri="{9D8B030D-6E8A-4147-A177-3AD203B41FA5}">
                      <a16:colId xmlns:a16="http://schemas.microsoft.com/office/drawing/2014/main" val="123828048"/>
                    </a:ext>
                  </a:extLst>
                </a:gridCol>
                <a:gridCol w="1371899">
                  <a:extLst>
                    <a:ext uri="{9D8B030D-6E8A-4147-A177-3AD203B41FA5}">
                      <a16:colId xmlns:a16="http://schemas.microsoft.com/office/drawing/2014/main" val="3449117178"/>
                    </a:ext>
                  </a:extLst>
                </a:gridCol>
                <a:gridCol w="1371899">
                  <a:extLst>
                    <a:ext uri="{9D8B030D-6E8A-4147-A177-3AD203B41FA5}">
                      <a16:colId xmlns:a16="http://schemas.microsoft.com/office/drawing/2014/main" val="2259402722"/>
                    </a:ext>
                  </a:extLst>
                </a:gridCol>
              </a:tblGrid>
              <a:tr h="420620">
                <a:tc gridSpan="4">
                  <a:txBody>
                    <a:bodyPr/>
                    <a:lstStyle/>
                    <a:p>
                      <a:pPr algn="l"/>
                      <a:r>
                        <a:rPr lang="en-CA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 1A: Results from difference-in-differences study design simulations</a:t>
                      </a:r>
                    </a:p>
                    <a:p>
                      <a:pPr algn="l"/>
                      <a:r>
                        <a:rPr lang="en-CA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Average percent bias (coverage)</a:t>
                      </a:r>
                    </a:p>
                  </a:txBody>
                  <a:tcPr marL="83680" marR="83680" marT="41840" marB="418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83680" marR="83680" marT="41840" marB="41840" anchor="ctr"/>
                </a:tc>
                <a:tc hMerge="1">
                  <a:txBody>
                    <a:bodyPr/>
                    <a:lstStyle/>
                    <a:p>
                      <a:pPr algn="l"/>
                      <a:endParaRPr lang="en-CA" sz="1400" b="1" dirty="0"/>
                    </a:p>
                  </a:txBody>
                  <a:tcPr marL="83680" marR="83680" marT="41840" marB="41840" anchor="ctr"/>
                </a:tc>
                <a:tc hMerge="1">
                  <a:txBody>
                    <a:bodyPr/>
                    <a:lstStyle/>
                    <a:p>
                      <a:pPr algn="l"/>
                      <a:endParaRPr lang="en-CA" sz="1400" b="1" dirty="0"/>
                    </a:p>
                  </a:txBody>
                  <a:tcPr marL="83680" marR="83680" marT="41840" marB="41840" anchor="ctr"/>
                </a:tc>
                <a:extLst>
                  <a:ext uri="{0D108BD9-81ED-4DB2-BD59-A6C34878D82A}">
                    <a16:rowId xmlns:a16="http://schemas.microsoft.com/office/drawing/2014/main" val="3943850057"/>
                  </a:ext>
                </a:extLst>
              </a:tr>
              <a:tr h="765020">
                <a:tc>
                  <a:txBody>
                    <a:bodyPr/>
                    <a:lstStyle/>
                    <a:p>
                      <a:pPr algn="l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 simulated effect size of power outage on hospitalization</a:t>
                      </a:r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Validation models</a:t>
                      </a:r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Exposure misclassification: 8 hr exposure instead of 4 hr</a:t>
                      </a:r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Exposure misclassification: 8 hr exposure instead of 12 hr</a:t>
                      </a:r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8549937"/>
                  </a:ext>
                </a:extLst>
              </a:tr>
              <a:tr h="260107">
                <a:tc>
                  <a:txBody>
                    <a:bodyPr/>
                    <a:lstStyle/>
                    <a:p>
                      <a:pPr algn="l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0.5%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(96)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 (95)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-78 (80)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318742"/>
                  </a:ext>
                </a:extLst>
              </a:tr>
              <a:tr h="260107">
                <a:tc>
                  <a:txBody>
                    <a:bodyPr/>
                    <a:lstStyle/>
                    <a:p>
                      <a:pPr algn="l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(93)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 (94)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-70 (38)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4396818"/>
                  </a:ext>
                </a:extLst>
              </a:tr>
              <a:tr h="260107">
                <a:tc>
                  <a:txBody>
                    <a:bodyPr/>
                    <a:lstStyle/>
                    <a:p>
                      <a:pPr algn="l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5%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 (88)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-8 (69)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-69 (0)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09300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4E2A774-C13E-61AC-41FA-50CC911DFC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840394"/>
              </p:ext>
            </p:extLst>
          </p:nvPr>
        </p:nvGraphicFramePr>
        <p:xfrm>
          <a:off x="525453" y="3541852"/>
          <a:ext cx="5492948" cy="196596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373237">
                  <a:extLst>
                    <a:ext uri="{9D8B030D-6E8A-4147-A177-3AD203B41FA5}">
                      <a16:colId xmlns:a16="http://schemas.microsoft.com/office/drawing/2014/main" val="3663354628"/>
                    </a:ext>
                  </a:extLst>
                </a:gridCol>
                <a:gridCol w="1373237">
                  <a:extLst>
                    <a:ext uri="{9D8B030D-6E8A-4147-A177-3AD203B41FA5}">
                      <a16:colId xmlns:a16="http://schemas.microsoft.com/office/drawing/2014/main" val="227025307"/>
                    </a:ext>
                  </a:extLst>
                </a:gridCol>
                <a:gridCol w="1373237">
                  <a:extLst>
                    <a:ext uri="{9D8B030D-6E8A-4147-A177-3AD203B41FA5}">
                      <a16:colId xmlns:a16="http://schemas.microsoft.com/office/drawing/2014/main" val="3738960783"/>
                    </a:ext>
                  </a:extLst>
                </a:gridCol>
                <a:gridCol w="1373237">
                  <a:extLst>
                    <a:ext uri="{9D8B030D-6E8A-4147-A177-3AD203B41FA5}">
                      <a16:colId xmlns:a16="http://schemas.microsoft.com/office/drawing/2014/main" val="1908105246"/>
                    </a:ext>
                  </a:extLst>
                </a:gridCol>
              </a:tblGrid>
              <a:tr h="252000">
                <a:tc gridSpan="4">
                  <a:txBody>
                    <a:bodyPr/>
                    <a:lstStyle/>
                    <a:p>
                      <a:pPr algn="l"/>
                      <a:r>
                        <a:rPr lang="en-CA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 1B: Results from case-crossover study design simulations</a:t>
                      </a:r>
                    </a:p>
                    <a:p>
                      <a:pPr algn="l"/>
                      <a:r>
                        <a:rPr lang="en-CA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Average percent bias (coverage)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CA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CA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359753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 simulated effect size of power outage on hospitalization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Validation models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Exposure misclassification: 8 hr exposure instead of 4 hr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Exposure misclassification: 8 hr exposure instead of 12 hr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581910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0.5%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(83)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 (80)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-72 (39)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81455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 (69)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(75)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-68 (7)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46083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5%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 (70)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-8 (36)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-70 (0)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83243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9F5C9F3-444C-46A2-5038-FE892489BBD7}"/>
              </a:ext>
            </a:extLst>
          </p:cNvPr>
          <p:cNvSpPr txBox="1"/>
          <p:nvPr/>
        </p:nvSpPr>
        <p:spPr>
          <a:xfrm>
            <a:off x="525453" y="370977"/>
            <a:ext cx="10226233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300" kern="1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Table</a:t>
            </a:r>
            <a:r>
              <a:rPr lang="en-CA" sz="1300" kern="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CA" sz="1300" kern="1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n-CA" sz="1300" kern="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Simulation results. Tables show the average percent bias of the effect estimates in each simulation scenario, for simulations representing a study of daily county-level power outage exposure and daily county-level hospitalizations in 100 simulated US counties for 1 year. Simulations were repeated 100 times. Percent bias was calculated as </a:t>
            </a:r>
            <a:r>
              <a:rPr lang="en-CA" sz="1300" i="1" kern="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  <a:r>
              <a:rPr lang="en-CA" sz="1300" kern="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CA" sz="1300" i="1" kern="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𝛽</a:t>
            </a:r>
            <a:r>
              <a:rPr lang="en-CA" sz="1300" kern="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ˆ−</a:t>
            </a:r>
            <a:r>
              <a:rPr lang="en-CA" sz="1300" i="1" kern="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𝛽) / 𝛽 } * 100</a:t>
            </a:r>
            <a:r>
              <a:rPr lang="en-CA" sz="1300" kern="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Tables also show coverage: the percentage of 95% confidence intervals including the true simulated effect estimate. Table 1A shows results from simulations using a difference-in-differences design, and Table 1B shows results from simulations using a case-crossover design. </a:t>
            </a:r>
          </a:p>
        </p:txBody>
      </p:sp>
    </p:spTree>
    <p:extLst>
      <p:ext uri="{BB962C8B-B14F-4D97-AF65-F5344CB8AC3E}">
        <p14:creationId xmlns:p14="http://schemas.microsoft.com/office/powerpoint/2010/main" val="993042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4A95BCD-E200-42BB-8098-35296347A6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013418"/>
              </p:ext>
            </p:extLst>
          </p:nvPr>
        </p:nvGraphicFramePr>
        <p:xfrm>
          <a:off x="422582" y="3429000"/>
          <a:ext cx="9270060" cy="288784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854012">
                  <a:extLst>
                    <a:ext uri="{9D8B030D-6E8A-4147-A177-3AD203B41FA5}">
                      <a16:colId xmlns:a16="http://schemas.microsoft.com/office/drawing/2014/main" val="2122928611"/>
                    </a:ext>
                  </a:extLst>
                </a:gridCol>
                <a:gridCol w="1854012">
                  <a:extLst>
                    <a:ext uri="{9D8B030D-6E8A-4147-A177-3AD203B41FA5}">
                      <a16:colId xmlns:a16="http://schemas.microsoft.com/office/drawing/2014/main" val="123828048"/>
                    </a:ext>
                  </a:extLst>
                </a:gridCol>
                <a:gridCol w="1854012">
                  <a:extLst>
                    <a:ext uri="{9D8B030D-6E8A-4147-A177-3AD203B41FA5}">
                      <a16:colId xmlns:a16="http://schemas.microsoft.com/office/drawing/2014/main" val="3449117178"/>
                    </a:ext>
                  </a:extLst>
                </a:gridCol>
                <a:gridCol w="1854012">
                  <a:extLst>
                    <a:ext uri="{9D8B030D-6E8A-4147-A177-3AD203B41FA5}">
                      <a16:colId xmlns:a16="http://schemas.microsoft.com/office/drawing/2014/main" val="2259402722"/>
                    </a:ext>
                  </a:extLst>
                </a:gridCol>
                <a:gridCol w="1854012">
                  <a:extLst>
                    <a:ext uri="{9D8B030D-6E8A-4147-A177-3AD203B41FA5}">
                      <a16:colId xmlns:a16="http://schemas.microsoft.com/office/drawing/2014/main" val="514538102"/>
                    </a:ext>
                  </a:extLst>
                </a:gridCol>
              </a:tblGrid>
              <a:tr h="586600">
                <a:tc gridSpan="4">
                  <a:txBody>
                    <a:bodyPr/>
                    <a:lstStyle/>
                    <a:p>
                      <a:pPr algn="l"/>
                      <a:r>
                        <a:rPr lang="en-CA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 2B: Results from case-crossover study design simulations, select cases of missingness </a:t>
                      </a:r>
                    </a:p>
                    <a:p>
                      <a:pPr algn="l"/>
                      <a:r>
                        <a:rPr lang="en-CA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Average percent bias (coverage)</a:t>
                      </a:r>
                    </a:p>
                  </a:txBody>
                  <a:tcPr marL="83680" marR="83680" marT="41840" marB="418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83680" marR="83680" marT="41840" marB="41840" anchor="ctr"/>
                </a:tc>
                <a:tc hMerge="1">
                  <a:txBody>
                    <a:bodyPr/>
                    <a:lstStyle/>
                    <a:p>
                      <a:pPr algn="l"/>
                      <a:endParaRPr lang="en-CA" sz="1400" b="1" dirty="0"/>
                    </a:p>
                  </a:txBody>
                  <a:tcPr marL="83680" marR="83680" marT="41840" marB="41840" anchor="ctr"/>
                </a:tc>
                <a:tc hMerge="1">
                  <a:txBody>
                    <a:bodyPr/>
                    <a:lstStyle/>
                    <a:p>
                      <a:pPr algn="l"/>
                      <a:endParaRPr lang="en-CA" sz="1400" b="1" dirty="0"/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pPr algn="l"/>
                      <a:endParaRPr lang="en-CA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680" marR="83680" marT="41840" marB="418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3850057"/>
                  </a:ext>
                </a:extLst>
              </a:tr>
              <a:tr h="654982">
                <a:tc>
                  <a:txBody>
                    <a:bodyPr/>
                    <a:lstStyle/>
                    <a:p>
                      <a:pPr algn="l"/>
                      <a:r>
                        <a:rPr lang="en-CA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 simulated effect size of power outage on hospitalization</a:t>
                      </a:r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missing data</a:t>
                      </a:r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20% of counties missing 80% of data </a:t>
                      </a:r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50% of counties missing 80% of data </a:t>
                      </a:r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80% of counties missing 80% of data </a:t>
                      </a:r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8549937"/>
                  </a:ext>
                </a:extLst>
              </a:tr>
              <a:tr h="260107">
                <a:tc>
                  <a:txBody>
                    <a:bodyPr/>
                    <a:lstStyle/>
                    <a:p>
                      <a:pPr algn="l"/>
                      <a:r>
                        <a:rPr lang="en-CA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0.5%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6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-9.1%</a:t>
                      </a:r>
                      <a:r>
                        <a:rPr lang="en-CA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(95.8%)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-6.3% 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(90.5%)</a:t>
                      </a:r>
                      <a:endParaRPr lang="en-CA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-38.4% (80.6%)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-57.6% (80.6%)</a:t>
                      </a:r>
                      <a:endParaRPr lang="en-CA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318742"/>
                  </a:ext>
                </a:extLst>
              </a:tr>
              <a:tr h="260107">
                <a:tc>
                  <a:txBody>
                    <a:bodyPr/>
                    <a:lstStyle/>
                    <a:p>
                      <a:pPr algn="l"/>
                      <a:r>
                        <a:rPr lang="en-CA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0.25% (95.7%)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-11.2% (87.5%)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-30.7% (66.0%)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-51.8% (49.0%)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4396818"/>
                  </a:ext>
                </a:extLst>
              </a:tr>
              <a:tr h="260107">
                <a:tc>
                  <a:txBody>
                    <a:bodyPr/>
                    <a:lstStyle/>
                    <a:p>
                      <a:pPr algn="l"/>
                      <a:r>
                        <a:rPr lang="en-CA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5%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-1.8% (95.6%)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-13.8% (75.2%)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-32.6% (47.9%)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-48.8% (19.1%)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09300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36186C2-6B58-E490-CC4E-C921DBFC0B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941060"/>
              </p:ext>
            </p:extLst>
          </p:nvPr>
        </p:nvGraphicFramePr>
        <p:xfrm>
          <a:off x="422582" y="362428"/>
          <a:ext cx="9270060" cy="288784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854012">
                  <a:extLst>
                    <a:ext uri="{9D8B030D-6E8A-4147-A177-3AD203B41FA5}">
                      <a16:colId xmlns:a16="http://schemas.microsoft.com/office/drawing/2014/main" val="2122928611"/>
                    </a:ext>
                  </a:extLst>
                </a:gridCol>
                <a:gridCol w="1854012">
                  <a:extLst>
                    <a:ext uri="{9D8B030D-6E8A-4147-A177-3AD203B41FA5}">
                      <a16:colId xmlns:a16="http://schemas.microsoft.com/office/drawing/2014/main" val="123828048"/>
                    </a:ext>
                  </a:extLst>
                </a:gridCol>
                <a:gridCol w="1854012">
                  <a:extLst>
                    <a:ext uri="{9D8B030D-6E8A-4147-A177-3AD203B41FA5}">
                      <a16:colId xmlns:a16="http://schemas.microsoft.com/office/drawing/2014/main" val="3449117178"/>
                    </a:ext>
                  </a:extLst>
                </a:gridCol>
                <a:gridCol w="1854012">
                  <a:extLst>
                    <a:ext uri="{9D8B030D-6E8A-4147-A177-3AD203B41FA5}">
                      <a16:colId xmlns:a16="http://schemas.microsoft.com/office/drawing/2014/main" val="2259402722"/>
                    </a:ext>
                  </a:extLst>
                </a:gridCol>
                <a:gridCol w="1854012">
                  <a:extLst>
                    <a:ext uri="{9D8B030D-6E8A-4147-A177-3AD203B41FA5}">
                      <a16:colId xmlns:a16="http://schemas.microsoft.com/office/drawing/2014/main" val="514538102"/>
                    </a:ext>
                  </a:extLst>
                </a:gridCol>
              </a:tblGrid>
              <a:tr h="586600">
                <a:tc gridSpan="4">
                  <a:txBody>
                    <a:bodyPr/>
                    <a:lstStyle/>
                    <a:p>
                      <a:pPr algn="l"/>
                      <a:r>
                        <a:rPr lang="en-CA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 2A: Results from difference-in-differences study design simulations, select cases of missingness </a:t>
                      </a:r>
                    </a:p>
                    <a:p>
                      <a:pPr algn="l"/>
                      <a:r>
                        <a:rPr lang="en-CA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Average percent bias (coverage)</a:t>
                      </a:r>
                    </a:p>
                  </a:txBody>
                  <a:tcPr marL="83680" marR="83680" marT="41840" marB="418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83680" marR="83680" marT="41840" marB="41840" anchor="ctr"/>
                </a:tc>
                <a:tc hMerge="1">
                  <a:txBody>
                    <a:bodyPr/>
                    <a:lstStyle/>
                    <a:p>
                      <a:pPr algn="l"/>
                      <a:endParaRPr lang="en-CA" sz="1400" b="1" dirty="0"/>
                    </a:p>
                  </a:txBody>
                  <a:tcPr marL="83680" marR="83680" marT="41840" marB="41840" anchor="ctr"/>
                </a:tc>
                <a:tc hMerge="1">
                  <a:txBody>
                    <a:bodyPr/>
                    <a:lstStyle/>
                    <a:p>
                      <a:pPr algn="l"/>
                      <a:endParaRPr lang="en-CA" sz="1400" b="1" dirty="0"/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pPr algn="l"/>
                      <a:endParaRPr lang="en-CA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680" marR="83680" marT="41840" marB="418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3850057"/>
                  </a:ext>
                </a:extLst>
              </a:tr>
              <a:tr h="654982">
                <a:tc>
                  <a:txBody>
                    <a:bodyPr/>
                    <a:lstStyle/>
                    <a:p>
                      <a:pPr algn="l"/>
                      <a:r>
                        <a:rPr lang="en-CA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 simulated effect size of power outage on hospitalization</a:t>
                      </a:r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missing data</a:t>
                      </a:r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20% of counties missing 80% of data </a:t>
                      </a:r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50% of counties missing 80% of data </a:t>
                      </a:r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80% of counties missing 80% of data </a:t>
                      </a:r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8549937"/>
                  </a:ext>
                </a:extLst>
              </a:tr>
              <a:tr h="260107">
                <a:tc>
                  <a:txBody>
                    <a:bodyPr/>
                    <a:lstStyle/>
                    <a:p>
                      <a:pPr algn="l"/>
                      <a:r>
                        <a:rPr lang="en-CA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0.5%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6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-8.9%</a:t>
                      </a:r>
                      <a:r>
                        <a:rPr lang="en-CA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(94.9%)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-11.0% 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(92.9%)</a:t>
                      </a:r>
                      <a:endParaRPr lang="en-CA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-30.1% (88.9%)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-54.2% (89.9%)</a:t>
                      </a:r>
                      <a:endParaRPr lang="en-CA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318742"/>
                  </a:ext>
                </a:extLst>
              </a:tr>
              <a:tr h="260107">
                <a:tc>
                  <a:txBody>
                    <a:bodyPr/>
                    <a:lstStyle/>
                    <a:p>
                      <a:pPr algn="l"/>
                      <a:r>
                        <a:rPr lang="en-CA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0.4% (93.9%)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-8.7% (90.9%)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-31.0% (77.8%)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-54.4% (63.6%)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4396818"/>
                  </a:ext>
                </a:extLst>
              </a:tr>
              <a:tr h="260107">
                <a:tc>
                  <a:txBody>
                    <a:bodyPr/>
                    <a:lstStyle/>
                    <a:p>
                      <a:pPr algn="l"/>
                      <a:r>
                        <a:rPr lang="en-CA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5%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-1.3% (88.9%)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-13.3% (74.7%)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-33.3% (44.4%)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-50.5% (18.2%)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09300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BE27C47-8715-D88C-1A23-B2E64B207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032311"/>
              </p:ext>
            </p:extLst>
          </p:nvPr>
        </p:nvGraphicFramePr>
        <p:xfrm>
          <a:off x="422582" y="6207284"/>
          <a:ext cx="10305288" cy="1539240"/>
        </p:xfrm>
        <a:graphic>
          <a:graphicData uri="http://schemas.openxmlformats.org/drawingml/2006/table">
            <a:tbl>
              <a:tblPr/>
              <a:tblGrid>
                <a:gridCol w="841248">
                  <a:extLst>
                    <a:ext uri="{9D8B030D-6E8A-4147-A177-3AD203B41FA5}">
                      <a16:colId xmlns:a16="http://schemas.microsoft.com/office/drawing/2014/main" val="1799810274"/>
                    </a:ext>
                  </a:extLst>
                </a:gridCol>
                <a:gridCol w="2208276">
                  <a:extLst>
                    <a:ext uri="{9D8B030D-6E8A-4147-A177-3AD203B41FA5}">
                      <a16:colId xmlns:a16="http://schemas.microsoft.com/office/drawing/2014/main" val="3690122679"/>
                    </a:ext>
                  </a:extLst>
                </a:gridCol>
                <a:gridCol w="2418588">
                  <a:extLst>
                    <a:ext uri="{9D8B030D-6E8A-4147-A177-3AD203B41FA5}">
                      <a16:colId xmlns:a16="http://schemas.microsoft.com/office/drawing/2014/main" val="2878935439"/>
                    </a:ext>
                  </a:extLst>
                </a:gridCol>
                <a:gridCol w="2418588">
                  <a:extLst>
                    <a:ext uri="{9D8B030D-6E8A-4147-A177-3AD203B41FA5}">
                      <a16:colId xmlns:a16="http://schemas.microsoft.com/office/drawing/2014/main" val="3097784857"/>
                    </a:ext>
                  </a:extLst>
                </a:gridCol>
                <a:gridCol w="2418588">
                  <a:extLst>
                    <a:ext uri="{9D8B030D-6E8A-4147-A177-3AD203B41FA5}">
                      <a16:colId xmlns:a16="http://schemas.microsoft.com/office/drawing/2014/main" val="13959318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CA" sz="1100"/>
                        <a:t>effect_size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 dirty="0"/>
                        <a:t>0% of counties missing 0% of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/>
                        <a:t>80% of counties missing 80% of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/>
                        <a:t>50% of counties missing 80% of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/>
                        <a:t>20% of counties missing 80% of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30082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CA" sz="1100"/>
                        <a:t>.5% increase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/>
                        <a:t>-8.9% (94.9%)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/>
                        <a:t>-54.2% (89.9%)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/>
                        <a:t>-29.5% (90.9%)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/>
                        <a:t>-17.5% (94.9%)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5488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CA" sz="1100"/>
                        <a:t>1% increase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/>
                        <a:t>0.4% (93.9%)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/>
                        <a:t>-54.4% (63.6%)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/>
                        <a:t>-33% (81.8%)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/>
                        <a:t>-13.3% (96%)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99309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CA" sz="1100"/>
                        <a:t>5% increase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/>
                        <a:t>-1.3% (88.9%)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/>
                        <a:t>-50.5% (18.2%)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 dirty="0"/>
                        <a:t>-35.5% (19.2%)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 dirty="0"/>
                        <a:t>-18% (40.4%)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3386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7117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5570679-D43E-20CE-D0F3-98BB752FF87C}"/>
              </a:ext>
            </a:extLst>
          </p:cNvPr>
          <p:cNvSpPr txBox="1"/>
          <p:nvPr/>
        </p:nvSpPr>
        <p:spPr>
          <a:xfrm>
            <a:off x="742950" y="788671"/>
            <a:ext cx="1306449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|</a:t>
            </a:r>
            <a:r>
              <a:rPr lang="en-US" sz="1400" dirty="0" err="1"/>
              <a:t>effect_size</a:t>
            </a:r>
            <a:r>
              <a:rPr lang="en-US" sz="1400" dirty="0"/>
              <a:t>  | mean_percent_bias_80_80| mean_percent_bias_80_50| mean_percent_bias_80_20| coverage_80_80| coverage_80_50| coverage_80_20|</a:t>
            </a:r>
          </a:p>
          <a:p>
            <a:r>
              <a:rPr lang="en-US" sz="1400" dirty="0"/>
              <a:t>|:------------|-----------------------:|-----------------------:|-----------------------:|--------------:|--------------:|--------------:|</a:t>
            </a:r>
          </a:p>
          <a:p>
            <a:r>
              <a:rPr lang="en-US" sz="1400" dirty="0"/>
              <a:t>|.5% increase |               -57.64503|               -38.38967|                -6.33103|       80.85106|       80.64516|       90.52632|</a:t>
            </a:r>
          </a:p>
          <a:p>
            <a:r>
              <a:rPr lang="en-US" sz="1400" dirty="0"/>
              <a:t>|1% increase  |               -51.82795|               -30.72747|               -11.23662|       48.97959|       65.97938|       87.50000|</a:t>
            </a:r>
          </a:p>
          <a:p>
            <a:r>
              <a:rPr lang="en-US" sz="1400" dirty="0"/>
              <a:t>|5% increase  |               -48.81851|               -32.58425|               -13.83406|       19.14894|       47.87234|       75.26882|</a:t>
            </a:r>
          </a:p>
        </p:txBody>
      </p:sp>
    </p:spTree>
    <p:extLst>
      <p:ext uri="{BB962C8B-B14F-4D97-AF65-F5344CB8AC3E}">
        <p14:creationId xmlns:p14="http://schemas.microsoft.com/office/powerpoint/2010/main" val="2315979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1031</Words>
  <Application>Microsoft Macintosh PowerPoint</Application>
  <PresentationFormat>Widescreen</PresentationFormat>
  <Paragraphs>115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Heather M</dc:creator>
  <cp:lastModifiedBy>Heather M</cp:lastModifiedBy>
  <cp:revision>95</cp:revision>
  <dcterms:created xsi:type="dcterms:W3CDTF">2024-07-18T18:02:10Z</dcterms:created>
  <dcterms:modified xsi:type="dcterms:W3CDTF">2024-11-07T17:01:27Z</dcterms:modified>
</cp:coreProperties>
</file>