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70"/>
  </p:normalViewPr>
  <p:slideViewPr>
    <p:cSldViewPr snapToGrid="0">
      <p:cViewPr varScale="1">
        <p:scale>
          <a:sx n="124" d="100"/>
          <a:sy n="124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70EE-0A76-034B-B3BD-8D77E208ED8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43EC-C00C-4E47-BFE7-D969BFF3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343EC-C00C-4E47-BFE7-D969BFF3E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D01-288A-A1EA-0427-2F9D8E3C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3A871-3D5A-7D70-F16E-3CF8E647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17C1-8565-4040-C131-41AB7B42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9861-5D05-5493-F1D5-30D532D3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DEA0-C047-EFB7-DF5E-783C355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E483-F647-C235-5F39-EB40A3FF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8A525-AB17-FC5D-3DE6-5859752D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6AE5-6FC2-69C7-F004-B8104627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DDCC-6551-8EA2-06D5-BC4F74B4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B22C-AC09-1929-0397-DA3EBA9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A18BD-A8D9-40F6-325C-6C40DCDCA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36F8-039D-6AA3-711B-22F42D89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5BA-A840-0E86-7262-62B95E42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CD5F-8E9B-1AD6-9DC7-7B6A2DA5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E2AC-52AC-5FE2-93EB-5FC90078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538F-C072-A858-E29A-EAF37185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2ECC-B7AA-9928-8475-65B93252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CF33-2829-2065-29D8-F6407F8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F250-B541-DF10-1619-383CCAC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6F05-07A2-FDA6-9A4B-1EBBFFC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93B2-4851-E61D-B32C-DE4B4FA6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46F45-B5E2-5043-FC52-C4E43194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0A6F-CE8E-31C4-4B99-2F4D637F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C8C4-5D66-8A55-9BA2-816B14C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A425-7AEA-F7D7-0747-8BFDBE5C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27A-5C80-F8C0-6046-6C5D2545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EF0B-CB64-AD61-B595-C39263DB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DC0CF-AFCE-DA28-7982-A8907D57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63DE-FBDA-BB24-D69E-FDD4A4B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3801-5D75-5195-7F1C-396F9967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B285-BD79-8976-2D7B-DA819552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7A3-D2EA-FC81-2F5B-14B73CF9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F2E3-BA24-A63E-03A6-A91DF699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F519-BE91-F20A-6FAF-61B34CA5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947DC-944C-24C0-83A1-9C55F5D57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CF88C-F9CD-6D5D-6F53-25563091F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F6D7-9223-DE76-DAD6-38EF6DE5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51A9C-EFD1-CDC8-3419-4AFE81AF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D38CA-FFDA-4138-147A-0F383A7E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C350-F33A-2018-2F70-2BA8D16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E60FB-AB56-660B-54FD-8CE3AC8E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DC582-7092-1F86-4C60-5F1948C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C879-2F2B-B55E-7CE4-E35449B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8F540-EC75-20EA-E4F1-C13EB257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41D10-530A-684D-D50D-646CB93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C17C-9395-5651-C970-EEBE8B25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7DF4-E6DD-BA06-4BE3-B34CCDA4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309D-B160-5C33-6719-1F99E583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05CA-1A19-8461-239D-8E0BE78F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DA9A-E904-26F5-5DDF-BA8ECD42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509D-18C5-37FF-EA5C-C4F8BB8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98AA-2A8C-714B-6784-4AC2EA1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1FE3-F50D-1D3F-F577-75E6A1A2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F40B-5077-1D5D-B2F8-113490B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757BE-DE4E-4B8D-25BD-BFBC68FE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D58A-D053-8193-A9DC-8A6A3FFA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A155-494A-D5F9-646E-2407513B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C64A-E4F1-4B3F-010E-5B757DA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A2199-03BA-3864-4F50-BBD3BE2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FB8A-5541-0472-E835-C5073B2C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A4BC-D90E-0FD1-D739-B7E221C7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EA33-ED7C-8340-AD6D-B4965999229A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0F68-16ED-F470-945B-834A2AB9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71F-2E26-0BC3-1416-9A310093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7662B804-7820-3F71-02E6-7092A4C03377}"/>
              </a:ext>
            </a:extLst>
          </p:cNvPr>
          <p:cNvSpPr txBox="1"/>
          <p:nvPr/>
        </p:nvSpPr>
        <p:spPr>
          <a:xfrm>
            <a:off x="182878" y="3380636"/>
            <a:ext cx="11424924" cy="7206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 Simulation results.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Boxplots s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distribution of the percent bias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estimates in each simulation scenario, for simulations representing a study of daily county-level power outage exposure and daily county-level hospitalizations in 100 simulated US counties for 1 year. Simulations were repeated 100 times. Percent bias was calculated as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ˆ−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𝛽)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* 100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Figure 1A includes results from simulations using a difference-in-differences study design, while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igure 1B includes results from the case-crossover design. Colors correspond to the true simulated effect size, and the x-axis titles describe each simulation case. There is a dashed line at 0.</a:t>
            </a:r>
            <a:endParaRPr lang="en-CA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AB278-D465-1F61-6662-211639A2F817}"/>
              </a:ext>
            </a:extLst>
          </p:cNvPr>
          <p:cNvSpPr txBox="1"/>
          <p:nvPr/>
        </p:nvSpPr>
        <p:spPr>
          <a:xfrm>
            <a:off x="58418" y="372492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1A: Difference-in-differences simulations: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B4397-E364-11B8-80B6-B2F68DD3B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73"/>
          <a:stretch/>
        </p:blipFill>
        <p:spPr>
          <a:xfrm>
            <a:off x="58418" y="480114"/>
            <a:ext cx="5027932" cy="2842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EF7934-203B-B786-314A-A3D942795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25" t="23999" r="63" b="41108"/>
          <a:stretch/>
        </p:blipFill>
        <p:spPr>
          <a:xfrm>
            <a:off x="9870440" y="43738"/>
            <a:ext cx="1931672" cy="1251378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54D5DC07-55B1-5BEE-8F91-6ED62B706D05}"/>
              </a:ext>
            </a:extLst>
          </p:cNvPr>
          <p:cNvSpPr txBox="1"/>
          <p:nvPr/>
        </p:nvSpPr>
        <p:spPr>
          <a:xfrm>
            <a:off x="45718" y="18603"/>
            <a:ext cx="7863842" cy="3969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results: percent bias in exposure misclassification scenarios  </a:t>
            </a:r>
            <a:endParaRPr lang="en-CA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4AF43-EE36-2498-C421-529572E90F6B}"/>
              </a:ext>
            </a:extLst>
          </p:cNvPr>
          <p:cNvSpPr txBox="1"/>
          <p:nvPr/>
        </p:nvSpPr>
        <p:spPr>
          <a:xfrm>
            <a:off x="5456795" y="415511"/>
            <a:ext cx="2539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1B: Case-crossover simulations: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00A77-0CF1-458C-145E-C1B4CFDC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59515"/>
          <a:stretch/>
        </p:blipFill>
        <p:spPr>
          <a:xfrm>
            <a:off x="5305758" y="541888"/>
            <a:ext cx="5027932" cy="2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9B2443B6-9D64-741C-A81F-4DA6C113A4F3}"/>
              </a:ext>
            </a:extLst>
          </p:cNvPr>
          <p:cNvSpPr txBox="1"/>
          <p:nvPr/>
        </p:nvSpPr>
        <p:spPr>
          <a:xfrm>
            <a:off x="377187" y="5879720"/>
            <a:ext cx="7669534" cy="7581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2: Simulation results.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 describe the percent coverage of 95% confidence intervals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each simulation case. Coverage is calculated as the percentage of 95% confidence intervals including the true simulated effect estimate.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2A includes results from simulations using a difference-in-differences study design, while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2B includes results from the case-crossover design. Colors correspond to the true simulated effect size, and the x-axis titles describe each simulation case. There is a dashed line at 95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73E6D-A0ED-542F-F1A4-8FB3F3B07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884"/>
          <a:stretch/>
        </p:blipFill>
        <p:spPr>
          <a:xfrm>
            <a:off x="377187" y="1347050"/>
            <a:ext cx="5058191" cy="2248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937A3-371A-D810-C2F0-BBBCD3DC9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88" t="37373" r="30" b="39746"/>
          <a:stretch/>
        </p:blipFill>
        <p:spPr>
          <a:xfrm>
            <a:off x="5849946" y="704327"/>
            <a:ext cx="1691640" cy="5145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F68313-F384-16E4-0ECC-3285A5409C53}"/>
              </a:ext>
            </a:extLst>
          </p:cNvPr>
          <p:cNvSpPr/>
          <p:nvPr/>
        </p:nvSpPr>
        <p:spPr>
          <a:xfrm>
            <a:off x="2182761" y="1236816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1B688E-DB88-FF3D-6560-E5325DCF04BB}"/>
              </a:ext>
            </a:extLst>
          </p:cNvPr>
          <p:cNvSpPr/>
          <p:nvPr/>
        </p:nvSpPr>
        <p:spPr>
          <a:xfrm>
            <a:off x="3751009" y="1379385"/>
            <a:ext cx="117987" cy="163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CE12E-961C-4D0B-F209-9C27D9235598}"/>
              </a:ext>
            </a:extLst>
          </p:cNvPr>
          <p:cNvSpPr/>
          <p:nvPr/>
        </p:nvSpPr>
        <p:spPr>
          <a:xfrm>
            <a:off x="5378249" y="1101623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E4107-F54B-3C29-F5BC-55239B77E9AB}"/>
              </a:ext>
            </a:extLst>
          </p:cNvPr>
          <p:cNvSpPr/>
          <p:nvPr/>
        </p:nvSpPr>
        <p:spPr>
          <a:xfrm>
            <a:off x="6808844" y="1101622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3F32F9-E9AC-A4A3-F3B6-50776AAA35A5}"/>
              </a:ext>
            </a:extLst>
          </p:cNvPr>
          <p:cNvSpPr/>
          <p:nvPr/>
        </p:nvSpPr>
        <p:spPr>
          <a:xfrm>
            <a:off x="8300297" y="1286214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2FC87-B156-D70F-36D6-823C3EA58D9D}"/>
              </a:ext>
            </a:extLst>
          </p:cNvPr>
          <p:cNvSpPr/>
          <p:nvPr/>
        </p:nvSpPr>
        <p:spPr>
          <a:xfrm>
            <a:off x="9817519" y="1358183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05128-502A-4570-01AB-2BB4DC29B341}"/>
              </a:ext>
            </a:extLst>
          </p:cNvPr>
          <p:cNvSpPr/>
          <p:nvPr/>
        </p:nvSpPr>
        <p:spPr>
          <a:xfrm>
            <a:off x="3755922" y="3665389"/>
            <a:ext cx="117987" cy="163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3A2E8-1B6C-803C-31A1-F2E6F9D4092F}"/>
              </a:ext>
            </a:extLst>
          </p:cNvPr>
          <p:cNvSpPr txBox="1"/>
          <p:nvPr/>
        </p:nvSpPr>
        <p:spPr>
          <a:xfrm>
            <a:off x="377188" y="1109025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2A: Difference-in-differences 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FB3D1-B09A-835D-134F-E2EAE7BFE8DB}"/>
              </a:ext>
            </a:extLst>
          </p:cNvPr>
          <p:cNvSpPr txBox="1"/>
          <p:nvPr/>
        </p:nvSpPr>
        <p:spPr>
          <a:xfrm>
            <a:off x="377186" y="3448345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2B: Case-crossover simulations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FDED645E-9591-3275-2DCC-285633057968}"/>
              </a:ext>
            </a:extLst>
          </p:cNvPr>
          <p:cNvSpPr txBox="1"/>
          <p:nvPr/>
        </p:nvSpPr>
        <p:spPr>
          <a:xfrm>
            <a:off x="377041" y="724147"/>
            <a:ext cx="3412928" cy="36992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results: coverage</a:t>
            </a:r>
            <a:endParaRPr lang="en-CA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F763F5-6FA9-E34B-23EC-D1CA2E107F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8" r="30" b="63293"/>
          <a:stretch/>
        </p:blipFill>
        <p:spPr>
          <a:xfrm>
            <a:off x="4157306" y="336250"/>
            <a:ext cx="1691640" cy="82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DB5043-7B0A-5734-6F5A-7F031250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1356"/>
          <a:stretch/>
        </p:blipFill>
        <p:spPr>
          <a:xfrm>
            <a:off x="377041" y="3771707"/>
            <a:ext cx="5001208" cy="2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DB706-A4B0-A11E-FEB5-8B8DAC33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54193"/>
              </p:ext>
            </p:extLst>
          </p:nvPr>
        </p:nvGraphicFramePr>
        <p:xfrm>
          <a:off x="525453" y="1524477"/>
          <a:ext cx="5487596" cy="196596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1899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</a:tblGrid>
              <a:tr h="420620">
                <a:tc gridSpan="4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1A: Results from difference-in-differences study design simulations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76502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models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4 hr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12 hr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(96)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(95)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-78 (80)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(94)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 (38)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(88)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(69)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-69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E2A774-C13E-61AC-41FA-50CC911D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40394"/>
              </p:ext>
            </p:extLst>
          </p:nvPr>
        </p:nvGraphicFramePr>
        <p:xfrm>
          <a:off x="525453" y="3541852"/>
          <a:ext cx="5492948" cy="19659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3237">
                  <a:extLst>
                    <a:ext uri="{9D8B030D-6E8A-4147-A177-3AD203B41FA5}">
                      <a16:colId xmlns:a16="http://schemas.microsoft.com/office/drawing/2014/main" val="3663354628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227025307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3738960783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1908105246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1B: Results from case-crossover study design simulations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597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4 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12 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8191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(83)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(80)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 (39)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145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 (69)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(75)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-68 (7)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608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(70)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(36)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8324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F5C9F3-444C-46A2-5038-FE892489BBD7}"/>
              </a:ext>
            </a:extLst>
          </p:cNvPr>
          <p:cNvSpPr txBox="1"/>
          <p:nvPr/>
        </p:nvSpPr>
        <p:spPr>
          <a:xfrm>
            <a:off x="525453" y="370977"/>
            <a:ext cx="1022623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3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3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Simulation results. Tables show the average percent bias of the effect estimates in each simulation scenario, for simulations representing a study of daily county-level power outage exposure and daily county-level hospitalizations in 100 simulated US counties for 1 year. Simulations were repeated 100 times. Percent bias was calculated as 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𝛽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ˆ−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𝛽) / 𝛽 } * 100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Tables also show coverage: the percentage of 95% confidence intervals including the true simulated effect estimate. Table 1A shows results from simulations using a difference-in-differences design, and Table 1B shows results from simulations using a case-crossover design. </a:t>
            </a:r>
          </a:p>
        </p:txBody>
      </p:sp>
    </p:spTree>
    <p:extLst>
      <p:ext uri="{BB962C8B-B14F-4D97-AF65-F5344CB8AC3E}">
        <p14:creationId xmlns:p14="http://schemas.microsoft.com/office/powerpoint/2010/main" val="9930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5BCD-E200-42BB-8098-35296347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83712"/>
              </p:ext>
            </p:extLst>
          </p:nvPr>
        </p:nvGraphicFramePr>
        <p:xfrm>
          <a:off x="514023" y="2610328"/>
          <a:ext cx="9270060" cy="20219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54012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514538102"/>
                    </a:ext>
                  </a:extLst>
                </a:gridCol>
              </a:tblGrid>
              <a:tr h="586600">
                <a:tc gridSpan="4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1B: Results from case-crossover study design simulations, select cases of missingness 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l"/>
                      <a:endParaRPr lang="en-CA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654982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missing data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-9.1%</a:t>
                      </a: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(95.8%)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-6.3% 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(90.5%)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-38.4% (80.6%)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-57.6% (80.6%)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 (95.7%)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-11.2% (87.5%)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-30.7% (66.0%)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-51.8% (49.0%)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-1.8% (95.6%)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-13.8% (75.2%)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-32.6% (47.9%)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-48.8% (19.1%)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6186C2-6B58-E490-CC4E-C921DBF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72963"/>
              </p:ext>
            </p:extLst>
          </p:nvPr>
        </p:nvGraphicFramePr>
        <p:xfrm>
          <a:off x="422582" y="362428"/>
          <a:ext cx="9270060" cy="2021903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54012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514538102"/>
                    </a:ext>
                  </a:extLst>
                </a:gridCol>
              </a:tblGrid>
              <a:tr h="586600">
                <a:tc gridSpan="4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1A: Results from difference-in-differences study design simulations, select cases of missingness 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l"/>
                      <a:endParaRPr lang="en-CA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654982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missing data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-8.9%</a:t>
                      </a:r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(94.9%)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-11.0% 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(92.9%)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-30.1% (88.9%)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-54.2% (89.9%)</a:t>
                      </a:r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0.4% (93.9%)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-8.7% (90.9%)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-31.0% (77.8%)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-54.4% (63.6%)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-1.3% (88.9%)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-13.3% (74.7%)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-33.3% (44.4%)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-50.5% (18.2%)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27C47-8715-D88C-1A23-B2E64B207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84214"/>
              </p:ext>
            </p:extLst>
          </p:nvPr>
        </p:nvGraphicFramePr>
        <p:xfrm>
          <a:off x="514023" y="5041424"/>
          <a:ext cx="10305288" cy="1539240"/>
        </p:xfrm>
        <a:graphic>
          <a:graphicData uri="http://schemas.openxmlformats.org/drawingml/2006/table">
            <a:tbl>
              <a:tblPr/>
              <a:tblGrid>
                <a:gridCol w="841248">
                  <a:extLst>
                    <a:ext uri="{9D8B030D-6E8A-4147-A177-3AD203B41FA5}">
                      <a16:colId xmlns:a16="http://schemas.microsoft.com/office/drawing/2014/main" val="1799810274"/>
                    </a:ext>
                  </a:extLst>
                </a:gridCol>
                <a:gridCol w="2208276">
                  <a:extLst>
                    <a:ext uri="{9D8B030D-6E8A-4147-A177-3AD203B41FA5}">
                      <a16:colId xmlns:a16="http://schemas.microsoft.com/office/drawing/2014/main" val="3690122679"/>
                    </a:ext>
                  </a:extLst>
                </a:gridCol>
                <a:gridCol w="2418588">
                  <a:extLst>
                    <a:ext uri="{9D8B030D-6E8A-4147-A177-3AD203B41FA5}">
                      <a16:colId xmlns:a16="http://schemas.microsoft.com/office/drawing/2014/main" val="2878935439"/>
                    </a:ext>
                  </a:extLst>
                </a:gridCol>
                <a:gridCol w="2418588">
                  <a:extLst>
                    <a:ext uri="{9D8B030D-6E8A-4147-A177-3AD203B41FA5}">
                      <a16:colId xmlns:a16="http://schemas.microsoft.com/office/drawing/2014/main" val="3097784857"/>
                    </a:ext>
                  </a:extLst>
                </a:gridCol>
                <a:gridCol w="2418588">
                  <a:extLst>
                    <a:ext uri="{9D8B030D-6E8A-4147-A177-3AD203B41FA5}">
                      <a16:colId xmlns:a16="http://schemas.microsoft.com/office/drawing/2014/main" val="1395931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effect_size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0% of counties missing 0%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80% of counties missing 80%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50% of counties missing 80%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20% of counties missing 80% of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00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.5% increase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-8.9% (94.9%)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-54.2% (89.9%)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-29.5% (90.9%)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-17.5% (94.9%)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48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1% increase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0.4% (93.9%)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-54.4% (63.6%)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-33% (81.8%)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-13.3% (96%)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3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5% increase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-1.3% (88.9%)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-50.5% (18.2%)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-35.5% (19.2%)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-18% (40.4%)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38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1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70679-D43E-20CE-D0F3-98BB752FF87C}"/>
              </a:ext>
            </a:extLst>
          </p:cNvPr>
          <p:cNvSpPr txBox="1"/>
          <p:nvPr/>
        </p:nvSpPr>
        <p:spPr>
          <a:xfrm>
            <a:off x="742950" y="788671"/>
            <a:ext cx="130644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|</a:t>
            </a:r>
            <a:r>
              <a:rPr lang="en-US" sz="1400" dirty="0" err="1"/>
              <a:t>effect_size</a:t>
            </a:r>
            <a:r>
              <a:rPr lang="en-US" sz="1400" dirty="0"/>
              <a:t>  | mean_percent_bias_80_80| mean_percent_bias_80_50| mean_percent_bias_80_20| coverage_80_80| coverage_80_50| coverage_80_20|</a:t>
            </a:r>
          </a:p>
          <a:p>
            <a:r>
              <a:rPr lang="en-US" sz="1400" dirty="0"/>
              <a:t>|:------------|-----------------------:|-----------------------:|-----------------------:|--------------:|--------------:|--------------:|</a:t>
            </a:r>
          </a:p>
          <a:p>
            <a:r>
              <a:rPr lang="en-US" sz="1400" dirty="0"/>
              <a:t>|.5% increase |               -57.64503|               -38.38967|                -6.33103|       80.85106|       80.64516|       90.52632|</a:t>
            </a:r>
          </a:p>
          <a:p>
            <a:r>
              <a:rPr lang="en-US" sz="1400" dirty="0"/>
              <a:t>|1% increase  |               -51.82795|               -30.72747|               -11.23662|       48.97959|       65.97938|       87.50000|</a:t>
            </a:r>
          </a:p>
          <a:p>
            <a:r>
              <a:rPr lang="en-US" sz="1400" dirty="0"/>
              <a:t>|5% increase  |               -48.81851|               -32.58425|               -13.83406|       19.14894|       47.87234|       75.26882|</a:t>
            </a:r>
          </a:p>
        </p:txBody>
      </p:sp>
    </p:spTree>
    <p:extLst>
      <p:ext uri="{BB962C8B-B14F-4D97-AF65-F5344CB8AC3E}">
        <p14:creationId xmlns:p14="http://schemas.microsoft.com/office/powerpoint/2010/main" val="23159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1031</Words>
  <Application>Microsoft Macintosh PowerPoint</Application>
  <PresentationFormat>Widescreen</PresentationFormat>
  <Paragraphs>115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87</cp:revision>
  <dcterms:created xsi:type="dcterms:W3CDTF">2024-07-18T18:02:10Z</dcterms:created>
  <dcterms:modified xsi:type="dcterms:W3CDTF">2024-10-24T01:15:19Z</dcterms:modified>
</cp:coreProperties>
</file>