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1"/>
    <p:restoredTop sz="94571"/>
  </p:normalViewPr>
  <p:slideViewPr>
    <p:cSldViewPr snapToGrid="0">
      <p:cViewPr varScale="1">
        <p:scale>
          <a:sx n="84" d="100"/>
          <a:sy n="84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7862-5A9F-FB8E-EA16-0B64A17FD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E7920-5BA5-9ABA-249C-CD0B949B3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FB9D-58BC-6A13-7ACC-95380CF4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7E4-D6DF-0A4C-AF94-48C8E6F3E71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D9ED4-30A8-FD05-762B-07094645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9F546-E041-D7AE-AFFB-D348DB93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1ABF-963C-974B-9170-B2A095B7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B1FF-9E48-D070-ED73-C9F56DFC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690AB-FDDA-74B8-DC08-EA66AF3E6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6222C-98AD-DB23-DFF5-97EB0DFC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7E4-D6DF-0A4C-AF94-48C8E6F3E71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D54CC-44E7-766E-4DA5-C9A9057B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F89C4-5E8D-8609-F50C-23B78A47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1ABF-963C-974B-9170-B2A095B7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8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3029C-3118-AA57-15F0-AC99B3533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BB14F-FB8A-BC3F-656E-9FDD5E06A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8E23-B27A-E2B7-E632-26DEF16E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7E4-D6DF-0A4C-AF94-48C8E6F3E71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3CF8-8B1A-CE21-C4AF-837A9219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7265-87B5-E561-584D-C9F19A7D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1ABF-963C-974B-9170-B2A095B7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704A-CD46-97FA-5D10-24E03916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18CB-25E1-3FA8-1D04-2C01F27C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5D926-CB95-592A-7023-6AC0EF99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7E4-D6DF-0A4C-AF94-48C8E6F3E71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3F01-6DFC-1C02-1147-1157F03F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5321F-E834-5700-6D3F-8D0D9EE7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1ABF-963C-974B-9170-B2A095B7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5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9262-6A9E-EA91-FECE-1090E25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CFF2E-D9D3-C702-7F0B-ED22D57D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A0B27-5A8F-E9E8-7E64-83B54380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7E4-D6DF-0A4C-AF94-48C8E6F3E71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470F-E062-FB98-B821-8E581683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3B729-1CD2-DF28-78B0-6493B1AB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1ABF-963C-974B-9170-B2A095B7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99F9-8451-6752-1D52-F1868968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2D6F-3CA8-4C3D-BCE6-17072BAC7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E021A-F3DA-2ED8-E1B4-6ABBD08B5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09D4B-5496-90B4-9867-F15E1B53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7E4-D6DF-0A4C-AF94-48C8E6F3E71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30150-0D3C-3390-4401-BE1FFE5C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B785-1B39-8500-DB5D-71F28F20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1ABF-963C-974B-9170-B2A095B7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2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6712-196E-8324-D3BB-D5263470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5C70-3D36-037A-6974-92F2B1B6C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6ED66-0308-7064-D826-DEC5E026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E641A-4A89-37C7-B022-9B82C1ED4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BA08D-94F8-DCC0-11A0-370DB6170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81C94-86E7-FDAB-39AA-A5F3F60C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7E4-D6DF-0A4C-AF94-48C8E6F3E71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93764-13EF-95A2-3F65-DD9663C7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E1038-6A59-4121-BDC1-CCF4D604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1ABF-963C-974B-9170-B2A095B7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1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6DF2-D1CD-57EF-ABF7-8EA0DADB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FBAF8-167D-047C-29DE-4C695344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7E4-D6DF-0A4C-AF94-48C8E6F3E71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0A523-B7E7-F69D-C8BB-D729182A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17885-D803-2750-8A56-7A3E5E3B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1ABF-963C-974B-9170-B2A095B7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6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BC9B8-BB57-CD71-84FB-966D0ACD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7E4-D6DF-0A4C-AF94-48C8E6F3E71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4169B-F7FB-5823-EDE5-987E979E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0A206-3FE7-3424-49CB-AE197C87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1ABF-963C-974B-9170-B2A095B7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25FE-46D0-E76C-5AA9-979AEC60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8C1A-4009-60FA-1D58-5D366EBC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A759-659A-3C0F-9B6D-99E86E5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FA0FC-E239-FACC-706E-DD3C1665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7E4-D6DF-0A4C-AF94-48C8E6F3E71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C846F-3359-19B2-760A-ACB38B0D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58C9-C952-6E11-D0CB-82863021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1ABF-963C-974B-9170-B2A095B7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47A7-9179-857D-72BA-BBC49D20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02B61-2F0A-6569-26F7-A16C6FBBC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E8D36-A261-2D5A-346E-E3E5E99AD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B1C2B-CD6C-2ACB-9469-34FC4EF8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3E7E4-D6DF-0A4C-AF94-48C8E6F3E71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4712-3B0A-096A-C7A1-B376BEDA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2F00-02B6-B5A8-6331-ADFC8AF0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1ABF-963C-974B-9170-B2A095B7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5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CFD08-A1D1-943E-B4BE-7928ED49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3D091-8DA7-AC3A-E604-94BDE3C8C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87A5-6961-8812-B70B-42BEB7D61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E7E4-D6DF-0A4C-AF94-48C8E6F3E71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E54F-8AFF-04A9-8CC2-9697E6ECD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7AA56-BBB9-66B4-92AE-4262B46C4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1ABF-963C-974B-9170-B2A095B78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16F06A-0C57-1904-055A-ED90E598EE9E}"/>
              </a:ext>
            </a:extLst>
          </p:cNvPr>
          <p:cNvSpPr txBox="1"/>
          <p:nvPr/>
        </p:nvSpPr>
        <p:spPr>
          <a:xfrm>
            <a:off x="163523" y="459038"/>
            <a:ext cx="1966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Data: Raw 1-hour resolution county-level data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E114C-F78E-7E16-4CC9-B597AE89AB9B}"/>
              </a:ext>
            </a:extLst>
          </p:cNvPr>
          <p:cNvSpPr txBox="1"/>
          <p:nvPr/>
        </p:nvSpPr>
        <p:spPr>
          <a:xfrm>
            <a:off x="4064294" y="420910"/>
            <a:ext cx="2310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 series of county-hours with/without  power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5CADA-68A3-72F1-7110-6CBBF943CC6C}"/>
              </a:ext>
            </a:extLst>
          </p:cNvPr>
          <p:cNvSpPr txBox="1"/>
          <p:nvPr/>
        </p:nvSpPr>
        <p:spPr>
          <a:xfrm>
            <a:off x="163523" y="1382368"/>
            <a:ext cx="17929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Description: Counts of customers served and customers without power for each hour in each county covering the continental US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B53B3-FB0F-FB3C-33D4-3CF3DFA2AF96}"/>
              </a:ext>
            </a:extLst>
          </p:cNvPr>
          <p:cNvSpPr txBox="1"/>
          <p:nvPr/>
        </p:nvSpPr>
        <p:spPr>
          <a:xfrm>
            <a:off x="4039943" y="1487018"/>
            <a:ext cx="23346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series indicating if there is a power outage in each county-hour covering the continental US. Power outage is on if percentage of customers without power in a county is &gt;= X% threshold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9886C-64F5-FC1A-2473-D659B7E5EA14}"/>
              </a:ext>
            </a:extLst>
          </p:cNvPr>
          <p:cNvSpPr txBox="1"/>
          <p:nvPr/>
        </p:nvSpPr>
        <p:spPr>
          <a:xfrm>
            <a:off x="9459896" y="459038"/>
            <a:ext cx="2189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analytic exposure data: Time series of county-days with/without power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DC3EC-D1D9-39B2-7A96-0E1FE7220173}"/>
              </a:ext>
            </a:extLst>
          </p:cNvPr>
          <p:cNvSpPr txBox="1"/>
          <p:nvPr/>
        </p:nvSpPr>
        <p:spPr>
          <a:xfrm>
            <a:off x="9459896" y="1852071"/>
            <a:ext cx="2033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series indicating if there is a power outage in each county-day covering the continental US. Power outage is on if there are N or more consecutive hours are without power in a 24-hour period in a county. 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F6CEB1C-DD70-96F5-569E-CAA9618EF568}"/>
              </a:ext>
            </a:extLst>
          </p:cNvPr>
          <p:cNvSpPr/>
          <p:nvPr/>
        </p:nvSpPr>
        <p:spPr>
          <a:xfrm>
            <a:off x="2393097" y="200013"/>
            <a:ext cx="1271492" cy="1328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0D51E6-12D8-77D8-D8C2-41740FDE6777}"/>
              </a:ext>
            </a:extLst>
          </p:cNvPr>
          <p:cNvSpPr txBox="1"/>
          <p:nvPr/>
        </p:nvSpPr>
        <p:spPr>
          <a:xfrm>
            <a:off x="2130328" y="1738967"/>
            <a:ext cx="15342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binary hourly definition of power outage: outage is on if percentage of customers without power in a one-hour period in the county is &gt;=X%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4AA4B-992D-BD4A-E061-5D3F8926B5CC}"/>
              </a:ext>
            </a:extLst>
          </p:cNvPr>
          <p:cNvSpPr txBox="1"/>
          <p:nvPr/>
        </p:nvSpPr>
        <p:spPr>
          <a:xfrm>
            <a:off x="7595790" y="1856349"/>
            <a:ext cx="153426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Apply binary daily definition of power outage: outage is on if there are N or more consecutive hours are without power in a24-hour period in a county. (N is health-relevant duration)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0738594-CB19-618B-E8A2-DDEFC51D1143}"/>
              </a:ext>
            </a:extLst>
          </p:cNvPr>
          <p:cNvSpPr/>
          <p:nvPr/>
        </p:nvSpPr>
        <p:spPr>
          <a:xfrm>
            <a:off x="7517050" y="330474"/>
            <a:ext cx="1271492" cy="1328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0474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C5D6B4-C351-D87A-ED85-A6784DC87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309919"/>
              </p:ext>
            </p:extLst>
          </p:nvPr>
        </p:nvGraphicFramePr>
        <p:xfrm>
          <a:off x="274320" y="180340"/>
          <a:ext cx="1161288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576">
                  <a:extLst>
                    <a:ext uri="{9D8B030D-6E8A-4147-A177-3AD203B41FA5}">
                      <a16:colId xmlns:a16="http://schemas.microsoft.com/office/drawing/2014/main" val="2168223507"/>
                    </a:ext>
                  </a:extLst>
                </a:gridCol>
                <a:gridCol w="2322576">
                  <a:extLst>
                    <a:ext uri="{9D8B030D-6E8A-4147-A177-3AD203B41FA5}">
                      <a16:colId xmlns:a16="http://schemas.microsoft.com/office/drawing/2014/main" val="1222540362"/>
                    </a:ext>
                  </a:extLst>
                </a:gridCol>
                <a:gridCol w="2322576">
                  <a:extLst>
                    <a:ext uri="{9D8B030D-6E8A-4147-A177-3AD203B41FA5}">
                      <a16:colId xmlns:a16="http://schemas.microsoft.com/office/drawing/2014/main" val="360036744"/>
                    </a:ext>
                  </a:extLst>
                </a:gridCol>
                <a:gridCol w="2322576">
                  <a:extLst>
                    <a:ext uri="{9D8B030D-6E8A-4147-A177-3AD203B41FA5}">
                      <a16:colId xmlns:a16="http://schemas.microsoft.com/office/drawing/2014/main" val="2481886170"/>
                    </a:ext>
                  </a:extLst>
                </a:gridCol>
                <a:gridCol w="2322576">
                  <a:extLst>
                    <a:ext uri="{9D8B030D-6E8A-4147-A177-3AD203B41FA5}">
                      <a16:colId xmlns:a16="http://schemas.microsoft.com/office/drawing/2014/main" val="2332866588"/>
                    </a:ext>
                  </a:extLst>
                </a:gridCol>
              </a:tblGrid>
              <a:tr h="1346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Raw 1-hour resolution county-level data  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Aggregate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Time series of county-hours with/without  power 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Aggregate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Final analytic exposure data: Time series of county-days with/without power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33118"/>
                  </a:ext>
                </a:extLst>
              </a:tr>
              <a:tr h="3365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Description: Counts of customers served and customers without power for each hour in each county covering the continental US, 2018-2020.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 of aggregation: Apply binary definition of power outage to each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hour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 Outage is on in county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in hour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J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if there are more than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K 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% of customers served in that hour without power.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is an arbitrary cut point.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Description: Time series indicating if there is a power outage in each county-hour covering the continental US 2018-2020. Power outage is on in county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hour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if percentage of customers without power in hour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is &gt;=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%, a cut point.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Method of aggregation: Apply binary </a:t>
                      </a:r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daily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definition of power outage: outage is on if there are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or more consecutive hours are without power in a 24-hour period in a county. (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is health-relevant duration).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Description: Time series indicating if there is a power outage in each county-day covering the continental US. Power outage is on if there are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or more consecutive hours without power in a 24-hour period.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4773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D3947CF3-1561-3A25-CFFB-46B5460F903A}"/>
              </a:ext>
            </a:extLst>
          </p:cNvPr>
          <p:cNvSpPr/>
          <p:nvPr/>
        </p:nvSpPr>
        <p:spPr>
          <a:xfrm>
            <a:off x="2758857" y="543693"/>
            <a:ext cx="929223" cy="318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D0BA433-AD87-D2FA-BE6B-8C1CD74C0ABC}"/>
              </a:ext>
            </a:extLst>
          </p:cNvPr>
          <p:cNvSpPr/>
          <p:nvPr/>
        </p:nvSpPr>
        <p:spPr>
          <a:xfrm>
            <a:off x="7437537" y="497973"/>
            <a:ext cx="929223" cy="3184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16300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407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M</dc:creator>
  <cp:lastModifiedBy>Heather M</cp:lastModifiedBy>
  <cp:revision>22</cp:revision>
  <dcterms:created xsi:type="dcterms:W3CDTF">2024-07-03T20:51:10Z</dcterms:created>
  <dcterms:modified xsi:type="dcterms:W3CDTF">2024-07-16T21:19:10Z</dcterms:modified>
</cp:coreProperties>
</file>