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11"/>
  </p:normalViewPr>
  <p:slideViewPr>
    <p:cSldViewPr snapToGrid="0">
      <p:cViewPr>
        <p:scale>
          <a:sx n="110" d="100"/>
          <a:sy n="110" d="100"/>
        </p:scale>
        <p:origin x="87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A70EE-0A76-034B-B3BD-8D77E208ED84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343EC-C00C-4E47-BFE7-D969BFF3E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30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A343EC-C00C-4E47-BFE7-D969BFF3E3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54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2D01-288A-A1EA-0427-2F9D8E3C47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3A871-3D5A-7D70-F16E-3CF8E6478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117C1-8565-4040-C131-41AB7B42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9861-5D05-5493-F1D5-30D532D3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DEA0-C047-EFB7-DF5E-783C3559A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44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E483-F647-C235-5F39-EB40A3FF5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A8A525-AB17-FC5D-3DE6-5859752D7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A6AE5-6FC2-69C7-F004-B8104627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DDDCC-6551-8EA2-06D5-BC4F74B4E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5B22C-AC09-1929-0397-DA3EBA98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7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A18BD-A8D9-40F6-325C-6C40DCDCA5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536F8-039D-6AA3-711B-22F42D890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265BA-A840-0E86-7262-62B95E42C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CD5F-8E9B-1AD6-9DC7-7B6A2DA5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CE2AC-52AC-5FE2-93EB-5FC90078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93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A538F-C072-A858-E29A-EAF371850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22ECC-B7AA-9928-8475-65B93252D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8CF33-2829-2065-29D8-F6407F8AD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6F250-B541-DF10-1619-383CCAC59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D6F05-07A2-FDA6-9A4B-1EBBFFC3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83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293B2-4851-E61D-B32C-DE4B4FA6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46F45-B5E2-5043-FC52-C4E43194C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50A6F-CE8E-31C4-4B99-2F4D637F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9C8C4-5D66-8A55-9BA2-816B14CC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DA425-7AEA-F7D7-0747-8BFDBE5C3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700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027A-5C80-F8C0-6046-6C5D2545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2EF0B-CB64-AD61-B595-C39263DB6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DC0CF-AFCE-DA28-7982-A8907D570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8063DE-FBDA-BB24-D69E-FDD4A4B3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1F3801-5D75-5195-7F1C-396F9967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7B285-BD79-8976-2D7B-DA819552F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7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A7A3-D2EA-FC81-2F5B-14B73CF9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AF2E3-BA24-A63E-03A6-A91DF699E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DF519-BE91-F20A-6FAF-61B34CA59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947DC-944C-24C0-83A1-9C55F5D57C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CF88C-F9CD-6D5D-6F53-25563091F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DF6D7-9223-DE76-DAD6-38EF6DE50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351A9C-EFD1-CDC8-3419-4AFE81AFC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7D38CA-FFDA-4138-147A-0F383A7E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98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C350-F33A-2018-2F70-2BA8D160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E60FB-AB56-660B-54FD-8CE3AC8E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2DC582-7092-1F86-4C60-5F1948C0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8C879-2F2B-B55E-7CE4-E35449B4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54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78F540-EC75-20EA-E4F1-C13EB2577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41D10-530A-684D-D50D-646CB93D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0C17C-9395-5651-C970-EEBE8B25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4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87DF4-E6DD-BA06-4BE3-B34CCDA4E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0309D-B160-5C33-6719-1F99E5831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705CA-1A19-8461-239D-8E0BE78F4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FDA9A-E904-26F5-5DDF-BA8ECD421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C8509D-18C5-37FF-EA5C-C4F8BB808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098AA-2A8C-714B-6784-4AC2EA1A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1FE3-F50D-1D3F-F577-75E6A1A22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9F40B-5077-1D5D-B2F8-113490B67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757BE-DE4E-4B8D-25BD-BFBC68FEE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6D58A-D053-8193-A9DC-8A6A3FFA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EA33-ED7C-8340-AD6D-B4965999229A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8DA155-494A-D5F9-646E-2407513B9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3C64A-E4F1-4B3F-010E-5B757DA0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66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A2199-03BA-3864-4F50-BBD3BE2A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4FB8A-5541-0472-E835-C5073B2C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6A4BC-D90E-0FD1-D739-B7E221C7AA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39EA33-ED7C-8340-AD6D-B4965999229A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50F68-16ED-F470-945B-834A2AB95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FB71F-2E26-0BC3-1416-9A310093F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E6036-5CF6-5945-9C91-0F77A7A3E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6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7662B804-7820-3F71-02E6-7092A4C03377}"/>
              </a:ext>
            </a:extLst>
          </p:cNvPr>
          <p:cNvSpPr txBox="1"/>
          <p:nvPr/>
        </p:nvSpPr>
        <p:spPr>
          <a:xfrm>
            <a:off x="377188" y="6195140"/>
            <a:ext cx="11424924" cy="72061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1: Simulation results. </a:t>
            </a:r>
            <a:r>
              <a:rPr lang="en-CA" sz="1050" kern="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Boxplots s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distribution of the percent bias </a:t>
            </a:r>
            <a:r>
              <a:rPr lang="en-CA" sz="1050" kern="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 estimates in each simulation scenario, for simulations representing a study of daily county-level power outage exposure and daily county-level hospitalizations in 100 simulated US counties for 1 year. Simulations were repeated 100 times. Percent bias was calculated as </a:t>
            </a:r>
            <a:r>
              <a:rPr lang="en-CA" sz="1050" i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CA" sz="1050" i="1" kern="1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𝛽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ˆ−</a:t>
            </a:r>
            <a:r>
              <a:rPr lang="en-CA" sz="1050" i="1" kern="1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𝛽) </a:t>
            </a:r>
            <a:r>
              <a:rPr lang="en-CA" sz="1050" i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CA" sz="1050" i="1" kern="1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𝛽 </a:t>
            </a:r>
            <a:r>
              <a:rPr lang="en-CA" sz="1050" i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* 100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Figure 1A includes results from simulations using a difference-in-differences study design, while </a:t>
            </a:r>
            <a:r>
              <a:rPr lang="en-CA" sz="1050" kern="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igure 1B includes results from the case-crossover design. Colors correspond to the true simulated effect size, and the x-axis titles describe each simulation case. There is a dashed line at 0.</a:t>
            </a:r>
            <a:endParaRPr lang="en-CA" sz="1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AAB278-D465-1F61-6662-211639A2F817}"/>
              </a:ext>
            </a:extLst>
          </p:cNvPr>
          <p:cNvSpPr txBox="1"/>
          <p:nvPr/>
        </p:nvSpPr>
        <p:spPr>
          <a:xfrm>
            <a:off x="389888" y="372492"/>
            <a:ext cx="3065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Figure 1A: Difference-in-differences simulations: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87B4397-E364-11B8-80B6-B2F68DD3B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342"/>
          <a:stretch/>
        </p:blipFill>
        <p:spPr>
          <a:xfrm>
            <a:off x="389888" y="480114"/>
            <a:ext cx="10902080" cy="28427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EF7934-203B-B786-314A-A3D942795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7625" t="23999" r="63" b="41108"/>
          <a:stretch/>
        </p:blipFill>
        <p:spPr>
          <a:xfrm>
            <a:off x="9169796" y="-126239"/>
            <a:ext cx="1931672" cy="1251378"/>
          </a:xfrm>
          <a:prstGeom prst="rect">
            <a:avLst/>
          </a:prstGeom>
        </p:spPr>
      </p:pic>
      <p:sp>
        <p:nvSpPr>
          <p:cNvPr id="18" name="Text Box 2">
            <a:extLst>
              <a:ext uri="{FF2B5EF4-FFF2-40B4-BE49-F238E27FC236}">
                <a16:creationId xmlns:a16="http://schemas.microsoft.com/office/drawing/2014/main" id="{54D5DC07-55B1-5BEE-8F91-6ED62B706D05}"/>
              </a:ext>
            </a:extLst>
          </p:cNvPr>
          <p:cNvSpPr txBox="1"/>
          <p:nvPr/>
        </p:nvSpPr>
        <p:spPr>
          <a:xfrm>
            <a:off x="377188" y="18603"/>
            <a:ext cx="3412928" cy="36992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Simulation results: percent bias </a:t>
            </a:r>
            <a:endParaRPr lang="en-CA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74AF43-EE36-2498-C421-529572E90F6B}"/>
              </a:ext>
            </a:extLst>
          </p:cNvPr>
          <p:cNvSpPr txBox="1"/>
          <p:nvPr/>
        </p:nvSpPr>
        <p:spPr>
          <a:xfrm>
            <a:off x="377188" y="3155719"/>
            <a:ext cx="25394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Figure 1B: Case-crossover simulations: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200A77-0CF1-458C-145E-C1B4CFDCF87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2218"/>
          <a:stretch/>
        </p:blipFill>
        <p:spPr>
          <a:xfrm>
            <a:off x="389887" y="3448366"/>
            <a:ext cx="10902080" cy="283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82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>
            <a:extLst>
              <a:ext uri="{FF2B5EF4-FFF2-40B4-BE49-F238E27FC236}">
                <a16:creationId xmlns:a16="http://schemas.microsoft.com/office/drawing/2014/main" id="{9B2443B6-9D64-741C-A81F-4DA6C113A4F3}"/>
              </a:ext>
            </a:extLst>
          </p:cNvPr>
          <p:cNvSpPr txBox="1"/>
          <p:nvPr/>
        </p:nvSpPr>
        <p:spPr>
          <a:xfrm>
            <a:off x="377186" y="5879720"/>
            <a:ext cx="11437627" cy="758190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2: Simulation results. </a:t>
            </a:r>
            <a:r>
              <a:rPr lang="en-CA" sz="1050" kern="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Plots describe the percent coverage of 95% confidence intervals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each simulation case. Coverage is calculated as the percentage of 95% confidence intervals including the true simulated effect estimate. </a:t>
            </a:r>
            <a:r>
              <a:rPr lang="en-CA" sz="1050" kern="1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CA" sz="1050" kern="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2A 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includes results from simulations using a difference-in-differences study design, while </a:t>
            </a:r>
            <a:r>
              <a:rPr lang="en-CA" sz="1050" kern="1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</a:t>
            </a:r>
            <a:r>
              <a:rPr lang="en-CA" sz="1050" kern="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2B 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includes results from the case-crossover design. Colors correspond to the true simulated effect size, and the x-axis titles describe each simulation case. There is a dashed line at 95</a:t>
            </a:r>
            <a:r>
              <a:rPr lang="en-CA" sz="1050" kern="1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%.</a:t>
            </a:r>
            <a:r>
              <a:rPr lang="en-CA" sz="105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2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573E6D-A0ED-542F-F1A4-8FB3F3B072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924"/>
          <a:stretch/>
        </p:blipFill>
        <p:spPr>
          <a:xfrm>
            <a:off x="377187" y="1347050"/>
            <a:ext cx="11259971" cy="2248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AC937A3-371A-D810-C2F0-BBBCD3DC91A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6888" t="37373" r="30" b="39746"/>
          <a:stretch/>
        </p:blipFill>
        <p:spPr>
          <a:xfrm>
            <a:off x="10123319" y="787178"/>
            <a:ext cx="1691640" cy="51457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7F68313-F384-16E4-0ECC-3285A5409C53}"/>
              </a:ext>
            </a:extLst>
          </p:cNvPr>
          <p:cNvSpPr/>
          <p:nvPr/>
        </p:nvSpPr>
        <p:spPr>
          <a:xfrm>
            <a:off x="2182761" y="1236816"/>
            <a:ext cx="117987" cy="4532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1B688E-DB88-FF3D-6560-E5325DCF04BB}"/>
              </a:ext>
            </a:extLst>
          </p:cNvPr>
          <p:cNvSpPr/>
          <p:nvPr/>
        </p:nvSpPr>
        <p:spPr>
          <a:xfrm>
            <a:off x="3751009" y="1379385"/>
            <a:ext cx="117987" cy="1637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7ECE12E-961C-4D0B-F209-9C27D9235598}"/>
              </a:ext>
            </a:extLst>
          </p:cNvPr>
          <p:cNvSpPr/>
          <p:nvPr/>
        </p:nvSpPr>
        <p:spPr>
          <a:xfrm>
            <a:off x="5378249" y="1101623"/>
            <a:ext cx="117987" cy="4532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FE4107-F54B-3C29-F5BC-55239B77E9AB}"/>
              </a:ext>
            </a:extLst>
          </p:cNvPr>
          <p:cNvSpPr/>
          <p:nvPr/>
        </p:nvSpPr>
        <p:spPr>
          <a:xfrm>
            <a:off x="6808844" y="1101622"/>
            <a:ext cx="117987" cy="4532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3F32F9-E9AC-A4A3-F3B6-50776AAA35A5}"/>
              </a:ext>
            </a:extLst>
          </p:cNvPr>
          <p:cNvSpPr/>
          <p:nvPr/>
        </p:nvSpPr>
        <p:spPr>
          <a:xfrm>
            <a:off x="8300297" y="1286214"/>
            <a:ext cx="117987" cy="4532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62FC87-B156-D70F-36D6-823C3EA58D9D}"/>
              </a:ext>
            </a:extLst>
          </p:cNvPr>
          <p:cNvSpPr/>
          <p:nvPr/>
        </p:nvSpPr>
        <p:spPr>
          <a:xfrm>
            <a:off x="9817519" y="1358183"/>
            <a:ext cx="117987" cy="453267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B05128-502A-4570-01AB-2BB4DC29B341}"/>
              </a:ext>
            </a:extLst>
          </p:cNvPr>
          <p:cNvSpPr/>
          <p:nvPr/>
        </p:nvSpPr>
        <p:spPr>
          <a:xfrm>
            <a:off x="3755922" y="3665389"/>
            <a:ext cx="117987" cy="16370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E3A2E8-1B6C-803C-31A1-F2E6F9D4092F}"/>
              </a:ext>
            </a:extLst>
          </p:cNvPr>
          <p:cNvSpPr txBox="1"/>
          <p:nvPr/>
        </p:nvSpPr>
        <p:spPr>
          <a:xfrm>
            <a:off x="377188" y="1109025"/>
            <a:ext cx="30652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Figure 2A: Difference-in-differences simulations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9FB3D1-B09A-835D-134F-E2EAE7BFE8DB}"/>
              </a:ext>
            </a:extLst>
          </p:cNvPr>
          <p:cNvSpPr txBox="1"/>
          <p:nvPr/>
        </p:nvSpPr>
        <p:spPr>
          <a:xfrm>
            <a:off x="377186" y="3448345"/>
            <a:ext cx="25026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Figure 2B: Case-crossover simulations</a:t>
            </a: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FDED645E-9591-3275-2DCC-285633057968}"/>
              </a:ext>
            </a:extLst>
          </p:cNvPr>
          <p:cNvSpPr txBox="1"/>
          <p:nvPr/>
        </p:nvSpPr>
        <p:spPr>
          <a:xfrm>
            <a:off x="377041" y="724147"/>
            <a:ext cx="3412928" cy="36992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CA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Simulation results: coverage</a:t>
            </a:r>
            <a:endParaRPr lang="en-CA" sz="2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1F763F5-6FA9-E34B-23EC-D1CA2E107F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888" r="30" b="63293"/>
          <a:stretch/>
        </p:blipFill>
        <p:spPr>
          <a:xfrm>
            <a:off x="8430679" y="419101"/>
            <a:ext cx="1691640" cy="825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DB5043-7B0A-5734-6F5A-7F0312501ED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2652"/>
          <a:stretch/>
        </p:blipFill>
        <p:spPr>
          <a:xfrm>
            <a:off x="377041" y="3771707"/>
            <a:ext cx="11304448" cy="225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0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FDB706-A4B0-A11E-FEB5-8B8DAC3309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529052"/>
              </p:ext>
            </p:extLst>
          </p:nvPr>
        </p:nvGraphicFramePr>
        <p:xfrm>
          <a:off x="525453" y="1524477"/>
          <a:ext cx="10987861" cy="196596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371899">
                  <a:extLst>
                    <a:ext uri="{9D8B030D-6E8A-4147-A177-3AD203B41FA5}">
                      <a16:colId xmlns:a16="http://schemas.microsoft.com/office/drawing/2014/main" val="2122928611"/>
                    </a:ext>
                  </a:extLst>
                </a:gridCol>
                <a:gridCol w="1371899">
                  <a:extLst>
                    <a:ext uri="{9D8B030D-6E8A-4147-A177-3AD203B41FA5}">
                      <a16:colId xmlns:a16="http://schemas.microsoft.com/office/drawing/2014/main" val="123828048"/>
                    </a:ext>
                  </a:extLst>
                </a:gridCol>
                <a:gridCol w="1371899">
                  <a:extLst>
                    <a:ext uri="{9D8B030D-6E8A-4147-A177-3AD203B41FA5}">
                      <a16:colId xmlns:a16="http://schemas.microsoft.com/office/drawing/2014/main" val="3449117178"/>
                    </a:ext>
                  </a:extLst>
                </a:gridCol>
                <a:gridCol w="1371899">
                  <a:extLst>
                    <a:ext uri="{9D8B030D-6E8A-4147-A177-3AD203B41FA5}">
                      <a16:colId xmlns:a16="http://schemas.microsoft.com/office/drawing/2014/main" val="2259402722"/>
                    </a:ext>
                  </a:extLst>
                </a:gridCol>
                <a:gridCol w="1371899">
                  <a:extLst>
                    <a:ext uri="{9D8B030D-6E8A-4147-A177-3AD203B41FA5}">
                      <a16:colId xmlns:a16="http://schemas.microsoft.com/office/drawing/2014/main" val="3704949879"/>
                    </a:ext>
                  </a:extLst>
                </a:gridCol>
                <a:gridCol w="1371899">
                  <a:extLst>
                    <a:ext uri="{9D8B030D-6E8A-4147-A177-3AD203B41FA5}">
                      <a16:colId xmlns:a16="http://schemas.microsoft.com/office/drawing/2014/main" val="1618664518"/>
                    </a:ext>
                  </a:extLst>
                </a:gridCol>
                <a:gridCol w="1371899">
                  <a:extLst>
                    <a:ext uri="{9D8B030D-6E8A-4147-A177-3AD203B41FA5}">
                      <a16:colId xmlns:a16="http://schemas.microsoft.com/office/drawing/2014/main" val="893201345"/>
                    </a:ext>
                  </a:extLst>
                </a:gridCol>
                <a:gridCol w="1384568">
                  <a:extLst>
                    <a:ext uri="{9D8B030D-6E8A-4147-A177-3AD203B41FA5}">
                      <a16:colId xmlns:a16="http://schemas.microsoft.com/office/drawing/2014/main" val="520936525"/>
                    </a:ext>
                  </a:extLst>
                </a:gridCol>
              </a:tblGrid>
              <a:tr h="420620">
                <a:tc gridSpan="8">
                  <a:txBody>
                    <a:bodyPr/>
                    <a:lstStyle/>
                    <a:p>
                      <a:pPr algn="l"/>
                      <a:r>
                        <a:rPr lang="en-CA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1A: Results from difference-in-differences study design simulations</a:t>
                      </a:r>
                    </a:p>
                    <a:p>
                      <a:pPr algn="l"/>
                      <a:r>
                        <a:rPr lang="en-CA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percent bias (coverage)</a:t>
                      </a:r>
                    </a:p>
                  </a:txBody>
                  <a:tcPr marL="83680" marR="83680" marT="41840" marB="4184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83680" marR="83680" marT="41840" marB="4184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CA" sz="1400" b="1" dirty="0"/>
                    </a:p>
                  </a:txBody>
                  <a:tcPr marL="83680" marR="83680" marT="41840" marB="4184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CA" sz="1400" b="1" dirty="0"/>
                    </a:p>
                  </a:txBody>
                  <a:tcPr marL="83680" marR="83680" marT="41840" marB="4184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CA" sz="1400" b="1" dirty="0"/>
                    </a:p>
                  </a:txBody>
                  <a:tcPr marL="83680" marR="83680" marT="41840" marB="4184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CA" sz="1400" b="1" dirty="0"/>
                    </a:p>
                  </a:txBody>
                  <a:tcPr marL="83680" marR="83680" marT="41840" marB="4184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CA" sz="1400" b="1" dirty="0"/>
                    </a:p>
                  </a:txBody>
                  <a:tcPr marL="83680" marR="83680" marT="41840" marB="41840"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CA" sz="1400" b="1" dirty="0"/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3943850057"/>
                  </a:ext>
                </a:extLst>
              </a:tr>
              <a:tr h="765020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simulated effect size of power outage on hospitalization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models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Exposure misclassification: 8 hr exposure instead of 4 hr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Exposure misclassification: 8 hr exposure instead of 12 hr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percent missingness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percent missingness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percent missingness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 percent missingness</a:t>
                      </a: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549937"/>
                  </a:ext>
                </a:extLst>
              </a:tr>
              <a:tr h="260107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(96)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(95)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-78 (80)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 (95)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-13 (95)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-29 (95)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-39 (89)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318742"/>
                  </a:ext>
                </a:extLst>
              </a:tr>
              <a:tr h="260107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(93)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 (94)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-70 (38)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 (98)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-17 (92)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-29 (82)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-51 (67)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396818"/>
                  </a:ext>
                </a:extLst>
              </a:tr>
              <a:tr h="260107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 (88)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 (69)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-69 (0)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 (76)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-19 (23)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 (3)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-47 (0)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0930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E2A774-C13E-61AC-41FA-50CC911DF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992505"/>
              </p:ext>
            </p:extLst>
          </p:nvPr>
        </p:nvGraphicFramePr>
        <p:xfrm>
          <a:off x="525453" y="3541852"/>
          <a:ext cx="10987859" cy="1965960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373237">
                  <a:extLst>
                    <a:ext uri="{9D8B030D-6E8A-4147-A177-3AD203B41FA5}">
                      <a16:colId xmlns:a16="http://schemas.microsoft.com/office/drawing/2014/main" val="3663354628"/>
                    </a:ext>
                  </a:extLst>
                </a:gridCol>
                <a:gridCol w="1373237">
                  <a:extLst>
                    <a:ext uri="{9D8B030D-6E8A-4147-A177-3AD203B41FA5}">
                      <a16:colId xmlns:a16="http://schemas.microsoft.com/office/drawing/2014/main" val="227025307"/>
                    </a:ext>
                  </a:extLst>
                </a:gridCol>
                <a:gridCol w="1373237">
                  <a:extLst>
                    <a:ext uri="{9D8B030D-6E8A-4147-A177-3AD203B41FA5}">
                      <a16:colId xmlns:a16="http://schemas.microsoft.com/office/drawing/2014/main" val="3738960783"/>
                    </a:ext>
                  </a:extLst>
                </a:gridCol>
                <a:gridCol w="1373237">
                  <a:extLst>
                    <a:ext uri="{9D8B030D-6E8A-4147-A177-3AD203B41FA5}">
                      <a16:colId xmlns:a16="http://schemas.microsoft.com/office/drawing/2014/main" val="1908105246"/>
                    </a:ext>
                  </a:extLst>
                </a:gridCol>
                <a:gridCol w="1375200">
                  <a:extLst>
                    <a:ext uri="{9D8B030D-6E8A-4147-A177-3AD203B41FA5}">
                      <a16:colId xmlns:a16="http://schemas.microsoft.com/office/drawing/2014/main" val="3016002565"/>
                    </a:ext>
                  </a:extLst>
                </a:gridCol>
                <a:gridCol w="1373237">
                  <a:extLst>
                    <a:ext uri="{9D8B030D-6E8A-4147-A177-3AD203B41FA5}">
                      <a16:colId xmlns:a16="http://schemas.microsoft.com/office/drawing/2014/main" val="3297319028"/>
                    </a:ext>
                  </a:extLst>
                </a:gridCol>
                <a:gridCol w="1373237">
                  <a:extLst>
                    <a:ext uri="{9D8B030D-6E8A-4147-A177-3AD203B41FA5}">
                      <a16:colId xmlns:a16="http://schemas.microsoft.com/office/drawing/2014/main" val="1620758043"/>
                    </a:ext>
                  </a:extLst>
                </a:gridCol>
                <a:gridCol w="1373237">
                  <a:extLst>
                    <a:ext uri="{9D8B030D-6E8A-4147-A177-3AD203B41FA5}">
                      <a16:colId xmlns:a16="http://schemas.microsoft.com/office/drawing/2014/main" val="1413898383"/>
                    </a:ext>
                  </a:extLst>
                </a:gridCol>
              </a:tblGrid>
              <a:tr h="252000">
                <a:tc gridSpan="8">
                  <a:txBody>
                    <a:bodyPr/>
                    <a:lstStyle/>
                    <a:p>
                      <a:pPr algn="l"/>
                      <a:r>
                        <a:rPr lang="en-CA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1B: Results from case-crossover study design simulations</a:t>
                      </a:r>
                    </a:p>
                    <a:p>
                      <a:pPr algn="l"/>
                      <a:r>
                        <a:rPr lang="en-CA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 percent bias (coverage)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CA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CA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CA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CA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CA"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CA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59753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simulated effect size of power outage on hospitalization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Exposure misclassification: 8 hr exposure instead of 4 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Exposure misclassification: 8 hr exposure instead of 12 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percent missingness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percent missingness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 percent missingness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70 percent missingness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81910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0.5%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(83)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 (80)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-72 (39)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-10 (72)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-18 (77)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-26 (67)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-44 (62)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8145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 (69)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 (75)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-68 (7)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 (78)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 (58)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-29 (54)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-50 (26)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6083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5%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 (70)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 (36)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-70 (0)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-7 (45)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-20 (6)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 (1)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CA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-48 (0)</a:t>
                      </a: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83243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9F5C9F3-444C-46A2-5038-FE892489BBD7}"/>
              </a:ext>
            </a:extLst>
          </p:cNvPr>
          <p:cNvSpPr txBox="1"/>
          <p:nvPr/>
        </p:nvSpPr>
        <p:spPr>
          <a:xfrm>
            <a:off x="525453" y="370977"/>
            <a:ext cx="10226233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3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Table</a:t>
            </a:r>
            <a:r>
              <a:rPr lang="en-CA" sz="13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CA" sz="1300" kern="1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CA" sz="13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Simulation results. Tables show the average percent bias of the effect estimates in each simulation scenario, for simulations representing a study of daily county-level power outage exposure and daily county-level hospitalizations in 100 simulated US counties for 1 year. Simulations were repeated 100 times. Percent bias was calculated as </a:t>
            </a:r>
            <a:r>
              <a:rPr lang="en-CA" sz="1300" i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{</a:t>
            </a:r>
            <a:r>
              <a:rPr lang="en-CA" sz="13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CA" sz="1300" i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𝛽</a:t>
            </a:r>
            <a:r>
              <a:rPr lang="en-CA" sz="13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ˆ−</a:t>
            </a:r>
            <a:r>
              <a:rPr lang="en-CA" sz="1300" i="1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𝛽) / 𝛽 } * 100</a:t>
            </a:r>
            <a:r>
              <a:rPr lang="en-CA" sz="1300" kern="1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Tables also show coverage: the percentage of 95% confidence intervals including the true simulated effect estimate. Table 1A shows results from simulations using a difference-in-differences design, and Table 1B shows results from simulations using a case-crossover design. </a:t>
            </a:r>
          </a:p>
        </p:txBody>
      </p:sp>
    </p:spTree>
    <p:extLst>
      <p:ext uri="{BB962C8B-B14F-4D97-AF65-F5344CB8AC3E}">
        <p14:creationId xmlns:p14="http://schemas.microsoft.com/office/powerpoint/2010/main" val="993042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677</Words>
  <Application>Microsoft Macintosh PowerPoint</Application>
  <PresentationFormat>Widescreen</PresentationFormat>
  <Paragraphs>78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Heather M</dc:creator>
  <cp:lastModifiedBy>Heather M</cp:lastModifiedBy>
  <cp:revision>53</cp:revision>
  <dcterms:created xsi:type="dcterms:W3CDTF">2024-07-18T18:02:10Z</dcterms:created>
  <dcterms:modified xsi:type="dcterms:W3CDTF">2024-09-08T23:36:04Z</dcterms:modified>
</cp:coreProperties>
</file>