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1" r:id="rId6"/>
    <p:sldId id="262" r:id="rId7"/>
    <p:sldId id="263" r:id="rId8"/>
    <p:sldId id="265" r:id="rId9"/>
    <p:sldId id="268" r:id="rId10"/>
    <p:sldId id="31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760"/>
    <p:restoredTop sz="94664"/>
  </p:normalViewPr>
  <p:slideViewPr>
    <p:cSldViewPr snapToGrid="0" snapToObjects="1">
      <p:cViewPr varScale="1">
        <p:scale>
          <a:sx n="112" d="100"/>
          <a:sy n="112" d="100"/>
        </p:scale>
        <p:origin x="392"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C50B0B-01D4-E543-8217-525F61AF7B8B}" type="datetimeFigureOut">
              <a:rPr lang="en-US" smtClean="0"/>
              <a:t>3/12/23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60982C-5B39-AB47-BD8E-5B675E868217}" type="slidenum">
              <a:rPr lang="en-US" smtClean="0"/>
              <a:t>‹#›</a:t>
            </a:fld>
            <a:endParaRPr lang="en-US"/>
          </a:p>
        </p:txBody>
      </p:sp>
    </p:spTree>
    <p:extLst>
      <p:ext uri="{BB962C8B-B14F-4D97-AF65-F5344CB8AC3E}">
        <p14:creationId xmlns:p14="http://schemas.microsoft.com/office/powerpoint/2010/main" val="31289681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800" dirty="0">
                <a:effectLst/>
                <a:latin typeface="Calibri" panose="020F0502020204030204" pitchFamily="34" charset="0"/>
                <a:ea typeface="Calibri" panose="020F0502020204030204" pitchFamily="34" charset="0"/>
                <a:cs typeface="Times New Roman" panose="02020603050405020304" pitchFamily="18" charset="0"/>
              </a:rPr>
              <a:t>Hi everyone, I’m Heather, and I’m a PhD student at Columbia in the Environmental Health program. I’ll be presenting our results from this paper: wildfire smoke, evacuation exposure, and healthcare use in older adults who use electricity-dependent medical equipment. I did this work with my supervisor Joan Casey who will also give a talk shortly, and these co-authors. This study is part of a larger research program where we’re trying to characterize the effects of climate-related exposures in potentially vulnerable populations so that we can inform climate resilience policy, and make our disaster response plans inclusive of everyone.</a:t>
            </a:r>
          </a:p>
          <a:p>
            <a:endParaRPr lang="en-US" dirty="0"/>
          </a:p>
        </p:txBody>
      </p:sp>
      <p:sp>
        <p:nvSpPr>
          <p:cNvPr id="4" name="Slide Number Placeholder 3"/>
          <p:cNvSpPr>
            <a:spLocks noGrp="1"/>
          </p:cNvSpPr>
          <p:nvPr>
            <p:ph type="sldNum" sz="quarter" idx="5"/>
          </p:nvPr>
        </p:nvSpPr>
        <p:spPr/>
        <p:txBody>
          <a:bodyPr/>
          <a:lstStyle/>
          <a:p>
            <a:fld id="{AB60982C-5B39-AB47-BD8E-5B675E868217}" type="slidenum">
              <a:rPr lang="en-US" smtClean="0"/>
              <a:t>1</a:t>
            </a:fld>
            <a:endParaRPr lang="en-US"/>
          </a:p>
        </p:txBody>
      </p:sp>
    </p:spTree>
    <p:extLst>
      <p:ext uri="{BB962C8B-B14F-4D97-AF65-F5344CB8AC3E}">
        <p14:creationId xmlns:p14="http://schemas.microsoft.com/office/powerpoint/2010/main" val="25225988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a:t>
            </a:r>
          </a:p>
        </p:txBody>
      </p:sp>
      <p:sp>
        <p:nvSpPr>
          <p:cNvPr id="4" name="Slide Number Placeholder 3"/>
          <p:cNvSpPr>
            <a:spLocks noGrp="1"/>
          </p:cNvSpPr>
          <p:nvPr>
            <p:ph type="sldNum" sz="quarter" idx="5"/>
          </p:nvPr>
        </p:nvSpPr>
        <p:spPr/>
        <p:txBody>
          <a:bodyPr/>
          <a:lstStyle/>
          <a:p>
            <a:fld id="{AB60982C-5B39-AB47-BD8E-5B675E868217}" type="slidenum">
              <a:rPr lang="en-US" smtClean="0"/>
              <a:t>10</a:t>
            </a:fld>
            <a:endParaRPr lang="en-US"/>
          </a:p>
        </p:txBody>
      </p:sp>
    </p:spTree>
    <p:extLst>
      <p:ext uri="{BB962C8B-B14F-4D97-AF65-F5344CB8AC3E}">
        <p14:creationId xmlns:p14="http://schemas.microsoft.com/office/powerpoint/2010/main" val="1514557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800" dirty="0">
                <a:effectLst/>
                <a:latin typeface="Calibri" panose="020F0502020204030204" pitchFamily="34" charset="0"/>
                <a:ea typeface="Calibri" panose="020F0502020204030204" pitchFamily="34" charset="0"/>
                <a:cs typeface="Times New Roman" panose="02020603050405020304" pitchFamily="18" charset="0"/>
              </a:rPr>
              <a:t>In this study, used data from Kaiser Permanente Southern California, which is an integrated health care delivery system that serves 12 million members. We looked at the association between two different exposures to wildfire and frequency of health care use in older adults who use electricity-dependent medical equipment.</a:t>
            </a:r>
          </a:p>
          <a:p>
            <a:endParaRPr lang="en-US" dirty="0"/>
          </a:p>
        </p:txBody>
      </p:sp>
      <p:sp>
        <p:nvSpPr>
          <p:cNvPr id="4" name="Slide Number Placeholder 3"/>
          <p:cNvSpPr>
            <a:spLocks noGrp="1"/>
          </p:cNvSpPr>
          <p:nvPr>
            <p:ph type="sldNum" sz="quarter" idx="5"/>
          </p:nvPr>
        </p:nvSpPr>
        <p:spPr/>
        <p:txBody>
          <a:bodyPr/>
          <a:lstStyle/>
          <a:p>
            <a:fld id="{AB60982C-5B39-AB47-BD8E-5B675E868217}" type="slidenum">
              <a:rPr lang="en-US" smtClean="0"/>
              <a:t>2</a:t>
            </a:fld>
            <a:endParaRPr lang="en-US"/>
          </a:p>
        </p:txBody>
      </p:sp>
    </p:spTree>
    <p:extLst>
      <p:ext uri="{BB962C8B-B14F-4D97-AF65-F5344CB8AC3E}">
        <p14:creationId xmlns:p14="http://schemas.microsoft.com/office/powerpoint/2010/main" val="2695634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800" dirty="0">
                <a:effectLst/>
                <a:latin typeface="Calibri" panose="020F0502020204030204" pitchFamily="34" charset="0"/>
                <a:ea typeface="Calibri" panose="020F0502020204030204" pitchFamily="34" charset="0"/>
                <a:cs typeface="Times New Roman" panose="02020603050405020304" pitchFamily="18" charset="0"/>
              </a:rPr>
              <a:t>To locate us further, here is a map of California with our study area at the bottom – it included seven SoCal counties. Wildfires in this area that were once like, unexpected, isolated disasters are now recurring chronic exposures happening multiple times a year.</a:t>
            </a:r>
          </a:p>
          <a:p>
            <a:endParaRPr lang="en-US" dirty="0"/>
          </a:p>
        </p:txBody>
      </p:sp>
      <p:sp>
        <p:nvSpPr>
          <p:cNvPr id="4" name="Slide Number Placeholder 3"/>
          <p:cNvSpPr>
            <a:spLocks noGrp="1"/>
          </p:cNvSpPr>
          <p:nvPr>
            <p:ph type="sldNum" sz="quarter" idx="5"/>
          </p:nvPr>
        </p:nvSpPr>
        <p:spPr/>
        <p:txBody>
          <a:bodyPr/>
          <a:lstStyle/>
          <a:p>
            <a:fld id="{AB60982C-5B39-AB47-BD8E-5B675E868217}" type="slidenum">
              <a:rPr lang="en-US" smtClean="0"/>
              <a:t>3</a:t>
            </a:fld>
            <a:endParaRPr lang="en-US"/>
          </a:p>
        </p:txBody>
      </p:sp>
    </p:spTree>
    <p:extLst>
      <p:ext uri="{BB962C8B-B14F-4D97-AF65-F5344CB8AC3E}">
        <p14:creationId xmlns:p14="http://schemas.microsoft.com/office/powerpoint/2010/main" val="4154694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800" dirty="0">
                <a:effectLst/>
                <a:latin typeface="Calibri" panose="020F0502020204030204" pitchFamily="34" charset="0"/>
                <a:ea typeface="Calibri" panose="020F0502020204030204" pitchFamily="34" charset="0"/>
                <a:cs typeface="Times New Roman" panose="02020603050405020304" pitchFamily="18" charset="0"/>
              </a:rPr>
              <a:t>We chose this population because we think people who rent electricity dependent medical equipment might be particularly vulnerable to cardiovascular and respiratory health effects from wildfire smoke, or to stress from wildfire evacuation. This equipment is things like oxygen concentrators, BiPAP machines, and at-home ventilators. If you use this equipment you’re usually using it to manage cardiovascular or respiratory illness, so it indicates some level of disability. These people might also be less able to evacuate because they need electricity to power what are often life-sustaining devices. </a:t>
            </a:r>
          </a:p>
          <a:p>
            <a:endParaRPr lang="en-US" dirty="0"/>
          </a:p>
        </p:txBody>
      </p:sp>
      <p:sp>
        <p:nvSpPr>
          <p:cNvPr id="4" name="Slide Number Placeholder 3"/>
          <p:cNvSpPr>
            <a:spLocks noGrp="1"/>
          </p:cNvSpPr>
          <p:nvPr>
            <p:ph type="sldNum" sz="quarter" idx="5"/>
          </p:nvPr>
        </p:nvSpPr>
        <p:spPr/>
        <p:txBody>
          <a:bodyPr/>
          <a:lstStyle/>
          <a:p>
            <a:fld id="{AB60982C-5B39-AB47-BD8E-5B675E868217}" type="slidenum">
              <a:rPr lang="en-US" smtClean="0"/>
              <a:t>4</a:t>
            </a:fld>
            <a:endParaRPr lang="en-US"/>
          </a:p>
        </p:txBody>
      </p:sp>
    </p:spTree>
    <p:extLst>
      <p:ext uri="{BB962C8B-B14F-4D97-AF65-F5344CB8AC3E}">
        <p14:creationId xmlns:p14="http://schemas.microsoft.com/office/powerpoint/2010/main" val="2050042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800" dirty="0">
                <a:effectLst/>
                <a:latin typeface="Calibri" panose="020F0502020204030204" pitchFamily="34" charset="0"/>
                <a:ea typeface="Calibri" panose="020F0502020204030204" pitchFamily="34" charset="0"/>
                <a:cs typeface="Times New Roman" panose="02020603050405020304" pitchFamily="18" charset="0"/>
              </a:rPr>
              <a:t>To look at the association between wildfire exposure and healthcare use, we measured wildfire exposure in two ways. First, like other studies have done, we looked at wildfire generated PM2.5 concentrations, which have previously been linked to cardiorespiratory disease exacerbation. We used satellite-image based models to estimate daily wildfire PM2.5 concentrations by postal code, and linked them to each participant’s residential postal code. This is a satellite photo of smoke from the Woolsey Fire, which would have contributed significantly to the wildfire PM exposure in our study.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r>
              <a:rPr lang="en-CA" sz="1200" dirty="0">
                <a:effectLst/>
                <a:latin typeface="Calibri" panose="020F0502020204030204" pitchFamily="34" charset="0"/>
                <a:ea typeface="Calibri" panose="020F0502020204030204" pitchFamily="34" charset="0"/>
                <a:cs typeface="Times New Roman" panose="02020603050405020304" pitchFamily="18" charset="0"/>
              </a:rPr>
              <a:t>But, we also wanted to describe and quantify direct exposure to wildfire – like, if a fire is burning near your house and you are threatened with evacuation or your house burning down. While there’s a lot of literature looking at wildfire PM2.5, we feel this other exposure pathway that probably operates primarily through stress is really important and has gone mostly unmeasured. </a:t>
            </a:r>
            <a:endParaRPr lang="en-US" dirty="0"/>
          </a:p>
        </p:txBody>
      </p:sp>
      <p:sp>
        <p:nvSpPr>
          <p:cNvPr id="4" name="Slide Number Placeholder 3"/>
          <p:cNvSpPr>
            <a:spLocks noGrp="1"/>
          </p:cNvSpPr>
          <p:nvPr>
            <p:ph type="sldNum" sz="quarter" idx="5"/>
          </p:nvPr>
        </p:nvSpPr>
        <p:spPr/>
        <p:txBody>
          <a:bodyPr/>
          <a:lstStyle/>
          <a:p>
            <a:fld id="{AB60982C-5B39-AB47-BD8E-5B675E868217}" type="slidenum">
              <a:rPr lang="en-US" smtClean="0"/>
              <a:t>5</a:t>
            </a:fld>
            <a:endParaRPr lang="en-US"/>
          </a:p>
        </p:txBody>
      </p:sp>
    </p:spTree>
    <p:extLst>
      <p:ext uri="{BB962C8B-B14F-4D97-AF65-F5344CB8AC3E}">
        <p14:creationId xmlns:p14="http://schemas.microsoft.com/office/powerpoint/2010/main" val="1452894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800" dirty="0">
                <a:effectLst/>
                <a:latin typeface="Calibri" panose="020F0502020204030204" pitchFamily="34" charset="0"/>
                <a:ea typeface="Calibri" panose="020F0502020204030204" pitchFamily="34" charset="0"/>
                <a:cs typeface="Times New Roman" panose="02020603050405020304" pitchFamily="18" charset="0"/>
              </a:rPr>
              <a:t>To look at this, we got wildfire evacuation boundary data from news sites and the Los Angeles Fire Department archive for the 2018 Woolsey Fire, which was an enormous wildfire disaster. We digitized the maps of the evacuation zones that are shown here, and identified participants whose residential postal codes were in this evacuation zone plus a buffer, and considered them directly exposed to wildfire.</a:t>
            </a:r>
          </a:p>
          <a:p>
            <a:endParaRPr lang="en-US" dirty="0"/>
          </a:p>
        </p:txBody>
      </p:sp>
      <p:sp>
        <p:nvSpPr>
          <p:cNvPr id="4" name="Slide Number Placeholder 3"/>
          <p:cNvSpPr>
            <a:spLocks noGrp="1"/>
          </p:cNvSpPr>
          <p:nvPr>
            <p:ph type="sldNum" sz="quarter" idx="5"/>
          </p:nvPr>
        </p:nvSpPr>
        <p:spPr/>
        <p:txBody>
          <a:bodyPr/>
          <a:lstStyle/>
          <a:p>
            <a:fld id="{AB60982C-5B39-AB47-BD8E-5B675E868217}" type="slidenum">
              <a:rPr lang="en-US" smtClean="0"/>
              <a:t>6</a:t>
            </a:fld>
            <a:endParaRPr lang="en-US"/>
          </a:p>
        </p:txBody>
      </p:sp>
    </p:spTree>
    <p:extLst>
      <p:ext uri="{BB962C8B-B14F-4D97-AF65-F5344CB8AC3E}">
        <p14:creationId xmlns:p14="http://schemas.microsoft.com/office/powerpoint/2010/main" val="17239625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800" dirty="0">
                <a:effectLst/>
                <a:latin typeface="Calibri" panose="020F0502020204030204" pitchFamily="34" charset="0"/>
                <a:ea typeface="Calibri" panose="020F0502020204030204" pitchFamily="34" charset="0"/>
                <a:cs typeface="Times New Roman" panose="02020603050405020304" pitchFamily="18" charset="0"/>
              </a:rPr>
              <a:t>We modeled the relationship between each of these two exposures and daily postal-code level counts of 5 types of healthcare visits with adjusted negative binomial regression models. We look at outpatient visits for all causes, inpatient visits for all causes, and emergency visits for all causes, and then inpatient visits for cardiorespiratory disease, and emergency visits for cardiorespiratory diseases. We singled out cardiorespiratory related visits because again literature suggested that there would be PM2.5 effects related to these outcomes, and we think our population here might be at an elevated risk of these cardiorespiratory disease exacerbations to begin with. </a:t>
            </a:r>
          </a:p>
          <a:p>
            <a:endParaRPr lang="en-US" dirty="0"/>
          </a:p>
        </p:txBody>
      </p:sp>
      <p:sp>
        <p:nvSpPr>
          <p:cNvPr id="4" name="Slide Number Placeholder 3"/>
          <p:cNvSpPr>
            <a:spLocks noGrp="1"/>
          </p:cNvSpPr>
          <p:nvPr>
            <p:ph type="sldNum" sz="quarter" idx="5"/>
          </p:nvPr>
        </p:nvSpPr>
        <p:spPr/>
        <p:txBody>
          <a:bodyPr/>
          <a:lstStyle/>
          <a:p>
            <a:fld id="{AB60982C-5B39-AB47-BD8E-5B675E868217}" type="slidenum">
              <a:rPr lang="en-US" smtClean="0"/>
              <a:t>7</a:t>
            </a:fld>
            <a:endParaRPr lang="en-US"/>
          </a:p>
        </p:txBody>
      </p:sp>
    </p:spTree>
    <p:extLst>
      <p:ext uri="{BB962C8B-B14F-4D97-AF65-F5344CB8AC3E}">
        <p14:creationId xmlns:p14="http://schemas.microsoft.com/office/powerpoint/2010/main" val="34180448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800" dirty="0">
                <a:effectLst/>
                <a:latin typeface="Calibri" panose="020F0502020204030204" pitchFamily="34" charset="0"/>
                <a:ea typeface="Calibri" panose="020F0502020204030204" pitchFamily="34" charset="0"/>
                <a:cs typeface="Times New Roman" panose="02020603050405020304" pitchFamily="18" charset="0"/>
              </a:rPr>
              <a:t>I’ll share a some of our results here -  these are results comparing healthcare use in people whose residential postal codes were evacuated during the Woolsey Fire to those who weren’t.  We found associations between evacuation exposure and decreased outpatient visits, and increased inpatient admissions for cardiorespiratory disease. We also found associations between exposure to wildfire-generated PM2.5 and increased outpatient visits. Again, a lot of studies have looked at healthcare use and wildfire PM 2.5, but very few have looked at outpatient visits related to wildfire, so these findings are new in that way. </a:t>
            </a:r>
          </a:p>
          <a:p>
            <a:endParaRPr lang="en-US" dirty="0"/>
          </a:p>
        </p:txBody>
      </p:sp>
      <p:sp>
        <p:nvSpPr>
          <p:cNvPr id="4" name="Slide Number Placeholder 3"/>
          <p:cNvSpPr>
            <a:spLocks noGrp="1"/>
          </p:cNvSpPr>
          <p:nvPr>
            <p:ph type="sldNum" sz="quarter" idx="5"/>
          </p:nvPr>
        </p:nvSpPr>
        <p:spPr/>
        <p:txBody>
          <a:bodyPr/>
          <a:lstStyle/>
          <a:p>
            <a:fld id="{AB60982C-5B39-AB47-BD8E-5B675E868217}" type="slidenum">
              <a:rPr lang="en-US" smtClean="0"/>
              <a:t>8</a:t>
            </a:fld>
            <a:endParaRPr lang="en-US"/>
          </a:p>
        </p:txBody>
      </p:sp>
    </p:spTree>
    <p:extLst>
      <p:ext uri="{BB962C8B-B14F-4D97-AF65-F5344CB8AC3E}">
        <p14:creationId xmlns:p14="http://schemas.microsoft.com/office/powerpoint/2010/main" val="29003960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800" dirty="0">
                <a:effectLst/>
                <a:latin typeface="Calibri" panose="020F0502020204030204" pitchFamily="34" charset="0"/>
                <a:ea typeface="Calibri" panose="020F0502020204030204" pitchFamily="34" charset="0"/>
                <a:cs typeface="Times New Roman" panose="02020603050405020304" pitchFamily="18" charset="0"/>
              </a:rPr>
              <a:t>This is a picture of the Woolsey Fire smoke plume and the evacuation, just to remind us how powerful these fires are, and what our exposure actually </a:t>
            </a:r>
            <a:r>
              <a:rPr lang="en-CA" sz="1800" err="1">
                <a:effectLst/>
                <a:latin typeface="Calibri" panose="020F0502020204030204" pitchFamily="34" charset="0"/>
                <a:ea typeface="Calibri" panose="020F0502020204030204" pitchFamily="34" charset="0"/>
                <a:cs typeface="Times New Roman" panose="02020603050405020304" pitchFamily="18" charset="0"/>
              </a:rPr>
              <a:t>is</a:t>
            </a:r>
            <a:r>
              <a:rPr lang="en-CA" sz="1800">
                <a:effectLst/>
                <a:latin typeface="Calibri" panose="020F0502020204030204" pitchFamily="34" charset="0"/>
                <a:ea typeface="Calibri" panose="020F0502020204030204" pitchFamily="34" charset="0"/>
                <a:cs typeface="Times New Roman" panose="02020603050405020304" pitchFamily="18" charset="0"/>
              </a:rPr>
              <a:t>. These </a:t>
            </a:r>
            <a:r>
              <a:rPr lang="en-CA" sz="1800" dirty="0">
                <a:effectLst/>
                <a:latin typeface="Calibri" panose="020F0502020204030204" pitchFamily="34" charset="0"/>
                <a:ea typeface="Calibri" panose="020F0502020204030204" pitchFamily="34" charset="0"/>
                <a:cs typeface="Times New Roman" panose="02020603050405020304" pitchFamily="18" charset="0"/>
              </a:rPr>
              <a:t>results suggest that wildfire evacuation might interrupt routine outpatient care, just as we would expect, and at the same time older adults who use electricity-dependent medical equipment may be experiencing health effects of wildfire smoke exposure. So, as wildfires become a more chronic exposure, with climate change, we need to pay attention to people who might be experiencing the effects of wildfire first or more intensely than the rest of the population, and keep access to care and safe evacuation in mind. </a:t>
            </a:r>
          </a:p>
          <a:p>
            <a:endParaRPr lang="en-US" dirty="0"/>
          </a:p>
        </p:txBody>
      </p:sp>
      <p:sp>
        <p:nvSpPr>
          <p:cNvPr id="4" name="Slide Number Placeholder 3"/>
          <p:cNvSpPr>
            <a:spLocks noGrp="1"/>
          </p:cNvSpPr>
          <p:nvPr>
            <p:ph type="sldNum" sz="quarter" idx="5"/>
          </p:nvPr>
        </p:nvSpPr>
        <p:spPr/>
        <p:txBody>
          <a:bodyPr/>
          <a:lstStyle/>
          <a:p>
            <a:fld id="{AB60982C-5B39-AB47-BD8E-5B675E868217}" type="slidenum">
              <a:rPr lang="en-US" smtClean="0"/>
              <a:t>9</a:t>
            </a:fld>
            <a:endParaRPr lang="en-US"/>
          </a:p>
        </p:txBody>
      </p:sp>
    </p:spTree>
    <p:extLst>
      <p:ext uri="{BB962C8B-B14F-4D97-AF65-F5344CB8AC3E}">
        <p14:creationId xmlns:p14="http://schemas.microsoft.com/office/powerpoint/2010/main" val="34545464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173C2-80D1-3A36-E06A-4C9AE9F327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8193234-0797-A4C2-1A22-34E1CAEAD0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33C1C22-675E-B46E-7DA3-FCE8B327562D}"/>
              </a:ext>
            </a:extLst>
          </p:cNvPr>
          <p:cNvSpPr>
            <a:spLocks noGrp="1"/>
          </p:cNvSpPr>
          <p:nvPr>
            <p:ph type="dt" sz="half" idx="10"/>
          </p:nvPr>
        </p:nvSpPr>
        <p:spPr/>
        <p:txBody>
          <a:bodyPr/>
          <a:lstStyle/>
          <a:p>
            <a:fld id="{64034674-0E94-8140-ADEA-1BBBEA07C247}" type="datetimeFigureOut">
              <a:rPr lang="en-US" smtClean="0"/>
              <a:t>3/12/23</a:t>
            </a:fld>
            <a:endParaRPr lang="en-US"/>
          </a:p>
        </p:txBody>
      </p:sp>
      <p:sp>
        <p:nvSpPr>
          <p:cNvPr id="5" name="Footer Placeholder 4">
            <a:extLst>
              <a:ext uri="{FF2B5EF4-FFF2-40B4-BE49-F238E27FC236}">
                <a16:creationId xmlns:a16="http://schemas.microsoft.com/office/drawing/2014/main" id="{13654C11-39CE-5B48-BED7-34985CE9AB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207A0C-5615-AB76-3B5D-7DC3E9A31DA0}"/>
              </a:ext>
            </a:extLst>
          </p:cNvPr>
          <p:cNvSpPr>
            <a:spLocks noGrp="1"/>
          </p:cNvSpPr>
          <p:nvPr>
            <p:ph type="sldNum" sz="quarter" idx="12"/>
          </p:nvPr>
        </p:nvSpPr>
        <p:spPr/>
        <p:txBody>
          <a:bodyPr/>
          <a:lstStyle/>
          <a:p>
            <a:fld id="{0BC902D4-6FE0-904E-8F78-ADE76271B08B}" type="slidenum">
              <a:rPr lang="en-US" smtClean="0"/>
              <a:t>‹#›</a:t>
            </a:fld>
            <a:endParaRPr lang="en-US"/>
          </a:p>
        </p:txBody>
      </p:sp>
    </p:spTree>
    <p:extLst>
      <p:ext uri="{BB962C8B-B14F-4D97-AF65-F5344CB8AC3E}">
        <p14:creationId xmlns:p14="http://schemas.microsoft.com/office/powerpoint/2010/main" val="3768069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1110-99CA-2A60-0371-CA825E22F9E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5F248D-1607-754D-574C-D0718D6D78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4AFFBE-B87A-2210-F50F-06AAD6851B17}"/>
              </a:ext>
            </a:extLst>
          </p:cNvPr>
          <p:cNvSpPr>
            <a:spLocks noGrp="1"/>
          </p:cNvSpPr>
          <p:nvPr>
            <p:ph type="dt" sz="half" idx="10"/>
          </p:nvPr>
        </p:nvSpPr>
        <p:spPr/>
        <p:txBody>
          <a:bodyPr/>
          <a:lstStyle/>
          <a:p>
            <a:fld id="{64034674-0E94-8140-ADEA-1BBBEA07C247}" type="datetimeFigureOut">
              <a:rPr lang="en-US" smtClean="0"/>
              <a:t>3/12/23</a:t>
            </a:fld>
            <a:endParaRPr lang="en-US"/>
          </a:p>
        </p:txBody>
      </p:sp>
      <p:sp>
        <p:nvSpPr>
          <p:cNvPr id="5" name="Footer Placeholder 4">
            <a:extLst>
              <a:ext uri="{FF2B5EF4-FFF2-40B4-BE49-F238E27FC236}">
                <a16:creationId xmlns:a16="http://schemas.microsoft.com/office/drawing/2014/main" id="{969F1762-1B9F-534C-6420-BF0FC2582D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658D97-F83E-F5AC-313E-26306EEC7D6E}"/>
              </a:ext>
            </a:extLst>
          </p:cNvPr>
          <p:cNvSpPr>
            <a:spLocks noGrp="1"/>
          </p:cNvSpPr>
          <p:nvPr>
            <p:ph type="sldNum" sz="quarter" idx="12"/>
          </p:nvPr>
        </p:nvSpPr>
        <p:spPr/>
        <p:txBody>
          <a:bodyPr/>
          <a:lstStyle/>
          <a:p>
            <a:fld id="{0BC902D4-6FE0-904E-8F78-ADE76271B08B}" type="slidenum">
              <a:rPr lang="en-US" smtClean="0"/>
              <a:t>‹#›</a:t>
            </a:fld>
            <a:endParaRPr lang="en-US"/>
          </a:p>
        </p:txBody>
      </p:sp>
    </p:spTree>
    <p:extLst>
      <p:ext uri="{BB962C8B-B14F-4D97-AF65-F5344CB8AC3E}">
        <p14:creationId xmlns:p14="http://schemas.microsoft.com/office/powerpoint/2010/main" val="1461062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CE01B3-0980-E20E-18BE-ABF0777EF14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3EFCD2-7CDF-BC41-9E8F-13D89019C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1BA814-2ED5-47A0-B001-67AE2CD5EBF6}"/>
              </a:ext>
            </a:extLst>
          </p:cNvPr>
          <p:cNvSpPr>
            <a:spLocks noGrp="1"/>
          </p:cNvSpPr>
          <p:nvPr>
            <p:ph type="dt" sz="half" idx="10"/>
          </p:nvPr>
        </p:nvSpPr>
        <p:spPr/>
        <p:txBody>
          <a:bodyPr/>
          <a:lstStyle/>
          <a:p>
            <a:fld id="{64034674-0E94-8140-ADEA-1BBBEA07C247}" type="datetimeFigureOut">
              <a:rPr lang="en-US" smtClean="0"/>
              <a:t>3/12/23</a:t>
            </a:fld>
            <a:endParaRPr lang="en-US"/>
          </a:p>
        </p:txBody>
      </p:sp>
      <p:sp>
        <p:nvSpPr>
          <p:cNvPr id="5" name="Footer Placeholder 4">
            <a:extLst>
              <a:ext uri="{FF2B5EF4-FFF2-40B4-BE49-F238E27FC236}">
                <a16:creationId xmlns:a16="http://schemas.microsoft.com/office/drawing/2014/main" id="{ED89D4D1-FB2F-6AB2-CE7A-C0332C4692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2D2A0B-FE9D-8B11-7537-FB7A7071CE25}"/>
              </a:ext>
            </a:extLst>
          </p:cNvPr>
          <p:cNvSpPr>
            <a:spLocks noGrp="1"/>
          </p:cNvSpPr>
          <p:nvPr>
            <p:ph type="sldNum" sz="quarter" idx="12"/>
          </p:nvPr>
        </p:nvSpPr>
        <p:spPr/>
        <p:txBody>
          <a:bodyPr/>
          <a:lstStyle/>
          <a:p>
            <a:fld id="{0BC902D4-6FE0-904E-8F78-ADE76271B08B}" type="slidenum">
              <a:rPr lang="en-US" smtClean="0"/>
              <a:t>‹#›</a:t>
            </a:fld>
            <a:endParaRPr lang="en-US"/>
          </a:p>
        </p:txBody>
      </p:sp>
    </p:spTree>
    <p:extLst>
      <p:ext uri="{BB962C8B-B14F-4D97-AF65-F5344CB8AC3E}">
        <p14:creationId xmlns:p14="http://schemas.microsoft.com/office/powerpoint/2010/main" val="2857836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525DF-F99D-5420-9737-4B2733E322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406931-B036-9817-14FA-9AF53C4BEF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929F9C-D025-EF0D-46BE-5690F125974F}"/>
              </a:ext>
            </a:extLst>
          </p:cNvPr>
          <p:cNvSpPr>
            <a:spLocks noGrp="1"/>
          </p:cNvSpPr>
          <p:nvPr>
            <p:ph type="dt" sz="half" idx="10"/>
          </p:nvPr>
        </p:nvSpPr>
        <p:spPr/>
        <p:txBody>
          <a:bodyPr/>
          <a:lstStyle/>
          <a:p>
            <a:fld id="{64034674-0E94-8140-ADEA-1BBBEA07C247}" type="datetimeFigureOut">
              <a:rPr lang="en-US" smtClean="0"/>
              <a:t>3/12/23</a:t>
            </a:fld>
            <a:endParaRPr lang="en-US"/>
          </a:p>
        </p:txBody>
      </p:sp>
      <p:sp>
        <p:nvSpPr>
          <p:cNvPr id="5" name="Footer Placeholder 4">
            <a:extLst>
              <a:ext uri="{FF2B5EF4-FFF2-40B4-BE49-F238E27FC236}">
                <a16:creationId xmlns:a16="http://schemas.microsoft.com/office/drawing/2014/main" id="{74C059A1-6DFF-90C9-49CE-702E87BE81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156420-CFCF-B782-762F-412EC5A28E87}"/>
              </a:ext>
            </a:extLst>
          </p:cNvPr>
          <p:cNvSpPr>
            <a:spLocks noGrp="1"/>
          </p:cNvSpPr>
          <p:nvPr>
            <p:ph type="sldNum" sz="quarter" idx="12"/>
          </p:nvPr>
        </p:nvSpPr>
        <p:spPr/>
        <p:txBody>
          <a:bodyPr/>
          <a:lstStyle/>
          <a:p>
            <a:fld id="{0BC902D4-6FE0-904E-8F78-ADE76271B08B}" type="slidenum">
              <a:rPr lang="en-US" smtClean="0"/>
              <a:t>‹#›</a:t>
            </a:fld>
            <a:endParaRPr lang="en-US"/>
          </a:p>
        </p:txBody>
      </p:sp>
    </p:spTree>
    <p:extLst>
      <p:ext uri="{BB962C8B-B14F-4D97-AF65-F5344CB8AC3E}">
        <p14:creationId xmlns:p14="http://schemas.microsoft.com/office/powerpoint/2010/main" val="2857110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F10A5-517D-4985-8196-933E2CA6DA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612695D-8DA3-7B8F-73C4-8A80EBE340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5434A1-C42F-7705-6A53-85794742E148}"/>
              </a:ext>
            </a:extLst>
          </p:cNvPr>
          <p:cNvSpPr>
            <a:spLocks noGrp="1"/>
          </p:cNvSpPr>
          <p:nvPr>
            <p:ph type="dt" sz="half" idx="10"/>
          </p:nvPr>
        </p:nvSpPr>
        <p:spPr/>
        <p:txBody>
          <a:bodyPr/>
          <a:lstStyle/>
          <a:p>
            <a:fld id="{64034674-0E94-8140-ADEA-1BBBEA07C247}" type="datetimeFigureOut">
              <a:rPr lang="en-US" smtClean="0"/>
              <a:t>3/12/23</a:t>
            </a:fld>
            <a:endParaRPr lang="en-US"/>
          </a:p>
        </p:txBody>
      </p:sp>
      <p:sp>
        <p:nvSpPr>
          <p:cNvPr id="5" name="Footer Placeholder 4">
            <a:extLst>
              <a:ext uri="{FF2B5EF4-FFF2-40B4-BE49-F238E27FC236}">
                <a16:creationId xmlns:a16="http://schemas.microsoft.com/office/drawing/2014/main" id="{050AA560-7837-5D7F-CB0B-04D4C53B46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6C1F38-B5BC-360A-845F-A5DC502220E3}"/>
              </a:ext>
            </a:extLst>
          </p:cNvPr>
          <p:cNvSpPr>
            <a:spLocks noGrp="1"/>
          </p:cNvSpPr>
          <p:nvPr>
            <p:ph type="sldNum" sz="quarter" idx="12"/>
          </p:nvPr>
        </p:nvSpPr>
        <p:spPr/>
        <p:txBody>
          <a:bodyPr/>
          <a:lstStyle/>
          <a:p>
            <a:fld id="{0BC902D4-6FE0-904E-8F78-ADE76271B08B}" type="slidenum">
              <a:rPr lang="en-US" smtClean="0"/>
              <a:t>‹#›</a:t>
            </a:fld>
            <a:endParaRPr lang="en-US"/>
          </a:p>
        </p:txBody>
      </p:sp>
    </p:spTree>
    <p:extLst>
      <p:ext uri="{BB962C8B-B14F-4D97-AF65-F5344CB8AC3E}">
        <p14:creationId xmlns:p14="http://schemas.microsoft.com/office/powerpoint/2010/main" val="489629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61301-828E-813B-CF33-7537B8DFB0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6CD4F2-3A0B-7931-79B1-B14FD116F3E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FEF51CF-B62E-D023-4BC3-D26AD77799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441B930-9B9B-1766-FDE2-EBD4A30CB0F0}"/>
              </a:ext>
            </a:extLst>
          </p:cNvPr>
          <p:cNvSpPr>
            <a:spLocks noGrp="1"/>
          </p:cNvSpPr>
          <p:nvPr>
            <p:ph type="dt" sz="half" idx="10"/>
          </p:nvPr>
        </p:nvSpPr>
        <p:spPr/>
        <p:txBody>
          <a:bodyPr/>
          <a:lstStyle/>
          <a:p>
            <a:fld id="{64034674-0E94-8140-ADEA-1BBBEA07C247}" type="datetimeFigureOut">
              <a:rPr lang="en-US" smtClean="0"/>
              <a:t>3/12/23</a:t>
            </a:fld>
            <a:endParaRPr lang="en-US"/>
          </a:p>
        </p:txBody>
      </p:sp>
      <p:sp>
        <p:nvSpPr>
          <p:cNvPr id="6" name="Footer Placeholder 5">
            <a:extLst>
              <a:ext uri="{FF2B5EF4-FFF2-40B4-BE49-F238E27FC236}">
                <a16:creationId xmlns:a16="http://schemas.microsoft.com/office/drawing/2014/main" id="{6408382E-C7D8-A4AE-F470-2D0212FE80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32557E-D7A0-A6D6-B61B-3035F1BCBA89}"/>
              </a:ext>
            </a:extLst>
          </p:cNvPr>
          <p:cNvSpPr>
            <a:spLocks noGrp="1"/>
          </p:cNvSpPr>
          <p:nvPr>
            <p:ph type="sldNum" sz="quarter" idx="12"/>
          </p:nvPr>
        </p:nvSpPr>
        <p:spPr/>
        <p:txBody>
          <a:bodyPr/>
          <a:lstStyle/>
          <a:p>
            <a:fld id="{0BC902D4-6FE0-904E-8F78-ADE76271B08B}" type="slidenum">
              <a:rPr lang="en-US" smtClean="0"/>
              <a:t>‹#›</a:t>
            </a:fld>
            <a:endParaRPr lang="en-US"/>
          </a:p>
        </p:txBody>
      </p:sp>
    </p:spTree>
    <p:extLst>
      <p:ext uri="{BB962C8B-B14F-4D97-AF65-F5344CB8AC3E}">
        <p14:creationId xmlns:p14="http://schemas.microsoft.com/office/powerpoint/2010/main" val="2591122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614E2-D5E3-9F35-1C56-C222E502A13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999FFC0-0FD4-C101-0616-C24179740A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531579-4E84-1795-AE2B-623B4A4457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097E937-36A4-4A47-69BE-16101120E0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011B439-7411-0BAA-9587-AFF3C71DC6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977B907-4B96-E949-EA55-EA3A1645997C}"/>
              </a:ext>
            </a:extLst>
          </p:cNvPr>
          <p:cNvSpPr>
            <a:spLocks noGrp="1"/>
          </p:cNvSpPr>
          <p:nvPr>
            <p:ph type="dt" sz="half" idx="10"/>
          </p:nvPr>
        </p:nvSpPr>
        <p:spPr/>
        <p:txBody>
          <a:bodyPr/>
          <a:lstStyle/>
          <a:p>
            <a:fld id="{64034674-0E94-8140-ADEA-1BBBEA07C247}" type="datetimeFigureOut">
              <a:rPr lang="en-US" smtClean="0"/>
              <a:t>3/12/23</a:t>
            </a:fld>
            <a:endParaRPr lang="en-US"/>
          </a:p>
        </p:txBody>
      </p:sp>
      <p:sp>
        <p:nvSpPr>
          <p:cNvPr id="8" name="Footer Placeholder 7">
            <a:extLst>
              <a:ext uri="{FF2B5EF4-FFF2-40B4-BE49-F238E27FC236}">
                <a16:creationId xmlns:a16="http://schemas.microsoft.com/office/drawing/2014/main" id="{C9CC86BC-8A01-7E0B-D58B-E67F0B6127B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42ABE78-FB71-C865-6255-D02D32CAE197}"/>
              </a:ext>
            </a:extLst>
          </p:cNvPr>
          <p:cNvSpPr>
            <a:spLocks noGrp="1"/>
          </p:cNvSpPr>
          <p:nvPr>
            <p:ph type="sldNum" sz="quarter" idx="12"/>
          </p:nvPr>
        </p:nvSpPr>
        <p:spPr/>
        <p:txBody>
          <a:bodyPr/>
          <a:lstStyle/>
          <a:p>
            <a:fld id="{0BC902D4-6FE0-904E-8F78-ADE76271B08B}" type="slidenum">
              <a:rPr lang="en-US" smtClean="0"/>
              <a:t>‹#›</a:t>
            </a:fld>
            <a:endParaRPr lang="en-US"/>
          </a:p>
        </p:txBody>
      </p:sp>
    </p:spTree>
    <p:extLst>
      <p:ext uri="{BB962C8B-B14F-4D97-AF65-F5344CB8AC3E}">
        <p14:creationId xmlns:p14="http://schemas.microsoft.com/office/powerpoint/2010/main" val="3675065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227D5-5C53-6E63-ADDA-4ACF3C64576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5787E68-92DA-3D92-B60F-873C38C1B458}"/>
              </a:ext>
            </a:extLst>
          </p:cNvPr>
          <p:cNvSpPr>
            <a:spLocks noGrp="1"/>
          </p:cNvSpPr>
          <p:nvPr>
            <p:ph type="dt" sz="half" idx="10"/>
          </p:nvPr>
        </p:nvSpPr>
        <p:spPr/>
        <p:txBody>
          <a:bodyPr/>
          <a:lstStyle/>
          <a:p>
            <a:fld id="{64034674-0E94-8140-ADEA-1BBBEA07C247}" type="datetimeFigureOut">
              <a:rPr lang="en-US" smtClean="0"/>
              <a:t>3/12/23</a:t>
            </a:fld>
            <a:endParaRPr lang="en-US"/>
          </a:p>
        </p:txBody>
      </p:sp>
      <p:sp>
        <p:nvSpPr>
          <p:cNvPr id="4" name="Footer Placeholder 3">
            <a:extLst>
              <a:ext uri="{FF2B5EF4-FFF2-40B4-BE49-F238E27FC236}">
                <a16:creationId xmlns:a16="http://schemas.microsoft.com/office/drawing/2014/main" id="{E654D180-0D7B-9956-7B02-1A370E64C6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A927B6F-D483-FF28-6CE8-499C0EB60980}"/>
              </a:ext>
            </a:extLst>
          </p:cNvPr>
          <p:cNvSpPr>
            <a:spLocks noGrp="1"/>
          </p:cNvSpPr>
          <p:nvPr>
            <p:ph type="sldNum" sz="quarter" idx="12"/>
          </p:nvPr>
        </p:nvSpPr>
        <p:spPr/>
        <p:txBody>
          <a:bodyPr/>
          <a:lstStyle/>
          <a:p>
            <a:fld id="{0BC902D4-6FE0-904E-8F78-ADE76271B08B}" type="slidenum">
              <a:rPr lang="en-US" smtClean="0"/>
              <a:t>‹#›</a:t>
            </a:fld>
            <a:endParaRPr lang="en-US"/>
          </a:p>
        </p:txBody>
      </p:sp>
    </p:spTree>
    <p:extLst>
      <p:ext uri="{BB962C8B-B14F-4D97-AF65-F5344CB8AC3E}">
        <p14:creationId xmlns:p14="http://schemas.microsoft.com/office/powerpoint/2010/main" val="1611265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8B4EF5-A0BC-463D-AAB8-BE90B485BF53}"/>
              </a:ext>
            </a:extLst>
          </p:cNvPr>
          <p:cNvSpPr>
            <a:spLocks noGrp="1"/>
          </p:cNvSpPr>
          <p:nvPr>
            <p:ph type="dt" sz="half" idx="10"/>
          </p:nvPr>
        </p:nvSpPr>
        <p:spPr/>
        <p:txBody>
          <a:bodyPr/>
          <a:lstStyle/>
          <a:p>
            <a:fld id="{64034674-0E94-8140-ADEA-1BBBEA07C247}" type="datetimeFigureOut">
              <a:rPr lang="en-US" smtClean="0"/>
              <a:t>3/12/23</a:t>
            </a:fld>
            <a:endParaRPr lang="en-US"/>
          </a:p>
        </p:txBody>
      </p:sp>
      <p:sp>
        <p:nvSpPr>
          <p:cNvPr id="3" name="Footer Placeholder 2">
            <a:extLst>
              <a:ext uri="{FF2B5EF4-FFF2-40B4-BE49-F238E27FC236}">
                <a16:creationId xmlns:a16="http://schemas.microsoft.com/office/drawing/2014/main" id="{8AFF1A17-9BB0-B7BE-3B1F-6E8D5775B39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7420EF-E119-3D06-4243-1C863ED4FD4D}"/>
              </a:ext>
            </a:extLst>
          </p:cNvPr>
          <p:cNvSpPr>
            <a:spLocks noGrp="1"/>
          </p:cNvSpPr>
          <p:nvPr>
            <p:ph type="sldNum" sz="quarter" idx="12"/>
          </p:nvPr>
        </p:nvSpPr>
        <p:spPr/>
        <p:txBody>
          <a:bodyPr/>
          <a:lstStyle/>
          <a:p>
            <a:fld id="{0BC902D4-6FE0-904E-8F78-ADE76271B08B}" type="slidenum">
              <a:rPr lang="en-US" smtClean="0"/>
              <a:t>‹#›</a:t>
            </a:fld>
            <a:endParaRPr lang="en-US"/>
          </a:p>
        </p:txBody>
      </p:sp>
    </p:spTree>
    <p:extLst>
      <p:ext uri="{BB962C8B-B14F-4D97-AF65-F5344CB8AC3E}">
        <p14:creationId xmlns:p14="http://schemas.microsoft.com/office/powerpoint/2010/main" val="4040969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7A1C2-C3D2-FC71-349A-6977ACF8AA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4D986CA-807F-7F99-E344-1092EF4794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752D489-1B86-3B14-6D9E-84DC319AA7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7B6D03-2AB3-A269-630A-A9B1B481F10B}"/>
              </a:ext>
            </a:extLst>
          </p:cNvPr>
          <p:cNvSpPr>
            <a:spLocks noGrp="1"/>
          </p:cNvSpPr>
          <p:nvPr>
            <p:ph type="dt" sz="half" idx="10"/>
          </p:nvPr>
        </p:nvSpPr>
        <p:spPr/>
        <p:txBody>
          <a:bodyPr/>
          <a:lstStyle/>
          <a:p>
            <a:fld id="{64034674-0E94-8140-ADEA-1BBBEA07C247}" type="datetimeFigureOut">
              <a:rPr lang="en-US" smtClean="0"/>
              <a:t>3/12/23</a:t>
            </a:fld>
            <a:endParaRPr lang="en-US"/>
          </a:p>
        </p:txBody>
      </p:sp>
      <p:sp>
        <p:nvSpPr>
          <p:cNvPr id="6" name="Footer Placeholder 5">
            <a:extLst>
              <a:ext uri="{FF2B5EF4-FFF2-40B4-BE49-F238E27FC236}">
                <a16:creationId xmlns:a16="http://schemas.microsoft.com/office/drawing/2014/main" id="{6F017FAD-F781-3BA3-3DB0-6AC3840A9F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DA8EF0-755F-2BB1-C5AA-F711D953C7A1}"/>
              </a:ext>
            </a:extLst>
          </p:cNvPr>
          <p:cNvSpPr>
            <a:spLocks noGrp="1"/>
          </p:cNvSpPr>
          <p:nvPr>
            <p:ph type="sldNum" sz="quarter" idx="12"/>
          </p:nvPr>
        </p:nvSpPr>
        <p:spPr/>
        <p:txBody>
          <a:bodyPr/>
          <a:lstStyle/>
          <a:p>
            <a:fld id="{0BC902D4-6FE0-904E-8F78-ADE76271B08B}" type="slidenum">
              <a:rPr lang="en-US" smtClean="0"/>
              <a:t>‹#›</a:t>
            </a:fld>
            <a:endParaRPr lang="en-US"/>
          </a:p>
        </p:txBody>
      </p:sp>
    </p:spTree>
    <p:extLst>
      <p:ext uri="{BB962C8B-B14F-4D97-AF65-F5344CB8AC3E}">
        <p14:creationId xmlns:p14="http://schemas.microsoft.com/office/powerpoint/2010/main" val="2646908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2340C-50B4-1E53-A8F3-EDBBB0BB02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8AF4141-3F56-CC48-18EB-2A1FD8707D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5ED8D9E-35C4-F8B6-C2C5-6A589D3C77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55A6B1-827A-0663-3611-D271123794EB}"/>
              </a:ext>
            </a:extLst>
          </p:cNvPr>
          <p:cNvSpPr>
            <a:spLocks noGrp="1"/>
          </p:cNvSpPr>
          <p:nvPr>
            <p:ph type="dt" sz="half" idx="10"/>
          </p:nvPr>
        </p:nvSpPr>
        <p:spPr/>
        <p:txBody>
          <a:bodyPr/>
          <a:lstStyle/>
          <a:p>
            <a:fld id="{64034674-0E94-8140-ADEA-1BBBEA07C247}" type="datetimeFigureOut">
              <a:rPr lang="en-US" smtClean="0"/>
              <a:t>3/12/23</a:t>
            </a:fld>
            <a:endParaRPr lang="en-US"/>
          </a:p>
        </p:txBody>
      </p:sp>
      <p:sp>
        <p:nvSpPr>
          <p:cNvPr id="6" name="Footer Placeholder 5">
            <a:extLst>
              <a:ext uri="{FF2B5EF4-FFF2-40B4-BE49-F238E27FC236}">
                <a16:creationId xmlns:a16="http://schemas.microsoft.com/office/drawing/2014/main" id="{F9442C48-CA80-8342-89E6-86CF144555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88F0D-325C-F75F-8461-3CE088A7FA2E}"/>
              </a:ext>
            </a:extLst>
          </p:cNvPr>
          <p:cNvSpPr>
            <a:spLocks noGrp="1"/>
          </p:cNvSpPr>
          <p:nvPr>
            <p:ph type="sldNum" sz="quarter" idx="12"/>
          </p:nvPr>
        </p:nvSpPr>
        <p:spPr/>
        <p:txBody>
          <a:bodyPr/>
          <a:lstStyle/>
          <a:p>
            <a:fld id="{0BC902D4-6FE0-904E-8F78-ADE76271B08B}" type="slidenum">
              <a:rPr lang="en-US" smtClean="0"/>
              <a:t>‹#›</a:t>
            </a:fld>
            <a:endParaRPr lang="en-US"/>
          </a:p>
        </p:txBody>
      </p:sp>
    </p:spTree>
    <p:extLst>
      <p:ext uri="{BB962C8B-B14F-4D97-AF65-F5344CB8AC3E}">
        <p14:creationId xmlns:p14="http://schemas.microsoft.com/office/powerpoint/2010/main" val="3543547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93AA9E-2ACD-FE12-C214-73382D741D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A2F4101-04BA-3785-1E98-3AFD1E0E22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313FC8-B72B-98CE-BA69-D5D578F215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034674-0E94-8140-ADEA-1BBBEA07C247}" type="datetimeFigureOut">
              <a:rPr lang="en-US" smtClean="0"/>
              <a:t>3/12/23</a:t>
            </a:fld>
            <a:endParaRPr lang="en-US"/>
          </a:p>
        </p:txBody>
      </p:sp>
      <p:sp>
        <p:nvSpPr>
          <p:cNvPr id="5" name="Footer Placeholder 4">
            <a:extLst>
              <a:ext uri="{FF2B5EF4-FFF2-40B4-BE49-F238E27FC236}">
                <a16:creationId xmlns:a16="http://schemas.microsoft.com/office/drawing/2014/main" id="{427CF4A2-20D0-02AD-D9F1-26F91389FA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62E005E-CC83-3518-F8A8-CF3A45988A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C902D4-6FE0-904E-8F78-ADE76271B08B}" type="slidenum">
              <a:rPr lang="en-US" smtClean="0"/>
              <a:t>‹#›</a:t>
            </a:fld>
            <a:endParaRPr lang="en-US"/>
          </a:p>
        </p:txBody>
      </p:sp>
    </p:spTree>
    <p:extLst>
      <p:ext uri="{BB962C8B-B14F-4D97-AF65-F5344CB8AC3E}">
        <p14:creationId xmlns:p14="http://schemas.microsoft.com/office/powerpoint/2010/main" val="1484331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29E21-13ED-69A6-F014-5C809F90EFF9}"/>
              </a:ext>
            </a:extLst>
          </p:cNvPr>
          <p:cNvSpPr>
            <a:spLocks noGrp="1"/>
          </p:cNvSpPr>
          <p:nvPr>
            <p:ph type="ctrTitle"/>
          </p:nvPr>
        </p:nvSpPr>
        <p:spPr>
          <a:xfrm>
            <a:off x="769542" y="1041400"/>
            <a:ext cx="9144000" cy="2387600"/>
          </a:xfrm>
        </p:spPr>
        <p:txBody>
          <a:bodyPr>
            <a:noAutofit/>
          </a:bodyPr>
          <a:lstStyle/>
          <a:p>
            <a:pPr algn="l"/>
            <a:r>
              <a:rPr lang="en-US" sz="4400" b="1" dirty="0">
                <a:effectLst>
                  <a:innerShdw blurRad="114300">
                    <a:prstClr val="black"/>
                  </a:innerShdw>
                </a:effectLst>
                <a:latin typeface="Franklin Gothic Medium" panose="020B0603020102020204" pitchFamily="34" charset="0"/>
                <a:cs typeface="Aharoni" panose="020F0502020204030204" pitchFamily="34" charset="0"/>
              </a:rPr>
              <a:t>Wildfire smoke, evacuation exposure, and healthcare use in older adults who use electricity-dependent medical equipment</a:t>
            </a:r>
            <a:endParaRPr lang="en-US" sz="4400" dirty="0">
              <a:latin typeface="Franklin Gothic Medium" panose="020B0603020102020204" pitchFamily="34" charset="0"/>
            </a:endParaRPr>
          </a:p>
        </p:txBody>
      </p:sp>
      <p:sp>
        <p:nvSpPr>
          <p:cNvPr id="4" name="TextBox 3">
            <a:extLst>
              <a:ext uri="{FF2B5EF4-FFF2-40B4-BE49-F238E27FC236}">
                <a16:creationId xmlns:a16="http://schemas.microsoft.com/office/drawing/2014/main" id="{588ABF7D-6E85-2C64-81B6-08B145AEA9AA}"/>
              </a:ext>
            </a:extLst>
          </p:cNvPr>
          <p:cNvSpPr txBox="1"/>
          <p:nvPr/>
        </p:nvSpPr>
        <p:spPr>
          <a:xfrm>
            <a:off x="769542" y="3808425"/>
            <a:ext cx="10652916" cy="646331"/>
          </a:xfrm>
          <a:prstGeom prst="rect">
            <a:avLst/>
          </a:prstGeom>
          <a:noFill/>
        </p:spPr>
        <p:txBody>
          <a:bodyPr wrap="none" rtlCol="0">
            <a:spAutoFit/>
          </a:bodyPr>
          <a:lstStyle/>
          <a:p>
            <a:r>
              <a:rPr lang="en-US" sz="1800" dirty="0">
                <a:latin typeface="Franklin Gothic Medium" panose="020B0603020102020204" pitchFamily="34" charset="0"/>
              </a:rPr>
              <a:t>Heather </a:t>
            </a:r>
            <a:r>
              <a:rPr lang="en-US" sz="1800" dirty="0" err="1">
                <a:latin typeface="Franklin Gothic Medium" panose="020B0603020102020204" pitchFamily="34" charset="0"/>
              </a:rPr>
              <a:t>McBrien</a:t>
            </a:r>
            <a:r>
              <a:rPr lang="en-US" sz="1800" dirty="0">
                <a:latin typeface="Franklin Gothic Medium" panose="020B0603020102020204" pitchFamily="34" charset="0"/>
              </a:rPr>
              <a:t>, Sebastian T. Rowland, Tarik </a:t>
            </a:r>
            <a:r>
              <a:rPr lang="en-US" sz="1800" dirty="0" err="1">
                <a:latin typeface="Franklin Gothic Medium" panose="020B0603020102020204" pitchFamily="34" charset="0"/>
              </a:rPr>
              <a:t>Benmarhnia</a:t>
            </a:r>
            <a:r>
              <a:rPr lang="en-US" sz="1800" dirty="0">
                <a:latin typeface="Franklin Gothic Medium" panose="020B0603020102020204" pitchFamily="34" charset="0"/>
              </a:rPr>
              <a:t>, Sara Y. </a:t>
            </a:r>
            <a:r>
              <a:rPr lang="en-US" sz="1800" dirty="0" err="1">
                <a:latin typeface="Franklin Gothic Medium" panose="020B0603020102020204" pitchFamily="34" charset="0"/>
              </a:rPr>
              <a:t>Tartof</a:t>
            </a:r>
            <a:r>
              <a:rPr lang="en-US" sz="1800" dirty="0">
                <a:latin typeface="Franklin Gothic Medium" panose="020B0603020102020204" pitchFamily="34" charset="0"/>
              </a:rPr>
              <a:t>, Benjamin </a:t>
            </a:r>
            <a:r>
              <a:rPr lang="en-US" sz="1800" dirty="0" err="1">
                <a:latin typeface="Franklin Gothic Medium" panose="020B0603020102020204" pitchFamily="34" charset="0"/>
              </a:rPr>
              <a:t>Steiger</a:t>
            </a:r>
            <a:r>
              <a:rPr lang="en-US" sz="1800" dirty="0">
                <a:latin typeface="Franklin Gothic Medium" panose="020B0603020102020204" pitchFamily="34" charset="0"/>
              </a:rPr>
              <a:t>, Joan A. Casey</a:t>
            </a:r>
          </a:p>
          <a:p>
            <a:endParaRPr lang="en-US" dirty="0"/>
          </a:p>
        </p:txBody>
      </p:sp>
      <p:pic>
        <p:nvPicPr>
          <p:cNvPr id="6" name="Picture 5">
            <a:extLst>
              <a:ext uri="{FF2B5EF4-FFF2-40B4-BE49-F238E27FC236}">
                <a16:creationId xmlns:a16="http://schemas.microsoft.com/office/drawing/2014/main" id="{69692E9B-8B70-E429-D9A4-E401CEE101D8}"/>
              </a:ext>
            </a:extLst>
          </p:cNvPr>
          <p:cNvPicPr>
            <a:picLocks noChangeAspect="1"/>
          </p:cNvPicPr>
          <p:nvPr/>
        </p:nvPicPr>
        <p:blipFill rotWithShape="1">
          <a:blip r:embed="rId3">
            <a:extLst>
              <a:ext uri="{28A0092B-C50C-407E-A947-70E740481C1C}">
                <a14:useLocalDpi xmlns:a14="http://schemas.microsoft.com/office/drawing/2010/main" val="0"/>
              </a:ext>
            </a:extLst>
          </a:blip>
          <a:srcRect l="28089" t="10127" r="26875" b="11111"/>
          <a:stretch/>
        </p:blipFill>
        <p:spPr>
          <a:xfrm>
            <a:off x="769542" y="5053215"/>
            <a:ext cx="1020853" cy="1004242"/>
          </a:xfrm>
          <a:prstGeom prst="rect">
            <a:avLst/>
          </a:prstGeom>
          <a:ln w="38100">
            <a:noFill/>
          </a:ln>
        </p:spPr>
      </p:pic>
      <p:pic>
        <p:nvPicPr>
          <p:cNvPr id="7" name="Picture 6">
            <a:extLst>
              <a:ext uri="{FF2B5EF4-FFF2-40B4-BE49-F238E27FC236}">
                <a16:creationId xmlns:a16="http://schemas.microsoft.com/office/drawing/2014/main" id="{1A9BC53E-686F-E274-5D5C-3C4A2238C5CC}"/>
              </a:ext>
            </a:extLst>
          </p:cNvPr>
          <p:cNvPicPr>
            <a:picLocks noChangeAspect="1"/>
          </p:cNvPicPr>
          <p:nvPr/>
        </p:nvPicPr>
        <p:blipFill>
          <a:blip r:embed="rId4"/>
          <a:stretch>
            <a:fillRect/>
          </a:stretch>
        </p:blipFill>
        <p:spPr>
          <a:xfrm>
            <a:off x="1936946" y="5268895"/>
            <a:ext cx="3069008" cy="572881"/>
          </a:xfrm>
          <a:prstGeom prst="rect">
            <a:avLst/>
          </a:prstGeom>
        </p:spPr>
      </p:pic>
    </p:spTree>
    <p:extLst>
      <p:ext uri="{BB962C8B-B14F-4D97-AF65-F5344CB8AC3E}">
        <p14:creationId xmlns:p14="http://schemas.microsoft.com/office/powerpoint/2010/main" val="1788001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42D5D-EEDC-4045-85BA-BF6EFA0BE20F}"/>
              </a:ext>
            </a:extLst>
          </p:cNvPr>
          <p:cNvSpPr>
            <a:spLocks noGrp="1"/>
          </p:cNvSpPr>
          <p:nvPr>
            <p:ph type="title"/>
          </p:nvPr>
        </p:nvSpPr>
        <p:spPr>
          <a:xfrm>
            <a:off x="151143" y="86491"/>
            <a:ext cx="5131151" cy="773859"/>
          </a:xfrm>
        </p:spPr>
        <p:txBody>
          <a:bodyPr>
            <a:normAutofit fontScale="90000"/>
          </a:bodyPr>
          <a:lstStyle/>
          <a:p>
            <a:r>
              <a:rPr lang="en-US" dirty="0"/>
              <a:t>Thank you to the team!</a:t>
            </a:r>
          </a:p>
        </p:txBody>
      </p:sp>
      <p:sp>
        <p:nvSpPr>
          <p:cNvPr id="4" name="Slide Number Placeholder 3">
            <a:extLst>
              <a:ext uri="{FF2B5EF4-FFF2-40B4-BE49-F238E27FC236}">
                <a16:creationId xmlns:a16="http://schemas.microsoft.com/office/drawing/2014/main" id="{D198118C-E316-8142-8A22-32BD0353BB88}"/>
              </a:ext>
            </a:extLst>
          </p:cNvPr>
          <p:cNvSpPr>
            <a:spLocks noGrp="1"/>
          </p:cNvSpPr>
          <p:nvPr>
            <p:ph type="sldNum" idx="10"/>
          </p:nvPr>
        </p:nvSpPr>
        <p:spPr/>
        <p:txBody>
          <a:bodyPr/>
          <a:lstStyle/>
          <a:p>
            <a:fld id="{DB8B72C4-6FBE-AD44-B77B-1C35AA47A366}" type="slidenum">
              <a:rPr lang="en-US" altLang="x-none" smtClean="0"/>
              <a:pPr/>
              <a:t>10</a:t>
            </a:fld>
            <a:endParaRPr lang="en-US" altLang="x-none"/>
          </a:p>
        </p:txBody>
      </p:sp>
      <p:sp>
        <p:nvSpPr>
          <p:cNvPr id="21" name="Rectangle 20">
            <a:extLst>
              <a:ext uri="{FF2B5EF4-FFF2-40B4-BE49-F238E27FC236}">
                <a16:creationId xmlns:a16="http://schemas.microsoft.com/office/drawing/2014/main" id="{30DB9029-C2E9-7345-821D-6F1C9853B180}"/>
              </a:ext>
            </a:extLst>
          </p:cNvPr>
          <p:cNvSpPr/>
          <p:nvPr/>
        </p:nvSpPr>
        <p:spPr>
          <a:xfrm>
            <a:off x="450545" y="5568745"/>
            <a:ext cx="1236236" cy="369332"/>
          </a:xfrm>
          <a:prstGeom prst="rect">
            <a:avLst/>
          </a:prstGeom>
        </p:spPr>
        <p:txBody>
          <a:bodyPr wrap="none">
            <a:spAutoFit/>
          </a:bodyPr>
          <a:lstStyle/>
          <a:p>
            <a:r>
              <a:rPr lang="en-US" dirty="0">
                <a:solidFill>
                  <a:schemeClr val="bg1"/>
                </a:solidFill>
              </a:rPr>
              <a:t>Jen Manly</a:t>
            </a:r>
          </a:p>
        </p:txBody>
      </p:sp>
      <p:sp>
        <p:nvSpPr>
          <p:cNvPr id="20" name="TextBox 19">
            <a:extLst>
              <a:ext uri="{FF2B5EF4-FFF2-40B4-BE49-F238E27FC236}">
                <a16:creationId xmlns:a16="http://schemas.microsoft.com/office/drawing/2014/main" id="{97C78872-F388-D16D-8A18-22FD8378BAFD}"/>
              </a:ext>
            </a:extLst>
          </p:cNvPr>
          <p:cNvSpPr txBox="1"/>
          <p:nvPr/>
        </p:nvSpPr>
        <p:spPr>
          <a:xfrm>
            <a:off x="5044643" y="204719"/>
            <a:ext cx="1980029" cy="637213"/>
          </a:xfrm>
          <a:prstGeom prst="rect">
            <a:avLst/>
          </a:prstGeom>
          <a:noFill/>
        </p:spPr>
        <p:txBody>
          <a:bodyPr wrap="square" lIns="0" rIns="0" rtlCol="0">
            <a:noAutofit/>
          </a:bodyPr>
          <a:lstStyle/>
          <a:p>
            <a:r>
              <a:rPr lang="en-US" dirty="0"/>
              <a:t>+ NIA</a:t>
            </a:r>
          </a:p>
          <a:p>
            <a:r>
              <a:rPr lang="en-US" dirty="0"/>
              <a:t>(RF1AG071024)</a:t>
            </a:r>
          </a:p>
          <a:p>
            <a:endParaRPr lang="en-US" dirty="0"/>
          </a:p>
        </p:txBody>
      </p:sp>
      <p:sp>
        <p:nvSpPr>
          <p:cNvPr id="22" name="Content Placeholder 2">
            <a:extLst>
              <a:ext uri="{FF2B5EF4-FFF2-40B4-BE49-F238E27FC236}">
                <a16:creationId xmlns:a16="http://schemas.microsoft.com/office/drawing/2014/main" id="{9B898987-F933-EA0B-DD01-212688923A3F}"/>
              </a:ext>
            </a:extLst>
          </p:cNvPr>
          <p:cNvSpPr>
            <a:spLocks noGrp="1"/>
          </p:cNvSpPr>
          <p:nvPr>
            <p:ph idx="1"/>
          </p:nvPr>
        </p:nvSpPr>
        <p:spPr>
          <a:xfrm>
            <a:off x="450545" y="1278623"/>
            <a:ext cx="10515600" cy="4351338"/>
          </a:xfrm>
        </p:spPr>
        <p:txBody>
          <a:bodyPr/>
          <a:lstStyle/>
          <a:p>
            <a:pPr marL="0" indent="0">
              <a:buNone/>
            </a:pPr>
            <a:r>
              <a:rPr lang="en-US" dirty="0"/>
              <a:t>Thank you to coauthors</a:t>
            </a:r>
            <a:r>
              <a:rPr lang="en-US" sz="2800" dirty="0"/>
              <a:t> Sebastian T. Rowland, Tarik </a:t>
            </a:r>
            <a:r>
              <a:rPr lang="en-US" sz="2800" dirty="0" err="1"/>
              <a:t>Benmarhnia</a:t>
            </a:r>
            <a:r>
              <a:rPr lang="en-US" sz="2800" dirty="0"/>
              <a:t>, Sara Y. </a:t>
            </a:r>
            <a:r>
              <a:rPr lang="en-US" sz="2800" dirty="0" err="1"/>
              <a:t>Tartof</a:t>
            </a:r>
            <a:r>
              <a:rPr lang="en-US" sz="2800" dirty="0"/>
              <a:t>, Benjamin </a:t>
            </a:r>
            <a:r>
              <a:rPr lang="en-US" sz="2800" dirty="0" err="1"/>
              <a:t>Steiger</a:t>
            </a:r>
            <a:r>
              <a:rPr lang="en-US" sz="2800" dirty="0"/>
              <a:t>, and Joan A. Casey</a:t>
            </a:r>
          </a:p>
          <a:p>
            <a:pPr marL="0" indent="0">
              <a:buNone/>
            </a:pPr>
            <a:endParaRPr lang="en-US" dirty="0"/>
          </a:p>
          <a:p>
            <a:pPr marL="0" indent="0">
              <a:buNone/>
            </a:pPr>
            <a:r>
              <a:rPr lang="en-US" dirty="0"/>
              <a:t>Questions can be sent to my email at:</a:t>
            </a:r>
          </a:p>
          <a:p>
            <a:pPr marL="0" indent="0">
              <a:buNone/>
            </a:pPr>
            <a:r>
              <a:rPr lang="en-US" dirty="0"/>
              <a:t>hm2913@cumc.columbia.edu</a:t>
            </a:r>
          </a:p>
          <a:p>
            <a:endParaRPr lang="en-US" dirty="0">
              <a:latin typeface="+mj-lt"/>
            </a:endParaRPr>
          </a:p>
        </p:txBody>
      </p:sp>
    </p:spTree>
    <p:extLst>
      <p:ext uri="{BB962C8B-B14F-4D97-AF65-F5344CB8AC3E}">
        <p14:creationId xmlns:p14="http://schemas.microsoft.com/office/powerpoint/2010/main" val="1924400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DE29518-FE1C-ED45-1567-0DC724412701}"/>
              </a:ext>
            </a:extLst>
          </p:cNvPr>
          <p:cNvPicPr>
            <a:picLocks noChangeAspect="1"/>
          </p:cNvPicPr>
          <p:nvPr/>
        </p:nvPicPr>
        <p:blipFill>
          <a:blip r:embed="rId3"/>
          <a:stretch>
            <a:fillRect/>
          </a:stretch>
        </p:blipFill>
        <p:spPr>
          <a:xfrm>
            <a:off x="-1" y="-1"/>
            <a:ext cx="12336651" cy="8198603"/>
          </a:xfrm>
          <a:prstGeom prst="rect">
            <a:avLst/>
          </a:prstGeom>
        </p:spPr>
      </p:pic>
    </p:spTree>
    <p:extLst>
      <p:ext uri="{BB962C8B-B14F-4D97-AF65-F5344CB8AC3E}">
        <p14:creationId xmlns:p14="http://schemas.microsoft.com/office/powerpoint/2010/main" val="1263699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C9D59EC-D7F8-74AC-B676-048915B1AF03}"/>
              </a:ext>
            </a:extLst>
          </p:cNvPr>
          <p:cNvPicPr>
            <a:picLocks noChangeAspect="1"/>
          </p:cNvPicPr>
          <p:nvPr/>
        </p:nvPicPr>
        <p:blipFill rotWithShape="1">
          <a:blip r:embed="rId3"/>
          <a:srcRect l="-964" t="4714" r="964" b="3277"/>
          <a:stretch/>
        </p:blipFill>
        <p:spPr>
          <a:xfrm>
            <a:off x="3178123" y="0"/>
            <a:ext cx="5767907" cy="6409555"/>
          </a:xfrm>
          <a:prstGeom prst="rect">
            <a:avLst/>
          </a:prstGeom>
        </p:spPr>
      </p:pic>
      <p:sp>
        <p:nvSpPr>
          <p:cNvPr id="4" name="Rectangle 3">
            <a:extLst>
              <a:ext uri="{FF2B5EF4-FFF2-40B4-BE49-F238E27FC236}">
                <a16:creationId xmlns:a16="http://schemas.microsoft.com/office/drawing/2014/main" id="{3D81003A-CE7F-A7D7-1B21-3F1E8E783107}"/>
              </a:ext>
            </a:extLst>
          </p:cNvPr>
          <p:cNvSpPr/>
          <p:nvPr/>
        </p:nvSpPr>
        <p:spPr>
          <a:xfrm>
            <a:off x="5788057" y="4043362"/>
            <a:ext cx="3332375" cy="2545973"/>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9120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Life with home oxygen therapy | Asthma + Lung UK">
            <a:extLst>
              <a:ext uri="{FF2B5EF4-FFF2-40B4-BE49-F238E27FC236}">
                <a16:creationId xmlns:a16="http://schemas.microsoft.com/office/drawing/2014/main" id="{AB2FFB6A-16B5-7E5A-8593-9C52F8F626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5028" y="0"/>
            <a:ext cx="9197975" cy="6858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6366C2C6-A0EF-74C5-FD81-89FDF8B917BE}"/>
              </a:ext>
            </a:extLst>
          </p:cNvPr>
          <p:cNvPicPr>
            <a:picLocks noChangeAspect="1"/>
          </p:cNvPicPr>
          <p:nvPr/>
        </p:nvPicPr>
        <p:blipFill>
          <a:blip r:embed="rId4"/>
          <a:stretch>
            <a:fillRect/>
          </a:stretch>
        </p:blipFill>
        <p:spPr>
          <a:xfrm>
            <a:off x="5576096" y="0"/>
            <a:ext cx="7543801" cy="6858000"/>
          </a:xfrm>
          <a:prstGeom prst="rect">
            <a:avLst/>
          </a:prstGeom>
        </p:spPr>
      </p:pic>
    </p:spTree>
    <p:extLst>
      <p:ext uri="{BB962C8B-B14F-4D97-AF65-F5344CB8AC3E}">
        <p14:creationId xmlns:p14="http://schemas.microsoft.com/office/powerpoint/2010/main" val="2828226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In this image provided by NASA's Earth Observing System Data and Information System (EOSDIS), smoke from the Woolsey and Hill Fires can seen on the Southern California coast.">
            <a:extLst>
              <a:ext uri="{FF2B5EF4-FFF2-40B4-BE49-F238E27FC236}">
                <a16:creationId xmlns:a16="http://schemas.microsoft.com/office/drawing/2014/main" id="{997A4C2B-1272-764C-ED92-8C58B2C440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24989"/>
            <a:ext cx="12192000" cy="914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8917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ap of Woolsey, Hill fires: Updated perimeter, evacuations">
            <a:extLst>
              <a:ext uri="{FF2B5EF4-FFF2-40B4-BE49-F238E27FC236}">
                <a16:creationId xmlns:a16="http://schemas.microsoft.com/office/drawing/2014/main" id="{75D3F98C-7E78-572E-FCFA-98B8B537A4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6150" y="0"/>
            <a:ext cx="1029811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6025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3B05F-7337-FA2E-3EC4-D9FA8A410778}"/>
              </a:ext>
            </a:extLst>
          </p:cNvPr>
          <p:cNvSpPr>
            <a:spLocks noGrp="1"/>
          </p:cNvSpPr>
          <p:nvPr>
            <p:ph type="title"/>
          </p:nvPr>
        </p:nvSpPr>
        <p:spPr/>
        <p:txBody>
          <a:bodyPr/>
          <a:lstStyle/>
          <a:p>
            <a:r>
              <a:rPr lang="en-US" dirty="0">
                <a:latin typeface="Franklin Gothic Medium" panose="020B0603020102020204" pitchFamily="34" charset="0"/>
              </a:rPr>
              <a:t>Outcome measurements:</a:t>
            </a:r>
          </a:p>
        </p:txBody>
      </p:sp>
      <p:sp>
        <p:nvSpPr>
          <p:cNvPr id="3" name="Content Placeholder 2">
            <a:extLst>
              <a:ext uri="{FF2B5EF4-FFF2-40B4-BE49-F238E27FC236}">
                <a16:creationId xmlns:a16="http://schemas.microsoft.com/office/drawing/2014/main" id="{925EDD87-3DB2-F0D9-9625-9C068EC09EE7}"/>
              </a:ext>
            </a:extLst>
          </p:cNvPr>
          <p:cNvSpPr>
            <a:spLocks noGrp="1"/>
          </p:cNvSpPr>
          <p:nvPr>
            <p:ph idx="1"/>
          </p:nvPr>
        </p:nvSpPr>
        <p:spPr/>
        <p:txBody>
          <a:bodyPr/>
          <a:lstStyle/>
          <a:p>
            <a:pPr marL="571500" indent="-571500">
              <a:spcAft>
                <a:spcPts val="1200"/>
              </a:spcAft>
              <a:buFont typeface="+mj-lt"/>
              <a:buAutoNum type="romanLcPeriod"/>
            </a:pPr>
            <a:r>
              <a:rPr lang="en-US" dirty="0">
                <a:latin typeface="Franklin Gothic Medium" panose="020B0603020102020204" pitchFamily="34" charset="0"/>
              </a:rPr>
              <a:t>Frequency of daily all-cause outpatient visits</a:t>
            </a:r>
          </a:p>
          <a:p>
            <a:pPr marL="571500" indent="-571500">
              <a:spcAft>
                <a:spcPts val="1200"/>
              </a:spcAft>
              <a:buFont typeface="+mj-lt"/>
              <a:buAutoNum type="romanLcPeriod"/>
            </a:pPr>
            <a:r>
              <a:rPr lang="en-US" dirty="0">
                <a:latin typeface="Franklin Gothic Medium" panose="020B0603020102020204" pitchFamily="34" charset="0"/>
              </a:rPr>
              <a:t>Frequency of daily all-cause inpatient visits</a:t>
            </a:r>
          </a:p>
          <a:p>
            <a:pPr marL="571500" indent="-571500">
              <a:spcAft>
                <a:spcPts val="1200"/>
              </a:spcAft>
              <a:buFont typeface="+mj-lt"/>
              <a:buAutoNum type="romanLcPeriod"/>
            </a:pPr>
            <a:r>
              <a:rPr lang="en-US" dirty="0">
                <a:latin typeface="Franklin Gothic Medium" panose="020B0603020102020204" pitchFamily="34" charset="0"/>
              </a:rPr>
              <a:t>Frequency of all-cause emergency visits</a:t>
            </a:r>
          </a:p>
          <a:p>
            <a:pPr marL="571500" indent="-571500">
              <a:spcAft>
                <a:spcPts val="1200"/>
              </a:spcAft>
              <a:buFont typeface="+mj-lt"/>
              <a:buAutoNum type="romanLcPeriod"/>
            </a:pPr>
            <a:r>
              <a:rPr lang="en-US" dirty="0">
                <a:latin typeface="Franklin Gothic Medium" panose="020B0603020102020204" pitchFamily="34" charset="0"/>
              </a:rPr>
              <a:t>Frequency of inpatient visits for cardiorespiratory concerns</a:t>
            </a:r>
          </a:p>
          <a:p>
            <a:pPr marL="571500" indent="-571500">
              <a:spcAft>
                <a:spcPts val="1200"/>
              </a:spcAft>
              <a:buFont typeface="+mj-lt"/>
              <a:buAutoNum type="romanLcPeriod"/>
            </a:pPr>
            <a:r>
              <a:rPr lang="en-US" dirty="0">
                <a:latin typeface="Franklin Gothic Medium" panose="020B0603020102020204" pitchFamily="34" charset="0"/>
              </a:rPr>
              <a:t>Frequency of emergency visits for cardiorespiratory concerns </a:t>
            </a:r>
          </a:p>
          <a:p>
            <a:pPr marL="571500" indent="-571500">
              <a:spcAft>
                <a:spcPts val="1200"/>
              </a:spcAft>
              <a:buFont typeface="+mj-lt"/>
              <a:buAutoNum type="romanLcPeriod"/>
            </a:pPr>
            <a:endParaRPr lang="en-US" dirty="0">
              <a:latin typeface="Franklin Gothic Medium" panose="020B0603020102020204" pitchFamily="34" charset="0"/>
            </a:endParaRPr>
          </a:p>
          <a:p>
            <a:pPr marL="571500" indent="-571500">
              <a:spcAft>
                <a:spcPts val="1200"/>
              </a:spcAft>
              <a:buFont typeface="+mj-lt"/>
              <a:buAutoNum type="romanLcPeriod"/>
            </a:pPr>
            <a:endParaRPr lang="en-US" dirty="0">
              <a:latin typeface="Franklin Gothic Medium" panose="020B0603020102020204" pitchFamily="34" charset="0"/>
            </a:endParaRPr>
          </a:p>
          <a:p>
            <a:pPr marL="571500" indent="-571500">
              <a:spcAft>
                <a:spcPts val="1200"/>
              </a:spcAft>
              <a:buFont typeface="+mj-lt"/>
              <a:buAutoNum type="romanLcPeriod"/>
            </a:pPr>
            <a:endParaRPr lang="en-US" dirty="0">
              <a:latin typeface="Franklin Gothic Medium" panose="020B0603020102020204" pitchFamily="34" charset="0"/>
            </a:endParaRPr>
          </a:p>
        </p:txBody>
      </p:sp>
    </p:spTree>
    <p:extLst>
      <p:ext uri="{BB962C8B-B14F-4D97-AF65-F5344CB8AC3E}">
        <p14:creationId xmlns:p14="http://schemas.microsoft.com/office/powerpoint/2010/main" val="4009597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ED0D5380-29D8-E34C-29AB-2CF4AA007373}"/>
              </a:ext>
            </a:extLst>
          </p:cNvPr>
          <p:cNvSpPr txBox="1"/>
          <p:nvPr/>
        </p:nvSpPr>
        <p:spPr>
          <a:xfrm>
            <a:off x="8521869" y="4298637"/>
            <a:ext cx="1984839" cy="584775"/>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All-cause outpatient</a:t>
            </a:r>
          </a:p>
          <a:p>
            <a:endParaRPr lang="en-US" sz="1600" dirty="0"/>
          </a:p>
        </p:txBody>
      </p:sp>
      <p:sp>
        <p:nvSpPr>
          <p:cNvPr id="10" name="TextBox 9">
            <a:extLst>
              <a:ext uri="{FF2B5EF4-FFF2-40B4-BE49-F238E27FC236}">
                <a16:creationId xmlns:a16="http://schemas.microsoft.com/office/drawing/2014/main" id="{5FA545D7-80F6-5F40-A857-075E97FC5100}"/>
              </a:ext>
            </a:extLst>
          </p:cNvPr>
          <p:cNvSpPr txBox="1"/>
          <p:nvPr/>
        </p:nvSpPr>
        <p:spPr>
          <a:xfrm>
            <a:off x="8543639" y="3575829"/>
            <a:ext cx="1858201" cy="584775"/>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All-cause inpatient</a:t>
            </a:r>
          </a:p>
          <a:p>
            <a:endParaRPr lang="en-US" sz="1600" dirty="0"/>
          </a:p>
        </p:txBody>
      </p:sp>
      <p:sp>
        <p:nvSpPr>
          <p:cNvPr id="11" name="TextBox 10">
            <a:extLst>
              <a:ext uri="{FF2B5EF4-FFF2-40B4-BE49-F238E27FC236}">
                <a16:creationId xmlns:a16="http://schemas.microsoft.com/office/drawing/2014/main" id="{3DCFD7A1-15AA-C05F-7702-0B9733E3038C}"/>
              </a:ext>
            </a:extLst>
          </p:cNvPr>
          <p:cNvSpPr txBox="1"/>
          <p:nvPr/>
        </p:nvSpPr>
        <p:spPr>
          <a:xfrm>
            <a:off x="8543640" y="2831238"/>
            <a:ext cx="2098651" cy="584775"/>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All-cause emergency</a:t>
            </a:r>
          </a:p>
          <a:p>
            <a:endParaRPr lang="en-US" sz="1600" dirty="0"/>
          </a:p>
        </p:txBody>
      </p:sp>
      <p:sp>
        <p:nvSpPr>
          <p:cNvPr id="12" name="TextBox 11">
            <a:extLst>
              <a:ext uri="{FF2B5EF4-FFF2-40B4-BE49-F238E27FC236}">
                <a16:creationId xmlns:a16="http://schemas.microsoft.com/office/drawing/2014/main" id="{B9CCC688-EBC5-1B44-F2BD-375E22E09332}"/>
              </a:ext>
            </a:extLst>
          </p:cNvPr>
          <p:cNvSpPr txBox="1"/>
          <p:nvPr/>
        </p:nvSpPr>
        <p:spPr>
          <a:xfrm>
            <a:off x="8537230" y="2047456"/>
            <a:ext cx="1770036" cy="830997"/>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Inpatient </a:t>
            </a:r>
          </a:p>
          <a:p>
            <a:r>
              <a:rPr lang="en-US" sz="1600" dirty="0">
                <a:latin typeface="Arial" panose="020B0604020202020204" pitchFamily="34" charset="0"/>
                <a:cs typeface="Arial" panose="020B0604020202020204" pitchFamily="34" charset="0"/>
              </a:rPr>
              <a:t>cardiorespiratory </a:t>
            </a:r>
          </a:p>
          <a:p>
            <a:endParaRPr lang="en-US" sz="1600" dirty="0"/>
          </a:p>
        </p:txBody>
      </p:sp>
      <p:sp>
        <p:nvSpPr>
          <p:cNvPr id="13" name="TextBox 12">
            <a:extLst>
              <a:ext uri="{FF2B5EF4-FFF2-40B4-BE49-F238E27FC236}">
                <a16:creationId xmlns:a16="http://schemas.microsoft.com/office/drawing/2014/main" id="{3681001E-2845-9633-FF95-8A3A35E45474}"/>
              </a:ext>
            </a:extLst>
          </p:cNvPr>
          <p:cNvSpPr txBox="1"/>
          <p:nvPr/>
        </p:nvSpPr>
        <p:spPr>
          <a:xfrm>
            <a:off x="8537230" y="1302874"/>
            <a:ext cx="1770036" cy="830997"/>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Emergency </a:t>
            </a:r>
          </a:p>
          <a:p>
            <a:r>
              <a:rPr lang="en-US" sz="1600" dirty="0">
                <a:latin typeface="Arial" panose="020B0604020202020204" pitchFamily="34" charset="0"/>
                <a:cs typeface="Arial" panose="020B0604020202020204" pitchFamily="34" charset="0"/>
              </a:rPr>
              <a:t>cardiorespiratory </a:t>
            </a:r>
          </a:p>
          <a:p>
            <a:endParaRPr lang="en-US" sz="1600" dirty="0"/>
          </a:p>
        </p:txBody>
      </p:sp>
      <p:pic>
        <p:nvPicPr>
          <p:cNvPr id="16" name="Picture 15">
            <a:extLst>
              <a:ext uri="{FF2B5EF4-FFF2-40B4-BE49-F238E27FC236}">
                <a16:creationId xmlns:a16="http://schemas.microsoft.com/office/drawing/2014/main" id="{F773350C-811F-36BB-644C-DB46747E3566}"/>
              </a:ext>
            </a:extLst>
          </p:cNvPr>
          <p:cNvPicPr>
            <a:picLocks noChangeAspect="1"/>
          </p:cNvPicPr>
          <p:nvPr/>
        </p:nvPicPr>
        <p:blipFill rotWithShape="1">
          <a:blip r:embed="rId3"/>
          <a:srcRect l="51008" b="7339"/>
          <a:stretch/>
        </p:blipFill>
        <p:spPr>
          <a:xfrm>
            <a:off x="3512270" y="659132"/>
            <a:ext cx="4905103" cy="4638674"/>
          </a:xfrm>
          <a:prstGeom prst="rect">
            <a:avLst/>
          </a:prstGeom>
        </p:spPr>
      </p:pic>
      <p:sp>
        <p:nvSpPr>
          <p:cNvPr id="3" name="TextBox 2">
            <a:extLst>
              <a:ext uri="{FF2B5EF4-FFF2-40B4-BE49-F238E27FC236}">
                <a16:creationId xmlns:a16="http://schemas.microsoft.com/office/drawing/2014/main" id="{6A38F35C-BE70-9563-4647-52771D862DF8}"/>
              </a:ext>
            </a:extLst>
          </p:cNvPr>
          <p:cNvSpPr txBox="1"/>
          <p:nvPr/>
        </p:nvSpPr>
        <p:spPr>
          <a:xfrm>
            <a:off x="5696157" y="5614093"/>
            <a:ext cx="537327" cy="584775"/>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RR </a:t>
            </a:r>
          </a:p>
          <a:p>
            <a:endParaRPr lang="en-US" sz="1600" dirty="0"/>
          </a:p>
        </p:txBody>
      </p:sp>
    </p:spTree>
    <p:extLst>
      <p:ext uri="{BB962C8B-B14F-4D97-AF65-F5344CB8AC3E}">
        <p14:creationId xmlns:p14="http://schemas.microsoft.com/office/powerpoint/2010/main" val="3771149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Woolsey Fire - Wikipedia">
            <a:extLst>
              <a:ext uri="{FF2B5EF4-FFF2-40B4-BE49-F238E27FC236}">
                <a16:creationId xmlns:a16="http://schemas.microsoft.com/office/drawing/2014/main" id="{B92B5183-45E8-2F87-6C68-D2FEDDB9B2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503" y="-1995295"/>
            <a:ext cx="11220994" cy="9412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39131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2370</TotalTime>
  <Words>1025</Words>
  <Application>Microsoft Macintosh PowerPoint</Application>
  <PresentationFormat>Widescreen</PresentationFormat>
  <Paragraphs>48</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Franklin Gothic Medium</vt:lpstr>
      <vt:lpstr>Office Theme</vt:lpstr>
      <vt:lpstr>Wildfire smoke, evacuation exposure, and healthcare use in older adults who use electricity-dependent medical equipment</vt:lpstr>
      <vt:lpstr>PowerPoint Presentation</vt:lpstr>
      <vt:lpstr>PowerPoint Presentation</vt:lpstr>
      <vt:lpstr>PowerPoint Presentation</vt:lpstr>
      <vt:lpstr>PowerPoint Presentation</vt:lpstr>
      <vt:lpstr>PowerPoint Presentation</vt:lpstr>
      <vt:lpstr>Outcome measurements:</vt:lpstr>
      <vt:lpstr>PowerPoint Presentation</vt:lpstr>
      <vt:lpstr>PowerPoint Presentation</vt:lpstr>
      <vt:lpstr>Thank you to the team!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Wildfire smoke, evacuation exposure, and healthcare use in older adults who use electricity-dependent medical equipment</dc:title>
  <dc:creator>Microsoft Office User</dc:creator>
  <cp:lastModifiedBy>Heather M</cp:lastModifiedBy>
  <cp:revision>46</cp:revision>
  <dcterms:created xsi:type="dcterms:W3CDTF">2022-09-19T14:55:47Z</dcterms:created>
  <dcterms:modified xsi:type="dcterms:W3CDTF">2023-03-12T20:37:53Z</dcterms:modified>
</cp:coreProperties>
</file>