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Libre Franklin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dxyLgH6IbDCTnvHfstOojdkOy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bold.fntdata"/><Relationship Id="rId11" Type="http://schemas.openxmlformats.org/officeDocument/2006/relationships/slide" Target="slides/slide6.xml"/><Relationship Id="rId22" Type="http://schemas.openxmlformats.org/officeDocument/2006/relationships/font" Target="fonts/LibreFranklin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Mediu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tblanton\Desktop\cardio_train_chart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tblanton\Desktop\cardio_train_chart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tblanton\Desktop\cardio_train_chart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tblanton\Desktop\cardio_train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% With</a:t>
            </a:r>
            <a:r>
              <a:rPr lang="en-US" sz="1600" baseline="0"/>
              <a:t> Cardio Disease 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Sheet4!$A$6:$A$7</c:f>
              <c:strCache>
                <c:ptCount val="2"/>
                <c:pt idx="0">
                  <c:v>High BP</c:v>
                </c:pt>
                <c:pt idx="1">
                  <c:v>Reg BP</c:v>
                </c:pt>
              </c:strCache>
            </c:strRef>
          </c:cat>
          <c:val>
            <c:numRef>
              <c:f>Sheet4!$B$6:$B$7</c:f>
              <c:numCache>
                <c:formatCode>General</c:formatCode>
                <c:ptCount val="2"/>
                <c:pt idx="0">
                  <c:v>0.84</c:v>
                </c:pt>
                <c:pt idx="1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499232"/>
        <c:axId val="359504720"/>
      </c:barChart>
      <c:catAx>
        <c:axId val="3594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504720"/>
        <c:crosses val="autoZero"/>
        <c:auto val="1"/>
        <c:lblAlgn val="ctr"/>
        <c:lblOffset val="100"/>
        <c:noMultiLvlLbl val="0"/>
      </c:catAx>
      <c:valAx>
        <c:axId val="35950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49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% with</a:t>
            </a:r>
            <a:r>
              <a:rPr lang="en-US" sz="1600" baseline="0"/>
              <a:t> Cardio Disease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Sheet4!$A$2:$A$3</c:f>
              <c:strCache>
                <c:ptCount val="2"/>
                <c:pt idx="0">
                  <c:v>Overweight  &gt; 53</c:v>
                </c:pt>
                <c:pt idx="1">
                  <c:v>Normweight &gt; 53</c:v>
                </c:pt>
              </c:strCache>
            </c:strRef>
          </c:cat>
          <c:val>
            <c:numRef>
              <c:f>Sheet4!$D$2:$D$3</c:f>
              <c:numCache>
                <c:formatCode>General</c:formatCode>
                <c:ptCount val="2"/>
                <c:pt idx="0">
                  <c:v>0.6186472522310944</c:v>
                </c:pt>
                <c:pt idx="1">
                  <c:v>0.50366032210834555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019400"/>
        <c:axId val="381016264"/>
      </c:barChart>
      <c:catAx>
        <c:axId val="381019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016264"/>
        <c:crosses val="autoZero"/>
        <c:auto val="1"/>
        <c:lblAlgn val="ctr"/>
        <c:lblOffset val="100"/>
        <c:noMultiLvlLbl val="0"/>
      </c:catAx>
      <c:valAx>
        <c:axId val="381016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019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% with Cardio</a:t>
            </a:r>
            <a:r>
              <a:rPr lang="en-US" sz="1600" baseline="0"/>
              <a:t> Disease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Sheet4!$A$12:$A$13</c:f>
              <c:strCache>
                <c:ptCount val="2"/>
                <c:pt idx="0">
                  <c:v>High Cholest</c:v>
                </c:pt>
                <c:pt idx="1">
                  <c:v>Normal Cholest</c:v>
                </c:pt>
              </c:strCache>
            </c:strRef>
          </c:cat>
          <c:val>
            <c:numRef>
              <c:f>Sheet4!$B$12:$B$13</c:f>
              <c:numCache>
                <c:formatCode>General</c:formatCode>
                <c:ptCount val="2"/>
                <c:pt idx="0">
                  <c:v>0.71</c:v>
                </c:pt>
                <c:pt idx="1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817336"/>
        <c:axId val="378814984"/>
      </c:barChart>
      <c:catAx>
        <c:axId val="37881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14984"/>
        <c:crosses val="autoZero"/>
        <c:auto val="1"/>
        <c:lblAlgn val="ctr"/>
        <c:lblOffset val="100"/>
        <c:noMultiLvlLbl val="0"/>
      </c:catAx>
      <c:valAx>
        <c:axId val="378814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1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% with Cardio Disease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Sheet4!$A$9:$A$10</c:f>
              <c:strCache>
                <c:ptCount val="2"/>
                <c:pt idx="0">
                  <c:v>High Glucose</c:v>
                </c:pt>
                <c:pt idx="1">
                  <c:v>Normal Glucose</c:v>
                </c:pt>
              </c:strCache>
            </c:strRef>
          </c:cat>
          <c:val>
            <c:numRef>
              <c:f>Sheet4!$B$9:$B$10</c:f>
              <c:numCache>
                <c:formatCode>General</c:formatCode>
                <c:ptCount val="2"/>
                <c:pt idx="0">
                  <c:v>0.65</c:v>
                </c:pt>
                <c:pt idx="1">
                  <c:v>0.56000000000000005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818512"/>
        <c:axId val="378812240"/>
      </c:barChart>
      <c:catAx>
        <c:axId val="37881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12240"/>
        <c:crosses val="autoZero"/>
        <c:auto val="1"/>
        <c:lblAlgn val="ctr"/>
        <c:lblOffset val="100"/>
        <c:noMultiLvlLbl val="0"/>
      </c:catAx>
      <c:valAx>
        <c:axId val="37881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1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rgbClr val="D9D9D9"/>
            </a:gs>
            <a:gs pos="100000">
              <a:schemeClr val="lt1"/>
            </a:gs>
          </a:gsLst>
          <a:lin ang="81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ctrTitle"/>
          </p:nvPr>
        </p:nvSpPr>
        <p:spPr>
          <a:xfrm>
            <a:off x="626225" y="1828800"/>
            <a:ext cx="4098175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Libre Franklin Medium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626225" y="5181600"/>
            <a:ext cx="40981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cap="none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EKG line" id="19" name="Google Shape;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 rot="5400000">
            <a:off x="3809999" y="-457201"/>
            <a:ext cx="4572001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74" name="Google Shape;74;p25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8115300" y="2400300"/>
            <a:ext cx="5943600" cy="2057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2171701" y="-1104900"/>
            <a:ext cx="5943599" cy="9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1066800" y="1825624"/>
            <a:ext cx="48006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29" name="Google Shape;29;p17"/>
          <p:cNvSpPr txBox="1"/>
          <p:nvPr>
            <p:ph idx="2" type="body"/>
          </p:nvPr>
        </p:nvSpPr>
        <p:spPr>
          <a:xfrm>
            <a:off x="6324600" y="1825624"/>
            <a:ext cx="48006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bg>
      <p:bgPr>
        <a:gradFill>
          <a:gsLst>
            <a:gs pos="0">
              <a:schemeClr val="accent1"/>
            </a:gs>
            <a:gs pos="100000">
              <a:srgbClr val="8A2123"/>
            </a:gs>
          </a:gsLst>
          <a:lin ang="54000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34" name="Google Shape;34;p18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1066800" y="1828800"/>
            <a:ext cx="7772400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 Medium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1066800" y="5181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1066800" y="1828799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0" sz="2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1066800" y="2590799"/>
            <a:ext cx="4800600" cy="381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1" name="Google Shape;41;p19"/>
          <p:cNvSpPr txBox="1"/>
          <p:nvPr>
            <p:ph idx="3" type="body"/>
          </p:nvPr>
        </p:nvSpPr>
        <p:spPr>
          <a:xfrm>
            <a:off x="6324600" y="1828799"/>
            <a:ext cx="480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0" sz="2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9"/>
          <p:cNvSpPr txBox="1"/>
          <p:nvPr>
            <p:ph idx="4" type="body"/>
          </p:nvPr>
        </p:nvSpPr>
        <p:spPr>
          <a:xfrm>
            <a:off x="6324600" y="2590799"/>
            <a:ext cx="4800600" cy="3810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56" name="Google Shape;56;p22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descr="Rectangle" id="57" name="Google Shape;57;p22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8" name="Google Shape;58;p22"/>
          <p:cNvSpPr txBox="1"/>
          <p:nvPr>
            <p:ph type="title"/>
          </p:nvPr>
        </p:nvSpPr>
        <p:spPr>
          <a:xfrm>
            <a:off x="7632700" y="3200400"/>
            <a:ext cx="39322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609600" y="457201"/>
            <a:ext cx="5943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60" name="Google Shape;60;p22"/>
          <p:cNvSpPr txBox="1"/>
          <p:nvPr>
            <p:ph idx="2" type="body"/>
          </p:nvPr>
        </p:nvSpPr>
        <p:spPr>
          <a:xfrm>
            <a:off x="7632699" y="50292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" id="62" name="Google Shape;62;p23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descr="Rectangle" id="63" name="Google Shape;63;p23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4" name="Google Shape;64;p23"/>
          <p:cNvSpPr txBox="1"/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23"/>
          <p:cNvSpPr/>
          <p:nvPr>
            <p:ph idx="2" type="pic"/>
          </p:nvPr>
        </p:nvSpPr>
        <p:spPr>
          <a:xfrm>
            <a:off x="1" y="0"/>
            <a:ext cx="700881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9D9D9"/>
            </a:gs>
            <a:gs pos="100000">
              <a:schemeClr val="lt1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d bar" id="10" name="Google Shape;10;p14"/>
          <p:cNvSpPr/>
          <p:nvPr/>
        </p:nvSpPr>
        <p:spPr>
          <a:xfrm>
            <a:off x="1" y="1"/>
            <a:ext cx="12188825" cy="152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8A21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  <a:defRPr b="0" i="0" sz="3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▪"/>
              <a:defRPr b="0" i="0" sz="22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rgbClr val="3F3F3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97624" y="1295400"/>
            <a:ext cx="4555375" cy="3177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Libre Franklin Medium"/>
              <a:buNone/>
            </a:pPr>
            <a:r>
              <a:rPr lang="en-US"/>
              <a:t>Cardiovascular Disease Analysis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626225" y="5181600"/>
            <a:ext cx="40981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BY: TRAVIS BLANTON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b="1" lang="en-US" sz="4800"/>
              <a:t>BMI in People Over 53 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33867" y="2743200"/>
            <a:ext cx="5444067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BMI &gt; 25 vs BMI &lt;=25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Patients over 53 years old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P-Value: Significant at p &lt; .05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Overweight &amp; older than 53: 62%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Normal weight &amp; older than 53: 50%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46" name="Google Shape;146;p10"/>
          <p:cNvGraphicFramePr/>
          <p:nvPr/>
        </p:nvGraphicFramePr>
        <p:xfrm>
          <a:off x="5477934" y="1905000"/>
          <a:ext cx="6409266" cy="4572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b="1" lang="en-US" sz="4800"/>
              <a:t>Cholesterol in People Over 53 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18535" y="2667000"/>
            <a:ext cx="5985933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Normal Cholesterol vs High Cholesterol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Patients over 53 years old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P-Value: Significant at p &lt; .05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High Cholesterol &amp; older than 53: 71%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Normal Cholesterol &amp; older than 53: 53%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11"/>
          <p:cNvGraphicFramePr/>
          <p:nvPr/>
        </p:nvGraphicFramePr>
        <p:xfrm>
          <a:off x="6004468" y="1752600"/>
          <a:ext cx="5958932" cy="48768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lang="en-US" sz="4800"/>
              <a:t>Glucose in Patients Over 53 </a:t>
            </a:r>
            <a:endParaRPr b="1" sz="4800"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33867" y="2743200"/>
            <a:ext cx="5444067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Normal Glucose vs High Glucose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Patients over 53 years old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P-Value: Significant at p &lt; .05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High Glucose &amp; older than 53: 65%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Normal Glucose &amp; older than 53: 56%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12"/>
          <p:cNvGraphicFramePr/>
          <p:nvPr/>
        </p:nvGraphicFramePr>
        <p:xfrm>
          <a:off x="5477934" y="1828800"/>
          <a:ext cx="6409266" cy="46482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1"/>
            </a:gs>
            <a:gs pos="100000">
              <a:srgbClr val="8A2123"/>
            </a:gs>
          </a:gsLst>
          <a:lin ang="54000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762000" y="5715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 Medium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914400" y="1905000"/>
            <a:ext cx="103632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Biggest factors: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Elevated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Blood Pressure</a:t>
            </a: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BMI, Cholesterol, Glucose, and Over the Age of 53</a:t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Future research suggestions: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More continuous variables vs binary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Leads to more specific testing</a:t>
            </a:r>
            <a:endParaRPr b="0" i="0" sz="18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All age groups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Where this can take us: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Predictive software for medical diseases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Patient portal with flags</a:t>
            </a:r>
            <a:endParaRPr b="0" i="0" sz="18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The Database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524000" y="1828799"/>
            <a:ext cx="9144000" cy="487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Cardiovascular Disease Dataset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70,000 patient records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11 features + 1 target result (cardio)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Added BMI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Changed to US metrics (years, lbs, inches)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Objective: ex. Age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Examination: ex. Glucose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Subjective: ex. Smoke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Statistical Analysis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T-test – Continuous data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Z-test – Binary data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Assume a 95% confidence Interval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The Results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Biggest Contributors of Cardiovascular Disease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BMI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Male vs Female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Blood Pressure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Cholesterol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Glucose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Age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▪"/>
            </a:pPr>
            <a:r>
              <a:rPr lang="en-US"/>
              <a:t>Patients over 53 years old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1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b="1" lang="en-US" sz="4800"/>
              <a:t>BMI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2480744"/>
            <a:ext cx="53340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What is Body Mass Index?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Split into two groups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BMI &lt;= 25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BMI &gt; 25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P-Value: The difference is significant at p &lt; .05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Cohens D: 2.37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1121" y="1752600"/>
            <a:ext cx="4895850" cy="480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Libre Franklin Medium"/>
              <a:buNone/>
            </a:pPr>
            <a:r>
              <a:rPr b="1" lang="en-US" sz="4320"/>
              <a:t>Overweight Males &amp; Overweight Females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228600" y="2231351"/>
            <a:ext cx="480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Males (2)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BMI &gt; 25 vs BMI &lt;=25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P-Value: The difference is significant at p &lt; .05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Standard Deviations: 21.48</a:t>
            </a:r>
            <a:endParaRPr/>
          </a:p>
          <a:p>
            <a:pPr indent="-101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Females (1)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BMI &gt; 25 vs BMI &lt;=25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P-Value: The difference is significant at p &lt; .05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Standard Deviations: 25.87</a:t>
            </a:r>
            <a:endParaRPr/>
          </a:p>
          <a:p>
            <a:pPr indent="-101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  <a:p>
            <a:pPr indent="0" lvl="1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  <a:p>
            <a:pPr indent="-101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1" name="Google Shape;111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666322"/>
            <a:ext cx="6712222" cy="509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b="1" lang="en-US" sz="4800"/>
              <a:t>Blood Pressure</a:t>
            </a:r>
            <a:endParaRPr b="1" sz="4800"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3867" y="2743200"/>
            <a:ext cx="5444067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Split data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Regular BP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High BP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P-Value: Significant at p &lt; .05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High blood pressure: 84%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Regular blood pressure: 35%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6"/>
          <p:cNvGraphicFramePr/>
          <p:nvPr/>
        </p:nvGraphicFramePr>
        <p:xfrm>
          <a:off x="5105400" y="2057400"/>
          <a:ext cx="6312694" cy="426243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b="1" lang="en-US" sz="4800"/>
              <a:t>Cholesterol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381000" y="2426044"/>
            <a:ext cx="4800600" cy="3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What is Cholesterol?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Split the data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Normal cholesterol (1)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Abnormal cholesterol (2&amp;3)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P-value is significant at p &lt; .05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Abnormal cholesterol – 67%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Normal cholesterol – 43% </a:t>
            </a:r>
            <a:endParaRPr/>
          </a:p>
          <a:p>
            <a:pPr indent="0" lvl="1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2286000"/>
            <a:ext cx="6274985" cy="387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Franklin Medium"/>
              <a:buNone/>
            </a:pPr>
            <a:r>
              <a:rPr b="1" lang="en-US" sz="4800"/>
              <a:t>Glucose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304800" y="2666999"/>
            <a:ext cx="48006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What is Glucose?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Split data	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Normal glucose (1)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/>
              <a:t>Abnormal glucose (2&amp;3)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P-value is significant at p &lt; .05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Abnormal glucose – 59%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/>
              <a:t>Normal glucose – 47%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2" name="Google Shape;132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240" y="2133600"/>
            <a:ext cx="6668575" cy="4267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 Medium"/>
              <a:buNone/>
            </a:pPr>
            <a:r>
              <a:rPr lang="en-US"/>
              <a:t>Age</a:t>
            </a:r>
            <a:endParaRPr/>
          </a:p>
        </p:txBody>
      </p:sp>
      <p:pic>
        <p:nvPicPr>
          <p:cNvPr id="138" name="Google Shape;13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3999"/>
            <a:ext cx="11506200" cy="535106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/>
          <p:nvPr/>
        </p:nvSpPr>
        <p:spPr>
          <a:xfrm>
            <a:off x="558114" y="4547286"/>
            <a:ext cx="457200" cy="152400"/>
          </a:xfrm>
          <a:prstGeom prst="ellipse">
            <a:avLst/>
          </a:prstGeom>
          <a:gradFill>
            <a:gsLst>
              <a:gs pos="0">
                <a:srgbClr val="ECBCBC">
                  <a:alpha val="0"/>
                </a:srgbClr>
              </a:gs>
              <a:gs pos="50000">
                <a:srgbClr val="ECBCBC">
                  <a:alpha val="0"/>
                </a:srgbClr>
              </a:gs>
              <a:gs pos="100000">
                <a:srgbClr val="F5DDDF">
                  <a:alpha val="0"/>
                </a:srgbClr>
              </a:gs>
            </a:gsLst>
            <a:lin ang="2700000" scaled="0"/>
          </a:gradFill>
          <a:ln cap="flat" cmpd="sng" w="12700">
            <a:solidFill>
              <a:srgbClr val="86202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edical Design 16x9">
  <a:themeElements>
    <a:clrScheme name="MedicalHealth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edicalHealth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2019-10-24T22:21:07Z</dcterms:created>
  <dc:creator>Travis Blanton</dc:creator>
</cp:coreProperties>
</file>