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C01FD32-A89A-46C9-B137-875F3E165A67}">
  <a:tblStyle styleId="{6C01FD32-A89A-46C9-B137-875F3E165A6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2" d="100"/>
          <a:sy n="142" d="100"/>
        </p:scale>
        <p:origin x="714" y="12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e7417c1ea5_0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e7417c1ea5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endParaRPr/>
          </a:p>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e7417c1ea5_0_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e7417c1ea5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endParaRPr/>
          </a:p>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e7377b08ff_1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e7377b08ff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t>Talk about comparing different sentiment analyzers as a feature and mention how we don’t care as much about accuracy of sentiment as accuracy of model</a:t>
            </a:r>
            <a:endParaRPr/>
          </a:p>
          <a:p>
            <a:pPr marL="457200" lvl="0" indent="-298450" algn="l" rtl="0">
              <a:spcBef>
                <a:spcPts val="0"/>
              </a:spcBef>
              <a:spcAft>
                <a:spcPts val="0"/>
              </a:spcAft>
              <a:buSzPts val="1100"/>
              <a:buChar char="-"/>
            </a:pPr>
            <a:r>
              <a:rPr lang="en"/>
              <a:t>Could have built a sentiment analyzer on our own as well if we had more time</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e7377b08ff_1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e7377b08ff_1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e7417c1ea5_0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e7417c1ea5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150">
                <a:solidFill>
                  <a:srgbClr val="1D1C1D"/>
                </a:solidFill>
                <a:highlight>
                  <a:srgbClr val="F8F8F8"/>
                </a:highlight>
              </a:rPr>
              <a:t>Use machine learning algorithms to predict whether or not a stock price will move a certain direction.</a:t>
            </a:r>
            <a:endParaRPr sz="1150">
              <a:solidFill>
                <a:srgbClr val="1D1C1D"/>
              </a:solidFill>
              <a:highlight>
                <a:srgbClr val="F8F8F8"/>
              </a:highlight>
            </a:endParaRPr>
          </a:p>
          <a:p>
            <a:pPr marL="0" lvl="0" indent="0" algn="l" rtl="0">
              <a:spcBef>
                <a:spcPts val="0"/>
              </a:spcBef>
              <a:spcAft>
                <a:spcPts val="0"/>
              </a:spcAft>
              <a:buClr>
                <a:schemeClr val="dk1"/>
              </a:buClr>
              <a:buSzPts val="1100"/>
              <a:buFont typeface="Arial"/>
              <a:buNone/>
            </a:pPr>
            <a:r>
              <a:rPr lang="en" sz="1150">
                <a:solidFill>
                  <a:srgbClr val="1D1C1D"/>
                </a:solidFill>
                <a:highlight>
                  <a:srgbClr val="F8F8F8"/>
                </a:highlight>
              </a:rPr>
              <a:t>why relevant:</a:t>
            </a:r>
            <a:endParaRPr sz="1150">
              <a:solidFill>
                <a:srgbClr val="1D1C1D"/>
              </a:solidFill>
              <a:highlight>
                <a:srgbClr val="F8F8F8"/>
              </a:highlight>
            </a:endParaRPr>
          </a:p>
          <a:p>
            <a:pPr marL="723900" lvl="0" indent="-228600" algn="l" rtl="0">
              <a:lnSpc>
                <a:spcPct val="115000"/>
              </a:lnSpc>
              <a:spcBef>
                <a:spcPts val="0"/>
              </a:spcBef>
              <a:spcAft>
                <a:spcPts val="0"/>
              </a:spcAft>
              <a:buClr>
                <a:srgbClr val="1D1C1D"/>
              </a:buClr>
              <a:buSzPts val="1150"/>
              <a:buNone/>
            </a:pPr>
            <a:r>
              <a:rPr lang="en" sz="1150">
                <a:solidFill>
                  <a:srgbClr val="1D1C1D"/>
                </a:solidFill>
                <a:highlight>
                  <a:srgbClr val="F8F8F8"/>
                </a:highlight>
              </a:rPr>
              <a:t>many people argue the market is random</a:t>
            </a:r>
            <a:endParaRPr sz="1150">
              <a:solidFill>
                <a:srgbClr val="1D1C1D"/>
              </a:solidFill>
              <a:highlight>
                <a:srgbClr val="F8F8F8"/>
              </a:highlight>
            </a:endParaRPr>
          </a:p>
          <a:p>
            <a:pPr marL="723900" lvl="0" indent="-228600" algn="l" rtl="0">
              <a:lnSpc>
                <a:spcPct val="115000"/>
              </a:lnSpc>
              <a:spcBef>
                <a:spcPts val="0"/>
              </a:spcBef>
              <a:spcAft>
                <a:spcPts val="0"/>
              </a:spcAft>
              <a:buClr>
                <a:srgbClr val="1D1C1D"/>
              </a:buClr>
              <a:buSzPts val="1150"/>
              <a:buNone/>
            </a:pPr>
            <a:r>
              <a:rPr lang="en" sz="1150">
                <a:solidFill>
                  <a:srgbClr val="1D1C1D"/>
                </a:solidFill>
                <a:highlight>
                  <a:srgbClr val="F8F8F8"/>
                </a:highlight>
              </a:rPr>
              <a:t>microblogging can lead to unexpected market movements, like gamestop example - though are these rare? How is a stock trading relative to the overall market?</a:t>
            </a:r>
            <a:endParaRPr sz="1150">
              <a:solidFill>
                <a:srgbClr val="1D1C1D"/>
              </a:solidFill>
              <a:highlight>
                <a:srgbClr val="F8F8F8"/>
              </a:highlight>
            </a:endParaRPr>
          </a:p>
          <a:p>
            <a:pPr marL="723900" lvl="0" indent="-228600" algn="l" rtl="0">
              <a:lnSpc>
                <a:spcPct val="115000"/>
              </a:lnSpc>
              <a:spcBef>
                <a:spcPts val="0"/>
              </a:spcBef>
              <a:spcAft>
                <a:spcPts val="0"/>
              </a:spcAft>
              <a:buClr>
                <a:srgbClr val="1D1C1D"/>
              </a:buClr>
              <a:buSzPts val="1150"/>
              <a:buNone/>
            </a:pPr>
            <a:r>
              <a:rPr lang="en" sz="1150">
                <a:solidFill>
                  <a:srgbClr val="1D1C1D"/>
                </a:solidFill>
                <a:highlight>
                  <a:srgbClr val="F8F8F8"/>
                </a:highlight>
              </a:rPr>
              <a:t>twitter provides fast news for stock price impact - platform that can outpace news vendors</a:t>
            </a:r>
            <a:endParaRPr sz="1150">
              <a:solidFill>
                <a:srgbClr val="1D1C1D"/>
              </a:solidFill>
              <a:highlight>
                <a:srgbClr val="F8F8F8"/>
              </a:highlight>
            </a:endParaRPr>
          </a:p>
          <a:p>
            <a:pPr marL="723900" lvl="0" indent="-228600" algn="l" rtl="0">
              <a:lnSpc>
                <a:spcPct val="115000"/>
              </a:lnSpc>
              <a:spcBef>
                <a:spcPts val="0"/>
              </a:spcBef>
              <a:spcAft>
                <a:spcPts val="0"/>
              </a:spcAft>
              <a:buClr>
                <a:srgbClr val="1D1C1D"/>
              </a:buClr>
              <a:buSzPts val="1150"/>
              <a:buNone/>
            </a:pPr>
            <a:r>
              <a:rPr lang="en" sz="1150">
                <a:solidFill>
                  <a:srgbClr val="1D1C1D"/>
                </a:solidFill>
                <a:highlight>
                  <a:srgbClr val="F8F8F8"/>
                </a:highlight>
              </a:rPr>
              <a:t>metrics like likes, followers, retweets, comments can act as indicators for the reliance of a reaction to a particular tweet</a:t>
            </a:r>
            <a:endParaRPr sz="1150">
              <a:solidFill>
                <a:srgbClr val="1D1C1D"/>
              </a:solidFill>
              <a:highlight>
                <a:srgbClr val="F8F8F8"/>
              </a:highlight>
            </a:endParaRPr>
          </a:p>
          <a:p>
            <a:pPr marL="723900" lvl="0" indent="-228600" algn="l" rtl="0">
              <a:lnSpc>
                <a:spcPct val="115000"/>
              </a:lnSpc>
              <a:spcBef>
                <a:spcPts val="0"/>
              </a:spcBef>
              <a:spcAft>
                <a:spcPts val="0"/>
              </a:spcAft>
              <a:buClr>
                <a:srgbClr val="1D1C1D"/>
              </a:buClr>
              <a:buSzPts val="1150"/>
              <a:buNone/>
            </a:pPr>
            <a:r>
              <a:rPr lang="en" sz="1150">
                <a:solidFill>
                  <a:srgbClr val="1D1C1D"/>
                </a:solidFill>
                <a:highlight>
                  <a:srgbClr val="F8F8F8"/>
                </a:highlight>
              </a:rPr>
              <a:t>some stocks can also be more volitile than others</a:t>
            </a:r>
            <a:endParaRPr sz="1150">
              <a:solidFill>
                <a:srgbClr val="1D1C1D"/>
              </a:solidFill>
              <a:highlight>
                <a:srgbClr val="F8F8F8"/>
              </a:highlight>
            </a:endParaRPr>
          </a:p>
          <a:p>
            <a:pPr marL="723900" lvl="0" indent="-228600" algn="l" rtl="0">
              <a:lnSpc>
                <a:spcPct val="115000"/>
              </a:lnSpc>
              <a:spcBef>
                <a:spcPts val="0"/>
              </a:spcBef>
              <a:spcAft>
                <a:spcPts val="0"/>
              </a:spcAft>
              <a:buClr>
                <a:srgbClr val="1D1C1D"/>
              </a:buClr>
              <a:buSzPts val="1150"/>
              <a:buNone/>
            </a:pPr>
            <a:r>
              <a:rPr lang="en" sz="1150">
                <a:solidFill>
                  <a:srgbClr val="1D1C1D"/>
                </a:solidFill>
                <a:highlight>
                  <a:srgbClr val="F8F8F8"/>
                </a:highlight>
              </a:rPr>
              <a:t>knowing a particular market movement direction can help banks keep the market stable - monitor supply and demand (volume vs. price)</a:t>
            </a:r>
            <a:endParaRPr sz="1150">
              <a:solidFill>
                <a:srgbClr val="1D1C1D"/>
              </a:solidFill>
              <a:highlight>
                <a:srgbClr val="F8F8F8"/>
              </a:highlight>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e7417c1ea5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e7417c1ea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t>Mention how Vader </a:t>
            </a:r>
            <a:r>
              <a:rPr lang="en">
                <a:solidFill>
                  <a:srgbClr val="494949"/>
                </a:solidFill>
                <a:highlight>
                  <a:srgbClr val="FFFFFF"/>
                </a:highlight>
              </a:rPr>
              <a:t>uses a list of lexical features (e.g. word) which are labeled as positive or negative according to their semantic orientation to calculate the text sentiment.  AND it’s from NLTK library</a:t>
            </a:r>
            <a:endParaRPr>
              <a:solidFill>
                <a:srgbClr val="494949"/>
              </a:solidFill>
              <a:highlight>
                <a:srgbClr val="FFFFFF"/>
              </a:highlight>
            </a:endParaRPr>
          </a:p>
          <a:p>
            <a:pPr marL="914400" lvl="1" indent="-285750" algn="l" rtl="0">
              <a:spcBef>
                <a:spcPts val="0"/>
              </a:spcBef>
              <a:spcAft>
                <a:spcPts val="0"/>
              </a:spcAft>
              <a:buClr>
                <a:srgbClr val="494949"/>
              </a:buClr>
              <a:buSzPts val="900"/>
              <a:buChar char="○"/>
            </a:pPr>
            <a:r>
              <a:rPr lang="en">
                <a:solidFill>
                  <a:srgbClr val="494949"/>
                </a:solidFill>
                <a:highlight>
                  <a:srgbClr val="FFFFFF"/>
                </a:highlight>
              </a:rPr>
              <a:t>sensitive to both Polarity (whether the sentiment is positive or negative) and Intensity (how positive or negative is sentiment) of emotions</a:t>
            </a:r>
            <a:endParaRPr>
              <a:solidFill>
                <a:srgbClr val="494949"/>
              </a:solidFill>
              <a:highlight>
                <a:srgbClr val="FFFFFF"/>
              </a:highlight>
            </a:endParaRPr>
          </a:p>
          <a:p>
            <a:pPr marL="914400" lvl="1" indent="-298450" algn="l" rtl="0">
              <a:spcBef>
                <a:spcPts val="0"/>
              </a:spcBef>
              <a:spcAft>
                <a:spcPts val="0"/>
              </a:spcAft>
              <a:buClr>
                <a:srgbClr val="494949"/>
              </a:buClr>
              <a:buSzPts val="1100"/>
              <a:buChar char="○"/>
            </a:pPr>
            <a:r>
              <a:rPr lang="en">
                <a:solidFill>
                  <a:srgbClr val="494949"/>
                </a:solidFill>
                <a:highlight>
                  <a:srgbClr val="FFFFFF"/>
                </a:highlight>
              </a:rPr>
              <a:t>People rated words and this was put into lexicon or dictionary; takes CAPITALIZATION and punctuation into account → Don’t really need any preprocessing because of the important of punctuation; could still remove whitespaces or symbols like hashtags and @</a:t>
            </a:r>
            <a:endParaRPr>
              <a:solidFill>
                <a:srgbClr val="494949"/>
              </a:solidFill>
              <a:highlight>
                <a:srgbClr val="FFFFFF"/>
              </a:highlight>
            </a:endParaRPr>
          </a:p>
          <a:p>
            <a:pPr marL="457200" lvl="0" indent="-298450" algn="l" rtl="0">
              <a:spcBef>
                <a:spcPts val="0"/>
              </a:spcBef>
              <a:spcAft>
                <a:spcPts val="0"/>
              </a:spcAft>
              <a:buClr>
                <a:srgbClr val="494949"/>
              </a:buClr>
              <a:buSzPts val="1100"/>
              <a:buChar char="●"/>
            </a:pPr>
            <a:r>
              <a:rPr lang="en">
                <a:solidFill>
                  <a:srgbClr val="494949"/>
                </a:solidFill>
                <a:highlight>
                  <a:srgbClr val="FFFFFF"/>
                </a:highlight>
              </a:rPr>
              <a:t>Flair - mention how there’s a scalability/limitation issue because it was taking 2+ hours to run on 4M+ tweets</a:t>
            </a:r>
            <a:endParaRPr>
              <a:solidFill>
                <a:srgbClr val="494949"/>
              </a:solidFill>
              <a:highlight>
                <a:srgbClr val="FFFFFF"/>
              </a:highlight>
            </a:endParaRPr>
          </a:p>
          <a:p>
            <a:pPr marL="457200" lvl="0" indent="-298450" algn="l" rtl="0">
              <a:spcBef>
                <a:spcPts val="0"/>
              </a:spcBef>
              <a:spcAft>
                <a:spcPts val="0"/>
              </a:spcAft>
              <a:buClr>
                <a:srgbClr val="494949"/>
              </a:buClr>
              <a:buSzPts val="1100"/>
              <a:buChar char="●"/>
            </a:pPr>
            <a:r>
              <a:rPr lang="en">
                <a:solidFill>
                  <a:srgbClr val="494949"/>
                </a:solidFill>
                <a:highlight>
                  <a:srgbClr val="FFFFFF"/>
                </a:highlight>
              </a:rPr>
              <a:t>Textblob - Subjective sentences generally refer to personal opinion, emotion, or judgment; FOCUSES ON ADJECTIVES and based on library called pattern; looks at words in customer reviews</a:t>
            </a:r>
            <a:endParaRPr>
              <a:solidFill>
                <a:srgbClr val="494949"/>
              </a:solidFill>
              <a:highlight>
                <a:srgbClr val="FFFFFF"/>
              </a:highlight>
            </a:endParaRPr>
          </a:p>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e7417c1ea5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e7417c1ea5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endParaRPr/>
          </a:p>
          <a:p>
            <a:pPr marL="457200" lvl="0" indent="-298450" algn="l" rtl="0">
              <a:spcBef>
                <a:spcPts val="0"/>
              </a:spcBef>
              <a:spcAft>
                <a:spcPts val="0"/>
              </a:spcAft>
              <a:buSzPts val="1100"/>
              <a:buChar char="-"/>
            </a:pPr>
            <a:r>
              <a:rPr lang="en"/>
              <a:t>Read Tweets out loud that show biggest discrepancy (e.g. flair classifies it negative but TB and vader correctly classify as positive)</a:t>
            </a:r>
            <a:endParaRPr/>
          </a:p>
          <a:p>
            <a:pPr marL="457200" lvl="0" indent="-298450" algn="l" rtl="0">
              <a:spcBef>
                <a:spcPts val="0"/>
              </a:spcBef>
              <a:spcAft>
                <a:spcPts val="0"/>
              </a:spcAft>
              <a:buSzPts val="1100"/>
              <a:buChar char="-"/>
            </a:pPr>
            <a:r>
              <a:rPr lang="en"/>
              <a:t>Include grandpa tweet - could go either way, to show nuance of different classifiers</a:t>
            </a:r>
            <a:endParaRPr/>
          </a:p>
          <a:p>
            <a:pPr marL="457200" lvl="0" indent="-298450" algn="l" rtl="0">
              <a:spcBef>
                <a:spcPts val="0"/>
              </a:spcBef>
              <a:spcAft>
                <a:spcPts val="0"/>
              </a:spcAft>
              <a:buSzPts val="1100"/>
              <a:buChar char="-"/>
            </a:pPr>
            <a:r>
              <a:rPr lang="en">
                <a:solidFill>
                  <a:schemeClr val="dk1"/>
                </a:solidFill>
              </a:rPr>
              <a:t>Talk about how vader can not only analyze sentiment but intensity of sentiment, whereas textblob looks more at words and gives overall sentiment based on adjectives but can’t really recognize intensity of emotions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e7377b08ff_0_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e7377b08ff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t>Point out how vader compound score seems to trend with with stock price but TextBlob polarity is a bit arbitrary</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e7377b08ff_0_1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e7377b08ff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Not only did Flair heavily lean toward negative sentiment classification - it was always extremely slow to run.  Also more steps because requires more data cleaning - cleaning of individual tweets. </a:t>
            </a:r>
            <a:endParaRPr/>
          </a:p>
          <a:p>
            <a:pPr marL="0" lvl="0" indent="0" algn="l" rtl="0">
              <a:spcBef>
                <a:spcPts val="0"/>
              </a:spcBef>
              <a:spcAft>
                <a:spcPts val="0"/>
              </a:spcAft>
              <a:buNone/>
            </a:pPr>
            <a:r>
              <a:rPr lang="en"/>
              <a:t>TextBlob also didn’t have the best performance but was ok - VADAR (sentiment intensity analyzer actually worked pretty well (remind trained on tweet data) and was decently efficient).  However, there were some edge cases in the classification.</a:t>
            </a:r>
            <a:endParaRPr/>
          </a:p>
          <a:p>
            <a:pPr marL="0" lvl="0" indent="0" algn="l" rtl="0">
              <a:spcBef>
                <a:spcPts val="0"/>
              </a:spcBef>
              <a:spcAft>
                <a:spcPts val="0"/>
              </a:spcAft>
              <a:buNone/>
            </a:pPr>
            <a:r>
              <a:rPr lang="en"/>
              <a:t>Started with weekly data - learned more about stock market - not geared toward weekly trade volume</a:t>
            </a:r>
            <a:endParaRPr/>
          </a:p>
          <a:p>
            <a:pPr marL="0" lvl="0" indent="0" algn="l" rtl="0">
              <a:spcBef>
                <a:spcPts val="0"/>
              </a:spcBef>
              <a:spcAft>
                <a:spcPts val="0"/>
              </a:spcAft>
              <a:buNone/>
            </a:pPr>
            <a:r>
              <a:rPr lang="en"/>
              <a:t>Moved to daily - considered trade days only (no weekends or holidays)</a:t>
            </a:r>
            <a:endParaRPr/>
          </a:p>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e7377b08ff_0_1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e7377b08ff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Determined not to integrate S&amp;P data as predictor/feature because of similarity to the companies used.</a:t>
            </a:r>
            <a:endParaRPr/>
          </a:p>
          <a:p>
            <a:pPr marL="0" lvl="0" indent="0" algn="l" rtl="0">
              <a:spcBef>
                <a:spcPts val="0"/>
              </a:spcBef>
              <a:spcAft>
                <a:spcPts val="0"/>
              </a:spcAft>
              <a:buNone/>
            </a:pPr>
            <a:r>
              <a:rPr lang="en"/>
              <a:t>Future recommendation would be to deploy model on larger market and create a variable that determines the variation from the S&amp;P data to that of smaller companies.  May be able to capture larger shifts that are indicative of/derived from public sentiment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e7377b08ff_1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e7377b08ff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t>Discuss why we chose to focus on decision trees and logistic regression</a:t>
            </a:r>
            <a:endParaRPr/>
          </a:p>
          <a:p>
            <a:pPr marL="457200" lvl="0" indent="-298450" algn="l" rtl="0">
              <a:spcBef>
                <a:spcPts val="0"/>
              </a:spcBef>
              <a:spcAft>
                <a:spcPts val="0"/>
              </a:spcAft>
              <a:buSzPts val="1100"/>
              <a:buChar char="-"/>
            </a:pPr>
            <a:r>
              <a:rPr lang="en"/>
              <a:t>Mention response variables for models (close value)</a:t>
            </a:r>
            <a:endParaRPr/>
          </a:p>
          <a:p>
            <a:pPr marL="457200" lvl="0" indent="-298450" algn="l" rtl="0">
              <a:spcBef>
                <a:spcPts val="0"/>
              </a:spcBef>
              <a:spcAft>
                <a:spcPts val="0"/>
              </a:spcAft>
              <a:buSzPts val="1100"/>
              <a:buChar char="-"/>
            </a:pPr>
            <a:r>
              <a:rPr lang="en" b="1"/>
              <a:t>Talk about hyperparameters tuned</a:t>
            </a:r>
            <a:endParaRPr b="1"/>
          </a:p>
          <a:p>
            <a:pPr marL="45720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e7377b08ff_1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e7377b08ff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t>Mention that sometimes the “combined” model gave a boost and other times it didn’t (similar thing for the hyperparameter tuning)</a:t>
            </a:r>
            <a:endParaRPr/>
          </a:p>
          <a:p>
            <a:pPr marL="457200" lvl="0" indent="-298450" algn="l" rtl="0">
              <a:spcBef>
                <a:spcPts val="0"/>
              </a:spcBef>
              <a:spcAft>
                <a:spcPts val="0"/>
              </a:spcAft>
              <a:buSzPts val="1100"/>
              <a:buChar char="-"/>
            </a:pPr>
            <a:r>
              <a:rPr lang="en"/>
              <a:t>Best accuracy achieved: 0.6911 (almost 70%)</a:t>
            </a:r>
            <a:endParaRPr/>
          </a:p>
          <a:p>
            <a:pPr marL="457200" lvl="0" indent="-298450" algn="l" rtl="0">
              <a:spcBef>
                <a:spcPts val="0"/>
              </a:spcBef>
              <a:spcAft>
                <a:spcPts val="0"/>
              </a:spcAft>
              <a:buSzPts val="1100"/>
              <a:buChar char="-"/>
            </a:pPr>
            <a:r>
              <a:rPr lang="en"/>
              <a:t>Mention that logistic regression might have performed better than decision trees with more data</a:t>
            </a:r>
            <a:endParaRPr/>
          </a:p>
          <a:p>
            <a:pPr marL="45720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 name="Google Shape;11;p2"/>
          <p:cNvCxnSpPr/>
          <p:nvPr/>
        </p:nvCxnSpPr>
        <p:spPr>
          <a:xfrm>
            <a:off x="641934" y="3597500"/>
            <a:ext cx="390300" cy="0"/>
          </a:xfrm>
          <a:prstGeom prst="straightConnector1">
            <a:avLst/>
          </a:prstGeom>
          <a:noFill/>
          <a:ln w="28575" cap="flat" cmpd="sng">
            <a:solidFill>
              <a:schemeClr val="accent1"/>
            </a:solidFill>
            <a:prstDash val="solid"/>
            <a:round/>
            <a:headEnd type="none" w="sm" len="sm"/>
            <a:tailEnd type="none" w="sm" len="sm"/>
          </a:ln>
        </p:spPr>
      </p:cxnSp>
      <p:sp>
        <p:nvSpPr>
          <p:cNvPr id="12" name="Google Shape;12;p2"/>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a:endParaRPr/>
          </a:p>
        </p:txBody>
      </p:sp>
      <p:sp>
        <p:nvSpPr>
          <p:cNvPr id="13" name="Google Shape;13;p2"/>
          <p:cNvSpPr txBox="1">
            <a:spLocks noGrp="1"/>
          </p:cNvSpPr>
          <p:nvPr>
            <p:ph type="subTitle" idx="1"/>
          </p:nvPr>
        </p:nvSpPr>
        <p:spPr>
          <a:xfrm>
            <a:off x="512700" y="3840639"/>
            <a:ext cx="8118600" cy="7875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039650"/>
            <a:ext cx="8520600" cy="2106300"/>
          </a:xfrm>
          <a:prstGeom prst="rect">
            <a:avLst/>
          </a:prstGeom>
        </p:spPr>
        <p:txBody>
          <a:bodyPr spcFirstLastPara="1" wrap="square" lIns="91425" tIns="91425" rIns="91425" bIns="91425" anchor="b" anchorCtr="0">
            <a:norm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w="28575" cap="flat" cmpd="sng">
            <a:solidFill>
              <a:schemeClr val="lt2"/>
            </a:solidFill>
            <a:prstDash val="solid"/>
            <a:round/>
            <a:headEnd type="none" w="sm" len="sm"/>
            <a:tailEnd type="none" w="sm" len="sm"/>
          </a:ln>
        </p:spPr>
      </p:cxnSp>
      <p:sp>
        <p:nvSpPr>
          <p:cNvPr id="17" name="Google Shape;17;p3"/>
          <p:cNvSpPr txBox="1">
            <a:spLocks noGrp="1"/>
          </p:cNvSpPr>
          <p:nvPr>
            <p:ph type="title"/>
          </p:nvPr>
        </p:nvSpPr>
        <p:spPr>
          <a:xfrm>
            <a:off x="512700" y="1893300"/>
            <a:ext cx="8118600" cy="1522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3" name="Google Shape;23;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71675"/>
            <a:ext cx="3999900" cy="3397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body" idx="2"/>
          </p:nvPr>
        </p:nvSpPr>
        <p:spPr>
          <a:xfrm>
            <a:off x="4832400" y="1171675"/>
            <a:ext cx="3999900" cy="3397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8" name="Google Shape;28;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5" name="Google Shape;35;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56040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a:endParaRPr/>
          </a:p>
        </p:txBody>
      </p:sp>
      <p:sp>
        <p:nvSpPr>
          <p:cNvPr id="38" name="Google Shape;38;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686400" cy="0"/>
          </a:xfrm>
          <a:prstGeom prst="straightConnector1">
            <a:avLst/>
          </a:prstGeom>
          <a:noFill/>
          <a:ln w="19050" cap="flat" cmpd="sng">
            <a:solidFill>
              <a:schemeClr val="lt2"/>
            </a:solidFill>
            <a:prstDash val="solid"/>
            <a:round/>
            <a:headEnd type="none" w="sm" len="sm"/>
            <a:tailEnd type="none" w="sm" len="sm"/>
          </a:ln>
        </p:spPr>
      </p:cxnSp>
      <p:sp>
        <p:nvSpPr>
          <p:cNvPr id="42" name="Google Shape;42;p9"/>
          <p:cNvSpPr txBox="1">
            <a:spLocks noGrp="1"/>
          </p:cNvSpPr>
          <p:nvPr>
            <p:ph type="title"/>
          </p:nvPr>
        </p:nvSpPr>
        <p:spPr>
          <a:xfrm>
            <a:off x="265500" y="1382350"/>
            <a:ext cx="4045200" cy="13332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a:endParaRPr/>
          </a:p>
        </p:txBody>
      </p:sp>
      <p:sp>
        <p:nvSpPr>
          <p:cNvPr id="43" name="Google Shape;43;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accent1"/>
              </a:buClr>
              <a:buSzPts val="1800"/>
              <a:buChar char="●"/>
              <a:defRPr>
                <a:solidFill>
                  <a:schemeClr val="accent1"/>
                </a:solidFill>
              </a:defRPr>
            </a:lvl1pPr>
            <a:lvl2pPr marL="914400" lvl="1" indent="-317500">
              <a:spcBef>
                <a:spcPts val="0"/>
              </a:spcBef>
              <a:spcAft>
                <a:spcPts val="0"/>
              </a:spcAft>
              <a:buClr>
                <a:schemeClr val="accent1"/>
              </a:buClr>
              <a:buSzPts val="1400"/>
              <a:buChar char="○"/>
              <a:defRPr>
                <a:solidFill>
                  <a:schemeClr val="accent1"/>
                </a:solidFill>
              </a:defRPr>
            </a:lvl2pPr>
            <a:lvl3pPr marL="1371600" lvl="2" indent="-317500">
              <a:spcBef>
                <a:spcPts val="0"/>
              </a:spcBef>
              <a:spcAft>
                <a:spcPts val="0"/>
              </a:spcAft>
              <a:buClr>
                <a:schemeClr val="accent1"/>
              </a:buClr>
              <a:buSzPts val="1400"/>
              <a:buChar char="■"/>
              <a:defRPr>
                <a:solidFill>
                  <a:schemeClr val="accent1"/>
                </a:solidFill>
              </a:defRPr>
            </a:lvl3pPr>
            <a:lvl4pPr marL="1828800" lvl="3" indent="-317500">
              <a:spcBef>
                <a:spcPts val="0"/>
              </a:spcBef>
              <a:spcAft>
                <a:spcPts val="0"/>
              </a:spcAft>
              <a:buClr>
                <a:schemeClr val="accent1"/>
              </a:buClr>
              <a:buSzPts val="1400"/>
              <a:buChar char="●"/>
              <a:defRPr>
                <a:solidFill>
                  <a:schemeClr val="accent1"/>
                </a:solidFill>
              </a:defRPr>
            </a:lvl4pPr>
            <a:lvl5pPr marL="2286000" lvl="4" indent="-317500">
              <a:spcBef>
                <a:spcPts val="0"/>
              </a:spcBef>
              <a:spcAft>
                <a:spcPts val="0"/>
              </a:spcAft>
              <a:buClr>
                <a:schemeClr val="accent1"/>
              </a:buClr>
              <a:buSzPts val="1400"/>
              <a:buChar char="○"/>
              <a:defRPr>
                <a:solidFill>
                  <a:schemeClr val="accent1"/>
                </a:solidFill>
              </a:defRPr>
            </a:lvl5pPr>
            <a:lvl6pPr marL="2743200" lvl="5" indent="-317500">
              <a:spcBef>
                <a:spcPts val="0"/>
              </a:spcBef>
              <a:spcAft>
                <a:spcPts val="0"/>
              </a:spcAft>
              <a:buClr>
                <a:schemeClr val="accent1"/>
              </a:buClr>
              <a:buSzPts val="1400"/>
              <a:buChar char="■"/>
              <a:defRPr>
                <a:solidFill>
                  <a:schemeClr val="accent1"/>
                </a:solidFill>
              </a:defRPr>
            </a:lvl6pPr>
            <a:lvl7pPr marL="3200400" lvl="6" indent="-317500">
              <a:spcBef>
                <a:spcPts val="0"/>
              </a:spcBef>
              <a:spcAft>
                <a:spcPts val="0"/>
              </a:spcAft>
              <a:buClr>
                <a:schemeClr val="accent1"/>
              </a:buClr>
              <a:buSzPts val="1400"/>
              <a:buChar char="●"/>
              <a:defRPr>
                <a:solidFill>
                  <a:schemeClr val="accent1"/>
                </a:solidFill>
              </a:defRPr>
            </a:lvl7pPr>
            <a:lvl8pPr marL="3657600" lvl="7" indent="-317500">
              <a:spcBef>
                <a:spcPts val="0"/>
              </a:spcBef>
              <a:spcAft>
                <a:spcPts val="0"/>
              </a:spcAft>
              <a:buClr>
                <a:schemeClr val="accent1"/>
              </a:buClr>
              <a:buSzPts val="1400"/>
              <a:buChar char="○"/>
              <a:defRPr>
                <a:solidFill>
                  <a:schemeClr val="accent1"/>
                </a:solidFill>
              </a:defRPr>
            </a:lvl8pPr>
            <a:lvl9pPr marL="4114800" lvl="8" indent="-317500">
              <a:spcBef>
                <a:spcPts val="0"/>
              </a:spcBef>
              <a:spcAft>
                <a:spcPts val="0"/>
              </a:spcAft>
              <a:buClr>
                <a:schemeClr val="accent1"/>
              </a:buClr>
              <a:buSzPts val="1400"/>
              <a:buChar char="■"/>
              <a:defRPr>
                <a:solidFill>
                  <a:schemeClr val="accent1"/>
                </a:solidFill>
              </a:defRPr>
            </a:lvl9pPr>
          </a:lstStyle>
          <a:p>
            <a:endParaRPr/>
          </a:p>
        </p:txBody>
      </p:sp>
      <p:sp>
        <p:nvSpPr>
          <p:cNvPr id="45" name="Google Shape;45;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8" name="Google Shape;48;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perback">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a:endParaRPr/>
          </a:p>
        </p:txBody>
      </p:sp>
      <p:sp>
        <p:nvSpPr>
          <p:cNvPr id="7" name="Google Shape;7;p1"/>
          <p:cNvSpPr txBox="1">
            <a:spLocks noGrp="1"/>
          </p:cNvSpPr>
          <p:nvPr>
            <p:ph type="body" idx="1"/>
          </p:nvPr>
        </p:nvSpPr>
        <p:spPr>
          <a:xfrm>
            <a:off x="311700" y="1171600"/>
            <a:ext cx="8520600" cy="33972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marL="914400" lvl="1"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marL="1371600" lvl="2"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marL="1828800" lvl="3"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marL="2286000" lvl="4"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marL="2743200" lvl="5"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marL="3200400" lvl="6"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marL="3657600" lvl="7"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marL="4114800" lvl="8"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Modeling Stock Trends through Twitter Sentiment Analysis</a:t>
            </a:r>
            <a:endParaRPr/>
          </a:p>
        </p:txBody>
      </p:sp>
      <p:sp>
        <p:nvSpPr>
          <p:cNvPr id="60" name="Google Shape;60;p13"/>
          <p:cNvSpPr txBox="1">
            <a:spLocks noGrp="1"/>
          </p:cNvSpPr>
          <p:nvPr>
            <p:ph type="subTitle" idx="1"/>
          </p:nvPr>
        </p:nvSpPr>
        <p:spPr>
          <a:xfrm>
            <a:off x="512700" y="3840639"/>
            <a:ext cx="8118600" cy="787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Heather Pieszala, David Peletz, Sumedh Shah</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6"/>
        <p:cNvGrpSpPr/>
        <p:nvPr/>
      </p:nvGrpSpPr>
      <p:grpSpPr>
        <a:xfrm>
          <a:off x="0" y="0"/>
          <a:ext cx="0" cy="0"/>
          <a:chOff x="0" y="0"/>
          <a:chExt cx="0" cy="0"/>
        </a:xfrm>
      </p:grpSpPr>
      <p:sp>
        <p:nvSpPr>
          <p:cNvPr id="157" name="Google Shape;157;p22"/>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Results Interpretation</a:t>
            </a:r>
            <a:endParaRPr/>
          </a:p>
        </p:txBody>
      </p:sp>
      <p:sp>
        <p:nvSpPr>
          <p:cNvPr id="158" name="Google Shape;158;p22"/>
          <p:cNvSpPr txBox="1">
            <a:spLocks noGrp="1"/>
          </p:cNvSpPr>
          <p:nvPr>
            <p:ph type="body" idx="1"/>
          </p:nvPr>
        </p:nvSpPr>
        <p:spPr>
          <a:xfrm>
            <a:off x="235825" y="1163550"/>
            <a:ext cx="8457600" cy="20592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Go with optimized decision tree</a:t>
            </a:r>
            <a:endParaRPr/>
          </a:p>
          <a:p>
            <a:pPr marL="457200" lvl="0" indent="-342900" algn="l" rtl="0">
              <a:spcBef>
                <a:spcPts val="0"/>
              </a:spcBef>
              <a:spcAft>
                <a:spcPts val="0"/>
              </a:spcAft>
              <a:buSzPts val="1800"/>
              <a:buChar char="●"/>
            </a:pPr>
            <a:r>
              <a:rPr lang="en"/>
              <a:t>Better than coin flip</a:t>
            </a:r>
            <a:endParaRPr/>
          </a:p>
          <a:p>
            <a:pPr marL="457200" lvl="0" indent="-342900" algn="l" rtl="0">
              <a:spcBef>
                <a:spcPts val="0"/>
              </a:spcBef>
              <a:spcAft>
                <a:spcPts val="0"/>
              </a:spcAft>
              <a:buSzPts val="1800"/>
              <a:buChar char="●"/>
            </a:pPr>
            <a:r>
              <a:rPr lang="en"/>
              <a:t>Focused on stock price change (up or down) for now but can expand in future</a:t>
            </a:r>
            <a:endParaRPr/>
          </a:p>
        </p:txBody>
      </p:sp>
      <p:pic>
        <p:nvPicPr>
          <p:cNvPr id="159" name="Google Shape;159;p22"/>
          <p:cNvPicPr preferRelativeResize="0"/>
          <p:nvPr/>
        </p:nvPicPr>
        <p:blipFill>
          <a:blip r:embed="rId3">
            <a:alphaModFix/>
          </a:blip>
          <a:stretch>
            <a:fillRect/>
          </a:stretch>
        </p:blipFill>
        <p:spPr>
          <a:xfrm>
            <a:off x="187513" y="3760050"/>
            <a:ext cx="8768973" cy="5536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3"/>
        <p:cNvGrpSpPr/>
        <p:nvPr/>
      </p:nvGrpSpPr>
      <p:grpSpPr>
        <a:xfrm>
          <a:off x="0" y="0"/>
          <a:ext cx="0" cy="0"/>
          <a:chOff x="0" y="0"/>
          <a:chExt cx="0" cy="0"/>
        </a:xfrm>
      </p:grpSpPr>
      <p:sp>
        <p:nvSpPr>
          <p:cNvPr id="164" name="Google Shape;164;p23"/>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Limitations &amp; Challenges</a:t>
            </a:r>
            <a:endParaRPr/>
          </a:p>
        </p:txBody>
      </p:sp>
      <p:sp>
        <p:nvSpPr>
          <p:cNvPr id="165" name="Google Shape;165;p23"/>
          <p:cNvSpPr txBox="1"/>
          <p:nvPr/>
        </p:nvSpPr>
        <p:spPr>
          <a:xfrm>
            <a:off x="320050" y="915800"/>
            <a:ext cx="7085700" cy="47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900">
                <a:latin typeface="Old Standard TT"/>
                <a:ea typeface="Old Standard TT"/>
                <a:cs typeface="Old Standard TT"/>
                <a:sym typeface="Old Standard TT"/>
              </a:rPr>
              <a:t>Other/Model Specific </a:t>
            </a:r>
            <a:endParaRPr sz="1900">
              <a:latin typeface="Old Standard TT"/>
              <a:ea typeface="Old Standard TT"/>
              <a:cs typeface="Old Standard TT"/>
              <a:sym typeface="Old Standard TT"/>
            </a:endParaRPr>
          </a:p>
        </p:txBody>
      </p:sp>
      <p:sp>
        <p:nvSpPr>
          <p:cNvPr id="166" name="Google Shape;166;p23"/>
          <p:cNvSpPr txBox="1"/>
          <p:nvPr/>
        </p:nvSpPr>
        <p:spPr>
          <a:xfrm>
            <a:off x="279475" y="1530063"/>
            <a:ext cx="8832300" cy="1098900"/>
          </a:xfrm>
          <a:prstGeom prst="rect">
            <a:avLst/>
          </a:prstGeom>
          <a:noFill/>
          <a:ln>
            <a:noFill/>
          </a:ln>
        </p:spPr>
        <p:txBody>
          <a:bodyPr spcFirstLastPara="1" wrap="square" lIns="91425" tIns="91425" rIns="91425" bIns="91425" anchor="t" anchorCtr="0">
            <a:spAutoFit/>
          </a:bodyPr>
          <a:lstStyle/>
          <a:p>
            <a:pPr marL="457200" lvl="0" indent="-342900" algn="l" rtl="0">
              <a:lnSpc>
                <a:spcPct val="115000"/>
              </a:lnSpc>
              <a:spcBef>
                <a:spcPts val="0"/>
              </a:spcBef>
              <a:spcAft>
                <a:spcPts val="0"/>
              </a:spcAft>
              <a:buSzPts val="1800"/>
              <a:buFont typeface="Old Standard TT"/>
              <a:buChar char="●"/>
            </a:pPr>
            <a:r>
              <a:rPr lang="en" sz="1800">
                <a:latin typeface="Old Standard TT"/>
                <a:ea typeface="Old Standard TT"/>
                <a:cs typeface="Old Standard TT"/>
                <a:sym typeface="Old Standard TT"/>
              </a:rPr>
              <a:t>Predicting actual price change is more challenging than predicting directionality</a:t>
            </a:r>
            <a:endParaRPr sz="1800">
              <a:latin typeface="Old Standard TT"/>
              <a:ea typeface="Old Standard TT"/>
              <a:cs typeface="Old Standard TT"/>
              <a:sym typeface="Old Standard TT"/>
            </a:endParaRPr>
          </a:p>
          <a:p>
            <a:pPr marL="457200" lvl="0" indent="-342900" algn="l" rtl="0">
              <a:lnSpc>
                <a:spcPct val="115000"/>
              </a:lnSpc>
              <a:spcBef>
                <a:spcPts val="0"/>
              </a:spcBef>
              <a:spcAft>
                <a:spcPts val="0"/>
              </a:spcAft>
              <a:buSzPts val="1800"/>
              <a:buFont typeface="Old Standard TT"/>
              <a:buChar char="●"/>
            </a:pPr>
            <a:r>
              <a:rPr lang="en" sz="1800">
                <a:latin typeface="Old Standard TT"/>
                <a:ea typeface="Old Standard TT"/>
                <a:cs typeface="Old Standard TT"/>
                <a:sym typeface="Old Standard TT"/>
              </a:rPr>
              <a:t>Depending on the stock, there can be high or low volatility </a:t>
            </a:r>
            <a:endParaRPr sz="1800">
              <a:latin typeface="Old Standard TT"/>
              <a:ea typeface="Old Standard TT"/>
              <a:cs typeface="Old Standard TT"/>
              <a:sym typeface="Old Standard TT"/>
            </a:endParaRPr>
          </a:p>
          <a:p>
            <a:pPr marL="457200" lvl="0" indent="-342900" algn="l" rtl="0">
              <a:lnSpc>
                <a:spcPct val="115000"/>
              </a:lnSpc>
              <a:spcBef>
                <a:spcPts val="0"/>
              </a:spcBef>
              <a:spcAft>
                <a:spcPts val="0"/>
              </a:spcAft>
              <a:buSzPts val="1800"/>
              <a:buFont typeface="Old Standard TT"/>
              <a:buChar char="●"/>
            </a:pPr>
            <a:r>
              <a:rPr lang="en" sz="1800">
                <a:latin typeface="Old Standard TT"/>
                <a:ea typeface="Old Standard TT"/>
                <a:cs typeface="Old Standard TT"/>
                <a:sym typeface="Old Standard TT"/>
              </a:rPr>
              <a:t>Use acceptable absolute error as an indicator  </a:t>
            </a:r>
            <a:endParaRPr sz="1800">
              <a:latin typeface="Old Standard TT"/>
              <a:ea typeface="Old Standard TT"/>
              <a:cs typeface="Old Standard TT"/>
              <a:sym typeface="Old Standard TT"/>
            </a:endParaRPr>
          </a:p>
        </p:txBody>
      </p:sp>
      <p:pic>
        <p:nvPicPr>
          <p:cNvPr id="167" name="Google Shape;167;p23"/>
          <p:cNvPicPr preferRelativeResize="0"/>
          <p:nvPr/>
        </p:nvPicPr>
        <p:blipFill>
          <a:blip r:embed="rId3">
            <a:alphaModFix/>
          </a:blip>
          <a:stretch>
            <a:fillRect/>
          </a:stretch>
        </p:blipFill>
        <p:spPr>
          <a:xfrm>
            <a:off x="1236050" y="3277900"/>
            <a:ext cx="6233875" cy="9032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1"/>
        <p:cNvGrpSpPr/>
        <p:nvPr/>
      </p:nvGrpSpPr>
      <p:grpSpPr>
        <a:xfrm>
          <a:off x="0" y="0"/>
          <a:ext cx="0" cy="0"/>
          <a:chOff x="0" y="0"/>
          <a:chExt cx="0" cy="0"/>
        </a:xfrm>
      </p:grpSpPr>
      <p:sp>
        <p:nvSpPr>
          <p:cNvPr id="172" name="Google Shape;172;p2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Next Steps</a:t>
            </a:r>
            <a:endParaRPr/>
          </a:p>
        </p:txBody>
      </p:sp>
      <p:sp>
        <p:nvSpPr>
          <p:cNvPr id="173" name="Google Shape;173;p24"/>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Experiment with more modeling approaches</a:t>
            </a:r>
            <a:endParaRPr/>
          </a:p>
          <a:p>
            <a:pPr marL="457200" lvl="0" indent="-342900" algn="l" rtl="0">
              <a:spcBef>
                <a:spcPts val="0"/>
              </a:spcBef>
              <a:spcAft>
                <a:spcPts val="0"/>
              </a:spcAft>
              <a:buSzPts val="1800"/>
              <a:buChar char="●"/>
            </a:pPr>
            <a:r>
              <a:rPr lang="en"/>
              <a:t>Try to model volume of stock trades based on tweets</a:t>
            </a:r>
            <a:endParaRPr/>
          </a:p>
          <a:p>
            <a:pPr marL="457200" lvl="0" indent="-342900" algn="l" rtl="0">
              <a:spcBef>
                <a:spcPts val="0"/>
              </a:spcBef>
              <a:spcAft>
                <a:spcPts val="0"/>
              </a:spcAft>
              <a:buSzPts val="1800"/>
              <a:buChar char="●"/>
            </a:pPr>
            <a:r>
              <a:rPr lang="en"/>
              <a:t>Integration of more companies’ stock data</a:t>
            </a:r>
            <a:endParaRPr/>
          </a:p>
          <a:p>
            <a:pPr marL="457200" lvl="0" indent="-342900" algn="l" rtl="0">
              <a:spcBef>
                <a:spcPts val="0"/>
              </a:spcBef>
              <a:spcAft>
                <a:spcPts val="0"/>
              </a:spcAft>
              <a:buSzPts val="1800"/>
              <a:buChar char="●"/>
            </a:pPr>
            <a:r>
              <a:rPr lang="en"/>
              <a:t>Create an “ensemble” sentiment analyzer that integrates multiple libraries and creates a best guess for sentiment of tweet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7"/>
        <p:cNvGrpSpPr/>
        <p:nvPr/>
      </p:nvGrpSpPr>
      <p:grpSpPr>
        <a:xfrm>
          <a:off x="0" y="0"/>
          <a:ext cx="0" cy="0"/>
          <a:chOff x="0" y="0"/>
          <a:chExt cx="0" cy="0"/>
        </a:xfrm>
      </p:grpSpPr>
      <p:sp>
        <p:nvSpPr>
          <p:cNvPr id="178" name="Google Shape;178;p2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Questions?</a:t>
            </a:r>
            <a:endParaRPr/>
          </a:p>
        </p:txBody>
      </p:sp>
      <p:sp>
        <p:nvSpPr>
          <p:cNvPr id="179" name="Google Shape;179;p25"/>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Thank you all for listening!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Problem Statement</a:t>
            </a:r>
            <a:endParaRPr/>
          </a:p>
        </p:txBody>
      </p:sp>
      <p:sp>
        <p:nvSpPr>
          <p:cNvPr id="66" name="Google Shape;66;p14"/>
          <p:cNvSpPr txBox="1">
            <a:spLocks noGrp="1"/>
          </p:cNvSpPr>
          <p:nvPr>
            <p:ph type="body" idx="1"/>
          </p:nvPr>
        </p:nvSpPr>
        <p:spPr>
          <a:xfrm>
            <a:off x="311700" y="1155250"/>
            <a:ext cx="8426400" cy="5328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1200"/>
              </a:spcAft>
              <a:buSzPts val="852"/>
              <a:buNone/>
            </a:pPr>
            <a:r>
              <a:rPr lang="en" sz="1695" b="1"/>
              <a:t>Can public opinion be used to predict the direction a stock will move on a given day?</a:t>
            </a:r>
            <a:endParaRPr sz="1695" b="1"/>
          </a:p>
        </p:txBody>
      </p:sp>
      <p:pic>
        <p:nvPicPr>
          <p:cNvPr id="67" name="Google Shape;67;p14"/>
          <p:cNvPicPr preferRelativeResize="0"/>
          <p:nvPr/>
        </p:nvPicPr>
        <p:blipFill>
          <a:blip r:embed="rId3">
            <a:alphaModFix/>
          </a:blip>
          <a:stretch>
            <a:fillRect/>
          </a:stretch>
        </p:blipFill>
        <p:spPr>
          <a:xfrm>
            <a:off x="455200" y="2049828"/>
            <a:ext cx="2047425" cy="2037007"/>
          </a:xfrm>
          <a:prstGeom prst="rect">
            <a:avLst/>
          </a:prstGeom>
          <a:noFill/>
          <a:ln>
            <a:noFill/>
          </a:ln>
        </p:spPr>
      </p:pic>
      <p:pic>
        <p:nvPicPr>
          <p:cNvPr id="68" name="Google Shape;68;p14"/>
          <p:cNvPicPr preferRelativeResize="0"/>
          <p:nvPr/>
        </p:nvPicPr>
        <p:blipFill>
          <a:blip r:embed="rId4">
            <a:alphaModFix/>
          </a:blip>
          <a:stretch>
            <a:fillRect/>
          </a:stretch>
        </p:blipFill>
        <p:spPr>
          <a:xfrm>
            <a:off x="3035238" y="2102575"/>
            <a:ext cx="2682375" cy="1931500"/>
          </a:xfrm>
          <a:prstGeom prst="rect">
            <a:avLst/>
          </a:prstGeom>
          <a:noFill/>
          <a:ln>
            <a:noFill/>
          </a:ln>
        </p:spPr>
      </p:pic>
      <p:sp>
        <p:nvSpPr>
          <p:cNvPr id="69" name="Google Shape;69;p14"/>
          <p:cNvSpPr txBox="1"/>
          <p:nvPr/>
        </p:nvSpPr>
        <p:spPr>
          <a:xfrm>
            <a:off x="5258500" y="2883825"/>
            <a:ext cx="7338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Old Standard TT"/>
              <a:ea typeface="Old Standard TT"/>
              <a:cs typeface="Old Standard TT"/>
              <a:sym typeface="Old Standard TT"/>
            </a:endParaRPr>
          </a:p>
        </p:txBody>
      </p:sp>
      <p:pic>
        <p:nvPicPr>
          <p:cNvPr id="70" name="Google Shape;70;p14"/>
          <p:cNvPicPr preferRelativeResize="0"/>
          <p:nvPr/>
        </p:nvPicPr>
        <p:blipFill>
          <a:blip r:embed="rId5">
            <a:alphaModFix/>
          </a:blip>
          <a:stretch>
            <a:fillRect/>
          </a:stretch>
        </p:blipFill>
        <p:spPr>
          <a:xfrm>
            <a:off x="6102800" y="2049825"/>
            <a:ext cx="2351725" cy="1931501"/>
          </a:xfrm>
          <a:prstGeom prst="rect">
            <a:avLst/>
          </a:prstGeom>
          <a:noFill/>
          <a:ln>
            <a:noFill/>
          </a:ln>
        </p:spPr>
      </p:pic>
      <p:sp>
        <p:nvSpPr>
          <p:cNvPr id="71" name="Google Shape;71;p14"/>
          <p:cNvSpPr txBox="1"/>
          <p:nvPr/>
        </p:nvSpPr>
        <p:spPr>
          <a:xfrm>
            <a:off x="991000" y="4448600"/>
            <a:ext cx="770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Old Standard TT"/>
                <a:ea typeface="Old Standard TT"/>
                <a:cs typeface="Old Standard TT"/>
                <a:sym typeface="Old Standard TT"/>
              </a:rPr>
              <a:t>APPL</a:t>
            </a:r>
            <a:endParaRPr b="1">
              <a:latin typeface="Old Standard TT"/>
              <a:ea typeface="Old Standard TT"/>
              <a:cs typeface="Old Standard TT"/>
              <a:sym typeface="Old Standard TT"/>
            </a:endParaRPr>
          </a:p>
        </p:txBody>
      </p:sp>
      <p:sp>
        <p:nvSpPr>
          <p:cNvPr id="72" name="Google Shape;72;p14"/>
          <p:cNvSpPr txBox="1"/>
          <p:nvPr/>
        </p:nvSpPr>
        <p:spPr>
          <a:xfrm>
            <a:off x="2058150" y="4448600"/>
            <a:ext cx="770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Old Standard TT"/>
                <a:ea typeface="Old Standard TT"/>
                <a:cs typeface="Old Standard TT"/>
                <a:sym typeface="Old Standard TT"/>
              </a:rPr>
              <a:t>TSLA</a:t>
            </a:r>
            <a:endParaRPr b="1">
              <a:latin typeface="Old Standard TT"/>
              <a:ea typeface="Old Standard TT"/>
              <a:cs typeface="Old Standard TT"/>
              <a:sym typeface="Old Standard TT"/>
            </a:endParaRPr>
          </a:p>
        </p:txBody>
      </p:sp>
      <p:sp>
        <p:nvSpPr>
          <p:cNvPr id="73" name="Google Shape;73;p14"/>
          <p:cNvSpPr txBox="1"/>
          <p:nvPr/>
        </p:nvSpPr>
        <p:spPr>
          <a:xfrm>
            <a:off x="3125300" y="4448600"/>
            <a:ext cx="770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Old Standard TT"/>
                <a:ea typeface="Old Standard TT"/>
                <a:cs typeface="Old Standard TT"/>
                <a:sym typeface="Old Standard TT"/>
              </a:rPr>
              <a:t>AMZN</a:t>
            </a:r>
            <a:endParaRPr b="1">
              <a:latin typeface="Old Standard TT"/>
              <a:ea typeface="Old Standard TT"/>
              <a:cs typeface="Old Standard TT"/>
              <a:sym typeface="Old Standard TT"/>
            </a:endParaRPr>
          </a:p>
        </p:txBody>
      </p:sp>
      <p:sp>
        <p:nvSpPr>
          <p:cNvPr id="74" name="Google Shape;74;p14"/>
          <p:cNvSpPr txBox="1"/>
          <p:nvPr/>
        </p:nvSpPr>
        <p:spPr>
          <a:xfrm>
            <a:off x="4312825" y="4448600"/>
            <a:ext cx="770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Old Standard TT"/>
                <a:ea typeface="Old Standard TT"/>
                <a:cs typeface="Old Standard TT"/>
                <a:sym typeface="Old Standard TT"/>
              </a:rPr>
              <a:t>MSFT</a:t>
            </a:r>
            <a:endParaRPr b="1">
              <a:latin typeface="Old Standard TT"/>
              <a:ea typeface="Old Standard TT"/>
              <a:cs typeface="Old Standard TT"/>
              <a:sym typeface="Old Standard TT"/>
            </a:endParaRPr>
          </a:p>
        </p:txBody>
      </p:sp>
      <p:sp>
        <p:nvSpPr>
          <p:cNvPr id="75" name="Google Shape;75;p14"/>
          <p:cNvSpPr txBox="1"/>
          <p:nvPr/>
        </p:nvSpPr>
        <p:spPr>
          <a:xfrm>
            <a:off x="5500350" y="4448600"/>
            <a:ext cx="770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Old Standard TT"/>
                <a:ea typeface="Old Standard TT"/>
                <a:cs typeface="Old Standard TT"/>
                <a:sym typeface="Old Standard TT"/>
              </a:rPr>
              <a:t>GOOG</a:t>
            </a:r>
            <a:endParaRPr b="1">
              <a:latin typeface="Old Standard TT"/>
              <a:ea typeface="Old Standard TT"/>
              <a:cs typeface="Old Standard TT"/>
              <a:sym typeface="Old Standard TT"/>
            </a:endParaRPr>
          </a:p>
        </p:txBody>
      </p:sp>
      <p:sp>
        <p:nvSpPr>
          <p:cNvPr id="76" name="Google Shape;76;p14"/>
          <p:cNvSpPr txBox="1"/>
          <p:nvPr/>
        </p:nvSpPr>
        <p:spPr>
          <a:xfrm>
            <a:off x="6687875" y="4448600"/>
            <a:ext cx="911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Old Standard TT"/>
                <a:ea typeface="Old Standard TT"/>
                <a:cs typeface="Old Standard TT"/>
                <a:sym typeface="Old Standard TT"/>
              </a:rPr>
              <a:t>GOOGL</a:t>
            </a:r>
            <a:endParaRPr b="1">
              <a:latin typeface="Old Standard TT"/>
              <a:ea typeface="Old Standard TT"/>
              <a:cs typeface="Old Standard TT"/>
              <a:sym typeface="Old Standard TT"/>
            </a:endParaRPr>
          </a:p>
        </p:txBody>
      </p:sp>
      <p:sp>
        <p:nvSpPr>
          <p:cNvPr id="77" name="Google Shape;77;p14"/>
          <p:cNvSpPr txBox="1"/>
          <p:nvPr/>
        </p:nvSpPr>
        <p:spPr>
          <a:xfrm>
            <a:off x="918688" y="4654550"/>
            <a:ext cx="842700" cy="384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300">
                <a:latin typeface="Old Standard TT"/>
                <a:ea typeface="Old Standard TT"/>
                <a:cs typeface="Old Standard TT"/>
                <a:sym typeface="Old Standard TT"/>
              </a:rPr>
              <a:t>Apple</a:t>
            </a:r>
            <a:endParaRPr sz="1300">
              <a:latin typeface="Old Standard TT"/>
              <a:ea typeface="Old Standard TT"/>
              <a:cs typeface="Old Standard TT"/>
              <a:sym typeface="Old Standard TT"/>
            </a:endParaRPr>
          </a:p>
        </p:txBody>
      </p:sp>
      <p:sp>
        <p:nvSpPr>
          <p:cNvPr id="78" name="Google Shape;78;p14"/>
          <p:cNvSpPr txBox="1"/>
          <p:nvPr/>
        </p:nvSpPr>
        <p:spPr>
          <a:xfrm>
            <a:off x="1985838" y="4654550"/>
            <a:ext cx="842700" cy="384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300">
                <a:latin typeface="Old Standard TT"/>
                <a:ea typeface="Old Standard TT"/>
                <a:cs typeface="Old Standard TT"/>
                <a:sym typeface="Old Standard TT"/>
              </a:rPr>
              <a:t>Tesla</a:t>
            </a:r>
            <a:endParaRPr sz="1300">
              <a:latin typeface="Old Standard TT"/>
              <a:ea typeface="Old Standard TT"/>
              <a:cs typeface="Old Standard TT"/>
              <a:sym typeface="Old Standard TT"/>
            </a:endParaRPr>
          </a:p>
        </p:txBody>
      </p:sp>
      <p:sp>
        <p:nvSpPr>
          <p:cNvPr id="79" name="Google Shape;79;p14"/>
          <p:cNvSpPr txBox="1"/>
          <p:nvPr/>
        </p:nvSpPr>
        <p:spPr>
          <a:xfrm>
            <a:off x="3052988" y="4654550"/>
            <a:ext cx="842700" cy="384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300">
                <a:latin typeface="Old Standard TT"/>
                <a:ea typeface="Old Standard TT"/>
                <a:cs typeface="Old Standard TT"/>
                <a:sym typeface="Old Standard TT"/>
              </a:rPr>
              <a:t>Amazon</a:t>
            </a:r>
            <a:endParaRPr sz="1300">
              <a:latin typeface="Old Standard TT"/>
              <a:ea typeface="Old Standard TT"/>
              <a:cs typeface="Old Standard TT"/>
              <a:sym typeface="Old Standard TT"/>
            </a:endParaRPr>
          </a:p>
        </p:txBody>
      </p:sp>
      <p:sp>
        <p:nvSpPr>
          <p:cNvPr id="80" name="Google Shape;80;p14"/>
          <p:cNvSpPr txBox="1"/>
          <p:nvPr/>
        </p:nvSpPr>
        <p:spPr>
          <a:xfrm>
            <a:off x="4192452" y="4654550"/>
            <a:ext cx="991200" cy="384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300">
                <a:latin typeface="Old Standard TT"/>
                <a:ea typeface="Old Standard TT"/>
                <a:cs typeface="Old Standard TT"/>
                <a:sym typeface="Old Standard TT"/>
              </a:rPr>
              <a:t>Microsoft</a:t>
            </a:r>
            <a:endParaRPr sz="1300">
              <a:latin typeface="Old Standard TT"/>
              <a:ea typeface="Old Standard TT"/>
              <a:cs typeface="Old Standard TT"/>
              <a:sym typeface="Old Standard TT"/>
            </a:endParaRPr>
          </a:p>
        </p:txBody>
      </p:sp>
      <p:sp>
        <p:nvSpPr>
          <p:cNvPr id="81" name="Google Shape;81;p14"/>
          <p:cNvSpPr txBox="1"/>
          <p:nvPr/>
        </p:nvSpPr>
        <p:spPr>
          <a:xfrm>
            <a:off x="5879427" y="4654550"/>
            <a:ext cx="991200" cy="384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300">
                <a:latin typeface="Old Standard TT"/>
                <a:ea typeface="Old Standard TT"/>
                <a:cs typeface="Old Standard TT"/>
                <a:sym typeface="Old Standard TT"/>
              </a:rPr>
              <a:t>Google</a:t>
            </a:r>
            <a:endParaRPr sz="1300">
              <a:latin typeface="Old Standard TT"/>
              <a:ea typeface="Old Standard TT"/>
              <a:cs typeface="Old Standard TT"/>
              <a:sym typeface="Old Standard T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5"/>
        <p:cNvGrpSpPr/>
        <p:nvPr/>
      </p:nvGrpSpPr>
      <p:grpSpPr>
        <a:xfrm>
          <a:off x="0" y="0"/>
          <a:ext cx="0" cy="0"/>
          <a:chOff x="0" y="0"/>
          <a:chExt cx="0" cy="0"/>
        </a:xfrm>
      </p:grpSpPr>
      <p:sp>
        <p:nvSpPr>
          <p:cNvPr id="86" name="Google Shape;86;p1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Sentiment Analysis</a:t>
            </a:r>
            <a:endParaRPr/>
          </a:p>
        </p:txBody>
      </p:sp>
      <p:graphicFrame>
        <p:nvGraphicFramePr>
          <p:cNvPr id="87" name="Google Shape;87;p15"/>
          <p:cNvGraphicFramePr/>
          <p:nvPr/>
        </p:nvGraphicFramePr>
        <p:xfrm>
          <a:off x="405900" y="1017650"/>
          <a:ext cx="3000000" cy="3000000"/>
        </p:xfrm>
        <a:graphic>
          <a:graphicData uri="http://schemas.openxmlformats.org/drawingml/2006/table">
            <a:tbl>
              <a:tblPr>
                <a:noFill/>
                <a:tableStyleId>{6C01FD32-A89A-46C9-B137-875F3E165A67}</a:tableStyleId>
              </a:tblPr>
              <a:tblGrid>
                <a:gridCol w="1120150">
                  <a:extLst>
                    <a:ext uri="{9D8B030D-6E8A-4147-A177-3AD203B41FA5}">
                      <a16:colId xmlns:a16="http://schemas.microsoft.com/office/drawing/2014/main" val="20000"/>
                    </a:ext>
                  </a:extLst>
                </a:gridCol>
                <a:gridCol w="1306775">
                  <a:extLst>
                    <a:ext uri="{9D8B030D-6E8A-4147-A177-3AD203B41FA5}">
                      <a16:colId xmlns:a16="http://schemas.microsoft.com/office/drawing/2014/main" val="20001"/>
                    </a:ext>
                  </a:extLst>
                </a:gridCol>
                <a:gridCol w="2410100">
                  <a:extLst>
                    <a:ext uri="{9D8B030D-6E8A-4147-A177-3AD203B41FA5}">
                      <a16:colId xmlns:a16="http://schemas.microsoft.com/office/drawing/2014/main" val="20002"/>
                    </a:ext>
                  </a:extLst>
                </a:gridCol>
                <a:gridCol w="2401975">
                  <a:extLst>
                    <a:ext uri="{9D8B030D-6E8A-4147-A177-3AD203B41FA5}">
                      <a16:colId xmlns:a16="http://schemas.microsoft.com/office/drawing/2014/main" val="20003"/>
                    </a:ext>
                  </a:extLst>
                </a:gridCol>
              </a:tblGrid>
              <a:tr h="381000">
                <a:tc>
                  <a:txBody>
                    <a:bodyPr/>
                    <a:lstStyle/>
                    <a:p>
                      <a:pPr marL="0" lvl="0" indent="0" algn="l" rtl="0">
                        <a:spcBef>
                          <a:spcPts val="0"/>
                        </a:spcBef>
                        <a:spcAft>
                          <a:spcPts val="0"/>
                        </a:spcAft>
                        <a:buNone/>
                      </a:pPr>
                      <a:r>
                        <a:rPr lang="en" sz="1200" b="1"/>
                        <a:t>Analyzer</a:t>
                      </a:r>
                      <a:endParaRPr sz="1200" b="1"/>
                    </a:p>
                  </a:txBody>
                  <a:tcPr marL="91425" marR="91425" marT="91425" marB="91425"/>
                </a:tc>
                <a:tc>
                  <a:txBody>
                    <a:bodyPr/>
                    <a:lstStyle/>
                    <a:p>
                      <a:pPr marL="0" lvl="0" indent="0" algn="l" rtl="0">
                        <a:spcBef>
                          <a:spcPts val="0"/>
                        </a:spcBef>
                        <a:spcAft>
                          <a:spcPts val="0"/>
                        </a:spcAft>
                        <a:buNone/>
                      </a:pPr>
                      <a:r>
                        <a:rPr lang="en" sz="1200" b="1"/>
                        <a:t>Trained On</a:t>
                      </a:r>
                      <a:endParaRPr sz="1200" b="1"/>
                    </a:p>
                  </a:txBody>
                  <a:tcPr marL="91425" marR="91425" marT="91425" marB="91425"/>
                </a:tc>
                <a:tc>
                  <a:txBody>
                    <a:bodyPr/>
                    <a:lstStyle/>
                    <a:p>
                      <a:pPr marL="0" lvl="0" indent="0" algn="l" rtl="0">
                        <a:spcBef>
                          <a:spcPts val="0"/>
                        </a:spcBef>
                        <a:spcAft>
                          <a:spcPts val="0"/>
                        </a:spcAft>
                        <a:buNone/>
                      </a:pPr>
                      <a:r>
                        <a:rPr lang="en" sz="1200" b="1"/>
                        <a:t>Details</a:t>
                      </a:r>
                      <a:endParaRPr sz="1200" b="1"/>
                    </a:p>
                  </a:txBody>
                  <a:tcPr marL="91425" marR="91425" marT="91425" marB="91425"/>
                </a:tc>
                <a:tc>
                  <a:txBody>
                    <a:bodyPr/>
                    <a:lstStyle/>
                    <a:p>
                      <a:pPr marL="0" lvl="0" indent="0" algn="l" rtl="0">
                        <a:spcBef>
                          <a:spcPts val="0"/>
                        </a:spcBef>
                        <a:spcAft>
                          <a:spcPts val="0"/>
                        </a:spcAft>
                        <a:buNone/>
                      </a:pPr>
                      <a:r>
                        <a:rPr lang="en" sz="1200" b="1"/>
                        <a:t>Output</a:t>
                      </a:r>
                      <a:endParaRPr sz="1200" b="1"/>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sz="1200">
                          <a:solidFill>
                            <a:schemeClr val="dk1"/>
                          </a:solidFill>
                          <a:latin typeface="Old Standard TT"/>
                          <a:ea typeface="Old Standard TT"/>
                          <a:cs typeface="Old Standard TT"/>
                          <a:sym typeface="Old Standard TT"/>
                        </a:rPr>
                        <a:t>Vader</a:t>
                      </a:r>
                      <a:endParaRPr sz="1200">
                        <a:solidFill>
                          <a:schemeClr val="dk1"/>
                        </a:solidFill>
                        <a:latin typeface="Old Standard TT"/>
                        <a:ea typeface="Old Standard TT"/>
                        <a:cs typeface="Old Standard TT"/>
                        <a:sym typeface="Old Standard TT"/>
                      </a:endParaRPr>
                    </a:p>
                  </a:txBody>
                  <a:tcPr marL="91425" marR="91425" marT="91425" marB="91425"/>
                </a:tc>
                <a:tc>
                  <a:txBody>
                    <a:bodyPr/>
                    <a:lstStyle/>
                    <a:p>
                      <a:pPr marL="0" lvl="0" indent="0" algn="l" rtl="0">
                        <a:spcBef>
                          <a:spcPts val="0"/>
                        </a:spcBef>
                        <a:spcAft>
                          <a:spcPts val="0"/>
                        </a:spcAft>
                        <a:buNone/>
                      </a:pPr>
                      <a:r>
                        <a:rPr lang="en" sz="1200">
                          <a:solidFill>
                            <a:schemeClr val="dk1"/>
                          </a:solidFill>
                          <a:latin typeface="Old Standard TT"/>
                          <a:ea typeface="Old Standard TT"/>
                          <a:cs typeface="Old Standard TT"/>
                          <a:sym typeface="Old Standard TT"/>
                        </a:rPr>
                        <a:t>Social Media Data</a:t>
                      </a:r>
                      <a:endParaRPr sz="1200">
                        <a:solidFill>
                          <a:schemeClr val="dk1"/>
                        </a:solidFill>
                        <a:latin typeface="Old Standard TT"/>
                        <a:ea typeface="Old Standard TT"/>
                        <a:cs typeface="Old Standard TT"/>
                        <a:sym typeface="Old Standard TT"/>
                      </a:endParaRPr>
                    </a:p>
                  </a:txBody>
                  <a:tcPr marL="91425" marR="91425" marT="91425" marB="91425"/>
                </a:tc>
                <a:tc>
                  <a:txBody>
                    <a:bodyPr/>
                    <a:lstStyle/>
                    <a:p>
                      <a:pPr marL="0" lvl="0" indent="0" algn="l" rtl="0">
                        <a:lnSpc>
                          <a:spcPct val="115000"/>
                        </a:lnSpc>
                        <a:spcBef>
                          <a:spcPts val="0"/>
                        </a:spcBef>
                        <a:spcAft>
                          <a:spcPts val="1200"/>
                        </a:spcAft>
                        <a:buNone/>
                      </a:pPr>
                      <a:r>
                        <a:rPr lang="en" sz="1200">
                          <a:solidFill>
                            <a:schemeClr val="dk1"/>
                          </a:solidFill>
                          <a:latin typeface="Old Standard TT"/>
                          <a:ea typeface="Old Standard TT"/>
                          <a:cs typeface="Old Standard TT"/>
                          <a:sym typeface="Old Standard TT"/>
                        </a:rPr>
                        <a:t>Uses list of lexical features that are labeled based on their semantic orientation; sensitive to polarity AND intensity</a:t>
                      </a:r>
                      <a:endParaRPr sz="800"/>
                    </a:p>
                  </a:txBody>
                  <a:tcPr marL="91425" marR="91425" marT="91425" marB="91425"/>
                </a:tc>
                <a:tc>
                  <a:txBody>
                    <a:bodyPr/>
                    <a:lstStyle/>
                    <a:p>
                      <a:pPr marL="0" lvl="0" indent="0" algn="l" rtl="0">
                        <a:lnSpc>
                          <a:spcPct val="115000"/>
                        </a:lnSpc>
                        <a:spcBef>
                          <a:spcPts val="0"/>
                        </a:spcBef>
                        <a:spcAft>
                          <a:spcPts val="1200"/>
                        </a:spcAft>
                        <a:buNone/>
                      </a:pPr>
                      <a:r>
                        <a:rPr lang="en" sz="1200">
                          <a:solidFill>
                            <a:schemeClr val="dk1"/>
                          </a:solidFill>
                          <a:latin typeface="Old Standard TT"/>
                          <a:ea typeface="Old Standard TT"/>
                          <a:cs typeface="Old Standard TT"/>
                          <a:sym typeface="Old Standard TT"/>
                        </a:rPr>
                        <a:t>Sum valence scores of each word in the lexicon (dictionary) and gives positive, negative, and neutral scores →  normalized to between -1 (most negative) and +1 (most positive)</a:t>
                      </a:r>
                      <a:endParaRPr sz="1200"/>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sz="1200">
                          <a:solidFill>
                            <a:schemeClr val="dk1"/>
                          </a:solidFill>
                          <a:latin typeface="Old Standard TT"/>
                          <a:ea typeface="Old Standard TT"/>
                          <a:cs typeface="Old Standard TT"/>
                          <a:sym typeface="Old Standard TT"/>
                        </a:rPr>
                        <a:t>Flair</a:t>
                      </a:r>
                      <a:endParaRPr sz="1200">
                        <a:solidFill>
                          <a:schemeClr val="dk1"/>
                        </a:solidFill>
                        <a:latin typeface="Old Standard TT"/>
                        <a:ea typeface="Old Standard TT"/>
                        <a:cs typeface="Old Standard TT"/>
                        <a:sym typeface="Old Standard TT"/>
                      </a:endParaRPr>
                    </a:p>
                  </a:txBody>
                  <a:tcPr marL="91425" marR="91425" marT="91425" marB="91425"/>
                </a:tc>
                <a:tc>
                  <a:txBody>
                    <a:bodyPr/>
                    <a:lstStyle/>
                    <a:p>
                      <a:pPr marL="0" lvl="0" indent="0" algn="l" rtl="0">
                        <a:spcBef>
                          <a:spcPts val="0"/>
                        </a:spcBef>
                        <a:spcAft>
                          <a:spcPts val="0"/>
                        </a:spcAft>
                        <a:buNone/>
                      </a:pPr>
                      <a:r>
                        <a:rPr lang="en" sz="1200">
                          <a:solidFill>
                            <a:schemeClr val="dk1"/>
                          </a:solidFill>
                          <a:latin typeface="Old Standard TT"/>
                          <a:ea typeface="Old Standard TT"/>
                          <a:cs typeface="Old Standard TT"/>
                          <a:sym typeface="Old Standard TT"/>
                        </a:rPr>
                        <a:t>IMDb Data (i.e. movie reviews)</a:t>
                      </a:r>
                      <a:endParaRPr sz="1200">
                        <a:solidFill>
                          <a:schemeClr val="dk1"/>
                        </a:solidFill>
                        <a:latin typeface="Old Standard TT"/>
                        <a:ea typeface="Old Standard TT"/>
                        <a:cs typeface="Old Standard TT"/>
                        <a:sym typeface="Old Standard TT"/>
                      </a:endParaRPr>
                    </a:p>
                  </a:txBody>
                  <a:tcPr marL="91425" marR="91425" marT="91425" marB="91425"/>
                </a:tc>
                <a:tc>
                  <a:txBody>
                    <a:bodyPr/>
                    <a:lstStyle/>
                    <a:p>
                      <a:pPr marL="0" lvl="0" indent="0" algn="l" rtl="0">
                        <a:lnSpc>
                          <a:spcPct val="115000"/>
                        </a:lnSpc>
                        <a:spcBef>
                          <a:spcPts val="0"/>
                        </a:spcBef>
                        <a:spcAft>
                          <a:spcPts val="1200"/>
                        </a:spcAft>
                        <a:buNone/>
                      </a:pPr>
                      <a:r>
                        <a:rPr lang="en" sz="1200">
                          <a:solidFill>
                            <a:schemeClr val="dk1"/>
                          </a:solidFill>
                          <a:latin typeface="Old Standard TT"/>
                          <a:ea typeface="Old Standard TT"/>
                          <a:cs typeface="Old Standard TT"/>
                          <a:sym typeface="Old Standard TT"/>
                        </a:rPr>
                        <a:t>Splits the text into character-level tokens and converts text into a numerical representation in a high-dimensional space</a:t>
                      </a:r>
                      <a:endParaRPr sz="800"/>
                    </a:p>
                  </a:txBody>
                  <a:tcPr marL="91425" marR="91425" marT="91425" marB="91425"/>
                </a:tc>
                <a:tc>
                  <a:txBody>
                    <a:bodyPr/>
                    <a:lstStyle/>
                    <a:p>
                      <a:pPr marL="0" lvl="0" indent="0" algn="l" rtl="0">
                        <a:lnSpc>
                          <a:spcPct val="115000"/>
                        </a:lnSpc>
                        <a:spcBef>
                          <a:spcPts val="0"/>
                        </a:spcBef>
                        <a:spcAft>
                          <a:spcPts val="1200"/>
                        </a:spcAft>
                        <a:buNone/>
                      </a:pPr>
                      <a:r>
                        <a:rPr lang="en" sz="1200">
                          <a:solidFill>
                            <a:schemeClr val="dk1"/>
                          </a:solidFill>
                          <a:latin typeface="Old Standard TT"/>
                          <a:ea typeface="Old Standard TT"/>
                          <a:cs typeface="Old Standard TT"/>
                          <a:sym typeface="Old Standard TT"/>
                        </a:rPr>
                        <a:t>Returns sentiment classification (POSITIVE, NEGATIVE) and intensity from 0 to 1</a:t>
                      </a:r>
                      <a:endParaRPr sz="1200"/>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sz="1200">
                          <a:solidFill>
                            <a:schemeClr val="dk1"/>
                          </a:solidFill>
                          <a:latin typeface="Old Standard TT"/>
                          <a:ea typeface="Old Standard TT"/>
                          <a:cs typeface="Old Standard TT"/>
                          <a:sym typeface="Old Standard TT"/>
                        </a:rPr>
                        <a:t>TextBlob</a:t>
                      </a:r>
                      <a:endParaRPr sz="1200">
                        <a:solidFill>
                          <a:schemeClr val="dk1"/>
                        </a:solidFill>
                        <a:latin typeface="Old Standard TT"/>
                        <a:ea typeface="Old Standard TT"/>
                        <a:cs typeface="Old Standard TT"/>
                        <a:sym typeface="Old Standard TT"/>
                      </a:endParaRPr>
                    </a:p>
                  </a:txBody>
                  <a:tcPr marL="91425" marR="91425" marT="91425" marB="91425"/>
                </a:tc>
                <a:tc>
                  <a:txBody>
                    <a:bodyPr/>
                    <a:lstStyle/>
                    <a:p>
                      <a:pPr marL="0" lvl="0" indent="0" algn="l" rtl="0">
                        <a:spcBef>
                          <a:spcPts val="0"/>
                        </a:spcBef>
                        <a:spcAft>
                          <a:spcPts val="0"/>
                        </a:spcAft>
                        <a:buNone/>
                      </a:pPr>
                      <a:r>
                        <a:rPr lang="en" sz="1200">
                          <a:solidFill>
                            <a:schemeClr val="dk1"/>
                          </a:solidFill>
                          <a:latin typeface="Old Standard TT"/>
                          <a:ea typeface="Old Standard TT"/>
                          <a:cs typeface="Old Standard TT"/>
                          <a:sym typeface="Old Standard TT"/>
                        </a:rPr>
                        <a:t>Product Reviews</a:t>
                      </a:r>
                      <a:endParaRPr sz="1200"/>
                    </a:p>
                  </a:txBody>
                  <a:tcPr marL="91425" marR="91425" marT="91425" marB="91425"/>
                </a:tc>
                <a:tc>
                  <a:txBody>
                    <a:bodyPr/>
                    <a:lstStyle/>
                    <a:p>
                      <a:pPr marL="0" lvl="0" indent="0" algn="l" rtl="0">
                        <a:lnSpc>
                          <a:spcPct val="115000"/>
                        </a:lnSpc>
                        <a:spcBef>
                          <a:spcPts val="0"/>
                        </a:spcBef>
                        <a:spcAft>
                          <a:spcPts val="1200"/>
                        </a:spcAft>
                        <a:buNone/>
                      </a:pPr>
                      <a:r>
                        <a:rPr lang="en" sz="1200">
                          <a:solidFill>
                            <a:schemeClr val="dk1"/>
                          </a:solidFill>
                          <a:latin typeface="Old Standard TT"/>
                          <a:ea typeface="Old Standard TT"/>
                          <a:cs typeface="Old Standard TT"/>
                          <a:sym typeface="Old Standard TT"/>
                        </a:rPr>
                        <a:t>focuses on words (mainly adjectives) that it already knows </a:t>
                      </a:r>
                      <a:endParaRPr sz="1200"/>
                    </a:p>
                  </a:txBody>
                  <a:tcPr marL="91425" marR="91425" marT="91425" marB="91425"/>
                </a:tc>
                <a:tc>
                  <a:txBody>
                    <a:bodyPr/>
                    <a:lstStyle/>
                    <a:p>
                      <a:pPr marL="0" lvl="0" indent="0" algn="l" rtl="0">
                        <a:lnSpc>
                          <a:spcPct val="115000"/>
                        </a:lnSpc>
                        <a:spcBef>
                          <a:spcPts val="0"/>
                        </a:spcBef>
                        <a:spcAft>
                          <a:spcPts val="1200"/>
                        </a:spcAft>
                        <a:buNone/>
                      </a:pPr>
                      <a:r>
                        <a:rPr lang="en" sz="1200">
                          <a:solidFill>
                            <a:schemeClr val="dk1"/>
                          </a:solidFill>
                          <a:latin typeface="Old Standard TT"/>
                          <a:ea typeface="Old Standard TT"/>
                          <a:cs typeface="Old Standard TT"/>
                          <a:sym typeface="Old Standard TT"/>
                        </a:rPr>
                        <a:t>Returns polarity score between -1 and 1 and subjectivity score between 0 and 1</a:t>
                      </a:r>
                      <a:endParaRPr sz="1200"/>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1"/>
        <p:cNvGrpSpPr/>
        <p:nvPr/>
      </p:nvGrpSpPr>
      <p:grpSpPr>
        <a:xfrm>
          <a:off x="0" y="0"/>
          <a:ext cx="0" cy="0"/>
          <a:chOff x="0" y="0"/>
          <a:chExt cx="0" cy="0"/>
        </a:xfrm>
      </p:grpSpPr>
      <p:sp>
        <p:nvSpPr>
          <p:cNvPr id="92" name="Google Shape;92;p1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Comparing all Sentiment Analyzers</a:t>
            </a:r>
            <a:endParaRPr/>
          </a:p>
        </p:txBody>
      </p:sp>
      <p:pic>
        <p:nvPicPr>
          <p:cNvPr id="93" name="Google Shape;93;p16"/>
          <p:cNvPicPr preferRelativeResize="0"/>
          <p:nvPr/>
        </p:nvPicPr>
        <p:blipFill>
          <a:blip r:embed="rId3">
            <a:alphaModFix/>
          </a:blip>
          <a:stretch>
            <a:fillRect/>
          </a:stretch>
        </p:blipFill>
        <p:spPr>
          <a:xfrm>
            <a:off x="411026" y="1005375"/>
            <a:ext cx="3658998" cy="2023424"/>
          </a:xfrm>
          <a:prstGeom prst="rect">
            <a:avLst/>
          </a:prstGeom>
          <a:noFill/>
          <a:ln>
            <a:noFill/>
          </a:ln>
        </p:spPr>
      </p:pic>
      <p:pic>
        <p:nvPicPr>
          <p:cNvPr id="94" name="Google Shape;94;p16"/>
          <p:cNvPicPr preferRelativeResize="0"/>
          <p:nvPr/>
        </p:nvPicPr>
        <p:blipFill rotWithShape="1">
          <a:blip r:embed="rId4">
            <a:alphaModFix/>
          </a:blip>
          <a:srcRect l="14456" t="41137" b="43720"/>
          <a:stretch/>
        </p:blipFill>
        <p:spPr>
          <a:xfrm>
            <a:off x="1893025" y="4285575"/>
            <a:ext cx="5956101" cy="416750"/>
          </a:xfrm>
          <a:prstGeom prst="rect">
            <a:avLst/>
          </a:prstGeom>
          <a:noFill/>
          <a:ln>
            <a:noFill/>
          </a:ln>
        </p:spPr>
      </p:pic>
      <p:sp>
        <p:nvSpPr>
          <p:cNvPr id="95" name="Google Shape;95;p16"/>
          <p:cNvSpPr txBox="1"/>
          <p:nvPr/>
        </p:nvSpPr>
        <p:spPr>
          <a:xfrm>
            <a:off x="589950" y="4219125"/>
            <a:ext cx="3580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Old Standard TT"/>
              <a:ea typeface="Old Standard TT"/>
              <a:cs typeface="Old Standard TT"/>
              <a:sym typeface="Old Standard TT"/>
            </a:endParaRPr>
          </a:p>
        </p:txBody>
      </p:sp>
      <p:pic>
        <p:nvPicPr>
          <p:cNvPr id="96" name="Google Shape;96;p16"/>
          <p:cNvPicPr preferRelativeResize="0"/>
          <p:nvPr/>
        </p:nvPicPr>
        <p:blipFill>
          <a:blip r:embed="rId5">
            <a:alphaModFix/>
          </a:blip>
          <a:stretch>
            <a:fillRect/>
          </a:stretch>
        </p:blipFill>
        <p:spPr>
          <a:xfrm>
            <a:off x="5182775" y="1005375"/>
            <a:ext cx="2803355" cy="1951500"/>
          </a:xfrm>
          <a:prstGeom prst="rect">
            <a:avLst/>
          </a:prstGeom>
          <a:noFill/>
          <a:ln>
            <a:noFill/>
          </a:ln>
        </p:spPr>
      </p:pic>
      <p:sp>
        <p:nvSpPr>
          <p:cNvPr id="97" name="Google Shape;97;p16"/>
          <p:cNvSpPr txBox="1"/>
          <p:nvPr/>
        </p:nvSpPr>
        <p:spPr>
          <a:xfrm>
            <a:off x="507875" y="3130425"/>
            <a:ext cx="2631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Old Standard TT"/>
                <a:ea typeface="Old Standard TT"/>
                <a:cs typeface="Old Standard TT"/>
                <a:sym typeface="Old Standard TT"/>
              </a:rPr>
              <a:t>Notable Tweets</a:t>
            </a:r>
            <a:endParaRPr>
              <a:latin typeface="Old Standard TT"/>
              <a:ea typeface="Old Standard TT"/>
              <a:cs typeface="Old Standard TT"/>
              <a:sym typeface="Old Standard TT"/>
            </a:endParaRPr>
          </a:p>
        </p:txBody>
      </p:sp>
      <p:pic>
        <p:nvPicPr>
          <p:cNvPr id="98" name="Google Shape;98;p16"/>
          <p:cNvPicPr preferRelativeResize="0"/>
          <p:nvPr/>
        </p:nvPicPr>
        <p:blipFill>
          <a:blip r:embed="rId6">
            <a:alphaModFix/>
          </a:blip>
          <a:stretch>
            <a:fillRect/>
          </a:stretch>
        </p:blipFill>
        <p:spPr>
          <a:xfrm>
            <a:off x="589950" y="3453323"/>
            <a:ext cx="7185300" cy="8322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2"/>
        <p:cNvGrpSpPr/>
        <p:nvPr/>
      </p:nvGrpSpPr>
      <p:grpSpPr>
        <a:xfrm>
          <a:off x="0" y="0"/>
          <a:ext cx="0" cy="0"/>
          <a:chOff x="0" y="0"/>
          <a:chExt cx="0" cy="0"/>
        </a:xfrm>
      </p:grpSpPr>
      <p:sp>
        <p:nvSpPr>
          <p:cNvPr id="103" name="Google Shape;103;p17"/>
          <p:cNvSpPr txBox="1">
            <a:spLocks noGrp="1"/>
          </p:cNvSpPr>
          <p:nvPr>
            <p:ph type="title"/>
          </p:nvPr>
        </p:nvSpPr>
        <p:spPr>
          <a:xfrm>
            <a:off x="311700" y="25327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Stock Price vs Sentiment Scores - Vader and TextBlob</a:t>
            </a:r>
            <a:endParaRPr/>
          </a:p>
        </p:txBody>
      </p:sp>
      <p:sp>
        <p:nvSpPr>
          <p:cNvPr id="104" name="Google Shape;104;p17"/>
          <p:cNvSpPr txBox="1">
            <a:spLocks noGrp="1"/>
          </p:cNvSpPr>
          <p:nvPr>
            <p:ph type="body" idx="1"/>
          </p:nvPr>
        </p:nvSpPr>
        <p:spPr>
          <a:xfrm>
            <a:off x="4121275" y="2482500"/>
            <a:ext cx="648900" cy="20928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3200"/>
              <a:t>vs</a:t>
            </a:r>
            <a:endParaRPr sz="3200"/>
          </a:p>
        </p:txBody>
      </p:sp>
      <p:pic>
        <p:nvPicPr>
          <p:cNvPr id="105" name="Google Shape;105;p17"/>
          <p:cNvPicPr preferRelativeResize="0"/>
          <p:nvPr/>
        </p:nvPicPr>
        <p:blipFill>
          <a:blip r:embed="rId3">
            <a:alphaModFix/>
          </a:blip>
          <a:stretch>
            <a:fillRect/>
          </a:stretch>
        </p:blipFill>
        <p:spPr>
          <a:xfrm>
            <a:off x="494823" y="857513"/>
            <a:ext cx="3108175" cy="4038100"/>
          </a:xfrm>
          <a:prstGeom prst="rect">
            <a:avLst/>
          </a:prstGeom>
          <a:noFill/>
          <a:ln>
            <a:noFill/>
          </a:ln>
        </p:spPr>
      </p:pic>
      <p:pic>
        <p:nvPicPr>
          <p:cNvPr id="106" name="Google Shape;106;p17"/>
          <p:cNvPicPr preferRelativeResize="0"/>
          <p:nvPr/>
        </p:nvPicPr>
        <p:blipFill rotWithShape="1">
          <a:blip r:embed="rId4">
            <a:alphaModFix/>
          </a:blip>
          <a:srcRect/>
          <a:stretch/>
        </p:blipFill>
        <p:spPr>
          <a:xfrm>
            <a:off x="5541000" y="844798"/>
            <a:ext cx="3108176" cy="405081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0"/>
        <p:cNvGrpSpPr/>
        <p:nvPr/>
      </p:nvGrpSpPr>
      <p:grpSpPr>
        <a:xfrm>
          <a:off x="0" y="0"/>
          <a:ext cx="0" cy="0"/>
          <a:chOff x="0" y="0"/>
          <a:chExt cx="0" cy="0"/>
        </a:xfrm>
      </p:grpSpPr>
      <p:sp>
        <p:nvSpPr>
          <p:cNvPr id="111" name="Google Shape;111;p18"/>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Limitations &amp; Challenges: </a:t>
            </a:r>
            <a:endParaRPr/>
          </a:p>
        </p:txBody>
      </p:sp>
      <p:sp>
        <p:nvSpPr>
          <p:cNvPr id="112" name="Google Shape;112;p18"/>
          <p:cNvSpPr txBox="1"/>
          <p:nvPr/>
        </p:nvSpPr>
        <p:spPr>
          <a:xfrm>
            <a:off x="320050" y="1604125"/>
            <a:ext cx="83784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700">
                <a:latin typeface="Old Standard TT"/>
                <a:ea typeface="Old Standard TT"/>
                <a:cs typeface="Old Standard TT"/>
                <a:sym typeface="Old Standard TT"/>
              </a:rPr>
              <a:t>Scalability of sentiment analysis libraries (ex: Flair was too slow to run on all tweets)</a:t>
            </a:r>
            <a:endParaRPr sz="1700">
              <a:latin typeface="Old Standard TT"/>
              <a:ea typeface="Old Standard TT"/>
              <a:cs typeface="Old Standard TT"/>
              <a:sym typeface="Old Standard TT"/>
            </a:endParaRPr>
          </a:p>
        </p:txBody>
      </p:sp>
      <p:sp>
        <p:nvSpPr>
          <p:cNvPr id="113" name="Google Shape;113;p18"/>
          <p:cNvSpPr txBox="1"/>
          <p:nvPr/>
        </p:nvSpPr>
        <p:spPr>
          <a:xfrm>
            <a:off x="320050" y="915800"/>
            <a:ext cx="7085700" cy="47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900">
                <a:latin typeface="Old Standard TT"/>
                <a:ea typeface="Old Standard TT"/>
                <a:cs typeface="Old Standard TT"/>
                <a:sym typeface="Old Standard TT"/>
              </a:rPr>
              <a:t>Sentiment Classification</a:t>
            </a:r>
            <a:endParaRPr sz="1900">
              <a:latin typeface="Old Standard TT"/>
              <a:ea typeface="Old Standard TT"/>
              <a:cs typeface="Old Standard TT"/>
              <a:sym typeface="Old Standard TT"/>
            </a:endParaRPr>
          </a:p>
        </p:txBody>
      </p:sp>
      <p:sp>
        <p:nvSpPr>
          <p:cNvPr id="114" name="Google Shape;114;p18"/>
          <p:cNvSpPr/>
          <p:nvPr/>
        </p:nvSpPr>
        <p:spPr>
          <a:xfrm>
            <a:off x="417900" y="2253175"/>
            <a:ext cx="2293200" cy="14283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8"/>
          <p:cNvSpPr/>
          <p:nvPr/>
        </p:nvSpPr>
        <p:spPr>
          <a:xfrm>
            <a:off x="3886275" y="2459175"/>
            <a:ext cx="1686900" cy="10353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8"/>
          <p:cNvSpPr/>
          <p:nvPr/>
        </p:nvSpPr>
        <p:spPr>
          <a:xfrm>
            <a:off x="6678300" y="2622025"/>
            <a:ext cx="979800" cy="6906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8"/>
          <p:cNvSpPr txBox="1"/>
          <p:nvPr/>
        </p:nvSpPr>
        <p:spPr>
          <a:xfrm>
            <a:off x="516150" y="2582575"/>
            <a:ext cx="2096700" cy="769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900" b="1">
                <a:latin typeface="Old Standard TT"/>
                <a:ea typeface="Old Standard TT"/>
                <a:cs typeface="Old Standard TT"/>
                <a:sym typeface="Old Standard TT"/>
              </a:rPr>
              <a:t>&gt;4 Million </a:t>
            </a:r>
            <a:endParaRPr sz="1900" b="1">
              <a:latin typeface="Old Standard TT"/>
              <a:ea typeface="Old Standard TT"/>
              <a:cs typeface="Old Standard TT"/>
              <a:sym typeface="Old Standard TT"/>
            </a:endParaRPr>
          </a:p>
          <a:p>
            <a:pPr marL="0" lvl="0" indent="0" algn="ctr" rtl="0">
              <a:spcBef>
                <a:spcPts val="0"/>
              </a:spcBef>
              <a:spcAft>
                <a:spcPts val="0"/>
              </a:spcAft>
              <a:buNone/>
            </a:pPr>
            <a:r>
              <a:rPr lang="en" sz="1900" b="1">
                <a:latin typeface="Old Standard TT"/>
                <a:ea typeface="Old Standard TT"/>
                <a:cs typeface="Old Standard TT"/>
                <a:sym typeface="Old Standard TT"/>
              </a:rPr>
              <a:t>Tweets</a:t>
            </a:r>
            <a:endParaRPr sz="1900" b="1">
              <a:latin typeface="Old Standard TT"/>
              <a:ea typeface="Old Standard TT"/>
              <a:cs typeface="Old Standard TT"/>
              <a:sym typeface="Old Standard TT"/>
            </a:endParaRPr>
          </a:p>
        </p:txBody>
      </p:sp>
      <p:sp>
        <p:nvSpPr>
          <p:cNvPr id="118" name="Google Shape;118;p18"/>
          <p:cNvSpPr txBox="1"/>
          <p:nvPr/>
        </p:nvSpPr>
        <p:spPr>
          <a:xfrm>
            <a:off x="3646338" y="2582575"/>
            <a:ext cx="2096700" cy="769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900" b="1">
                <a:latin typeface="Old Standard TT"/>
                <a:ea typeface="Old Standard TT"/>
                <a:cs typeface="Old Standard TT"/>
                <a:sym typeface="Old Standard TT"/>
              </a:rPr>
              <a:t>~10 K</a:t>
            </a:r>
            <a:endParaRPr sz="1900" b="1">
              <a:latin typeface="Old Standard TT"/>
              <a:ea typeface="Old Standard TT"/>
              <a:cs typeface="Old Standard TT"/>
              <a:sym typeface="Old Standard TT"/>
            </a:endParaRPr>
          </a:p>
          <a:p>
            <a:pPr marL="0" lvl="0" indent="0" algn="ctr" rtl="0">
              <a:spcBef>
                <a:spcPts val="0"/>
              </a:spcBef>
              <a:spcAft>
                <a:spcPts val="0"/>
              </a:spcAft>
              <a:buNone/>
            </a:pPr>
            <a:r>
              <a:rPr lang="en" sz="1900" b="1">
                <a:latin typeface="Old Standard TT"/>
                <a:ea typeface="Old Standard TT"/>
                <a:cs typeface="Old Standard TT"/>
                <a:sym typeface="Old Standard TT"/>
              </a:rPr>
              <a:t>Trade Days</a:t>
            </a:r>
            <a:endParaRPr sz="1900" b="1">
              <a:latin typeface="Old Standard TT"/>
              <a:ea typeface="Old Standard TT"/>
              <a:cs typeface="Old Standard TT"/>
              <a:sym typeface="Old Standard TT"/>
            </a:endParaRPr>
          </a:p>
        </p:txBody>
      </p:sp>
      <p:sp>
        <p:nvSpPr>
          <p:cNvPr id="119" name="Google Shape;119;p18"/>
          <p:cNvSpPr txBox="1"/>
          <p:nvPr/>
        </p:nvSpPr>
        <p:spPr>
          <a:xfrm>
            <a:off x="6119838" y="2592075"/>
            <a:ext cx="2096700" cy="769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900" b="1">
                <a:latin typeface="Old Standard TT"/>
                <a:ea typeface="Old Standard TT"/>
                <a:cs typeface="Old Standard TT"/>
                <a:sym typeface="Old Standard TT"/>
              </a:rPr>
              <a:t>~260</a:t>
            </a:r>
            <a:endParaRPr sz="1900" b="1">
              <a:latin typeface="Old Standard TT"/>
              <a:ea typeface="Old Standard TT"/>
              <a:cs typeface="Old Standard TT"/>
              <a:sym typeface="Old Standard TT"/>
            </a:endParaRPr>
          </a:p>
          <a:p>
            <a:pPr marL="0" lvl="0" indent="0" algn="ctr" rtl="0">
              <a:spcBef>
                <a:spcPts val="0"/>
              </a:spcBef>
              <a:spcAft>
                <a:spcPts val="0"/>
              </a:spcAft>
              <a:buNone/>
            </a:pPr>
            <a:r>
              <a:rPr lang="en" sz="1900" b="1">
                <a:latin typeface="Old Standard TT"/>
                <a:ea typeface="Old Standard TT"/>
                <a:cs typeface="Old Standard TT"/>
                <a:sym typeface="Old Standard TT"/>
              </a:rPr>
              <a:t>Weeks</a:t>
            </a:r>
            <a:endParaRPr sz="1900" b="1">
              <a:latin typeface="Old Standard TT"/>
              <a:ea typeface="Old Standard TT"/>
              <a:cs typeface="Old Standard TT"/>
              <a:sym typeface="Old Standard TT"/>
            </a:endParaRPr>
          </a:p>
        </p:txBody>
      </p:sp>
      <p:sp>
        <p:nvSpPr>
          <p:cNvPr id="120" name="Google Shape;120;p18"/>
          <p:cNvSpPr/>
          <p:nvPr/>
        </p:nvSpPr>
        <p:spPr>
          <a:xfrm>
            <a:off x="2897288" y="2793750"/>
            <a:ext cx="802800" cy="294900"/>
          </a:xfrm>
          <a:prstGeom prst="rightArrow">
            <a:avLst>
              <a:gd name="adj1" fmla="val 50000"/>
              <a:gd name="adj2" fmla="val 50000"/>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8"/>
          <p:cNvSpPr/>
          <p:nvPr/>
        </p:nvSpPr>
        <p:spPr>
          <a:xfrm>
            <a:off x="5809263" y="2793750"/>
            <a:ext cx="802800" cy="294900"/>
          </a:xfrm>
          <a:prstGeom prst="rightArrow">
            <a:avLst>
              <a:gd name="adj1" fmla="val 50000"/>
              <a:gd name="adj2" fmla="val 50000"/>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8"/>
          <p:cNvSpPr/>
          <p:nvPr/>
        </p:nvSpPr>
        <p:spPr>
          <a:xfrm>
            <a:off x="5573175" y="2261850"/>
            <a:ext cx="1221000" cy="1358700"/>
          </a:xfrm>
          <a:prstGeom prst="mathMultiply">
            <a:avLst>
              <a:gd name="adj1" fmla="val 6506"/>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8"/>
          <p:cNvSpPr txBox="1"/>
          <p:nvPr/>
        </p:nvSpPr>
        <p:spPr>
          <a:xfrm>
            <a:off x="320050" y="3903125"/>
            <a:ext cx="92466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700">
                <a:latin typeface="Old Standard TT"/>
                <a:ea typeface="Old Standard TT"/>
                <a:cs typeface="Old Standard TT"/>
                <a:sym typeface="Old Standard TT"/>
              </a:rPr>
              <a:t>Sentiment Analysis Performance (edge cases, more neutral leans towards positive indication)</a:t>
            </a:r>
            <a:endParaRPr sz="1700">
              <a:latin typeface="Old Standard TT"/>
              <a:ea typeface="Old Standard TT"/>
              <a:cs typeface="Old Standard TT"/>
              <a:sym typeface="Old Standard T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7"/>
        <p:cNvGrpSpPr/>
        <p:nvPr/>
      </p:nvGrpSpPr>
      <p:grpSpPr>
        <a:xfrm>
          <a:off x="0" y="0"/>
          <a:ext cx="0" cy="0"/>
          <a:chOff x="0" y="0"/>
          <a:chExt cx="0" cy="0"/>
        </a:xfrm>
      </p:grpSpPr>
      <p:sp>
        <p:nvSpPr>
          <p:cNvPr id="128" name="Google Shape;128;p19"/>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Feature Selection</a:t>
            </a:r>
            <a:endParaRPr/>
          </a:p>
        </p:txBody>
      </p:sp>
      <p:graphicFrame>
        <p:nvGraphicFramePr>
          <p:cNvPr id="129" name="Google Shape;129;p19"/>
          <p:cNvGraphicFramePr/>
          <p:nvPr/>
        </p:nvGraphicFramePr>
        <p:xfrm>
          <a:off x="197050" y="976317"/>
          <a:ext cx="3000000" cy="3000000"/>
        </p:xfrm>
        <a:graphic>
          <a:graphicData uri="http://schemas.openxmlformats.org/drawingml/2006/table">
            <a:tbl>
              <a:tblPr>
                <a:noFill/>
                <a:tableStyleId>{6C01FD32-A89A-46C9-B137-875F3E165A67}</a:tableStyleId>
              </a:tblPr>
              <a:tblGrid>
                <a:gridCol w="2583600">
                  <a:extLst>
                    <a:ext uri="{9D8B030D-6E8A-4147-A177-3AD203B41FA5}">
                      <a16:colId xmlns:a16="http://schemas.microsoft.com/office/drawing/2014/main" val="20000"/>
                    </a:ext>
                  </a:extLst>
                </a:gridCol>
                <a:gridCol w="2583600">
                  <a:extLst>
                    <a:ext uri="{9D8B030D-6E8A-4147-A177-3AD203B41FA5}">
                      <a16:colId xmlns:a16="http://schemas.microsoft.com/office/drawing/2014/main" val="20001"/>
                    </a:ext>
                  </a:extLst>
                </a:gridCol>
              </a:tblGrid>
              <a:tr h="403025">
                <a:tc>
                  <a:txBody>
                    <a:bodyPr/>
                    <a:lstStyle/>
                    <a:p>
                      <a:pPr marL="0" lvl="0" indent="0" algn="ctr" rtl="0">
                        <a:spcBef>
                          <a:spcPts val="0"/>
                        </a:spcBef>
                        <a:spcAft>
                          <a:spcPts val="0"/>
                        </a:spcAft>
                        <a:buNone/>
                      </a:pPr>
                      <a:r>
                        <a:rPr lang="en" b="1"/>
                        <a:t>Variable, per Stock</a:t>
                      </a:r>
                      <a:endParaRPr b="1"/>
                    </a:p>
                  </a:txBody>
                  <a:tcPr marL="91425" marR="91425" marT="91425" marB="91425"/>
                </a:tc>
                <a:tc>
                  <a:txBody>
                    <a:bodyPr/>
                    <a:lstStyle/>
                    <a:p>
                      <a:pPr marL="0" lvl="0" indent="0" algn="ctr" rtl="0">
                        <a:spcBef>
                          <a:spcPts val="0"/>
                        </a:spcBef>
                        <a:spcAft>
                          <a:spcPts val="0"/>
                        </a:spcAft>
                        <a:buNone/>
                      </a:pPr>
                      <a:r>
                        <a:rPr lang="en" b="1"/>
                        <a:t>Derived From</a:t>
                      </a:r>
                      <a:endParaRPr b="1"/>
                    </a:p>
                  </a:txBody>
                  <a:tcPr marL="91425" marR="91425" marT="91425" marB="91425"/>
                </a:tc>
                <a:extLst>
                  <a:ext uri="{0D108BD9-81ED-4DB2-BD59-A6C34878D82A}">
                    <a16:rowId xmlns:a16="http://schemas.microsoft.com/office/drawing/2014/main" val="10000"/>
                  </a:ext>
                </a:extLst>
              </a:tr>
              <a:tr h="403025">
                <a:tc>
                  <a:txBody>
                    <a:bodyPr/>
                    <a:lstStyle/>
                    <a:p>
                      <a:pPr marL="0" lvl="0" indent="0" algn="l" rtl="0">
                        <a:spcBef>
                          <a:spcPts val="0"/>
                        </a:spcBef>
                        <a:spcAft>
                          <a:spcPts val="0"/>
                        </a:spcAft>
                        <a:buNone/>
                      </a:pPr>
                      <a:r>
                        <a:rPr lang="en"/>
                        <a:t>reaction_num</a:t>
                      </a:r>
                      <a:endParaRPr/>
                    </a:p>
                  </a:txBody>
                  <a:tcPr marL="91425" marR="91425" marT="91425" marB="91425"/>
                </a:tc>
                <a:tc>
                  <a:txBody>
                    <a:bodyPr/>
                    <a:lstStyle/>
                    <a:p>
                      <a:pPr marL="0" lvl="0" indent="0" algn="l" rtl="0">
                        <a:spcBef>
                          <a:spcPts val="0"/>
                        </a:spcBef>
                        <a:spcAft>
                          <a:spcPts val="0"/>
                        </a:spcAft>
                        <a:buNone/>
                      </a:pPr>
                      <a:r>
                        <a:rPr lang="en"/>
                        <a:t>likes, comments, retweets</a:t>
                      </a:r>
                      <a:endParaRPr/>
                    </a:p>
                  </a:txBody>
                  <a:tcPr marL="91425" marR="91425" marT="91425" marB="91425"/>
                </a:tc>
                <a:extLst>
                  <a:ext uri="{0D108BD9-81ED-4DB2-BD59-A6C34878D82A}">
                    <a16:rowId xmlns:a16="http://schemas.microsoft.com/office/drawing/2014/main" val="10001"/>
                  </a:ext>
                </a:extLst>
              </a:tr>
              <a:tr h="387550">
                <a:tc>
                  <a:txBody>
                    <a:bodyPr/>
                    <a:lstStyle/>
                    <a:p>
                      <a:pPr marL="0" lvl="0" indent="0" algn="l" rtl="0">
                        <a:spcBef>
                          <a:spcPts val="0"/>
                        </a:spcBef>
                        <a:spcAft>
                          <a:spcPts val="0"/>
                        </a:spcAft>
                        <a:buNone/>
                      </a:pPr>
                      <a:r>
                        <a:rPr lang="en"/>
                        <a:t>pct_change</a:t>
                      </a:r>
                      <a:r>
                        <a:rPr lang="en" b="1"/>
                        <a:t>*</a:t>
                      </a:r>
                      <a:endParaRPr b="1"/>
                    </a:p>
                  </a:txBody>
                  <a:tcPr marL="91425" marR="91425" marT="91425" marB="91425"/>
                </a:tc>
                <a:tc>
                  <a:txBody>
                    <a:bodyPr/>
                    <a:lstStyle/>
                    <a:p>
                      <a:pPr marL="0" lvl="0" indent="0" algn="l" rtl="0">
                        <a:spcBef>
                          <a:spcPts val="0"/>
                        </a:spcBef>
                        <a:spcAft>
                          <a:spcPts val="0"/>
                        </a:spcAft>
                        <a:buNone/>
                      </a:pPr>
                      <a:r>
                        <a:rPr lang="en"/>
                        <a:t>close value percent change from previous day </a:t>
                      </a:r>
                      <a:endParaRPr/>
                    </a:p>
                    <a:p>
                      <a:pPr marL="0" lvl="0" indent="0" algn="l" rtl="0">
                        <a:spcBef>
                          <a:spcPts val="0"/>
                        </a:spcBef>
                        <a:spcAft>
                          <a:spcPts val="0"/>
                        </a:spcAft>
                        <a:buNone/>
                      </a:pPr>
                      <a:r>
                        <a:rPr lang="en" sz="1200"/>
                        <a:t>(1 if pos, 0 if neg)</a:t>
                      </a:r>
                      <a:endParaRPr sz="1200"/>
                    </a:p>
                  </a:txBody>
                  <a:tcPr marL="91425" marR="91425" marT="91425" marB="91425"/>
                </a:tc>
                <a:extLst>
                  <a:ext uri="{0D108BD9-81ED-4DB2-BD59-A6C34878D82A}">
                    <a16:rowId xmlns:a16="http://schemas.microsoft.com/office/drawing/2014/main" val="10002"/>
                  </a:ext>
                </a:extLst>
              </a:tr>
              <a:tr h="387550">
                <a:tc>
                  <a:txBody>
                    <a:bodyPr/>
                    <a:lstStyle/>
                    <a:p>
                      <a:pPr marL="0" lvl="0" indent="0" algn="l" rtl="0">
                        <a:spcBef>
                          <a:spcPts val="0"/>
                        </a:spcBef>
                        <a:spcAft>
                          <a:spcPts val="0"/>
                        </a:spcAft>
                        <a:buNone/>
                      </a:pPr>
                      <a:r>
                        <a:rPr lang="en"/>
                        <a:t>ratio_pos</a:t>
                      </a:r>
                      <a:endParaRPr/>
                    </a:p>
                  </a:txBody>
                  <a:tcPr marL="91425" marR="91425" marT="91425" marB="91425"/>
                </a:tc>
                <a:tc>
                  <a:txBody>
                    <a:bodyPr/>
                    <a:lstStyle/>
                    <a:p>
                      <a:pPr marL="0" lvl="0" indent="0" algn="l" rtl="0">
                        <a:spcBef>
                          <a:spcPts val="0"/>
                        </a:spcBef>
                        <a:spcAft>
                          <a:spcPts val="0"/>
                        </a:spcAft>
                        <a:buNone/>
                      </a:pPr>
                      <a:r>
                        <a:rPr lang="en"/>
                        <a:t>VADER compound &gt;0,</a:t>
                      </a:r>
                      <a:endParaRPr/>
                    </a:p>
                    <a:p>
                      <a:pPr marL="0" lvl="0" indent="0" algn="l" rtl="0">
                        <a:spcBef>
                          <a:spcPts val="0"/>
                        </a:spcBef>
                        <a:spcAft>
                          <a:spcPts val="0"/>
                        </a:spcAft>
                        <a:buNone/>
                      </a:pPr>
                      <a:r>
                        <a:rPr lang="en" sz="1200"/>
                        <a:t>(Total positive/total pos+neg)</a:t>
                      </a:r>
                      <a:endParaRPr sz="1200"/>
                    </a:p>
                  </a:txBody>
                  <a:tcPr marL="91425" marR="91425" marT="91425" marB="91425"/>
                </a:tc>
                <a:extLst>
                  <a:ext uri="{0D108BD9-81ED-4DB2-BD59-A6C34878D82A}">
                    <a16:rowId xmlns:a16="http://schemas.microsoft.com/office/drawing/2014/main" val="10003"/>
                  </a:ext>
                </a:extLst>
              </a:tr>
              <a:tr h="387550">
                <a:tc>
                  <a:txBody>
                    <a:bodyPr/>
                    <a:lstStyle/>
                    <a:p>
                      <a:pPr marL="0" lvl="0" indent="0" algn="l" rtl="0">
                        <a:spcBef>
                          <a:spcPts val="0"/>
                        </a:spcBef>
                        <a:spcAft>
                          <a:spcPts val="0"/>
                        </a:spcAft>
                        <a:buNone/>
                      </a:pPr>
                      <a:r>
                        <a:rPr lang="en"/>
                        <a:t>ratio_neg</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a:solidFill>
                            <a:schemeClr val="dk1"/>
                          </a:solidFill>
                        </a:rPr>
                        <a:t>VADER compound &lt;0,</a:t>
                      </a:r>
                      <a:endParaRPr>
                        <a:solidFill>
                          <a:schemeClr val="dk1"/>
                        </a:solidFill>
                      </a:endParaRPr>
                    </a:p>
                    <a:p>
                      <a:pPr marL="0" lvl="0" indent="0" algn="l" rtl="0">
                        <a:spcBef>
                          <a:spcPts val="0"/>
                        </a:spcBef>
                        <a:spcAft>
                          <a:spcPts val="0"/>
                        </a:spcAft>
                        <a:buClr>
                          <a:schemeClr val="dk1"/>
                        </a:buClr>
                        <a:buSzPts val="1100"/>
                        <a:buFont typeface="Arial"/>
                        <a:buNone/>
                      </a:pPr>
                      <a:r>
                        <a:rPr lang="en" sz="1200">
                          <a:solidFill>
                            <a:schemeClr val="dk1"/>
                          </a:solidFill>
                        </a:rPr>
                        <a:t>(Total negative/total pos+neg)</a:t>
                      </a:r>
                      <a:endParaRPr sz="1200"/>
                    </a:p>
                  </a:txBody>
                  <a:tcPr marL="91425" marR="91425" marT="91425" marB="91425"/>
                </a:tc>
                <a:extLst>
                  <a:ext uri="{0D108BD9-81ED-4DB2-BD59-A6C34878D82A}">
                    <a16:rowId xmlns:a16="http://schemas.microsoft.com/office/drawing/2014/main" val="10004"/>
                  </a:ext>
                </a:extLst>
              </a:tr>
              <a:tr h="403025">
                <a:tc gridSpan="2">
                  <a:txBody>
                    <a:bodyPr/>
                    <a:lstStyle/>
                    <a:p>
                      <a:pPr marL="0" lvl="0" indent="0" algn="ctr" rtl="0">
                        <a:spcBef>
                          <a:spcPts val="0"/>
                        </a:spcBef>
                        <a:spcAft>
                          <a:spcPts val="0"/>
                        </a:spcAft>
                        <a:buNone/>
                      </a:pPr>
                      <a:r>
                        <a:rPr lang="en" b="1"/>
                        <a:t>Other Variables Used (Derived per Stock)</a:t>
                      </a:r>
                      <a:endParaRPr b="1"/>
                    </a:p>
                  </a:txBody>
                  <a:tcPr marL="91425" marR="91425" marT="91425" marB="91425"/>
                </a:tc>
                <a:tc hMerge="1">
                  <a:txBody>
                    <a:bodyPr/>
                    <a:lstStyle/>
                    <a:p>
                      <a:endParaRPr lang="en-US"/>
                    </a:p>
                  </a:txBody>
                  <a:tcPr/>
                </a:tc>
                <a:extLst>
                  <a:ext uri="{0D108BD9-81ED-4DB2-BD59-A6C34878D82A}">
                    <a16:rowId xmlns:a16="http://schemas.microsoft.com/office/drawing/2014/main" val="10005"/>
                  </a:ext>
                </a:extLst>
              </a:tr>
              <a:tr h="403025">
                <a:tc gridSpan="2">
                  <a:txBody>
                    <a:bodyPr/>
                    <a:lstStyle/>
                    <a:p>
                      <a:pPr marL="0" lvl="0" indent="0" algn="l" rtl="0">
                        <a:spcBef>
                          <a:spcPts val="0"/>
                        </a:spcBef>
                        <a:spcAft>
                          <a:spcPts val="0"/>
                        </a:spcAft>
                        <a:buNone/>
                      </a:pPr>
                      <a:r>
                        <a:rPr lang="en"/>
                        <a:t>Volume, total tweets/day, total number unique writers</a:t>
                      </a:r>
                      <a:endParaRPr/>
                    </a:p>
                    <a:p>
                      <a:pPr marL="0" lvl="0" indent="0" algn="l" rtl="0">
                        <a:spcBef>
                          <a:spcPts val="0"/>
                        </a:spcBef>
                        <a:spcAft>
                          <a:spcPts val="0"/>
                        </a:spcAft>
                        <a:buNone/>
                      </a:pPr>
                      <a:r>
                        <a:rPr lang="en"/>
                        <a:t>Open value, high value, low value, close value</a:t>
                      </a:r>
                      <a:endParaRPr/>
                    </a:p>
                  </a:txBody>
                  <a:tcPr marL="91425" marR="91425" marT="91425" marB="91425"/>
                </a:tc>
                <a:tc hMerge="1">
                  <a:txBody>
                    <a:bodyPr/>
                    <a:lstStyle/>
                    <a:p>
                      <a:endParaRPr lang="en-US"/>
                    </a:p>
                  </a:txBody>
                  <a:tcPr/>
                </a:tc>
                <a:extLst>
                  <a:ext uri="{0D108BD9-81ED-4DB2-BD59-A6C34878D82A}">
                    <a16:rowId xmlns:a16="http://schemas.microsoft.com/office/drawing/2014/main" val="10006"/>
                  </a:ext>
                </a:extLst>
              </a:tr>
            </a:tbl>
          </a:graphicData>
        </a:graphic>
      </p:graphicFrame>
      <p:pic>
        <p:nvPicPr>
          <p:cNvPr id="130" name="Google Shape;130;p19"/>
          <p:cNvPicPr preferRelativeResize="0"/>
          <p:nvPr/>
        </p:nvPicPr>
        <p:blipFill>
          <a:blip r:embed="rId3">
            <a:alphaModFix/>
          </a:blip>
          <a:stretch>
            <a:fillRect/>
          </a:stretch>
        </p:blipFill>
        <p:spPr>
          <a:xfrm>
            <a:off x="5478900" y="1155750"/>
            <a:ext cx="3557875" cy="3076726"/>
          </a:xfrm>
          <a:prstGeom prst="rect">
            <a:avLst/>
          </a:prstGeom>
          <a:noFill/>
          <a:ln>
            <a:noFill/>
          </a:ln>
        </p:spPr>
      </p:pic>
      <p:sp>
        <p:nvSpPr>
          <p:cNvPr id="131" name="Google Shape;131;p19"/>
          <p:cNvSpPr txBox="1"/>
          <p:nvPr/>
        </p:nvSpPr>
        <p:spPr>
          <a:xfrm>
            <a:off x="5642750" y="4488250"/>
            <a:ext cx="4504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Old Standard TT"/>
                <a:ea typeface="Old Standard TT"/>
                <a:cs typeface="Old Standard TT"/>
                <a:sym typeface="Old Standard TT"/>
              </a:rPr>
              <a:t>*</a:t>
            </a:r>
            <a:r>
              <a:rPr lang="en">
                <a:latin typeface="Old Standard TT"/>
                <a:ea typeface="Old Standard TT"/>
                <a:cs typeface="Old Standard TT"/>
                <a:sym typeface="Old Standard TT"/>
              </a:rPr>
              <a:t>indicates predictor variable</a:t>
            </a:r>
            <a:endParaRPr>
              <a:latin typeface="Old Standard TT"/>
              <a:ea typeface="Old Standard TT"/>
              <a:cs typeface="Old Standard TT"/>
              <a:sym typeface="Old Standard TT"/>
            </a:endParaRPr>
          </a:p>
        </p:txBody>
      </p:sp>
      <p:sp>
        <p:nvSpPr>
          <p:cNvPr id="132" name="Google Shape;132;p19"/>
          <p:cNvSpPr txBox="1"/>
          <p:nvPr/>
        </p:nvSpPr>
        <p:spPr>
          <a:xfrm>
            <a:off x="5586000" y="905875"/>
            <a:ext cx="3558000" cy="369300"/>
          </a:xfrm>
          <a:prstGeom prst="rect">
            <a:avLst/>
          </a:prstGeom>
          <a:solidFill>
            <a:schemeClr val="lt1"/>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b="1">
                <a:highlight>
                  <a:schemeClr val="lt1"/>
                </a:highlight>
                <a:latin typeface="Old Standard TT"/>
                <a:ea typeface="Old Standard TT"/>
                <a:cs typeface="Old Standard TT"/>
                <a:sym typeface="Old Standard TT"/>
              </a:rPr>
              <a:t>% Difference in Daily Stock Price vs. S&amp;P 500</a:t>
            </a:r>
            <a:endParaRPr sz="1200" b="1">
              <a:highlight>
                <a:schemeClr val="lt1"/>
              </a:highlight>
              <a:latin typeface="Old Standard TT"/>
              <a:ea typeface="Old Standard TT"/>
              <a:cs typeface="Old Standard TT"/>
              <a:sym typeface="Old Standard TT"/>
            </a:endParaRPr>
          </a:p>
        </p:txBody>
      </p:sp>
      <p:sp>
        <p:nvSpPr>
          <p:cNvPr id="133" name="Google Shape;133;p19"/>
          <p:cNvSpPr/>
          <p:nvPr/>
        </p:nvSpPr>
        <p:spPr>
          <a:xfrm>
            <a:off x="6896575" y="1360425"/>
            <a:ext cx="704400" cy="2454600"/>
          </a:xfrm>
          <a:prstGeom prst="rect">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134" name="Google Shape;134;p19"/>
          <p:cNvSpPr txBox="1"/>
          <p:nvPr/>
        </p:nvSpPr>
        <p:spPr>
          <a:xfrm>
            <a:off x="7685322" y="1581075"/>
            <a:ext cx="918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chemeClr val="dk2"/>
                </a:solidFill>
                <a:latin typeface="Old Standard TT"/>
                <a:ea typeface="Old Standard TT"/>
                <a:cs typeface="Old Standard TT"/>
                <a:sym typeface="Old Standard TT"/>
              </a:rPr>
              <a:t>-1 to 1 %</a:t>
            </a:r>
            <a:endParaRPr b="1">
              <a:solidFill>
                <a:schemeClr val="dk2"/>
              </a:solidFill>
              <a:latin typeface="Old Standard TT"/>
              <a:ea typeface="Old Standard TT"/>
              <a:cs typeface="Old Standard TT"/>
              <a:sym typeface="Old Standard TT"/>
            </a:endParaRPr>
          </a:p>
        </p:txBody>
      </p:sp>
      <p:sp>
        <p:nvSpPr>
          <p:cNvPr id="135" name="Google Shape;135;p19"/>
          <p:cNvSpPr txBox="1"/>
          <p:nvPr/>
        </p:nvSpPr>
        <p:spPr>
          <a:xfrm>
            <a:off x="5625600" y="3244200"/>
            <a:ext cx="215100" cy="615600"/>
          </a:xfrm>
          <a:prstGeom prst="rect">
            <a:avLst/>
          </a:prstGeom>
          <a:solidFill>
            <a:schemeClr val="lt1"/>
          </a:solid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b="1">
              <a:solidFill>
                <a:schemeClr val="dk1"/>
              </a:solidFill>
              <a:latin typeface="Old Standard TT"/>
              <a:ea typeface="Old Standard TT"/>
              <a:cs typeface="Old Standard TT"/>
              <a:sym typeface="Old Standard TT"/>
            </a:endParaRPr>
          </a:p>
          <a:p>
            <a:pPr marL="0" lvl="0" indent="0" algn="l" rtl="0">
              <a:spcBef>
                <a:spcPts val="0"/>
              </a:spcBef>
              <a:spcAft>
                <a:spcPts val="0"/>
              </a:spcAft>
              <a:buNone/>
            </a:pPr>
            <a:r>
              <a:rPr lang="en" b="1">
                <a:solidFill>
                  <a:schemeClr val="dk1"/>
                </a:solidFill>
                <a:latin typeface="Old Standard TT"/>
                <a:ea typeface="Old Standard TT"/>
                <a:cs typeface="Old Standard TT"/>
                <a:sym typeface="Old Standard TT"/>
              </a:rPr>
              <a:t>0</a:t>
            </a:r>
            <a:endParaRPr b="1">
              <a:solidFill>
                <a:schemeClr val="dk1"/>
              </a:solidFill>
              <a:latin typeface="Old Standard TT"/>
              <a:ea typeface="Old Standard TT"/>
              <a:cs typeface="Old Standard TT"/>
              <a:sym typeface="Old Standard TT"/>
            </a:endParaRPr>
          </a:p>
        </p:txBody>
      </p:sp>
      <p:sp>
        <p:nvSpPr>
          <p:cNvPr id="136" name="Google Shape;136;p19"/>
          <p:cNvSpPr txBox="1"/>
          <p:nvPr/>
        </p:nvSpPr>
        <p:spPr>
          <a:xfrm>
            <a:off x="5586000" y="1534575"/>
            <a:ext cx="599400" cy="615600"/>
          </a:xfrm>
          <a:prstGeom prst="rect">
            <a:avLst/>
          </a:prstGeom>
          <a:solidFill>
            <a:schemeClr val="lt1"/>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chemeClr val="dk1"/>
                </a:solidFill>
                <a:latin typeface="Old Standard TT"/>
                <a:ea typeface="Old Standard TT"/>
                <a:cs typeface="Old Standard TT"/>
                <a:sym typeface="Old Standard TT"/>
              </a:rPr>
              <a:t>2500</a:t>
            </a:r>
            <a:endParaRPr b="1">
              <a:solidFill>
                <a:schemeClr val="dk1"/>
              </a:solidFill>
              <a:latin typeface="Old Standard TT"/>
              <a:ea typeface="Old Standard TT"/>
              <a:cs typeface="Old Standard TT"/>
              <a:sym typeface="Old Standard TT"/>
            </a:endParaRPr>
          </a:p>
          <a:p>
            <a:pPr marL="0" lvl="0" indent="0" algn="l" rtl="0">
              <a:spcBef>
                <a:spcPts val="0"/>
              </a:spcBef>
              <a:spcAft>
                <a:spcPts val="0"/>
              </a:spcAft>
              <a:buNone/>
            </a:pPr>
            <a:endParaRPr b="1">
              <a:solidFill>
                <a:schemeClr val="dk1"/>
              </a:solidFill>
              <a:latin typeface="Old Standard TT"/>
              <a:ea typeface="Old Standard TT"/>
              <a:cs typeface="Old Standard TT"/>
              <a:sym typeface="Old Standard TT"/>
            </a:endParaRPr>
          </a:p>
        </p:txBody>
      </p:sp>
      <p:sp>
        <p:nvSpPr>
          <p:cNvPr id="137" name="Google Shape;137;p19"/>
          <p:cNvSpPr txBox="1"/>
          <p:nvPr/>
        </p:nvSpPr>
        <p:spPr>
          <a:xfrm rot="-5400000">
            <a:off x="5069700" y="2405750"/>
            <a:ext cx="1326900" cy="415500"/>
          </a:xfrm>
          <a:prstGeom prst="rect">
            <a:avLst/>
          </a:prstGeom>
          <a:solidFill>
            <a:schemeClr val="lt1"/>
          </a:soli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500" b="1">
                <a:solidFill>
                  <a:schemeClr val="dk1"/>
                </a:solidFill>
                <a:latin typeface="Old Standard TT"/>
                <a:ea typeface="Old Standard TT"/>
                <a:cs typeface="Old Standard TT"/>
                <a:sym typeface="Old Standard TT"/>
              </a:rPr>
              <a:t>Count</a:t>
            </a:r>
            <a:endParaRPr sz="1500" b="1">
              <a:solidFill>
                <a:schemeClr val="dk1"/>
              </a:solidFill>
              <a:latin typeface="Old Standard TT"/>
              <a:ea typeface="Old Standard TT"/>
              <a:cs typeface="Old Standard TT"/>
              <a:sym typeface="Old Standard TT"/>
            </a:endParaRPr>
          </a:p>
        </p:txBody>
      </p:sp>
      <p:sp>
        <p:nvSpPr>
          <p:cNvPr id="138" name="Google Shape;138;p19"/>
          <p:cNvSpPr txBox="1"/>
          <p:nvPr/>
        </p:nvSpPr>
        <p:spPr>
          <a:xfrm>
            <a:off x="5642750" y="3815025"/>
            <a:ext cx="3393900" cy="384900"/>
          </a:xfrm>
          <a:prstGeom prst="rect">
            <a:avLst/>
          </a:prstGeom>
          <a:solidFill>
            <a:schemeClr val="lt1"/>
          </a:soli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300" b="1">
                <a:solidFill>
                  <a:schemeClr val="dk1"/>
                </a:solidFill>
                <a:latin typeface="Old Standard TT"/>
                <a:ea typeface="Old Standard TT"/>
                <a:cs typeface="Old Standard TT"/>
                <a:sym typeface="Old Standard TT"/>
              </a:rPr>
              <a:t>Percent difference (%)</a:t>
            </a:r>
            <a:endParaRPr sz="1300" b="1">
              <a:solidFill>
                <a:schemeClr val="dk1"/>
              </a:solidFill>
              <a:latin typeface="Old Standard TT"/>
              <a:ea typeface="Old Standard TT"/>
              <a:cs typeface="Old Standard TT"/>
              <a:sym typeface="Old Standard T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2"/>
        <p:cNvGrpSpPr/>
        <p:nvPr/>
      </p:nvGrpSpPr>
      <p:grpSpPr>
        <a:xfrm>
          <a:off x="0" y="0"/>
          <a:ext cx="0" cy="0"/>
          <a:chOff x="0" y="0"/>
          <a:chExt cx="0" cy="0"/>
        </a:xfrm>
      </p:grpSpPr>
      <p:sp>
        <p:nvSpPr>
          <p:cNvPr id="143" name="Google Shape;143;p20"/>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Modeling</a:t>
            </a:r>
            <a:endParaRPr/>
          </a:p>
        </p:txBody>
      </p:sp>
      <p:sp>
        <p:nvSpPr>
          <p:cNvPr id="144" name="Google Shape;144;p20"/>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en"/>
              <a:t>Built a total of 12 models:</a:t>
            </a:r>
            <a:endParaRPr/>
          </a:p>
          <a:p>
            <a:pPr marL="914400" lvl="1" indent="-317500" algn="l" rtl="0">
              <a:spcBef>
                <a:spcPts val="0"/>
              </a:spcBef>
              <a:spcAft>
                <a:spcPts val="0"/>
              </a:spcAft>
              <a:buSzPts val="1400"/>
              <a:buChar char="○"/>
            </a:pPr>
            <a:r>
              <a:rPr lang="en"/>
              <a:t>Started off with a focus on regression, then shifted to classification</a:t>
            </a:r>
            <a:endParaRPr/>
          </a:p>
          <a:p>
            <a:pPr marL="457200" lvl="0" indent="-342900" algn="l" rtl="0">
              <a:spcBef>
                <a:spcPts val="0"/>
              </a:spcBef>
              <a:spcAft>
                <a:spcPts val="0"/>
              </a:spcAft>
              <a:buSzPts val="1800"/>
              <a:buChar char="●"/>
            </a:pPr>
            <a:r>
              <a:rPr lang="en"/>
              <a:t>2 general modeling approaches for classification models: </a:t>
            </a:r>
            <a:endParaRPr/>
          </a:p>
          <a:p>
            <a:pPr marL="914400" lvl="1" indent="-317500" algn="l" rtl="0">
              <a:spcBef>
                <a:spcPts val="0"/>
              </a:spcBef>
              <a:spcAft>
                <a:spcPts val="0"/>
              </a:spcAft>
              <a:buSzPts val="1400"/>
              <a:buChar char="○"/>
            </a:pPr>
            <a:r>
              <a:rPr lang="en"/>
              <a:t>Individual model with company as a feature</a:t>
            </a:r>
            <a:endParaRPr/>
          </a:p>
          <a:p>
            <a:pPr marL="914400" lvl="1" indent="-317500" algn="l" rtl="0">
              <a:spcBef>
                <a:spcPts val="0"/>
              </a:spcBef>
              <a:spcAft>
                <a:spcPts val="0"/>
              </a:spcAft>
              <a:buSzPts val="1400"/>
              <a:buChar char="○"/>
            </a:pPr>
            <a:r>
              <a:rPr lang="en"/>
              <a:t>“Combined” model with one model for each company (6 total)</a:t>
            </a:r>
            <a:endParaRPr/>
          </a:p>
          <a:p>
            <a:pPr marL="457200" lvl="0" indent="-342900" algn="l" rtl="0">
              <a:spcBef>
                <a:spcPts val="0"/>
              </a:spcBef>
              <a:spcAft>
                <a:spcPts val="0"/>
              </a:spcAft>
              <a:buSzPts val="1800"/>
              <a:buChar char="●"/>
            </a:pPr>
            <a:r>
              <a:rPr lang="en"/>
              <a:t>Used simple linear regression models for regression tasks</a:t>
            </a:r>
            <a:endParaRPr/>
          </a:p>
          <a:p>
            <a:pPr marL="457200" lvl="0" indent="-342900" algn="l" rtl="0">
              <a:spcBef>
                <a:spcPts val="0"/>
              </a:spcBef>
              <a:spcAft>
                <a:spcPts val="0"/>
              </a:spcAft>
              <a:buSzPts val="1800"/>
              <a:buChar char="●"/>
            </a:pPr>
            <a:r>
              <a:rPr lang="en"/>
              <a:t>Used both decision tree and logistic regression models for classification tasks</a:t>
            </a:r>
            <a:endParaRPr/>
          </a:p>
          <a:p>
            <a:pPr marL="457200" lvl="0" indent="-342900" algn="l" rtl="0">
              <a:spcBef>
                <a:spcPts val="0"/>
              </a:spcBef>
              <a:spcAft>
                <a:spcPts val="0"/>
              </a:spcAft>
              <a:buSzPts val="1800"/>
              <a:buChar char="●"/>
            </a:pPr>
            <a:r>
              <a:rPr lang="en"/>
              <a:t>Improved performance for classification models through hyperparameter tuning using GridSearchCV</a:t>
            </a:r>
            <a:endParaRPr/>
          </a:p>
          <a:p>
            <a:pPr marL="457200" lvl="0" indent="-342900" algn="l" rtl="0">
              <a:spcBef>
                <a:spcPts val="0"/>
              </a:spcBef>
              <a:spcAft>
                <a:spcPts val="0"/>
              </a:spcAft>
              <a:buSzPts val="1800"/>
              <a:buChar char="●"/>
            </a:pPr>
            <a:r>
              <a:rPr lang="en"/>
              <a:t>Hyperparameters tuned:</a:t>
            </a:r>
            <a:endParaRPr/>
          </a:p>
          <a:p>
            <a:pPr marL="914400" lvl="1" indent="-317500" algn="l" rtl="0">
              <a:spcBef>
                <a:spcPts val="0"/>
              </a:spcBef>
              <a:spcAft>
                <a:spcPts val="0"/>
              </a:spcAft>
              <a:buSzPts val="1400"/>
              <a:buChar char="○"/>
            </a:pPr>
            <a:r>
              <a:rPr lang="en"/>
              <a:t>Logistic regression: solvers, penalties, C values</a:t>
            </a:r>
            <a:endParaRPr/>
          </a:p>
          <a:p>
            <a:pPr marL="914400" lvl="1" indent="-317500" algn="l" rtl="0">
              <a:spcBef>
                <a:spcPts val="0"/>
              </a:spcBef>
              <a:spcAft>
                <a:spcPts val="0"/>
              </a:spcAft>
              <a:buSzPts val="1400"/>
              <a:buChar char="○"/>
            </a:pPr>
            <a:r>
              <a:rPr lang="en"/>
              <a:t>Decision tree: max depth</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8"/>
        <p:cNvGrpSpPr/>
        <p:nvPr/>
      </p:nvGrpSpPr>
      <p:grpSpPr>
        <a:xfrm>
          <a:off x="0" y="0"/>
          <a:ext cx="0" cy="0"/>
          <a:chOff x="0" y="0"/>
          <a:chExt cx="0" cy="0"/>
        </a:xfrm>
      </p:grpSpPr>
      <p:sp>
        <p:nvSpPr>
          <p:cNvPr id="149" name="Google Shape;149;p21"/>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Performance</a:t>
            </a:r>
            <a:endParaRPr/>
          </a:p>
        </p:txBody>
      </p:sp>
      <p:sp>
        <p:nvSpPr>
          <p:cNvPr id="150" name="Google Shape;150;p21"/>
          <p:cNvSpPr txBox="1">
            <a:spLocks noGrp="1"/>
          </p:cNvSpPr>
          <p:nvPr>
            <p:ph type="body" idx="1"/>
          </p:nvPr>
        </p:nvSpPr>
        <p:spPr>
          <a:xfrm>
            <a:off x="506325" y="3088975"/>
            <a:ext cx="3930600" cy="7269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sz="1200"/>
              <a:t>“Optimized”: used hyperparameter tuning </a:t>
            </a:r>
            <a:endParaRPr sz="1200"/>
          </a:p>
          <a:p>
            <a:pPr marL="0" lvl="0" indent="0" algn="l" rtl="0">
              <a:spcBef>
                <a:spcPts val="1200"/>
              </a:spcBef>
              <a:spcAft>
                <a:spcPts val="1200"/>
              </a:spcAft>
              <a:buNone/>
            </a:pPr>
            <a:r>
              <a:rPr lang="en" sz="1200"/>
              <a:t>“Combined”: averaged unique models for each company</a:t>
            </a:r>
            <a:endParaRPr sz="1200"/>
          </a:p>
        </p:txBody>
      </p:sp>
      <p:pic>
        <p:nvPicPr>
          <p:cNvPr id="151" name="Google Shape;151;p21"/>
          <p:cNvPicPr preferRelativeResize="0"/>
          <p:nvPr/>
        </p:nvPicPr>
        <p:blipFill rotWithShape="1">
          <a:blip r:embed="rId3">
            <a:alphaModFix/>
          </a:blip>
          <a:srcRect l="1373" t="6528" r="1914" b="2801"/>
          <a:stretch/>
        </p:blipFill>
        <p:spPr>
          <a:xfrm>
            <a:off x="506325" y="1196325"/>
            <a:ext cx="7784225" cy="1813550"/>
          </a:xfrm>
          <a:prstGeom prst="rect">
            <a:avLst/>
          </a:prstGeom>
          <a:noFill/>
          <a:ln>
            <a:noFill/>
          </a:ln>
        </p:spPr>
      </p:pic>
      <p:sp>
        <p:nvSpPr>
          <p:cNvPr id="152" name="Google Shape;152;p21"/>
          <p:cNvSpPr/>
          <p:nvPr/>
        </p:nvSpPr>
        <p:spPr>
          <a:xfrm>
            <a:off x="563875" y="2628900"/>
            <a:ext cx="7674000" cy="1677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1272</Words>
  <Application>Microsoft Office PowerPoint</Application>
  <PresentationFormat>On-screen Show (16:9)</PresentationFormat>
  <Paragraphs>134</Paragraphs>
  <Slides>13</Slides>
  <Notes>13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Old Standard TT</vt:lpstr>
      <vt:lpstr>Paperback</vt:lpstr>
      <vt:lpstr>Modeling Stock Trends through Twitter Sentiment Analysis</vt:lpstr>
      <vt:lpstr>Problem Statement</vt:lpstr>
      <vt:lpstr>Sentiment Analysis</vt:lpstr>
      <vt:lpstr>Comparing all Sentiment Analyzers</vt:lpstr>
      <vt:lpstr>Stock Price vs Sentiment Scores - Vader and TextBlob</vt:lpstr>
      <vt:lpstr>Limitations &amp; Challenges: </vt:lpstr>
      <vt:lpstr>Feature Selection</vt:lpstr>
      <vt:lpstr>Modeling</vt:lpstr>
      <vt:lpstr>Performance</vt:lpstr>
      <vt:lpstr>Results Interpretation</vt:lpstr>
      <vt:lpstr>Limitations &amp; Challenges</vt:lpstr>
      <vt:lpstr>Next Steps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Modeling Stock Trends through Twitter Sentiment Analysis</dc:title>
  <dc:creator>Heather Pieszala</dc:creator>
  <cp:lastModifiedBy>Heather Pieszala</cp:lastModifiedBy>
  <cp:revision>1</cp:revision>
  <dcterms:modified xsi:type="dcterms:W3CDTF">2021-08-03T00:43:57Z</dcterms:modified>
</cp:coreProperties>
</file>