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9"/>
  </p:notesMasterIdLst>
  <p:handoutMasterIdLst>
    <p:handoutMasterId r:id="rId20"/>
  </p:handoutMasterIdLst>
  <p:sldIdLst>
    <p:sldId id="276" r:id="rId5"/>
    <p:sldId id="257" r:id="rId6"/>
    <p:sldId id="303" r:id="rId7"/>
    <p:sldId id="281" r:id="rId8"/>
    <p:sldId id="301" r:id="rId9"/>
    <p:sldId id="302" r:id="rId10"/>
    <p:sldId id="306" r:id="rId11"/>
    <p:sldId id="307" r:id="rId12"/>
    <p:sldId id="297" r:id="rId13"/>
    <p:sldId id="308" r:id="rId14"/>
    <p:sldId id="295" r:id="rId15"/>
    <p:sldId id="310" r:id="rId16"/>
    <p:sldId id="299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6327" autoAdjust="0"/>
  </p:normalViewPr>
  <p:slideViewPr>
    <p:cSldViewPr snapToGrid="0">
      <p:cViewPr>
        <p:scale>
          <a:sx n="66" d="100"/>
          <a:sy n="66" d="100"/>
        </p:scale>
        <p:origin x="-114" y="936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E2F25-B2FE-ED19-D96A-5E5C13542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FF9EB-87CE-7E45-B65A-F3D227776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6087B-DD95-5A58-4392-02D44CAB8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8C05-1A4C-2872-E9B1-3FCE13CDF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6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D52ED-116A-338B-59E5-B6D734540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96BE1-E6A5-FAA0-AECE-B685BC216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BDA05-0627-4AC9-A810-B6A4CAEF0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64B1-679C-5B0C-EB35-354AEAE9A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5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8BE0E-F385-783D-F047-B082CB1C5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A6E048-CB0C-F12A-B35D-99D4D726D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66A03D-A7CC-654F-5CF4-D7D1CD43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90135-53CD-C991-7D2B-2285D65E8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77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72C3-C577-337B-1EEA-BA2EB6DF1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897E7-2DA2-43F1-B4D7-41C44D641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F2CC10-B236-75ED-C841-33EC2A855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C1061-912B-5EF6-52EC-7AA363C84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2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F546B-8DB0-F7A5-B670-1405FC88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DB726A-0333-436A-4E03-06FFC43E0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A03838-8EA1-1473-CB69-63B02F95E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48DA1-FA21-A617-41FB-DB17BA4C7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BC02-24CC-A80D-B7FA-F2708095B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864443-AB43-D49E-99E9-2CF1CE6DF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512EF-9983-60D8-175A-0E2B1E3A9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A5B1-A06B-F102-E2DF-F72603F9C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C201-786D-A76F-8AA9-91289B5DA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A7301-D34F-3C97-FE03-5730E3F5D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EB5A93-4D3E-DB09-DEB8-156F727F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82B6-AEAD-7B33-FDBD-18ECB681A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7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A9331-5C02-6B2A-D49B-E5938DDD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421115-9EAA-9BF1-3BE8-441E4367D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F85E8D-B5A0-05BD-7933-9D91A7218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14631-47DF-2459-E7B6-4A552EB03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0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4750" y="548640"/>
            <a:ext cx="61200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4750" y="2759076"/>
            <a:ext cx="6121400" cy="30098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96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5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9" r:id="rId14"/>
    <p:sldLayoutId id="2147483722" r:id="rId15"/>
    <p:sldLayoutId id="2147483724" r:id="rId16"/>
    <p:sldLayoutId id="2147483726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agc.instructure.com/courses/140505/modules/items/716644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502" y="587141"/>
            <a:ext cx="8938995" cy="1138306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000" dirty="0"/>
              <a:t>CST 499: Final Project</a:t>
            </a:r>
            <a:br>
              <a:rPr lang="en-US" dirty="0"/>
            </a:br>
            <a:r>
              <a:rPr lang="en-US" sz="2700" dirty="0"/>
              <a:t>student portal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93430-B89E-5A48-5B2A-82C7F09ECEAD}"/>
              </a:ext>
            </a:extLst>
          </p:cNvPr>
          <p:cNvSpPr txBox="1"/>
          <p:nvPr/>
        </p:nvSpPr>
        <p:spPr>
          <a:xfrm>
            <a:off x="2520013" y="2463597"/>
            <a:ext cx="7151972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Heather Seymour</a:t>
            </a:r>
          </a:p>
          <a:p>
            <a:pPr algn="ctr">
              <a:lnSpc>
                <a:spcPct val="200000"/>
              </a:lnSpc>
            </a:pPr>
            <a:r>
              <a:rPr lang="en-US" sz="2400" dirty="0"/>
              <a:t>CST 499 Capstone for Computer Software Technology</a:t>
            </a:r>
          </a:p>
          <a:p>
            <a:pPr algn="ctr">
              <a:lnSpc>
                <a:spcPct val="200000"/>
              </a:lnSpc>
            </a:pPr>
            <a:r>
              <a:rPr lang="en-US" sz="2400" dirty="0"/>
              <a:t>Carmelia Butler</a:t>
            </a:r>
          </a:p>
          <a:p>
            <a:pPr algn="ctr">
              <a:lnSpc>
                <a:spcPct val="200000"/>
              </a:lnSpc>
            </a:pPr>
            <a:r>
              <a:rPr lang="en-US" sz="2400" dirty="0"/>
              <a:t>January 27, 2025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F3D52-3627-8034-998D-28BCAB98A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9E94-8083-8AE4-5F08-78419736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626" y="-251460"/>
            <a:ext cx="8376923" cy="1371600"/>
          </a:xfrm>
        </p:spPr>
        <p:txBody>
          <a:bodyPr>
            <a:normAutofit/>
          </a:bodyPr>
          <a:lstStyle/>
          <a:p>
            <a:r>
              <a:rPr lang="en-US" sz="3600" dirty="0"/>
              <a:t>DATABASE DESIGN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F0B08-6999-E6B6-F7C7-979456BF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6" y="1590675"/>
            <a:ext cx="4916780" cy="3476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A2B72-C150-4457-C9F0-F8295E1122DF}"/>
              </a:ext>
            </a:extLst>
          </p:cNvPr>
          <p:cNvSpPr txBox="1"/>
          <p:nvPr/>
        </p:nvSpPr>
        <p:spPr>
          <a:xfrm>
            <a:off x="169568" y="1333672"/>
            <a:ext cx="6774157" cy="405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i="0" dirty="0"/>
              <a:t>Key tables: </a:t>
            </a:r>
            <a:r>
              <a:rPr lang="en-US" sz="2200" i="0" dirty="0" err="1"/>
              <a:t>tblUsers</a:t>
            </a:r>
            <a:r>
              <a:rPr lang="en-US" sz="2200" i="0" dirty="0"/>
              <a:t>, </a:t>
            </a:r>
            <a:r>
              <a:rPr lang="en-US" sz="2200" i="0" dirty="0" err="1"/>
              <a:t>tblCourses</a:t>
            </a:r>
            <a:r>
              <a:rPr lang="en-US" sz="2200" i="0" dirty="0"/>
              <a:t>, </a:t>
            </a:r>
            <a:r>
              <a:rPr lang="en-US" sz="2200" i="0" dirty="0" err="1"/>
              <a:t>tblEnrollments</a:t>
            </a:r>
            <a:r>
              <a:rPr lang="en-US" sz="2200" i="0" dirty="0"/>
              <a:t>, </a:t>
            </a:r>
            <a:r>
              <a:rPr lang="en-US" sz="2200" i="0" dirty="0" err="1"/>
              <a:t>tblWaitlist</a:t>
            </a:r>
            <a:r>
              <a:rPr lang="en-US" sz="2200" i="0" dirty="0"/>
              <a:t>, </a:t>
            </a:r>
            <a:r>
              <a:rPr lang="en-US" sz="2200" i="0" dirty="0" err="1"/>
              <a:t>tbl</a:t>
            </a:r>
            <a:r>
              <a:rPr lang="en-US" sz="2200" dirty="0" err="1"/>
              <a:t>Notifications</a:t>
            </a:r>
            <a:endParaRPr lang="en-US" sz="2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i="0" dirty="0"/>
              <a:t>Relationships: foreign keys link users, courses, enrollments, and instructors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Enrollment count update dynamically based on users’ actions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9B87D-C77D-45E4-32AF-88F2CE8923F9}"/>
              </a:ext>
            </a:extLst>
          </p:cNvPr>
          <p:cNvSpPr txBox="1"/>
          <p:nvPr/>
        </p:nvSpPr>
        <p:spPr>
          <a:xfrm>
            <a:off x="169568" y="5537835"/>
            <a:ext cx="11031830" cy="66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Waitlist functionality – automatic notification and enrollment for next-in-line</a:t>
            </a:r>
          </a:p>
        </p:txBody>
      </p:sp>
    </p:spTree>
    <p:extLst>
      <p:ext uri="{BB962C8B-B14F-4D97-AF65-F5344CB8AC3E}">
        <p14:creationId xmlns:p14="http://schemas.microsoft.com/office/powerpoint/2010/main" val="212039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0" y="-203835"/>
            <a:ext cx="6120000" cy="1371600"/>
          </a:xfrm>
        </p:spPr>
        <p:txBody>
          <a:bodyPr/>
          <a:lstStyle/>
          <a:p>
            <a:r>
              <a:rPr lang="en-US" sz="3600" dirty="0"/>
              <a:t>PHP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C0253-9A6F-6D7D-A074-6AB4447CCE5D}"/>
              </a:ext>
            </a:extLst>
          </p:cNvPr>
          <p:cNvSpPr txBox="1"/>
          <p:nvPr/>
        </p:nvSpPr>
        <p:spPr>
          <a:xfrm>
            <a:off x="3822406" y="1476546"/>
            <a:ext cx="7979069" cy="441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Database connection (</a:t>
            </a:r>
            <a:r>
              <a:rPr lang="en-US" sz="2400" dirty="0" err="1"/>
              <a:t>database.php</a:t>
            </a:r>
            <a:r>
              <a:rPr lang="en-US" sz="2400" dirty="0"/>
              <a:t>)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PDO (PHP Data Objects)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Centralized class = consistent interactions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Notification system (</a:t>
            </a:r>
            <a:r>
              <a:rPr lang="en-US" sz="2400" dirty="0" err="1"/>
              <a:t>notifications.php</a:t>
            </a:r>
            <a:r>
              <a:rPr lang="en-US" sz="2400" dirty="0"/>
              <a:t>)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Reusable PHP functions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6E6771-498C-6489-7D72-C83233C1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87" y="1366764"/>
            <a:ext cx="2157413" cy="32184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F326F1AE-E75D-4389-0708-EAF9605091BC}"/>
              </a:ext>
            </a:extLst>
          </p:cNvPr>
          <p:cNvSpPr/>
          <p:nvPr/>
        </p:nvSpPr>
        <p:spPr>
          <a:xfrm>
            <a:off x="2066925" y="1552575"/>
            <a:ext cx="561975" cy="180975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DD7EDF2-6B0A-B092-5AAD-824F19DE1D93}"/>
              </a:ext>
            </a:extLst>
          </p:cNvPr>
          <p:cNvSpPr/>
          <p:nvPr/>
        </p:nvSpPr>
        <p:spPr>
          <a:xfrm>
            <a:off x="2266950" y="2047875"/>
            <a:ext cx="561975" cy="180975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4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2319-9F29-0DB9-8A55-B8FE2F08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35199-989A-903D-4B0F-C0540B40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0" y="-203835"/>
            <a:ext cx="6120000" cy="1371600"/>
          </a:xfrm>
        </p:spPr>
        <p:txBody>
          <a:bodyPr/>
          <a:lstStyle/>
          <a:p>
            <a:r>
              <a:rPr lang="en-US" sz="3600" dirty="0"/>
              <a:t>PHP CODE (cont.)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7C28A-925C-89AF-904B-42401ADE9C98}"/>
              </a:ext>
            </a:extLst>
          </p:cNvPr>
          <p:cNvSpPr txBox="1"/>
          <p:nvPr/>
        </p:nvSpPr>
        <p:spPr>
          <a:xfrm>
            <a:off x="5594350" y="3449094"/>
            <a:ext cx="6597650" cy="2938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Waitlist Handling: Add users to the waitlist if a course is full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PHP logic updates the database and sends notifications when spots open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F08F1-F91C-05FD-BBAA-F3A7DE29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3686007"/>
            <a:ext cx="5105400" cy="2920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878925-1F66-4F3C-0F46-4D930E8B48E5}"/>
              </a:ext>
            </a:extLst>
          </p:cNvPr>
          <p:cNvSpPr txBox="1"/>
          <p:nvPr/>
        </p:nvSpPr>
        <p:spPr>
          <a:xfrm>
            <a:off x="201612" y="1436679"/>
            <a:ext cx="11788775" cy="146110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Enrollment Process: PHP code ensures users are enrolled if spots are available.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Tracks currentEnrollment dynamically (W3 Schools, </a:t>
            </a:r>
            <a:r>
              <a:rPr lang="en-US" sz="2400" dirty="0" err="1"/>
              <a:t>n.d.b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CEC81-93CA-7C61-A614-D15D3357F90F}"/>
              </a:ext>
            </a:extLst>
          </p:cNvPr>
          <p:cNvSpPr txBox="1"/>
          <p:nvPr/>
        </p:nvSpPr>
        <p:spPr>
          <a:xfrm>
            <a:off x="1812925" y="323233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courses.php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3B79D-65DA-7EC3-2C2A-4495C5E98732}"/>
              </a:ext>
            </a:extLst>
          </p:cNvPr>
          <p:cNvSpPr/>
          <p:nvPr/>
        </p:nvSpPr>
        <p:spPr>
          <a:xfrm>
            <a:off x="128587" y="3232330"/>
            <a:ext cx="5465763" cy="35173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CCD79-A39F-BAA1-2B87-7061A4F86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C192-000A-A492-9B08-2F4D9C4CB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5" y="481201"/>
            <a:ext cx="4451349" cy="985682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A3B95-C8F2-8F57-9F16-E3CF88D56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247" y="1836933"/>
            <a:ext cx="10413565" cy="448698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marR="0" indent="-457200" algn="l">
              <a:lnSpc>
                <a:spcPct val="200000"/>
              </a:lnSpc>
              <a:spcBef>
                <a:spcPts val="0"/>
              </a:spcBef>
            </a:pP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Connolly, R., &amp; Hoar, R. (2022). Fundamentals of web development (3rd ed.). Pearson.</a:t>
            </a:r>
          </a:p>
          <a:p>
            <a:pPr marL="0" marR="0" indent="-457200" algn="l">
              <a:lnSpc>
                <a:spcPct val="200000"/>
              </a:lnSpc>
              <a:spcBef>
                <a:spcPts val="0"/>
              </a:spcBef>
            </a:pP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Tsui, F., Karam, O., &amp; Bernal, B. (2018). </a:t>
            </a:r>
            <a:r>
              <a:rPr lang="en-US" sz="2000" i="1" u="sng" kern="100" dirty="0">
                <a:solidFill>
                  <a:srgbClr val="D06853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3" tooltip="Course Mate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Essentials of software engineering</a:t>
            </a:r>
            <a:r>
              <a:rPr lang="en-US" sz="2000" u="sng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3" tooltip="Course Mate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0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(4th ed.). </a:t>
            </a: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Jones &amp; 	Bartlett 	Learning.</a:t>
            </a:r>
          </a:p>
          <a:p>
            <a:pPr indent="-457200" algn="l">
              <a:lnSpc>
                <a:spcPct val="200000"/>
              </a:lnSpc>
              <a:spcBef>
                <a:spcPts val="0"/>
              </a:spcBef>
            </a:pP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W3Schools. (</a:t>
            </a:r>
            <a:r>
              <a:rPr lang="en-US" sz="2000" i="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n.d.a</a:t>
            </a: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 HTML5 tutorial. https://www.w3schools.com/html/</a:t>
            </a:r>
          </a:p>
          <a:p>
            <a:pPr indent="-457200" algn="l">
              <a:lnSpc>
                <a:spcPct val="200000"/>
              </a:lnSpc>
              <a:spcBef>
                <a:spcPts val="0"/>
              </a:spcBef>
            </a:pP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W3 Schools. (</a:t>
            </a:r>
            <a:r>
              <a:rPr lang="en-US" sz="2000" i="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n.d.b</a:t>
            </a: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PHP tutorial. https://www.w3schools.com/php/default.asp</a:t>
            </a:r>
          </a:p>
          <a:p>
            <a:pPr indent="-457200" algn="l">
              <a:lnSpc>
                <a:spcPct val="200000"/>
              </a:lnSpc>
              <a:spcBef>
                <a:spcPts val="0"/>
              </a:spcBef>
            </a:pP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W3 Schools. (</a:t>
            </a:r>
            <a:r>
              <a:rPr lang="en-US" sz="2000" i="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n.d.c</a:t>
            </a:r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SQL tutorial. https://www.w3schools.com/sql/</a:t>
            </a:r>
          </a:p>
          <a:p>
            <a:pPr marL="0" marR="0" indent="-457200" algn="l">
              <a:lnSpc>
                <a:spcPct val="200000"/>
              </a:lnSpc>
            </a:pPr>
            <a:endParaRPr lang="en-US" sz="2000" i="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4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368301"/>
            <a:ext cx="4451349" cy="208222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Heather Seymour</a:t>
            </a:r>
          </a:p>
          <a:p>
            <a:endParaRPr lang="en-US" dirty="0"/>
          </a:p>
          <a:p>
            <a:r>
              <a:rPr lang="en-US" dirty="0"/>
              <a:t>heather.seymour@student.uagc.edu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4005"/>
            <a:ext cx="5486400" cy="1371600"/>
          </a:xfrm>
        </p:spPr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53" y="1453717"/>
            <a:ext cx="6461294" cy="5216892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Key aspects of the Software Requirements Specifications (SRS)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UML design models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Design of Student Portal pages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MySQL database and class registration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PHP code  </a:t>
            </a: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73C17-F870-739B-6C37-FE036189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CD2A6-0FE5-AB6F-282A-E0E7383B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907" y="96253"/>
            <a:ext cx="7729086" cy="1371600"/>
          </a:xfrm>
        </p:spPr>
        <p:txBody>
          <a:bodyPr/>
          <a:lstStyle/>
          <a:p>
            <a:r>
              <a:rPr lang="en-US" sz="3600" dirty="0"/>
              <a:t>SOFTWARE REQUIREMENTS SPECIFICATIONS (SRS)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7AB34F-ADBD-BF31-10EC-2CC7AAD9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907" y="1467853"/>
            <a:ext cx="7850671" cy="5293894"/>
          </a:xfrm>
          <a:solidFill>
            <a:schemeClr val="bg2"/>
          </a:solidFill>
          <a:ln w="53975">
            <a:noFill/>
          </a:ln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Purpose</a:t>
            </a:r>
          </a:p>
          <a:p>
            <a:pPr marL="8172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i="0" dirty="0"/>
              <a:t>Specifies functional and non-functional requirements for the Student Portal system (Tsui, et al., 2018)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Scope</a:t>
            </a:r>
          </a:p>
          <a:p>
            <a:pPr marL="8172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i="0" dirty="0"/>
              <a:t>Features: user registration and authentication, login, course enrollment, waitlist management, and notifications</a:t>
            </a:r>
          </a:p>
          <a:p>
            <a:pPr marL="8172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i="0" dirty="0"/>
              <a:t>Users: students, instructors, administrators </a:t>
            </a:r>
          </a:p>
          <a:p>
            <a:pPr marL="64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32" name="Picture 8" descr="330+ Software Requirements Specification Stock Photos, Pictures &amp; Royalty- Free Images - iStock">
            <a:extLst>
              <a:ext uri="{FF2B5EF4-FFF2-40B4-BE49-F238E27FC236}">
                <a16:creationId xmlns:a16="http://schemas.microsoft.com/office/drawing/2014/main" id="{A3CD09FD-7FCA-4CDB-B70D-7B34FE482B2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r="21782"/>
          <a:stretch>
            <a:fillRect/>
          </a:stretch>
        </p:blipFill>
        <p:spPr bwMode="auto"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7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and non-functional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646" y="1874526"/>
            <a:ext cx="10895798" cy="420622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Functional Requirements</a:t>
            </a:r>
          </a:p>
          <a:p>
            <a:pPr marL="626364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i="0" dirty="0"/>
              <a:t>User registration and login, course enrollment, waitlist management, and waitlist notification system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Non-functional Requirements</a:t>
            </a:r>
          </a:p>
          <a:p>
            <a:pPr marL="626364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i="0" dirty="0"/>
              <a:t>Handle multiple users effectively, secure user data, user-friendly interface</a:t>
            </a: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659D-BC66-0599-BB19-977F52C75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5649-0DB2-7446-55EC-67C68F31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4616" y="3741827"/>
            <a:ext cx="6217384" cy="72192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US" sz="3400" dirty="0"/>
              <a:t>SEQUENCE DIAGRAM</a:t>
            </a: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28C8D-34C2-1AD6-5295-DD3CDAED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6" y="3032337"/>
            <a:ext cx="5116357" cy="3415777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5B664387-05CF-61BA-8389-EEB54FE2B2C5}"/>
              </a:ext>
            </a:extLst>
          </p:cNvPr>
          <p:cNvSpPr txBox="1">
            <a:spLocks/>
          </p:cNvSpPr>
          <p:nvPr/>
        </p:nvSpPr>
        <p:spPr>
          <a:xfrm>
            <a:off x="486441" y="-1374362"/>
            <a:ext cx="5076957" cy="226989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Class diagram</a:t>
            </a:r>
          </a:p>
        </p:txBody>
      </p:sp>
      <p:pic>
        <p:nvPicPr>
          <p:cNvPr id="6" name="Picture 5" descr="A diagram of a course employment&#10;&#10;Description automatically generated">
            <a:extLst>
              <a:ext uri="{FF2B5EF4-FFF2-40B4-BE49-F238E27FC236}">
                <a16:creationId xmlns:a16="http://schemas.microsoft.com/office/drawing/2014/main" id="{944CD750-9CAC-5E4F-9A0A-612A7BFA0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21" y="218976"/>
            <a:ext cx="5243111" cy="32100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7E3FCD-B340-B5CF-4E1D-D0357F5483CB}"/>
              </a:ext>
            </a:extLst>
          </p:cNvPr>
          <p:cNvSpPr/>
          <p:nvPr/>
        </p:nvSpPr>
        <p:spPr>
          <a:xfrm>
            <a:off x="191811" y="2915643"/>
            <a:ext cx="5390147" cy="36997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7B7D27-D931-3BD5-2DE0-BEF8A54CE7F4}"/>
              </a:ext>
            </a:extLst>
          </p:cNvPr>
          <p:cNvSpPr/>
          <p:nvPr/>
        </p:nvSpPr>
        <p:spPr>
          <a:xfrm>
            <a:off x="6610044" y="60157"/>
            <a:ext cx="5467841" cy="34747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CF8BF-301F-A3B5-AB63-795F0BA94684}"/>
              </a:ext>
            </a:extLst>
          </p:cNvPr>
          <p:cNvSpPr txBox="1"/>
          <p:nvPr/>
        </p:nvSpPr>
        <p:spPr>
          <a:xfrm>
            <a:off x="977003" y="1012230"/>
            <a:ext cx="4680855" cy="14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Relationships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Attributes and methods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72FD7-C389-F2EC-B453-126B53581215}"/>
              </a:ext>
            </a:extLst>
          </p:cNvPr>
          <p:cNvSpPr txBox="1"/>
          <p:nvPr/>
        </p:nvSpPr>
        <p:spPr>
          <a:xfrm>
            <a:off x="6555335" y="4463752"/>
            <a:ext cx="6571894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Flow of course enrollment process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Interface, database, and backend interactions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10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C4E38-DC72-629F-9CC9-F78EE35A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842D-6569-3BE0-F26E-898F21605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393" y="3719815"/>
            <a:ext cx="3166060" cy="1131187"/>
          </a:xfrm>
        </p:spPr>
        <p:txBody>
          <a:bodyPr>
            <a:noAutofit/>
          </a:bodyPr>
          <a:lstStyle/>
          <a:p>
            <a:r>
              <a:rPr lang="en-US" sz="3400" dirty="0"/>
              <a:t>STATE </a:t>
            </a:r>
            <a:endParaRPr lang="en-US" sz="2400" dirty="0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97479F8F-B648-D3BA-9E0F-1D0ACF03FFA6}"/>
              </a:ext>
            </a:extLst>
          </p:cNvPr>
          <p:cNvSpPr txBox="1">
            <a:spLocks/>
          </p:cNvSpPr>
          <p:nvPr/>
        </p:nvSpPr>
        <p:spPr>
          <a:xfrm>
            <a:off x="-30193" y="-665770"/>
            <a:ext cx="3587186" cy="144757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USE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B981F-3779-85DC-1C11-25060FE7F57E}"/>
              </a:ext>
            </a:extLst>
          </p:cNvPr>
          <p:cNvSpPr/>
          <p:nvPr/>
        </p:nvSpPr>
        <p:spPr>
          <a:xfrm>
            <a:off x="96898" y="2209800"/>
            <a:ext cx="2989202" cy="4524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86A3B-30E2-3174-E2F5-F1DF8D12D5D2}"/>
              </a:ext>
            </a:extLst>
          </p:cNvPr>
          <p:cNvSpPr/>
          <p:nvPr/>
        </p:nvSpPr>
        <p:spPr>
          <a:xfrm>
            <a:off x="3519909" y="291525"/>
            <a:ext cx="4768685" cy="34938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erson's course&#10;&#10;AI-generated content may be incorrect.">
            <a:extLst>
              <a:ext uri="{FF2B5EF4-FFF2-40B4-BE49-F238E27FC236}">
                <a16:creationId xmlns:a16="http://schemas.microsoft.com/office/drawing/2014/main" id="{5C0318C8-9290-8360-1E01-D0A7474C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" y="2321187"/>
            <a:ext cx="2748921" cy="4306139"/>
          </a:xfrm>
          <a:prstGeom prst="rect">
            <a:avLst/>
          </a:prstGeom>
        </p:spPr>
      </p:pic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298C5BB1-2395-15C6-E176-578CAE507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20" y="419422"/>
            <a:ext cx="4502947" cy="3218928"/>
          </a:xfrm>
          <a:prstGeom prst="rect">
            <a:avLst/>
          </a:prstGeom>
        </p:spPr>
      </p:pic>
      <p:pic>
        <p:nvPicPr>
          <p:cNvPr id="11" name="Picture 10" descr="A diagram of a flowchart&#10;&#10;Description automatically generated">
            <a:extLst>
              <a:ext uri="{FF2B5EF4-FFF2-40B4-BE49-F238E27FC236}">
                <a16:creationId xmlns:a16="http://schemas.microsoft.com/office/drawing/2014/main" id="{89765988-A75B-78D3-6E3E-854A05BF7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357" y="4174804"/>
            <a:ext cx="5943600" cy="23152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E1D5BB-2352-AC12-6F76-E19B1A665142}"/>
              </a:ext>
            </a:extLst>
          </p:cNvPr>
          <p:cNvSpPr/>
          <p:nvPr/>
        </p:nvSpPr>
        <p:spPr>
          <a:xfrm>
            <a:off x="5873592" y="4083634"/>
            <a:ext cx="6148267" cy="25184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6267B974-3F33-43C2-1E19-E1ABA67215A8}"/>
              </a:ext>
            </a:extLst>
          </p:cNvPr>
          <p:cNvSpPr txBox="1">
            <a:spLocks/>
          </p:cNvSpPr>
          <p:nvPr/>
        </p:nvSpPr>
        <p:spPr>
          <a:xfrm>
            <a:off x="8588385" y="-548676"/>
            <a:ext cx="3603615" cy="134574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ACTIVITY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B6858EE-000D-8606-1880-CFE60F302324}"/>
              </a:ext>
            </a:extLst>
          </p:cNvPr>
          <p:cNvSpPr/>
          <p:nvPr/>
        </p:nvSpPr>
        <p:spPr>
          <a:xfrm>
            <a:off x="48419" y="1143184"/>
            <a:ext cx="363794" cy="3526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FD786-A3F5-755F-C906-E3D5F3CCCE1C}"/>
              </a:ext>
            </a:extLst>
          </p:cNvPr>
          <p:cNvSpPr txBox="1"/>
          <p:nvPr/>
        </p:nvSpPr>
        <p:spPr>
          <a:xfrm>
            <a:off x="487918" y="820601"/>
            <a:ext cx="4680855" cy="123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interactions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Key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9FC53-5049-7150-78F1-4A764E972272}"/>
              </a:ext>
            </a:extLst>
          </p:cNvPr>
          <p:cNvSpPr txBox="1"/>
          <p:nvPr/>
        </p:nvSpPr>
        <p:spPr>
          <a:xfrm>
            <a:off x="3411050" y="5135599"/>
            <a:ext cx="4680855" cy="123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Transitions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7272C-FB6C-D4D4-2C57-BE264E6525FE}"/>
              </a:ext>
            </a:extLst>
          </p:cNvPr>
          <p:cNvSpPr txBox="1"/>
          <p:nvPr/>
        </p:nvSpPr>
        <p:spPr>
          <a:xfrm>
            <a:off x="8588385" y="1038134"/>
            <a:ext cx="3424706" cy="184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Course enrollment and waitlist handling process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1EC88F5-F058-5C10-B69D-12AF4057FCCB}"/>
              </a:ext>
            </a:extLst>
          </p:cNvPr>
          <p:cNvSpPr/>
          <p:nvPr/>
        </p:nvSpPr>
        <p:spPr>
          <a:xfrm rot="16200000">
            <a:off x="5309797" y="4408020"/>
            <a:ext cx="363794" cy="3526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C04294-8515-A6B3-978D-0EEADF13DEF9}"/>
              </a:ext>
            </a:extLst>
          </p:cNvPr>
          <p:cNvSpPr/>
          <p:nvPr/>
        </p:nvSpPr>
        <p:spPr>
          <a:xfrm rot="5400000">
            <a:off x="8540506" y="312996"/>
            <a:ext cx="363794" cy="35261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8987-964E-E85F-ECF1-2AE982E03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6DEC-7523-AAEA-0344-AB457D169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0" y="190501"/>
            <a:ext cx="8689975" cy="965200"/>
          </a:xfrm>
        </p:spPr>
        <p:txBody>
          <a:bodyPr>
            <a:normAutofit/>
          </a:bodyPr>
          <a:lstStyle/>
          <a:p>
            <a:r>
              <a:rPr lang="en-US" sz="3600" dirty="0"/>
              <a:t>Landing and login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06679-40C4-4525-5F41-06E6D937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6" y="1036637"/>
            <a:ext cx="9644064" cy="59928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800" i="0" dirty="0"/>
              <a:t>Landing page</a:t>
            </a:r>
          </a:p>
          <a:p>
            <a:pPr marL="800100" lvl="1" indent="-342900" algn="l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2400" i="0" dirty="0"/>
              <a:t>Layout</a:t>
            </a:r>
          </a:p>
          <a:p>
            <a:pPr marL="800100" lvl="1" indent="-342900" algn="l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2400" i="0" dirty="0"/>
              <a:t>Navigation (W3 Schools, </a:t>
            </a:r>
            <a:r>
              <a:rPr lang="en-US" sz="2400" i="0" dirty="0" err="1"/>
              <a:t>n.d.a</a:t>
            </a:r>
            <a:r>
              <a:rPr lang="en-US" sz="2400" i="0" dirty="0"/>
              <a:t>)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800" i="0" dirty="0"/>
              <a:t>Login page </a:t>
            </a:r>
          </a:p>
          <a:p>
            <a:pPr marL="800100" lvl="1" indent="-342900" algn="l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2400" i="0" dirty="0"/>
              <a:t>Validation mechanisms (Connolly &amp; Hoar, 2022)</a:t>
            </a:r>
          </a:p>
          <a:p>
            <a:pPr marL="800100" lvl="1" indent="-342900" algn="l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2400" i="0" dirty="0"/>
              <a:t>Secure password handling</a:t>
            </a:r>
          </a:p>
        </p:txBody>
      </p:sp>
      <p:pic>
        <p:nvPicPr>
          <p:cNvPr id="4" name="Picture 3" descr="A black rectangular object with text&#10;&#10;AI-generated content may be incorrect.">
            <a:extLst>
              <a:ext uri="{FF2B5EF4-FFF2-40B4-BE49-F238E27FC236}">
                <a16:creationId xmlns:a16="http://schemas.microsoft.com/office/drawing/2014/main" id="{D397AD2F-DB95-E83F-4594-92472F21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354" y="1659255"/>
            <a:ext cx="4419600" cy="1640352"/>
          </a:xfrm>
          <a:prstGeom prst="rect">
            <a:avLst/>
          </a:prstGeom>
        </p:spPr>
      </p:pic>
      <p:pic>
        <p:nvPicPr>
          <p:cNvPr id="5" name="Picture 4" descr="A black rectangular object with text&#10;&#10;AI-generated content may be incorrect.">
            <a:extLst>
              <a:ext uri="{FF2B5EF4-FFF2-40B4-BE49-F238E27FC236}">
                <a16:creationId xmlns:a16="http://schemas.microsoft.com/office/drawing/2014/main" id="{9F4BB0EC-D769-99EC-CC00-CA6020D09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823" y="4145743"/>
            <a:ext cx="4451004" cy="23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E9561-2248-47D8-CB89-90F738E88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97EC-EEA7-C33B-694F-BBA0EFC9A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-601662"/>
            <a:ext cx="11739564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dashboard and profile pages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EB6E051-3420-EB1F-1549-D1B55670B22B}"/>
              </a:ext>
            </a:extLst>
          </p:cNvPr>
          <p:cNvSpPr txBox="1">
            <a:spLocks/>
          </p:cNvSpPr>
          <p:nvPr/>
        </p:nvSpPr>
        <p:spPr>
          <a:xfrm>
            <a:off x="261936" y="1036637"/>
            <a:ext cx="9644064" cy="5992813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i="0" dirty="0"/>
              <a:t>Dashboard </a:t>
            </a:r>
          </a:p>
          <a:p>
            <a:pPr marL="800100" lvl="1" indent="-342900" algn="l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Layout (W3Schools, </a:t>
            </a:r>
            <a:r>
              <a:rPr lang="en-US" i="0" dirty="0" err="1"/>
              <a:t>n.d.b</a:t>
            </a:r>
            <a:r>
              <a:rPr lang="en-US" i="0" dirty="0"/>
              <a:t>)</a:t>
            </a:r>
          </a:p>
          <a:p>
            <a:pPr marL="800100" lvl="1" indent="-342900" algn="l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Navigation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i="0" dirty="0"/>
              <a:t>Profile management </a:t>
            </a:r>
          </a:p>
          <a:p>
            <a:pPr marL="800100" lvl="1" indent="-342900" algn="l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Update information (Connolly </a:t>
            </a:r>
          </a:p>
          <a:p>
            <a:pPr lvl="1" algn="l">
              <a:lnSpc>
                <a:spcPct val="220000"/>
              </a:lnSpc>
            </a:pPr>
            <a:r>
              <a:rPr lang="en-US" i="0" dirty="0"/>
              <a:t>      &amp; Hoar, 2022)</a:t>
            </a:r>
          </a:p>
          <a:p>
            <a:pPr marL="800100" lvl="1" indent="-342900" algn="l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Database interaction </a:t>
            </a:r>
          </a:p>
          <a:p>
            <a:pPr lvl="1" algn="l">
              <a:lnSpc>
                <a:spcPct val="220000"/>
              </a:lnSpc>
            </a:pPr>
            <a:r>
              <a:rPr lang="en-US" i="0" dirty="0"/>
              <a:t>    (W3Schools, </a:t>
            </a:r>
            <a:r>
              <a:rPr lang="en-US" i="0" dirty="0" err="1"/>
              <a:t>n.d.c</a:t>
            </a:r>
            <a:r>
              <a:rPr lang="en-US" i="0" dirty="0"/>
              <a:t>)</a:t>
            </a:r>
          </a:p>
        </p:txBody>
      </p:sp>
      <p:pic>
        <p:nvPicPr>
          <p:cNvPr id="7" name="Picture 6" descr="A screenshot of a student portal&#10;&#10;AI-generated content may be incorrect.">
            <a:extLst>
              <a:ext uri="{FF2B5EF4-FFF2-40B4-BE49-F238E27FC236}">
                <a16:creationId xmlns:a16="http://schemas.microsoft.com/office/drawing/2014/main" id="{F26BB712-8364-91F1-F9C4-2C044E71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954" y="1246188"/>
            <a:ext cx="3636963" cy="2816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D434E-42CE-7B2B-AA27-17B946B55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1" y="3887628"/>
            <a:ext cx="3886290" cy="28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2B29E2-39DC-3E6A-28EB-4D55FAAB035A}"/>
              </a:ext>
            </a:extLst>
          </p:cNvPr>
          <p:cNvSpPr txBox="1">
            <a:spLocks/>
          </p:cNvSpPr>
          <p:nvPr/>
        </p:nvSpPr>
        <p:spPr>
          <a:xfrm>
            <a:off x="-385448" y="-762000"/>
            <a:ext cx="7491098" cy="173355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CLASS REGISTRATION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41203-0001-4173-0BB8-9DEE40C45DEF}"/>
              </a:ext>
            </a:extLst>
          </p:cNvPr>
          <p:cNvSpPr txBox="1"/>
          <p:nvPr/>
        </p:nvSpPr>
        <p:spPr>
          <a:xfrm>
            <a:off x="352425" y="1257300"/>
            <a:ext cx="6486525" cy="4996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/>
              <a:t>Process Flow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Users view available courses, enroll in open spots, or join the waitlist.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Dynamic updates – Enrollment counts and waitlist notifications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/>
              <a:t>Key SQL Commands (W3 Schools, </a:t>
            </a:r>
            <a:r>
              <a:rPr lang="en-US" i="0" dirty="0" err="1"/>
              <a:t>n.d.c</a:t>
            </a:r>
            <a:r>
              <a:rPr lang="en-US" i="0" dirty="0"/>
              <a:t>):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INSERT – enrollments and waitlists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DELETE – unenrollment  and waitlist removals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0" dirty="0"/>
              <a:t>UPDATE – enrollment  count adjustments</a:t>
            </a:r>
          </a:p>
        </p:txBody>
      </p:sp>
      <p:pic>
        <p:nvPicPr>
          <p:cNvPr id="12" name="Picture 11" descr="A screenshot of a student portal&#10;&#10;AI-generated content may be incorrect.">
            <a:extLst>
              <a:ext uri="{FF2B5EF4-FFF2-40B4-BE49-F238E27FC236}">
                <a16:creationId xmlns:a16="http://schemas.microsoft.com/office/drawing/2014/main" id="{912E0F0B-69EB-AB62-2FB2-9766E3B6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659" y="1257300"/>
            <a:ext cx="4873916" cy="4539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77781D-52FF-4B28-38E4-EE090B466E8A}"/>
              </a:ext>
            </a:extLst>
          </p:cNvPr>
          <p:cNvSpPr/>
          <p:nvPr/>
        </p:nvSpPr>
        <p:spPr>
          <a:xfrm>
            <a:off x="6838950" y="1133475"/>
            <a:ext cx="5095875" cy="47815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567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{475BAF5C-1842-448F-9B4E-2628EDE0419F}tf22339732_win32</Template>
  <TotalTime>346</TotalTime>
  <Words>585</Words>
  <Application>Microsoft Office PowerPoint</Application>
  <PresentationFormat>Widescreen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Avenir Next LT Pro Light</vt:lpstr>
      <vt:lpstr>Calibri</vt:lpstr>
      <vt:lpstr>Courier New</vt:lpstr>
      <vt:lpstr>Rockwell Nova Light</vt:lpstr>
      <vt:lpstr>Wingdings</vt:lpstr>
      <vt:lpstr>LeafVTI</vt:lpstr>
      <vt:lpstr>CST 499: Final Project student portal presentation</vt:lpstr>
      <vt:lpstr>Agenda</vt:lpstr>
      <vt:lpstr>SOFTWARE REQUIREMENTS SPECIFICATIONS (SRS) </vt:lpstr>
      <vt:lpstr>Functional and non-functional requirements</vt:lpstr>
      <vt:lpstr>SEQUENCE DIAGRAM</vt:lpstr>
      <vt:lpstr>STATE </vt:lpstr>
      <vt:lpstr>Landing and login pages</vt:lpstr>
      <vt:lpstr>dashboard and profile pages</vt:lpstr>
      <vt:lpstr>PowerPoint Presentation</vt:lpstr>
      <vt:lpstr>DATABASE DESIGN </vt:lpstr>
      <vt:lpstr>PHP CODE</vt:lpstr>
      <vt:lpstr>PHP CODE (cont.)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Seymour</dc:creator>
  <cp:lastModifiedBy>Heather Seymour</cp:lastModifiedBy>
  <cp:revision>4</cp:revision>
  <dcterms:created xsi:type="dcterms:W3CDTF">2025-01-26T03:15:36Z</dcterms:created>
  <dcterms:modified xsi:type="dcterms:W3CDTF">2025-01-26T20:45:28Z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