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9" r:id="rId4"/>
    <p:sldId id="260" r:id="rId5"/>
    <p:sldId id="261" r:id="rId6"/>
    <p:sldId id="258" r:id="rId7"/>
    <p:sldId id="266"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4AFA0E8-C28B-4125-8FE3-FA4783FB73C5}" type="datetimeFigureOut">
              <a:rPr lang="en-US" smtClean="0"/>
              <a:t>3/11/2016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61F6B47C-9B55-4DA3-A63C-482577A6C5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AFA0E8-C28B-4125-8FE3-FA4783FB73C5}"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6B47C-9B55-4DA3-A63C-482577A6C5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AFA0E8-C28B-4125-8FE3-FA4783FB73C5}"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6B47C-9B55-4DA3-A63C-482577A6C5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4AFA0E8-C28B-4125-8FE3-FA4783FB73C5}" type="datetimeFigureOut">
              <a:rPr lang="en-US" smtClean="0"/>
              <a:t>3/11/2016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61F6B47C-9B55-4DA3-A63C-482577A6C5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4AFA0E8-C28B-4125-8FE3-FA4783FB73C5}" type="datetimeFigureOut">
              <a:rPr lang="en-US" smtClean="0"/>
              <a:t>3/11/2016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61F6B47C-9B55-4DA3-A63C-482577A6C513}"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4AFA0E8-C28B-4125-8FE3-FA4783FB73C5}" type="datetimeFigureOut">
              <a:rPr lang="en-US" smtClean="0"/>
              <a:t>3/11/2016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61F6B47C-9B55-4DA3-A63C-482577A6C5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4AFA0E8-C28B-4125-8FE3-FA4783FB73C5}"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61F6B47C-9B55-4DA3-A63C-482577A6C513}"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4AFA0E8-C28B-4125-8FE3-FA4783FB73C5}" type="datetimeFigureOut">
              <a:rPr lang="en-US" smtClean="0"/>
              <a:t>3/11/2016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6B47C-9B55-4DA3-A63C-482577A6C5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AFA0E8-C28B-4125-8FE3-FA4783FB73C5}" type="datetimeFigureOut">
              <a:rPr lang="en-US" smtClean="0"/>
              <a:t>3/11/2016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6B47C-9B55-4DA3-A63C-482577A6C5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4AFA0E8-C28B-4125-8FE3-FA4783FB73C5}" type="datetimeFigureOut">
              <a:rPr lang="en-US" smtClean="0"/>
              <a:t>3/11/2016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6B47C-9B55-4DA3-A63C-482577A6C5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D4AFA0E8-C28B-4125-8FE3-FA4783FB73C5}"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61F6B47C-9B55-4DA3-A63C-482577A6C513}"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4AFA0E8-C28B-4125-8FE3-FA4783FB73C5}" type="datetimeFigureOut">
              <a:rPr lang="en-US" smtClean="0"/>
              <a:t>3/11/2016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F6B47C-9B55-4DA3-A63C-482577A6C513}"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ordpress.hawleyhosting.com/ramblings/?p=375" TargetMode="External"/><Relationship Id="rId2" Type="http://schemas.openxmlformats.org/officeDocument/2006/relationships/hyperlink" Target="http://www.homautomation.org/2014/10/11/playing-with-finger-print-scanner-fps-on-arduin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Fingerprint Scanner </a:t>
            </a:r>
            <a:endParaRPr lang="en-US" dirty="0"/>
          </a:p>
        </p:txBody>
      </p:sp>
      <p:sp>
        <p:nvSpPr>
          <p:cNvPr id="3" name="Subtitle 2"/>
          <p:cNvSpPr>
            <a:spLocks noGrp="1"/>
          </p:cNvSpPr>
          <p:nvPr>
            <p:ph type="subTitle" idx="1"/>
          </p:nvPr>
        </p:nvSpPr>
        <p:spPr/>
        <p:txBody>
          <a:bodyPr/>
          <a:lstStyle/>
          <a:p>
            <a:r>
              <a:rPr lang="en-US" dirty="0" smtClean="0"/>
              <a:t>Barret Heaton</a:t>
            </a:r>
            <a:endParaRPr lang="en-US" dirty="0"/>
          </a:p>
        </p:txBody>
      </p:sp>
    </p:spTree>
    <p:extLst>
      <p:ext uri="{BB962C8B-B14F-4D97-AF65-F5344CB8AC3E}">
        <p14:creationId xmlns:p14="http://schemas.microsoft.com/office/powerpoint/2010/main" val="1668913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Issues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D</a:t>
            </a:r>
            <a:r>
              <a:rPr lang="en-US" dirty="0" smtClean="0"/>
              <a:t>ifference between the C3 and C1R modules:</a:t>
            </a:r>
          </a:p>
          <a:p>
            <a:pPr lvl="1"/>
            <a:r>
              <a:rPr lang="en-US" dirty="0" smtClean="0"/>
              <a:t>C3 has increased memory (200 fingerprints) </a:t>
            </a:r>
          </a:p>
          <a:p>
            <a:pPr lvl="1"/>
            <a:r>
              <a:rPr lang="en-US" dirty="0" smtClean="0"/>
              <a:t>C1R (20 fingerprints</a:t>
            </a:r>
          </a:p>
          <a:p>
            <a:pPr lvl="1"/>
            <a:r>
              <a:rPr lang="en-US" dirty="0" smtClean="0"/>
              <a:t>C3 has much more library support, less prone to damage from current/voltage</a:t>
            </a:r>
            <a:endParaRPr lang="en-US" dirty="0"/>
          </a:p>
          <a:p>
            <a:r>
              <a:rPr lang="en-US" dirty="0" smtClean="0"/>
              <a:t>Uno:</a:t>
            </a:r>
          </a:p>
          <a:p>
            <a:pPr lvl="1"/>
            <a:r>
              <a:rPr lang="en-US" dirty="0" smtClean="0"/>
              <a:t>The original Arduino Uno has a fatal design flaw to the way the library works. Because the way the USB line is connected to the reset pin, calling the serial monitor is used by calling the DTR line, which resets the board. The module (and its library) does not expect this and the serial communication crashes.</a:t>
            </a:r>
          </a:p>
          <a:p>
            <a:pPr lvl="1"/>
            <a:r>
              <a:rPr lang="en-US" dirty="0" smtClean="0"/>
              <a:t>The Uno R3 changed this design flaw by adding a diode across the ATMEGA pin pull-up resistor as well as adding a 1k pull-down resistor to the DTR line. Therefore it does not crash and  the library can handle the serial monitor call.</a:t>
            </a:r>
          </a:p>
          <a:p>
            <a:pPr lvl="1"/>
            <a:r>
              <a:rPr lang="en-US" dirty="0" smtClean="0"/>
              <a:t>In regards to the Mega, the module can be setup more simply with the use of the boards second serial line, circumventing the need for the </a:t>
            </a:r>
            <a:r>
              <a:rPr lang="en-US" dirty="0" err="1" smtClean="0"/>
              <a:t>SoftwareSerial</a:t>
            </a:r>
            <a:r>
              <a:rPr lang="en-US" dirty="0" smtClean="0"/>
              <a:t> library.</a:t>
            </a:r>
            <a:endParaRPr lang="en-US" dirty="0"/>
          </a:p>
        </p:txBody>
      </p:sp>
    </p:spTree>
    <p:extLst>
      <p:ext uri="{BB962C8B-B14F-4D97-AF65-F5344CB8AC3E}">
        <p14:creationId xmlns:p14="http://schemas.microsoft.com/office/powerpoint/2010/main" val="1077900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http://cdn.sparkfun.com/datasheets/Sensors/Biometric/GT-511C3_datasheet_V1%201_20130411[4].pdf</a:t>
            </a:r>
          </a:p>
          <a:p>
            <a:r>
              <a:rPr lang="en-US" dirty="0">
                <a:hlinkClick r:id="rId2"/>
              </a:rPr>
              <a:t>https://github.com/sparkfun/Fingerprint_Scanner-TTL</a:t>
            </a:r>
          </a:p>
          <a:p>
            <a:r>
              <a:rPr lang="en-US" dirty="0" smtClean="0">
                <a:hlinkClick r:id="rId2"/>
              </a:rPr>
              <a:t>http</a:t>
            </a:r>
            <a:r>
              <a:rPr lang="en-US" dirty="0">
                <a:hlinkClick r:id="rId2"/>
              </a:rPr>
              <a:t>://www.homautomation.org/2014/10/11/playing-with-finger-print-scanner-fps-on-arduino</a:t>
            </a:r>
            <a:r>
              <a:rPr lang="en-US" dirty="0" smtClean="0">
                <a:hlinkClick r:id="rId2"/>
              </a:rPr>
              <a:t>/</a:t>
            </a:r>
            <a:endParaRPr lang="en-US" dirty="0" smtClean="0"/>
          </a:p>
          <a:p>
            <a:r>
              <a:rPr lang="en-US" dirty="0">
                <a:hlinkClick r:id="rId3"/>
              </a:rPr>
              <a:t>http://wordpress.hawleyhosting.com/ramblings/?</a:t>
            </a:r>
            <a:r>
              <a:rPr lang="en-US" dirty="0" smtClean="0">
                <a:hlinkClick r:id="rId3"/>
              </a:rPr>
              <a:t>p=375</a:t>
            </a:r>
            <a:endParaRPr lang="en-US" dirty="0" smtClean="0"/>
          </a:p>
          <a:p>
            <a:endParaRPr lang="en-US" dirty="0" smtClean="0"/>
          </a:p>
          <a:p>
            <a:endParaRPr lang="en-US" dirty="0"/>
          </a:p>
        </p:txBody>
      </p:sp>
    </p:spTree>
    <p:extLst>
      <p:ext uri="{BB962C8B-B14F-4D97-AF65-F5344CB8AC3E}">
        <p14:creationId xmlns:p14="http://schemas.microsoft.com/office/powerpoint/2010/main" val="1541182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Fingerprint identification</a:t>
            </a:r>
            <a:endParaRPr lang="en-US" dirty="0"/>
          </a:p>
        </p:txBody>
      </p:sp>
      <p:sp>
        <p:nvSpPr>
          <p:cNvPr id="3" name="Content Placeholder 2"/>
          <p:cNvSpPr>
            <a:spLocks noGrp="1"/>
          </p:cNvSpPr>
          <p:nvPr>
            <p:ph idx="1"/>
          </p:nvPr>
        </p:nvSpPr>
        <p:spPr>
          <a:xfrm>
            <a:off x="304800" y="1554163"/>
            <a:ext cx="8458200" cy="1722437"/>
          </a:xfrm>
        </p:spPr>
        <p:txBody>
          <a:bodyPr>
            <a:normAutofit fontScale="92500" lnSpcReduction="20000"/>
          </a:bodyPr>
          <a:lstStyle/>
          <a:p>
            <a:pPr marL="0" indent="0" algn="ctr">
              <a:buNone/>
            </a:pPr>
            <a:r>
              <a:rPr lang="en-US" dirty="0" smtClean="0"/>
              <a:t>The overall goal was to interface the Arduino Uno with a module that provides functionality towards a smart, secure house, while also being unique in its own right.</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2500" r="98182"/>
                    </a14:imgEffect>
                  </a14:imgLayer>
                </a14:imgProps>
              </a:ext>
              <a:ext uri="{28A0092B-C50C-407E-A947-70E740481C1C}">
                <a14:useLocalDpi xmlns:a14="http://schemas.microsoft.com/office/drawing/2010/main" val="0"/>
              </a:ext>
            </a:extLst>
          </a:blip>
          <a:stretch>
            <a:fillRect/>
          </a:stretch>
        </p:blipFill>
        <p:spPr>
          <a:xfrm>
            <a:off x="304800" y="3298445"/>
            <a:ext cx="2721600" cy="2721600"/>
          </a:xfrm>
          <a:prstGeom prst="rect">
            <a:avLst/>
          </a:prstGeom>
        </p:spPr>
      </p:pic>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backgroundRemoval t="2955" b="99318" l="10000" r="90000"/>
                    </a14:imgEffect>
                  </a14:imgLayer>
                </a14:imgProps>
              </a:ext>
              <a:ext uri="{28A0092B-C50C-407E-A947-70E740481C1C}">
                <a14:useLocalDpi xmlns:a14="http://schemas.microsoft.com/office/drawing/2010/main" val="0"/>
              </a:ext>
            </a:extLst>
          </a:blip>
          <a:stretch>
            <a:fillRect/>
          </a:stretch>
        </p:blipFill>
        <p:spPr>
          <a:xfrm>
            <a:off x="6248400" y="3298445"/>
            <a:ext cx="2721600" cy="2721600"/>
          </a:xfrm>
          <a:prstGeom prst="rect">
            <a:avLst/>
          </a:prstGeom>
        </p:spPr>
      </p:pic>
      <p:pic>
        <p:nvPicPr>
          <p:cNvPr id="6" name="Picture 5"/>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2889" r="97667"/>
                    </a14:imgEffect>
                  </a14:imgLayer>
                </a14:imgProps>
              </a:ext>
              <a:ext uri="{28A0092B-C50C-407E-A947-70E740481C1C}">
                <a14:useLocalDpi xmlns:a14="http://schemas.microsoft.com/office/drawing/2010/main" val="0"/>
              </a:ext>
            </a:extLst>
          </a:blip>
          <a:stretch>
            <a:fillRect/>
          </a:stretch>
        </p:blipFill>
        <p:spPr>
          <a:xfrm>
            <a:off x="3429000" y="3619827"/>
            <a:ext cx="2120400" cy="2120400"/>
          </a:xfrm>
          <a:prstGeom prst="rect">
            <a:avLst/>
          </a:prstGeom>
        </p:spPr>
      </p:pic>
      <p:sp>
        <p:nvSpPr>
          <p:cNvPr id="7" name="TextBox 6"/>
          <p:cNvSpPr txBox="1"/>
          <p:nvPr/>
        </p:nvSpPr>
        <p:spPr>
          <a:xfrm>
            <a:off x="1238562" y="6216134"/>
            <a:ext cx="723275" cy="369332"/>
          </a:xfrm>
          <a:prstGeom prst="rect">
            <a:avLst/>
          </a:prstGeom>
          <a:noFill/>
        </p:spPr>
        <p:txBody>
          <a:bodyPr wrap="none" rtlCol="0">
            <a:spAutoFit/>
          </a:bodyPr>
          <a:lstStyle/>
          <a:p>
            <a:r>
              <a:rPr lang="en-US" dirty="0" smtClean="0"/>
              <a:t>Front</a:t>
            </a:r>
            <a:endParaRPr lang="en-US" dirty="0"/>
          </a:p>
        </p:txBody>
      </p:sp>
      <p:sp>
        <p:nvSpPr>
          <p:cNvPr id="8" name="TextBox 7"/>
          <p:cNvSpPr txBox="1"/>
          <p:nvPr/>
        </p:nvSpPr>
        <p:spPr>
          <a:xfrm>
            <a:off x="7247562" y="6216134"/>
            <a:ext cx="697627" cy="369332"/>
          </a:xfrm>
          <a:prstGeom prst="rect">
            <a:avLst/>
          </a:prstGeom>
          <a:noFill/>
        </p:spPr>
        <p:txBody>
          <a:bodyPr wrap="none" rtlCol="0">
            <a:spAutoFit/>
          </a:bodyPr>
          <a:lstStyle/>
          <a:p>
            <a:r>
              <a:rPr lang="en-US" dirty="0" smtClean="0"/>
              <a:t>Back</a:t>
            </a:r>
            <a:endParaRPr lang="en-US" dirty="0"/>
          </a:p>
        </p:txBody>
      </p:sp>
    </p:spTree>
    <p:extLst>
      <p:ext uri="{BB962C8B-B14F-4D97-AF65-F5344CB8AC3E}">
        <p14:creationId xmlns:p14="http://schemas.microsoft.com/office/powerpoint/2010/main" val="3647016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GT-511C1R Specs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 UART protocol</a:t>
            </a:r>
          </a:p>
          <a:p>
            <a:r>
              <a:rPr lang="en-US" dirty="0" err="1" smtClean="0"/>
              <a:t>Baudrate</a:t>
            </a:r>
            <a:r>
              <a:rPr lang="en-US" dirty="0" smtClean="0"/>
              <a:t>: 9600 bps (default)</a:t>
            </a:r>
          </a:p>
          <a:p>
            <a:r>
              <a:rPr lang="en-US" dirty="0" smtClean="0"/>
              <a:t>2 Byte checksum</a:t>
            </a:r>
          </a:p>
          <a:p>
            <a:r>
              <a:rPr lang="en-US" dirty="0" err="1" smtClean="0"/>
              <a:t>SmackFinger</a:t>
            </a:r>
            <a:r>
              <a:rPr lang="en-US" dirty="0" smtClean="0"/>
              <a:t> 3.0 Algorithm (ID logic)</a:t>
            </a:r>
          </a:p>
          <a:p>
            <a:r>
              <a:rPr lang="en-US" dirty="0" smtClean="0"/>
              <a:t>ARM Cortex M3 Core Processor</a:t>
            </a:r>
          </a:p>
          <a:p>
            <a:r>
              <a:rPr lang="en-US" dirty="0"/>
              <a:t>On board memory storage (up to 20 fingerprint entities</a:t>
            </a:r>
            <a:r>
              <a:rPr lang="en-US" dirty="0" smtClean="0"/>
              <a:t>)</a:t>
            </a:r>
          </a:p>
          <a:p>
            <a:r>
              <a:rPr lang="en-US" dirty="0" smtClean="0"/>
              <a:t>1:1 and 1:N identification</a:t>
            </a:r>
          </a:p>
          <a:p>
            <a:r>
              <a:rPr lang="en-US" dirty="0" smtClean="0"/>
              <a:t>Dimensions: 37x17x9.5 mm</a:t>
            </a:r>
          </a:p>
          <a:p>
            <a:endParaRPr lang="en-US" dirty="0"/>
          </a:p>
        </p:txBody>
      </p:sp>
    </p:spTree>
    <p:extLst>
      <p:ext uri="{BB962C8B-B14F-4D97-AF65-F5344CB8AC3E}">
        <p14:creationId xmlns:p14="http://schemas.microsoft.com/office/powerpoint/2010/main" val="3901748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GT-511C1R Specs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95400"/>
            <a:ext cx="6839575" cy="5311586"/>
          </a:xfrm>
          <a:prstGeom prst="rect">
            <a:avLst/>
          </a:prstGeom>
        </p:spPr>
      </p:pic>
    </p:spTree>
    <p:extLst>
      <p:ext uri="{BB962C8B-B14F-4D97-AF65-F5344CB8AC3E}">
        <p14:creationId xmlns:p14="http://schemas.microsoft.com/office/powerpoint/2010/main" val="1111131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&amp; Cost</a:t>
            </a:r>
            <a:endParaRPr lang="en-US" dirty="0"/>
          </a:p>
        </p:txBody>
      </p:sp>
      <p:sp>
        <p:nvSpPr>
          <p:cNvPr id="3" name="Content Placeholder 2"/>
          <p:cNvSpPr>
            <a:spLocks noGrp="1"/>
          </p:cNvSpPr>
          <p:nvPr>
            <p:ph sz="half" idx="1"/>
          </p:nvPr>
        </p:nvSpPr>
        <p:spPr>
          <a:xfrm>
            <a:off x="304800" y="1600200"/>
            <a:ext cx="8458200" cy="1752600"/>
          </a:xfrm>
        </p:spPr>
        <p:txBody>
          <a:bodyPr>
            <a:noAutofit/>
          </a:bodyPr>
          <a:lstStyle/>
          <a:p>
            <a:pPr marL="0" indent="0" algn="ctr">
              <a:buNone/>
            </a:pPr>
            <a:r>
              <a:rPr lang="en-US" sz="1800" dirty="0" smtClean="0"/>
              <a:t>Low End : $55.33</a:t>
            </a:r>
          </a:p>
          <a:p>
            <a:r>
              <a:rPr lang="en-US" sz="1800" dirty="0" smtClean="0"/>
              <a:t>Arduino Uno (R3): $20.88</a:t>
            </a:r>
          </a:p>
          <a:p>
            <a:r>
              <a:rPr lang="en-US" sz="1800" dirty="0" smtClean="0"/>
              <a:t>GT-511C1R : $31.95</a:t>
            </a:r>
          </a:p>
          <a:p>
            <a:r>
              <a:rPr lang="en-US" sz="1800" dirty="0"/>
              <a:t>JST SH Jumper 4 cable: $2.50</a:t>
            </a:r>
          </a:p>
          <a:p>
            <a:r>
              <a:rPr lang="en-US" sz="1800" dirty="0"/>
              <a:t>1.3k resistor</a:t>
            </a:r>
          </a:p>
          <a:p>
            <a:r>
              <a:rPr lang="en-US" sz="1800" dirty="0"/>
              <a:t>640 resistor</a:t>
            </a:r>
          </a:p>
          <a:p>
            <a:endParaRPr lang="en-US" sz="1800" dirty="0" smtClean="0"/>
          </a:p>
          <a:p>
            <a:endParaRPr lang="en-US" sz="1800" dirty="0" smtClean="0"/>
          </a:p>
          <a:p>
            <a:endParaRPr lang="en-US" sz="1800" dirty="0"/>
          </a:p>
        </p:txBody>
      </p:sp>
      <p:sp>
        <p:nvSpPr>
          <p:cNvPr id="4" name="Content Placeholder 3"/>
          <p:cNvSpPr>
            <a:spLocks noGrp="1"/>
          </p:cNvSpPr>
          <p:nvPr>
            <p:ph sz="half" idx="2"/>
          </p:nvPr>
        </p:nvSpPr>
        <p:spPr>
          <a:xfrm>
            <a:off x="381000" y="4191000"/>
            <a:ext cx="8001000" cy="1905000"/>
          </a:xfrm>
        </p:spPr>
        <p:txBody>
          <a:bodyPr>
            <a:noAutofit/>
          </a:bodyPr>
          <a:lstStyle/>
          <a:p>
            <a:pPr marL="0" indent="0" algn="ctr">
              <a:buNone/>
            </a:pPr>
            <a:r>
              <a:rPr lang="en-US" sz="1800" dirty="0" smtClean="0"/>
              <a:t>High End : $85.40</a:t>
            </a:r>
          </a:p>
          <a:p>
            <a:r>
              <a:rPr lang="en-US" sz="1800" dirty="0" smtClean="0"/>
              <a:t>Arduino Mega 2560: $32.95 </a:t>
            </a:r>
          </a:p>
          <a:p>
            <a:r>
              <a:rPr lang="en-US" sz="1800" dirty="0" smtClean="0"/>
              <a:t>GT-511C3 : $49.95</a:t>
            </a:r>
          </a:p>
          <a:p>
            <a:r>
              <a:rPr lang="en-US" sz="1800" dirty="0"/>
              <a:t>JST SH Jumper 4 cable: $2.50</a:t>
            </a:r>
          </a:p>
          <a:p>
            <a:r>
              <a:rPr lang="en-US" sz="1800" dirty="0"/>
              <a:t>1.3k resistor</a:t>
            </a:r>
          </a:p>
          <a:p>
            <a:r>
              <a:rPr lang="en-US" sz="1800" dirty="0"/>
              <a:t>640 resistor</a:t>
            </a:r>
          </a:p>
          <a:p>
            <a:endParaRPr lang="en-US" sz="1800" dirty="0"/>
          </a:p>
          <a:p>
            <a:endParaRPr lang="en-US" sz="1800" dirty="0"/>
          </a:p>
        </p:txBody>
      </p:sp>
    </p:spTree>
    <p:extLst>
      <p:ext uri="{BB962C8B-B14F-4D97-AF65-F5344CB8AC3E}">
        <p14:creationId xmlns:p14="http://schemas.microsoft.com/office/powerpoint/2010/main" val="2117494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Schematic</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412053"/>
            <a:ext cx="7010400" cy="5149543"/>
          </a:xfrm>
          <a:prstGeom prst="rect">
            <a:avLst/>
          </a:prstGeom>
        </p:spPr>
      </p:pic>
    </p:spTree>
    <p:extLst>
      <p:ext uri="{BB962C8B-B14F-4D97-AF65-F5344CB8AC3E}">
        <p14:creationId xmlns:p14="http://schemas.microsoft.com/office/powerpoint/2010/main" val="3814178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SCHEMAtic</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295400"/>
            <a:ext cx="7010400" cy="5257800"/>
          </a:xfrm>
          <a:prstGeom prst="rect">
            <a:avLst/>
          </a:prstGeom>
        </p:spPr>
      </p:pic>
    </p:spTree>
    <p:extLst>
      <p:ext uri="{BB962C8B-B14F-4D97-AF65-F5344CB8AC3E}">
        <p14:creationId xmlns:p14="http://schemas.microsoft.com/office/powerpoint/2010/main" val="1051113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For the group project:</a:t>
            </a:r>
          </a:p>
          <a:p>
            <a:pPr marL="0" indent="0">
              <a:buNone/>
            </a:pPr>
            <a:r>
              <a:rPr lang="en-US" dirty="0"/>
              <a:t>	</a:t>
            </a:r>
            <a:r>
              <a:rPr lang="en-US" dirty="0" smtClean="0"/>
              <a:t>The RFID Door Lock system can utilize the fingerprint scanner in multiple ways:</a:t>
            </a:r>
          </a:p>
          <a:p>
            <a:pPr marL="914400" lvl="1" indent="-514350">
              <a:buFont typeface="+mj-lt"/>
              <a:buAutoNum type="arabicPeriod"/>
            </a:pPr>
            <a:r>
              <a:rPr lang="en-US" dirty="0" smtClean="0"/>
              <a:t>Backup system when RFID reader fails</a:t>
            </a:r>
          </a:p>
          <a:p>
            <a:pPr marL="914400" lvl="1" indent="-514350">
              <a:buFont typeface="+mj-lt"/>
              <a:buAutoNum type="arabicPeriod"/>
            </a:pPr>
            <a:r>
              <a:rPr lang="en-US" dirty="0" smtClean="0"/>
              <a:t>2-way authentication system when security protocol is heightened</a:t>
            </a:r>
          </a:p>
          <a:p>
            <a:pPr marL="914400" lvl="1" indent="-514350">
              <a:buFont typeface="+mj-lt"/>
              <a:buAutoNum type="arabicPeriod"/>
            </a:pPr>
            <a:r>
              <a:rPr lang="en-US" dirty="0" smtClean="0"/>
              <a:t>Enrollment system of new ID tags, to tie a unique tag to single person</a:t>
            </a:r>
          </a:p>
          <a:p>
            <a:pPr marL="914400" lvl="1" indent="-514350">
              <a:buFont typeface="+mj-lt"/>
              <a:buAutoNum type="arabicPeriod"/>
            </a:pPr>
            <a:r>
              <a:rPr lang="en-US" dirty="0" smtClean="0"/>
              <a:t>Enrollment system of guests, to securely connect a ID tag to a specific person</a:t>
            </a:r>
          </a:p>
        </p:txBody>
      </p:sp>
    </p:spTree>
    <p:extLst>
      <p:ext uri="{BB962C8B-B14F-4D97-AF65-F5344CB8AC3E}">
        <p14:creationId xmlns:p14="http://schemas.microsoft.com/office/powerpoint/2010/main" val="276740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Expansion:</a:t>
            </a:r>
          </a:p>
          <a:p>
            <a:r>
              <a:rPr lang="en-US" dirty="0" smtClean="0"/>
              <a:t>Looking towards a fully secure, smart 	household, the fingerprint module can be 	used for more private or valuable access 	points of the house (safe, medicine 	cabinet, etc.) where misplacement of the 	RFID tag would be dangerous.</a:t>
            </a:r>
          </a:p>
          <a:p>
            <a:r>
              <a:rPr lang="en-US" dirty="0" smtClean="0"/>
              <a:t>Adding a </a:t>
            </a:r>
            <a:r>
              <a:rPr lang="en-US" dirty="0" err="1" smtClean="0"/>
              <a:t>wifi</a:t>
            </a:r>
            <a:r>
              <a:rPr lang="en-US" dirty="0" smtClean="0"/>
              <a:t> or BLE module so that 	identification of a user can trigger house-	wide events (lights, heat/AC, etc.)</a:t>
            </a:r>
          </a:p>
        </p:txBody>
      </p:sp>
    </p:spTree>
    <p:extLst>
      <p:ext uri="{BB962C8B-B14F-4D97-AF65-F5344CB8AC3E}">
        <p14:creationId xmlns:p14="http://schemas.microsoft.com/office/powerpoint/2010/main" val="1723552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131</TotalTime>
  <Words>357</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Trek</vt:lpstr>
      <vt:lpstr>Fingerprint Scanner </vt:lpstr>
      <vt:lpstr>Fingerprint identification</vt:lpstr>
      <vt:lpstr>GT-511C1R Specs</vt:lpstr>
      <vt:lpstr>GT-511C1R Specs</vt:lpstr>
      <vt:lpstr>Parts &amp; Cost</vt:lpstr>
      <vt:lpstr>Schematic</vt:lpstr>
      <vt:lpstr>SCHEMAtic</vt:lpstr>
      <vt:lpstr>Scalability</vt:lpstr>
      <vt:lpstr>Scalability</vt:lpstr>
      <vt:lpstr>Technical Issues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Scanner</dc:title>
  <dc:creator>barretHeaton</dc:creator>
  <cp:lastModifiedBy>barretHeaton</cp:lastModifiedBy>
  <cp:revision>11</cp:revision>
  <dcterms:created xsi:type="dcterms:W3CDTF">2016-03-11T21:17:01Z</dcterms:created>
  <dcterms:modified xsi:type="dcterms:W3CDTF">2016-03-11T23:28:17Z</dcterms:modified>
</cp:coreProperties>
</file>