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3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</p:sldIdLst>
  <p:sldSz cx="9144000" cy="5143500" type="screen16x9"/>
  <p:notesSz cx="6858000" cy="9144000"/>
  <p:embeddedFontLst>
    <p:embeddedFont>
      <p:font typeface="Raleway" panose="020B0604020202020204" charset="0"/>
      <p:regular r:id="rId31"/>
      <p:bold r:id="rId32"/>
      <p:italic r:id="rId33"/>
      <p:boldItalic r:id="rId34"/>
    </p:embeddedFont>
    <p:embeddedFont>
      <p:font typeface="Lato" panose="020B0604020202020204" charset="0"/>
      <p:regular r:id="rId35"/>
      <p:bold r:id="rId36"/>
      <p:italic r:id="rId37"/>
      <p:boldItalic r:id="rId38"/>
    </p:embeddedFont>
    <p:embeddedFont>
      <p:font typeface="Garamond" panose="02020404030301010803" pitchFamily="18" charset="0"/>
      <p:regular r:id="rId39"/>
      <p:bold r:id="rId40"/>
      <p: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0C6D1F7-C6FB-417B-9BFC-EC13B549D282}">
  <a:tblStyle styleId="{60C6D1F7-C6FB-417B-9BFC-EC13B549D28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6"/>
  </p:normalViewPr>
  <p:slideViewPr>
    <p:cSldViewPr snapToGrid="0">
      <p:cViewPr varScale="1">
        <p:scale>
          <a:sx n="145" d="100"/>
          <a:sy n="145" d="100"/>
        </p:scale>
        <p:origin x="62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9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font" Target="fonts/font4.fntdata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6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1.fntdata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2671868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cb9a0b07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cb9a0b07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997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8ba1158d7_5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58ba1158d7_5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49856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58ba1158d7_5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58ba1158d7_5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49565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58ba1158d7_5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58ba1158d7_5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81033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58ba1158d7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58ba1158d7_0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8095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58c06b2425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58c06b2425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5230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58c06b2425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58c06b2425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in the classification setting, RSS cannot be used as a criterion for making the binary splits, so we use the classification error rate. 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196868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58c06b2425_5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58c06b2425_5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35249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58c06b2425_5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58c06b2425_5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88055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58c06b2425_5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58c06b2425_5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14134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58c06b2425_5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58c06b2425_5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3040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d5b15f0a3_5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d5b15f0a3_5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HK" sz="1200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Insurance companies must try their best to increase their efficiency and target more precisely on certain consumers segments in order to make profit.</a:t>
            </a:r>
            <a:endParaRPr sz="1200">
              <a:solidFill>
                <a:srgbClr val="FF0000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HK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But it suffered from inefficient management and did not achieve their marketing goals recently.</a:t>
            </a:r>
            <a:endParaRPr>
              <a:solidFill>
                <a:srgbClr val="FF0000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HK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They suffered a loss of profits because they did not process the data effectively.</a:t>
            </a:r>
            <a:endParaRPr>
              <a:solidFill>
                <a:srgbClr val="FF0000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32002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58c06b2425_5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58c06b2425_5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57632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58c06b2425_5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58c06b2425_5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16973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58c06b2425_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58c06b2425_7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in the classification setting, RSS cannot be used as a criterion for making the binary splits, so we use the classification error rate. 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735515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58c06b2425_5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58c06b2425_5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76763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58c06b2425_5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58c06b2425_5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43580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58ba1158d7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58ba1158d7_0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46841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58ba1158d7_0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58ba1158d7_0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483499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cb9a0b074_1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cb9a0b074_1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21630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e965474a9_3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e965474a9_3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44710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cb9a0b074_1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cb9a0b074_1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80371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23630543_1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723630543_1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32944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cb9a0b074_1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cb9a0b074_1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71026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8ba1158d7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8ba1158d7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1010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8ba1158d7_5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58ba1158d7_5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25422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8ba1158d7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58ba1158d7_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3513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06" name="Google Shape;106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9" name="Google Shape;109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0" name="Google Shape;110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rgbClr val="353535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5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5695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Efficient Marketing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Prediction</a:t>
            </a:r>
            <a:endParaRPr/>
          </a:p>
        </p:txBody>
      </p:sp>
      <p:pic>
        <p:nvPicPr>
          <p:cNvPr id="119" name="Google Shape;11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83975"/>
            <a:ext cx="2548025" cy="237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HK" b="1">
                <a:solidFill>
                  <a:srgbClr val="F46524"/>
                </a:solidFill>
              </a:rPr>
              <a:t>Data distribution &amp; exploration</a:t>
            </a:r>
            <a:r>
              <a:rPr lang="zh-HK" b="1">
                <a:solidFill>
                  <a:srgbClr val="B45F06"/>
                </a:solidFill>
              </a:rPr>
              <a:t> </a:t>
            </a:r>
            <a:endParaRPr/>
          </a:p>
        </p:txBody>
      </p:sp>
      <p:sp>
        <p:nvSpPr>
          <p:cNvPr id="188" name="Google Shape;188;p34"/>
          <p:cNvSpPr txBox="1"/>
          <p:nvPr/>
        </p:nvSpPr>
        <p:spPr>
          <a:xfrm>
            <a:off x="5082675" y="3851850"/>
            <a:ext cx="3862800" cy="8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HK" sz="1200" b="1">
                <a:solidFill>
                  <a:schemeClr val="dk1"/>
                </a:solidFill>
              </a:rPr>
              <a:t>Contact: prefered contact type</a:t>
            </a:r>
            <a:endParaRPr sz="12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HK" sz="1200" b="1">
                <a:solidFill>
                  <a:schemeClr val="dk1"/>
                </a:solidFill>
              </a:rPr>
              <a:t>Customers choose cellular as prefered contact type are more likely to respond "yes"</a:t>
            </a:r>
            <a:endParaRPr sz="12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34"/>
          <p:cNvSpPr txBox="1"/>
          <p:nvPr/>
        </p:nvSpPr>
        <p:spPr>
          <a:xfrm>
            <a:off x="369050" y="3851850"/>
            <a:ext cx="44592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HK" sz="1200" b="1">
                <a:solidFill>
                  <a:schemeClr val="dk1"/>
                </a:solidFill>
              </a:rPr>
              <a:t>poutcome: outcome of the previous campaign</a:t>
            </a:r>
            <a:endParaRPr sz="12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HK" sz="1200" b="1">
                <a:solidFill>
                  <a:schemeClr val="dk1"/>
                </a:solidFill>
              </a:rPr>
              <a:t>Customers with success previous marketing campaign are more likely to response</a:t>
            </a:r>
            <a:endParaRPr sz="12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pic>
        <p:nvPicPr>
          <p:cNvPr id="190" name="Google Shape;19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100" y="1070175"/>
            <a:ext cx="4378894" cy="252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6700" y="1048600"/>
            <a:ext cx="4267200" cy="257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HK" b="1">
                <a:solidFill>
                  <a:srgbClr val="F46524"/>
                </a:solidFill>
              </a:rPr>
              <a:t>Data distribution &amp; exploration</a:t>
            </a:r>
            <a:r>
              <a:rPr lang="zh-HK" b="1">
                <a:solidFill>
                  <a:srgbClr val="B45F06"/>
                </a:solidFill>
              </a:rPr>
              <a:t> </a:t>
            </a:r>
            <a:endParaRPr/>
          </a:p>
        </p:txBody>
      </p:sp>
      <p:sp>
        <p:nvSpPr>
          <p:cNvPr id="197" name="Google Shape;197;p35"/>
          <p:cNvSpPr txBox="1"/>
          <p:nvPr/>
        </p:nvSpPr>
        <p:spPr>
          <a:xfrm>
            <a:off x="4572000" y="3851850"/>
            <a:ext cx="38628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HK" sz="1200" b="1">
                <a:solidFill>
                  <a:schemeClr val="dk1"/>
                </a:solidFill>
              </a:rPr>
              <a:t>Month with response</a:t>
            </a:r>
            <a:endParaRPr sz="12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35"/>
          <p:cNvSpPr txBox="1"/>
          <p:nvPr/>
        </p:nvSpPr>
        <p:spPr>
          <a:xfrm>
            <a:off x="369050" y="3851850"/>
            <a:ext cx="3368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HK" sz="1200" b="1">
                <a:solidFill>
                  <a:schemeClr val="dk1"/>
                </a:solidFill>
              </a:rPr>
              <a:t>month</a:t>
            </a:r>
            <a:endParaRPr b="1"/>
          </a:p>
        </p:txBody>
      </p:sp>
      <p:pic>
        <p:nvPicPr>
          <p:cNvPr id="199" name="Google Shape;19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050" y="1124000"/>
            <a:ext cx="3368380" cy="252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1880" y="1124000"/>
            <a:ext cx="4365253" cy="252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HK" b="1">
                <a:solidFill>
                  <a:srgbClr val="F46524"/>
                </a:solidFill>
              </a:rPr>
              <a:t>Data distribution &amp; exploration</a:t>
            </a:r>
            <a:r>
              <a:rPr lang="zh-HK" b="1">
                <a:solidFill>
                  <a:srgbClr val="B45F06"/>
                </a:solidFill>
              </a:rPr>
              <a:t> </a:t>
            </a:r>
            <a:endParaRPr/>
          </a:p>
        </p:txBody>
      </p:sp>
      <p:pic>
        <p:nvPicPr>
          <p:cNvPr id="206" name="Google Shape;20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62225"/>
            <a:ext cx="5276850" cy="3038475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6"/>
          <p:cNvSpPr txBox="1"/>
          <p:nvPr/>
        </p:nvSpPr>
        <p:spPr>
          <a:xfrm>
            <a:off x="311700" y="1097825"/>
            <a:ext cx="4812900" cy="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Other numerical data distribution: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7"/>
          <p:cNvSpPr txBox="1">
            <a:spLocks noGrp="1"/>
          </p:cNvSpPr>
          <p:nvPr>
            <p:ph type="title" idx="4294967295"/>
          </p:nvPr>
        </p:nvSpPr>
        <p:spPr>
          <a:xfrm>
            <a:off x="449050" y="191725"/>
            <a:ext cx="51972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zh-HK" sz="3600">
                <a:solidFill>
                  <a:schemeClr val="dk1"/>
                </a:solidFill>
              </a:rPr>
              <a:t>Data--Processing</a:t>
            </a:r>
            <a:endParaRPr sz="2400"/>
          </a:p>
        </p:txBody>
      </p:sp>
      <p:sp>
        <p:nvSpPr>
          <p:cNvPr id="213" name="Google Shape;213;p37"/>
          <p:cNvSpPr txBox="1">
            <a:spLocks noGrp="1"/>
          </p:cNvSpPr>
          <p:nvPr>
            <p:ph type="title" idx="4294967295"/>
          </p:nvPr>
        </p:nvSpPr>
        <p:spPr>
          <a:xfrm>
            <a:off x="449050" y="896225"/>
            <a:ext cx="4756500" cy="256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HK" sz="1800" b="0">
                <a:latin typeface="Lato"/>
                <a:ea typeface="Lato"/>
                <a:cs typeface="Lato"/>
                <a:sym typeface="Lato"/>
              </a:rPr>
              <a:t>Main Tasks</a:t>
            </a:r>
            <a:endParaRPr sz="1800" b="0">
              <a:latin typeface="Lato"/>
              <a:ea typeface="Lato"/>
              <a:cs typeface="Lato"/>
              <a:sym typeface="Lato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Arial"/>
              <a:buAutoNum type="arabicPeriod"/>
            </a:pPr>
            <a:r>
              <a:rPr lang="zh-HK" sz="1800" b="0">
                <a:latin typeface="Lato"/>
                <a:ea typeface="Lato"/>
                <a:cs typeface="Lato"/>
                <a:sym typeface="Lato"/>
              </a:rPr>
              <a:t>Check abnormal values in the data</a:t>
            </a:r>
            <a:endParaRPr sz="1800" b="0">
              <a:latin typeface="Lato"/>
              <a:ea typeface="Lato"/>
              <a:cs typeface="Lato"/>
              <a:sym typeface="Lato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AutoNum type="arabicPeriod"/>
            </a:pPr>
            <a:r>
              <a:rPr lang="zh-HK" sz="1800" b="0">
                <a:latin typeface="Lato"/>
                <a:ea typeface="Lato"/>
                <a:cs typeface="Lato"/>
                <a:sym typeface="Lato"/>
              </a:rPr>
              <a:t>To fill in the NAs</a:t>
            </a:r>
            <a:endParaRPr sz="1800" b="0">
              <a:latin typeface="Lato"/>
              <a:ea typeface="Lato"/>
              <a:cs typeface="Lato"/>
              <a:sym typeface="Lato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AutoNum type="arabicPeriod"/>
            </a:pPr>
            <a:r>
              <a:rPr lang="zh-HK" sz="1800" b="0">
                <a:latin typeface="Lato"/>
                <a:ea typeface="Lato"/>
                <a:cs typeface="Lato"/>
                <a:sym typeface="Lato"/>
              </a:rPr>
              <a:t>To transfer the continual variables into categorical variables</a:t>
            </a:r>
            <a:endParaRPr sz="1800" b="0">
              <a:latin typeface="Lato"/>
              <a:ea typeface="Lato"/>
              <a:cs typeface="Lato"/>
              <a:sym typeface="Lato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AutoNum type="arabicPeriod"/>
            </a:pPr>
            <a:r>
              <a:rPr lang="zh-HK" sz="1800" b="0">
                <a:latin typeface="Lato"/>
                <a:ea typeface="Lato"/>
                <a:cs typeface="Lato"/>
                <a:sym typeface="Lato"/>
              </a:rPr>
              <a:t>Check the correlation relationship among the variables</a:t>
            </a:r>
            <a:endParaRPr sz="1800" b="0">
              <a:latin typeface="Lato"/>
              <a:ea typeface="Lato"/>
              <a:cs typeface="Lato"/>
              <a:sym typeface="Lato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AutoNum type="arabicPeriod"/>
            </a:pPr>
            <a:r>
              <a:rPr lang="zh-HK" sz="1800" b="0">
                <a:latin typeface="Lato"/>
                <a:ea typeface="Lato"/>
                <a:cs typeface="Lato"/>
                <a:sym typeface="Lato"/>
              </a:rPr>
              <a:t>Dimensionality reduction </a:t>
            </a:r>
            <a:endParaRPr sz="1800" b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800" b="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4" name="Google Shape;21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8650" y="152400"/>
            <a:ext cx="2543175" cy="32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8650" y="581900"/>
            <a:ext cx="2657475" cy="3143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6" name="Google Shape;216;p37"/>
          <p:cNvCxnSpPr>
            <a:endCxn id="215" idx="1"/>
          </p:cNvCxnSpPr>
          <p:nvPr/>
        </p:nvCxnSpPr>
        <p:spPr>
          <a:xfrm rot="10800000" flipH="1">
            <a:off x="4298650" y="739063"/>
            <a:ext cx="1500000" cy="707400"/>
          </a:xfrm>
          <a:prstGeom prst="straightConnector1">
            <a:avLst/>
          </a:prstGeom>
          <a:noFill/>
          <a:ln w="38100" cap="flat" cmpd="sng">
            <a:solidFill>
              <a:srgbClr val="E0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7" name="Google Shape;217;p37"/>
          <p:cNvSpPr txBox="1"/>
          <p:nvPr/>
        </p:nvSpPr>
        <p:spPr>
          <a:xfrm>
            <a:off x="5708225" y="1133900"/>
            <a:ext cx="3497700" cy="8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zh-HK">
                <a:latin typeface="Lato"/>
                <a:ea typeface="Lato"/>
                <a:cs typeface="Lato"/>
                <a:sym typeface="Lato"/>
              </a:rPr>
              <a:t>By making groups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zh-HK">
                <a:latin typeface="Lato"/>
                <a:ea typeface="Lato"/>
                <a:cs typeface="Lato"/>
                <a:sym typeface="Lato"/>
              </a:rPr>
              <a:t>Fill in the missing values in “schooling” and “custAge”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18" name="Google Shape;218;p37"/>
          <p:cNvCxnSpPr/>
          <p:nvPr/>
        </p:nvCxnSpPr>
        <p:spPr>
          <a:xfrm>
            <a:off x="4288325" y="2570775"/>
            <a:ext cx="1510200" cy="900"/>
          </a:xfrm>
          <a:prstGeom prst="straightConnector1">
            <a:avLst/>
          </a:prstGeom>
          <a:noFill/>
          <a:ln w="38100" cap="flat" cmpd="sng">
            <a:solidFill>
              <a:srgbClr val="E0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9" name="Google Shape;219;p37"/>
          <p:cNvSpPr txBox="1"/>
          <p:nvPr/>
        </p:nvSpPr>
        <p:spPr>
          <a:xfrm>
            <a:off x="5708225" y="2216375"/>
            <a:ext cx="3018900" cy="10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zh-HK">
                <a:latin typeface="Lato"/>
                <a:ea typeface="Lato"/>
                <a:cs typeface="Lato"/>
                <a:sym typeface="Lato"/>
              </a:rPr>
              <a:t>concentrate on the features instead of the real continual values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zh-HK">
                <a:latin typeface="Lato"/>
                <a:ea typeface="Lato"/>
                <a:cs typeface="Lato"/>
                <a:sym typeface="Lato"/>
              </a:rPr>
              <a:t>preparation for classification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20" name="Google Shape;220;p37"/>
          <p:cNvCxnSpPr/>
          <p:nvPr/>
        </p:nvCxnSpPr>
        <p:spPr>
          <a:xfrm>
            <a:off x="4180150" y="3334900"/>
            <a:ext cx="1466100" cy="844800"/>
          </a:xfrm>
          <a:prstGeom prst="straightConnector1">
            <a:avLst/>
          </a:prstGeom>
          <a:noFill/>
          <a:ln w="38100" cap="flat" cmpd="sng">
            <a:solidFill>
              <a:srgbClr val="E0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1" name="Google Shape;221;p37"/>
          <p:cNvSpPr txBox="1"/>
          <p:nvPr/>
        </p:nvSpPr>
        <p:spPr>
          <a:xfrm>
            <a:off x="5708225" y="3583800"/>
            <a:ext cx="2298300" cy="11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zh-HK">
                <a:latin typeface="Lato"/>
                <a:ea typeface="Lato"/>
                <a:cs typeface="Lato"/>
                <a:sym typeface="Lato"/>
              </a:rPr>
              <a:t>definition check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zh-HK">
                <a:latin typeface="Lato"/>
                <a:ea typeface="Lato"/>
                <a:cs typeface="Lato"/>
                <a:sym typeface="Lato"/>
              </a:rPr>
              <a:t>correlation check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zh-HK">
                <a:latin typeface="Lato"/>
                <a:ea typeface="Lato"/>
                <a:cs typeface="Lato"/>
                <a:sym typeface="Lato"/>
              </a:rPr>
              <a:t>PCA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2" name="Google Shape;222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79987" y="4319850"/>
            <a:ext cx="3875350" cy="6099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8"/>
          <p:cNvSpPr txBox="1">
            <a:spLocks noGrp="1"/>
          </p:cNvSpPr>
          <p:nvPr>
            <p:ph type="title" idx="4294967295"/>
          </p:nvPr>
        </p:nvSpPr>
        <p:spPr>
          <a:xfrm>
            <a:off x="461225" y="190675"/>
            <a:ext cx="51972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zh-HK" sz="3600">
                <a:solidFill>
                  <a:schemeClr val="dk1"/>
                </a:solidFill>
              </a:rPr>
              <a:t>Descriptive Analysis</a:t>
            </a:r>
            <a:endParaRPr sz="2400"/>
          </a:p>
        </p:txBody>
      </p:sp>
      <p:sp>
        <p:nvSpPr>
          <p:cNvPr id="228" name="Google Shape;228;p38"/>
          <p:cNvSpPr txBox="1"/>
          <p:nvPr/>
        </p:nvSpPr>
        <p:spPr>
          <a:xfrm>
            <a:off x="630000" y="1340825"/>
            <a:ext cx="6579000" cy="9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HK" sz="1800"/>
              <a:t>In order to provide a view of the data and the relationship between data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HK" sz="2400" b="1">
                <a:solidFill>
                  <a:schemeClr val="dk1"/>
                </a:solidFill>
              </a:rPr>
              <a:t>Random Forest</a:t>
            </a:r>
            <a:r>
              <a:rPr lang="zh-HK" sz="1800"/>
              <a:t> is used to decide the weight of each predictors</a:t>
            </a:r>
            <a:endParaRPr sz="1800"/>
          </a:p>
        </p:txBody>
      </p:sp>
      <p:sp>
        <p:nvSpPr>
          <p:cNvPr id="229" name="Google Shape;229;p38"/>
          <p:cNvSpPr txBox="1"/>
          <p:nvPr/>
        </p:nvSpPr>
        <p:spPr>
          <a:xfrm>
            <a:off x="630000" y="2984925"/>
            <a:ext cx="5938800" cy="9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HK" sz="1800"/>
              <a:t>Due to the</a:t>
            </a:r>
            <a:r>
              <a:rPr lang="zh-HK" sz="1800">
                <a:solidFill>
                  <a:schemeClr val="dk1"/>
                </a:solidFill>
              </a:rPr>
              <a:t> </a:t>
            </a:r>
            <a:r>
              <a:rPr lang="zh-HK" sz="2400" b="1">
                <a:solidFill>
                  <a:schemeClr val="dk1"/>
                </a:solidFill>
              </a:rPr>
              <a:t>lack of the test data’s response variables,</a:t>
            </a:r>
            <a:r>
              <a:rPr lang="zh-HK" sz="2400">
                <a:solidFill>
                  <a:schemeClr val="dk1"/>
                </a:solidFill>
              </a:rPr>
              <a:t> </a:t>
            </a:r>
            <a:r>
              <a:rPr lang="zh-HK" sz="1800"/>
              <a:t>we validate our model by split the training dataset</a:t>
            </a: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9"/>
          <p:cNvSpPr txBox="1">
            <a:spLocks noGrp="1"/>
          </p:cNvSpPr>
          <p:nvPr>
            <p:ph type="title" idx="4294967295"/>
          </p:nvPr>
        </p:nvSpPr>
        <p:spPr>
          <a:xfrm>
            <a:off x="486025" y="0"/>
            <a:ext cx="51972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zh-HK" sz="3600">
                <a:solidFill>
                  <a:schemeClr val="dk1"/>
                </a:solidFill>
              </a:rPr>
              <a:t>Model Framework</a:t>
            </a:r>
            <a:endParaRPr sz="2400"/>
          </a:p>
        </p:txBody>
      </p:sp>
      <p:sp>
        <p:nvSpPr>
          <p:cNvPr id="235" name="Google Shape;235;p39"/>
          <p:cNvSpPr txBox="1"/>
          <p:nvPr/>
        </p:nvSpPr>
        <p:spPr>
          <a:xfrm>
            <a:off x="747375" y="535600"/>
            <a:ext cx="6855300" cy="38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HK" sz="2400"/>
              <a:t>Classification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HK" sz="1800"/>
              <a:t>Random Forest + Logistic models + QDA</a:t>
            </a:r>
            <a:endParaRPr sz="18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HK" sz="1800"/>
              <a:t>Each observation belongs to the commonly occurring class of training observations in the region to which it belongs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HK" sz="1800"/>
              <a:t>Advantages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HK" sz="1800"/>
              <a:t>easy to  explain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HK" sz="1800"/>
              <a:t>Base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HK" sz="1800"/>
              <a:t>multi-dimensional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HK" sz="1800"/>
              <a:t>to predict the “responded” only needs to categorize the group.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HK" sz="1800"/>
              <a:t>most of the variables are converted into categorical factors and the remaining numerical variables have limited values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HK" sz="1800"/>
              <a:t>Evaluation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HK" sz="1800"/>
              <a:t>accuracy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HK" sz="1800"/>
              <a:t>precision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0"/>
          <p:cNvSpPr txBox="1">
            <a:spLocks noGrp="1"/>
          </p:cNvSpPr>
          <p:nvPr>
            <p:ph type="title" idx="4294967295"/>
          </p:nvPr>
        </p:nvSpPr>
        <p:spPr>
          <a:xfrm>
            <a:off x="833050" y="2070450"/>
            <a:ext cx="51972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zh-HK" sz="3600">
                <a:solidFill>
                  <a:schemeClr val="dk1"/>
                </a:solidFill>
              </a:rPr>
              <a:t>Classification</a:t>
            </a:r>
            <a:endParaRPr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1"/>
          <p:cNvSpPr txBox="1">
            <a:spLocks noGrp="1"/>
          </p:cNvSpPr>
          <p:nvPr>
            <p:ph type="title" idx="4294967295"/>
          </p:nvPr>
        </p:nvSpPr>
        <p:spPr>
          <a:xfrm>
            <a:off x="461225" y="190675"/>
            <a:ext cx="51972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zh-HK" sz="3600">
                <a:solidFill>
                  <a:schemeClr val="dk1"/>
                </a:solidFill>
              </a:rPr>
              <a:t>Analysis Method</a:t>
            </a:r>
            <a:endParaRPr sz="2400"/>
          </a:p>
        </p:txBody>
      </p:sp>
      <p:sp>
        <p:nvSpPr>
          <p:cNvPr id="246" name="Google Shape;246;p41"/>
          <p:cNvSpPr/>
          <p:nvPr/>
        </p:nvSpPr>
        <p:spPr>
          <a:xfrm>
            <a:off x="461225" y="1561475"/>
            <a:ext cx="2736900" cy="392400"/>
          </a:xfrm>
          <a:prstGeom prst="rect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41"/>
          <p:cNvSpPr/>
          <p:nvPr/>
        </p:nvSpPr>
        <p:spPr>
          <a:xfrm>
            <a:off x="3343825" y="1561475"/>
            <a:ext cx="1303800" cy="392400"/>
          </a:xfrm>
          <a:prstGeom prst="rect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41"/>
          <p:cNvSpPr txBox="1"/>
          <p:nvPr/>
        </p:nvSpPr>
        <p:spPr>
          <a:xfrm>
            <a:off x="4998925" y="1546025"/>
            <a:ext cx="960600" cy="4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HK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8238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9" name="Google Shape;249;p41"/>
          <p:cNvSpPr txBox="1"/>
          <p:nvPr/>
        </p:nvSpPr>
        <p:spPr>
          <a:xfrm>
            <a:off x="1349375" y="2043625"/>
            <a:ext cx="960600" cy="4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HK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6000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0" name="Google Shape;250;p41"/>
          <p:cNvSpPr txBox="1"/>
          <p:nvPr/>
        </p:nvSpPr>
        <p:spPr>
          <a:xfrm>
            <a:off x="3611400" y="2043625"/>
            <a:ext cx="960600" cy="4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HK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2238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1" name="Google Shape;251;p41"/>
          <p:cNvSpPr txBox="1"/>
          <p:nvPr/>
        </p:nvSpPr>
        <p:spPr>
          <a:xfrm>
            <a:off x="382175" y="1048425"/>
            <a:ext cx="1539000" cy="4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HK" b="1">
                <a:latin typeface="Lato"/>
                <a:ea typeface="Lato"/>
                <a:cs typeface="Lato"/>
                <a:sym typeface="Lato"/>
              </a:rPr>
              <a:t>Training data set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2" name="Google Shape;252;p41"/>
          <p:cNvSpPr/>
          <p:nvPr/>
        </p:nvSpPr>
        <p:spPr>
          <a:xfrm>
            <a:off x="469800" y="2891950"/>
            <a:ext cx="8204400" cy="392400"/>
          </a:xfrm>
          <a:prstGeom prst="rect">
            <a:avLst/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41"/>
          <p:cNvSpPr txBox="1"/>
          <p:nvPr/>
        </p:nvSpPr>
        <p:spPr>
          <a:xfrm>
            <a:off x="524250" y="2360100"/>
            <a:ext cx="1539000" cy="4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HK" b="1">
                <a:latin typeface="Lato"/>
                <a:ea typeface="Lato"/>
                <a:cs typeface="Lato"/>
                <a:sym typeface="Lato"/>
              </a:rPr>
              <a:t>Testing data set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4" name="Google Shape;254;p41"/>
          <p:cNvSpPr txBox="1"/>
          <p:nvPr/>
        </p:nvSpPr>
        <p:spPr>
          <a:xfrm>
            <a:off x="4135475" y="3551875"/>
            <a:ext cx="960600" cy="4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HK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32950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2"/>
          <p:cNvSpPr txBox="1">
            <a:spLocks noGrp="1"/>
          </p:cNvSpPr>
          <p:nvPr>
            <p:ph type="title" idx="4294967295"/>
          </p:nvPr>
        </p:nvSpPr>
        <p:spPr>
          <a:xfrm>
            <a:off x="461225" y="190675"/>
            <a:ext cx="51972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zh-HK" sz="3600">
                <a:solidFill>
                  <a:schemeClr val="dk1"/>
                </a:solidFill>
              </a:rPr>
              <a:t>Random Forest</a:t>
            </a:r>
            <a:endParaRPr sz="2400"/>
          </a:p>
        </p:txBody>
      </p:sp>
      <p:pic>
        <p:nvPicPr>
          <p:cNvPr id="260" name="Google Shape;26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225" y="1100725"/>
            <a:ext cx="5772150" cy="356235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42"/>
          <p:cNvSpPr/>
          <p:nvPr/>
        </p:nvSpPr>
        <p:spPr>
          <a:xfrm>
            <a:off x="867575" y="1179425"/>
            <a:ext cx="702300" cy="196200"/>
          </a:xfrm>
          <a:prstGeom prst="rect">
            <a:avLst/>
          </a:prstGeom>
          <a:noFill/>
          <a:ln w="28575" cap="flat" cmpd="sng">
            <a:solidFill>
              <a:srgbClr val="EA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42"/>
          <p:cNvSpPr/>
          <p:nvPr/>
        </p:nvSpPr>
        <p:spPr>
          <a:xfrm>
            <a:off x="867575" y="1400175"/>
            <a:ext cx="702300" cy="196200"/>
          </a:xfrm>
          <a:prstGeom prst="rect">
            <a:avLst/>
          </a:prstGeom>
          <a:noFill/>
          <a:ln w="28575" cap="flat" cmpd="sng">
            <a:solidFill>
              <a:srgbClr val="EA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42"/>
          <p:cNvSpPr/>
          <p:nvPr/>
        </p:nvSpPr>
        <p:spPr>
          <a:xfrm>
            <a:off x="867575" y="1620925"/>
            <a:ext cx="702300" cy="196200"/>
          </a:xfrm>
          <a:prstGeom prst="rect">
            <a:avLst/>
          </a:prstGeom>
          <a:noFill/>
          <a:ln w="28575" cap="flat" cmpd="sng">
            <a:solidFill>
              <a:srgbClr val="EA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42"/>
          <p:cNvSpPr txBox="1"/>
          <p:nvPr/>
        </p:nvSpPr>
        <p:spPr>
          <a:xfrm>
            <a:off x="6279625" y="958675"/>
            <a:ext cx="24996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HK" b="1">
                <a:latin typeface="Lato"/>
                <a:ea typeface="Lato"/>
                <a:cs typeface="Lato"/>
                <a:sym typeface="Lato"/>
              </a:rPr>
              <a:t>Accuracy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HK">
                <a:latin typeface="Lato"/>
                <a:ea typeface="Lato"/>
                <a:cs typeface="Lato"/>
                <a:sym typeface="Lato"/>
              </a:rPr>
              <a:t>Overall acurracy:0.9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HK">
                <a:latin typeface="Lato"/>
                <a:ea typeface="Lato"/>
                <a:cs typeface="Lato"/>
                <a:sym typeface="Lato"/>
              </a:rPr>
              <a:t>Accuracy for “yes”: 0.2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5" name="Google Shape;265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79625" y="2051500"/>
            <a:ext cx="2400625" cy="234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3"/>
          <p:cNvSpPr txBox="1">
            <a:spLocks noGrp="1"/>
          </p:cNvSpPr>
          <p:nvPr>
            <p:ph type="title" idx="4294967295"/>
          </p:nvPr>
        </p:nvSpPr>
        <p:spPr>
          <a:xfrm>
            <a:off x="461225" y="190675"/>
            <a:ext cx="51972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zh-HK" sz="3600">
                <a:solidFill>
                  <a:schemeClr val="dk1"/>
                </a:solidFill>
              </a:rPr>
              <a:t>Logistic models</a:t>
            </a:r>
            <a:endParaRPr sz="2400"/>
          </a:p>
        </p:txBody>
      </p:sp>
      <p:sp>
        <p:nvSpPr>
          <p:cNvPr id="271" name="Google Shape;271;p43"/>
          <p:cNvSpPr txBox="1"/>
          <p:nvPr/>
        </p:nvSpPr>
        <p:spPr>
          <a:xfrm>
            <a:off x="7074925" y="636625"/>
            <a:ext cx="17970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HK" sz="2400" b="1">
                <a:latin typeface="Lato"/>
                <a:ea typeface="Lato"/>
                <a:cs typeface="Lato"/>
                <a:sym typeface="Lato"/>
              </a:rPr>
              <a:t>Logistic 1</a:t>
            </a:r>
            <a:endParaRPr sz="2400" b="1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2" name="Google Shape;272;p43"/>
          <p:cNvSpPr txBox="1"/>
          <p:nvPr/>
        </p:nvSpPr>
        <p:spPr>
          <a:xfrm>
            <a:off x="557650" y="1049125"/>
            <a:ext cx="81180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HK">
                <a:latin typeface="Lato"/>
                <a:ea typeface="Lato"/>
                <a:cs typeface="Lato"/>
                <a:sym typeface="Lato"/>
              </a:rPr>
              <a:t>Variables: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HK">
                <a:latin typeface="Lato"/>
                <a:ea typeface="Lato"/>
                <a:cs typeface="Lato"/>
                <a:sym typeface="Lato"/>
              </a:rPr>
              <a:t>Age_Group, </a:t>
            </a:r>
            <a:r>
              <a:rPr lang="zh-HK">
                <a:solidFill>
                  <a:srgbClr val="F1C232"/>
                </a:solidFill>
                <a:latin typeface="Lato"/>
                <a:ea typeface="Lato"/>
                <a:cs typeface="Lato"/>
                <a:sym typeface="Lato"/>
              </a:rPr>
              <a:t>ncampaign</a:t>
            </a:r>
            <a:r>
              <a:rPr lang="zh-HK">
                <a:latin typeface="Lato"/>
                <a:ea typeface="Lato"/>
                <a:cs typeface="Lato"/>
                <a:sym typeface="Lato"/>
              </a:rPr>
              <a:t>,  profession,  schooling, </a:t>
            </a:r>
            <a:r>
              <a:rPr lang="zh-HK">
                <a:solidFill>
                  <a:srgbClr val="FFD966"/>
                </a:solidFill>
                <a:latin typeface="Lato"/>
                <a:ea typeface="Lato"/>
                <a:cs typeface="Lato"/>
                <a:sym typeface="Lato"/>
              </a:rPr>
              <a:t>marital</a:t>
            </a:r>
            <a:r>
              <a:rPr lang="zh-HK">
                <a:latin typeface="Lato"/>
                <a:ea typeface="Lato"/>
                <a:cs typeface="Lato"/>
                <a:sym typeface="Lato"/>
              </a:rPr>
              <a:t>,  default,  </a:t>
            </a:r>
            <a:r>
              <a:rPr lang="zh-HK">
                <a:solidFill>
                  <a:srgbClr val="FFD966"/>
                </a:solidFill>
                <a:latin typeface="Lato"/>
                <a:ea typeface="Lato"/>
                <a:cs typeface="Lato"/>
                <a:sym typeface="Lato"/>
              </a:rPr>
              <a:t>housing</a:t>
            </a:r>
            <a:r>
              <a:rPr lang="zh-HK"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zh-HK">
                <a:solidFill>
                  <a:srgbClr val="FFD966"/>
                </a:solidFill>
                <a:latin typeface="Lato"/>
                <a:ea typeface="Lato"/>
                <a:cs typeface="Lato"/>
                <a:sym typeface="Lato"/>
              </a:rPr>
              <a:t>loan</a:t>
            </a:r>
            <a:r>
              <a:rPr lang="zh-HK">
                <a:latin typeface="Lato"/>
                <a:ea typeface="Lato"/>
                <a:cs typeface="Lato"/>
                <a:sym typeface="Lato"/>
              </a:rPr>
              <a:t>,  month, day_of_week, poutcome,  cons.conf.idx,  euribor3m, nr.employed, days_from_last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3" name="Google Shape;273;p43"/>
          <p:cNvSpPr txBox="1"/>
          <p:nvPr/>
        </p:nvSpPr>
        <p:spPr>
          <a:xfrm>
            <a:off x="557650" y="2132850"/>
            <a:ext cx="81180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HK">
                <a:latin typeface="Lato"/>
                <a:ea typeface="Lato"/>
                <a:cs typeface="Lato"/>
                <a:sym typeface="Lato"/>
              </a:rPr>
              <a:t>Variables: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HK">
                <a:latin typeface="Lato"/>
                <a:ea typeface="Lato"/>
                <a:cs typeface="Lato"/>
                <a:sym typeface="Lato"/>
              </a:rPr>
              <a:t>Age_Group, profession, schooling ,default,  month,  day_of_week, poutcome, cons.conf.idx, euribor3m, nr.employed, days_from_last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4" name="Google Shape;274;p43"/>
          <p:cNvSpPr txBox="1"/>
          <p:nvPr/>
        </p:nvSpPr>
        <p:spPr>
          <a:xfrm>
            <a:off x="7074925" y="1782875"/>
            <a:ext cx="17970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HK" sz="2400" b="1">
                <a:latin typeface="Lato"/>
                <a:ea typeface="Lato"/>
                <a:cs typeface="Lato"/>
                <a:sym typeface="Lato"/>
              </a:rPr>
              <a:t>Logistic 2</a:t>
            </a:r>
            <a:endParaRPr sz="2400" b="1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275" name="Google Shape;275;p43"/>
          <p:cNvGraphicFramePr/>
          <p:nvPr/>
        </p:nvGraphicFramePr>
        <p:xfrm>
          <a:off x="880200" y="3382075"/>
          <a:ext cx="7239000" cy="1188630"/>
        </p:xfrm>
        <a:graphic>
          <a:graphicData uri="http://schemas.openxmlformats.org/drawingml/2006/table">
            <a:tbl>
              <a:tblPr>
                <a:noFill/>
                <a:tableStyleId>{60C6D1F7-C6FB-417B-9BFC-EC13B549D282}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/>
                        <a:t>p&gt;0.5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/>
                        <a:t>p&gt;0.2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/>
                        <a:t>p&gt;0.1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/>
                        <a:t>p&gt;0.05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/>
                        <a:t>Logistic 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/>
                        <a:t>0.9/0.24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/>
                        <a:t>0.86/0.52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/>
                        <a:t>0.81/0.63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/>
                        <a:t>0.61/0.78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/>
                        <a:t>Logistic 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/>
                        <a:t>0.9/0.2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/>
                        <a:t>0.86/0.52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/>
                        <a:t>0.81/0.62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/>
                        <a:t>0.6/0.79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76" name="Google Shape;276;p43"/>
          <p:cNvSpPr txBox="1">
            <a:spLocks noGrp="1"/>
          </p:cNvSpPr>
          <p:nvPr>
            <p:ph type="title" idx="4294967295"/>
          </p:nvPr>
        </p:nvSpPr>
        <p:spPr>
          <a:xfrm>
            <a:off x="3611350" y="2911675"/>
            <a:ext cx="2047200" cy="4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zh-HK" sz="1400">
                <a:solidFill>
                  <a:schemeClr val="dk1"/>
                </a:solidFill>
              </a:rPr>
              <a:t>Logistic thresholds</a:t>
            </a:r>
            <a:endParaRPr sz="1400"/>
          </a:p>
        </p:txBody>
      </p:sp>
      <p:sp>
        <p:nvSpPr>
          <p:cNvPr id="277" name="Google Shape;277;p43"/>
          <p:cNvSpPr txBox="1"/>
          <p:nvPr/>
        </p:nvSpPr>
        <p:spPr>
          <a:xfrm>
            <a:off x="2041625" y="4701675"/>
            <a:ext cx="5349900" cy="4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HK">
                <a:latin typeface="Lato"/>
                <a:ea typeface="Lato"/>
                <a:cs typeface="Lato"/>
                <a:sym typeface="Lato"/>
              </a:rPr>
              <a:t>In a format of “Overall accuracy/True Positive Accuracy”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8" name="Google Shape;278;p43"/>
          <p:cNvSpPr/>
          <p:nvPr/>
        </p:nvSpPr>
        <p:spPr>
          <a:xfrm>
            <a:off x="5164150" y="3356700"/>
            <a:ext cx="1507200" cy="13449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6"/>
          <p:cNvSpPr txBox="1">
            <a:spLocks noGrp="1"/>
          </p:cNvSpPr>
          <p:nvPr>
            <p:ph type="title" idx="4294967295"/>
          </p:nvPr>
        </p:nvSpPr>
        <p:spPr>
          <a:xfrm>
            <a:off x="535775" y="187416"/>
            <a:ext cx="51972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zh-HK" sz="3600" dirty="0">
                <a:solidFill>
                  <a:schemeClr val="dk1"/>
                </a:solidFill>
              </a:rPr>
              <a:t>Problem statement</a:t>
            </a:r>
            <a:endParaRPr sz="2400" dirty="0"/>
          </a:p>
        </p:txBody>
      </p:sp>
      <p:sp>
        <p:nvSpPr>
          <p:cNvPr id="125" name="Google Shape;125;p26"/>
          <p:cNvSpPr txBox="1">
            <a:spLocks noGrp="1"/>
          </p:cNvSpPr>
          <p:nvPr>
            <p:ph type="title" idx="4294967295"/>
          </p:nvPr>
        </p:nvSpPr>
        <p:spPr>
          <a:xfrm>
            <a:off x="535775" y="1110300"/>
            <a:ext cx="7863000" cy="40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HK" sz="1800" b="0" dirty="0">
                <a:latin typeface="Lato"/>
                <a:ea typeface="Lato"/>
                <a:cs typeface="Lato"/>
                <a:sym typeface="Lato"/>
              </a:rPr>
              <a:t>Due to so many </a:t>
            </a:r>
            <a:r>
              <a:rPr lang="zh-HK" sz="1800" dirty="0">
                <a:latin typeface="Lato"/>
                <a:ea typeface="Lato"/>
                <a:cs typeface="Lato"/>
                <a:sym typeface="Lato"/>
              </a:rPr>
              <a:t>uncertainties</a:t>
            </a:r>
            <a:r>
              <a:rPr lang="zh-HK" sz="1800" b="0" dirty="0">
                <a:latin typeface="Lato"/>
                <a:ea typeface="Lato"/>
                <a:cs typeface="Lato"/>
                <a:sym typeface="Lato"/>
              </a:rPr>
              <a:t> in insurance industry and its low return on investment, it is harder for them to always maintain a competitive position.</a:t>
            </a:r>
            <a:endParaRPr sz="1800" b="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HK" sz="1800" b="0" dirty="0">
                <a:latin typeface="Lato"/>
                <a:ea typeface="Lato"/>
                <a:cs typeface="Lato"/>
                <a:sym typeface="Lato"/>
              </a:rPr>
              <a:t>Our client, a car insurance company, is one of the biggest insurance companies in the past few years. But it suffered from </a:t>
            </a:r>
            <a:r>
              <a:rPr lang="zh-HK" sz="1800" dirty="0">
                <a:latin typeface="Lato"/>
                <a:ea typeface="Lato"/>
                <a:cs typeface="Lato"/>
                <a:sym typeface="Lato"/>
              </a:rPr>
              <a:t>decreasing profit </a:t>
            </a:r>
            <a:r>
              <a:rPr lang="zh-HK" sz="1800" b="0" dirty="0">
                <a:latin typeface="Lato"/>
                <a:ea typeface="Lato"/>
                <a:cs typeface="Lato"/>
                <a:sym typeface="Lato"/>
              </a:rPr>
              <a:t>recently. Therefore, they wanted to hire a predictive analysis team to help them deal with the data and </a:t>
            </a:r>
            <a:r>
              <a:rPr lang="zh-HK" sz="1800" dirty="0">
                <a:latin typeface="Lato"/>
                <a:ea typeface="Lato"/>
                <a:cs typeface="Lato"/>
                <a:sym typeface="Lato"/>
              </a:rPr>
              <a:t>optimize their marketing efforts</a:t>
            </a:r>
            <a:r>
              <a:rPr lang="zh-HK" sz="1800" b="0" dirty="0">
                <a:latin typeface="Lato"/>
                <a:ea typeface="Lato"/>
                <a:cs typeface="Lato"/>
                <a:sym typeface="Lato"/>
              </a:rPr>
              <a:t>.</a:t>
            </a:r>
            <a:endParaRPr sz="1800" b="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zh-HK" sz="1800" b="0" dirty="0">
                <a:latin typeface="Lato"/>
                <a:ea typeface="Lato"/>
                <a:cs typeface="Lato"/>
                <a:sym typeface="Lato"/>
              </a:rPr>
              <a:t>Our team is here to help them</a:t>
            </a:r>
            <a:r>
              <a:rPr lang="zh-HK" sz="1800" dirty="0">
                <a:latin typeface="Lato"/>
                <a:ea typeface="Lato"/>
                <a:cs typeface="Lato"/>
                <a:sym typeface="Lato"/>
              </a:rPr>
              <a:t> find which set of customers the firm should contact to maximize profit</a:t>
            </a:r>
            <a:r>
              <a:rPr lang="zh-HK" sz="1800" b="0" dirty="0">
                <a:latin typeface="Lato"/>
                <a:ea typeface="Lato"/>
                <a:cs typeface="Lato"/>
                <a:sym typeface="Lato"/>
              </a:rPr>
              <a:t>. The solution is aiming to increase their efficiency and earn more profit in order to attain a sustainable development.</a:t>
            </a:r>
            <a:endParaRPr sz="1800" b="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800" b="0"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4"/>
          <p:cNvSpPr txBox="1">
            <a:spLocks noGrp="1"/>
          </p:cNvSpPr>
          <p:nvPr>
            <p:ph type="title" idx="4294967295"/>
          </p:nvPr>
        </p:nvSpPr>
        <p:spPr>
          <a:xfrm>
            <a:off x="461225" y="190675"/>
            <a:ext cx="51972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HK" sz="3600">
                <a:solidFill>
                  <a:schemeClr val="dk1"/>
                </a:solidFill>
              </a:rPr>
              <a:t>QDA</a:t>
            </a:r>
            <a:endParaRPr sz="3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3600">
              <a:solidFill>
                <a:schemeClr val="dk1"/>
              </a:solidFill>
            </a:endParaRPr>
          </a:p>
        </p:txBody>
      </p:sp>
      <p:pic>
        <p:nvPicPr>
          <p:cNvPr id="284" name="Google Shape;28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7650" y="1115450"/>
            <a:ext cx="4464350" cy="3557975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44"/>
          <p:cNvSpPr txBox="1"/>
          <p:nvPr/>
        </p:nvSpPr>
        <p:spPr>
          <a:xfrm>
            <a:off x="6021425" y="1599025"/>
            <a:ext cx="2499600" cy="10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HK" b="1">
                <a:latin typeface="Lato"/>
                <a:ea typeface="Lato"/>
                <a:cs typeface="Lato"/>
                <a:sym typeface="Lato"/>
              </a:rPr>
              <a:t>Predictors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HK">
                <a:latin typeface="Lato"/>
                <a:ea typeface="Lato"/>
                <a:cs typeface="Lato"/>
                <a:sym typeface="Lato"/>
              </a:rPr>
              <a:t>-euribor3m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HK">
                <a:latin typeface="Lato"/>
                <a:ea typeface="Lato"/>
                <a:cs typeface="Lato"/>
                <a:sym typeface="Lato"/>
              </a:rPr>
              <a:t>-profession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HK">
                <a:latin typeface="Lato"/>
                <a:ea typeface="Lato"/>
                <a:cs typeface="Lato"/>
                <a:sym typeface="Lato"/>
              </a:rPr>
              <a:t>-day_of_week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6" name="Google Shape;286;p44"/>
          <p:cNvSpPr txBox="1"/>
          <p:nvPr/>
        </p:nvSpPr>
        <p:spPr>
          <a:xfrm>
            <a:off x="6021425" y="2755800"/>
            <a:ext cx="24996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HK" b="1">
                <a:latin typeface="Lato"/>
                <a:ea typeface="Lato"/>
                <a:cs typeface="Lato"/>
                <a:sym typeface="Lato"/>
              </a:rPr>
              <a:t>Accuracy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HK">
                <a:latin typeface="Lato"/>
                <a:ea typeface="Lato"/>
                <a:cs typeface="Lato"/>
                <a:sym typeface="Lato"/>
              </a:rPr>
              <a:t>Overall acurracy:0.9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HK">
                <a:latin typeface="Lato"/>
                <a:ea typeface="Lato"/>
                <a:cs typeface="Lato"/>
                <a:sym typeface="Lato"/>
              </a:rPr>
              <a:t>Accuracy for “yes”: 0.2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5"/>
          <p:cNvSpPr txBox="1">
            <a:spLocks noGrp="1"/>
          </p:cNvSpPr>
          <p:nvPr>
            <p:ph type="title" idx="4294967295"/>
          </p:nvPr>
        </p:nvSpPr>
        <p:spPr>
          <a:xfrm>
            <a:off x="461225" y="190675"/>
            <a:ext cx="51972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HK" sz="3600">
                <a:solidFill>
                  <a:schemeClr val="dk1"/>
                </a:solidFill>
              </a:rPr>
              <a:t>Classification Overall</a:t>
            </a:r>
            <a:endParaRPr sz="3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3600">
              <a:solidFill>
                <a:schemeClr val="dk1"/>
              </a:solidFill>
            </a:endParaRPr>
          </a:p>
        </p:txBody>
      </p:sp>
      <p:graphicFrame>
        <p:nvGraphicFramePr>
          <p:cNvPr id="292" name="Google Shape;292;p45"/>
          <p:cNvGraphicFramePr/>
          <p:nvPr/>
        </p:nvGraphicFramePr>
        <p:xfrm>
          <a:off x="818250" y="1736300"/>
          <a:ext cx="7239000" cy="792420"/>
        </p:xfrm>
        <a:graphic>
          <a:graphicData uri="http://schemas.openxmlformats.org/drawingml/2006/table">
            <a:tbl>
              <a:tblPr>
                <a:noFill/>
                <a:tableStyleId>{60C6D1F7-C6FB-417B-9BFC-EC13B549D282}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/>
                        <a:t>Model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/>
                        <a:t>Random Forest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/>
                        <a:t>Logistic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/>
                        <a:t>QDA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/>
                        <a:t>Accuracy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/>
                        <a:t>0.9/0.2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/>
                        <a:t>0.82/0.62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/>
                        <a:t>0.9/0.2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93" name="Google Shape;293;p45"/>
          <p:cNvSpPr txBox="1"/>
          <p:nvPr/>
        </p:nvSpPr>
        <p:spPr>
          <a:xfrm>
            <a:off x="1897050" y="3298725"/>
            <a:ext cx="5349900" cy="4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HK">
                <a:latin typeface="Lato"/>
                <a:ea typeface="Lato"/>
                <a:cs typeface="Lato"/>
                <a:sym typeface="Lato"/>
              </a:rPr>
              <a:t>In a format of “Overall accuracy/True Positive Accuracy”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4" name="Google Shape;294;p45"/>
          <p:cNvSpPr/>
          <p:nvPr/>
        </p:nvSpPr>
        <p:spPr>
          <a:xfrm>
            <a:off x="4437750" y="1518325"/>
            <a:ext cx="1749000" cy="13449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D4749897-7CF5-B340-A353-4D7F124C2636}"/>
              </a:ext>
            </a:extLst>
          </p:cNvPr>
          <p:cNvSpPr/>
          <p:nvPr/>
        </p:nvSpPr>
        <p:spPr>
          <a:xfrm>
            <a:off x="1978090" y="3875515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dirty="0">
                <a:latin typeface="Lato" panose="020F0502020204030203" pitchFamily="34" charset="0"/>
              </a:rPr>
              <a:t>Among the 32950 observations of test data, 7075 will respond. With a response rate of 21.47%.</a:t>
            </a:r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6"/>
          <p:cNvSpPr txBox="1">
            <a:spLocks noGrp="1"/>
          </p:cNvSpPr>
          <p:nvPr>
            <p:ph type="title" idx="4294967295"/>
          </p:nvPr>
        </p:nvSpPr>
        <p:spPr>
          <a:xfrm>
            <a:off x="486025" y="0"/>
            <a:ext cx="51972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zh-HK" sz="3600">
                <a:solidFill>
                  <a:schemeClr val="dk1"/>
                </a:solidFill>
              </a:rPr>
              <a:t>Model Framework</a:t>
            </a:r>
            <a:endParaRPr sz="2400"/>
          </a:p>
        </p:txBody>
      </p:sp>
      <p:sp>
        <p:nvSpPr>
          <p:cNvPr id="300" name="Google Shape;300;p46"/>
          <p:cNvSpPr txBox="1"/>
          <p:nvPr/>
        </p:nvSpPr>
        <p:spPr>
          <a:xfrm>
            <a:off x="1200900" y="768000"/>
            <a:ext cx="5496000" cy="43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HK" sz="2400" b="1"/>
              <a:t>Regression</a:t>
            </a:r>
            <a:endParaRPr sz="24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HK" sz="1800" b="1"/>
              <a:t>linear + lasso</a:t>
            </a:r>
            <a:endParaRPr sz="18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zh-HK" sz="1200">
                <a:solidFill>
                  <a:schemeClr val="dk2"/>
                </a:solidFill>
              </a:rPr>
              <a:t>We filter out those who did not respond the company (only need those who made ‘yes’)</a:t>
            </a:r>
            <a:endParaRPr sz="12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zh-HK" sz="1200">
                <a:solidFill>
                  <a:schemeClr val="dk2"/>
                </a:solidFill>
              </a:rPr>
              <a:t>The company got the same profit (-$30) from those who made ‘no’ so they are redundant</a:t>
            </a:r>
            <a:endParaRPr sz="1200">
              <a:solidFill>
                <a:schemeClr val="dk2"/>
              </a:solidFill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zh-HK" sz="1200">
                <a:solidFill>
                  <a:schemeClr val="dk2"/>
                </a:solidFill>
              </a:rPr>
              <a:t>set up a linear regression model and predict the profit using filtered testing data</a:t>
            </a:r>
            <a:endParaRPr sz="1200">
              <a:solidFill>
                <a:schemeClr val="dk2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HK" sz="1200">
                <a:solidFill>
                  <a:schemeClr val="dk2"/>
                </a:solidFill>
              </a:rPr>
              <a:t>lm.fit &lt;- lm(profit ~ custAge + ncampaign + profession + schooling + marital + default + housing + loan + month + poutcome + cons.conf.idx + euribor3m +nr.employed + days_from_last, data=trainwithprofit)</a:t>
            </a:r>
            <a:endParaRPr sz="12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7"/>
          <p:cNvSpPr txBox="1">
            <a:spLocks noGrp="1"/>
          </p:cNvSpPr>
          <p:nvPr>
            <p:ph type="title" idx="4294967295"/>
          </p:nvPr>
        </p:nvSpPr>
        <p:spPr>
          <a:xfrm>
            <a:off x="461225" y="190675"/>
            <a:ext cx="51972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zh-HK" sz="3600">
                <a:solidFill>
                  <a:schemeClr val="dk1"/>
                </a:solidFill>
              </a:rPr>
              <a:t>Analysis Method</a:t>
            </a:r>
            <a:endParaRPr sz="2400"/>
          </a:p>
        </p:txBody>
      </p:sp>
      <p:sp>
        <p:nvSpPr>
          <p:cNvPr id="306" name="Google Shape;306;p47"/>
          <p:cNvSpPr/>
          <p:nvPr/>
        </p:nvSpPr>
        <p:spPr>
          <a:xfrm>
            <a:off x="461225" y="1561475"/>
            <a:ext cx="2736900" cy="392400"/>
          </a:xfrm>
          <a:prstGeom prst="rect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47"/>
          <p:cNvSpPr/>
          <p:nvPr/>
        </p:nvSpPr>
        <p:spPr>
          <a:xfrm>
            <a:off x="3343825" y="1561475"/>
            <a:ext cx="1303800" cy="392400"/>
          </a:xfrm>
          <a:prstGeom prst="rect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47"/>
          <p:cNvSpPr txBox="1"/>
          <p:nvPr/>
        </p:nvSpPr>
        <p:spPr>
          <a:xfrm>
            <a:off x="4998925" y="1546025"/>
            <a:ext cx="960600" cy="4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HK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928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9" name="Google Shape;309;p47"/>
          <p:cNvSpPr txBox="1"/>
          <p:nvPr/>
        </p:nvSpPr>
        <p:spPr>
          <a:xfrm>
            <a:off x="1349375" y="2043625"/>
            <a:ext cx="960600" cy="4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HK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728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0" name="Google Shape;310;p47"/>
          <p:cNvSpPr txBox="1"/>
          <p:nvPr/>
        </p:nvSpPr>
        <p:spPr>
          <a:xfrm>
            <a:off x="3611400" y="2043625"/>
            <a:ext cx="960600" cy="4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HK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200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1" name="Google Shape;311;p47"/>
          <p:cNvSpPr txBox="1"/>
          <p:nvPr/>
        </p:nvSpPr>
        <p:spPr>
          <a:xfrm>
            <a:off x="382175" y="1048425"/>
            <a:ext cx="1539000" cy="4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HK" b="1">
                <a:latin typeface="Lato"/>
                <a:ea typeface="Lato"/>
                <a:cs typeface="Lato"/>
                <a:sym typeface="Lato"/>
              </a:rPr>
              <a:t>Training data set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2" name="Google Shape;312;p47"/>
          <p:cNvSpPr/>
          <p:nvPr/>
        </p:nvSpPr>
        <p:spPr>
          <a:xfrm>
            <a:off x="469800" y="2891950"/>
            <a:ext cx="4529100" cy="392400"/>
          </a:xfrm>
          <a:prstGeom prst="rect">
            <a:avLst/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47"/>
          <p:cNvSpPr txBox="1"/>
          <p:nvPr/>
        </p:nvSpPr>
        <p:spPr>
          <a:xfrm>
            <a:off x="524250" y="2360100"/>
            <a:ext cx="1539000" cy="4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HK" b="1">
                <a:latin typeface="Lato"/>
                <a:ea typeface="Lato"/>
                <a:cs typeface="Lato"/>
                <a:sym typeface="Lato"/>
              </a:rPr>
              <a:t>Testing data set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4" name="Google Shape;314;p47"/>
          <p:cNvSpPr txBox="1"/>
          <p:nvPr/>
        </p:nvSpPr>
        <p:spPr>
          <a:xfrm>
            <a:off x="2173075" y="3427950"/>
            <a:ext cx="960600" cy="4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HK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1601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15" name="Google Shape;315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0200" y="2684275"/>
            <a:ext cx="3733800" cy="60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8"/>
          <p:cNvSpPr txBox="1">
            <a:spLocks noGrp="1"/>
          </p:cNvSpPr>
          <p:nvPr>
            <p:ph type="title" idx="4294967295"/>
          </p:nvPr>
        </p:nvSpPr>
        <p:spPr>
          <a:xfrm>
            <a:off x="461225" y="190675"/>
            <a:ext cx="51972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zh-HK" sz="3600">
                <a:solidFill>
                  <a:schemeClr val="dk1"/>
                </a:solidFill>
              </a:rPr>
              <a:t>Lasso </a:t>
            </a:r>
            <a:endParaRPr sz="2400"/>
          </a:p>
        </p:txBody>
      </p:sp>
      <p:pic>
        <p:nvPicPr>
          <p:cNvPr id="321" name="Google Shape;321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6875" y="1144575"/>
            <a:ext cx="5772150" cy="356235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48"/>
          <p:cNvSpPr txBox="1"/>
          <p:nvPr/>
        </p:nvSpPr>
        <p:spPr>
          <a:xfrm>
            <a:off x="6765050" y="1063825"/>
            <a:ext cx="1642200" cy="26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HK" sz="1800" b="1">
                <a:latin typeface="Lato"/>
                <a:ea typeface="Lato"/>
                <a:cs typeface="Lato"/>
                <a:sym typeface="Lato"/>
              </a:rPr>
              <a:t>Variables:</a:t>
            </a:r>
            <a:endParaRPr sz="1800" b="1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HK">
                <a:latin typeface="Lato"/>
                <a:ea typeface="Lato"/>
                <a:cs typeface="Lato"/>
                <a:sym typeface="Lato"/>
              </a:rPr>
              <a:t>euribor3m,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zh-HK">
                <a:latin typeface="Lato"/>
                <a:ea typeface="Lato"/>
                <a:cs typeface="Lato"/>
                <a:sym typeface="Lato"/>
              </a:rPr>
              <a:t>profession,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zh-HK">
                <a:latin typeface="Lato"/>
                <a:ea typeface="Lato"/>
                <a:cs typeface="Lato"/>
                <a:sym typeface="Lato"/>
              </a:rPr>
              <a:t>schooling,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zh-HK">
                <a:latin typeface="Lato"/>
                <a:ea typeface="Lato"/>
                <a:cs typeface="Lato"/>
                <a:sym typeface="Lato"/>
              </a:rPr>
              <a:t>day_of_week,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HK">
                <a:latin typeface="Lato"/>
                <a:ea typeface="Lato"/>
                <a:cs typeface="Lato"/>
                <a:sym typeface="Lato"/>
              </a:rPr>
              <a:t>nr.employed,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zh-HK">
                <a:latin typeface="Lato"/>
                <a:ea typeface="Lato"/>
                <a:cs typeface="Lato"/>
                <a:sym typeface="Lato"/>
              </a:rPr>
              <a:t>Age_Group,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zh-HK">
                <a:latin typeface="Lato"/>
                <a:ea typeface="Lato"/>
                <a:cs typeface="Lato"/>
                <a:sym typeface="Lato"/>
              </a:rPr>
              <a:t>month,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zh-HK">
                <a:latin typeface="Lato"/>
                <a:ea typeface="Lato"/>
                <a:cs typeface="Lato"/>
                <a:sym typeface="Lato"/>
              </a:rPr>
              <a:t>ncampaign,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zh-HK">
                <a:latin typeface="Lato"/>
                <a:ea typeface="Lato"/>
                <a:cs typeface="Lato"/>
                <a:sym typeface="Lato"/>
              </a:rPr>
              <a:t>cons.conf.idx,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zh-HK">
                <a:latin typeface="Lato"/>
                <a:ea typeface="Lato"/>
                <a:cs typeface="Lato"/>
                <a:sym typeface="Lato"/>
              </a:rPr>
              <a:t>poutcome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9"/>
          <p:cNvSpPr txBox="1">
            <a:spLocks noGrp="1"/>
          </p:cNvSpPr>
          <p:nvPr>
            <p:ph type="title" idx="4294967295"/>
          </p:nvPr>
        </p:nvSpPr>
        <p:spPr>
          <a:xfrm>
            <a:off x="535775" y="0"/>
            <a:ext cx="71679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zh-HK" sz="3600">
                <a:solidFill>
                  <a:schemeClr val="dk1"/>
                </a:solidFill>
              </a:rPr>
              <a:t>Summary of conclusions</a:t>
            </a:r>
            <a:endParaRPr sz="2400"/>
          </a:p>
        </p:txBody>
      </p:sp>
      <p:sp>
        <p:nvSpPr>
          <p:cNvPr id="328" name="Google Shape;328;p49"/>
          <p:cNvSpPr txBox="1">
            <a:spLocks noGrp="1"/>
          </p:cNvSpPr>
          <p:nvPr>
            <p:ph type="title" idx="4294967295"/>
          </p:nvPr>
        </p:nvSpPr>
        <p:spPr>
          <a:xfrm>
            <a:off x="390450" y="595854"/>
            <a:ext cx="8363100" cy="30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065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</a:pPr>
            <a:r>
              <a:rPr lang="en-US" altLang="zh-CN" sz="1800" b="0" dirty="0">
                <a:latin typeface="Lato"/>
                <a:ea typeface="Lato"/>
                <a:cs typeface="Lato"/>
                <a:sym typeface="Lato"/>
              </a:rPr>
              <a:t>1.</a:t>
            </a:r>
            <a:r>
              <a:rPr lang="zh-CN" altLang="en-US" sz="1800" b="0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zh-HK" sz="1800" b="0" dirty="0">
                <a:latin typeface="Lato"/>
                <a:ea typeface="Lato"/>
                <a:cs typeface="Lato"/>
                <a:sym typeface="Lato"/>
              </a:rPr>
              <a:t>Goals and Achievements</a:t>
            </a:r>
            <a:endParaRPr sz="1800" b="0"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 panose="020F0502020204030203" pitchFamily="34" charset="0"/>
              <a:buChar char="●"/>
            </a:pPr>
            <a:r>
              <a:rPr lang="zh-HK" sz="1800" b="0" dirty="0">
                <a:latin typeface="Lato"/>
                <a:ea typeface="Lato"/>
                <a:cs typeface="Lato"/>
                <a:sym typeface="Lato"/>
              </a:rPr>
              <a:t>we try to classify the people into two groups “respond”+”not respond”, then predict how much we could earn from those who “respond”.</a:t>
            </a:r>
            <a:endParaRPr sz="1800" b="0" dirty="0">
              <a:latin typeface="Lato"/>
              <a:ea typeface="Lato"/>
              <a:cs typeface="Lato"/>
              <a:sym typeface="Lato"/>
            </a:endParaRPr>
          </a:p>
          <a:p>
            <a:pPr marL="12065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</a:pPr>
            <a:r>
              <a:rPr lang="en-US" altLang="zh-CN" sz="1800" b="0" dirty="0">
                <a:latin typeface="Lato"/>
                <a:ea typeface="Lato"/>
                <a:cs typeface="Lato"/>
                <a:sym typeface="Lato"/>
              </a:rPr>
              <a:t>2.</a:t>
            </a:r>
            <a:r>
              <a:rPr lang="zh-CN" altLang="en-US" sz="1800" b="0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zh-HK" sz="1800" b="0" dirty="0">
                <a:latin typeface="Lato"/>
                <a:ea typeface="Lato"/>
                <a:cs typeface="Lato"/>
                <a:sym typeface="Lato"/>
              </a:rPr>
              <a:t>Methods</a:t>
            </a:r>
            <a:endParaRPr sz="1800" b="0"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zh-HK" sz="1800" b="0" dirty="0">
                <a:latin typeface="Lato"/>
                <a:ea typeface="Lato"/>
                <a:cs typeface="Lato"/>
                <a:sym typeface="Lato"/>
              </a:rPr>
              <a:t>Using random forest tree and logistic models  to do classification and linear regression to figure out the profit. </a:t>
            </a:r>
            <a:endParaRPr sz="1800" b="0" dirty="0">
              <a:latin typeface="Lato"/>
              <a:ea typeface="Lato"/>
              <a:cs typeface="Lato"/>
              <a:sym typeface="Lato"/>
            </a:endParaRPr>
          </a:p>
          <a:p>
            <a:pPr marL="1143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US" altLang="zh-CN" sz="1800" b="0" dirty="0">
                <a:latin typeface="Lato"/>
                <a:ea typeface="Lato"/>
                <a:cs typeface="Lato"/>
                <a:sym typeface="Lato"/>
              </a:rPr>
              <a:t>3.</a:t>
            </a:r>
            <a:r>
              <a:rPr lang="zh-CN" altLang="en-US" sz="1800" b="0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altLang="zh-CN" sz="1800" b="0" dirty="0">
                <a:latin typeface="Lato"/>
                <a:ea typeface="Lato"/>
                <a:cs typeface="Lato"/>
                <a:sym typeface="Lato"/>
              </a:rPr>
              <a:t>L</a:t>
            </a:r>
            <a:r>
              <a:rPr lang="zh-HK" sz="1800" b="0" dirty="0">
                <a:latin typeface="Lato"/>
                <a:ea typeface="Lato"/>
                <a:cs typeface="Lato"/>
                <a:sym typeface="Lato"/>
              </a:rPr>
              <a:t>imitations</a:t>
            </a:r>
            <a:endParaRPr sz="1800" b="0"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zh-HK" sz="1800" b="0" dirty="0">
                <a:latin typeface="Lato"/>
                <a:ea typeface="Lato"/>
                <a:cs typeface="Lato"/>
                <a:sym typeface="Lato"/>
              </a:rPr>
              <a:t>In the classification part, using classification error is not sufficiently sensitive for tree-growing.  Linear regression is not flexible to recognize complex mode and it is difficult  to add effective interaction items. </a:t>
            </a:r>
            <a:endParaRPr sz="1800" b="0"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zh-HK" sz="1800" b="0" dirty="0">
                <a:latin typeface="Lato"/>
                <a:ea typeface="Lato"/>
                <a:cs typeface="Lato"/>
                <a:sym typeface="Lato"/>
              </a:rPr>
              <a:t>Not inlcude more methods to do comparison</a:t>
            </a:r>
            <a:endParaRPr sz="1800" b="0"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 panose="020F0502020204030203" pitchFamily="34" charset="0"/>
              <a:buChar char="●"/>
            </a:pPr>
            <a:r>
              <a:rPr lang="zh-HK" sz="1800" b="0" dirty="0">
                <a:latin typeface="Lato"/>
                <a:ea typeface="Lato"/>
                <a:cs typeface="Lato"/>
                <a:sym typeface="Lato"/>
              </a:rPr>
              <a:t>Did not have a better solution to which variable should be chosen, even if we have tried to do dimensional reduction.</a:t>
            </a:r>
            <a:r>
              <a:rPr lang="en-US" altLang="zh-HK" sz="1800" b="0" dirty="0">
                <a:latin typeface="Lato"/>
                <a:ea typeface="Lato"/>
                <a:cs typeface="Lato"/>
                <a:sym typeface="Lato"/>
              </a:rPr>
              <a:t/>
            </a:r>
            <a:br>
              <a:rPr lang="en-US" altLang="zh-HK" sz="1800" b="0" dirty="0">
                <a:latin typeface="Lato"/>
                <a:ea typeface="Lato"/>
                <a:cs typeface="Lato"/>
                <a:sym typeface="Lato"/>
              </a:rPr>
            </a:br>
            <a:r>
              <a:rPr lang="en-US" altLang="zh-CN" sz="1800" b="0" dirty="0">
                <a:latin typeface="Lato"/>
                <a:sym typeface="Lato"/>
              </a:rPr>
              <a:t>Lack</a:t>
            </a:r>
            <a:r>
              <a:rPr lang="zh-CN" altLang="en-US" sz="1800" b="0" dirty="0">
                <a:latin typeface="Lato"/>
                <a:sym typeface="Lato"/>
              </a:rPr>
              <a:t> </a:t>
            </a:r>
            <a:r>
              <a:rPr lang="en-US" altLang="zh-CN" sz="1800" b="0" dirty="0">
                <a:latin typeface="Lato"/>
                <a:sym typeface="Lato"/>
              </a:rPr>
              <a:t>of</a:t>
            </a:r>
            <a:r>
              <a:rPr lang="zh-CN" altLang="en-US" sz="1800" b="0" dirty="0">
                <a:latin typeface="Lato"/>
                <a:sym typeface="Lato"/>
              </a:rPr>
              <a:t> </a:t>
            </a:r>
            <a:r>
              <a:rPr lang="en-US" altLang="zh-CN" sz="1800" b="0" dirty="0">
                <a:latin typeface="Lato"/>
                <a:sym typeface="Lato"/>
              </a:rPr>
              <a:t>effective</a:t>
            </a:r>
            <a:r>
              <a:rPr lang="zh-CN" altLang="en-US" sz="1800" b="0" dirty="0">
                <a:latin typeface="Lato"/>
                <a:sym typeface="Lato"/>
              </a:rPr>
              <a:t> </a:t>
            </a:r>
            <a:r>
              <a:rPr lang="en-US" altLang="zh-CN" sz="1800" b="0" dirty="0">
                <a:latin typeface="Lato"/>
                <a:sym typeface="Lato"/>
              </a:rPr>
              <a:t>ways</a:t>
            </a:r>
            <a:r>
              <a:rPr lang="zh-CN" altLang="en-US" sz="1800" b="0" dirty="0">
                <a:latin typeface="Lato"/>
                <a:sym typeface="Lato"/>
              </a:rPr>
              <a:t> </a:t>
            </a:r>
            <a:r>
              <a:rPr lang="en-US" altLang="zh-CN" sz="1800" b="0" dirty="0">
                <a:latin typeface="Lato"/>
                <a:sym typeface="Lato"/>
              </a:rPr>
              <a:t>to</a:t>
            </a:r>
            <a:r>
              <a:rPr lang="zh-CN" altLang="en-US" sz="1800" b="0" dirty="0">
                <a:latin typeface="Lato"/>
                <a:sym typeface="Lato"/>
              </a:rPr>
              <a:t> </a:t>
            </a:r>
            <a:r>
              <a:rPr lang="en-US" altLang="zh-CN" sz="1800" b="0" dirty="0">
                <a:latin typeface="Lato"/>
                <a:sym typeface="Lato"/>
              </a:rPr>
              <a:t>maximize</a:t>
            </a:r>
            <a:r>
              <a:rPr lang="zh-CN" altLang="en-US" sz="1800" b="0" dirty="0">
                <a:latin typeface="Lato"/>
                <a:sym typeface="Lato"/>
              </a:rPr>
              <a:t> </a:t>
            </a:r>
            <a:r>
              <a:rPr lang="en-US" altLang="zh-CN" sz="1800" b="0" dirty="0">
                <a:latin typeface="Lato"/>
                <a:sym typeface="Lato"/>
              </a:rPr>
              <a:t>the</a:t>
            </a:r>
            <a:r>
              <a:rPr lang="zh-CN" altLang="en-US" sz="1800" b="0" dirty="0">
                <a:latin typeface="Lato"/>
                <a:sym typeface="Lato"/>
              </a:rPr>
              <a:t> </a:t>
            </a:r>
            <a:r>
              <a:rPr lang="en-US" altLang="zh-CN" sz="1800" b="0" dirty="0">
                <a:latin typeface="Lato"/>
                <a:sym typeface="Lato"/>
              </a:rPr>
              <a:t>total</a:t>
            </a:r>
            <a:r>
              <a:rPr lang="zh-CN" altLang="en-US" sz="1800" b="0" dirty="0">
                <a:latin typeface="Lato"/>
                <a:sym typeface="Lato"/>
              </a:rPr>
              <a:t> </a:t>
            </a:r>
            <a:r>
              <a:rPr lang="en-US" altLang="zh-CN" sz="1800" b="0" dirty="0">
                <a:latin typeface="Lato"/>
                <a:sym typeface="Lato"/>
              </a:rPr>
              <a:t>profits.</a:t>
            </a:r>
            <a:endParaRPr sz="1800" b="0" dirty="0">
              <a:latin typeface="Lato"/>
              <a:sym typeface="Lato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800" b="0" dirty="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49B3E758-4346-C149-9499-2C85A60E6F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271" y="4836757"/>
            <a:ext cx="137885" cy="155121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0"/>
          <p:cNvSpPr txBox="1">
            <a:spLocks noGrp="1"/>
          </p:cNvSpPr>
          <p:nvPr>
            <p:ph type="title" idx="4294967295"/>
          </p:nvPr>
        </p:nvSpPr>
        <p:spPr>
          <a:xfrm>
            <a:off x="535775" y="78525"/>
            <a:ext cx="51972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zh-HK" sz="3600">
                <a:solidFill>
                  <a:schemeClr val="dk1"/>
                </a:solidFill>
              </a:rPr>
              <a:t>Recommendations</a:t>
            </a:r>
            <a:endParaRPr sz="2400"/>
          </a:p>
        </p:txBody>
      </p:sp>
      <p:sp>
        <p:nvSpPr>
          <p:cNvPr id="334" name="Google Shape;334;p50"/>
          <p:cNvSpPr txBox="1">
            <a:spLocks noGrp="1"/>
          </p:cNvSpPr>
          <p:nvPr>
            <p:ph type="title" idx="4294967295"/>
          </p:nvPr>
        </p:nvSpPr>
        <p:spPr>
          <a:xfrm>
            <a:off x="535775" y="1038000"/>
            <a:ext cx="8325900" cy="30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065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</a:pPr>
            <a:r>
              <a:rPr lang="en-US" altLang="zh-CN" sz="1800" b="0" dirty="0">
                <a:latin typeface="Lato"/>
                <a:ea typeface="Lato"/>
                <a:cs typeface="Lato"/>
                <a:sym typeface="Lato"/>
              </a:rPr>
              <a:t>1.</a:t>
            </a:r>
            <a:r>
              <a:rPr lang="zh-CN" altLang="en-US" sz="1800" b="0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zh-HK" sz="1800" b="0" dirty="0">
                <a:latin typeface="Lato"/>
                <a:ea typeface="Lato"/>
                <a:cs typeface="Lato"/>
                <a:sym typeface="Lato"/>
              </a:rPr>
              <a:t>For future business use</a:t>
            </a:r>
            <a:endParaRPr sz="1800" b="0"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zh-HK" sz="1800" b="0" dirty="0">
                <a:latin typeface="Lato"/>
                <a:ea typeface="Lato"/>
                <a:cs typeface="Lato"/>
                <a:sym typeface="Lato"/>
              </a:rPr>
              <a:t>Euribor 3 month rate, profession and schooling are the most important factors to predict whether the customers would respond. </a:t>
            </a:r>
            <a:endParaRPr sz="1800" b="0"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US" altLang="zh-CN" sz="1800" b="0" dirty="0">
                <a:latin typeface="Lato"/>
                <a:ea typeface="Lato"/>
                <a:cs typeface="Lato"/>
                <a:sym typeface="Lato"/>
              </a:rPr>
              <a:t>Improve</a:t>
            </a:r>
            <a:r>
              <a:rPr lang="zh-CN" altLang="en-US" sz="1800" b="0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altLang="zh-CN" sz="1800" b="0" dirty="0">
                <a:latin typeface="Lato"/>
                <a:ea typeface="Lato"/>
                <a:cs typeface="Lato"/>
                <a:sym typeface="Lato"/>
              </a:rPr>
              <a:t>the</a:t>
            </a:r>
            <a:r>
              <a:rPr lang="zh-CN" altLang="en-US" sz="1800" b="0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zh-HK" sz="1800" b="0" dirty="0">
                <a:latin typeface="Lato"/>
                <a:ea typeface="Lato"/>
                <a:cs typeface="Lato"/>
                <a:sym typeface="Lato"/>
              </a:rPr>
              <a:t> prediction function we could predict how much we could earn</a:t>
            </a:r>
            <a:r>
              <a:rPr lang="zh-CN" altLang="en-US" sz="1800" b="0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altLang="zh-CN" sz="1800" b="0" dirty="0">
                <a:latin typeface="Lato"/>
                <a:ea typeface="Lato"/>
                <a:cs typeface="Lato"/>
                <a:sym typeface="Lato"/>
              </a:rPr>
              <a:t>in</a:t>
            </a:r>
            <a:r>
              <a:rPr lang="zh-CN" altLang="en-US" sz="1800" b="0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altLang="zh-CN" sz="1800" b="0" dirty="0">
                <a:latin typeface="Lato"/>
                <a:ea typeface="Lato"/>
                <a:cs typeface="Lato"/>
                <a:sym typeface="Lato"/>
              </a:rPr>
              <a:t>total.</a:t>
            </a:r>
            <a:endParaRPr sz="1800" b="0"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zh-HK" sz="1800" b="0" dirty="0">
                <a:latin typeface="Lato"/>
                <a:ea typeface="Lato"/>
                <a:cs typeface="Lato"/>
                <a:sym typeface="Lato"/>
              </a:rPr>
              <a:t>Establish a predictive system to help companies make decisions on their target customers.  E.g. promotion list , risk forcast</a:t>
            </a:r>
            <a:endParaRPr sz="1800" b="0" dirty="0">
              <a:latin typeface="Lato"/>
              <a:ea typeface="Lato"/>
              <a:cs typeface="Lato"/>
              <a:sym typeface="Lato"/>
            </a:endParaRPr>
          </a:p>
          <a:p>
            <a:pPr marL="1143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US" altLang="zh-CN" sz="1800" b="0" dirty="0">
                <a:latin typeface="Lato"/>
                <a:ea typeface="Lato"/>
                <a:cs typeface="Lato"/>
                <a:sym typeface="Lato"/>
              </a:rPr>
              <a:t>2.</a:t>
            </a:r>
            <a:r>
              <a:rPr lang="zh-CN" altLang="en-US" sz="1800" b="0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zh-HK" sz="1800" b="0" dirty="0">
                <a:latin typeface="Lato"/>
                <a:ea typeface="Lato"/>
                <a:cs typeface="Lato"/>
                <a:sym typeface="Lato"/>
              </a:rPr>
              <a:t>For future improvements</a:t>
            </a:r>
            <a:endParaRPr sz="1800" b="0"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zh-HK" sz="1800" b="0" dirty="0">
                <a:latin typeface="Lato"/>
                <a:ea typeface="Lato"/>
                <a:cs typeface="Lato"/>
                <a:sym typeface="Lato"/>
              </a:rPr>
              <a:t>Embrace data challenge in the real world, deal with abnormal values</a:t>
            </a:r>
            <a:endParaRPr sz="1800" b="0"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zh-HK" sz="1800" b="0" dirty="0">
                <a:latin typeface="Lato"/>
                <a:ea typeface="Lato"/>
                <a:cs typeface="Lato"/>
                <a:sym typeface="Lato"/>
              </a:rPr>
              <a:t>Improve the skills of applying knowledge in statistics and predictive analysis</a:t>
            </a:r>
            <a:endParaRPr sz="1800" b="0"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zh-HK" sz="1800" b="0" dirty="0">
                <a:latin typeface="Lato"/>
                <a:ea typeface="Lato"/>
                <a:cs typeface="Lato"/>
                <a:sym typeface="Lato"/>
              </a:rPr>
              <a:t>Using different methodology, like reinforcement learning, neural network to improve the model while adding dynamic mechanism to catch up with trend</a:t>
            </a:r>
            <a:endParaRPr sz="1800" b="0"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1"/>
          <p:cNvSpPr txBox="1">
            <a:spLocks noGrp="1"/>
          </p:cNvSpPr>
          <p:nvPr>
            <p:ph type="title"/>
          </p:nvPr>
        </p:nvSpPr>
        <p:spPr>
          <a:xfrm>
            <a:off x="0" y="754200"/>
            <a:ext cx="5274600" cy="363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Thanks for listening</a:t>
            </a:r>
            <a:endParaRPr sz="3400">
              <a:solidFill>
                <a:schemeClr val="lt2"/>
              </a:solidFill>
            </a:endParaRPr>
          </a:p>
        </p:txBody>
      </p:sp>
      <p:pic>
        <p:nvPicPr>
          <p:cNvPr id="340" name="Google Shape;340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754200"/>
            <a:ext cx="4646025" cy="293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7"/>
          <p:cNvSpPr txBox="1"/>
          <p:nvPr/>
        </p:nvSpPr>
        <p:spPr>
          <a:xfrm>
            <a:off x="0" y="0"/>
            <a:ext cx="5329200" cy="10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zh-HK" sz="36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Executive Summary</a:t>
            </a:r>
            <a:endParaRPr sz="2400"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31" name="Google Shape;13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350" y="686975"/>
            <a:ext cx="1280175" cy="132737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7"/>
          <p:cNvSpPr txBox="1"/>
          <p:nvPr/>
        </p:nvSpPr>
        <p:spPr>
          <a:xfrm>
            <a:off x="1506925" y="730400"/>
            <a:ext cx="3065100" cy="11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HK" b="1">
                <a:latin typeface="Lato"/>
                <a:ea typeface="Lato"/>
                <a:cs typeface="Lato"/>
                <a:sym typeface="Lato"/>
              </a:rPr>
              <a:t>Question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HK">
                <a:latin typeface="Lato"/>
                <a:ea typeface="Lato"/>
                <a:cs typeface="Lato"/>
                <a:sym typeface="Lato"/>
              </a:rPr>
              <a:t>Need to determine what customers the company should contact and the profits the company can get from those customers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3" name="Google Shape;13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350" y="2912900"/>
            <a:ext cx="1608225" cy="126955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7"/>
          <p:cNvSpPr txBox="1"/>
          <p:nvPr/>
        </p:nvSpPr>
        <p:spPr>
          <a:xfrm>
            <a:off x="1745250" y="2752425"/>
            <a:ext cx="2691000" cy="17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HK" b="1">
                <a:latin typeface="Lato"/>
                <a:ea typeface="Lato"/>
                <a:cs typeface="Lato"/>
                <a:sym typeface="Lato"/>
              </a:rPr>
              <a:t>Solution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HK">
                <a:latin typeface="Lato"/>
                <a:ea typeface="Lato"/>
                <a:cs typeface="Lato"/>
                <a:sym typeface="Lato"/>
              </a:rPr>
              <a:t>data cleaning; find critical variables; set up a predictive model in order to predict customers’ response and profit; verify the model performance and validation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5" name="Google Shape;135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64225" y="512850"/>
            <a:ext cx="1608225" cy="1603592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7"/>
          <p:cNvSpPr txBox="1"/>
          <p:nvPr/>
        </p:nvSpPr>
        <p:spPr>
          <a:xfrm>
            <a:off x="6512025" y="461300"/>
            <a:ext cx="2560200" cy="17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HK" b="1">
                <a:latin typeface="Lato"/>
                <a:ea typeface="Lato"/>
                <a:cs typeface="Lato"/>
                <a:sym typeface="Lato"/>
              </a:rPr>
              <a:t>Findings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HK">
                <a:latin typeface="Lato"/>
                <a:ea typeface="Lato"/>
                <a:cs typeface="Lato"/>
                <a:sym typeface="Lato"/>
              </a:rPr>
              <a:t>Euribor 3 month rate, profession and schooling are the most important factors to predict whether the customers would respond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7" name="Google Shape;137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64225" y="2743562"/>
            <a:ext cx="1608224" cy="1608224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7"/>
          <p:cNvSpPr txBox="1"/>
          <p:nvPr/>
        </p:nvSpPr>
        <p:spPr>
          <a:xfrm>
            <a:off x="6635050" y="2760125"/>
            <a:ext cx="2437200" cy="18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HK" b="1">
                <a:latin typeface="Lato"/>
                <a:ea typeface="Lato"/>
                <a:cs typeface="Lato"/>
                <a:sym typeface="Lato"/>
              </a:rPr>
              <a:t>Recommendation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zh-HK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Establish a predictive system to help companies make decisions on their target customers; use different methodologies to improve the model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8" descr="一块胶带将提示部分粘在幻灯片上"/>
          <p:cNvPicPr preferRelativeResize="0"/>
          <p:nvPr/>
        </p:nvPicPr>
        <p:blipFill rotWithShape="1">
          <a:blip r:embed="rId4">
            <a:alphaModFix/>
          </a:blip>
          <a:srcRect l="9244" t="5926" r="2118" b="10011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8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HK" sz="3000" b="1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Table of contents</a:t>
            </a:r>
            <a:endParaRPr sz="3000" b="1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6" name="Google Shape;146;p28"/>
          <p:cNvSpPr txBox="1">
            <a:spLocks noGrp="1"/>
          </p:cNvSpPr>
          <p:nvPr>
            <p:ph type="body" idx="4294967295"/>
          </p:nvPr>
        </p:nvSpPr>
        <p:spPr>
          <a:xfrm>
            <a:off x="2855550" y="1377480"/>
            <a:ext cx="3432900" cy="33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zh-HK" sz="1200">
                <a:latin typeface="Raleway"/>
                <a:ea typeface="Raleway"/>
                <a:cs typeface="Raleway"/>
                <a:sym typeface="Raleway"/>
              </a:rPr>
              <a:t>Problem statement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➔"/>
            </a:pPr>
            <a:r>
              <a:rPr lang="zh-HK" sz="1200">
                <a:latin typeface="Raleway"/>
                <a:ea typeface="Raleway"/>
                <a:cs typeface="Raleway"/>
                <a:sym typeface="Raleway"/>
              </a:rPr>
              <a:t>Executive summary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➔"/>
            </a:pPr>
            <a:r>
              <a:rPr lang="zh-HK" sz="1200">
                <a:latin typeface="Raleway"/>
                <a:ea typeface="Raleway"/>
                <a:cs typeface="Raleway"/>
                <a:sym typeface="Raleway"/>
              </a:rPr>
              <a:t>Background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➔"/>
            </a:pPr>
            <a:r>
              <a:rPr lang="zh-HK" sz="1200">
                <a:latin typeface="Raleway"/>
                <a:ea typeface="Raleway"/>
                <a:cs typeface="Raleway"/>
                <a:sym typeface="Raleway"/>
              </a:rPr>
              <a:t>Methodology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zh-HK" sz="1200">
                <a:latin typeface="Raleway"/>
                <a:ea typeface="Raleway"/>
                <a:cs typeface="Raleway"/>
                <a:sym typeface="Raleway"/>
              </a:rPr>
              <a:t>Data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zh-HK" sz="1200">
                <a:latin typeface="Raleway"/>
                <a:ea typeface="Raleway"/>
                <a:cs typeface="Raleway"/>
                <a:sym typeface="Raleway"/>
              </a:rPr>
              <a:t>Descriptive analyses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zh-HK" sz="1200">
                <a:latin typeface="Raleway"/>
                <a:ea typeface="Raleway"/>
                <a:cs typeface="Raleway"/>
                <a:sym typeface="Raleway"/>
              </a:rPr>
              <a:t>Modeling framework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➔"/>
            </a:pPr>
            <a:r>
              <a:rPr lang="zh-HK" sz="1200">
                <a:latin typeface="Raleway"/>
                <a:ea typeface="Raleway"/>
                <a:cs typeface="Raleway"/>
                <a:sym typeface="Raleway"/>
              </a:rPr>
              <a:t>Findings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➔"/>
            </a:pPr>
            <a:r>
              <a:rPr lang="zh-HK" sz="1200">
                <a:latin typeface="Raleway"/>
                <a:ea typeface="Raleway"/>
                <a:cs typeface="Raleway"/>
                <a:sym typeface="Raleway"/>
              </a:rPr>
              <a:t>Summary and conclusions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➔"/>
            </a:pPr>
            <a:r>
              <a:rPr lang="zh-HK" sz="1200">
                <a:latin typeface="Raleway"/>
                <a:ea typeface="Raleway"/>
                <a:cs typeface="Raleway"/>
                <a:sym typeface="Raleway"/>
              </a:rPr>
              <a:t>Recommendations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zh-HK" sz="1200">
                <a:latin typeface="Raleway"/>
                <a:ea typeface="Raleway"/>
                <a:cs typeface="Raleway"/>
                <a:sym typeface="Raleway"/>
              </a:rPr>
              <a:t/>
            </a:r>
            <a:br>
              <a:rPr lang="zh-HK" sz="1200">
                <a:latin typeface="Raleway"/>
                <a:ea typeface="Raleway"/>
                <a:cs typeface="Raleway"/>
                <a:sym typeface="Raleway"/>
              </a:rPr>
            </a:b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>
            <a:spLocks noGrp="1"/>
          </p:cNvSpPr>
          <p:nvPr>
            <p:ph type="body" idx="1"/>
          </p:nvPr>
        </p:nvSpPr>
        <p:spPr>
          <a:xfrm>
            <a:off x="4576850" y="132625"/>
            <a:ext cx="4567200" cy="46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HK" sz="3000" b="1">
                <a:solidFill>
                  <a:schemeClr val="dk1"/>
                </a:solidFill>
              </a:rPr>
              <a:t>Background</a:t>
            </a:r>
            <a:endParaRPr sz="3000" b="1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lang="zh-HK" sz="1400">
                <a:latin typeface="Arial"/>
                <a:ea typeface="Arial"/>
                <a:cs typeface="Arial"/>
                <a:sym typeface="Arial"/>
              </a:rPr>
              <a:t>Fixed cost: $30 per customer. This cost is paid regardless of whether the customer responds or not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lang="zh-HK" sz="1400">
                <a:latin typeface="Arial"/>
                <a:ea typeface="Arial"/>
                <a:cs typeface="Arial"/>
                <a:sym typeface="Arial"/>
              </a:rPr>
              <a:t>Profit: There is a profit only if a customer responds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lang="zh-HK" sz="1400">
                <a:latin typeface="Arial"/>
                <a:ea typeface="Arial"/>
                <a:cs typeface="Arial"/>
                <a:sym typeface="Arial"/>
              </a:rPr>
              <a:t>Data: A historical data set and a list of potential customers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lang="zh-HK" sz="1400">
                <a:latin typeface="Arial"/>
                <a:ea typeface="Arial"/>
                <a:cs typeface="Arial"/>
                <a:sym typeface="Arial"/>
              </a:rPr>
              <a:t>Future: Use this model into similar business scenario and apply it to other appropriate industries </a:t>
            </a:r>
            <a:r>
              <a:rPr lang="zh-HK" sz="1800"/>
              <a:t> </a:t>
            </a:r>
            <a:endParaRPr sz="1800">
              <a:solidFill>
                <a:srgbClr val="000000"/>
              </a:solidFill>
            </a:endParaRPr>
          </a:p>
        </p:txBody>
      </p:sp>
      <p:pic>
        <p:nvPicPr>
          <p:cNvPr id="152" name="Google Shape;15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272051" cy="2349628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9"/>
          <p:cNvSpPr txBox="1">
            <a:spLocks noGrp="1"/>
          </p:cNvSpPr>
          <p:nvPr>
            <p:ph type="body" idx="1"/>
          </p:nvPr>
        </p:nvSpPr>
        <p:spPr>
          <a:xfrm>
            <a:off x="0" y="2652125"/>
            <a:ext cx="4567200" cy="260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lang="zh-HK" sz="1400">
                <a:latin typeface="Arial"/>
                <a:ea typeface="Arial"/>
                <a:cs typeface="Arial"/>
                <a:sym typeface="Arial"/>
              </a:rPr>
              <a:t>Company X is commissioned by an insurance company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lang="zh-HK" sz="1400">
                <a:latin typeface="Arial"/>
                <a:ea typeface="Arial"/>
                <a:cs typeface="Arial"/>
                <a:sym typeface="Arial"/>
              </a:rPr>
              <a:t>Goal: Develop a tool to optimize their marketing efforts by finding which set of customers the firm should contact to maximize their profit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/>
          <p:cNvSpPr txBox="1">
            <a:spLocks noGrp="1"/>
          </p:cNvSpPr>
          <p:nvPr>
            <p:ph type="subTitle" idx="1"/>
          </p:nvPr>
        </p:nvSpPr>
        <p:spPr>
          <a:xfrm>
            <a:off x="252450" y="967000"/>
            <a:ext cx="4045200" cy="383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HK" sz="3000" b="1">
                <a:solidFill>
                  <a:schemeClr val="dk1"/>
                </a:solidFill>
              </a:rPr>
              <a:t>Background</a:t>
            </a:r>
            <a:endParaRPr sz="3000" b="1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zh-HK" sz="1800"/>
              <a:t>Known:</a:t>
            </a:r>
            <a:endParaRPr sz="1800"/>
          </a:p>
          <a:p>
            <a:pPr marL="4572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HK" sz="1800"/>
              <a:t>Historical data set</a:t>
            </a:r>
            <a:endParaRPr sz="1800"/>
          </a:p>
          <a:p>
            <a:pPr marL="4572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HK" sz="1800"/>
              <a:t>Testing data set</a:t>
            </a:r>
            <a:endParaRPr sz="1800"/>
          </a:p>
          <a:p>
            <a:pPr marL="4572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HK" sz="1800"/>
              <a:t>Different variables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zh-HK" sz="1800"/>
              <a:t>Gaps: </a:t>
            </a:r>
            <a:endParaRPr sz="1800"/>
          </a:p>
          <a:p>
            <a:pPr marL="4572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HK" sz="1800"/>
              <a:t>Combine data with response (profit)</a:t>
            </a:r>
            <a:endParaRPr sz="1800"/>
          </a:p>
          <a:p>
            <a:pPr marL="4572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HK" sz="1800"/>
              <a:t>Deal with missing data</a:t>
            </a:r>
            <a:endParaRPr sz="1800"/>
          </a:p>
          <a:p>
            <a:pPr marL="4572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HK" sz="1800"/>
              <a:t>Tech &amp; Business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800"/>
          </a:p>
        </p:txBody>
      </p:sp>
      <p:pic>
        <p:nvPicPr>
          <p:cNvPr id="159" name="Google Shape;15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0"/>
            <a:ext cx="45720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1"/>
          <p:cNvSpPr txBox="1">
            <a:spLocks noGrp="1"/>
          </p:cNvSpPr>
          <p:nvPr>
            <p:ph type="title" idx="4294967295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zh-HK" sz="3600">
                <a:solidFill>
                  <a:schemeClr val="dk1"/>
                </a:solidFill>
              </a:rPr>
              <a:t>Methodology</a:t>
            </a:r>
            <a:endParaRPr sz="2400"/>
          </a:p>
        </p:txBody>
      </p:sp>
      <p:sp>
        <p:nvSpPr>
          <p:cNvPr id="165" name="Google Shape;165;p31"/>
          <p:cNvSpPr txBox="1">
            <a:spLocks noGrp="1"/>
          </p:cNvSpPr>
          <p:nvPr>
            <p:ph type="title" idx="4294967295"/>
          </p:nvPr>
        </p:nvSpPr>
        <p:spPr>
          <a:xfrm>
            <a:off x="535775" y="1480150"/>
            <a:ext cx="5455500" cy="30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AutoNum type="arabicPeriod"/>
            </a:pPr>
            <a:r>
              <a:rPr lang="zh-HK" sz="1800">
                <a:latin typeface="Lato"/>
                <a:ea typeface="Lato"/>
                <a:cs typeface="Lato"/>
                <a:sym typeface="Lato"/>
              </a:rPr>
              <a:t>Data</a:t>
            </a:r>
            <a:r>
              <a:rPr lang="zh-HK" sz="1800" b="0">
                <a:latin typeface="Lato"/>
                <a:ea typeface="Lato"/>
                <a:cs typeface="Lato"/>
                <a:sym typeface="Lato"/>
              </a:rPr>
              <a:t> </a:t>
            </a:r>
            <a:endParaRPr sz="1800" b="0">
              <a:latin typeface="Lato"/>
              <a:ea typeface="Lato"/>
              <a:cs typeface="Lato"/>
              <a:sym typeface="Lato"/>
            </a:endParaRPr>
          </a:p>
          <a:p>
            <a:pPr marL="9144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zh-HK" sz="1800" b="0">
                <a:latin typeface="Lato"/>
                <a:ea typeface="Lato"/>
                <a:cs typeface="Lato"/>
                <a:sym typeface="Lato"/>
              </a:rPr>
              <a:t>Data Description</a:t>
            </a:r>
            <a:endParaRPr sz="1800" b="0">
              <a:latin typeface="Lato"/>
              <a:ea typeface="Lato"/>
              <a:cs typeface="Lato"/>
              <a:sym typeface="Lato"/>
            </a:endParaRPr>
          </a:p>
          <a:p>
            <a:pPr marL="9144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zh-HK" sz="1800" b="0">
                <a:latin typeface="Lato"/>
                <a:ea typeface="Lato"/>
                <a:cs typeface="Lato"/>
                <a:sym typeface="Lato"/>
              </a:rPr>
              <a:t>Data Processing</a:t>
            </a:r>
            <a:endParaRPr sz="1800" b="0"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AutoNum type="arabicPeriod"/>
            </a:pPr>
            <a:r>
              <a:rPr lang="zh-HK" sz="1800">
                <a:latin typeface="Lato"/>
                <a:ea typeface="Lato"/>
                <a:cs typeface="Lato"/>
                <a:sym typeface="Lato"/>
              </a:rPr>
              <a:t>Descriptive analysis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marL="9144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zh-HK" sz="1800" b="0">
                <a:latin typeface="Lato"/>
                <a:ea typeface="Lato"/>
                <a:cs typeface="Lato"/>
                <a:sym typeface="Lato"/>
              </a:rPr>
              <a:t>Relationship+Assumption+Evidence</a:t>
            </a:r>
            <a:endParaRPr sz="1800" b="0"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AutoNum type="arabicPeriod"/>
            </a:pPr>
            <a:r>
              <a:rPr lang="zh-HK" sz="1800">
                <a:latin typeface="Lato"/>
                <a:ea typeface="Lato"/>
                <a:cs typeface="Lato"/>
                <a:sym typeface="Lato"/>
              </a:rPr>
              <a:t>Models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marL="9144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zh-HK" sz="1800" b="0">
                <a:latin typeface="Lato"/>
                <a:ea typeface="Lato"/>
                <a:cs typeface="Lato"/>
                <a:sym typeface="Lato"/>
              </a:rPr>
              <a:t>Classification+Regression</a:t>
            </a:r>
            <a:endParaRPr sz="1800" b="0">
              <a:latin typeface="Lato"/>
              <a:ea typeface="Lato"/>
              <a:cs typeface="Lato"/>
              <a:sym typeface="Lato"/>
            </a:endParaRPr>
          </a:p>
          <a:p>
            <a:pPr marL="9144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zh-HK" sz="1800" b="0">
                <a:latin typeface="Lato"/>
                <a:ea typeface="Lato"/>
                <a:cs typeface="Lato"/>
                <a:sym typeface="Lato"/>
              </a:rPr>
              <a:t>Model selection</a:t>
            </a:r>
            <a:endParaRPr sz="1800" b="0">
              <a:latin typeface="Lato"/>
              <a:ea typeface="Lato"/>
              <a:cs typeface="Lato"/>
              <a:sym typeface="Lato"/>
            </a:endParaRPr>
          </a:p>
          <a:p>
            <a:pPr marL="9144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zh-HK" sz="1800" b="0">
                <a:latin typeface="Lato"/>
                <a:ea typeface="Lato"/>
                <a:cs typeface="Lato"/>
                <a:sym typeface="Lato"/>
              </a:rPr>
              <a:t>Model evaluation</a:t>
            </a:r>
            <a:endParaRPr sz="1800" b="0">
              <a:latin typeface="Lato"/>
              <a:ea typeface="Lato"/>
              <a:cs typeface="Lato"/>
              <a:sym typeface="Lato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800" b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800" b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HK">
                <a:solidFill>
                  <a:schemeClr val="dk1"/>
                </a:solidFill>
              </a:rPr>
              <a:t>Data--description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71" name="Google Shape;17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03575"/>
            <a:ext cx="4645408" cy="378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0208" y="1203575"/>
            <a:ext cx="4041391" cy="2901512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32"/>
          <p:cNvSpPr txBox="1"/>
          <p:nvPr/>
        </p:nvSpPr>
        <p:spPr>
          <a:xfrm>
            <a:off x="4966675" y="4257475"/>
            <a:ext cx="4036500" cy="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HK">
                <a:latin typeface="Lato"/>
                <a:ea typeface="Lato"/>
                <a:cs typeface="Lato"/>
                <a:sym typeface="Lato"/>
              </a:rPr>
              <a:t>missing values?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HK" b="1">
                <a:solidFill>
                  <a:srgbClr val="F46524"/>
                </a:solidFill>
              </a:rPr>
              <a:t>Data distribution &amp; exploration</a:t>
            </a:r>
            <a:r>
              <a:rPr lang="zh-HK" b="1">
                <a:solidFill>
                  <a:srgbClr val="B45F06"/>
                </a:solidFill>
              </a:rPr>
              <a:t> </a:t>
            </a:r>
            <a:endParaRPr b="1">
              <a:solidFill>
                <a:srgbClr val="B45F06"/>
              </a:solidFill>
            </a:endParaRPr>
          </a:p>
        </p:txBody>
      </p:sp>
      <p:pic>
        <p:nvPicPr>
          <p:cNvPr id="179" name="Google Shape;17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4516575" cy="275505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33"/>
          <p:cNvSpPr txBox="1"/>
          <p:nvPr/>
        </p:nvSpPr>
        <p:spPr>
          <a:xfrm>
            <a:off x="5197325" y="3882600"/>
            <a:ext cx="3862800" cy="4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HK" sz="1200" b="1">
                <a:solidFill>
                  <a:schemeClr val="dk1"/>
                </a:solidFill>
              </a:rPr>
              <a:t>custAge after binning</a:t>
            </a:r>
            <a:endParaRPr sz="12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33"/>
          <p:cNvSpPr txBox="1"/>
          <p:nvPr/>
        </p:nvSpPr>
        <p:spPr>
          <a:xfrm>
            <a:off x="369050" y="3851850"/>
            <a:ext cx="4459200" cy="4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HK" b="1"/>
              <a:t>custAge with response</a:t>
            </a:r>
            <a:endParaRPr b="1"/>
          </a:p>
        </p:txBody>
      </p:sp>
      <p:pic>
        <p:nvPicPr>
          <p:cNvPr id="182" name="Google Shape;18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0675" y="1017725"/>
            <a:ext cx="4130000" cy="275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1273</Words>
  <Application>Microsoft Office PowerPoint</Application>
  <PresentationFormat>On-screen Show (16:9)</PresentationFormat>
  <Paragraphs>216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Raleway</vt:lpstr>
      <vt:lpstr>Courier New</vt:lpstr>
      <vt:lpstr>Lato</vt:lpstr>
      <vt:lpstr>Garamond</vt:lpstr>
      <vt:lpstr>Swiss</vt:lpstr>
      <vt:lpstr>Simple Light</vt:lpstr>
      <vt:lpstr>Efficient Marketing Prediction</vt:lpstr>
      <vt:lpstr>Problem statement</vt:lpstr>
      <vt:lpstr>PowerPoint Presentation</vt:lpstr>
      <vt:lpstr>PowerPoint Presentation</vt:lpstr>
      <vt:lpstr>PowerPoint Presentation</vt:lpstr>
      <vt:lpstr>PowerPoint Presentation</vt:lpstr>
      <vt:lpstr>Methodology</vt:lpstr>
      <vt:lpstr>Data--description</vt:lpstr>
      <vt:lpstr>Data distribution &amp; exploration </vt:lpstr>
      <vt:lpstr>Data distribution &amp; exploration </vt:lpstr>
      <vt:lpstr>Data distribution &amp; exploration </vt:lpstr>
      <vt:lpstr>Data distribution &amp; exploration </vt:lpstr>
      <vt:lpstr>Data--Processing</vt:lpstr>
      <vt:lpstr>Descriptive Analysis</vt:lpstr>
      <vt:lpstr>Model Framework</vt:lpstr>
      <vt:lpstr>Classification</vt:lpstr>
      <vt:lpstr>Analysis Method</vt:lpstr>
      <vt:lpstr>Random Forest</vt:lpstr>
      <vt:lpstr>Logistic models</vt:lpstr>
      <vt:lpstr>QDA </vt:lpstr>
      <vt:lpstr>Classification Overall </vt:lpstr>
      <vt:lpstr>Model Framework</vt:lpstr>
      <vt:lpstr>Analysis Method</vt:lpstr>
      <vt:lpstr>Lasso </vt:lpstr>
      <vt:lpstr>Summary of conclusions</vt:lpstr>
      <vt:lpstr>Recommendations</vt:lpstr>
      <vt:lpstr>Thanks for listening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Efficient Marketing Prediction</dc:title>
  <cp:lastModifiedBy>qianma@indiana.edu</cp:lastModifiedBy>
  <cp:revision>9</cp:revision>
  <dcterms:modified xsi:type="dcterms:W3CDTF">2019-04-25T15:53:37Z</dcterms:modified>
</cp:coreProperties>
</file>