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660066"/>
    <a:srgbClr val="3399FF"/>
    <a:srgbClr val="44FFF5"/>
    <a:srgbClr val="00C6BB"/>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23163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98102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el estilo de texto del patrón</a:t>
            </a:r>
          </a:p>
        </p:txBody>
      </p:sp>
      <p:sp>
        <p:nvSpPr>
          <p:cNvPr id="4" name="Date Placeholder 3"/>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294857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el estilo de texto del patrón</a:t>
            </a:r>
          </a:p>
        </p:txBody>
      </p:sp>
      <p:sp>
        <p:nvSpPr>
          <p:cNvPr id="2" name="Date Placeholder 1"/>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4110358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2866848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31336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51463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71828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98696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22591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3685204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41355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CA34CF7-5ABB-4620-B6B7-0EEDDD8EB9B3}" type="datetimeFigureOut">
              <a:rPr lang="es-MX" smtClean="0"/>
              <a:t>24/02/2022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107501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8CA34CF7-5ABB-4620-B6B7-0EEDDD8EB9B3}" type="datetimeFigureOut">
              <a:rPr lang="es-MX" smtClean="0"/>
              <a:t>24/02/2022</a:t>
            </a:fld>
            <a:endParaRPr lang="es-MX" dirty="0"/>
          </a:p>
        </p:txBody>
      </p:sp>
      <p:sp>
        <p:nvSpPr>
          <p:cNvPr id="6" name="Footer Placeholder 5"/>
          <p:cNvSpPr>
            <a:spLocks noGrp="1"/>
          </p:cNvSpPr>
          <p:nvPr>
            <p:ph type="ftr" sz="quarter" idx="11"/>
          </p:nvPr>
        </p:nvSpPr>
        <p:spPr>
          <a:xfrm>
            <a:off x="590396" y="6041362"/>
            <a:ext cx="3295413" cy="365125"/>
          </a:xfrm>
        </p:spPr>
        <p:txBody>
          <a:bodyPr/>
          <a:lstStyle/>
          <a:p>
            <a:endParaRPr lang="es-MX" dirty="0"/>
          </a:p>
        </p:txBody>
      </p:sp>
      <p:sp>
        <p:nvSpPr>
          <p:cNvPr id="7" name="Slide Number Placeholder 6"/>
          <p:cNvSpPr>
            <a:spLocks noGrp="1"/>
          </p:cNvSpPr>
          <p:nvPr>
            <p:ph type="sldNum" sz="quarter" idx="12"/>
          </p:nvPr>
        </p:nvSpPr>
        <p:spPr>
          <a:xfrm>
            <a:off x="4862689" y="5915888"/>
            <a:ext cx="1062155" cy="490599"/>
          </a:xfrm>
        </p:spPr>
        <p:txBody>
          <a:bodyPr/>
          <a:lstStyle/>
          <a:p>
            <a:fld id="{9FC0BFC7-9195-41BB-B7AD-F567885A26D7}" type="slidenum">
              <a:rPr lang="es-MX" smtClean="0"/>
              <a:t>‹#›</a:t>
            </a:fld>
            <a:endParaRPr lang="es-MX" dirty="0"/>
          </a:p>
        </p:txBody>
      </p:sp>
    </p:spTree>
    <p:extLst>
      <p:ext uri="{BB962C8B-B14F-4D97-AF65-F5344CB8AC3E}">
        <p14:creationId xmlns:p14="http://schemas.microsoft.com/office/powerpoint/2010/main" val="226025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CA34CF7-5ABB-4620-B6B7-0EEDDD8EB9B3}" type="datetimeFigureOut">
              <a:rPr lang="es-MX" smtClean="0"/>
              <a:t>24/02/2022</a:t>
            </a:fld>
            <a:endParaRPr lang="es-MX"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FC0BFC7-9195-41BB-B7AD-F567885A26D7}" type="slidenum">
              <a:rPr lang="es-MX" smtClean="0"/>
              <a:t>‹#›</a:t>
            </a:fld>
            <a:endParaRPr lang="es-MX" dirty="0"/>
          </a:p>
        </p:txBody>
      </p:sp>
    </p:spTree>
    <p:extLst>
      <p:ext uri="{BB962C8B-B14F-4D97-AF65-F5344CB8AC3E}">
        <p14:creationId xmlns:p14="http://schemas.microsoft.com/office/powerpoint/2010/main" val="303580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aprenderaprogramar.com/index.php?option=com_content&amp;view=article&amp;id=707:ies-css-un-lenguaje-de-programacion-ipara-que-sirve-diferencias-entre-html-css-php-asp-cu01004d&amp;catid=75&amp;Itemid=203"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7.xml"/><Relationship Id="rId6" Type="http://schemas.openxmlformats.org/officeDocument/2006/relationships/hyperlink" Target="https://hackr.io/blog/difference-between-css-css2-and-css3" TargetMode="External"/><Relationship Id="rId5" Type="http://schemas.openxmlformats.org/officeDocument/2006/relationships/hyperlink" Target="https://conectasoftware.com/glosario/css/" TargetMode="External"/><Relationship Id="rId4" Type="http://schemas.openxmlformats.org/officeDocument/2006/relationships/hyperlink" Target="https://openwebinars.net/blog/cambios-css-y-css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834720" y="4561516"/>
            <a:ext cx="1947135" cy="1220608"/>
          </a:xfrm>
          <a:prstGeom prst="rect">
            <a:avLst/>
          </a:prstGeom>
          <a:noFill/>
          <a:ln w="38100">
            <a:noFill/>
            <a:prstDash val="lgDash"/>
          </a:ln>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7200" dirty="0"/>
              <a:t>CSS</a:t>
            </a:r>
          </a:p>
        </p:txBody>
      </p:sp>
      <p:sp>
        <p:nvSpPr>
          <p:cNvPr id="5" name="Subtítulo 2"/>
          <p:cNvSpPr txBox="1">
            <a:spLocks/>
          </p:cNvSpPr>
          <p:nvPr/>
        </p:nvSpPr>
        <p:spPr>
          <a:xfrm>
            <a:off x="6029452" y="4779496"/>
            <a:ext cx="5504738" cy="1599952"/>
          </a:xfrm>
          <a:prstGeom prst="rect">
            <a:avLst/>
          </a:prstGeom>
          <a:solidFill>
            <a:srgbClr val="3399FF">
              <a:alpha val="50196"/>
            </a:srgbClr>
          </a:solidFill>
          <a:ln w="38100">
            <a:solidFill>
              <a:srgbClr val="00C6BB"/>
            </a:solidFill>
            <a:prstDash val="lgDash"/>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s-MX" sz="2400" dirty="0"/>
              <a:t>Presentado por:</a:t>
            </a:r>
          </a:p>
          <a:p>
            <a:pPr marL="0" indent="0">
              <a:buNone/>
            </a:pPr>
            <a:r>
              <a:rPr lang="es-MX" sz="2400" dirty="0"/>
              <a:t>-César Adrián Guerrero Flores</a:t>
            </a:r>
          </a:p>
          <a:p>
            <a:pPr marL="0" indent="0">
              <a:buNone/>
            </a:pPr>
            <a:r>
              <a:rPr lang="es-MX" sz="2400" dirty="0"/>
              <a:t>-Juan Kaleb Rodríguez Esparza</a:t>
            </a:r>
          </a:p>
        </p:txBody>
      </p:sp>
      <p:sp>
        <p:nvSpPr>
          <p:cNvPr id="9" name="Recortar y redondear rectángulo de esquina sencilla 8"/>
          <p:cNvSpPr/>
          <p:nvPr/>
        </p:nvSpPr>
        <p:spPr>
          <a:xfrm rot="16200000">
            <a:off x="9882689" y="132676"/>
            <a:ext cx="2441989" cy="2176630"/>
          </a:xfrm>
          <a:prstGeom prst="snipRoundRect">
            <a:avLst>
              <a:gd name="adj1" fmla="val 50000"/>
              <a:gd name="adj2" fmla="val 0"/>
            </a:avLst>
          </a:prstGeom>
          <a:solidFill>
            <a:srgbClr val="3399FF">
              <a:alpha val="50196"/>
            </a:srgbClr>
          </a:solidFill>
          <a:ln w="38100">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Imagen 9"/>
          <p:cNvPicPr>
            <a:picLocks noChangeAspect="1"/>
          </p:cNvPicPr>
          <p:nvPr/>
        </p:nvPicPr>
        <p:blipFill rotWithShape="1">
          <a:blip r:embed="rId2">
            <a:clrChange>
              <a:clrFrom>
                <a:srgbClr val="000000"/>
              </a:clrFrom>
              <a:clrTo>
                <a:srgbClr val="000000">
                  <a:alpha val="0"/>
                </a:srgbClr>
              </a:clrTo>
            </a:clrChange>
          </a:blip>
          <a:srcRect t="19248"/>
          <a:stretch/>
        </p:blipFill>
        <p:spPr>
          <a:xfrm>
            <a:off x="1507563" y="1094782"/>
            <a:ext cx="2601450" cy="2963788"/>
          </a:xfrm>
          <a:prstGeom prst="rect">
            <a:avLst/>
          </a:prstGeom>
        </p:spPr>
      </p:pic>
      <p:pic>
        <p:nvPicPr>
          <p:cNvPr id="12" name="Imagen 11"/>
          <p:cNvPicPr>
            <a:picLocks noChangeAspect="1"/>
          </p:cNvPicPr>
          <p:nvPr/>
        </p:nvPicPr>
        <p:blipFill>
          <a:blip r:embed="rId3"/>
          <a:stretch>
            <a:fillRect/>
          </a:stretch>
        </p:blipFill>
        <p:spPr>
          <a:xfrm>
            <a:off x="10275545" y="118333"/>
            <a:ext cx="1790950" cy="1952898"/>
          </a:xfrm>
          <a:prstGeom prst="rect">
            <a:avLst/>
          </a:prstGeom>
        </p:spPr>
      </p:pic>
      <p:sp>
        <p:nvSpPr>
          <p:cNvPr id="13" name="Subtítulo 2"/>
          <p:cNvSpPr txBox="1">
            <a:spLocks/>
          </p:cNvSpPr>
          <p:nvPr/>
        </p:nvSpPr>
        <p:spPr>
          <a:xfrm>
            <a:off x="6029452" y="3128196"/>
            <a:ext cx="5504738" cy="1126892"/>
          </a:xfrm>
          <a:prstGeom prst="rect">
            <a:avLst/>
          </a:prstGeom>
          <a:noFill/>
          <a:ln w="38100">
            <a:solidFill>
              <a:srgbClr val="44FFF5">
                <a:alpha val="58824"/>
              </a:srgbClr>
            </a:solidFill>
            <a:prstDash val="dash"/>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s-MX" sz="2400" dirty="0">
                <a:latin typeface="Calibri" panose="020F0502020204030204" pitchFamily="34" charset="0"/>
                <a:cs typeface="Calibri" panose="020F0502020204030204" pitchFamily="34" charset="0"/>
              </a:rPr>
              <a:t>Materia: Programación Web Front </a:t>
            </a:r>
            <a:r>
              <a:rPr lang="en-US" sz="2400" dirty="0">
                <a:latin typeface="Calibri" panose="020F0502020204030204" pitchFamily="34" charset="0"/>
                <a:cs typeface="Calibri" panose="020F0502020204030204" pitchFamily="34" charset="0"/>
              </a:rPr>
              <a:t>End</a:t>
            </a:r>
          </a:p>
          <a:p>
            <a:pPr marL="0" indent="0">
              <a:buNone/>
            </a:pPr>
            <a:r>
              <a:rPr lang="es-MX" sz="2400" dirty="0">
                <a:latin typeface="Calibri" panose="020F0502020204030204" pitchFamily="34" charset="0"/>
                <a:cs typeface="Calibri" panose="020F0502020204030204" pitchFamily="34" charset="0"/>
              </a:rPr>
              <a:t>Docente: Carlos Humberto Rubio Rascón</a:t>
            </a:r>
          </a:p>
        </p:txBody>
      </p:sp>
    </p:spTree>
    <p:extLst>
      <p:ext uri="{BB962C8B-B14F-4D97-AF65-F5344CB8AC3E}">
        <p14:creationId xmlns:p14="http://schemas.microsoft.com/office/powerpoint/2010/main" val="188837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53034" y="172121"/>
            <a:ext cx="3558988" cy="769441"/>
          </a:xfrm>
          <a:prstGeom prst="rect">
            <a:avLst/>
          </a:prstGeom>
          <a:noFill/>
        </p:spPr>
        <p:txBody>
          <a:bodyPr wrap="none" rtlCol="0">
            <a:spAutoFit/>
          </a:bodyPr>
          <a:lstStyle/>
          <a:p>
            <a:r>
              <a:rPr lang="es-MX" sz="4400" dirty="0"/>
              <a:t>Referencias:</a:t>
            </a:r>
            <a:endParaRPr lang="en-US" sz="4400" dirty="0"/>
          </a:p>
        </p:txBody>
      </p:sp>
      <p:sp>
        <p:nvSpPr>
          <p:cNvPr id="4" name="CuadroTexto 3"/>
          <p:cNvSpPr txBox="1"/>
          <p:nvPr/>
        </p:nvSpPr>
        <p:spPr>
          <a:xfrm>
            <a:off x="753034" y="1183549"/>
            <a:ext cx="10897498" cy="5324535"/>
          </a:xfrm>
          <a:prstGeom prst="rect">
            <a:avLst/>
          </a:prstGeom>
          <a:solidFill>
            <a:schemeClr val="bg1">
              <a:alpha val="50196"/>
            </a:schemeClr>
          </a:solidFill>
          <a:ln w="19050">
            <a:solidFill>
              <a:schemeClr val="tx1">
                <a:lumMod val="95000"/>
              </a:schemeClr>
            </a:solidFill>
            <a:prstDash val="lgDash"/>
          </a:ln>
        </p:spPr>
        <p:txBody>
          <a:bodyPr wrap="square" rtlCol="0">
            <a:spAutoFit/>
          </a:bodyPr>
          <a:lstStyle/>
          <a:p>
            <a:r>
              <a:rPr lang="es-MX" sz="2000" dirty="0"/>
              <a:t>-CSS: </a:t>
            </a:r>
            <a:r>
              <a:rPr lang="es-MX" sz="2000" dirty="0" err="1"/>
              <a:t>Cascading</a:t>
            </a:r>
            <a:r>
              <a:rPr lang="es-MX" sz="2000" dirty="0"/>
              <a:t> Style </a:t>
            </a:r>
            <a:r>
              <a:rPr lang="es-MX" sz="2000" dirty="0" err="1"/>
              <a:t>Sheets</a:t>
            </a:r>
            <a:r>
              <a:rPr lang="es-MX" sz="2000" dirty="0"/>
              <a:t> | MDN</a:t>
            </a:r>
          </a:p>
          <a:p>
            <a:r>
              <a:rPr lang="es-MX" sz="2000" dirty="0">
                <a:hlinkClick r:id="rId2"/>
              </a:rPr>
              <a:t>https://developer.mozilla.org/en-US/docs/Web/CSS</a:t>
            </a:r>
            <a:endParaRPr lang="es-MX" sz="2000" dirty="0"/>
          </a:p>
          <a:p>
            <a:endParaRPr lang="es-MX" sz="2000" dirty="0"/>
          </a:p>
          <a:p>
            <a:r>
              <a:rPr lang="es-MX" sz="2000" dirty="0"/>
              <a:t>-¿Es CSS un lenguaje de programación? ¿Para qué sirve? Diferencias de HTML, CSS, PHP, ASP... (CU01004D)</a:t>
            </a:r>
          </a:p>
          <a:p>
            <a:r>
              <a:rPr lang="es-MX" sz="2000" dirty="0">
                <a:hlinkClick r:id="rId3"/>
              </a:rPr>
              <a:t>https://www.aprenderaprogramar.com/index.php?option=com_content&amp;view=article&amp;id=707:ies-css-un-lenguaje-de-programacion-ipara-que-sirve-diferencias-entre-html-css-php-asp-cu01004d&amp;catid=75&amp;Itemid=203</a:t>
            </a:r>
            <a:endParaRPr lang="es-MX" sz="2000" dirty="0"/>
          </a:p>
          <a:p>
            <a:endParaRPr lang="es-MX" sz="2000" dirty="0"/>
          </a:p>
          <a:p>
            <a:r>
              <a:rPr lang="es-MX" sz="2000" dirty="0"/>
              <a:t>-Cambios entre CSS y CSS3 | </a:t>
            </a:r>
            <a:r>
              <a:rPr lang="es-MX" sz="2000" dirty="0" err="1"/>
              <a:t>OpenWebinars</a:t>
            </a:r>
            <a:endParaRPr lang="es-MX" sz="2000" dirty="0"/>
          </a:p>
          <a:p>
            <a:r>
              <a:rPr lang="es-MX" sz="2000" dirty="0">
                <a:hlinkClick r:id="rId4"/>
              </a:rPr>
              <a:t>https://openwebinars.net/blog/cambios-css-y-css3/</a:t>
            </a:r>
            <a:endParaRPr lang="es-MX" sz="2000" dirty="0"/>
          </a:p>
          <a:p>
            <a:endParaRPr lang="es-MX" sz="2000" dirty="0"/>
          </a:p>
          <a:p>
            <a:r>
              <a:rPr lang="es-MX" sz="2000" dirty="0"/>
              <a:t>-CSS - Conecta Software</a:t>
            </a:r>
          </a:p>
          <a:p>
            <a:r>
              <a:rPr lang="es-MX" sz="2000" dirty="0">
                <a:hlinkClick r:id="rId5"/>
              </a:rPr>
              <a:t>https://conectasoftware.com/glosario/css/</a:t>
            </a:r>
            <a:endParaRPr lang="es-MX" sz="2000" dirty="0"/>
          </a:p>
          <a:p>
            <a:endParaRPr lang="es-MX" sz="2000" dirty="0"/>
          </a:p>
          <a:p>
            <a:r>
              <a:rPr lang="es-MX" sz="2000" dirty="0"/>
              <a:t>-</a:t>
            </a:r>
            <a:r>
              <a:rPr lang="en-US" sz="2000" dirty="0"/>
              <a:t>What is CSS? Difference Between CSS, CSS2 And CSS3</a:t>
            </a:r>
            <a:endParaRPr lang="es-MX" sz="2000" dirty="0"/>
          </a:p>
          <a:p>
            <a:r>
              <a:rPr lang="es-MX" sz="2000" dirty="0">
                <a:hlinkClick r:id="rId6"/>
              </a:rPr>
              <a:t>https://hackr.io/blog/difference-between-css-css2-and-css3</a:t>
            </a:r>
            <a:endParaRPr lang="es-MX" sz="2000" dirty="0"/>
          </a:p>
        </p:txBody>
      </p:sp>
    </p:spTree>
    <p:extLst>
      <p:ext uri="{BB962C8B-B14F-4D97-AF65-F5344CB8AC3E}">
        <p14:creationId xmlns:p14="http://schemas.microsoft.com/office/powerpoint/2010/main" val="423365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3337" y="333486"/>
            <a:ext cx="7885492" cy="769441"/>
          </a:xfrm>
          <a:prstGeom prst="rect">
            <a:avLst/>
          </a:prstGeom>
          <a:noFill/>
        </p:spPr>
        <p:txBody>
          <a:bodyPr wrap="none" rtlCol="0">
            <a:spAutoFit/>
          </a:bodyPr>
          <a:lstStyle/>
          <a:p>
            <a:r>
              <a:rPr lang="es-MX" sz="4400" dirty="0"/>
              <a:t>CSS: </a:t>
            </a:r>
            <a:r>
              <a:rPr lang="en-US" sz="4400" dirty="0"/>
              <a:t>Cascading</a:t>
            </a:r>
            <a:r>
              <a:rPr lang="es-MX" sz="4400" dirty="0"/>
              <a:t> Style </a:t>
            </a:r>
            <a:r>
              <a:rPr lang="en-US" sz="4400" dirty="0"/>
              <a:t>Sheets</a:t>
            </a:r>
          </a:p>
        </p:txBody>
      </p:sp>
      <p:sp>
        <p:nvSpPr>
          <p:cNvPr id="3" name="CuadroTexto 2"/>
          <p:cNvSpPr txBox="1"/>
          <p:nvPr/>
        </p:nvSpPr>
        <p:spPr>
          <a:xfrm>
            <a:off x="580913" y="2280620"/>
            <a:ext cx="5647765" cy="3046988"/>
          </a:xfrm>
          <a:prstGeom prst="rect">
            <a:avLst/>
          </a:prstGeom>
          <a:solidFill>
            <a:schemeClr val="accent4">
              <a:lumMod val="50000"/>
              <a:alpha val="50196"/>
            </a:schemeClr>
          </a:solidFill>
          <a:ln w="19050">
            <a:solidFill>
              <a:schemeClr val="accent4"/>
            </a:solidFill>
            <a:prstDash val="lgDash"/>
          </a:ln>
        </p:spPr>
        <p:txBody>
          <a:bodyPr wrap="square" rtlCol="0">
            <a:spAutoFit/>
          </a:bodyPr>
          <a:lstStyle/>
          <a:p>
            <a:r>
              <a:rPr lang="es-MX" sz="2400" dirty="0"/>
              <a:t>-CSS es un lenguaje de estilos utilizado para definir la presentación de un documento escrito en HTML o XML, entre otros.</a:t>
            </a:r>
          </a:p>
          <a:p>
            <a:endParaRPr lang="es-MX" sz="2400" dirty="0"/>
          </a:p>
          <a:p>
            <a:endParaRPr lang="es-MX" sz="2400" dirty="0"/>
          </a:p>
          <a:p>
            <a:r>
              <a:rPr lang="es-MX" sz="2400" dirty="0"/>
              <a:t>-No es un lenguaje de programación.</a:t>
            </a:r>
          </a:p>
        </p:txBody>
      </p:sp>
      <p:pic>
        <p:nvPicPr>
          <p:cNvPr id="8" name="Imagen 7"/>
          <p:cNvPicPr>
            <a:picLocks noChangeAspect="1"/>
          </p:cNvPicPr>
          <p:nvPr/>
        </p:nvPicPr>
        <p:blipFill>
          <a:blip r:embed="rId2"/>
          <a:stretch>
            <a:fillRect/>
          </a:stretch>
        </p:blipFill>
        <p:spPr>
          <a:xfrm>
            <a:off x="6841864" y="1496062"/>
            <a:ext cx="4427005" cy="4904920"/>
          </a:xfrm>
          <a:prstGeom prst="rect">
            <a:avLst/>
          </a:prstGeom>
        </p:spPr>
      </p:pic>
    </p:spTree>
    <p:extLst>
      <p:ext uri="{BB962C8B-B14F-4D97-AF65-F5344CB8AC3E}">
        <p14:creationId xmlns:p14="http://schemas.microsoft.com/office/powerpoint/2010/main" val="92635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3337" y="333486"/>
            <a:ext cx="4833374" cy="769441"/>
          </a:xfrm>
          <a:prstGeom prst="rect">
            <a:avLst/>
          </a:prstGeom>
          <a:noFill/>
        </p:spPr>
        <p:txBody>
          <a:bodyPr wrap="none" rtlCol="0">
            <a:spAutoFit/>
          </a:bodyPr>
          <a:lstStyle/>
          <a:p>
            <a:r>
              <a:rPr lang="es-MX" sz="4400" dirty="0"/>
              <a:t>Versiones de CSS</a:t>
            </a:r>
            <a:endParaRPr lang="en-US" sz="4400" dirty="0"/>
          </a:p>
        </p:txBody>
      </p:sp>
      <p:sp>
        <p:nvSpPr>
          <p:cNvPr id="3" name="CuadroTexto 2"/>
          <p:cNvSpPr txBox="1"/>
          <p:nvPr/>
        </p:nvSpPr>
        <p:spPr>
          <a:xfrm>
            <a:off x="892884" y="2280620"/>
            <a:ext cx="4313817" cy="3539430"/>
          </a:xfrm>
          <a:prstGeom prst="rect">
            <a:avLst/>
          </a:prstGeom>
          <a:solidFill>
            <a:srgbClr val="00B050">
              <a:alpha val="50196"/>
            </a:srgbClr>
          </a:solidFill>
          <a:ln w="19050">
            <a:solidFill>
              <a:schemeClr val="accent4"/>
            </a:solidFill>
            <a:prstDash val="lgDash"/>
          </a:ln>
        </p:spPr>
        <p:txBody>
          <a:bodyPr wrap="square" rtlCol="0">
            <a:spAutoFit/>
          </a:bodyPr>
          <a:lstStyle/>
          <a:p>
            <a:r>
              <a:rPr lang="es-MX" sz="2800" dirty="0"/>
              <a:t>CSS 1.0, 1996</a:t>
            </a:r>
          </a:p>
          <a:p>
            <a:endParaRPr lang="es-MX" sz="2800" dirty="0"/>
          </a:p>
          <a:p>
            <a:r>
              <a:rPr lang="es-MX" sz="2800" dirty="0"/>
              <a:t>-Tipo de letra</a:t>
            </a:r>
          </a:p>
          <a:p>
            <a:r>
              <a:rPr lang="es-MX" sz="2800" dirty="0"/>
              <a:t>-Color de texto y fondo</a:t>
            </a:r>
          </a:p>
          <a:p>
            <a:r>
              <a:rPr lang="es-MX" sz="2800" dirty="0"/>
              <a:t>-Alinear texto con tablas e imágenes</a:t>
            </a:r>
          </a:p>
          <a:p>
            <a:r>
              <a:rPr lang="es-MX" sz="2800" dirty="0"/>
              <a:t>-Margen, borde y </a:t>
            </a:r>
            <a:r>
              <a:rPr lang="es-MX" sz="2800" dirty="0" err="1"/>
              <a:t>padding</a:t>
            </a:r>
            <a:endParaRPr lang="es-MX" sz="2800" dirty="0"/>
          </a:p>
        </p:txBody>
      </p:sp>
      <p:sp>
        <p:nvSpPr>
          <p:cNvPr id="4" name="CuadroTexto 3"/>
          <p:cNvSpPr txBox="1"/>
          <p:nvPr/>
        </p:nvSpPr>
        <p:spPr>
          <a:xfrm>
            <a:off x="6777318" y="2280620"/>
            <a:ext cx="4313817" cy="3970318"/>
          </a:xfrm>
          <a:prstGeom prst="rect">
            <a:avLst/>
          </a:prstGeom>
          <a:solidFill>
            <a:srgbClr val="0070C0">
              <a:alpha val="50196"/>
            </a:srgbClr>
          </a:solidFill>
          <a:ln w="19050">
            <a:solidFill>
              <a:schemeClr val="accent4"/>
            </a:solidFill>
            <a:prstDash val="lgDash"/>
          </a:ln>
        </p:spPr>
        <p:txBody>
          <a:bodyPr wrap="square" rtlCol="0">
            <a:spAutoFit/>
          </a:bodyPr>
          <a:lstStyle/>
          <a:p>
            <a:r>
              <a:rPr lang="es-MX" sz="2800" dirty="0"/>
              <a:t>CSS3, 1999</a:t>
            </a:r>
          </a:p>
          <a:p>
            <a:endParaRPr lang="es-MX" sz="2800" dirty="0"/>
          </a:p>
          <a:p>
            <a:r>
              <a:rPr lang="es-MX" sz="2800" dirty="0"/>
              <a:t>-Modular</a:t>
            </a:r>
          </a:p>
          <a:p>
            <a:r>
              <a:rPr lang="es-MX" sz="2800" dirty="0"/>
              <a:t>-Bordes estilizados</a:t>
            </a:r>
          </a:p>
          <a:p>
            <a:r>
              <a:rPr lang="es-MX" sz="2800" dirty="0"/>
              <a:t>-Gradientes de colores</a:t>
            </a:r>
          </a:p>
          <a:p>
            <a:r>
              <a:rPr lang="es-MX" sz="2800" dirty="0"/>
              <a:t>-Transformaciones de propiedades</a:t>
            </a:r>
          </a:p>
          <a:p>
            <a:r>
              <a:rPr lang="es-MX" sz="2800" dirty="0"/>
              <a:t>-Contenedores Flex y </a:t>
            </a:r>
            <a:r>
              <a:rPr lang="es-MX" sz="2800" dirty="0" err="1"/>
              <a:t>Grid</a:t>
            </a:r>
            <a:endParaRPr lang="es-MX" sz="2800" dirty="0"/>
          </a:p>
        </p:txBody>
      </p:sp>
    </p:spTree>
    <p:extLst>
      <p:ext uri="{BB962C8B-B14F-4D97-AF65-F5344CB8AC3E}">
        <p14:creationId xmlns:p14="http://schemas.microsoft.com/office/powerpoint/2010/main" val="72742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3337" y="333486"/>
            <a:ext cx="6611105" cy="769441"/>
          </a:xfrm>
          <a:prstGeom prst="rect">
            <a:avLst/>
          </a:prstGeom>
          <a:noFill/>
        </p:spPr>
        <p:txBody>
          <a:bodyPr wrap="none" rtlCol="0">
            <a:spAutoFit/>
          </a:bodyPr>
          <a:lstStyle/>
          <a:p>
            <a:r>
              <a:rPr lang="es-MX" sz="4400" dirty="0"/>
              <a:t>Estructura del lenguaje:</a:t>
            </a:r>
            <a:endParaRPr lang="en-US" sz="4400" dirty="0"/>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2392" t="5215" r="9902" b="2479"/>
          <a:stretch/>
        </p:blipFill>
        <p:spPr>
          <a:xfrm>
            <a:off x="592492" y="1968650"/>
            <a:ext cx="5593153" cy="3324113"/>
          </a:xfrm>
          <a:prstGeom prst="rect">
            <a:avLst/>
          </a:prstGeom>
        </p:spPr>
      </p:pic>
      <p:sp>
        <p:nvSpPr>
          <p:cNvPr id="4" name="CuadroTexto 3"/>
          <p:cNvSpPr txBox="1"/>
          <p:nvPr/>
        </p:nvSpPr>
        <p:spPr>
          <a:xfrm>
            <a:off x="6938681" y="2076434"/>
            <a:ext cx="4313817" cy="3539430"/>
          </a:xfrm>
          <a:prstGeom prst="rect">
            <a:avLst/>
          </a:prstGeom>
          <a:solidFill>
            <a:schemeClr val="bg1">
              <a:alpha val="50196"/>
            </a:schemeClr>
          </a:solidFill>
          <a:ln w="19050">
            <a:solidFill>
              <a:schemeClr val="tx1">
                <a:lumMod val="95000"/>
              </a:schemeClr>
            </a:solidFill>
            <a:prstDash val="lgDash"/>
          </a:ln>
        </p:spPr>
        <p:txBody>
          <a:bodyPr wrap="square" rtlCol="0">
            <a:spAutoFit/>
          </a:bodyPr>
          <a:lstStyle/>
          <a:p>
            <a:r>
              <a:rPr lang="es-MX" sz="2800" dirty="0"/>
              <a:t>Tipos de selectores:</a:t>
            </a:r>
          </a:p>
          <a:p>
            <a:endParaRPr lang="es-MX" sz="2800" dirty="0"/>
          </a:p>
          <a:p>
            <a:r>
              <a:rPr lang="es-MX" sz="2800" dirty="0"/>
              <a:t>-Universal (*)</a:t>
            </a:r>
          </a:p>
          <a:p>
            <a:r>
              <a:rPr lang="es-MX" sz="2800" dirty="0"/>
              <a:t>-De etiqueta (ejemplo)</a:t>
            </a:r>
          </a:p>
          <a:p>
            <a:r>
              <a:rPr lang="es-MX" sz="2800" dirty="0"/>
              <a:t>-Descendiente</a:t>
            </a:r>
          </a:p>
          <a:p>
            <a:r>
              <a:rPr lang="es-MX" sz="2800" dirty="0"/>
              <a:t>-Separados por coma</a:t>
            </a:r>
          </a:p>
          <a:p>
            <a:r>
              <a:rPr lang="es-MX" sz="2800" dirty="0"/>
              <a:t>-De clase (.clase)</a:t>
            </a:r>
          </a:p>
          <a:p>
            <a:r>
              <a:rPr lang="es-MX" sz="2800" dirty="0"/>
              <a:t>-De ID (#identificador)</a:t>
            </a:r>
          </a:p>
        </p:txBody>
      </p:sp>
    </p:spTree>
    <p:extLst>
      <p:ext uri="{BB962C8B-B14F-4D97-AF65-F5344CB8AC3E}">
        <p14:creationId xmlns:p14="http://schemas.microsoft.com/office/powerpoint/2010/main" val="233364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3337" y="333486"/>
            <a:ext cx="8459367" cy="769441"/>
          </a:xfrm>
          <a:prstGeom prst="rect">
            <a:avLst/>
          </a:prstGeom>
          <a:noFill/>
        </p:spPr>
        <p:txBody>
          <a:bodyPr wrap="none" rtlCol="0">
            <a:spAutoFit/>
          </a:bodyPr>
          <a:lstStyle/>
          <a:p>
            <a:r>
              <a:rPr lang="es-MX" sz="4400" dirty="0"/>
              <a:t>Maneras de implementar CSS:</a:t>
            </a:r>
            <a:endParaRPr lang="en-US" sz="4400" dirty="0"/>
          </a:p>
        </p:txBody>
      </p:sp>
      <p:sp>
        <p:nvSpPr>
          <p:cNvPr id="3" name="Subtítulo 2"/>
          <p:cNvSpPr txBox="1">
            <a:spLocks/>
          </p:cNvSpPr>
          <p:nvPr/>
        </p:nvSpPr>
        <p:spPr>
          <a:xfrm>
            <a:off x="473336" y="1841110"/>
            <a:ext cx="11338559" cy="3462410"/>
          </a:xfrm>
          <a:prstGeom prst="rect">
            <a:avLst/>
          </a:prstGeom>
          <a:solidFill>
            <a:srgbClr val="3399FF">
              <a:alpha val="50196"/>
            </a:srgbClr>
          </a:solidFill>
          <a:ln w="38100">
            <a:solidFill>
              <a:srgbClr val="00C6BB"/>
            </a:solidFill>
            <a:prstDash val="lgDash"/>
          </a:ln>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s-MX" sz="3200" dirty="0"/>
          </a:p>
          <a:p>
            <a:pPr marL="0" indent="0">
              <a:buNone/>
            </a:pPr>
            <a:r>
              <a:rPr lang="es-MX" sz="3200" dirty="0"/>
              <a:t>-Style </a:t>
            </a:r>
            <a:r>
              <a:rPr lang="es-MX" sz="3200" dirty="0" err="1"/>
              <a:t>Sheet</a:t>
            </a:r>
            <a:r>
              <a:rPr lang="es-MX" sz="3200" dirty="0"/>
              <a:t> externa</a:t>
            </a:r>
          </a:p>
          <a:p>
            <a:pPr marL="0" indent="0">
              <a:buNone/>
            </a:pPr>
            <a:r>
              <a:rPr lang="es-MX" sz="3200" dirty="0"/>
              <a:t>-Style </a:t>
            </a:r>
            <a:r>
              <a:rPr lang="es-MX" sz="3200" dirty="0" err="1"/>
              <a:t>Sheet</a:t>
            </a:r>
            <a:r>
              <a:rPr lang="es-MX" sz="3200" dirty="0"/>
              <a:t> interna</a:t>
            </a:r>
          </a:p>
          <a:p>
            <a:pPr marL="0" indent="0">
              <a:buNone/>
            </a:pPr>
            <a:r>
              <a:rPr lang="es-MX" sz="3200" dirty="0"/>
              <a:t>-Estilo </a:t>
            </a:r>
            <a:r>
              <a:rPr lang="es-MX" sz="3200" dirty="0" err="1"/>
              <a:t>inline</a:t>
            </a:r>
            <a:endParaRPr lang="es-MX" sz="3200" dirty="0"/>
          </a:p>
        </p:txBody>
      </p:sp>
      <p:pic>
        <p:nvPicPr>
          <p:cNvPr id="4" name="Imagen 3"/>
          <p:cNvPicPr>
            <a:picLocks noChangeAspect="1"/>
          </p:cNvPicPr>
          <p:nvPr/>
        </p:nvPicPr>
        <p:blipFill rotWithShape="1">
          <a:blip r:embed="rId2"/>
          <a:srcRect l="5195" t="23631" r="12054" b="7180"/>
          <a:stretch/>
        </p:blipFill>
        <p:spPr>
          <a:xfrm>
            <a:off x="4973616" y="2108499"/>
            <a:ext cx="6526310" cy="2926082"/>
          </a:xfrm>
          <a:prstGeom prst="rect">
            <a:avLst/>
          </a:prstGeom>
        </p:spPr>
      </p:pic>
    </p:spTree>
    <p:extLst>
      <p:ext uri="{BB962C8B-B14F-4D97-AF65-F5344CB8AC3E}">
        <p14:creationId xmlns:p14="http://schemas.microsoft.com/office/powerpoint/2010/main" val="119380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52872" y="3797449"/>
            <a:ext cx="9213167" cy="1899622"/>
          </a:xfrm>
          <a:prstGeom prst="rect">
            <a:avLst/>
          </a:prstGeom>
        </p:spPr>
      </p:pic>
      <p:sp>
        <p:nvSpPr>
          <p:cNvPr id="4" name="Subtítulo 2"/>
          <p:cNvSpPr txBox="1">
            <a:spLocks/>
          </p:cNvSpPr>
          <p:nvPr/>
        </p:nvSpPr>
        <p:spPr>
          <a:xfrm>
            <a:off x="537882" y="1937930"/>
            <a:ext cx="6519135" cy="1041938"/>
          </a:xfrm>
          <a:prstGeom prst="rect">
            <a:avLst/>
          </a:prstGeom>
          <a:solidFill>
            <a:srgbClr val="660066">
              <a:alpha val="49804"/>
            </a:srgbClr>
          </a:solidFill>
          <a:ln w="38100">
            <a:solidFill>
              <a:srgbClr val="FF3399"/>
            </a:solidFill>
            <a:prstDash val="lgDash"/>
          </a:ln>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s-MX" sz="5400" dirty="0"/>
              <a:t>Style </a:t>
            </a:r>
            <a:r>
              <a:rPr lang="es-MX" sz="5400" dirty="0" err="1"/>
              <a:t>Sheet</a:t>
            </a:r>
            <a:r>
              <a:rPr lang="es-MX" sz="5400" dirty="0"/>
              <a:t> externa</a:t>
            </a:r>
          </a:p>
        </p:txBody>
      </p:sp>
    </p:spTree>
    <p:extLst>
      <p:ext uri="{BB962C8B-B14F-4D97-AF65-F5344CB8AC3E}">
        <p14:creationId xmlns:p14="http://schemas.microsoft.com/office/powerpoint/2010/main" val="274780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2665331" y="1518382"/>
            <a:ext cx="6330793" cy="988150"/>
          </a:xfrm>
          <a:prstGeom prst="rect">
            <a:avLst/>
          </a:prstGeom>
          <a:solidFill>
            <a:srgbClr val="660066">
              <a:alpha val="49804"/>
            </a:srgbClr>
          </a:solidFill>
          <a:ln w="38100">
            <a:solidFill>
              <a:srgbClr val="FF3399"/>
            </a:solidFill>
            <a:prstDash val="lgDash"/>
          </a:ln>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s-MX" sz="5400" dirty="0"/>
              <a:t>Style </a:t>
            </a:r>
            <a:r>
              <a:rPr lang="es-MX" sz="5400" dirty="0" err="1"/>
              <a:t>Sheet</a:t>
            </a:r>
            <a:r>
              <a:rPr lang="es-MX" sz="5400" dirty="0"/>
              <a:t> interna</a:t>
            </a:r>
          </a:p>
        </p:txBody>
      </p:sp>
      <p:pic>
        <p:nvPicPr>
          <p:cNvPr id="3" name="Imagen 2"/>
          <p:cNvPicPr>
            <a:picLocks noChangeAspect="1"/>
          </p:cNvPicPr>
          <p:nvPr/>
        </p:nvPicPr>
        <p:blipFill>
          <a:blip r:embed="rId2"/>
          <a:stretch>
            <a:fillRect/>
          </a:stretch>
        </p:blipFill>
        <p:spPr>
          <a:xfrm>
            <a:off x="2969278" y="3299808"/>
            <a:ext cx="5722901" cy="3265213"/>
          </a:xfrm>
          <a:prstGeom prst="rect">
            <a:avLst/>
          </a:prstGeom>
        </p:spPr>
      </p:pic>
    </p:spTree>
    <p:extLst>
      <p:ext uri="{BB962C8B-B14F-4D97-AF65-F5344CB8AC3E}">
        <p14:creationId xmlns:p14="http://schemas.microsoft.com/office/powerpoint/2010/main" val="217479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6626710" y="1755050"/>
            <a:ext cx="3791988" cy="988149"/>
          </a:xfrm>
          <a:prstGeom prst="rect">
            <a:avLst/>
          </a:prstGeom>
          <a:solidFill>
            <a:srgbClr val="660066">
              <a:alpha val="49804"/>
            </a:srgbClr>
          </a:solidFill>
          <a:ln w="38100">
            <a:solidFill>
              <a:srgbClr val="FF3399"/>
            </a:solidFill>
            <a:prstDash val="lgDash"/>
          </a:ln>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s-MX" sz="5400" dirty="0"/>
              <a:t>Estilo </a:t>
            </a:r>
            <a:r>
              <a:rPr lang="es-MX" sz="5400" dirty="0" err="1"/>
              <a:t>inline</a:t>
            </a:r>
            <a:endParaRPr lang="es-MX" sz="5400" dirty="0"/>
          </a:p>
        </p:txBody>
      </p:sp>
      <p:pic>
        <p:nvPicPr>
          <p:cNvPr id="2" name="Imagen 1"/>
          <p:cNvPicPr>
            <a:picLocks noChangeAspect="1"/>
          </p:cNvPicPr>
          <p:nvPr/>
        </p:nvPicPr>
        <p:blipFill>
          <a:blip r:embed="rId2"/>
          <a:stretch>
            <a:fillRect/>
          </a:stretch>
        </p:blipFill>
        <p:spPr>
          <a:xfrm>
            <a:off x="807216" y="3517751"/>
            <a:ext cx="10208248" cy="2908094"/>
          </a:xfrm>
          <a:prstGeom prst="rect">
            <a:avLst/>
          </a:prstGeom>
        </p:spPr>
      </p:pic>
    </p:spTree>
    <p:extLst>
      <p:ext uri="{BB962C8B-B14F-4D97-AF65-F5344CB8AC3E}">
        <p14:creationId xmlns:p14="http://schemas.microsoft.com/office/powerpoint/2010/main" val="386308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61325" y="473336"/>
            <a:ext cx="3964547" cy="769441"/>
          </a:xfrm>
          <a:prstGeom prst="rect">
            <a:avLst/>
          </a:prstGeom>
          <a:noFill/>
        </p:spPr>
        <p:txBody>
          <a:bodyPr wrap="none" rtlCol="0">
            <a:spAutoFit/>
          </a:bodyPr>
          <a:lstStyle/>
          <a:p>
            <a:r>
              <a:rPr lang="es-MX" sz="4400" dirty="0"/>
              <a:t>Conclusiones:</a:t>
            </a:r>
            <a:endParaRPr lang="en-US" sz="4400" dirty="0"/>
          </a:p>
        </p:txBody>
      </p:sp>
      <p:sp>
        <p:nvSpPr>
          <p:cNvPr id="4" name="CuadroTexto 3"/>
          <p:cNvSpPr txBox="1"/>
          <p:nvPr/>
        </p:nvSpPr>
        <p:spPr>
          <a:xfrm>
            <a:off x="580912" y="1635370"/>
            <a:ext cx="10725375" cy="3970318"/>
          </a:xfrm>
          <a:prstGeom prst="rect">
            <a:avLst/>
          </a:prstGeom>
          <a:solidFill>
            <a:schemeClr val="bg1">
              <a:alpha val="50196"/>
            </a:schemeClr>
          </a:solidFill>
          <a:ln w="19050">
            <a:solidFill>
              <a:schemeClr val="tx1">
                <a:lumMod val="95000"/>
              </a:schemeClr>
            </a:solidFill>
            <a:prstDash val="lgDash"/>
          </a:ln>
        </p:spPr>
        <p:txBody>
          <a:bodyPr wrap="square" rtlCol="0">
            <a:spAutoFit/>
          </a:bodyPr>
          <a:lstStyle/>
          <a:p>
            <a:r>
              <a:rPr lang="es-MX" sz="2800" dirty="0"/>
              <a:t>A lo largo de este presentación vimos la historia del CSS, podemos ver que con el tiempo vamos agregando maneras de usar el CSS, también hay que tomar en cuenta que el CSS es una base para los frameworks que actualmente se usan(Bootstrap, </a:t>
            </a:r>
            <a:r>
              <a:rPr lang="es-MX" sz="2800" dirty="0" err="1"/>
              <a:t>Foundation</a:t>
            </a:r>
            <a:r>
              <a:rPr lang="es-MX" sz="2800" dirty="0"/>
              <a:t>, </a:t>
            </a:r>
            <a:r>
              <a:rPr lang="es-MX" sz="2800" dirty="0" err="1"/>
              <a:t>Bulma</a:t>
            </a:r>
            <a:r>
              <a:rPr lang="es-MX" sz="2800" dirty="0"/>
              <a:t>, </a:t>
            </a:r>
            <a:r>
              <a:rPr lang="es-MX" sz="2800" dirty="0" err="1"/>
              <a:t>Uikit</a:t>
            </a:r>
            <a:r>
              <a:rPr lang="es-MX" sz="2800" dirty="0"/>
              <a:t>, </a:t>
            </a:r>
            <a:r>
              <a:rPr lang="es-MX" sz="2800" dirty="0" err="1"/>
              <a:t>Semantic</a:t>
            </a:r>
            <a:r>
              <a:rPr lang="es-MX" sz="2800" dirty="0"/>
              <a:t> UI, </a:t>
            </a:r>
            <a:r>
              <a:rPr lang="es-MX" sz="2800" dirty="0" err="1"/>
              <a:t>etc</a:t>
            </a:r>
            <a:r>
              <a:rPr lang="es-MX" sz="2800" dirty="0"/>
              <a:t>).</a:t>
            </a:r>
          </a:p>
          <a:p>
            <a:r>
              <a:rPr lang="es-MX" sz="2800" dirty="0"/>
              <a:t>Como pudimos ver es muy versátil la manera de llamar el CSS a nuestro proyecto. Lo cual debemos elegir cual es la mejor forma para nuestro proyecto. También hay que recordar que con el CSS se puede hacer animaciones.</a:t>
            </a:r>
          </a:p>
        </p:txBody>
      </p:sp>
    </p:spTree>
    <p:extLst>
      <p:ext uri="{BB962C8B-B14F-4D97-AF65-F5344CB8AC3E}">
        <p14:creationId xmlns:p14="http://schemas.microsoft.com/office/powerpoint/2010/main" val="392217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548</TotalTime>
  <Words>416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2</vt:lpstr>
      <vt:lpstr>Citable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Solsticeah</dc:creator>
  <cp:lastModifiedBy>JUAN KALEB RODRIGUEZ ESPARZA</cp:lastModifiedBy>
  <cp:revision>31</cp:revision>
  <dcterms:created xsi:type="dcterms:W3CDTF">2022-02-24T03:46:40Z</dcterms:created>
  <dcterms:modified xsi:type="dcterms:W3CDTF">2022-02-24T19:46:34Z</dcterms:modified>
</cp:coreProperties>
</file>