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660066"/>
    <a:srgbClr val="3399FF"/>
    <a:srgbClr val="44FFF5"/>
    <a:srgbClr val="00C6BB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F7-5ABB-4620-B6B7-0EEDDD8EB9B3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C7-9195-41BB-B7AD-F567885A26D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63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F7-5ABB-4620-B6B7-0EEDDD8EB9B3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C7-9195-41BB-B7AD-F567885A26D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102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F7-5ABB-4620-B6B7-0EEDDD8EB9B3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C7-9195-41BB-B7AD-F567885A26D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8574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F7-5ABB-4620-B6B7-0EEDDD8EB9B3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C7-9195-41BB-B7AD-F567885A26D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035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F7-5ABB-4620-B6B7-0EEDDD8EB9B3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C7-9195-41BB-B7AD-F567885A26D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6848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F7-5ABB-4620-B6B7-0EEDDD8EB9B3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C7-9195-41BB-B7AD-F567885A26D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369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F7-5ABB-4620-B6B7-0EEDDD8EB9B3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C7-9195-41BB-B7AD-F567885A26D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63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F7-5ABB-4620-B6B7-0EEDDD8EB9B3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C7-9195-41BB-B7AD-F567885A26D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828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F7-5ABB-4620-B6B7-0EEDDD8EB9B3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C7-9195-41BB-B7AD-F567885A26D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696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F7-5ABB-4620-B6B7-0EEDDD8EB9B3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C7-9195-41BB-B7AD-F567885A26D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591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F7-5ABB-4620-B6B7-0EEDDD8EB9B3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C7-9195-41BB-B7AD-F567885A26D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520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F7-5ABB-4620-B6B7-0EEDDD8EB9B3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C7-9195-41BB-B7AD-F567885A26D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355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F7-5ABB-4620-B6B7-0EEDDD8EB9B3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C7-9195-41BB-B7AD-F567885A26D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501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CA34CF7-5ABB-4620-B6B7-0EEDDD8EB9B3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FC0BFC7-9195-41BB-B7AD-F567885A26D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025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CA34CF7-5ABB-4620-B6B7-0EEDDD8EB9B3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FC0BFC7-9195-41BB-B7AD-F567885A26D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580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renderaprogramar.com/index.php?option=com_content&amp;view=article&amp;id=707:ies-css-un-lenguaje-de-programacion-ipara-que-sirve-diferencias-entre-html-css-php-asp-cu01004d&amp;catid=75&amp;Itemid=203" TargetMode="External"/><Relationship Id="rId2" Type="http://schemas.openxmlformats.org/officeDocument/2006/relationships/hyperlink" Target="https://developer.mozilla.org/en-US/docs/Web/CS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ackr.io/blog/difference-between-css-css2-and-css3" TargetMode="External"/><Relationship Id="rId5" Type="http://schemas.openxmlformats.org/officeDocument/2006/relationships/hyperlink" Target="https://conectasoftware.com/glosario/css/" TargetMode="External"/><Relationship Id="rId4" Type="http://schemas.openxmlformats.org/officeDocument/2006/relationships/hyperlink" Target="https://openwebinars.net/blog/cambios-css-y-css3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34720" y="4561516"/>
            <a:ext cx="1947135" cy="1220608"/>
          </a:xfrm>
          <a:prstGeom prst="rect">
            <a:avLst/>
          </a:prstGeom>
          <a:noFill/>
          <a:ln w="38100">
            <a:noFill/>
            <a:prstDash val="lgDash"/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7200" dirty="0" smtClean="0"/>
              <a:t>CSS</a:t>
            </a:r>
            <a:endParaRPr lang="es-MX" sz="7200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029452" y="4779496"/>
            <a:ext cx="5504738" cy="1599952"/>
          </a:xfrm>
          <a:prstGeom prst="rect">
            <a:avLst/>
          </a:prstGeom>
          <a:solidFill>
            <a:srgbClr val="3399FF">
              <a:alpha val="50196"/>
            </a:srgbClr>
          </a:solidFill>
          <a:ln w="38100">
            <a:solidFill>
              <a:srgbClr val="00C6BB"/>
            </a:solidFill>
            <a:prstDash val="lgDash"/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dirty="0" smtClean="0"/>
              <a:t>Presentado por:</a:t>
            </a:r>
          </a:p>
          <a:p>
            <a:pPr marL="0" indent="0">
              <a:buNone/>
            </a:pPr>
            <a:r>
              <a:rPr lang="es-MX" sz="2400" dirty="0"/>
              <a:t>-César Adrián Guerrero Flores</a:t>
            </a:r>
          </a:p>
          <a:p>
            <a:pPr marL="0" indent="0">
              <a:buNone/>
            </a:pPr>
            <a:r>
              <a:rPr lang="es-MX" sz="2400" dirty="0" smtClean="0"/>
              <a:t>-Juan </a:t>
            </a:r>
            <a:r>
              <a:rPr lang="es-MX" sz="2400" dirty="0"/>
              <a:t>Kaleb Rodríguez Esparza</a:t>
            </a:r>
          </a:p>
        </p:txBody>
      </p:sp>
      <p:sp>
        <p:nvSpPr>
          <p:cNvPr id="9" name="Recortar y redondear rectángulo de esquina sencilla 8"/>
          <p:cNvSpPr/>
          <p:nvPr/>
        </p:nvSpPr>
        <p:spPr>
          <a:xfrm rot="16200000">
            <a:off x="9882689" y="132676"/>
            <a:ext cx="2441989" cy="2176630"/>
          </a:xfrm>
          <a:prstGeom prst="snipRoundRect">
            <a:avLst>
              <a:gd name="adj1" fmla="val 50000"/>
              <a:gd name="adj2" fmla="val 0"/>
            </a:avLst>
          </a:prstGeom>
          <a:solidFill>
            <a:srgbClr val="3399FF">
              <a:alpha val="50196"/>
            </a:srgbClr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t="19248"/>
          <a:stretch/>
        </p:blipFill>
        <p:spPr>
          <a:xfrm>
            <a:off x="1507563" y="1094782"/>
            <a:ext cx="2601450" cy="29637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545" y="118333"/>
            <a:ext cx="1790950" cy="1952898"/>
          </a:xfrm>
          <a:prstGeom prst="rect">
            <a:avLst/>
          </a:prstGeom>
        </p:spPr>
      </p:pic>
      <p:sp>
        <p:nvSpPr>
          <p:cNvPr id="13" name="Subtítulo 2"/>
          <p:cNvSpPr txBox="1">
            <a:spLocks/>
          </p:cNvSpPr>
          <p:nvPr/>
        </p:nvSpPr>
        <p:spPr>
          <a:xfrm>
            <a:off x="6029452" y="3128196"/>
            <a:ext cx="5504738" cy="1126892"/>
          </a:xfrm>
          <a:prstGeom prst="rect">
            <a:avLst/>
          </a:prstGeom>
          <a:noFill/>
          <a:ln w="38100">
            <a:solidFill>
              <a:srgbClr val="44FFF5">
                <a:alpha val="58824"/>
              </a:srgbClr>
            </a:solidFill>
            <a:prstDash val="dash"/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Materia: Programación Web Front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marL="0" indent="0">
              <a:buNone/>
            </a:pPr>
            <a:r>
              <a:rPr lang="es-MX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Docente</a:t>
            </a: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: Carlos Humberto Rubio Rascón</a:t>
            </a:r>
          </a:p>
        </p:txBody>
      </p:sp>
    </p:spTree>
    <p:extLst>
      <p:ext uri="{BB962C8B-B14F-4D97-AF65-F5344CB8AC3E}">
        <p14:creationId xmlns:p14="http://schemas.microsoft.com/office/powerpoint/2010/main" val="18883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53034" y="172121"/>
            <a:ext cx="3558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 smtClean="0"/>
              <a:t>Referencias:</a:t>
            </a:r>
            <a:endParaRPr lang="en-US" sz="4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53034" y="1183549"/>
            <a:ext cx="10897498" cy="5324535"/>
          </a:xfrm>
          <a:prstGeom prst="rect">
            <a:avLst/>
          </a:prstGeom>
          <a:solidFill>
            <a:schemeClr val="bg1">
              <a:alpha val="50196"/>
            </a:schemeClr>
          </a:solidFill>
          <a:ln w="19050">
            <a:solidFill>
              <a:schemeClr val="tx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-CSS: </a:t>
            </a:r>
            <a:r>
              <a:rPr lang="es-MX" sz="2000" dirty="0" err="1" smtClean="0"/>
              <a:t>Cascading</a:t>
            </a:r>
            <a:r>
              <a:rPr lang="es-MX" sz="2000" dirty="0" smtClean="0"/>
              <a:t> Style </a:t>
            </a:r>
            <a:r>
              <a:rPr lang="es-MX" sz="2000" dirty="0" err="1" smtClean="0"/>
              <a:t>Sheets</a:t>
            </a:r>
            <a:r>
              <a:rPr lang="es-MX" sz="2000" dirty="0" smtClean="0"/>
              <a:t> | MDN</a:t>
            </a:r>
          </a:p>
          <a:p>
            <a:r>
              <a:rPr lang="es-MX" sz="2000" dirty="0" smtClean="0">
                <a:hlinkClick r:id="rId2"/>
              </a:rPr>
              <a:t>https://developer.mozilla.org/en-US/docs/Web/CSS</a:t>
            </a:r>
            <a:endParaRPr lang="es-MX" sz="2000" dirty="0" smtClean="0"/>
          </a:p>
          <a:p>
            <a:endParaRPr lang="es-MX" sz="2000" dirty="0"/>
          </a:p>
          <a:p>
            <a:r>
              <a:rPr lang="es-MX" sz="2000" dirty="0" smtClean="0"/>
              <a:t>-¿Es CSS un lenguaje de programación? ¿Para qué sirve? Diferencias de HTML, CSS, PHP, ASP... (CU01004D)</a:t>
            </a:r>
          </a:p>
          <a:p>
            <a:r>
              <a:rPr lang="es-MX" sz="2000" dirty="0" smtClean="0">
                <a:hlinkClick r:id="rId3"/>
              </a:rPr>
              <a:t>https://www.aprenderaprogramar.com/index.php?option=com_content&amp;view=article&amp;id=707:ies-css-un-lenguaje-de-programacion-ipara-que-sirve-diferencias-entre-html-css-php-asp-cu01004d&amp;catid=75&amp;Itemid=203</a:t>
            </a:r>
            <a:endParaRPr lang="es-MX" sz="2000" dirty="0" smtClean="0"/>
          </a:p>
          <a:p>
            <a:endParaRPr lang="es-MX" sz="2000" dirty="0"/>
          </a:p>
          <a:p>
            <a:r>
              <a:rPr lang="es-MX" sz="2000" dirty="0" smtClean="0"/>
              <a:t>-Cambios entre CSS y CSS3 | </a:t>
            </a:r>
            <a:r>
              <a:rPr lang="es-MX" sz="2000" dirty="0" err="1" smtClean="0"/>
              <a:t>OpenWebinars</a:t>
            </a:r>
            <a:endParaRPr lang="es-MX" sz="2000" dirty="0" smtClean="0"/>
          </a:p>
          <a:p>
            <a:r>
              <a:rPr lang="es-MX" sz="2000" dirty="0" smtClean="0">
                <a:hlinkClick r:id="rId4"/>
              </a:rPr>
              <a:t>https://openwebinars.net/blog/cambios-css-y-css3/</a:t>
            </a:r>
            <a:endParaRPr lang="es-MX" sz="2000" dirty="0" smtClean="0"/>
          </a:p>
          <a:p>
            <a:endParaRPr lang="es-MX" sz="2000" dirty="0"/>
          </a:p>
          <a:p>
            <a:r>
              <a:rPr lang="es-MX" sz="2000" dirty="0" smtClean="0"/>
              <a:t>-CSS - Conecta Software</a:t>
            </a:r>
          </a:p>
          <a:p>
            <a:r>
              <a:rPr lang="es-MX" sz="2000" dirty="0" smtClean="0">
                <a:hlinkClick r:id="rId5"/>
              </a:rPr>
              <a:t>https://conectasoftware.com/glosario/css/</a:t>
            </a:r>
            <a:endParaRPr lang="es-MX" sz="2000" dirty="0" smtClean="0"/>
          </a:p>
          <a:p>
            <a:endParaRPr lang="es-MX" sz="2000" dirty="0"/>
          </a:p>
          <a:p>
            <a:r>
              <a:rPr lang="es-MX" sz="2000" dirty="0" smtClean="0"/>
              <a:t>-</a:t>
            </a:r>
            <a:r>
              <a:rPr lang="en-US" sz="2000" dirty="0" smtClean="0"/>
              <a:t>What is CSS? Difference Between CSS, CSS2 And CSS3</a:t>
            </a:r>
            <a:endParaRPr lang="es-MX" sz="2000" dirty="0" smtClean="0"/>
          </a:p>
          <a:p>
            <a:r>
              <a:rPr lang="es-MX" sz="2000" dirty="0" smtClean="0">
                <a:hlinkClick r:id="rId6"/>
              </a:rPr>
              <a:t>https://hackr.io/blog/difference-between-css-css2-and-css3</a:t>
            </a:r>
            <a:endParaRPr 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42336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3337" y="333486"/>
            <a:ext cx="788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 smtClean="0"/>
              <a:t>CSS: </a:t>
            </a:r>
            <a:r>
              <a:rPr lang="en-US" sz="4400" dirty="0" smtClean="0"/>
              <a:t>Cascading</a:t>
            </a:r>
            <a:r>
              <a:rPr lang="es-MX" sz="4400" dirty="0" smtClean="0"/>
              <a:t> Style </a:t>
            </a:r>
            <a:r>
              <a:rPr lang="en-US" sz="4400" dirty="0" smtClean="0"/>
              <a:t>Sheets</a:t>
            </a:r>
            <a:endParaRPr lang="en-US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580913" y="2280620"/>
            <a:ext cx="5647765" cy="3046988"/>
          </a:xfrm>
          <a:prstGeom prst="rect">
            <a:avLst/>
          </a:prstGeom>
          <a:solidFill>
            <a:schemeClr val="accent4">
              <a:lumMod val="50000"/>
              <a:alpha val="50196"/>
            </a:schemeClr>
          </a:solidFill>
          <a:ln w="19050">
            <a:solidFill>
              <a:schemeClr val="accent4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-CSS es un lenguaje de estilos utilizado para definir la presentación de un documento escrito en HTML o XML, entre otros.</a:t>
            </a:r>
          </a:p>
          <a:p>
            <a:endParaRPr lang="es-MX" sz="2400" dirty="0" smtClean="0"/>
          </a:p>
          <a:p>
            <a:endParaRPr lang="es-MX" sz="2400" dirty="0"/>
          </a:p>
          <a:p>
            <a:r>
              <a:rPr lang="es-MX" sz="2400" dirty="0" smtClean="0"/>
              <a:t>-No es un lenguaje de programación.</a:t>
            </a:r>
            <a:endParaRPr lang="es-MX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864" y="1496062"/>
            <a:ext cx="4427005" cy="49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5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3337" y="333486"/>
            <a:ext cx="48333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 smtClean="0"/>
              <a:t>Versiones de CSS</a:t>
            </a:r>
            <a:endParaRPr lang="en-US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892884" y="2280620"/>
            <a:ext cx="4313817" cy="3539430"/>
          </a:xfrm>
          <a:prstGeom prst="rect">
            <a:avLst/>
          </a:prstGeom>
          <a:solidFill>
            <a:srgbClr val="00B050">
              <a:alpha val="50196"/>
            </a:srgbClr>
          </a:solidFill>
          <a:ln w="19050">
            <a:solidFill>
              <a:schemeClr val="accent4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CSS 1.0, 1996</a:t>
            </a:r>
          </a:p>
          <a:p>
            <a:endParaRPr lang="es-MX" sz="2800" dirty="0" smtClean="0"/>
          </a:p>
          <a:p>
            <a:r>
              <a:rPr lang="es-MX" sz="2800" dirty="0" smtClean="0"/>
              <a:t>-Tipo de letra</a:t>
            </a:r>
          </a:p>
          <a:p>
            <a:r>
              <a:rPr lang="es-MX" sz="2800" dirty="0" smtClean="0"/>
              <a:t>-Color de texto y fondo</a:t>
            </a:r>
          </a:p>
          <a:p>
            <a:r>
              <a:rPr lang="es-MX" sz="2800" dirty="0" smtClean="0"/>
              <a:t>-Alinear texto con tablas e imágenes</a:t>
            </a:r>
          </a:p>
          <a:p>
            <a:r>
              <a:rPr lang="es-MX" sz="2800" dirty="0" smtClean="0"/>
              <a:t>-Margen, borde y </a:t>
            </a:r>
            <a:r>
              <a:rPr lang="es-MX" sz="2800" dirty="0" err="1" smtClean="0"/>
              <a:t>padding</a:t>
            </a:r>
            <a:endParaRPr lang="es-MX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777318" y="2280620"/>
            <a:ext cx="4313817" cy="397031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accent4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CSS3, 1999</a:t>
            </a:r>
          </a:p>
          <a:p>
            <a:endParaRPr lang="es-MX" sz="2800" dirty="0" smtClean="0"/>
          </a:p>
          <a:p>
            <a:r>
              <a:rPr lang="es-MX" sz="2800" dirty="0" smtClean="0"/>
              <a:t>-Modular</a:t>
            </a:r>
          </a:p>
          <a:p>
            <a:r>
              <a:rPr lang="es-MX" sz="2800" dirty="0" smtClean="0"/>
              <a:t>-Bordes estilizados</a:t>
            </a:r>
          </a:p>
          <a:p>
            <a:r>
              <a:rPr lang="es-MX" sz="2800" dirty="0" smtClean="0"/>
              <a:t>-Gradientes de colores</a:t>
            </a:r>
          </a:p>
          <a:p>
            <a:r>
              <a:rPr lang="es-MX" sz="2800" dirty="0" smtClean="0"/>
              <a:t>-Transformaciones de propiedades</a:t>
            </a:r>
          </a:p>
          <a:p>
            <a:r>
              <a:rPr lang="es-MX" sz="2800" dirty="0" smtClean="0"/>
              <a:t>-Contenedores Flex y </a:t>
            </a:r>
            <a:r>
              <a:rPr lang="es-MX" sz="2800" dirty="0" err="1" smtClean="0"/>
              <a:t>Grid</a:t>
            </a:r>
            <a:endParaRPr lang="es-MX" sz="2800" dirty="0" smtClean="0"/>
          </a:p>
        </p:txBody>
      </p:sp>
    </p:spTree>
    <p:extLst>
      <p:ext uri="{BB962C8B-B14F-4D97-AF65-F5344CB8AC3E}">
        <p14:creationId xmlns:p14="http://schemas.microsoft.com/office/powerpoint/2010/main" val="7274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3337" y="333486"/>
            <a:ext cx="6611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 smtClean="0"/>
              <a:t>Estructura del lenguaje:</a:t>
            </a:r>
            <a:endParaRPr lang="en-US" sz="4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" t="5215" r="9902" b="2479"/>
          <a:stretch/>
        </p:blipFill>
        <p:spPr>
          <a:xfrm>
            <a:off x="592492" y="1968650"/>
            <a:ext cx="5593153" cy="332411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938681" y="2076434"/>
            <a:ext cx="4313817" cy="3539430"/>
          </a:xfrm>
          <a:prstGeom prst="rect">
            <a:avLst/>
          </a:prstGeom>
          <a:solidFill>
            <a:schemeClr val="bg1">
              <a:alpha val="50196"/>
            </a:schemeClr>
          </a:solidFill>
          <a:ln w="19050">
            <a:solidFill>
              <a:schemeClr val="tx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Tipos de selectores:</a:t>
            </a:r>
          </a:p>
          <a:p>
            <a:endParaRPr lang="es-MX" sz="2800" dirty="0"/>
          </a:p>
          <a:p>
            <a:r>
              <a:rPr lang="es-MX" sz="2800" dirty="0" smtClean="0"/>
              <a:t>-Universal (*)</a:t>
            </a:r>
          </a:p>
          <a:p>
            <a:r>
              <a:rPr lang="es-MX" sz="2800" dirty="0" smtClean="0"/>
              <a:t>-De etiqueta (ejemplo)</a:t>
            </a:r>
          </a:p>
          <a:p>
            <a:r>
              <a:rPr lang="es-MX" sz="2800" dirty="0" smtClean="0"/>
              <a:t>-Descendiente</a:t>
            </a:r>
          </a:p>
          <a:p>
            <a:r>
              <a:rPr lang="es-MX" sz="2800" dirty="0" smtClean="0"/>
              <a:t>-Separados por coma</a:t>
            </a:r>
          </a:p>
          <a:p>
            <a:r>
              <a:rPr lang="es-MX" sz="2800" dirty="0" smtClean="0"/>
              <a:t>-De clase (.clase)</a:t>
            </a:r>
          </a:p>
          <a:p>
            <a:r>
              <a:rPr lang="es-MX" sz="2800" dirty="0" smtClean="0"/>
              <a:t>-De ID (#identificador)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3336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3337" y="333486"/>
            <a:ext cx="845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 smtClean="0"/>
              <a:t>Maneras de implementar CSS:</a:t>
            </a:r>
            <a:endParaRPr lang="en-US" sz="4400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473336" y="1841110"/>
            <a:ext cx="11338559" cy="3462410"/>
          </a:xfrm>
          <a:prstGeom prst="rect">
            <a:avLst/>
          </a:prstGeom>
          <a:solidFill>
            <a:srgbClr val="3399FF">
              <a:alpha val="50196"/>
            </a:srgbClr>
          </a:solidFill>
          <a:ln w="38100">
            <a:solidFill>
              <a:srgbClr val="00C6BB"/>
            </a:solidFill>
            <a:prstDash val="lgDash"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sz="3200" dirty="0" smtClean="0"/>
          </a:p>
          <a:p>
            <a:pPr marL="0" indent="0">
              <a:buNone/>
            </a:pPr>
            <a:r>
              <a:rPr lang="es-MX" sz="3200" dirty="0" smtClean="0"/>
              <a:t>-Style </a:t>
            </a:r>
            <a:r>
              <a:rPr lang="es-MX" sz="3200" dirty="0" err="1" smtClean="0"/>
              <a:t>Sheet</a:t>
            </a:r>
            <a:r>
              <a:rPr lang="es-MX" sz="3200" dirty="0" smtClean="0"/>
              <a:t> externa</a:t>
            </a:r>
          </a:p>
          <a:p>
            <a:pPr marL="0" indent="0">
              <a:buNone/>
            </a:pPr>
            <a:r>
              <a:rPr lang="es-MX" sz="3200" dirty="0" smtClean="0"/>
              <a:t>-Style </a:t>
            </a:r>
            <a:r>
              <a:rPr lang="es-MX" sz="3200" dirty="0" err="1" smtClean="0"/>
              <a:t>Sheet</a:t>
            </a:r>
            <a:r>
              <a:rPr lang="es-MX" sz="3200" dirty="0" smtClean="0"/>
              <a:t> interna</a:t>
            </a:r>
          </a:p>
          <a:p>
            <a:pPr marL="0" indent="0">
              <a:buNone/>
            </a:pPr>
            <a:r>
              <a:rPr lang="es-MX" sz="3200" dirty="0" smtClean="0"/>
              <a:t>-Estilo </a:t>
            </a:r>
            <a:r>
              <a:rPr lang="es-MX" sz="3200" dirty="0" err="1" smtClean="0"/>
              <a:t>inline</a:t>
            </a:r>
            <a:endParaRPr lang="es-MX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195" t="23631" r="12054" b="7180"/>
          <a:stretch/>
        </p:blipFill>
        <p:spPr>
          <a:xfrm>
            <a:off x="4973616" y="2108499"/>
            <a:ext cx="6526310" cy="292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72" y="3797449"/>
            <a:ext cx="9213167" cy="1899622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537882" y="1937930"/>
            <a:ext cx="6519135" cy="1041938"/>
          </a:xfrm>
          <a:prstGeom prst="rect">
            <a:avLst/>
          </a:prstGeom>
          <a:solidFill>
            <a:srgbClr val="660066">
              <a:alpha val="49804"/>
            </a:srgbClr>
          </a:solidFill>
          <a:ln w="38100">
            <a:solidFill>
              <a:srgbClr val="FF3399"/>
            </a:solidFill>
            <a:prstDash val="lgDash"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5400" dirty="0" smtClean="0"/>
              <a:t>Style </a:t>
            </a:r>
            <a:r>
              <a:rPr lang="es-MX" sz="5400" dirty="0" err="1" smtClean="0"/>
              <a:t>Sheet</a:t>
            </a:r>
            <a:r>
              <a:rPr lang="es-MX" sz="5400" dirty="0" smtClean="0"/>
              <a:t> externa</a:t>
            </a:r>
            <a:endParaRPr lang="es-MX" sz="5400" dirty="0"/>
          </a:p>
        </p:txBody>
      </p:sp>
    </p:spTree>
    <p:extLst>
      <p:ext uri="{BB962C8B-B14F-4D97-AF65-F5344CB8AC3E}">
        <p14:creationId xmlns:p14="http://schemas.microsoft.com/office/powerpoint/2010/main" val="2747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2665331" y="1518382"/>
            <a:ext cx="6330793" cy="988150"/>
          </a:xfrm>
          <a:prstGeom prst="rect">
            <a:avLst/>
          </a:prstGeom>
          <a:solidFill>
            <a:srgbClr val="660066">
              <a:alpha val="49804"/>
            </a:srgbClr>
          </a:solidFill>
          <a:ln w="38100">
            <a:solidFill>
              <a:srgbClr val="FF3399"/>
            </a:solidFill>
            <a:prstDash val="lgDash"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5400" dirty="0" smtClean="0"/>
              <a:t>Style </a:t>
            </a:r>
            <a:r>
              <a:rPr lang="es-MX" sz="5400" dirty="0" err="1" smtClean="0"/>
              <a:t>Sheet</a:t>
            </a:r>
            <a:r>
              <a:rPr lang="es-MX" sz="5400" dirty="0" smtClean="0"/>
              <a:t> interna</a:t>
            </a:r>
            <a:endParaRPr lang="es-MX" sz="5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78" y="3299808"/>
            <a:ext cx="5722901" cy="326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6626710" y="1755050"/>
            <a:ext cx="3791988" cy="988149"/>
          </a:xfrm>
          <a:prstGeom prst="rect">
            <a:avLst/>
          </a:prstGeom>
          <a:solidFill>
            <a:srgbClr val="660066">
              <a:alpha val="49804"/>
            </a:srgbClr>
          </a:solidFill>
          <a:ln w="38100">
            <a:solidFill>
              <a:srgbClr val="FF3399"/>
            </a:solidFill>
            <a:prstDash val="lgDash"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5400" dirty="0" smtClean="0"/>
              <a:t>Estilo </a:t>
            </a:r>
            <a:r>
              <a:rPr lang="es-MX" sz="5400" dirty="0" err="1" smtClean="0"/>
              <a:t>inline</a:t>
            </a:r>
            <a:endParaRPr lang="es-MX" sz="5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16" y="3517751"/>
            <a:ext cx="10208248" cy="29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61325" y="473336"/>
            <a:ext cx="3964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 smtClean="0"/>
              <a:t>Conclusiones:</a:t>
            </a:r>
            <a:endParaRPr lang="en-US" sz="4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80912" y="1635370"/>
            <a:ext cx="10725375" cy="523220"/>
          </a:xfrm>
          <a:prstGeom prst="rect">
            <a:avLst/>
          </a:prstGeom>
          <a:solidFill>
            <a:schemeClr val="bg1">
              <a:alpha val="50196"/>
            </a:schemeClr>
          </a:solidFill>
          <a:ln w="19050">
            <a:solidFill>
              <a:schemeClr val="tx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-Pendiente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922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539</TotalTime>
  <Words>255</Words>
  <Application>Microsoft Office PowerPoint</Application>
  <PresentationFormat>Panorámica</PresentationFormat>
  <Paragraphs>59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2</vt:lpstr>
      <vt:lpstr>Citable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Solsticeah</dc:creator>
  <cp:lastModifiedBy>Solsticeah</cp:lastModifiedBy>
  <cp:revision>30</cp:revision>
  <dcterms:created xsi:type="dcterms:W3CDTF">2022-02-24T03:46:40Z</dcterms:created>
  <dcterms:modified xsi:type="dcterms:W3CDTF">2022-02-24T12:46:28Z</dcterms:modified>
</cp:coreProperties>
</file>